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ags/tag1.xml" ContentType="application/vnd.openxmlformats-officedocument.presentationml.tags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ppt/tags/tag3.xml" ContentType="application/vnd.openxmlformats-officedocument.presentationml.tags+xml"/>
  <Override PartName="/ppt/notesSlides/notesSlide2.xml" ContentType="application/vnd.openxmlformats-officedocument.presentationml.notesSlide+xml"/>
  <Override PartName="/ppt/tags/tag4.xml" ContentType="application/vnd.openxmlformats-officedocument.presentationml.tags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7" r:id="rId2"/>
    <p:sldId id="360" r:id="rId3"/>
    <p:sldId id="361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8182" autoAdjust="0"/>
  </p:normalViewPr>
  <p:slideViewPr>
    <p:cSldViewPr snapToGrid="0">
      <p:cViewPr varScale="1">
        <p:scale>
          <a:sx n="63" d="100"/>
          <a:sy n="63" d="100"/>
        </p:scale>
        <p:origin x="1426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7DC97BD-F114-43D3-B80F-44D624464D8D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23F39-9854-4068-83AB-E3697A163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2024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ar-L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3567E13-77E3-49C1-AE2D-684752D4FE24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20652833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ar-L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3567E13-77E3-49C1-AE2D-684752D4FE24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1973019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ar-L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3567E13-77E3-49C1-AE2D-684752D4FE24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5162504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78681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16977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22712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شريحة فارغ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C5E55269-41AE-4EEE-9803-B53009A7918B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86274" t="84401" r="2211" b="3525"/>
          <a:stretch/>
        </p:blipFill>
        <p:spPr>
          <a:xfrm rot="10800000">
            <a:off x="11072089" y="62154"/>
            <a:ext cx="1068274" cy="630621"/>
          </a:xfrm>
          <a:prstGeom prst="rect">
            <a:avLst/>
          </a:prstGeom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41517399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0518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5041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7553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45829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6238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9471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21772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2263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913014-198D-47B5-B699-DEC9B17742B2}" type="datetimeFigureOut">
              <a:rPr lang="en-US" smtClean="0"/>
              <a:t>2/26/2022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90F90F-1D9C-4270-A827-AAE5D7B26F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55300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2.xml"/><Relationship Id="rId1" Type="http://schemas.openxmlformats.org/officeDocument/2006/relationships/tags" Target="../tags/tag2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12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12.xml"/><Relationship Id="rId1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6">
            <a:extLst>
              <a:ext uri="{FF2B5EF4-FFF2-40B4-BE49-F238E27FC236}">
                <a16:creationId xmlns:a16="http://schemas.microsoft.com/office/drawing/2014/main" id="{70024C2C-BCCE-4F62-8110-6EB6D5E78BCF}"/>
              </a:ext>
            </a:extLst>
          </p:cNvPr>
          <p:cNvSpPr>
            <a:spLocks noChangeArrowheads="1"/>
          </p:cNvSpPr>
          <p:nvPr/>
        </p:nvSpPr>
        <p:spPr bwMode="gray">
          <a:xfrm>
            <a:off x="2460175" y="3429008"/>
            <a:ext cx="7271657" cy="1968007"/>
          </a:xfrm>
          <a:prstGeom prst="rect">
            <a:avLst/>
          </a:prstGeom>
          <a:solidFill>
            <a:srgbClr val="4472C4">
              <a:lumMod val="20000"/>
              <a:lumOff val="80000"/>
            </a:srgbClr>
          </a:solidFill>
          <a:ln w="9525">
            <a:solidFill>
              <a:srgbClr val="4472C4">
                <a:lumMod val="40000"/>
                <a:lumOff val="60000"/>
              </a:srgbClr>
            </a:solidFill>
            <a:miter lim="800000"/>
            <a:headEnd/>
            <a:tailEnd/>
          </a:ln>
          <a:effectLst>
            <a:outerShdw blurRad="63500" dist="38099" dir="2700000" algn="ctr" rotWithShape="0">
              <a:srgbClr val="000000">
                <a:alpha val="74998"/>
              </a:srgbClr>
            </a:outerShdw>
          </a:effectLst>
        </p:spPr>
        <p:txBody>
          <a:bodyPr lIns="72000" tIns="36000" rIns="72000" bIns="36000" anchor="ctr"/>
          <a:lstStyle/>
          <a:p>
            <a:pPr lvl="0" algn="ctr" rtl="1">
              <a:buClr>
                <a:srgbClr val="4472C4">
                  <a:lumMod val="75000"/>
                </a:srgbClr>
              </a:buClr>
              <a:buSzPct val="90000"/>
              <a:defRPr/>
            </a:pPr>
            <a:r>
              <a:rPr lang="ar-LB" sz="5400" kern="0" dirty="0">
                <a:solidFill>
                  <a:prstClr val="black">
                    <a:lumMod val="65000"/>
                    <a:lumOff val="35000"/>
                  </a:prstClr>
                </a:solidFill>
                <a:latin typeface="Adobe Arabic"/>
                <a:cs typeface="Adobe Arabic"/>
              </a:rPr>
              <a:t>الْقَواعِدُ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4286519" y="553792"/>
            <a:ext cx="3333750" cy="287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66797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959768" y="507014"/>
            <a:ext cx="7820527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/>
            <a:r>
              <a:rPr lang="ar-LB" sz="2800" u="sng" dirty="0">
                <a:latin typeface="Adobe Arabic" panose="02040503050201020203" pitchFamily="18" charset="-78"/>
                <a:cs typeface="Adobe Arabic" panose="02040503050201020203" pitchFamily="18" charset="-78"/>
              </a:rPr>
              <a:t>أقرأُ الفقرةَ الآتيةَ وأستخرجُ الجملَ وأصنّفها حَسْبَ نوعها وأحدّدُ أركانها:</a:t>
            </a:r>
          </a:p>
          <a:p>
            <a:pPr algn="r" rtl="1"/>
            <a:r>
              <a:rPr lang="ar-LB" sz="2800" dirty="0">
                <a:latin typeface="Adobe Arabic" panose="02040503050201020203" pitchFamily="18" charset="-78"/>
                <a:cs typeface="Adobe Arabic" panose="02040503050201020203" pitchFamily="18" charset="-78"/>
              </a:rPr>
              <a:t>حَلَّ فَصْلُ الشِّتاءِ . الطّبيعةُ لَبِسَتْ ثَوْبَها الأبْيَضَ. السَّماءُ تُزَمْجِرُ بِالرُّعودِ. تَهْطُلُ الأَمْطارُ بِغَزارَةٍ. غادَرَتِ العَصافيرُ أَعْشاشَها. 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545389" y="2331924"/>
          <a:ext cx="9434277" cy="35514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17373">
                  <a:extLst>
                    <a:ext uri="{9D8B030D-6E8A-4147-A177-3AD203B41FA5}">
                      <a16:colId xmlns:a16="http://schemas.microsoft.com/office/drawing/2014/main" val="2980183466"/>
                    </a:ext>
                  </a:extLst>
                </a:gridCol>
                <a:gridCol w="2830285">
                  <a:extLst>
                    <a:ext uri="{9D8B030D-6E8A-4147-A177-3AD203B41FA5}">
                      <a16:colId xmlns:a16="http://schemas.microsoft.com/office/drawing/2014/main" val="2709602050"/>
                    </a:ext>
                  </a:extLst>
                </a:gridCol>
                <a:gridCol w="1611086">
                  <a:extLst>
                    <a:ext uri="{9D8B030D-6E8A-4147-A177-3AD203B41FA5}">
                      <a16:colId xmlns:a16="http://schemas.microsoft.com/office/drawing/2014/main" val="816337014"/>
                    </a:ext>
                  </a:extLst>
                </a:gridCol>
                <a:gridCol w="2075533">
                  <a:extLst>
                    <a:ext uri="{9D8B030D-6E8A-4147-A177-3AD203B41FA5}">
                      <a16:colId xmlns:a16="http://schemas.microsoft.com/office/drawing/2014/main" val="510727681"/>
                    </a:ext>
                  </a:extLst>
                </a:gridCol>
              </a:tblGrid>
              <a:tr h="443685">
                <a:tc>
                  <a:txBody>
                    <a:bodyPr/>
                    <a:lstStyle/>
                    <a:p>
                      <a:pPr algn="ct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أَرْكانُها</a:t>
                      </a:r>
                      <a:endParaRPr lang="en-US" sz="2800" dirty="0"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جُمْلَةٌ اسْمِيَّةٌ</a:t>
                      </a:r>
                      <a:endParaRPr lang="en-US" sz="2800" dirty="0"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أَرْكانُها</a:t>
                      </a:r>
                      <a:endParaRPr lang="en-US" sz="2800" dirty="0"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جُمْلَةٌ فِعْلِيَّةٌ</a:t>
                      </a:r>
                      <a:endParaRPr lang="en-US" sz="2800" dirty="0"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9073722"/>
                  </a:ext>
                </a:extLst>
              </a:tr>
              <a:tr h="903658"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54660103"/>
                  </a:ext>
                </a:extLst>
              </a:tr>
              <a:tr h="606294"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ar-LB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  <a:p>
                      <a:pPr algn="r" rtl="1"/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0599731"/>
                  </a:ext>
                </a:extLst>
              </a:tr>
              <a:tr h="1184796"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95457"/>
                  </a:ext>
                </a:extLst>
              </a:tr>
            </a:tbl>
          </a:graphicData>
        </a:graphic>
      </p:graphicFrame>
    </p:spTree>
    <p:custDataLst>
      <p:tags r:id="rId1"/>
    </p:custDataLst>
    <p:extLst>
      <p:ext uri="{BB962C8B-B14F-4D97-AF65-F5344CB8AC3E}">
        <p14:creationId xmlns:p14="http://schemas.microsoft.com/office/powerpoint/2010/main" val="22840291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866274" y="507014"/>
            <a:ext cx="9914021" cy="16619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/>
            <a:r>
              <a:rPr lang="ar-LB" sz="2800" u="sng" dirty="0">
                <a:latin typeface="Adobe Arabic" panose="02040503050201020203" pitchFamily="18" charset="-78"/>
                <a:cs typeface="Adobe Arabic" panose="02040503050201020203" pitchFamily="18" charset="-78"/>
              </a:rPr>
              <a:t>أقرأُ الفقرةَ الآتيةَ وأستخرجُ الجملَ وأصنّفها حَسْبَ نوعها وأحدّدُ أركانها:</a:t>
            </a:r>
          </a:p>
          <a:p>
            <a:pPr algn="r" rtl="1"/>
            <a:r>
              <a:rPr lang="ar-LB" sz="2800" dirty="0">
                <a:latin typeface="Adobe Arabic" panose="02040503050201020203" pitchFamily="18" charset="-78"/>
                <a:cs typeface="Adobe Arabic" panose="02040503050201020203" pitchFamily="18" charset="-78"/>
              </a:rPr>
              <a:t>حَلَّ فَصْلُ الشِّتاءِ . الطّبيعةُ لَبِسَتْ ثَوْبَها الأبْيَضَ. السَّماءُ تُزَمْجِرُ بِالرُّعودِ. تَهْطُلُ الأَمْطارُ بِغَزارَةٍ. غادَرَتِ العَصافيرُ أَعْشاشَها. </a:t>
            </a:r>
          </a:p>
          <a:p>
            <a:pPr algn="r" rtl="1"/>
            <a:endParaRPr lang="ar-LB" dirty="0">
              <a:latin typeface="Adobe Arabic" panose="02040503050201020203" pitchFamily="18" charset="-78"/>
              <a:cs typeface="Adobe Arabic" panose="02040503050201020203" pitchFamily="18" charset="-78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346018" y="1892009"/>
          <a:ext cx="9434277" cy="413596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17373">
                  <a:extLst>
                    <a:ext uri="{9D8B030D-6E8A-4147-A177-3AD203B41FA5}">
                      <a16:colId xmlns:a16="http://schemas.microsoft.com/office/drawing/2014/main" val="2980183466"/>
                    </a:ext>
                  </a:extLst>
                </a:gridCol>
                <a:gridCol w="2461874">
                  <a:extLst>
                    <a:ext uri="{9D8B030D-6E8A-4147-A177-3AD203B41FA5}">
                      <a16:colId xmlns:a16="http://schemas.microsoft.com/office/drawing/2014/main" val="2709602050"/>
                    </a:ext>
                  </a:extLst>
                </a:gridCol>
                <a:gridCol w="1979497">
                  <a:extLst>
                    <a:ext uri="{9D8B030D-6E8A-4147-A177-3AD203B41FA5}">
                      <a16:colId xmlns:a16="http://schemas.microsoft.com/office/drawing/2014/main" val="816337014"/>
                    </a:ext>
                  </a:extLst>
                </a:gridCol>
                <a:gridCol w="2075533">
                  <a:extLst>
                    <a:ext uri="{9D8B030D-6E8A-4147-A177-3AD203B41FA5}">
                      <a16:colId xmlns:a16="http://schemas.microsoft.com/office/drawing/2014/main" val="510727681"/>
                    </a:ext>
                  </a:extLst>
                </a:gridCol>
              </a:tblGrid>
              <a:tr h="462294">
                <a:tc>
                  <a:txBody>
                    <a:bodyPr/>
                    <a:lstStyle/>
                    <a:p>
                      <a:pPr algn="ct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أَرْكانُها</a:t>
                      </a:r>
                      <a:endParaRPr lang="en-US" sz="2800" dirty="0"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جُمْلَةٌ اسْمِيَّةٌ</a:t>
                      </a:r>
                      <a:endParaRPr lang="en-US" sz="2800" dirty="0"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أَرْكانُها</a:t>
                      </a:r>
                      <a:endParaRPr lang="en-US" sz="2800" dirty="0"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جُمْلَةٌ فِعْلِيَّةٌ</a:t>
                      </a:r>
                      <a:endParaRPr lang="en-US" sz="2800" dirty="0"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49073722"/>
                  </a:ext>
                </a:extLst>
              </a:tr>
              <a:tr h="1263473">
                <a:tc>
                  <a:txBody>
                    <a:bodyPr/>
                    <a:lstStyle/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الطَّبيعةُ</a:t>
                      </a:r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:</a:t>
                      </a:r>
                      <a:r>
                        <a:rPr lang="ar-LB" sz="280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 مبتدأ</a:t>
                      </a:r>
                    </a:p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لَبِسَتْ ثَوْبَها الأبْيَضَ</a:t>
                      </a:r>
                      <a:r>
                        <a:rPr lang="ar-LB" sz="2800" baseline="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: </a:t>
                      </a:r>
                      <a:r>
                        <a:rPr lang="ar-LB" sz="2800" baseline="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خب</a:t>
                      </a:r>
                      <a:r>
                        <a:rPr lang="ar-LB" sz="2800" baseline="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ر</a:t>
                      </a:r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الطّبيعةُ لَبِسَتْ ثَوْبَها الأبْيَضَ</a:t>
                      </a:r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.</a:t>
                      </a:r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حلّ: </a:t>
                      </a:r>
                      <a:r>
                        <a:rPr lang="ar-LB" sz="280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فعل</a:t>
                      </a:r>
                    </a:p>
                    <a:p>
                      <a:pPr algn="r" rtl="1"/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فصلُ الشتاء:</a:t>
                      </a:r>
                      <a:r>
                        <a:rPr lang="ar-LB" sz="2800" baseline="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 </a:t>
                      </a:r>
                      <a:r>
                        <a:rPr lang="ar-LB" sz="2800" baseline="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فاعل</a:t>
                      </a:r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حَلَّ فَصْلُ الشِّتاءِ </a:t>
                      </a:r>
                      <a:r>
                        <a:rPr lang="ar-LB" sz="2800" baseline="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.</a:t>
                      </a:r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54660103"/>
                  </a:ext>
                </a:extLst>
              </a:tr>
              <a:tr h="982736">
                <a:tc>
                  <a:txBody>
                    <a:bodyPr/>
                    <a:lstStyle/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السَّماءُ</a:t>
                      </a:r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:</a:t>
                      </a:r>
                      <a:r>
                        <a:rPr lang="ar-LB" sz="280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 مبتدأ</a:t>
                      </a:r>
                    </a:p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تُزَمْجِرُ بِالرُّعودِ</a:t>
                      </a:r>
                      <a:r>
                        <a:rPr lang="ar-LB" sz="2800" baseline="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: </a:t>
                      </a:r>
                      <a:r>
                        <a:rPr lang="ar-LB" sz="2800" baseline="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خبر</a:t>
                      </a:r>
                      <a:endParaRPr lang="ar-LB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السَّماءُ تُزَمْجِرُ بِالرُّعودِ</a:t>
                      </a:r>
                      <a:r>
                        <a:rPr lang="ar-LB" sz="2800" baseline="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.</a:t>
                      </a:r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تهطلُ:</a:t>
                      </a:r>
                      <a:r>
                        <a:rPr lang="ar-LB" sz="280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 فعل</a:t>
                      </a:r>
                    </a:p>
                    <a:p>
                      <a:pPr algn="r" rtl="1"/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الأمطار: </a:t>
                      </a:r>
                      <a:r>
                        <a:rPr lang="ar-LB" sz="280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فاعل</a:t>
                      </a:r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تَهْطُلُ الأَمْطارُ بِغَزارَةٍ</a:t>
                      </a:r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.</a:t>
                      </a:r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0599731"/>
                  </a:ext>
                </a:extLst>
              </a:tr>
              <a:tr h="1234609"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endParaRPr lang="en-US" sz="2800" dirty="0">
                        <a:solidFill>
                          <a:schemeClr val="tx1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غادَرَتِ</a:t>
                      </a:r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:</a:t>
                      </a:r>
                      <a:r>
                        <a:rPr lang="ar-LB" sz="280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 فعل</a:t>
                      </a:r>
                    </a:p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العَصافيرُ</a:t>
                      </a:r>
                      <a:r>
                        <a:rPr lang="ar-LB" sz="2800" dirty="0">
                          <a:solidFill>
                            <a:schemeClr val="tx1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: </a:t>
                      </a:r>
                      <a:r>
                        <a:rPr lang="ar-LB" sz="280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فاعل</a:t>
                      </a:r>
                    </a:p>
                    <a:p>
                      <a:pPr algn="r" rtl="1"/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أعشاشَها: </a:t>
                      </a:r>
                      <a:r>
                        <a:rPr lang="ar-LB" sz="280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مفعول</a:t>
                      </a:r>
                      <a:r>
                        <a:rPr lang="ar-LB" sz="2800" baseline="0" dirty="0">
                          <a:solidFill>
                            <a:srgbClr val="FF0000"/>
                          </a:solidFill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 به </a:t>
                      </a:r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LB" sz="2800" dirty="0">
                          <a:latin typeface="Adobe Arabic" panose="02040503050201020203" pitchFamily="18" charset="-78"/>
                          <a:cs typeface="Adobe Arabic" panose="02040503050201020203" pitchFamily="18" charset="-78"/>
                        </a:rPr>
                        <a:t>غادَرَتِ العَصافيرُ أَعْشاشَها. </a:t>
                      </a:r>
                      <a:endParaRPr lang="en-US" sz="2800" dirty="0">
                        <a:solidFill>
                          <a:srgbClr val="FF0000"/>
                        </a:solidFill>
                        <a:latin typeface="Adobe Arabic" panose="02040503050201020203" pitchFamily="18" charset="-78"/>
                        <a:cs typeface="Adobe Arabic" panose="02040503050201020203" pitchFamily="18" charset="-7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49366558"/>
                  </a:ext>
                </a:extLst>
              </a:tr>
            </a:tbl>
          </a:graphicData>
        </a:graphic>
      </p:graphicFrame>
    </p:spTree>
    <p:custDataLst>
      <p:tags r:id="rId1"/>
    </p:custDataLst>
    <p:extLst>
      <p:ext uri="{BB962C8B-B14F-4D97-AF65-F5344CB8AC3E}">
        <p14:creationId xmlns:p14="http://schemas.microsoft.com/office/powerpoint/2010/main" val="334556184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139</Words>
  <Application>Microsoft Office PowerPoint</Application>
  <PresentationFormat>Widescreen</PresentationFormat>
  <Paragraphs>32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Adobe Arabic</vt:lpstr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Ruba El Nouaime</dc:creator>
  <cp:lastModifiedBy>Samia Ghorayeb</cp:lastModifiedBy>
  <cp:revision>5</cp:revision>
  <dcterms:created xsi:type="dcterms:W3CDTF">2021-10-15T12:02:07Z</dcterms:created>
  <dcterms:modified xsi:type="dcterms:W3CDTF">2022-02-26T16:34:54Z</dcterms:modified>
</cp:coreProperties>
</file>

<file path=docProps/thumbnail.jpeg>
</file>