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1879" r:id="rId2"/>
    <p:sldId id="369" r:id="rId3"/>
    <p:sldId id="1842" r:id="rId4"/>
    <p:sldId id="1843" r:id="rId5"/>
    <p:sldId id="184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y Aouad" initials="DA" lastIdx="6" clrIdx="0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2" name="Sara Kassab" initials="" lastIdx="3" clrIdx="1"/>
  <p:cmAuthor id="3" name="Kara McBride" initials="KM" lastIdx="1" clrIdx="2">
    <p:extLst>
      <p:ext uri="{19B8F6BF-5375-455C-9EA6-DF929625EA0E}">
        <p15:presenceInfo xmlns:p15="http://schemas.microsoft.com/office/powerpoint/2012/main" userId="S::Kara.McBride@worldlearning.org::c54b3836-24f4-4af9-a728-c5c0702254aa" providerId="AD"/>
      </p:ext>
    </p:extLst>
  </p:cmAuthor>
  <p:cmAuthor id="4" name="Souhair Ghozayel" initials="SG" lastIdx="2" clrIdx="3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A2AFB-9193-4D54-8646-2A94D4E694C1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794DF-B7FE-4A01-9014-72C05CB7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50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adb3d6e581_2_4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Narration/VO: </a:t>
            </a:r>
            <a:r>
              <a:rPr lang="en-US" sz="1400" b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Are you ready for more? In this activity, t</a:t>
            </a:r>
            <a:r>
              <a:rPr lang="en-US"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he sentence at the top describes a specific situation. Click on the feeling (Click for animation.) that matches this sentence. Are you ready?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 boy is lost in the park. How does the boy feel?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>
              <a:solidFill>
                <a:schemeClr val="dk1"/>
              </a:solidFill>
              <a:latin typeface="Gill Sans"/>
              <a:sym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>
              <a:solidFill>
                <a:schemeClr val="dk1"/>
              </a:solidFill>
              <a:latin typeface="Gill Sans"/>
              <a:sym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chemeClr val="dk1"/>
                </a:solidFill>
                <a:latin typeface="Gill Sans"/>
                <a:sym typeface="Gill Sans"/>
              </a:rPr>
              <a:t>Teachers Notes: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chemeClr val="dk1"/>
                </a:solidFill>
                <a:latin typeface="Gill Sans"/>
                <a:sym typeface="Gill Sans"/>
              </a:rPr>
              <a:t>This is the formative assessment. It consists of 5 parts. </a:t>
            </a:r>
          </a:p>
          <a:p>
            <a:pPr marL="0" indent="0">
              <a:buClr>
                <a:schemeClr val="dk1"/>
              </a:buClr>
              <a:buNone/>
            </a:pPr>
            <a:r>
              <a:rPr lang="en-US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If students answer 4/ 5 or 5/5, this means that they have acquired the skill. </a:t>
            </a:r>
            <a:endParaRPr lang="en-US" sz="1200">
              <a:solidFill>
                <a:schemeClr val="dk1"/>
              </a:solidFill>
              <a:latin typeface="Gill Sans"/>
              <a:ea typeface="Gill Sans"/>
              <a:cs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/>
              <a:t>If they answer between 2-3/5, this means that they would benefit from extra practice.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/>
              <a:t>If they answer 0 or 1/ 5, this means that they need reteaching. Try to do that synchronously online or in class with them. You can benefit from the links provided earlier. </a:t>
            </a:r>
            <a:endParaRPr lang="en-US" sz="1200"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200"/>
          </a:p>
        </p:txBody>
      </p:sp>
      <p:sp>
        <p:nvSpPr>
          <p:cNvPr id="566" name="Google Shape;566;gadb3d6e581_2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205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adb3d6e581_2_4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Narration/VO: </a:t>
            </a:r>
            <a:r>
              <a:rPr lang="en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 girl bought a new toy. How does she feel?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66" name="Google Shape;566;gadb3d6e581_2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1289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adb3d6e581_2_4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Narration/VO:</a:t>
            </a:r>
            <a:r>
              <a:rPr lang="en-US"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You wanted to go play outside, but it is raining. So, you cannot play anymore. How does that make you feel?</a:t>
            </a:r>
            <a:endParaRPr lang="en-US" sz="12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66" name="Google Shape;566;gadb3d6e581_2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5546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adb3d6e581_2_4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Narration/VO: </a:t>
            </a:r>
            <a:r>
              <a:rPr lang="en-US"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Your dog pet is very sick. How does that make you feel?</a:t>
            </a:r>
            <a:endParaRPr lang="en-US" sz="1400"/>
          </a:p>
        </p:txBody>
      </p:sp>
      <p:sp>
        <p:nvSpPr>
          <p:cNvPr id="566" name="Google Shape;566;gadb3d6e581_2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8379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adb3d6e581_2_4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b="1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Narration/VO</a:t>
            </a: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: You are going to play with friends outside today. How does that make you feel?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+mj-lt"/>
              <a:buAutoNum type="alphaUcPeriod"/>
            </a:pP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Sad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+mj-lt"/>
              <a:buAutoNum type="alphaUcPeriod"/>
            </a:pPr>
            <a:r>
              <a:rPr lang="en-US" sz="1200" b="1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happy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+mj-lt"/>
              <a:buAutoNum type="alphaUcPeriod"/>
            </a:pPr>
            <a:r>
              <a:rPr lang="en-US" sz="1200">
                <a:solidFill>
                  <a:schemeClr val="dk1"/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worried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200">
              <a:solidFill>
                <a:schemeClr val="dk1"/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sp>
        <p:nvSpPr>
          <p:cNvPr id="566" name="Google Shape;566;gadb3d6e581_2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061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D6E6D-2F9B-4C80-9ADC-486816B6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A078F-9465-48DE-AA5D-C84E73EDC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4AC9A-20A7-4FAB-8663-8A1EE6EF5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9E127-9B88-4AA8-A06C-30724779A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30DD5-07C8-4A6F-89EA-C769DC584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8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D00AB-865D-446C-A564-BD4B48595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4C18F2-162F-4FF9-A956-5786514FD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F1845-B841-4C42-8137-D35D589C7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CFFD-D102-4C65-BDA4-964E5C2D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C9D0E-1B4C-4483-A3A3-D62B96915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9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ECF772-61DC-457E-95BA-B2F862813C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46C5D-339F-4A32-A9DB-516612B31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410E4-9998-4F2C-B11A-08643769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93D19-32AA-4BB3-A0E9-2125CE52F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B7E45-5AB4-463B-8BF6-2BEF0E37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4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1B681-3786-43E5-AD96-ED97512B2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A8278-B4EC-41E2-8C6F-16DAAAF43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AB8A0-6C7D-4584-BF90-512E02CD5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575A5-9108-40D3-865F-AB47DA136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E5A15-E5CA-4082-ADC1-805A16FA7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55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6C949-ABBB-4D60-8823-75388842C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C35B7-532F-4F31-8D35-085FD589A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AF842-8526-4A97-84BF-FBC0A31AB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A5745-9C1D-4E56-B9E8-6827423D1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02D3C-4758-4497-942F-F41F944A2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64636-5BAA-46A0-AF4D-E4A91206E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BFB4E-2A45-445F-B57B-E6420E68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376B31-A14E-4A77-BB63-DDC840CC3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09FFA6-BE41-4DDC-BCA4-B2410029D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A9291D-3385-4512-9FDB-E10CC8A2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B35F4-D20C-4945-99EE-E30F2BA6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6C60A-6FD0-470B-8D93-2DBCC1630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D8ACE-87DE-4E5A-93F9-966505238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203DD7-C019-4E40-9D12-E66F26013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066A10-BFC2-4F69-B805-30754297B3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102C19-4F0C-4FB8-8FFC-6BE1C1AFB3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2CA449-A4D9-4349-864C-6679BC664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02B244-5543-4C4F-A4C1-D13D54248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BDB5B8-495F-408D-8343-08AB80BFB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9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0916-3423-4364-93C0-BC73013A8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C57E79-03BB-45D5-9DEF-E10537895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81E40A-7A56-4CC3-A69C-65BF2E6D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C4BD4-AA68-4C83-8E6A-6E6C53F40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4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21EAE7-053E-4030-B08D-6A86F44A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9EDFBE-8C86-4D8E-A32B-E103A873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B3B47-6906-429B-9F21-F86DDFA08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1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B1EAB-CC0D-47AA-BF49-8E19BA67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A7661-4C5C-42BD-8083-E5BE2CA41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476DC-CC76-4CEE-ACC6-F2AD73BDD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2EA8CC-9F09-48E5-8AB5-B0B0C0497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8C39E-99B3-45F9-8AD7-511CE402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FFD29-9CF0-434E-BD3F-12E19E96B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70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8A61D-E3BB-4660-9398-AEFFC7935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961655-265D-4A17-A1CC-19DB28A70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EA3A7F-2AA3-489F-B3A3-2627B0120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DFF31-0B6A-440A-A8B8-08968E09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D9938-87FE-458C-A4E8-06FF059EA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B2DC0B-2D57-4420-919C-1E40D0F51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6DBE61-67F5-4D9D-BE76-D7DE39A33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4002C-839E-4658-96B8-2E33C3ED1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79994-B91E-40C2-9B06-6756EE5C4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20EB6-6DCD-4417-81A8-FE142F80D5A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8826E-2D0F-4CE2-B78F-F224F87E5B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985A6-4B86-446B-B86C-7F9B09449C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4353-2EDB-4922-B3B5-A3C20A097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6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sv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11" Type="http://schemas.openxmlformats.org/officeDocument/2006/relationships/image" Target="../media/image7.svg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sv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11" Type="http://schemas.openxmlformats.org/officeDocument/2006/relationships/image" Target="../media/image7.svg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9.sv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11" Type="http://schemas.openxmlformats.org/officeDocument/2006/relationships/image" Target="../media/image7.svg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sv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11" Type="http://schemas.openxmlformats.org/officeDocument/2006/relationships/image" Target="../media/image7.svg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sv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7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4.png"/><Relationship Id="rId11" Type="http://schemas.openxmlformats.org/officeDocument/2006/relationships/image" Target="../media/image7.svg"/><Relationship Id="rId5" Type="http://schemas.microsoft.com/office/2007/relationships/hdphoto" Target="../media/hdphoto1.wdp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32EF2CA-6467-45D6-BFDD-94A9158AA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E60A81-E1B0-4DD5-AE37-CAA56586F105}"/>
              </a:ext>
            </a:extLst>
          </p:cNvPr>
          <p:cNvSpPr txBox="1"/>
          <p:nvPr/>
        </p:nvSpPr>
        <p:spPr>
          <a:xfrm>
            <a:off x="0" y="1388317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A boy is lost in the park. How does the boy feel? 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98B16394-553A-41FB-A539-B9AA9DBAE1D0}"/>
              </a:ext>
            </a:extLst>
          </p:cNvPr>
          <p:cNvGrpSpPr/>
          <p:nvPr/>
        </p:nvGrpSpPr>
        <p:grpSpPr>
          <a:xfrm>
            <a:off x="4716482" y="2889060"/>
            <a:ext cx="2911435" cy="3369408"/>
            <a:chOff x="4405777" y="2531240"/>
            <a:chExt cx="3219586" cy="37260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2ED01E-C6F1-2F46-89AD-C45377B75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4405777" y="2531240"/>
              <a:ext cx="3219586" cy="3219586"/>
            </a:xfrm>
            <a:prstGeom prst="rect">
              <a:avLst/>
            </a:prstGeom>
          </p:spPr>
        </p:pic>
        <p:sp>
          <p:nvSpPr>
            <p:cNvPr id="13" name="Google Shape;175;p4">
              <a:extLst>
                <a:ext uri="{FF2B5EF4-FFF2-40B4-BE49-F238E27FC236}">
                  <a16:creationId xmlns:a16="http://schemas.microsoft.com/office/drawing/2014/main" id="{85F034FD-072C-4CE5-A79C-142C4CE9523E}"/>
                </a:ext>
              </a:extLst>
            </p:cNvPr>
            <p:cNvSpPr txBox="1"/>
            <p:nvPr/>
          </p:nvSpPr>
          <p:spPr>
            <a:xfrm>
              <a:off x="4821744" y="5718781"/>
              <a:ext cx="2407412" cy="53849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happy</a:t>
              </a:r>
            </a:p>
          </p:txBody>
        </p:sp>
      </p:grpSp>
      <p:grpSp>
        <p:nvGrpSpPr>
          <p:cNvPr id="7" name="Group 3">
            <a:extLst>
              <a:ext uri="{FF2B5EF4-FFF2-40B4-BE49-F238E27FC236}">
                <a16:creationId xmlns:a16="http://schemas.microsoft.com/office/drawing/2014/main" id="{0E0B4832-6AF4-4FDF-9C7D-92A5578789DC}"/>
              </a:ext>
            </a:extLst>
          </p:cNvPr>
          <p:cNvGrpSpPr/>
          <p:nvPr/>
        </p:nvGrpSpPr>
        <p:grpSpPr>
          <a:xfrm>
            <a:off x="8101125" y="2909470"/>
            <a:ext cx="2915084" cy="3347654"/>
            <a:chOff x="7790419" y="2556205"/>
            <a:chExt cx="3223621" cy="370197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ECA1945-42E9-624A-BE6E-052FCDFF6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7790419" y="2556205"/>
              <a:ext cx="3223621" cy="3216687"/>
            </a:xfrm>
            <a:prstGeom prst="rect">
              <a:avLst/>
            </a:prstGeom>
          </p:spPr>
        </p:pic>
        <p:sp>
          <p:nvSpPr>
            <p:cNvPr id="14" name="Google Shape;177;p4">
              <a:extLst>
                <a:ext uri="{FF2B5EF4-FFF2-40B4-BE49-F238E27FC236}">
                  <a16:creationId xmlns:a16="http://schemas.microsoft.com/office/drawing/2014/main" id="{CDF13EE0-92BA-424F-B1EB-2977CFB38D78}"/>
                </a:ext>
              </a:extLst>
            </p:cNvPr>
            <p:cNvSpPr txBox="1"/>
            <p:nvPr/>
          </p:nvSpPr>
          <p:spPr>
            <a:xfrm>
              <a:off x="8414319" y="5742302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scared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A5DC15A-6DF8-40F1-BAB3-8ACFDF4F2024}"/>
              </a:ext>
            </a:extLst>
          </p:cNvPr>
          <p:cNvGrpSpPr/>
          <p:nvPr/>
        </p:nvGrpSpPr>
        <p:grpSpPr>
          <a:xfrm>
            <a:off x="1338728" y="2901973"/>
            <a:ext cx="2917054" cy="3355154"/>
            <a:chOff x="1028023" y="2547910"/>
            <a:chExt cx="3225800" cy="371026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28EBA2-1D60-CF4D-BBCD-7A285AED5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1028023" y="2547910"/>
              <a:ext cx="3225800" cy="3218862"/>
            </a:xfrm>
            <a:prstGeom prst="rect">
              <a:avLst/>
            </a:prstGeom>
          </p:spPr>
        </p:pic>
        <p:sp>
          <p:nvSpPr>
            <p:cNvPr id="18" name="Google Shape;177;p4">
              <a:extLst>
                <a:ext uri="{FF2B5EF4-FFF2-40B4-BE49-F238E27FC236}">
                  <a16:creationId xmlns:a16="http://schemas.microsoft.com/office/drawing/2014/main" id="{79309BA8-B564-4FF3-BA5C-946887B2CDD6}"/>
                </a:ext>
              </a:extLst>
            </p:cNvPr>
            <p:cNvSpPr txBox="1"/>
            <p:nvPr/>
          </p:nvSpPr>
          <p:spPr>
            <a:xfrm>
              <a:off x="1637632" y="5742298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algn="ctr" defTabSz="914377">
                <a:buSzPts val="2800"/>
                <a:defRPr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</a:defRPr>
              </a:lvl1pPr>
            </a:lstStyle>
            <a:p>
              <a:r>
                <a:rPr lang="en-US">
                  <a:sym typeface="Comic Sans MS"/>
                </a:rPr>
                <a:t>surprised</a:t>
              </a:r>
            </a:p>
          </p:txBody>
        </p:sp>
      </p:grpSp>
      <p:sp>
        <p:nvSpPr>
          <p:cNvPr id="16" name="Google Shape;222;p10">
            <a:extLst>
              <a:ext uri="{FF2B5EF4-FFF2-40B4-BE49-F238E27FC236}">
                <a16:creationId xmlns:a16="http://schemas.microsoft.com/office/drawing/2014/main" id="{1FFC4B1E-F4E5-45E6-B15B-EB7297F11FBA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609570" lvl="1" defTabSz="914377">
              <a:buClrTx/>
              <a:buSzPts val="6000"/>
              <a:defRPr/>
            </a:pPr>
            <a:r>
              <a:rPr lang="en-GB"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Click on the correct feeling. </a:t>
            </a:r>
          </a:p>
        </p:txBody>
      </p:sp>
      <p:sp>
        <p:nvSpPr>
          <p:cNvPr id="10" name="Correct">
            <a:extLst>
              <a:ext uri="{FF2B5EF4-FFF2-40B4-BE49-F238E27FC236}">
                <a16:creationId xmlns:a16="http://schemas.microsoft.com/office/drawing/2014/main" id="{7F8FC60B-FAB0-44B9-A262-2684E031BADC}"/>
              </a:ext>
            </a:extLst>
          </p:cNvPr>
          <p:cNvSpPr txBox="1"/>
          <p:nvPr/>
        </p:nvSpPr>
        <p:spPr>
          <a:xfrm>
            <a:off x="4938155" y="1952777"/>
            <a:ext cx="2315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B050"/>
                </a:solidFill>
                <a:effectLst/>
                <a:latin typeface="+mj-lt"/>
              </a:rPr>
              <a:t>Good job!</a:t>
            </a:r>
          </a:p>
        </p:txBody>
      </p:sp>
      <p:sp>
        <p:nvSpPr>
          <p:cNvPr id="17" name="Flase1">
            <a:extLst>
              <a:ext uri="{FF2B5EF4-FFF2-40B4-BE49-F238E27FC236}">
                <a16:creationId xmlns:a16="http://schemas.microsoft.com/office/drawing/2014/main" id="{D5473254-6CF1-4AA3-960E-195488C97793}"/>
              </a:ext>
            </a:extLst>
          </p:cNvPr>
          <p:cNvSpPr txBox="1"/>
          <p:nvPr/>
        </p:nvSpPr>
        <p:spPr>
          <a:xfrm>
            <a:off x="358920" y="2061721"/>
            <a:ext cx="11250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0070C0"/>
                </a:solidFill>
                <a:latin typeface="+mj-lt"/>
              </a:rPr>
              <a:t>Incorrect!</a:t>
            </a:r>
            <a:endParaRPr lang="en-US" sz="2000"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A2D35295-2BDB-4653-BDD7-741F68D1A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correct">
            <a:extLst>
              <a:ext uri="{FF2B5EF4-FFF2-40B4-BE49-F238E27FC236}">
                <a16:creationId xmlns:a16="http://schemas.microsoft.com/office/drawing/2014/main" id="{F2AA7283-D75E-4790-9F13-C63A0B2692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425457" y="2677912"/>
            <a:ext cx="529811" cy="491280"/>
          </a:xfrm>
          <a:prstGeom prst="rect">
            <a:avLst/>
          </a:prstGeom>
        </p:spPr>
      </p:pic>
      <p:pic>
        <p:nvPicPr>
          <p:cNvPr id="21" name="x2">
            <a:extLst>
              <a:ext uri="{FF2B5EF4-FFF2-40B4-BE49-F238E27FC236}">
                <a16:creationId xmlns:a16="http://schemas.microsoft.com/office/drawing/2014/main" id="{DB3C4597-BBF4-44CC-A991-61A740D976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984216" y="2677912"/>
            <a:ext cx="438641" cy="516108"/>
          </a:xfrm>
          <a:prstGeom prst="rect">
            <a:avLst/>
          </a:prstGeom>
        </p:spPr>
      </p:pic>
      <p:pic>
        <p:nvPicPr>
          <p:cNvPr id="22" name="x1">
            <a:extLst>
              <a:ext uri="{FF2B5EF4-FFF2-40B4-BE49-F238E27FC236}">
                <a16:creationId xmlns:a16="http://schemas.microsoft.com/office/drawing/2014/main" id="{615EB773-5DC7-45F3-8A31-96A33DD0357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551539" y="2665498"/>
            <a:ext cx="438641" cy="5161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EA44D7B-4990-48E0-BEC2-1F8E405FBAC8}"/>
              </a:ext>
            </a:extLst>
          </p:cNvPr>
          <p:cNvSpPr txBox="1"/>
          <p:nvPr/>
        </p:nvSpPr>
        <p:spPr>
          <a:xfrm rot="10800000" flipV="1">
            <a:off x="9605639" y="145297"/>
            <a:ext cx="2586361" cy="307777"/>
          </a:xfrm>
          <a:prstGeom prst="rect">
            <a:avLst/>
          </a:prstGeom>
          <a:solidFill>
            <a:srgbClr val="F1DDE3"/>
          </a:solidFill>
          <a:ln w="19050">
            <a:solidFill>
              <a:srgbClr val="F1DDE3"/>
            </a:solidFill>
          </a:ln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bg1">
                    <a:lumMod val="50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Formative Assessment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529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0" grpId="3"/>
      <p:bldP spid="17" grpId="0"/>
      <p:bldP spid="17" grpId="1"/>
      <p:bldP spid="17" grpId="2"/>
      <p:bldP spid="17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32EF2CA-6467-45D6-BFDD-94A9158AA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E60A81-E1B0-4DD5-AE37-CAA56586F105}"/>
              </a:ext>
            </a:extLst>
          </p:cNvPr>
          <p:cNvSpPr txBox="1"/>
          <p:nvPr/>
        </p:nvSpPr>
        <p:spPr>
          <a:xfrm>
            <a:off x="0" y="1388317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A girl bought a new toy. How does she feel?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98B16394-553A-41FB-A539-B9AA9DBAE1D0}"/>
              </a:ext>
            </a:extLst>
          </p:cNvPr>
          <p:cNvGrpSpPr/>
          <p:nvPr/>
        </p:nvGrpSpPr>
        <p:grpSpPr>
          <a:xfrm>
            <a:off x="4496357" y="2702763"/>
            <a:ext cx="3225800" cy="3978674"/>
            <a:chOff x="4402670" y="2184535"/>
            <a:chExt cx="3225800" cy="3978674"/>
          </a:xfrm>
        </p:grpSpPr>
        <p:pic>
          <p:nvPicPr>
            <p:cNvPr id="6" name="Picture 5" descr="Icon&#10;&#10;Description automatically generated">
              <a:extLst>
                <a:ext uri="{FF2B5EF4-FFF2-40B4-BE49-F238E27FC236}">
                  <a16:creationId xmlns:a16="http://schemas.microsoft.com/office/drawing/2014/main" id="{D62ED01E-C6F1-2F46-89AD-C45377B75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02670" y="2184535"/>
              <a:ext cx="3225800" cy="3771900"/>
            </a:xfrm>
            <a:prstGeom prst="rect">
              <a:avLst/>
            </a:prstGeom>
          </p:spPr>
        </p:pic>
        <p:sp>
          <p:nvSpPr>
            <p:cNvPr id="13" name="Google Shape;175;p4">
              <a:extLst>
                <a:ext uri="{FF2B5EF4-FFF2-40B4-BE49-F238E27FC236}">
                  <a16:creationId xmlns:a16="http://schemas.microsoft.com/office/drawing/2014/main" id="{85F034FD-072C-4CE5-A79C-142C4CE9523E}"/>
                </a:ext>
              </a:extLst>
            </p:cNvPr>
            <p:cNvSpPr txBox="1"/>
            <p:nvPr/>
          </p:nvSpPr>
          <p:spPr>
            <a:xfrm>
              <a:off x="4892294" y="5624717"/>
              <a:ext cx="2407412" cy="53849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happy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A5DC15A-6DF8-40F1-BAB3-8ACFDF4F2024}"/>
              </a:ext>
            </a:extLst>
          </p:cNvPr>
          <p:cNvGrpSpPr/>
          <p:nvPr/>
        </p:nvGrpSpPr>
        <p:grpSpPr>
          <a:xfrm>
            <a:off x="1127903" y="2622249"/>
            <a:ext cx="3225800" cy="3932703"/>
            <a:chOff x="1028023" y="2207891"/>
            <a:chExt cx="3225800" cy="3932703"/>
          </a:xfrm>
        </p:grpSpPr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A128EBA2-1D60-CF4D-BBCD-7A285AED5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8023" y="2207891"/>
              <a:ext cx="3225800" cy="3898900"/>
            </a:xfrm>
            <a:prstGeom prst="rect">
              <a:avLst/>
            </a:prstGeom>
          </p:spPr>
        </p:pic>
        <p:sp>
          <p:nvSpPr>
            <p:cNvPr id="18" name="Google Shape;177;p4">
              <a:extLst>
                <a:ext uri="{FF2B5EF4-FFF2-40B4-BE49-F238E27FC236}">
                  <a16:creationId xmlns:a16="http://schemas.microsoft.com/office/drawing/2014/main" id="{79309BA8-B564-4FF3-BA5C-946887B2CDD6}"/>
                </a:ext>
              </a:extLst>
            </p:cNvPr>
            <p:cNvSpPr txBox="1"/>
            <p:nvPr/>
          </p:nvSpPr>
          <p:spPr>
            <a:xfrm>
              <a:off x="1696424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sad</a:t>
              </a:r>
            </a:p>
          </p:txBody>
        </p:sp>
      </p:grpSp>
      <p:sp>
        <p:nvSpPr>
          <p:cNvPr id="16" name="Google Shape;222;p10">
            <a:extLst>
              <a:ext uri="{FF2B5EF4-FFF2-40B4-BE49-F238E27FC236}">
                <a16:creationId xmlns:a16="http://schemas.microsoft.com/office/drawing/2014/main" id="{1FFC4B1E-F4E5-45E6-B15B-EB7297F11FBA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609570" lvl="1" defTabSz="914377">
              <a:buClrTx/>
              <a:buSzPts val="6000"/>
              <a:defRPr/>
            </a:pPr>
            <a:r>
              <a:rPr lang="en-GB"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Click on the correct feeling. </a:t>
            </a:r>
          </a:p>
        </p:txBody>
      </p:sp>
      <p:sp>
        <p:nvSpPr>
          <p:cNvPr id="10" name="Correct">
            <a:extLst>
              <a:ext uri="{FF2B5EF4-FFF2-40B4-BE49-F238E27FC236}">
                <a16:creationId xmlns:a16="http://schemas.microsoft.com/office/drawing/2014/main" id="{7F8FC60B-FAB0-44B9-A262-2684E031BADC}"/>
              </a:ext>
            </a:extLst>
          </p:cNvPr>
          <p:cNvSpPr txBox="1"/>
          <p:nvPr/>
        </p:nvSpPr>
        <p:spPr>
          <a:xfrm>
            <a:off x="4938155" y="2060929"/>
            <a:ext cx="2315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B050"/>
                </a:solidFill>
                <a:effectLst/>
                <a:latin typeface="+mj-lt"/>
              </a:rPr>
              <a:t>Good job!</a:t>
            </a:r>
          </a:p>
        </p:txBody>
      </p:sp>
      <p:sp>
        <p:nvSpPr>
          <p:cNvPr id="17" name="Flase1">
            <a:extLst>
              <a:ext uri="{FF2B5EF4-FFF2-40B4-BE49-F238E27FC236}">
                <a16:creationId xmlns:a16="http://schemas.microsoft.com/office/drawing/2014/main" id="{D5473254-6CF1-4AA3-960E-195488C97793}"/>
              </a:ext>
            </a:extLst>
          </p:cNvPr>
          <p:cNvSpPr txBox="1"/>
          <p:nvPr/>
        </p:nvSpPr>
        <p:spPr>
          <a:xfrm>
            <a:off x="824269" y="2144091"/>
            <a:ext cx="10569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0070C0"/>
                </a:solidFill>
                <a:latin typeface="+mj-lt"/>
              </a:rPr>
              <a:t>Incorrect! </a:t>
            </a:r>
            <a:endParaRPr lang="en-US" sz="2400"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451CFC7C-4F11-4A98-804C-A7B18FBED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C2B03CC-1A59-4530-8EEC-EAB80F0210DB}"/>
              </a:ext>
            </a:extLst>
          </p:cNvPr>
          <p:cNvGrpSpPr/>
          <p:nvPr/>
        </p:nvGrpSpPr>
        <p:grpSpPr>
          <a:xfrm>
            <a:off x="8154958" y="3124200"/>
            <a:ext cx="2832100" cy="3545929"/>
            <a:chOff x="8163955" y="2895211"/>
            <a:chExt cx="2832100" cy="3545929"/>
          </a:xfrm>
        </p:grpSpPr>
        <p:sp>
          <p:nvSpPr>
            <p:cNvPr id="14" name="Google Shape;177;p4">
              <a:extLst>
                <a:ext uri="{FF2B5EF4-FFF2-40B4-BE49-F238E27FC236}">
                  <a16:creationId xmlns:a16="http://schemas.microsoft.com/office/drawing/2014/main" id="{CDF13EE0-92BA-424F-B1EB-2977CFB38D78}"/>
                </a:ext>
              </a:extLst>
            </p:cNvPr>
            <p:cNvSpPr txBox="1"/>
            <p:nvPr/>
          </p:nvSpPr>
          <p:spPr>
            <a:xfrm>
              <a:off x="8628395" y="5925263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scared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4D91628-E3A3-E74E-B6F8-E49837191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63955" y="2895211"/>
              <a:ext cx="2832100" cy="2832100"/>
            </a:xfrm>
            <a:prstGeom prst="rect">
              <a:avLst/>
            </a:prstGeom>
          </p:spPr>
        </p:pic>
      </p:grpSp>
      <p:pic>
        <p:nvPicPr>
          <p:cNvPr id="21" name="correct">
            <a:extLst>
              <a:ext uri="{FF2B5EF4-FFF2-40B4-BE49-F238E27FC236}">
                <a16:creationId xmlns:a16="http://schemas.microsoft.com/office/drawing/2014/main" id="{CCA4A6F8-9F3C-4207-BF46-62CEBC9241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5956739" y="2886411"/>
            <a:ext cx="529811" cy="491280"/>
          </a:xfrm>
          <a:prstGeom prst="rect">
            <a:avLst/>
          </a:prstGeom>
        </p:spPr>
      </p:pic>
      <p:pic>
        <p:nvPicPr>
          <p:cNvPr id="22" name="x2">
            <a:extLst>
              <a:ext uri="{FF2B5EF4-FFF2-40B4-BE49-F238E27FC236}">
                <a16:creationId xmlns:a16="http://schemas.microsoft.com/office/drawing/2014/main" id="{D6BD1671-FF72-4C62-986C-1B3EBFCEE2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425457" y="2832784"/>
            <a:ext cx="438641" cy="516108"/>
          </a:xfrm>
          <a:prstGeom prst="rect">
            <a:avLst/>
          </a:prstGeom>
        </p:spPr>
      </p:pic>
      <p:pic>
        <p:nvPicPr>
          <p:cNvPr id="23" name="x1">
            <a:extLst>
              <a:ext uri="{FF2B5EF4-FFF2-40B4-BE49-F238E27FC236}">
                <a16:creationId xmlns:a16="http://schemas.microsoft.com/office/drawing/2014/main" id="{1E05F678-0727-4A3C-8C1B-CB5B2F1FC5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551539" y="2872326"/>
            <a:ext cx="438641" cy="51610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0" grpId="3"/>
      <p:bldP spid="17" grpId="0"/>
      <p:bldP spid="17" grpId="1"/>
      <p:bldP spid="17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32EF2CA-6467-45D6-BFDD-94A9158AA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E60A81-E1B0-4DD5-AE37-CAA56586F105}"/>
              </a:ext>
            </a:extLst>
          </p:cNvPr>
          <p:cNvSpPr txBox="1"/>
          <p:nvPr/>
        </p:nvSpPr>
        <p:spPr>
          <a:xfrm>
            <a:off x="0" y="1388317"/>
            <a:ext cx="12192000" cy="1097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12648" defTabSz="121917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8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wanted to go play outside, but it is raining. So, you cannot play anymore. How does that make you feel?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98B16394-553A-41FB-A539-B9AA9DBAE1D0}"/>
              </a:ext>
            </a:extLst>
          </p:cNvPr>
          <p:cNvGrpSpPr/>
          <p:nvPr/>
        </p:nvGrpSpPr>
        <p:grpSpPr>
          <a:xfrm>
            <a:off x="4812586" y="3026230"/>
            <a:ext cx="2729681" cy="3476917"/>
            <a:chOff x="4453768" y="2184535"/>
            <a:chExt cx="3123604" cy="397867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2ED01E-C6F1-2F46-89AD-C45377B75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4453768" y="2184535"/>
              <a:ext cx="3123604" cy="3771900"/>
            </a:xfrm>
            <a:prstGeom prst="rect">
              <a:avLst/>
            </a:prstGeom>
          </p:spPr>
        </p:pic>
        <p:sp>
          <p:nvSpPr>
            <p:cNvPr id="13" name="Google Shape;175;p4">
              <a:extLst>
                <a:ext uri="{FF2B5EF4-FFF2-40B4-BE49-F238E27FC236}">
                  <a16:creationId xmlns:a16="http://schemas.microsoft.com/office/drawing/2014/main" id="{85F034FD-072C-4CE5-A79C-142C4CE9523E}"/>
                </a:ext>
              </a:extLst>
            </p:cNvPr>
            <p:cNvSpPr txBox="1"/>
            <p:nvPr/>
          </p:nvSpPr>
          <p:spPr>
            <a:xfrm>
              <a:off x="4892294" y="5624717"/>
              <a:ext cx="2407412" cy="53849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sad</a:t>
              </a:r>
            </a:p>
          </p:txBody>
        </p:sp>
      </p:grpSp>
      <p:grpSp>
        <p:nvGrpSpPr>
          <p:cNvPr id="7" name="Group 3">
            <a:extLst>
              <a:ext uri="{FF2B5EF4-FFF2-40B4-BE49-F238E27FC236}">
                <a16:creationId xmlns:a16="http://schemas.microsoft.com/office/drawing/2014/main" id="{0E0B4832-6AF4-4FDF-9C7D-92A5578789DC}"/>
              </a:ext>
            </a:extLst>
          </p:cNvPr>
          <p:cNvGrpSpPr/>
          <p:nvPr/>
        </p:nvGrpSpPr>
        <p:grpSpPr>
          <a:xfrm>
            <a:off x="8197027" y="3056674"/>
            <a:ext cx="2733559" cy="3423859"/>
            <a:chOff x="7838209" y="2222635"/>
            <a:chExt cx="3128041" cy="391795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ECA1945-42E9-624A-BE6E-052FCDFF6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7838209" y="2222635"/>
              <a:ext cx="3128041" cy="3695700"/>
            </a:xfrm>
            <a:prstGeom prst="rect">
              <a:avLst/>
            </a:prstGeom>
          </p:spPr>
        </p:pic>
        <p:sp>
          <p:nvSpPr>
            <p:cNvPr id="14" name="Google Shape;177;p4">
              <a:extLst>
                <a:ext uri="{FF2B5EF4-FFF2-40B4-BE49-F238E27FC236}">
                  <a16:creationId xmlns:a16="http://schemas.microsoft.com/office/drawing/2014/main" id="{CDF13EE0-92BA-424F-B1EB-2977CFB38D78}"/>
                </a:ext>
              </a:extLst>
            </p:cNvPr>
            <p:cNvSpPr txBox="1"/>
            <p:nvPr/>
          </p:nvSpPr>
          <p:spPr>
            <a:xfrm>
              <a:off x="8531904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worried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A5DC15A-6DF8-40F1-BAB3-8ACFDF4F2024}"/>
              </a:ext>
            </a:extLst>
          </p:cNvPr>
          <p:cNvGrpSpPr/>
          <p:nvPr/>
        </p:nvGrpSpPr>
        <p:grpSpPr>
          <a:xfrm>
            <a:off x="1386841" y="3132734"/>
            <a:ext cx="2818989" cy="3347799"/>
            <a:chOff x="1028023" y="2309671"/>
            <a:chExt cx="3225800" cy="383092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28EBA2-1D60-CF4D-BBCD-7A285AED5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1028023" y="2309671"/>
              <a:ext cx="3225800" cy="3695339"/>
            </a:xfrm>
            <a:prstGeom prst="rect">
              <a:avLst/>
            </a:prstGeom>
          </p:spPr>
        </p:pic>
        <p:sp>
          <p:nvSpPr>
            <p:cNvPr id="18" name="Google Shape;177;p4">
              <a:extLst>
                <a:ext uri="{FF2B5EF4-FFF2-40B4-BE49-F238E27FC236}">
                  <a16:creationId xmlns:a16="http://schemas.microsoft.com/office/drawing/2014/main" id="{79309BA8-B564-4FF3-BA5C-946887B2CDD6}"/>
                </a:ext>
              </a:extLst>
            </p:cNvPr>
            <p:cNvSpPr txBox="1"/>
            <p:nvPr/>
          </p:nvSpPr>
          <p:spPr>
            <a:xfrm>
              <a:off x="1696424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excited</a:t>
              </a:r>
            </a:p>
          </p:txBody>
        </p:sp>
      </p:grpSp>
      <p:sp>
        <p:nvSpPr>
          <p:cNvPr id="16" name="Google Shape;222;p10">
            <a:extLst>
              <a:ext uri="{FF2B5EF4-FFF2-40B4-BE49-F238E27FC236}">
                <a16:creationId xmlns:a16="http://schemas.microsoft.com/office/drawing/2014/main" id="{1FFC4B1E-F4E5-45E6-B15B-EB7297F11FBA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609570" lvl="1" defTabSz="914377">
              <a:buClrTx/>
              <a:buSzPts val="6000"/>
              <a:defRPr/>
            </a:pPr>
            <a:r>
              <a:rPr lang="en-GB"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Click on the correct feeling. </a:t>
            </a:r>
          </a:p>
        </p:txBody>
      </p:sp>
      <p:sp>
        <p:nvSpPr>
          <p:cNvPr id="10" name="Correct">
            <a:extLst>
              <a:ext uri="{FF2B5EF4-FFF2-40B4-BE49-F238E27FC236}">
                <a16:creationId xmlns:a16="http://schemas.microsoft.com/office/drawing/2014/main" id="{7F8FC60B-FAB0-44B9-A262-2684E031BADC}"/>
              </a:ext>
            </a:extLst>
          </p:cNvPr>
          <p:cNvSpPr txBox="1"/>
          <p:nvPr/>
        </p:nvSpPr>
        <p:spPr>
          <a:xfrm>
            <a:off x="4978865" y="2482439"/>
            <a:ext cx="2322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B050"/>
                </a:solidFill>
                <a:effectLst/>
                <a:latin typeface="+mj-lt"/>
              </a:rPr>
              <a:t>Good job!</a:t>
            </a:r>
          </a:p>
        </p:txBody>
      </p:sp>
      <p:sp>
        <p:nvSpPr>
          <p:cNvPr id="17" name="Flase1">
            <a:extLst>
              <a:ext uri="{FF2B5EF4-FFF2-40B4-BE49-F238E27FC236}">
                <a16:creationId xmlns:a16="http://schemas.microsoft.com/office/drawing/2014/main" id="{D5473254-6CF1-4AA3-960E-195488C97793}"/>
              </a:ext>
            </a:extLst>
          </p:cNvPr>
          <p:cNvSpPr txBox="1"/>
          <p:nvPr/>
        </p:nvSpPr>
        <p:spPr>
          <a:xfrm>
            <a:off x="636608" y="2582094"/>
            <a:ext cx="11227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0070C0"/>
                </a:solidFill>
                <a:latin typeface="+mj-lt"/>
              </a:rPr>
              <a:t>Incorrect! </a:t>
            </a:r>
            <a:endParaRPr lang="en-US" sz="2000"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62F7D1D1-397E-4229-8027-F408379B3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correct">
            <a:extLst>
              <a:ext uri="{FF2B5EF4-FFF2-40B4-BE49-F238E27FC236}">
                <a16:creationId xmlns:a16="http://schemas.microsoft.com/office/drawing/2014/main" id="{C746A100-2D56-4600-B637-44AF6DAC79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011169" y="3169441"/>
            <a:ext cx="529811" cy="491280"/>
          </a:xfrm>
          <a:prstGeom prst="rect">
            <a:avLst/>
          </a:prstGeom>
        </p:spPr>
      </p:pic>
      <p:pic>
        <p:nvPicPr>
          <p:cNvPr id="24" name="x2">
            <a:extLst>
              <a:ext uri="{FF2B5EF4-FFF2-40B4-BE49-F238E27FC236}">
                <a16:creationId xmlns:a16="http://schemas.microsoft.com/office/drawing/2014/main" id="{057C7483-B9D4-4888-B9C3-650EB6ADCC6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479887" y="3115814"/>
            <a:ext cx="438641" cy="516108"/>
          </a:xfrm>
          <a:prstGeom prst="rect">
            <a:avLst/>
          </a:prstGeom>
        </p:spPr>
      </p:pic>
      <p:pic>
        <p:nvPicPr>
          <p:cNvPr id="25" name="x1">
            <a:extLst>
              <a:ext uri="{FF2B5EF4-FFF2-40B4-BE49-F238E27FC236}">
                <a16:creationId xmlns:a16="http://schemas.microsoft.com/office/drawing/2014/main" id="{80A3B75D-F2C9-475B-AAE7-5F9AB2A8E4F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605969" y="3155356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745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0" grpId="3"/>
      <p:bldP spid="17" grpId="0"/>
      <p:bldP spid="17" grpId="1"/>
      <p:bldP spid="17" grpId="2"/>
      <p:bldP spid="17" grpId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32EF2CA-6467-45D6-BFDD-94A9158AA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E60A81-E1B0-4DD5-AE37-CAA56586F105}"/>
              </a:ext>
            </a:extLst>
          </p:cNvPr>
          <p:cNvSpPr txBox="1"/>
          <p:nvPr/>
        </p:nvSpPr>
        <p:spPr>
          <a:xfrm>
            <a:off x="0" y="1388317"/>
            <a:ext cx="1219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585" defTabSz="121917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defRPr/>
            </a:pPr>
            <a:r>
              <a:rPr lang="en-US" sz="30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Your dog pet is very sick. How does that make you feel?</a:t>
            </a:r>
            <a:endParaRPr lang="en-GB" sz="300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50" charset="0"/>
              <a:ea typeface="Comic Sans MS"/>
              <a:cs typeface="Poppins" panose="00000500000000000000" pitchFamily="50" charset="0"/>
              <a:sym typeface="Comic Sans MS"/>
            </a:endParaRPr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0E0B4832-6AF4-4FDF-9C7D-92A5578789DC}"/>
              </a:ext>
            </a:extLst>
          </p:cNvPr>
          <p:cNvGrpSpPr/>
          <p:nvPr/>
        </p:nvGrpSpPr>
        <p:grpSpPr>
          <a:xfrm>
            <a:off x="7930809" y="2598191"/>
            <a:ext cx="3128041" cy="3917959"/>
            <a:chOff x="7838209" y="2222635"/>
            <a:chExt cx="3128041" cy="391795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ECA1945-42E9-624A-BE6E-052FCDFF6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7838209" y="2222635"/>
              <a:ext cx="3128041" cy="3695700"/>
            </a:xfrm>
            <a:prstGeom prst="rect">
              <a:avLst/>
            </a:prstGeom>
          </p:spPr>
        </p:pic>
        <p:sp>
          <p:nvSpPr>
            <p:cNvPr id="14" name="Google Shape;177;p4">
              <a:extLst>
                <a:ext uri="{FF2B5EF4-FFF2-40B4-BE49-F238E27FC236}">
                  <a16:creationId xmlns:a16="http://schemas.microsoft.com/office/drawing/2014/main" id="{CDF13EE0-92BA-424F-B1EB-2977CFB38D78}"/>
                </a:ext>
              </a:extLst>
            </p:cNvPr>
            <p:cNvSpPr txBox="1"/>
            <p:nvPr/>
          </p:nvSpPr>
          <p:spPr>
            <a:xfrm>
              <a:off x="8531904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worried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A5DC15A-6DF8-40F1-BAB3-8ACFDF4F2024}"/>
              </a:ext>
            </a:extLst>
          </p:cNvPr>
          <p:cNvGrpSpPr/>
          <p:nvPr/>
        </p:nvGrpSpPr>
        <p:grpSpPr>
          <a:xfrm>
            <a:off x="1120623" y="2685227"/>
            <a:ext cx="3225800" cy="3830923"/>
            <a:chOff x="1028023" y="2309671"/>
            <a:chExt cx="3225800" cy="383092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28EBA2-1D60-CF4D-BBCD-7A285AED5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1028023" y="2309671"/>
              <a:ext cx="3225800" cy="3695339"/>
            </a:xfrm>
            <a:prstGeom prst="rect">
              <a:avLst/>
            </a:prstGeom>
          </p:spPr>
        </p:pic>
        <p:sp>
          <p:nvSpPr>
            <p:cNvPr id="18" name="Google Shape;177;p4">
              <a:extLst>
                <a:ext uri="{FF2B5EF4-FFF2-40B4-BE49-F238E27FC236}">
                  <a16:creationId xmlns:a16="http://schemas.microsoft.com/office/drawing/2014/main" id="{79309BA8-B564-4FF3-BA5C-946887B2CDD6}"/>
                </a:ext>
              </a:extLst>
            </p:cNvPr>
            <p:cNvSpPr txBox="1"/>
            <p:nvPr/>
          </p:nvSpPr>
          <p:spPr>
            <a:xfrm>
              <a:off x="1696424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surprised</a:t>
              </a:r>
            </a:p>
          </p:txBody>
        </p:sp>
      </p:grpSp>
      <p:sp>
        <p:nvSpPr>
          <p:cNvPr id="16" name="Google Shape;222;p10">
            <a:extLst>
              <a:ext uri="{FF2B5EF4-FFF2-40B4-BE49-F238E27FC236}">
                <a16:creationId xmlns:a16="http://schemas.microsoft.com/office/drawing/2014/main" id="{1FFC4B1E-F4E5-45E6-B15B-EB7297F11FBA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609570" lvl="1" defTabSz="914377">
              <a:buClrTx/>
              <a:buSzPts val="6000"/>
              <a:defRPr/>
            </a:pPr>
            <a:r>
              <a:rPr lang="en-GB"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Click on the correct feeling. </a:t>
            </a:r>
          </a:p>
        </p:txBody>
      </p:sp>
      <p:sp>
        <p:nvSpPr>
          <p:cNvPr id="10" name="Correct">
            <a:extLst>
              <a:ext uri="{FF2B5EF4-FFF2-40B4-BE49-F238E27FC236}">
                <a16:creationId xmlns:a16="http://schemas.microsoft.com/office/drawing/2014/main" id="{7F8FC60B-FAB0-44B9-A262-2684E031BADC}"/>
              </a:ext>
            </a:extLst>
          </p:cNvPr>
          <p:cNvSpPr txBox="1"/>
          <p:nvPr/>
        </p:nvSpPr>
        <p:spPr>
          <a:xfrm>
            <a:off x="4938155" y="2060929"/>
            <a:ext cx="2315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B050"/>
                </a:solidFill>
                <a:effectLst/>
                <a:latin typeface="+mj-lt"/>
              </a:rPr>
              <a:t>Good job!</a:t>
            </a:r>
          </a:p>
        </p:txBody>
      </p:sp>
      <p:sp>
        <p:nvSpPr>
          <p:cNvPr id="17" name="Flase1">
            <a:extLst>
              <a:ext uri="{FF2B5EF4-FFF2-40B4-BE49-F238E27FC236}">
                <a16:creationId xmlns:a16="http://schemas.microsoft.com/office/drawing/2014/main" id="{D5473254-6CF1-4AA3-960E-195488C97793}"/>
              </a:ext>
            </a:extLst>
          </p:cNvPr>
          <p:cNvSpPr txBox="1"/>
          <p:nvPr/>
        </p:nvSpPr>
        <p:spPr>
          <a:xfrm>
            <a:off x="636609" y="2160584"/>
            <a:ext cx="11250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>
                <a:solidFill>
                  <a:srgbClr val="0070C0"/>
                </a:solidFill>
                <a:latin typeface="+mj-lt"/>
              </a:rPr>
              <a:t>Incorrect! </a:t>
            </a:r>
            <a:endParaRPr lang="en-US" sz="2200"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3781B167-43A1-4419-9B38-CA63B2D6C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2">
            <a:extLst>
              <a:ext uri="{FF2B5EF4-FFF2-40B4-BE49-F238E27FC236}">
                <a16:creationId xmlns:a16="http://schemas.microsoft.com/office/drawing/2014/main" id="{ADC1C947-9355-48A3-96DB-1CBD6E050AFD}"/>
              </a:ext>
            </a:extLst>
          </p:cNvPr>
          <p:cNvGrpSpPr/>
          <p:nvPr/>
        </p:nvGrpSpPr>
        <p:grpSpPr>
          <a:xfrm>
            <a:off x="4833017" y="3002684"/>
            <a:ext cx="2832099" cy="3536081"/>
            <a:chOff x="4833017" y="3002684"/>
            <a:chExt cx="2832099" cy="3536081"/>
          </a:xfrm>
        </p:grpSpPr>
        <p:sp>
          <p:nvSpPr>
            <p:cNvPr id="13" name="Google Shape;175;p4">
              <a:extLst>
                <a:ext uri="{FF2B5EF4-FFF2-40B4-BE49-F238E27FC236}">
                  <a16:creationId xmlns:a16="http://schemas.microsoft.com/office/drawing/2014/main" id="{85F034FD-072C-4CE5-A79C-142C4CE9523E}"/>
                </a:ext>
              </a:extLst>
            </p:cNvPr>
            <p:cNvSpPr txBox="1"/>
            <p:nvPr/>
          </p:nvSpPr>
          <p:spPr>
            <a:xfrm>
              <a:off x="4984894" y="6000273"/>
              <a:ext cx="2407412" cy="53849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happy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A034C66-90AA-4541-94F9-80B632BED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33017" y="3002684"/>
              <a:ext cx="2832099" cy="2832099"/>
            </a:xfrm>
            <a:prstGeom prst="rect">
              <a:avLst/>
            </a:prstGeom>
          </p:spPr>
        </p:pic>
      </p:grpSp>
      <p:pic>
        <p:nvPicPr>
          <p:cNvPr id="21" name="correct">
            <a:extLst>
              <a:ext uri="{FF2B5EF4-FFF2-40B4-BE49-F238E27FC236}">
                <a16:creationId xmlns:a16="http://schemas.microsoft.com/office/drawing/2014/main" id="{D46270AD-AE9B-4077-AABA-07A9DE6E76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425457" y="2743228"/>
            <a:ext cx="529811" cy="491280"/>
          </a:xfrm>
          <a:prstGeom prst="rect">
            <a:avLst/>
          </a:prstGeom>
        </p:spPr>
      </p:pic>
      <p:pic>
        <p:nvPicPr>
          <p:cNvPr id="22" name="x2">
            <a:extLst>
              <a:ext uri="{FF2B5EF4-FFF2-40B4-BE49-F238E27FC236}">
                <a16:creationId xmlns:a16="http://schemas.microsoft.com/office/drawing/2014/main" id="{CF18E883-6814-4F13-9830-8C364F22275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984216" y="2743228"/>
            <a:ext cx="438641" cy="516108"/>
          </a:xfrm>
          <a:prstGeom prst="rect">
            <a:avLst/>
          </a:prstGeom>
        </p:spPr>
      </p:pic>
      <p:pic>
        <p:nvPicPr>
          <p:cNvPr id="23" name="x1">
            <a:extLst>
              <a:ext uri="{FF2B5EF4-FFF2-40B4-BE49-F238E27FC236}">
                <a16:creationId xmlns:a16="http://schemas.microsoft.com/office/drawing/2014/main" id="{8513BA8E-009D-4DF0-AD11-1962AD36945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551539" y="2730814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502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0" grpId="3"/>
      <p:bldP spid="17" grpId="0"/>
      <p:bldP spid="17" grpId="1"/>
      <p:bldP spid="17" grpId="2"/>
      <p:bldP spid="17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D32EF2CA-6467-45D6-BFDD-94A9158AA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E60A81-E1B0-4DD5-AE37-CAA56586F105}"/>
              </a:ext>
            </a:extLst>
          </p:cNvPr>
          <p:cNvSpPr txBox="1"/>
          <p:nvPr/>
        </p:nvSpPr>
        <p:spPr>
          <a:xfrm>
            <a:off x="0" y="1388317"/>
            <a:ext cx="12192000" cy="1097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12648" defTabSz="121917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are going to play with friends outside today. How does that make you feel?</a:t>
            </a:r>
          </a:p>
        </p:txBody>
      </p:sp>
      <p:grpSp>
        <p:nvGrpSpPr>
          <p:cNvPr id="7" name="Group 3">
            <a:extLst>
              <a:ext uri="{FF2B5EF4-FFF2-40B4-BE49-F238E27FC236}">
                <a16:creationId xmlns:a16="http://schemas.microsoft.com/office/drawing/2014/main" id="{0E0B4832-6AF4-4FDF-9C7D-92A5578789DC}"/>
              </a:ext>
            </a:extLst>
          </p:cNvPr>
          <p:cNvGrpSpPr/>
          <p:nvPr/>
        </p:nvGrpSpPr>
        <p:grpSpPr>
          <a:xfrm>
            <a:off x="8197027" y="3002244"/>
            <a:ext cx="2733559" cy="3423859"/>
            <a:chOff x="7838209" y="2222635"/>
            <a:chExt cx="3128041" cy="391795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ECA1945-42E9-624A-BE6E-052FCDFF6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7838209" y="2222635"/>
              <a:ext cx="3128041" cy="3695700"/>
            </a:xfrm>
            <a:prstGeom prst="rect">
              <a:avLst/>
            </a:prstGeom>
          </p:spPr>
        </p:pic>
        <p:sp>
          <p:nvSpPr>
            <p:cNvPr id="14" name="Google Shape;177;p4">
              <a:extLst>
                <a:ext uri="{FF2B5EF4-FFF2-40B4-BE49-F238E27FC236}">
                  <a16:creationId xmlns:a16="http://schemas.microsoft.com/office/drawing/2014/main" id="{CDF13EE0-92BA-424F-B1EB-2977CFB38D78}"/>
                </a:ext>
              </a:extLst>
            </p:cNvPr>
            <p:cNvSpPr txBox="1"/>
            <p:nvPr/>
          </p:nvSpPr>
          <p:spPr>
            <a:xfrm>
              <a:off x="8581732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worried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A5DC15A-6DF8-40F1-BAB3-8ACFDF4F2024}"/>
              </a:ext>
            </a:extLst>
          </p:cNvPr>
          <p:cNvGrpSpPr/>
          <p:nvPr/>
        </p:nvGrpSpPr>
        <p:grpSpPr>
          <a:xfrm>
            <a:off x="1459632" y="3078304"/>
            <a:ext cx="2673407" cy="3347799"/>
            <a:chOff x="1111319" y="2309671"/>
            <a:chExt cx="3059209" cy="383092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28EBA2-1D60-CF4D-BBCD-7A285AED5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1111319" y="2309671"/>
              <a:ext cx="3059209" cy="3695339"/>
            </a:xfrm>
            <a:prstGeom prst="rect">
              <a:avLst/>
            </a:prstGeom>
          </p:spPr>
        </p:pic>
        <p:sp>
          <p:nvSpPr>
            <p:cNvPr id="18" name="Google Shape;177;p4">
              <a:extLst>
                <a:ext uri="{FF2B5EF4-FFF2-40B4-BE49-F238E27FC236}">
                  <a16:creationId xmlns:a16="http://schemas.microsoft.com/office/drawing/2014/main" id="{79309BA8-B564-4FF3-BA5C-946887B2CDD6}"/>
                </a:ext>
              </a:extLst>
            </p:cNvPr>
            <p:cNvSpPr txBox="1"/>
            <p:nvPr/>
          </p:nvSpPr>
          <p:spPr>
            <a:xfrm>
              <a:off x="1659053" y="5624717"/>
              <a:ext cx="1963672" cy="5158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sad</a:t>
              </a:r>
            </a:p>
          </p:txBody>
        </p:sp>
      </p:grpSp>
      <p:sp>
        <p:nvSpPr>
          <p:cNvPr id="16" name="Google Shape;222;p10">
            <a:extLst>
              <a:ext uri="{FF2B5EF4-FFF2-40B4-BE49-F238E27FC236}">
                <a16:creationId xmlns:a16="http://schemas.microsoft.com/office/drawing/2014/main" id="{1FFC4B1E-F4E5-45E6-B15B-EB7297F11FBA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DAB4BA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609570" lvl="1" defTabSz="914377">
              <a:buClrTx/>
              <a:buSzPts val="6000"/>
              <a:defRPr/>
            </a:pPr>
            <a:r>
              <a:rPr lang="en-GB"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Click on the correct feeling. </a:t>
            </a:r>
          </a:p>
        </p:txBody>
      </p:sp>
      <p:sp>
        <p:nvSpPr>
          <p:cNvPr id="17" name="Flase1">
            <a:extLst>
              <a:ext uri="{FF2B5EF4-FFF2-40B4-BE49-F238E27FC236}">
                <a16:creationId xmlns:a16="http://schemas.microsoft.com/office/drawing/2014/main" id="{D5473254-6CF1-4AA3-960E-195488C97793}"/>
              </a:ext>
            </a:extLst>
          </p:cNvPr>
          <p:cNvSpPr txBox="1"/>
          <p:nvPr/>
        </p:nvSpPr>
        <p:spPr>
          <a:xfrm>
            <a:off x="636608" y="2658296"/>
            <a:ext cx="11227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+mj-lt"/>
              </a:rPr>
              <a:t>Staying at home and not playing like you wanted will make you feel sad.</a:t>
            </a:r>
            <a:endParaRPr lang="en-US" sz="2400">
              <a:solidFill>
                <a:schemeClr val="bg1"/>
              </a:solidFill>
              <a:effectLst/>
              <a:latin typeface="+mj-lt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4486F39F-F461-4C49-ABBB-07841DDFB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2">
            <a:extLst>
              <a:ext uri="{FF2B5EF4-FFF2-40B4-BE49-F238E27FC236}">
                <a16:creationId xmlns:a16="http://schemas.microsoft.com/office/drawing/2014/main" id="{F59C3A7A-76A8-42E4-8BAF-14FDF4914061}"/>
              </a:ext>
            </a:extLst>
          </p:cNvPr>
          <p:cNvGrpSpPr/>
          <p:nvPr/>
        </p:nvGrpSpPr>
        <p:grpSpPr>
          <a:xfrm>
            <a:off x="4978865" y="3442616"/>
            <a:ext cx="2466601" cy="3006101"/>
            <a:chOff x="4978865" y="3442616"/>
            <a:chExt cx="2466601" cy="3006101"/>
          </a:xfrm>
        </p:grpSpPr>
        <p:sp>
          <p:nvSpPr>
            <p:cNvPr id="13" name="Google Shape;175;p4">
              <a:extLst>
                <a:ext uri="{FF2B5EF4-FFF2-40B4-BE49-F238E27FC236}">
                  <a16:creationId xmlns:a16="http://schemas.microsoft.com/office/drawing/2014/main" id="{85F034FD-072C-4CE5-A79C-142C4CE9523E}"/>
                </a:ext>
              </a:extLst>
            </p:cNvPr>
            <p:cNvSpPr txBox="1"/>
            <p:nvPr/>
          </p:nvSpPr>
          <p:spPr>
            <a:xfrm>
              <a:off x="5163151" y="5978135"/>
              <a:ext cx="2103809" cy="47058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29411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 defTabSz="914377">
                <a:buSzPts val="2800"/>
                <a:defRPr/>
              </a:pPr>
              <a:r>
                <a:rPr lang="en-US" sz="2400" b="1" kern="1200">
                  <a:solidFill>
                    <a:srgbClr val="4472C4">
                      <a:lumMod val="75000"/>
                    </a:srgbClr>
                  </a:solidFill>
                  <a:latin typeface="Poppins" panose="00000500000000000000" pitchFamily="50" charset="0"/>
                  <a:ea typeface="Comic Sans MS"/>
                  <a:cs typeface="Poppins" panose="00000500000000000000" pitchFamily="50" charset="0"/>
                  <a:sym typeface="Comic Sans MS"/>
                </a:rPr>
                <a:t>happy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8C91906-0D92-E04F-9F2C-FA2EF5FDA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78865" y="3442616"/>
              <a:ext cx="2466601" cy="2466601"/>
            </a:xfrm>
            <a:prstGeom prst="rect">
              <a:avLst/>
            </a:prstGeom>
          </p:spPr>
        </p:pic>
      </p:grpSp>
      <p:sp>
        <p:nvSpPr>
          <p:cNvPr id="21" name="Flase1">
            <a:extLst>
              <a:ext uri="{FF2B5EF4-FFF2-40B4-BE49-F238E27FC236}">
                <a16:creationId xmlns:a16="http://schemas.microsoft.com/office/drawing/2014/main" id="{F93765AD-27F9-46A2-8024-73F746288AED}"/>
              </a:ext>
            </a:extLst>
          </p:cNvPr>
          <p:cNvSpPr txBox="1"/>
          <p:nvPr/>
        </p:nvSpPr>
        <p:spPr>
          <a:xfrm>
            <a:off x="636609" y="2606903"/>
            <a:ext cx="11250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>
                <a:solidFill>
                  <a:srgbClr val="0070C0"/>
                </a:solidFill>
                <a:latin typeface="+mj-lt"/>
              </a:rPr>
              <a:t>Incorrect!</a:t>
            </a:r>
            <a:endParaRPr lang="en-US" sz="2200">
              <a:solidFill>
                <a:srgbClr val="0070C0"/>
              </a:solidFill>
              <a:effectLst/>
              <a:latin typeface="+mj-lt"/>
            </a:endParaRPr>
          </a:p>
        </p:txBody>
      </p:sp>
      <p:pic>
        <p:nvPicPr>
          <p:cNvPr id="22" name="correct">
            <a:extLst>
              <a:ext uri="{FF2B5EF4-FFF2-40B4-BE49-F238E27FC236}">
                <a16:creationId xmlns:a16="http://schemas.microsoft.com/office/drawing/2014/main" id="{7FE3B8C1-5525-47BF-BC23-616EABC9565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5940297" y="3200906"/>
            <a:ext cx="529811" cy="491280"/>
          </a:xfrm>
          <a:prstGeom prst="rect">
            <a:avLst/>
          </a:prstGeom>
        </p:spPr>
      </p:pic>
      <p:pic>
        <p:nvPicPr>
          <p:cNvPr id="23" name="x2">
            <a:extLst>
              <a:ext uri="{FF2B5EF4-FFF2-40B4-BE49-F238E27FC236}">
                <a16:creationId xmlns:a16="http://schemas.microsoft.com/office/drawing/2014/main" id="{AAC8576D-8085-44C4-9C86-A5C3AB6156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475148" y="3176078"/>
            <a:ext cx="438641" cy="516108"/>
          </a:xfrm>
          <a:prstGeom prst="rect">
            <a:avLst/>
          </a:prstGeom>
        </p:spPr>
      </p:pic>
      <p:pic>
        <p:nvPicPr>
          <p:cNvPr id="24" name="x1">
            <a:extLst>
              <a:ext uri="{FF2B5EF4-FFF2-40B4-BE49-F238E27FC236}">
                <a16:creationId xmlns:a16="http://schemas.microsoft.com/office/drawing/2014/main" id="{921F5E58-AEB0-402A-BDC0-BE1B47E4B4B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609642" y="3186490"/>
            <a:ext cx="438641" cy="516108"/>
          </a:xfrm>
          <a:prstGeom prst="rect">
            <a:avLst/>
          </a:prstGeom>
        </p:spPr>
      </p:pic>
      <p:sp>
        <p:nvSpPr>
          <p:cNvPr id="25" name="Correct">
            <a:extLst>
              <a:ext uri="{FF2B5EF4-FFF2-40B4-BE49-F238E27FC236}">
                <a16:creationId xmlns:a16="http://schemas.microsoft.com/office/drawing/2014/main" id="{730267D1-57C9-4273-89C1-2023338B2023}"/>
              </a:ext>
            </a:extLst>
          </p:cNvPr>
          <p:cNvSpPr txBox="1"/>
          <p:nvPr/>
        </p:nvSpPr>
        <p:spPr>
          <a:xfrm>
            <a:off x="4938155" y="2518129"/>
            <a:ext cx="2315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00B050"/>
                </a:solidFill>
                <a:effectLst/>
                <a:latin typeface="+mj-lt"/>
              </a:rPr>
              <a:t>Good job!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657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1" grpId="2"/>
      <p:bldP spid="21" grpId="3"/>
      <p:bldP spid="25" grpId="0"/>
      <p:bldP spid="25" grpId="1"/>
      <p:bldP spid="25" grpId="2"/>
      <p:bldP spid="25" grpId="3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400</Words>
  <Application>Microsoft Office PowerPoint</Application>
  <PresentationFormat>Widescreen</PresentationFormat>
  <Paragraphs>54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Gill Sans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2</cp:revision>
  <dcterms:created xsi:type="dcterms:W3CDTF">2021-10-14T18:29:10Z</dcterms:created>
  <dcterms:modified xsi:type="dcterms:W3CDTF">2021-10-15T12:12:35Z</dcterms:modified>
</cp:coreProperties>
</file>