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21" r:id="rId2"/>
    <p:sldId id="422" r:id="rId3"/>
    <p:sldId id="423" r:id="rId4"/>
    <p:sldId id="42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Kassab" initials="" lastIdx="3" clrIdx="0"/>
  <p:cmAuthor id="2" name="Ghada Hariri" initials="GH" lastIdx="3" clrIdx="1">
    <p:extLst>
      <p:ext uri="{19B8F6BF-5375-455C-9EA6-DF929625EA0E}">
        <p15:presenceInfo xmlns:p15="http://schemas.microsoft.com/office/powerpoint/2012/main" userId="S::Ghada.Hariri@qitabi.org::e330273d-3ded-4a34-bc85-a3a69056bf9e" providerId="AD"/>
      </p:ext>
    </p:extLst>
  </p:cmAuthor>
  <p:cmAuthor id="3" name="Souhair Ghozayel" initials="SG" lastIdx="1" clrIdx="2">
    <p:extLst>
      <p:ext uri="{19B8F6BF-5375-455C-9EA6-DF929625EA0E}">
        <p15:presenceInfo xmlns:p15="http://schemas.microsoft.com/office/powerpoint/2012/main" userId="S::Souhair.Ghozayel@qitabi.org::c642db19-12cd-416a-820c-59b4ebaae96b" providerId="AD"/>
      </p:ext>
    </p:extLst>
  </p:cmAuthor>
  <p:cmAuthor id="4" name="Bilal Hanbali" initials="BH" lastIdx="1" clrIdx="3">
    <p:extLst>
      <p:ext uri="{19B8F6BF-5375-455C-9EA6-DF929625EA0E}">
        <p15:presenceInfo xmlns:p15="http://schemas.microsoft.com/office/powerpoint/2012/main" userId="S::Bilal.Hanbali@qitabi.org::34c012f5-ecb0-4326-941d-24e3159fae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4E2E2-D177-4D76-855F-0ECCBA8FDDE4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C21A2-9C39-4088-899D-BE0D535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0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b09ef20fc1_2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gb09ef20fc1_2_3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" sz="1200" b="1" i="0" u="none" strike="noStrike">
                <a:solidFill>
                  <a:srgbClr val="000000"/>
                </a:solidFill>
              </a:rPr>
              <a:t>Narration/VO: </a:t>
            </a:r>
            <a:r>
              <a:rPr lang="en" sz="1200" i="0" u="none" strike="noStrike">
                <a:solidFill>
                  <a:srgbClr val="000000"/>
                </a:solidFill>
              </a:rPr>
              <a:t>Now that we know what to do when we see a comma and a </a:t>
            </a:r>
            <a:r>
              <a:rPr lang="en" sz="1200"/>
              <a:t>period,</a:t>
            </a:r>
            <a:r>
              <a:rPr lang="en" sz="1200" i="0" u="none" strike="noStrike">
                <a:solidFill>
                  <a:srgbClr val="000000"/>
                </a:solidFill>
              </a:rPr>
              <a:t> </a:t>
            </a:r>
            <a:r>
              <a:rPr lang="en" sz="1200"/>
              <a:t>w</a:t>
            </a:r>
            <a:r>
              <a:rPr lang="en" sz="1200" i="0" u="none" strike="noStrike">
                <a:solidFill>
                  <a:srgbClr val="000000"/>
                </a:solidFill>
              </a:rPr>
              <a:t>e are able to read a text more fluently. Let us apply what we learned on the text here.</a:t>
            </a:r>
            <a:r>
              <a:rPr lang="en">
                <a:solidFill>
                  <a:srgbClr val="000000"/>
                </a:solidFill>
              </a:rPr>
              <a:t> </a:t>
            </a:r>
            <a:endParaRPr lang="en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>
              <a:solidFill>
                <a:srgbClr val="000000"/>
              </a:solidFill>
            </a:endParaRPr>
          </a:p>
          <a:p>
            <a:r>
              <a:rPr lang="en" sz="1200" i="0" u="none" strike="noStrike">
                <a:solidFill>
                  <a:srgbClr val="000000"/>
                </a:solidFill>
              </a:rPr>
              <a:t>You are going to read the text and apply what we learn</a:t>
            </a:r>
            <a:r>
              <a:rPr lang="en" sz="1200"/>
              <a:t>ed about</a:t>
            </a:r>
            <a:r>
              <a:rPr lang="en" sz="1200" i="0" u="none" strike="noStrike">
                <a:solidFill>
                  <a:srgbClr val="000000"/>
                </a:solidFill>
              </a:rPr>
              <a:t> commas and periods.</a:t>
            </a:r>
            <a:r>
              <a:rPr lang="en">
                <a:solidFill>
                  <a:srgbClr val="000000"/>
                </a:solidFill>
              </a:rPr>
              <a:t> </a:t>
            </a:r>
            <a:endParaRPr lang="en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>
              <a:solidFill>
                <a:srgbClr val="000000"/>
              </a:solidFill>
            </a:endParaRPr>
          </a:p>
          <a:p>
            <a:r>
              <a:rPr lang="en" sz="1200" i="0" u="none" strike="noStrike">
                <a:solidFill>
                  <a:srgbClr val="000000"/>
                </a:solidFill>
              </a:rPr>
              <a:t>I like many ice-cream flavors. (Stop, take a breath in an audible sound and click for animation). I like chocolate (pause and click for animation), vanilla (pause and click for animation), mango (pause and click for animation), strawberry (pause and click for animation) and pistachio flavors.</a:t>
            </a:r>
            <a:r>
              <a:rPr lang="en">
                <a:solidFill>
                  <a:srgbClr val="000000"/>
                </a:solidFill>
              </a:rPr>
              <a:t> </a:t>
            </a:r>
            <a:endParaRPr lang="en"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0" u="none" strike="noStrike">
                <a:solidFill>
                  <a:srgbClr val="000000"/>
                </a:solidFill>
              </a:rPr>
              <a:t>Amazing everyone! That was great!</a:t>
            </a:r>
            <a:endParaRPr lang="en" sz="1200" i="0" u="none" strike="noStrike">
              <a:solidFill>
                <a:srgbClr val="000000"/>
              </a:solidFill>
              <a:cs typeface="Calibri" panose="020F0502020204030204"/>
            </a:endParaRPr>
          </a:p>
          <a:p>
            <a:endParaRPr lang="en">
              <a:cs typeface="Calibri"/>
            </a:endParaRPr>
          </a:p>
          <a:p>
            <a:r>
              <a:rPr lang="en" b="1"/>
              <a:t>Teachers’ notes: </a:t>
            </a:r>
            <a:endParaRPr lang="en-US"/>
          </a:p>
          <a:p>
            <a:r>
              <a:rPr lang="en-US"/>
              <a:t>According to the Gradual Release of Responsibility, "You Do" means that this is the time when students can work independently. They can practice the skill/ concept taught on their own. The “You” refers to them as students. </a:t>
            </a:r>
            <a:endParaRPr lang="en"/>
          </a:p>
        </p:txBody>
      </p:sp>
      <p:sp>
        <p:nvSpPr>
          <p:cNvPr id="395" name="Google Shape;395;gb09ef20fc1_2_30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4335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b09ef20fc1_2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3" name="Google Shape;413;gb09ef20fc1_2_3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0" u="none" strike="noStrike">
                <a:solidFill>
                  <a:srgbClr val="000000"/>
                </a:solidFill>
              </a:rPr>
              <a:t>Narration/VO: </a:t>
            </a:r>
            <a:r>
              <a:rPr lang="en" sz="1200" i="0" u="none" strike="noStrike">
                <a:solidFill>
                  <a:srgbClr val="000000"/>
                </a:solidFill>
              </a:rPr>
              <a:t>Are you ready for more? For the first activity, you need to choose the correct sign to match what was applied in the highlighted punctuation of the sentenc</a:t>
            </a:r>
            <a:r>
              <a:rPr lang="en" sz="1200"/>
              <a:t>e.</a:t>
            </a:r>
            <a:r>
              <a:rPr lang="en" sz="1200" i="0" u="none" strike="noStrike">
                <a:solidFill>
                  <a:srgbClr val="000000"/>
                </a:solidFill>
              </a:rPr>
              <a:t> </a:t>
            </a:r>
            <a:r>
              <a:rPr lang="en" sz="1200"/>
              <a:t>The signs</a:t>
            </a:r>
            <a:r>
              <a:rPr lang="en" sz="1200" baseline="0"/>
              <a:t> are </a:t>
            </a:r>
            <a:r>
              <a:rPr lang="en" sz="1200"/>
              <a:t>a</a:t>
            </a:r>
            <a:r>
              <a:rPr lang="en" sz="1200" i="0" u="none" strike="noStrike">
                <a:solidFill>
                  <a:srgbClr val="000000"/>
                </a:solidFill>
              </a:rPr>
              <a:t> stop</a:t>
            </a:r>
            <a:r>
              <a:rPr lang="en" sz="1200" i="0" u="none" strike="noStrike" baseline="0">
                <a:solidFill>
                  <a:srgbClr val="000000"/>
                </a:solidFill>
              </a:rPr>
              <a:t> </a:t>
            </a:r>
            <a:r>
              <a:rPr lang="en" sz="1200" i="0" u="none" strike="noStrike">
                <a:solidFill>
                  <a:srgbClr val="000000"/>
                </a:solidFill>
              </a:rPr>
              <a:t>and take a breath or a 1 second pause. Listen carefully to choose correctly.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0" u="none" strike="noStrike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0" u="none" strike="noStrike">
                <a:solidFill>
                  <a:srgbClr val="000000"/>
                </a:solidFill>
              </a:rPr>
              <a:t>(Read the text on the screen). </a:t>
            </a:r>
            <a:endParaRPr sz="1200"/>
          </a:p>
        </p:txBody>
      </p:sp>
      <p:sp>
        <p:nvSpPr>
          <p:cNvPr id="414" name="Google Shape;414;gb09ef20fc1_2_3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214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b09ef20fc1_2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2" name="Google Shape;432;gb09ef20fc1_2_3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0" u="none" strike="noStrike">
                <a:solidFill>
                  <a:srgbClr val="000000"/>
                </a:solidFill>
              </a:rPr>
              <a:t>Narration/VO: </a:t>
            </a:r>
            <a:r>
              <a:rPr lang="en" sz="1200" i="0" u="none" strike="noStrike">
                <a:solidFill>
                  <a:srgbClr val="000000"/>
                </a:solidFill>
              </a:rPr>
              <a:t>How about this one? (Read the text from the screen)</a:t>
            </a:r>
            <a:endParaRPr/>
          </a:p>
        </p:txBody>
      </p:sp>
      <p:sp>
        <p:nvSpPr>
          <p:cNvPr id="433" name="Google Shape;433;gb09ef20fc1_2_3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197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b09ef20fc1_2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1" name="Google Shape;451;gb09ef20fc1_2_3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Gill Sans"/>
              <a:buNone/>
            </a:pPr>
            <a:r>
              <a:rPr lang="en" sz="1200" b="1" i="0" u="none" strike="noStrike">
                <a:solidFill>
                  <a:srgbClr val="000000"/>
                </a:solidFill>
              </a:rPr>
              <a:t>Narration/VO: </a:t>
            </a:r>
            <a:r>
              <a:rPr lang="en" sz="1200" i="0" u="none" strike="noStrike">
                <a:solidFill>
                  <a:srgbClr val="000000"/>
                </a:solidFill>
              </a:rPr>
              <a:t>And this one? (Read the text from the screen)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gb09ef20fc1_2_36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056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FF527-2B1C-4872-9DD2-6DBB48E99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4694D5-FCBE-4C6C-9525-1CD3052EC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D7993-60B9-4BA3-820D-E85832BD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9D766-497C-4174-B2E0-C99E9416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A39D3-B4C6-4CBB-BCC1-5F27FA32A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68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C87E-5DDD-403D-9C8E-3E54378E0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62D82A-4B2D-4AFA-A746-3B592963D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4FE4F-C299-4641-A4AF-DD15B1C31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E1E0C-0BA5-493D-8A4E-FF171DD7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1CC2A-094A-4DAA-B42C-06F1AA70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8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9AD23F-7D41-477A-8BA5-D76364B2A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586011-FB84-4C41-9577-526081C25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3BEA8-6847-4720-898A-26920C739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8F832-4A3B-428B-8031-DAB758E38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4BFE2-61F5-40BB-87AC-35F43E88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1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F8F9F-FB55-4503-957F-87E3A6E0B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fld id="{E5A62753-38CF-4470-9B61-113352B5DD93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pPr marL="0" marR="0" lvl="0" indent="0" algn="l" defTabSz="9143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t>15-Oct-21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C4A6-96D0-4458-A6B8-41569614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8D3C2-CEA6-48D7-B9E1-8B71499F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fld id="{1F537CBF-85EF-4E64-A113-5CA470F2CC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pPr marL="0" marR="0" lvl="0" indent="0" algn="r" defTabSz="9143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53271" y="93177"/>
            <a:ext cx="784932" cy="4633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0570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0E7FC-B27A-49D7-A07D-9EA9ED83E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F8174-0A48-4C80-8D9A-AE123E7CD2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4AB24-1428-4DA0-9D1E-038E9403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4E0BA-88B7-4703-B724-1292B61EE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FF9AA-9D9F-4B0D-B3A5-956F3801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97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49C5F-BA5F-474A-BB00-1C4C612F7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F4829-CECC-4204-878F-B114B6510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02FB1-33E1-4E4B-AF80-8603000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BE5CE-1982-46C6-AAFE-EB024BA21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F7B07-63E1-48FD-AD14-33A40BA3F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31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0F16-9500-436C-B12E-65E584D3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81014-4211-42B4-9D3A-B74D2A339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F9FB5-4BC7-4B60-BE2E-75F154EE7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BC9E0-93DE-4A2B-8704-45A6D57F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CBFF6-BEA8-48D4-880A-F4038B316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3065FC-3318-40F7-A8A6-0FC225F7A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44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D71A4-FDFF-4FF3-9F4E-A917E19BF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E4362-DA05-4A0B-8E69-33B273906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937BA-7563-4196-8CCC-210F42D69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E3AF7A-55C1-48E4-967B-B7FAFA164D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0802EA-E2A8-4399-B947-4B63DF36B1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9D8180-46A6-48F4-B4DF-95F7E3367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5FFF54-2E62-4937-9024-5EFC44CAA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AD24E5-1D04-45F3-9649-D994AA045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713ED-6CD8-4C0F-A36C-C6DD94B33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9E4F5C-2580-4708-9729-111EE6F42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1154BC-63D0-45D1-90EC-54BB29D6C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1CAC8-27EF-41C8-B3CB-34A77F255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2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F53ADE-32D3-4483-AC80-0C17EB613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5D207-A44E-4F4A-AB04-383AA2E98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3FDDB-7762-48BF-AB38-7704A68C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3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8AC04-217F-430F-86B8-F69A33EDB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B4145-9040-4AB4-97BD-1A82D6C87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09F65-458E-4DE7-962B-EFDE9BCD3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6B204-6C99-4CBE-A731-2F7F8B87F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35B5D-D57B-4CCE-989C-EE27D078A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306D9-02F2-4111-A537-C221E43EA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8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504BA-B404-4BED-92EF-809BDD64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CF11FE-6620-48A4-B300-5D00DB78B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FEA96-1E15-4D8A-A951-710E13CDB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784E7-ED3C-423A-9BFC-B2F9B1057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35BF8-1249-44CB-B1E5-EFEC0FC3D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32C2DE-7DE7-45AF-92D7-99B38B7C8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1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BFFDC1-135C-4CA4-B702-29368862F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02862-C459-4B02-959A-B1AAFE553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D0A-C2D2-4CBB-B1BF-5BE854AD1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593EB-BB42-402D-8E7E-9119FB1F1A0D}" type="datetimeFigureOut">
              <a:rPr lang="en-US" smtClean="0"/>
              <a:t>15-Oct-21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AB382-A181-4DC3-8BCF-2002CB1CE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3CD4C-BBE0-473D-B2D6-59C46FCD1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E802F-EA01-48F0-9E41-DDFBED0D70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8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7" Type="http://schemas.openxmlformats.org/officeDocument/2006/relationships/image" Target="../media/image3.pn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9D0AA27-01CF-40B5-AEE2-0451C1A17BE4}"/>
              </a:ext>
            </a:extLst>
          </p:cNvPr>
          <p:cNvSpPr txBox="1"/>
          <p:nvPr/>
        </p:nvSpPr>
        <p:spPr>
          <a:xfrm rot="10800000" flipV="1">
            <a:off x="1" y="1165066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397" name="Google Shape;397;p54"/>
          <p:cNvSpPr txBox="1"/>
          <p:nvPr/>
        </p:nvSpPr>
        <p:spPr>
          <a:xfrm>
            <a:off x="-5939" y="2159020"/>
            <a:ext cx="12192000" cy="536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365758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 many ice cream flavors. </a:t>
            </a:r>
          </a:p>
          <a:p>
            <a:pPr marL="365758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like</a:t>
            </a:r>
            <a:r>
              <a:rPr lang="en-US" sz="3200" kern="0">
                <a:solidFill>
                  <a:prstClr val="black">
                    <a:lumMod val="65000"/>
                    <a:lumOff val="35000"/>
                  </a:prstClr>
                </a:solidFill>
                <a:latin typeface="Poppins" panose="00000500000000000000" pitchFamily="50" charset="0"/>
                <a:ea typeface="Comic Sans MS"/>
                <a:cs typeface="Arial"/>
                <a:sym typeface="Arial"/>
              </a:rPr>
              <a:t> </a:t>
            </a: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chocolate, vanilla, mango, strawberry, and pistachio flavors.</a:t>
            </a: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50" charset="0"/>
              <a:cs typeface="Arial"/>
              <a:sym typeface="Arial"/>
            </a:endParaRPr>
          </a:p>
        </p:txBody>
      </p:sp>
      <p:pic>
        <p:nvPicPr>
          <p:cNvPr id="22" name="Scene - 10 years old gril Grade 5">
            <a:hlinkClick r:id="" action="ppaction://media"/>
            <a:extLst>
              <a:ext uri="{FF2B5EF4-FFF2-40B4-BE49-F238E27FC236}">
                <a16:creationId xmlns:a16="http://schemas.microsoft.com/office/drawing/2014/main" id="{70E682C0-C374-4578-BF93-6AB42A1F224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6"/>
          <a:srcRect l="25838" t="4279" r="37191"/>
          <a:stretch/>
        </p:blipFill>
        <p:spPr>
          <a:xfrm>
            <a:off x="6605323" y="2070923"/>
            <a:ext cx="915649" cy="1333488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2518509" y="3917172"/>
            <a:ext cx="1135109" cy="1094484"/>
            <a:chOff x="1862513" y="2363757"/>
            <a:chExt cx="1172116" cy="113016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48" y="2363757"/>
              <a:ext cx="945501" cy="945501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862513" y="3124592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38757" y="3930924"/>
            <a:ext cx="1135109" cy="1094484"/>
            <a:chOff x="1862513" y="2363757"/>
            <a:chExt cx="1172116" cy="1130167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48" y="2363757"/>
              <a:ext cx="945501" cy="94550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862513" y="3124592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063148" y="3917116"/>
            <a:ext cx="1135109" cy="1094484"/>
            <a:chOff x="1862513" y="2363757"/>
            <a:chExt cx="1172116" cy="1130167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48" y="2363757"/>
              <a:ext cx="945501" cy="945501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862513" y="3124592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sp>
        <p:nvSpPr>
          <p:cNvPr id="55" name="Google Shape;419;p55"/>
          <p:cNvSpPr/>
          <p:nvPr/>
        </p:nvSpPr>
        <p:spPr>
          <a:xfrm>
            <a:off x="7308685" y="2159021"/>
            <a:ext cx="1830046" cy="1157292"/>
          </a:xfrm>
          <a:prstGeom prst="rect">
            <a:avLst/>
          </a:prstGeom>
          <a:noFill/>
          <a:ln w="1587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489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 panose="020B0604020202020204" charset="0"/>
              <a:ea typeface="Calibri"/>
              <a:cs typeface="Poppins" panose="020B0604020202020204" charset="0"/>
              <a:sym typeface="Calibri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61DC9E-63AF-4EDF-95E9-4316B1E63E4D}"/>
              </a:ext>
            </a:extLst>
          </p:cNvPr>
          <p:cNvGrpSpPr/>
          <p:nvPr/>
        </p:nvGrpSpPr>
        <p:grpSpPr>
          <a:xfrm>
            <a:off x="3782473" y="4006590"/>
            <a:ext cx="1135109" cy="1094484"/>
            <a:chOff x="1862513" y="2363757"/>
            <a:chExt cx="1172116" cy="113016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87AD51D-DFD1-4C04-86ED-71302F5B1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6548" y="2363757"/>
              <a:ext cx="945501" cy="945501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E1F234D-F8F4-4834-B7A1-ECAE257A0BE2}"/>
                </a:ext>
              </a:extLst>
            </p:cNvPr>
            <p:cNvSpPr txBox="1"/>
            <p:nvPr/>
          </p:nvSpPr>
          <p:spPr>
            <a:xfrm>
              <a:off x="1862513" y="3124592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023234C8-6052-4A1F-A084-03AC33A8BCB0}"/>
              </a:ext>
            </a:extLst>
          </p:cNvPr>
          <p:cNvSpPr txBox="1"/>
          <p:nvPr/>
        </p:nvSpPr>
        <p:spPr>
          <a:xfrm>
            <a:off x="0" y="615599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lvl="1" defTabSz="914392">
              <a:buSzPts val="6000"/>
              <a:defRPr/>
            </a:pPr>
            <a:r>
              <a:rPr lang="en-GB" sz="3200" b="1">
                <a:solidFill>
                  <a:schemeClr val="bg1"/>
                </a:solidFill>
                <a:latin typeface="Poppins"/>
                <a:cs typeface="Arial"/>
                <a:sym typeface="Comic Sans MS"/>
              </a:rPr>
              <a:t>Commas and Periods </a:t>
            </a:r>
            <a:endParaRPr lang="en-GB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/>
              <a:cs typeface="Arial"/>
            </a:endParaRPr>
          </a:p>
        </p:txBody>
      </p:sp>
      <p:pic>
        <p:nvPicPr>
          <p:cNvPr id="23" name="Scene - 10 years old gril Grade 5">
            <a:hlinkClick r:id="" action="ppaction://media"/>
            <a:extLst>
              <a:ext uri="{FF2B5EF4-FFF2-40B4-BE49-F238E27FC236}">
                <a16:creationId xmlns:a16="http://schemas.microsoft.com/office/drawing/2014/main" id="{325F17A8-401A-463E-A025-0E61220AF25F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6"/>
          <a:srcRect l="25838" t="4279" r="37191"/>
          <a:stretch/>
        </p:blipFill>
        <p:spPr>
          <a:xfrm>
            <a:off x="1866195" y="5035170"/>
            <a:ext cx="915649" cy="13334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718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9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629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3" fill="remove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video>
              <p:cMediaNode vol="80000">
                <p:cTn id="44" fill="remove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D4E4341-2E28-47C7-BD74-3CD258AD60E2}"/>
              </a:ext>
            </a:extLst>
          </p:cNvPr>
          <p:cNvSpPr txBox="1"/>
          <p:nvPr/>
        </p:nvSpPr>
        <p:spPr>
          <a:xfrm rot="10800000" flipV="1">
            <a:off x="1" y="1178318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417" name="Google Shape;417;p55"/>
          <p:cNvSpPr txBox="1"/>
          <p:nvPr/>
        </p:nvSpPr>
        <p:spPr>
          <a:xfrm>
            <a:off x="1176876" y="1939215"/>
            <a:ext cx="7714761" cy="1883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365758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My mom will cook pasta today. 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Poppins" panose="00000500000000000000" pitchFamily="50" charset="0"/>
              <a:cs typeface="Arial"/>
              <a:sym typeface="Arial"/>
            </a:endParaRPr>
          </a:p>
          <a:p>
            <a:pPr marL="365758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really love pasta.</a:t>
            </a:r>
          </a:p>
        </p:txBody>
      </p:sp>
      <p:sp>
        <p:nvSpPr>
          <p:cNvPr id="17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0" y="615599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marR="0" lvl="1" indent="0" algn="l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Arial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Arial"/>
                <a:sym typeface="Comic Sans MS"/>
              </a:rPr>
              <a:t>Choose the correct sign</a:t>
            </a:r>
            <a:r>
              <a:rPr lang="en-GB" sz="3200" b="1">
                <a:solidFill>
                  <a:schemeClr val="bg1"/>
                </a:solidFill>
                <a:latin typeface="Poppins"/>
                <a:cs typeface="Arial"/>
                <a:sym typeface="Comic Sans MS"/>
              </a:rPr>
              <a:t>.</a:t>
            </a:r>
            <a:endParaRPr lang="en-GB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A24D0D0-D592-4778-BBCD-6C960CD9F5F5}"/>
              </a:ext>
            </a:extLst>
          </p:cNvPr>
          <p:cNvSpPr/>
          <p:nvPr/>
        </p:nvSpPr>
        <p:spPr>
          <a:xfrm>
            <a:off x="7652358" y="2195732"/>
            <a:ext cx="381965" cy="38196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comma">
            <a:extLst>
              <a:ext uri="{FF2B5EF4-FFF2-40B4-BE49-F238E27FC236}">
                <a16:creationId xmlns:a16="http://schemas.microsoft.com/office/drawing/2014/main" id="{3BF69A83-719A-4ED6-97F3-22840002F5A6}"/>
              </a:ext>
            </a:extLst>
          </p:cNvPr>
          <p:cNvGrpSpPr/>
          <p:nvPr/>
        </p:nvGrpSpPr>
        <p:grpSpPr>
          <a:xfrm>
            <a:off x="6952992" y="4160517"/>
            <a:ext cx="1396683" cy="1714683"/>
            <a:chOff x="2161928" y="3490169"/>
            <a:chExt cx="2859152" cy="3349855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5586129-74B9-450B-93CD-6D8723C7B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928" y="3490169"/>
              <a:ext cx="2859152" cy="2859152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B33CCC-EFF7-4F90-BCC3-25787929C89F}"/>
                </a:ext>
              </a:extLst>
            </p:cNvPr>
            <p:cNvSpPr txBox="1"/>
            <p:nvPr/>
          </p:nvSpPr>
          <p:spPr>
            <a:xfrm>
              <a:off x="2367787" y="6118486"/>
              <a:ext cx="2389596" cy="721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grpSp>
        <p:nvGrpSpPr>
          <p:cNvPr id="7" name="Period">
            <a:extLst>
              <a:ext uri="{FF2B5EF4-FFF2-40B4-BE49-F238E27FC236}">
                <a16:creationId xmlns:a16="http://schemas.microsoft.com/office/drawing/2014/main" id="{E8894766-4BCC-4AA9-B684-B5FB8D41386B}"/>
              </a:ext>
            </a:extLst>
          </p:cNvPr>
          <p:cNvGrpSpPr/>
          <p:nvPr/>
        </p:nvGrpSpPr>
        <p:grpSpPr>
          <a:xfrm>
            <a:off x="2956195" y="4194401"/>
            <a:ext cx="2099983" cy="1537330"/>
            <a:chOff x="2074446" y="3869553"/>
            <a:chExt cx="2877661" cy="210664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EF22510-962E-4301-923E-3EDA1678C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4446" y="3920134"/>
              <a:ext cx="1913911" cy="200548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FCD738-C3A1-4767-BDD0-7C88A7EB65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2" t="4524" r="39782"/>
            <a:stretch/>
          </p:blipFill>
          <p:spPr>
            <a:xfrm flipH="1">
              <a:off x="3903391" y="3869553"/>
              <a:ext cx="1048716" cy="2106643"/>
            </a:xfrm>
            <a:prstGeom prst="rect">
              <a:avLst/>
            </a:prstGeom>
          </p:spPr>
        </p:pic>
      </p:grpSp>
      <p:pic>
        <p:nvPicPr>
          <p:cNvPr id="18" name="true" descr="Icon&#10;&#10;Description automatically generated">
            <a:extLst>
              <a:ext uri="{FF2B5EF4-FFF2-40B4-BE49-F238E27FC236}">
                <a16:creationId xmlns:a16="http://schemas.microsoft.com/office/drawing/2014/main" id="{79B39EB2-F51F-4A2C-9B2D-79BE6F8961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331" y="3879467"/>
            <a:ext cx="583093" cy="537804"/>
          </a:xfrm>
          <a:prstGeom prst="rect">
            <a:avLst/>
          </a:prstGeom>
        </p:spPr>
      </p:pic>
      <p:pic>
        <p:nvPicPr>
          <p:cNvPr id="19" name="false" descr="Icon&#10;&#10;Description automatically generated">
            <a:extLst>
              <a:ext uri="{FF2B5EF4-FFF2-40B4-BE49-F238E27FC236}">
                <a16:creationId xmlns:a16="http://schemas.microsoft.com/office/drawing/2014/main" id="{3CFF59E4-E039-419D-8C37-E92140229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776" y="3772787"/>
            <a:ext cx="583094" cy="681537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D7BE6E06-F119-4DA2-88FE-8BA55A689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098" y="604299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917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605A104-538F-432D-99DC-9937EB956D4E}"/>
              </a:ext>
            </a:extLst>
          </p:cNvPr>
          <p:cNvSpPr txBox="1"/>
          <p:nvPr/>
        </p:nvSpPr>
        <p:spPr>
          <a:xfrm rot="10800000" flipV="1">
            <a:off x="1" y="1178318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441" name="Google Shape;441;p56"/>
          <p:cNvSpPr txBox="1"/>
          <p:nvPr/>
        </p:nvSpPr>
        <p:spPr>
          <a:xfrm>
            <a:off x="1192190" y="1963186"/>
            <a:ext cx="8765430" cy="901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365758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I love my school, teacher, and friends.</a:t>
            </a:r>
          </a:p>
        </p:txBody>
      </p:sp>
      <p:sp>
        <p:nvSpPr>
          <p:cNvPr id="25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0" y="615599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marR="0" lvl="1" indent="0" algn="l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Arial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Arial"/>
                <a:sym typeface="Comic Sans MS"/>
              </a:rPr>
              <a:t>Choose the correct sign</a:t>
            </a:r>
            <a:r>
              <a:rPr lang="en-GB" sz="3200" b="1">
                <a:solidFill>
                  <a:schemeClr val="bg1"/>
                </a:solidFill>
                <a:latin typeface="Poppins"/>
                <a:cs typeface="Arial"/>
                <a:sym typeface="Comic Sans MS"/>
              </a:rPr>
              <a:t>.</a:t>
            </a:r>
            <a:endParaRPr lang="en-GB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828EDF4-AA24-4644-A985-BE5D3D47C2B6}"/>
              </a:ext>
            </a:extLst>
          </p:cNvPr>
          <p:cNvSpPr/>
          <p:nvPr/>
        </p:nvSpPr>
        <p:spPr>
          <a:xfrm>
            <a:off x="4748367" y="2530230"/>
            <a:ext cx="381965" cy="381965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comma">
            <a:extLst>
              <a:ext uri="{FF2B5EF4-FFF2-40B4-BE49-F238E27FC236}">
                <a16:creationId xmlns:a16="http://schemas.microsoft.com/office/drawing/2014/main" id="{79B0BDBE-44DE-42E7-AF57-850FAF8BC386}"/>
              </a:ext>
            </a:extLst>
          </p:cNvPr>
          <p:cNvGrpSpPr/>
          <p:nvPr/>
        </p:nvGrpSpPr>
        <p:grpSpPr>
          <a:xfrm>
            <a:off x="6952992" y="4130037"/>
            <a:ext cx="1396683" cy="1714683"/>
            <a:chOff x="2161928" y="3490169"/>
            <a:chExt cx="2859152" cy="33498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63B9B65-92FB-46D4-A98D-0B0CF56D5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928" y="3490169"/>
              <a:ext cx="2859152" cy="285915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781CAE-F699-40E2-82E2-8749359D7C98}"/>
                </a:ext>
              </a:extLst>
            </p:cNvPr>
            <p:cNvSpPr txBox="1"/>
            <p:nvPr/>
          </p:nvSpPr>
          <p:spPr>
            <a:xfrm>
              <a:off x="2367787" y="6118486"/>
              <a:ext cx="2389596" cy="721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grpSp>
        <p:nvGrpSpPr>
          <p:cNvPr id="16" name="Period">
            <a:extLst>
              <a:ext uri="{FF2B5EF4-FFF2-40B4-BE49-F238E27FC236}">
                <a16:creationId xmlns:a16="http://schemas.microsoft.com/office/drawing/2014/main" id="{E6651348-E144-44D0-927F-B693A3BA84EA}"/>
              </a:ext>
            </a:extLst>
          </p:cNvPr>
          <p:cNvGrpSpPr/>
          <p:nvPr/>
        </p:nvGrpSpPr>
        <p:grpSpPr>
          <a:xfrm>
            <a:off x="2956195" y="4194401"/>
            <a:ext cx="2099983" cy="1537330"/>
            <a:chOff x="2074446" y="3869553"/>
            <a:chExt cx="2877661" cy="210664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C412017-7E97-4EB0-9C8A-A290BD015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4446" y="3920134"/>
              <a:ext cx="1913911" cy="200548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C70D9C9-C2EC-47F4-951C-6506F67B3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2" t="4524" r="39782"/>
            <a:stretch/>
          </p:blipFill>
          <p:spPr>
            <a:xfrm flipH="1">
              <a:off x="3903391" y="3869553"/>
              <a:ext cx="1048716" cy="2106643"/>
            </a:xfrm>
            <a:prstGeom prst="rect">
              <a:avLst/>
            </a:prstGeom>
          </p:spPr>
        </p:pic>
      </p:grpSp>
      <p:pic>
        <p:nvPicPr>
          <p:cNvPr id="20" name="true" descr="Icon&#10;&#10;Description automatically generated">
            <a:extLst>
              <a:ext uri="{FF2B5EF4-FFF2-40B4-BE49-F238E27FC236}">
                <a16:creationId xmlns:a16="http://schemas.microsoft.com/office/drawing/2014/main" id="{5D680323-2289-4D0B-8EA2-D0FDFF9567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207" y="3724593"/>
            <a:ext cx="583093" cy="537804"/>
          </a:xfrm>
          <a:prstGeom prst="rect">
            <a:avLst/>
          </a:prstGeom>
        </p:spPr>
      </p:pic>
      <p:pic>
        <p:nvPicPr>
          <p:cNvPr id="21" name="false" descr="Icon&#10;&#10;Description automatically generated">
            <a:extLst>
              <a:ext uri="{FF2B5EF4-FFF2-40B4-BE49-F238E27FC236}">
                <a16:creationId xmlns:a16="http://schemas.microsoft.com/office/drawing/2014/main" id="{F66DE283-5374-4E83-855A-546891B657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938" y="3652727"/>
            <a:ext cx="583094" cy="681537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18B8EA0B-5F60-4E33-A008-5F2BFCF34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098" y="604299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15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34B36D61-2972-40AA-90FE-D53C554E61DB}"/>
              </a:ext>
            </a:extLst>
          </p:cNvPr>
          <p:cNvSpPr txBox="1"/>
          <p:nvPr/>
        </p:nvSpPr>
        <p:spPr>
          <a:xfrm rot="10800000" flipV="1">
            <a:off x="1" y="1178318"/>
            <a:ext cx="12191999" cy="584775"/>
          </a:xfrm>
          <a:prstGeom prst="rect">
            <a:avLst/>
          </a:prstGeom>
          <a:solidFill>
            <a:srgbClr val="A8B9EA"/>
          </a:solidFill>
          <a:ln w="19050">
            <a:noFill/>
          </a:ln>
        </p:spPr>
        <p:txBody>
          <a:bodyPr wrap="square">
            <a:spAutoFit/>
          </a:bodyPr>
          <a:lstStyle/>
          <a:p>
            <a:pPr marL="457200">
              <a:buClr>
                <a:srgbClr val="000000"/>
              </a:buClr>
              <a:buSzPts val="1400"/>
              <a:defRPr/>
            </a:pPr>
            <a:r>
              <a:rPr lang="en-US" sz="3200" kern="0">
                <a:latin typeface="Poppins" panose="00000500000000000000" pitchFamily="50" charset="0"/>
                <a:ea typeface="Comic Sans MS"/>
                <a:cs typeface="Poppins" panose="00000500000000000000" pitchFamily="50" charset="0"/>
                <a:sym typeface="Comic Sans MS"/>
              </a:rPr>
              <a:t>You Do </a:t>
            </a:r>
          </a:p>
        </p:txBody>
      </p:sp>
      <p:sp>
        <p:nvSpPr>
          <p:cNvPr id="465" name="Google Shape;465;p57"/>
          <p:cNvSpPr txBox="1"/>
          <p:nvPr/>
        </p:nvSpPr>
        <p:spPr>
          <a:xfrm>
            <a:off x="956079" y="2118926"/>
            <a:ext cx="8437944" cy="1161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365758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My friends and I are going to the park.     </a:t>
            </a:r>
          </a:p>
          <a:p>
            <a:pPr marL="365758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Poppins" panose="00000500000000000000" pitchFamily="50" charset="0"/>
                <a:ea typeface="Comic Sans MS"/>
                <a:cs typeface="Poppins" panose="020B0604020202020204" charset="0"/>
                <a:sym typeface="Comic Sans MS"/>
              </a:rPr>
              <a:t>We will play football.</a:t>
            </a:r>
          </a:p>
        </p:txBody>
      </p:sp>
      <p:sp>
        <p:nvSpPr>
          <p:cNvPr id="26" name="Google Shape;222;p10">
            <a:extLst>
              <a:ext uri="{FF2B5EF4-FFF2-40B4-BE49-F238E27FC236}">
                <a16:creationId xmlns:a16="http://schemas.microsoft.com/office/drawing/2014/main" id="{691D0168-0B38-4E9C-8278-6C5A0A174783}"/>
              </a:ext>
            </a:extLst>
          </p:cNvPr>
          <p:cNvSpPr txBox="1"/>
          <p:nvPr/>
        </p:nvSpPr>
        <p:spPr>
          <a:xfrm>
            <a:off x="0" y="615599"/>
            <a:ext cx="12192000" cy="584735"/>
          </a:xfrm>
          <a:prstGeom prst="rect">
            <a:avLst/>
          </a:prstGeom>
          <a:solidFill>
            <a:srgbClr val="27419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6565" marR="0" lvl="1" indent="0" algn="l" defTabSz="9143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6000"/>
              <a:buFont typeface="Arial"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cs typeface="Arial"/>
                <a:sym typeface="Comic Sans MS"/>
              </a:rPr>
              <a:t>Choose the correct sign</a:t>
            </a:r>
            <a:r>
              <a:rPr lang="en-GB" sz="3200" b="1">
                <a:solidFill>
                  <a:schemeClr val="bg1"/>
                </a:solidFill>
                <a:latin typeface="Poppins"/>
                <a:cs typeface="Arial"/>
                <a:sym typeface="Comic Sans MS"/>
              </a:rPr>
              <a:t>.</a:t>
            </a:r>
            <a:endParaRPr lang="en-GB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12" name="comma">
            <a:extLst>
              <a:ext uri="{FF2B5EF4-FFF2-40B4-BE49-F238E27FC236}">
                <a16:creationId xmlns:a16="http://schemas.microsoft.com/office/drawing/2014/main" id="{A63906CF-5121-41D3-BF07-CFE9FF9BF3F2}"/>
              </a:ext>
            </a:extLst>
          </p:cNvPr>
          <p:cNvGrpSpPr/>
          <p:nvPr/>
        </p:nvGrpSpPr>
        <p:grpSpPr>
          <a:xfrm>
            <a:off x="7111759" y="4229097"/>
            <a:ext cx="1396683" cy="1714683"/>
            <a:chOff x="2161928" y="3490169"/>
            <a:chExt cx="2859152" cy="33498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350B27B-15E2-4CA3-8B39-71E3071AC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1928" y="3490169"/>
              <a:ext cx="2859152" cy="285915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823485B-41F2-4400-ACB5-6FB05153C95A}"/>
                </a:ext>
              </a:extLst>
            </p:cNvPr>
            <p:cNvSpPr txBox="1"/>
            <p:nvPr/>
          </p:nvSpPr>
          <p:spPr>
            <a:xfrm>
              <a:off x="2367787" y="6118486"/>
              <a:ext cx="2389596" cy="721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Poppins" panose="00000500000000000000" pitchFamily="50" charset="0"/>
                  <a:cs typeface="Arial"/>
                  <a:sym typeface="Arial"/>
                </a:rPr>
                <a:t>1 second</a:t>
              </a:r>
            </a:p>
          </p:txBody>
        </p:sp>
      </p:grpSp>
      <p:grpSp>
        <p:nvGrpSpPr>
          <p:cNvPr id="15" name="Period">
            <a:extLst>
              <a:ext uri="{FF2B5EF4-FFF2-40B4-BE49-F238E27FC236}">
                <a16:creationId xmlns:a16="http://schemas.microsoft.com/office/drawing/2014/main" id="{71D73CD1-6D70-443D-940B-8696FF83DD43}"/>
              </a:ext>
            </a:extLst>
          </p:cNvPr>
          <p:cNvGrpSpPr/>
          <p:nvPr/>
        </p:nvGrpSpPr>
        <p:grpSpPr>
          <a:xfrm>
            <a:off x="2980260" y="4406450"/>
            <a:ext cx="2099983" cy="1537330"/>
            <a:chOff x="2074446" y="3869553"/>
            <a:chExt cx="2877661" cy="2106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95A74FE-4AC7-46E1-A9ED-81720F7DE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4446" y="3920134"/>
              <a:ext cx="1913911" cy="200548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2937B8D-C4E1-4482-BE7B-57BEDECDF8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2" t="4524" r="39782"/>
            <a:stretch/>
          </p:blipFill>
          <p:spPr>
            <a:xfrm flipH="1">
              <a:off x="3903391" y="3869553"/>
              <a:ext cx="1048716" cy="2106643"/>
            </a:xfrm>
            <a:prstGeom prst="rect">
              <a:avLst/>
            </a:prstGeom>
          </p:spPr>
        </p:pic>
      </p:grpSp>
      <p:pic>
        <p:nvPicPr>
          <p:cNvPr id="18" name="true" descr="Icon&#10;&#10;Description automatically generated">
            <a:extLst>
              <a:ext uri="{FF2B5EF4-FFF2-40B4-BE49-F238E27FC236}">
                <a16:creationId xmlns:a16="http://schemas.microsoft.com/office/drawing/2014/main" id="{421ED131-A57C-4246-9B0D-16E90A64D8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410" y="4229097"/>
            <a:ext cx="583093" cy="537804"/>
          </a:xfrm>
          <a:prstGeom prst="rect">
            <a:avLst/>
          </a:prstGeom>
        </p:spPr>
      </p:pic>
      <p:pic>
        <p:nvPicPr>
          <p:cNvPr id="19" name="false" descr="Icon&#10;&#10;Description automatically generated">
            <a:extLst>
              <a:ext uri="{FF2B5EF4-FFF2-40B4-BE49-F238E27FC236}">
                <a16:creationId xmlns:a16="http://schemas.microsoft.com/office/drawing/2014/main" id="{574DBA75-FBC5-4E50-A8AC-73D17528DD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348" y="3984556"/>
            <a:ext cx="583094" cy="681537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F64D658A-8B92-4A65-BC73-9A4E92FA2E9C}"/>
              </a:ext>
            </a:extLst>
          </p:cNvPr>
          <p:cNvSpPr/>
          <p:nvPr/>
        </p:nvSpPr>
        <p:spPr>
          <a:xfrm>
            <a:off x="5273653" y="3000214"/>
            <a:ext cx="381965" cy="381965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8F13FAB6-DF25-4256-90F1-455DFE3AC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098" y="6042999"/>
            <a:ext cx="881831" cy="88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22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Widescreen</PresentationFormat>
  <Paragraphs>41</Paragraphs>
  <Slides>4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Gill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Rana Aridi</dc:creator>
  <cp:lastModifiedBy>Rania Khalil</cp:lastModifiedBy>
  <cp:revision>2</cp:revision>
  <dcterms:created xsi:type="dcterms:W3CDTF">2021-10-14T19:39:35Z</dcterms:created>
  <dcterms:modified xsi:type="dcterms:W3CDTF">2021-10-15T12:13:57Z</dcterms:modified>
</cp:coreProperties>
</file>