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1735" r:id="rId2"/>
    <p:sldId id="1736" r:id="rId3"/>
    <p:sldId id="1737" r:id="rId4"/>
    <p:sldId id="173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Kassab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B0BF5-3051-446F-BAA0-9A9EFA1AD5BA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0E17A-C083-49B6-BDF2-DE5C3B838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addac6a3be_1_4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Narration/VO:</a:t>
            </a:r>
            <a:r>
              <a:rPr lang="en" sz="1200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 For this activity, you have a word bank. It has the following nouns: park, swing, books and farmer. </a:t>
            </a:r>
            <a:endParaRPr sz="1200">
              <a:solidFill>
                <a:schemeClr val="dk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At the bottom of the screen you have a sentence that is missing a noun. Choose the correct noun from the word bank to complete each sentence. </a:t>
            </a:r>
            <a:endParaRPr sz="1200">
              <a:solidFill>
                <a:schemeClr val="dk1"/>
              </a:solidFill>
              <a:latin typeface="Poppins" panose="00000500000000000000" pitchFamily="2" charset="0"/>
              <a:ea typeface="Calibri"/>
              <a:cs typeface="Poppins" panose="00000500000000000000" pitchFamily="2" charset="0"/>
              <a:sym typeface="Calibri"/>
            </a:endParaRPr>
          </a:p>
        </p:txBody>
      </p:sp>
      <p:sp>
        <p:nvSpPr>
          <p:cNvPr id="545" name="Google Shape;545;gaddac6a3be_1_4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011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addac6a3be_1_4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Narration/VO: </a:t>
            </a:r>
            <a:r>
              <a:rPr lang="en" sz="1200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How about this one?</a:t>
            </a:r>
            <a:endParaRPr>
              <a:latin typeface="Poppins" panose="00000500000000000000" pitchFamily="2" charset="0"/>
              <a:ea typeface="Calibri"/>
              <a:cs typeface="Poppins" panose="00000500000000000000" pitchFamily="2" charset="0"/>
              <a:sym typeface="Calibri"/>
            </a:endParaRPr>
          </a:p>
        </p:txBody>
      </p:sp>
      <p:sp>
        <p:nvSpPr>
          <p:cNvPr id="553" name="Google Shape;553;gaddac6a3be_1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942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addac6a3be_1_4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Narration/VO:</a:t>
            </a:r>
            <a:r>
              <a:rPr lang="en" sz="1200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 Amazing, now do the next one.</a:t>
            </a:r>
            <a:endParaRPr>
              <a:latin typeface="Poppins" panose="00000500000000000000" pitchFamily="2" charset="0"/>
              <a:ea typeface="Calibri"/>
              <a:cs typeface="Poppins" panose="00000500000000000000" pitchFamily="2" charset="0"/>
              <a:sym typeface="Calibri"/>
            </a:endParaRPr>
          </a:p>
        </p:txBody>
      </p:sp>
      <p:sp>
        <p:nvSpPr>
          <p:cNvPr id="561" name="Google Shape;561;gaddac6a3be_1_4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0131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addac6a3be_1_4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Narration/VO: </a:t>
            </a:r>
            <a:r>
              <a:rPr lang="en" sz="1200">
                <a:solidFill>
                  <a:schemeClr val="dk1"/>
                </a:solidFill>
                <a:latin typeface="Poppins" panose="00000500000000000000" pitchFamily="2" charset="0"/>
                <a:ea typeface="Calibri"/>
                <a:cs typeface="Poppins" panose="00000500000000000000" pitchFamily="2" charset="0"/>
                <a:sym typeface="Calibri"/>
              </a:rPr>
              <a:t>You still have the last one. </a:t>
            </a:r>
            <a:endParaRPr>
              <a:latin typeface="Poppins" panose="00000500000000000000" pitchFamily="2" charset="0"/>
              <a:ea typeface="Calibri"/>
              <a:cs typeface="Poppins" panose="00000500000000000000" pitchFamily="2" charset="0"/>
              <a:sym typeface="Calibri"/>
            </a:endParaRPr>
          </a:p>
        </p:txBody>
      </p:sp>
      <p:sp>
        <p:nvSpPr>
          <p:cNvPr id="569" name="Google Shape;569;gaddac6a3be_1_4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9327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BA243-54B7-46D2-B06D-8979ACEB8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BD8FA-9B04-4C41-92DC-D68973CC83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B18E1-3132-457D-AEEE-FCF10D9B8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ABCDE-D38E-409A-B366-424DBEDC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87B02-E390-4A90-95B4-D834AB4C7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15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21453-9C12-4CA8-B089-1E75A8B8B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E5D36-DA32-4D76-9427-6D5EF0E71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92580-434C-40F4-BFCF-F6AD2F183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E7E00-93C4-44EE-BE23-A6DD4A2F3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334EA-6F52-425F-B2C0-C5DB675D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2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6141B2-99AB-457F-8EF5-FBCCE99670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932144-451A-4F0E-975E-4FF160781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FEAA6-A6E9-49BB-92B7-69493F101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45A8F-EA88-4EA9-86DF-E06E52A1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9E135-2874-4B5A-B6D9-EA2E8A1E3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9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580A4-559A-4D56-AF97-957182F8F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B7C8B-4EC4-4A44-B82D-35A44872E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1DB6-ECA6-4DE8-B35A-B97D47E8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87495-9E32-4320-AAEC-75C44FCF5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7BE00-980E-4F71-8AEC-9153E7C9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1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26BF-E45C-4D7A-92D6-0ED81F02A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F9A1D-F5C7-43E3-B47D-6F7189B1C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76F2F-A425-4D31-834D-587A72926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4BD0E-583C-4612-839E-927F65D1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E2B08-5DB5-4E97-A32B-2EDF9BB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6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3F87A-473E-4CB5-B8F7-01E41ADDB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DDFF1-10F2-46F7-BA12-91DB9F563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5FA0DA-1210-4485-B586-64431CACD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21D50-E122-4BBA-A389-21DA21A48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D581A-0A39-4AFE-AF6E-8F73F3F48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80161-07F4-4DCD-B90A-44AC9161B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3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5200-21B7-42C1-85C3-0116166BE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29848-F65C-41A9-9DAF-6D4444DEC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835AA-547F-434C-BD22-C506702D1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244196-2AB0-410B-BA3B-0CB985CE18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0E9672-7B88-46C5-ABE1-1D92C161DB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F0669B-9C96-4DC0-B572-266B43679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65108C-1090-4191-B6C9-0254D194F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2C74E7-A749-46C0-83F7-E1FE1542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A08AC-AED2-4374-943C-65F8B439C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ED05B9-B43E-4509-9936-2B3A72099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337B9-308D-4A81-88EC-64D579D2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3DF8DC-D124-47FF-A6C2-B64A51F4F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45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DEDA6-162D-42A0-B2B2-1B38BA0EA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180D9-8461-4A0A-A711-6542D9001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07DBF-7158-42E9-9F84-03AE4BB0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29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69B72-DA6D-4F32-B3F4-2B4ECB43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ACBB8-7115-4D3C-B2FC-510AFAF91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1A2892-A6FF-4625-B303-D4BA7F353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DD07-72AD-46B9-AF07-1F7CA65A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81431-9CCC-4711-AD14-3AA814F75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748E85-00A4-42A1-97B6-0841FB4B4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5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FAAB2-61A9-4952-B17F-DFD6C3F6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8B9797-6CC7-43EF-9883-DE0343DE2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3EC47-CB96-43C8-89C9-6824D0C9F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0F8DA-6685-4BCD-8A04-5D53E794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720F53-156D-41A2-AD42-5056CE56D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922BB-7F8D-4EBD-BC1D-AE518763E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7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E9EDB-F8DC-4866-9708-B683695D1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05FE4-4ADD-41B7-BEBB-B5E015428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6FE04-4069-4962-B6F9-708F52D70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2C2C8-3F2B-4691-9BA6-4A4EC89ECE2F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35841-14FD-4EDD-A20B-48042496A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C8DE1-8F35-4A0F-85ED-D604C86A9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4B1C0-3045-47FE-8525-36FB14DC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98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23;p10">
            <a:extLst>
              <a:ext uri="{FF2B5EF4-FFF2-40B4-BE49-F238E27FC236}">
                <a16:creationId xmlns:a16="http://schemas.microsoft.com/office/drawing/2014/main" id="{3F54F72F-46B2-4825-A950-E700D57FA8EB}"/>
              </a:ext>
            </a:extLst>
          </p:cNvPr>
          <p:cNvSpPr txBox="1"/>
          <p:nvPr/>
        </p:nvSpPr>
        <p:spPr>
          <a:xfrm>
            <a:off x="0" y="1160307"/>
            <a:ext cx="12192001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/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sym typeface="Comic Sans MS"/>
              </a:rPr>
              <a:t> You </a:t>
            </a:r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</a:rPr>
              <a:t>Do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032" y="1937875"/>
            <a:ext cx="3008376" cy="3008376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611C2513-A1C9-45F5-924E-45B88E75BC2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648D986D-2DB0-47DD-8A77-CEA1B5C6E140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lang="en-GB" sz="3200" b="1" kern="1200">
                <a:solidFill>
                  <a:prstClr val="white"/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noun.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+mn-cs"/>
              <a:sym typeface="Comic Sans MS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ECAC65A-B247-4376-8067-B0F9313F4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222;p10">
            <a:extLst>
              <a:ext uri="{FF2B5EF4-FFF2-40B4-BE49-F238E27FC236}">
                <a16:creationId xmlns:a16="http://schemas.microsoft.com/office/drawing/2014/main" id="{F750B92F-C746-42B0-9D1A-BF0513C7B0BA}"/>
              </a:ext>
            </a:extLst>
          </p:cNvPr>
          <p:cNvSpPr txBox="1"/>
          <p:nvPr/>
        </p:nvSpPr>
        <p:spPr>
          <a:xfrm>
            <a:off x="1001103" y="5220822"/>
            <a:ext cx="8051929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kumimoji="0" lang="en-US" sz="3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The kids are playing in the _______.</a:t>
            </a:r>
          </a:p>
        </p:txBody>
      </p:sp>
      <p:grpSp>
        <p:nvGrpSpPr>
          <p:cNvPr id="13" name="Park">
            <a:extLst>
              <a:ext uri="{FF2B5EF4-FFF2-40B4-BE49-F238E27FC236}">
                <a16:creationId xmlns:a16="http://schemas.microsoft.com/office/drawing/2014/main" id="{24EAB56B-9501-4511-95DB-2B65E5A63820}"/>
              </a:ext>
            </a:extLst>
          </p:cNvPr>
          <p:cNvGrpSpPr/>
          <p:nvPr/>
        </p:nvGrpSpPr>
        <p:grpSpPr>
          <a:xfrm>
            <a:off x="1115281" y="3598129"/>
            <a:ext cx="1775621" cy="741121"/>
            <a:chOff x="1624949" y="5099618"/>
            <a:chExt cx="1775621" cy="741121"/>
          </a:xfrm>
        </p:grpSpPr>
        <p:sp>
          <p:nvSpPr>
            <p:cNvPr id="14" name="Google Shape;387;p57">
              <a:extLst>
                <a:ext uri="{FF2B5EF4-FFF2-40B4-BE49-F238E27FC236}">
                  <a16:creationId xmlns:a16="http://schemas.microsoft.com/office/drawing/2014/main" id="{4488B71F-B9D0-4087-900C-02BD4E470AF0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park</a:t>
              </a:r>
            </a:p>
          </p:txBody>
        </p:sp>
        <p:sp>
          <p:nvSpPr>
            <p:cNvPr id="15" name="Speech Bubble: Rectangle with Corners Rounded 14">
              <a:extLst>
                <a:ext uri="{FF2B5EF4-FFF2-40B4-BE49-F238E27FC236}">
                  <a16:creationId xmlns:a16="http://schemas.microsoft.com/office/drawing/2014/main" id="{9EC97061-D808-4CA6-8903-B479F2A383CD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6" name="Swing">
            <a:extLst>
              <a:ext uri="{FF2B5EF4-FFF2-40B4-BE49-F238E27FC236}">
                <a16:creationId xmlns:a16="http://schemas.microsoft.com/office/drawing/2014/main" id="{9B7E5DBF-6765-407C-A30E-C563A35CCB9E}"/>
              </a:ext>
            </a:extLst>
          </p:cNvPr>
          <p:cNvGrpSpPr/>
          <p:nvPr/>
        </p:nvGrpSpPr>
        <p:grpSpPr>
          <a:xfrm>
            <a:off x="3061449" y="3598129"/>
            <a:ext cx="1775621" cy="741121"/>
            <a:chOff x="1624949" y="5099618"/>
            <a:chExt cx="1775621" cy="741121"/>
          </a:xfrm>
        </p:grpSpPr>
        <p:sp>
          <p:nvSpPr>
            <p:cNvPr id="17" name="Google Shape;387;p57">
              <a:extLst>
                <a:ext uri="{FF2B5EF4-FFF2-40B4-BE49-F238E27FC236}">
                  <a16:creationId xmlns:a16="http://schemas.microsoft.com/office/drawing/2014/main" id="{83C87751-FD0A-478C-B95D-CE314C830150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swing</a:t>
              </a:r>
            </a:p>
          </p:txBody>
        </p:sp>
        <p:sp>
          <p:nvSpPr>
            <p:cNvPr id="18" name="Speech Bubble: Rectangle with Corners Rounded 17">
              <a:extLst>
                <a:ext uri="{FF2B5EF4-FFF2-40B4-BE49-F238E27FC236}">
                  <a16:creationId xmlns:a16="http://schemas.microsoft.com/office/drawing/2014/main" id="{79A3093B-A678-47A1-A5C7-9E917DAD76F8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9" name="books">
            <a:extLst>
              <a:ext uri="{FF2B5EF4-FFF2-40B4-BE49-F238E27FC236}">
                <a16:creationId xmlns:a16="http://schemas.microsoft.com/office/drawing/2014/main" id="{C0D7C385-CA5A-42A8-A4E3-388D091B42A1}"/>
              </a:ext>
            </a:extLst>
          </p:cNvPr>
          <p:cNvGrpSpPr/>
          <p:nvPr/>
        </p:nvGrpSpPr>
        <p:grpSpPr>
          <a:xfrm>
            <a:off x="5007617" y="3605161"/>
            <a:ext cx="1775621" cy="741121"/>
            <a:chOff x="1624949" y="5099618"/>
            <a:chExt cx="1775621" cy="741121"/>
          </a:xfrm>
        </p:grpSpPr>
        <p:sp>
          <p:nvSpPr>
            <p:cNvPr id="20" name="Google Shape;387;p57">
              <a:extLst>
                <a:ext uri="{FF2B5EF4-FFF2-40B4-BE49-F238E27FC236}">
                  <a16:creationId xmlns:a16="http://schemas.microsoft.com/office/drawing/2014/main" id="{2D574846-36B8-44C2-95BD-8A80901E8037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books</a:t>
              </a:r>
            </a:p>
          </p:txBody>
        </p:sp>
        <p:sp>
          <p:nvSpPr>
            <p:cNvPr id="21" name="Speech Bubble: Rectangle with Corners Rounded 20">
              <a:extLst>
                <a:ext uri="{FF2B5EF4-FFF2-40B4-BE49-F238E27FC236}">
                  <a16:creationId xmlns:a16="http://schemas.microsoft.com/office/drawing/2014/main" id="{4B284C52-3AE3-4B24-B97C-75D529F8A52F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22" name="farmer">
            <a:extLst>
              <a:ext uri="{FF2B5EF4-FFF2-40B4-BE49-F238E27FC236}">
                <a16:creationId xmlns:a16="http://schemas.microsoft.com/office/drawing/2014/main" id="{613C77C4-7A80-47A6-B14E-E88A5851A0A2}"/>
              </a:ext>
            </a:extLst>
          </p:cNvPr>
          <p:cNvGrpSpPr/>
          <p:nvPr/>
        </p:nvGrpSpPr>
        <p:grpSpPr>
          <a:xfrm>
            <a:off x="6964501" y="3603540"/>
            <a:ext cx="1775621" cy="741121"/>
            <a:chOff x="1624949" y="5099618"/>
            <a:chExt cx="1775621" cy="741121"/>
          </a:xfrm>
        </p:grpSpPr>
        <p:sp>
          <p:nvSpPr>
            <p:cNvPr id="23" name="Google Shape;387;p57">
              <a:extLst>
                <a:ext uri="{FF2B5EF4-FFF2-40B4-BE49-F238E27FC236}">
                  <a16:creationId xmlns:a16="http://schemas.microsoft.com/office/drawing/2014/main" id="{A04FBE7C-41F8-47D5-95D4-927FAD7D2171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farmer</a:t>
              </a:r>
            </a:p>
          </p:txBody>
        </p:sp>
        <p:sp>
          <p:nvSpPr>
            <p:cNvPr id="24" name="Speech Bubble: Rectangle with Corners Rounded 23">
              <a:extLst>
                <a:ext uri="{FF2B5EF4-FFF2-40B4-BE49-F238E27FC236}">
                  <a16:creationId xmlns:a16="http://schemas.microsoft.com/office/drawing/2014/main" id="{EA5A3935-8E3E-4F69-93B6-0ED2C8AA625C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B8F3B7D-A61F-4588-BA0A-515A1B6849C6}"/>
              </a:ext>
            </a:extLst>
          </p:cNvPr>
          <p:cNvSpPr txBox="1"/>
          <p:nvPr/>
        </p:nvSpPr>
        <p:spPr>
          <a:xfrm>
            <a:off x="6544051" y="5215056"/>
            <a:ext cx="14948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sym typeface="Comic Sans MS"/>
              </a:rPr>
              <a:t>park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3261E0-2306-4B0F-A996-F9E7F7526D0E}"/>
              </a:ext>
            </a:extLst>
          </p:cNvPr>
          <p:cNvSpPr txBox="1"/>
          <p:nvPr/>
        </p:nvSpPr>
        <p:spPr>
          <a:xfrm>
            <a:off x="437525" y="1929793"/>
            <a:ext cx="90722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kern="12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 from the word bank to complete each sentence. 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" name="true">
            <a:extLst>
              <a:ext uri="{FF2B5EF4-FFF2-40B4-BE49-F238E27FC236}">
                <a16:creationId xmlns:a16="http://schemas.microsoft.com/office/drawing/2014/main" id="{F279534A-7743-49A6-9C74-E9E02AF62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531638" y="3307021"/>
            <a:ext cx="529811" cy="4912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303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1003346" y="5207260"/>
            <a:ext cx="8264324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kumimoji="0" lang="en-US" sz="3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The teacher is carrying the </a:t>
            </a: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___________________</a:t>
            </a:r>
            <a:r>
              <a:rPr kumimoji="0" lang="en-US" sz="3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.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331688D7-5EB7-44D6-B71C-310DE14667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pic>
        <p:nvPicPr>
          <p:cNvPr id="4" name="Picture 3" descr="A picture containing toy, doll&#10;&#10;Description automatically generated">
            <a:extLst>
              <a:ext uri="{FF2B5EF4-FFF2-40B4-BE49-F238E27FC236}">
                <a16:creationId xmlns:a16="http://schemas.microsoft.com/office/drawing/2014/main" id="{48EC564F-0512-104F-AEE2-3C6864B57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9952950" y="2301939"/>
            <a:ext cx="1710220" cy="3483008"/>
          </a:xfrm>
          <a:prstGeom prst="rect">
            <a:avLst/>
          </a:prstGeom>
        </p:spPr>
      </p:pic>
      <p:grpSp>
        <p:nvGrpSpPr>
          <p:cNvPr id="8" name="Park">
            <a:extLst>
              <a:ext uri="{FF2B5EF4-FFF2-40B4-BE49-F238E27FC236}">
                <a16:creationId xmlns:a16="http://schemas.microsoft.com/office/drawing/2014/main" id="{86C420DC-1A42-4F3C-A26C-F09B7CB1B721}"/>
              </a:ext>
            </a:extLst>
          </p:cNvPr>
          <p:cNvGrpSpPr/>
          <p:nvPr/>
        </p:nvGrpSpPr>
        <p:grpSpPr>
          <a:xfrm>
            <a:off x="1670099" y="3603540"/>
            <a:ext cx="1775621" cy="741121"/>
            <a:chOff x="1624949" y="5099618"/>
            <a:chExt cx="1775621" cy="741121"/>
          </a:xfrm>
        </p:grpSpPr>
        <p:sp>
          <p:nvSpPr>
            <p:cNvPr id="9" name="Google Shape;387;p57">
              <a:extLst>
                <a:ext uri="{FF2B5EF4-FFF2-40B4-BE49-F238E27FC236}">
                  <a16:creationId xmlns:a16="http://schemas.microsoft.com/office/drawing/2014/main" id="{1C19AAFE-BA82-434E-8984-A155151E97DF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park</a:t>
              </a:r>
            </a:p>
          </p:txBody>
        </p:sp>
        <p:sp>
          <p:nvSpPr>
            <p:cNvPr id="12" name="Speech Bubble: Rectangle with Corners Rounded 11">
              <a:extLst>
                <a:ext uri="{FF2B5EF4-FFF2-40B4-BE49-F238E27FC236}">
                  <a16:creationId xmlns:a16="http://schemas.microsoft.com/office/drawing/2014/main" id="{E0575428-BCB3-406D-8190-291F39B6BEC7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3" name="Swing">
            <a:extLst>
              <a:ext uri="{FF2B5EF4-FFF2-40B4-BE49-F238E27FC236}">
                <a16:creationId xmlns:a16="http://schemas.microsoft.com/office/drawing/2014/main" id="{0E94E19C-4E46-4DC4-A7BE-EFD7BF60570B}"/>
              </a:ext>
            </a:extLst>
          </p:cNvPr>
          <p:cNvGrpSpPr/>
          <p:nvPr/>
        </p:nvGrpSpPr>
        <p:grpSpPr>
          <a:xfrm>
            <a:off x="3616267" y="3603540"/>
            <a:ext cx="1775621" cy="741121"/>
            <a:chOff x="1624949" y="5099618"/>
            <a:chExt cx="1775621" cy="741121"/>
          </a:xfrm>
        </p:grpSpPr>
        <p:sp>
          <p:nvSpPr>
            <p:cNvPr id="14" name="Google Shape;387;p57">
              <a:extLst>
                <a:ext uri="{FF2B5EF4-FFF2-40B4-BE49-F238E27FC236}">
                  <a16:creationId xmlns:a16="http://schemas.microsoft.com/office/drawing/2014/main" id="{F8E5DED8-350F-4CA3-BC33-4AF059763951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swing</a:t>
              </a:r>
            </a:p>
          </p:txBody>
        </p:sp>
        <p:sp>
          <p:nvSpPr>
            <p:cNvPr id="15" name="Speech Bubble: Rectangle with Corners Rounded 14">
              <a:extLst>
                <a:ext uri="{FF2B5EF4-FFF2-40B4-BE49-F238E27FC236}">
                  <a16:creationId xmlns:a16="http://schemas.microsoft.com/office/drawing/2014/main" id="{D0ABB98C-4CF3-4790-8457-6C2A3855299C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6" name="books">
            <a:extLst>
              <a:ext uri="{FF2B5EF4-FFF2-40B4-BE49-F238E27FC236}">
                <a16:creationId xmlns:a16="http://schemas.microsoft.com/office/drawing/2014/main" id="{E0744F68-E2D5-406B-A170-0008979C7DC8}"/>
              </a:ext>
            </a:extLst>
          </p:cNvPr>
          <p:cNvGrpSpPr/>
          <p:nvPr/>
        </p:nvGrpSpPr>
        <p:grpSpPr>
          <a:xfrm>
            <a:off x="5562435" y="3610572"/>
            <a:ext cx="1775621" cy="741121"/>
            <a:chOff x="1624949" y="5099618"/>
            <a:chExt cx="1775621" cy="741121"/>
          </a:xfrm>
        </p:grpSpPr>
        <p:sp>
          <p:nvSpPr>
            <p:cNvPr id="17" name="Google Shape;387;p57">
              <a:extLst>
                <a:ext uri="{FF2B5EF4-FFF2-40B4-BE49-F238E27FC236}">
                  <a16:creationId xmlns:a16="http://schemas.microsoft.com/office/drawing/2014/main" id="{8FC403F8-1FE8-4C2E-AEBD-BFAE36FDAD6C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books</a:t>
              </a:r>
            </a:p>
          </p:txBody>
        </p:sp>
        <p:sp>
          <p:nvSpPr>
            <p:cNvPr id="18" name="Speech Bubble: Rectangle with Corners Rounded 17">
              <a:extLst>
                <a:ext uri="{FF2B5EF4-FFF2-40B4-BE49-F238E27FC236}">
                  <a16:creationId xmlns:a16="http://schemas.microsoft.com/office/drawing/2014/main" id="{E41D81BB-5B12-4CA0-9CF3-2A60F20A42FF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9" name="farmer">
            <a:extLst>
              <a:ext uri="{FF2B5EF4-FFF2-40B4-BE49-F238E27FC236}">
                <a16:creationId xmlns:a16="http://schemas.microsoft.com/office/drawing/2014/main" id="{87EB8E2E-F343-4DA1-AF8A-37207667BE95}"/>
              </a:ext>
            </a:extLst>
          </p:cNvPr>
          <p:cNvGrpSpPr/>
          <p:nvPr/>
        </p:nvGrpSpPr>
        <p:grpSpPr>
          <a:xfrm>
            <a:off x="7519319" y="3608951"/>
            <a:ext cx="1775621" cy="741121"/>
            <a:chOff x="1624949" y="5099618"/>
            <a:chExt cx="1775621" cy="741121"/>
          </a:xfrm>
        </p:grpSpPr>
        <p:sp>
          <p:nvSpPr>
            <p:cNvPr id="20" name="Google Shape;387;p57">
              <a:extLst>
                <a:ext uri="{FF2B5EF4-FFF2-40B4-BE49-F238E27FC236}">
                  <a16:creationId xmlns:a16="http://schemas.microsoft.com/office/drawing/2014/main" id="{FE4E1590-CCBD-4627-A428-60C07DC14E41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farmer</a:t>
              </a:r>
            </a:p>
          </p:txBody>
        </p:sp>
        <p:sp>
          <p:nvSpPr>
            <p:cNvPr id="21" name="Speech Bubble: Rectangle with Corners Rounded 20">
              <a:extLst>
                <a:ext uri="{FF2B5EF4-FFF2-40B4-BE49-F238E27FC236}">
                  <a16:creationId xmlns:a16="http://schemas.microsoft.com/office/drawing/2014/main" id="{6C2D6551-946B-4CBA-A03A-2CAE59BAA12B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5475990-84C4-4124-9932-31AB6E73C100}"/>
              </a:ext>
            </a:extLst>
          </p:cNvPr>
          <p:cNvSpPr txBox="1"/>
          <p:nvPr/>
        </p:nvSpPr>
        <p:spPr>
          <a:xfrm>
            <a:off x="6568721" y="5222628"/>
            <a:ext cx="14948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sym typeface="Comic Sans MS"/>
              </a:rPr>
              <a:t>books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E6DD0786-E9D5-4EC9-94EA-D9B83718A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C069A78-F74A-4769-9A6D-B10AE39D49E6}"/>
              </a:ext>
            </a:extLst>
          </p:cNvPr>
          <p:cNvSpPr txBox="1"/>
          <p:nvPr/>
        </p:nvSpPr>
        <p:spPr>
          <a:xfrm>
            <a:off x="437525" y="1929793"/>
            <a:ext cx="90722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kern="12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 from the word bank to complete each sentence. 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Google Shape;223;p10">
            <a:extLst>
              <a:ext uri="{FF2B5EF4-FFF2-40B4-BE49-F238E27FC236}">
                <a16:creationId xmlns:a16="http://schemas.microsoft.com/office/drawing/2014/main" id="{9A4F164E-2873-4DAF-AB05-7F1F884F32C1}"/>
              </a:ext>
            </a:extLst>
          </p:cNvPr>
          <p:cNvSpPr txBox="1"/>
          <p:nvPr/>
        </p:nvSpPr>
        <p:spPr>
          <a:xfrm>
            <a:off x="0" y="1160307"/>
            <a:ext cx="12192001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/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sym typeface="Comic Sans MS"/>
              </a:rPr>
              <a:t> You </a:t>
            </a:r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</a:rPr>
              <a:t>Do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Google Shape;222;p10">
            <a:extLst>
              <a:ext uri="{FF2B5EF4-FFF2-40B4-BE49-F238E27FC236}">
                <a16:creationId xmlns:a16="http://schemas.microsoft.com/office/drawing/2014/main" id="{C42D3CC7-2C89-4148-9D1A-E2917FA3BA7E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lang="en-GB" sz="3200" b="1" kern="1200">
                <a:solidFill>
                  <a:prstClr val="white"/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noun.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+mn-cs"/>
              <a:sym typeface="Comic Sans MS"/>
            </a:endParaRPr>
          </a:p>
        </p:txBody>
      </p:sp>
      <p:pic>
        <p:nvPicPr>
          <p:cNvPr id="26" name="true">
            <a:extLst>
              <a:ext uri="{FF2B5EF4-FFF2-40B4-BE49-F238E27FC236}">
                <a16:creationId xmlns:a16="http://schemas.microsoft.com/office/drawing/2014/main" id="{9318FF47-216F-4DA4-BE50-92B6D7FDDA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126533" y="3319014"/>
            <a:ext cx="529811" cy="4912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471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1018406" y="5238494"/>
            <a:ext cx="6153874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ClrTx/>
              <a:buSzPts val="6000"/>
              <a:defRPr/>
            </a:pPr>
            <a:r>
              <a:rPr kumimoji="0" lang="en-US" sz="3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The </a:t>
            </a:r>
            <a:r>
              <a:rPr lang="en-US" sz="1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+mn-ea"/>
                <a:sym typeface="Comic Sans MS"/>
              </a:rPr>
              <a:t>___________________</a:t>
            </a:r>
            <a:r>
              <a:rPr kumimoji="0" lang="en-US" sz="30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 lives on a farm.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B763E4A8-FA0F-4AD1-940C-7948BCAFB3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46CFA8-5C80-044B-8912-9F1A3809C70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flipH="1">
            <a:off x="9338943" y="2235767"/>
            <a:ext cx="2722465" cy="2716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11C686-43A3-49B3-97F2-76AC265D67F7}"/>
              </a:ext>
            </a:extLst>
          </p:cNvPr>
          <p:cNvSpPr txBox="1"/>
          <p:nvPr/>
        </p:nvSpPr>
        <p:spPr>
          <a:xfrm>
            <a:off x="437525" y="1929793"/>
            <a:ext cx="90722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kern="12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 from the word bank to complete each sentence. 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05D8B2-D7C1-4856-9C53-4FB986B9C387}"/>
              </a:ext>
            </a:extLst>
          </p:cNvPr>
          <p:cNvSpPr txBox="1"/>
          <p:nvPr/>
        </p:nvSpPr>
        <p:spPr>
          <a:xfrm>
            <a:off x="2234501" y="5269231"/>
            <a:ext cx="14948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sym typeface="Comic Sans MS"/>
              </a:rPr>
              <a:t>farmer</a:t>
            </a:r>
          </a:p>
        </p:txBody>
      </p:sp>
      <p:grpSp>
        <p:nvGrpSpPr>
          <p:cNvPr id="21" name="farmer">
            <a:extLst>
              <a:ext uri="{FF2B5EF4-FFF2-40B4-BE49-F238E27FC236}">
                <a16:creationId xmlns:a16="http://schemas.microsoft.com/office/drawing/2014/main" id="{0FCD9F84-8835-4BBA-8475-A2D99202E8CB}"/>
              </a:ext>
            </a:extLst>
          </p:cNvPr>
          <p:cNvGrpSpPr/>
          <p:nvPr/>
        </p:nvGrpSpPr>
        <p:grpSpPr>
          <a:xfrm>
            <a:off x="7360097" y="3905107"/>
            <a:ext cx="1775621" cy="741121"/>
            <a:chOff x="1624949" y="5099618"/>
            <a:chExt cx="1775621" cy="741121"/>
          </a:xfrm>
        </p:grpSpPr>
        <p:sp>
          <p:nvSpPr>
            <p:cNvPr id="22" name="Google Shape;387;p57">
              <a:extLst>
                <a:ext uri="{FF2B5EF4-FFF2-40B4-BE49-F238E27FC236}">
                  <a16:creationId xmlns:a16="http://schemas.microsoft.com/office/drawing/2014/main" id="{E94A2586-3BE6-43C0-A89A-51BBA4323296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farmer</a:t>
              </a:r>
            </a:p>
          </p:txBody>
        </p:sp>
        <p:sp>
          <p:nvSpPr>
            <p:cNvPr id="23" name="Speech Bubble: Rectangle with Corners Rounded 22">
              <a:extLst>
                <a:ext uri="{FF2B5EF4-FFF2-40B4-BE49-F238E27FC236}">
                  <a16:creationId xmlns:a16="http://schemas.microsoft.com/office/drawing/2014/main" id="{93C8BFFA-CD84-4166-A817-5F9C1E1D8730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24" name="Picture 2">
            <a:extLst>
              <a:ext uri="{FF2B5EF4-FFF2-40B4-BE49-F238E27FC236}">
                <a16:creationId xmlns:a16="http://schemas.microsoft.com/office/drawing/2014/main" id="{488631AD-CD74-4F56-A414-25A58EFF8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Google Shape;223;p10">
            <a:extLst>
              <a:ext uri="{FF2B5EF4-FFF2-40B4-BE49-F238E27FC236}">
                <a16:creationId xmlns:a16="http://schemas.microsoft.com/office/drawing/2014/main" id="{914F202E-2EA8-4225-8B8B-91751B2325B9}"/>
              </a:ext>
            </a:extLst>
          </p:cNvPr>
          <p:cNvSpPr txBox="1"/>
          <p:nvPr/>
        </p:nvSpPr>
        <p:spPr>
          <a:xfrm>
            <a:off x="0" y="1160307"/>
            <a:ext cx="12192001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/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sym typeface="Comic Sans MS"/>
              </a:rPr>
              <a:t> You </a:t>
            </a:r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</a:rPr>
              <a:t>Do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Google Shape;222;p10">
            <a:extLst>
              <a:ext uri="{FF2B5EF4-FFF2-40B4-BE49-F238E27FC236}">
                <a16:creationId xmlns:a16="http://schemas.microsoft.com/office/drawing/2014/main" id="{2C72041B-1D2E-46CB-8B31-9EE7FFFD86E0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lang="en-GB" sz="3200" b="1" kern="1200">
                <a:solidFill>
                  <a:prstClr val="white"/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noun.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+mn-cs"/>
              <a:sym typeface="Comic Sans MS"/>
            </a:endParaRPr>
          </a:p>
        </p:txBody>
      </p:sp>
      <p:grpSp>
        <p:nvGrpSpPr>
          <p:cNvPr id="25" name="Park">
            <a:extLst>
              <a:ext uri="{FF2B5EF4-FFF2-40B4-BE49-F238E27FC236}">
                <a16:creationId xmlns:a16="http://schemas.microsoft.com/office/drawing/2014/main" id="{4F1F59E5-9589-4935-B53B-00F10200405F}"/>
              </a:ext>
            </a:extLst>
          </p:cNvPr>
          <p:cNvGrpSpPr/>
          <p:nvPr/>
        </p:nvGrpSpPr>
        <p:grpSpPr>
          <a:xfrm>
            <a:off x="1554143" y="3855013"/>
            <a:ext cx="1775621" cy="741121"/>
            <a:chOff x="1624949" y="5099618"/>
            <a:chExt cx="1775621" cy="741121"/>
          </a:xfrm>
        </p:grpSpPr>
        <p:sp>
          <p:nvSpPr>
            <p:cNvPr id="28" name="Google Shape;387;p57">
              <a:extLst>
                <a:ext uri="{FF2B5EF4-FFF2-40B4-BE49-F238E27FC236}">
                  <a16:creationId xmlns:a16="http://schemas.microsoft.com/office/drawing/2014/main" id="{E733123A-7984-41B4-A0B6-21E9AE3B8548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park</a:t>
              </a:r>
            </a:p>
          </p:txBody>
        </p:sp>
        <p:sp>
          <p:nvSpPr>
            <p:cNvPr id="29" name="Speech Bubble: Rectangle with Corners Rounded 31">
              <a:extLst>
                <a:ext uri="{FF2B5EF4-FFF2-40B4-BE49-F238E27FC236}">
                  <a16:creationId xmlns:a16="http://schemas.microsoft.com/office/drawing/2014/main" id="{CEDA232F-0E4E-4F22-9BA1-1F04F598B708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30" name="Swing">
            <a:extLst>
              <a:ext uri="{FF2B5EF4-FFF2-40B4-BE49-F238E27FC236}">
                <a16:creationId xmlns:a16="http://schemas.microsoft.com/office/drawing/2014/main" id="{0DB9D9A1-75A5-4EED-95E5-942681891A9F}"/>
              </a:ext>
            </a:extLst>
          </p:cNvPr>
          <p:cNvGrpSpPr/>
          <p:nvPr/>
        </p:nvGrpSpPr>
        <p:grpSpPr>
          <a:xfrm>
            <a:off x="3500311" y="3855013"/>
            <a:ext cx="1775621" cy="741121"/>
            <a:chOff x="1624949" y="5099618"/>
            <a:chExt cx="1775621" cy="741121"/>
          </a:xfrm>
        </p:grpSpPr>
        <p:sp>
          <p:nvSpPr>
            <p:cNvPr id="33" name="Google Shape;387;p57">
              <a:extLst>
                <a:ext uri="{FF2B5EF4-FFF2-40B4-BE49-F238E27FC236}">
                  <a16:creationId xmlns:a16="http://schemas.microsoft.com/office/drawing/2014/main" id="{ACF77E60-3E00-4E7B-844E-3A889CF613F4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swing</a:t>
              </a:r>
            </a:p>
          </p:txBody>
        </p:sp>
        <p:sp>
          <p:nvSpPr>
            <p:cNvPr id="34" name="Speech Bubble: Rectangle with Corners Rounded 14">
              <a:extLst>
                <a:ext uri="{FF2B5EF4-FFF2-40B4-BE49-F238E27FC236}">
                  <a16:creationId xmlns:a16="http://schemas.microsoft.com/office/drawing/2014/main" id="{CB9FF27E-8F64-4A29-BC16-7DE58B58CC88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35" name="books">
            <a:extLst>
              <a:ext uri="{FF2B5EF4-FFF2-40B4-BE49-F238E27FC236}">
                <a16:creationId xmlns:a16="http://schemas.microsoft.com/office/drawing/2014/main" id="{3085F8ED-D7F8-4884-A242-9CA4BDB74414}"/>
              </a:ext>
            </a:extLst>
          </p:cNvPr>
          <p:cNvGrpSpPr/>
          <p:nvPr/>
        </p:nvGrpSpPr>
        <p:grpSpPr>
          <a:xfrm>
            <a:off x="5446479" y="3862045"/>
            <a:ext cx="1775621" cy="741121"/>
            <a:chOff x="1624949" y="5099618"/>
            <a:chExt cx="1775621" cy="741121"/>
          </a:xfrm>
        </p:grpSpPr>
        <p:sp>
          <p:nvSpPr>
            <p:cNvPr id="36" name="Google Shape;387;p57">
              <a:extLst>
                <a:ext uri="{FF2B5EF4-FFF2-40B4-BE49-F238E27FC236}">
                  <a16:creationId xmlns:a16="http://schemas.microsoft.com/office/drawing/2014/main" id="{7232BF10-A8FA-4D17-93A6-6F836DC53EC7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books</a:t>
              </a:r>
            </a:p>
          </p:txBody>
        </p:sp>
        <p:sp>
          <p:nvSpPr>
            <p:cNvPr id="37" name="Speech Bubble: Rectangle with Corners Rounded 18">
              <a:extLst>
                <a:ext uri="{FF2B5EF4-FFF2-40B4-BE49-F238E27FC236}">
                  <a16:creationId xmlns:a16="http://schemas.microsoft.com/office/drawing/2014/main" id="{A2163161-7087-47E1-995E-47784AACCD94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pic>
        <p:nvPicPr>
          <p:cNvPr id="31" name="true">
            <a:extLst>
              <a:ext uri="{FF2B5EF4-FFF2-40B4-BE49-F238E27FC236}">
                <a16:creationId xmlns:a16="http://schemas.microsoft.com/office/drawing/2014/main" id="{1BA52A2A-58BA-4631-8A2E-10B784B475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733188" y="3616405"/>
            <a:ext cx="529811" cy="4912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75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1008693" y="5223679"/>
            <a:ext cx="7656016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ClrTx/>
              <a:buSzPts val="6000"/>
              <a:defRPr/>
            </a:pPr>
            <a:r>
              <a:rPr kumimoji="0" lang="en-US" sz="3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The girl is sitting on the </a:t>
            </a:r>
            <a:r>
              <a:rPr lang="en-US" sz="1000" kern="120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+mn-ea"/>
                <a:sym typeface="Comic Sans MS"/>
              </a:rPr>
              <a:t>___________________</a:t>
            </a:r>
            <a:r>
              <a:rPr kumimoji="0" lang="en-US" sz="32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.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405A3EF6-39AE-4390-A664-74B7015E8B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13" b="33074" l="3500" r="23500">
                        <a14:foregroundMark x1="21833" y1="19455" x2="9167" y2="17769"/>
                        <a14:foregroundMark x1="9167" y1="17769" x2="1333" y2="25292"/>
                        <a14:foregroundMark x1="1333" y1="25292" x2="9333" y2="33074"/>
                        <a14:foregroundMark x1="9333" y1="33074" x2="22167" y2="19715"/>
                        <a14:foregroundMark x1="21333" y1="19066" x2="8667" y2="18029"/>
                        <a14:foregroundMark x1="8667" y1="18029" x2="3500" y2="26719"/>
                        <a14:foregroundMark x1="3500" y1="26719" x2="3500" y2="26719"/>
                        <a14:foregroundMark x1="18333" y1="19196" x2="15167" y2="18029"/>
                        <a14:foregroundMark x1="11500" y1="17639" x2="20833" y2="19326"/>
                        <a14:foregroundMark x1="13000" y1="16861" x2="21667" y2="18807"/>
                        <a14:foregroundMark x1="17500" y1="21271" x2="9000" y2="28534"/>
                        <a14:foregroundMark x1="9000" y1="28534" x2="14667" y2="22957"/>
                      </a14:backgroundRemoval>
                    </a14:imgEffect>
                  </a14:imgLayer>
                </a14:imgProps>
              </a:ext>
            </a:extLst>
          </a:blip>
          <a:srcRect l="1469" t="14295" r="73987" b="64898"/>
          <a:stretch/>
        </p:blipFill>
        <p:spPr>
          <a:xfrm rot="14058249">
            <a:off x="-24109" y="-289278"/>
            <a:ext cx="923268" cy="1005755"/>
          </a:xfrm>
          <a:prstGeom prst="rect">
            <a:avLst/>
          </a:prstGeom>
          <a:noFill/>
        </p:spPr>
      </p:pic>
      <p:pic>
        <p:nvPicPr>
          <p:cNvPr id="7" name="Picture 6" descr="A person dancing on a red background&#10;&#10;Description automatically generated with medium confidence">
            <a:extLst>
              <a:ext uri="{FF2B5EF4-FFF2-40B4-BE49-F238E27FC236}">
                <a16:creationId xmlns:a16="http://schemas.microsoft.com/office/drawing/2014/main" id="{FDF7611D-BEEF-7949-BED2-787884D8D9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8787" y="2310274"/>
            <a:ext cx="3244749" cy="3145421"/>
          </a:xfrm>
          <a:prstGeom prst="rect">
            <a:avLst/>
          </a:prstGeom>
        </p:spPr>
      </p:pic>
      <p:grpSp>
        <p:nvGrpSpPr>
          <p:cNvPr id="12" name="Park">
            <a:extLst>
              <a:ext uri="{FF2B5EF4-FFF2-40B4-BE49-F238E27FC236}">
                <a16:creationId xmlns:a16="http://schemas.microsoft.com/office/drawing/2014/main" id="{A1BB6D8E-8812-476E-AB27-A348CF77E921}"/>
              </a:ext>
            </a:extLst>
          </p:cNvPr>
          <p:cNvGrpSpPr/>
          <p:nvPr/>
        </p:nvGrpSpPr>
        <p:grpSpPr>
          <a:xfrm>
            <a:off x="1056992" y="3596508"/>
            <a:ext cx="1775621" cy="741121"/>
            <a:chOff x="1624949" y="5099618"/>
            <a:chExt cx="1775621" cy="741121"/>
          </a:xfrm>
        </p:grpSpPr>
        <p:sp>
          <p:nvSpPr>
            <p:cNvPr id="13" name="Google Shape;387;p57">
              <a:extLst>
                <a:ext uri="{FF2B5EF4-FFF2-40B4-BE49-F238E27FC236}">
                  <a16:creationId xmlns:a16="http://schemas.microsoft.com/office/drawing/2014/main" id="{B5D1295A-4BBC-4410-A5A9-9222064939C2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park</a:t>
              </a:r>
            </a:p>
          </p:txBody>
        </p:sp>
        <p:sp>
          <p:nvSpPr>
            <p:cNvPr id="14" name="Speech Bubble: Rectangle with Corners Rounded 13">
              <a:extLst>
                <a:ext uri="{FF2B5EF4-FFF2-40B4-BE49-F238E27FC236}">
                  <a16:creationId xmlns:a16="http://schemas.microsoft.com/office/drawing/2014/main" id="{08D5676C-0623-4076-A89D-B5F460B9398F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5" name="Swing">
            <a:extLst>
              <a:ext uri="{FF2B5EF4-FFF2-40B4-BE49-F238E27FC236}">
                <a16:creationId xmlns:a16="http://schemas.microsoft.com/office/drawing/2014/main" id="{F0FD4BB8-D693-4FC6-BE63-E753F7EEB867}"/>
              </a:ext>
            </a:extLst>
          </p:cNvPr>
          <p:cNvGrpSpPr/>
          <p:nvPr/>
        </p:nvGrpSpPr>
        <p:grpSpPr>
          <a:xfrm>
            <a:off x="3003160" y="3596508"/>
            <a:ext cx="1775621" cy="741121"/>
            <a:chOff x="1624949" y="5099618"/>
            <a:chExt cx="1775621" cy="741121"/>
          </a:xfrm>
        </p:grpSpPr>
        <p:sp>
          <p:nvSpPr>
            <p:cNvPr id="16" name="Google Shape;387;p57">
              <a:extLst>
                <a:ext uri="{FF2B5EF4-FFF2-40B4-BE49-F238E27FC236}">
                  <a16:creationId xmlns:a16="http://schemas.microsoft.com/office/drawing/2014/main" id="{1B64710B-2F42-40CF-AC50-2CA03201877E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swing</a:t>
              </a:r>
            </a:p>
          </p:txBody>
        </p:sp>
        <p:sp>
          <p:nvSpPr>
            <p:cNvPr id="17" name="Speech Bubble: Rectangle with Corners Rounded 16">
              <a:extLst>
                <a:ext uri="{FF2B5EF4-FFF2-40B4-BE49-F238E27FC236}">
                  <a16:creationId xmlns:a16="http://schemas.microsoft.com/office/drawing/2014/main" id="{93009229-697A-48A8-86CF-4DBF32215EBF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18" name="books">
            <a:extLst>
              <a:ext uri="{FF2B5EF4-FFF2-40B4-BE49-F238E27FC236}">
                <a16:creationId xmlns:a16="http://schemas.microsoft.com/office/drawing/2014/main" id="{C3E60B0C-4773-42FE-8AD5-951897CB2F4F}"/>
              </a:ext>
            </a:extLst>
          </p:cNvPr>
          <p:cNvGrpSpPr/>
          <p:nvPr/>
        </p:nvGrpSpPr>
        <p:grpSpPr>
          <a:xfrm>
            <a:off x="4949328" y="3603540"/>
            <a:ext cx="1775621" cy="741121"/>
            <a:chOff x="1624949" y="5099618"/>
            <a:chExt cx="1775621" cy="741121"/>
          </a:xfrm>
        </p:grpSpPr>
        <p:sp>
          <p:nvSpPr>
            <p:cNvPr id="19" name="Google Shape;387;p57">
              <a:extLst>
                <a:ext uri="{FF2B5EF4-FFF2-40B4-BE49-F238E27FC236}">
                  <a16:creationId xmlns:a16="http://schemas.microsoft.com/office/drawing/2014/main" id="{AFB0DFD8-C6BD-4CE7-B25F-A06FDB68861D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books</a:t>
              </a:r>
            </a:p>
          </p:txBody>
        </p:sp>
        <p:sp>
          <p:nvSpPr>
            <p:cNvPr id="20" name="Speech Bubble: Rectangle with Corners Rounded 19">
              <a:extLst>
                <a:ext uri="{FF2B5EF4-FFF2-40B4-BE49-F238E27FC236}">
                  <a16:creationId xmlns:a16="http://schemas.microsoft.com/office/drawing/2014/main" id="{16E214DD-C343-411D-A9E2-DD4964D4BF3B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grpSp>
        <p:nvGrpSpPr>
          <p:cNvPr id="21" name="farmer">
            <a:extLst>
              <a:ext uri="{FF2B5EF4-FFF2-40B4-BE49-F238E27FC236}">
                <a16:creationId xmlns:a16="http://schemas.microsoft.com/office/drawing/2014/main" id="{9FFCFC87-4C2E-4BCF-9501-D7A066C2CCEB}"/>
              </a:ext>
            </a:extLst>
          </p:cNvPr>
          <p:cNvGrpSpPr/>
          <p:nvPr/>
        </p:nvGrpSpPr>
        <p:grpSpPr>
          <a:xfrm>
            <a:off x="6906212" y="3601919"/>
            <a:ext cx="1775621" cy="741121"/>
            <a:chOff x="1624949" y="5099618"/>
            <a:chExt cx="1775621" cy="741121"/>
          </a:xfrm>
        </p:grpSpPr>
        <p:sp>
          <p:nvSpPr>
            <p:cNvPr id="22" name="Google Shape;387;p57">
              <a:extLst>
                <a:ext uri="{FF2B5EF4-FFF2-40B4-BE49-F238E27FC236}">
                  <a16:creationId xmlns:a16="http://schemas.microsoft.com/office/drawing/2014/main" id="{FFD85659-330B-4BBF-98A1-A867C7E0A9F5}"/>
                </a:ext>
              </a:extLst>
            </p:cNvPr>
            <p:cNvSpPr/>
            <p:nvPr/>
          </p:nvSpPr>
          <p:spPr>
            <a:xfrm>
              <a:off x="1624949" y="5099618"/>
              <a:ext cx="1764905" cy="741121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r>
                <a:rPr lang="en-US" sz="3000">
                  <a:solidFill>
                    <a:schemeClr val="accent1">
                      <a:lumMod val="75000"/>
                    </a:schemeClr>
                  </a:solidFill>
                  <a:latin typeface="Poppins" panose="00000500000000000000" pitchFamily="50" charset="0"/>
                  <a:sym typeface="Comic Sans MS"/>
                </a:rPr>
                <a:t>farmer</a:t>
              </a:r>
            </a:p>
          </p:txBody>
        </p:sp>
        <p:sp>
          <p:nvSpPr>
            <p:cNvPr id="23" name="Speech Bubble: Rectangle with Corners Rounded 22">
              <a:extLst>
                <a:ext uri="{FF2B5EF4-FFF2-40B4-BE49-F238E27FC236}">
                  <a16:creationId xmlns:a16="http://schemas.microsoft.com/office/drawing/2014/main" id="{BBCF3983-F631-402C-97B5-C07887835F2E}"/>
                </a:ext>
              </a:extLst>
            </p:cNvPr>
            <p:cNvSpPr/>
            <p:nvPr/>
          </p:nvSpPr>
          <p:spPr>
            <a:xfrm>
              <a:off x="1624949" y="5142680"/>
              <a:ext cx="1775621" cy="654995"/>
            </a:xfrm>
            <a:custGeom>
              <a:avLst/>
              <a:gdLst>
                <a:gd name="connsiteX0" fmla="*/ 0 w 1775621"/>
                <a:gd name="connsiteY0" fmla="*/ 109168 h 654995"/>
                <a:gd name="connsiteX1" fmla="*/ 109168 w 1775621"/>
                <a:gd name="connsiteY1" fmla="*/ 0 h 654995"/>
                <a:gd name="connsiteX2" fmla="*/ 295937 w 1775621"/>
                <a:gd name="connsiteY2" fmla="*/ 0 h 654995"/>
                <a:gd name="connsiteX3" fmla="*/ 295937 w 1775621"/>
                <a:gd name="connsiteY3" fmla="*/ 0 h 654995"/>
                <a:gd name="connsiteX4" fmla="*/ 739842 w 1775621"/>
                <a:gd name="connsiteY4" fmla="*/ 0 h 654995"/>
                <a:gd name="connsiteX5" fmla="*/ 1203148 w 1775621"/>
                <a:gd name="connsiteY5" fmla="*/ 0 h 654995"/>
                <a:gd name="connsiteX6" fmla="*/ 1666453 w 1775621"/>
                <a:gd name="connsiteY6" fmla="*/ 0 h 654995"/>
                <a:gd name="connsiteX7" fmla="*/ 1775621 w 1775621"/>
                <a:gd name="connsiteY7" fmla="*/ 109168 h 654995"/>
                <a:gd name="connsiteX8" fmla="*/ 1775621 w 1775621"/>
                <a:gd name="connsiteY8" fmla="*/ 382080 h 654995"/>
                <a:gd name="connsiteX9" fmla="*/ 1775621 w 1775621"/>
                <a:gd name="connsiteY9" fmla="*/ 382080 h 654995"/>
                <a:gd name="connsiteX10" fmla="*/ 1775621 w 1775621"/>
                <a:gd name="connsiteY10" fmla="*/ 545829 h 654995"/>
                <a:gd name="connsiteX11" fmla="*/ 1775621 w 1775621"/>
                <a:gd name="connsiteY11" fmla="*/ 545827 h 654995"/>
                <a:gd name="connsiteX12" fmla="*/ 1666453 w 1775621"/>
                <a:gd name="connsiteY12" fmla="*/ 654995 h 654995"/>
                <a:gd name="connsiteX13" fmla="*/ 1221680 w 1775621"/>
                <a:gd name="connsiteY13" fmla="*/ 654995 h 654995"/>
                <a:gd name="connsiteX14" fmla="*/ 739842 w 1775621"/>
                <a:gd name="connsiteY14" fmla="*/ 654995 h 654995"/>
                <a:gd name="connsiteX15" fmla="*/ 495238 w 1775621"/>
                <a:gd name="connsiteY15" fmla="*/ 659128 h 654995"/>
                <a:gd name="connsiteX16" fmla="*/ 295937 w 1775621"/>
                <a:gd name="connsiteY16" fmla="*/ 654995 h 654995"/>
                <a:gd name="connsiteX17" fmla="*/ 109168 w 1775621"/>
                <a:gd name="connsiteY17" fmla="*/ 654995 h 654995"/>
                <a:gd name="connsiteX18" fmla="*/ 0 w 1775621"/>
                <a:gd name="connsiteY18" fmla="*/ 545827 h 654995"/>
                <a:gd name="connsiteX19" fmla="*/ 0 w 1775621"/>
                <a:gd name="connsiteY19" fmla="*/ 545829 h 654995"/>
                <a:gd name="connsiteX20" fmla="*/ 0 w 1775621"/>
                <a:gd name="connsiteY20" fmla="*/ 382080 h 654995"/>
                <a:gd name="connsiteX21" fmla="*/ 0 w 1775621"/>
                <a:gd name="connsiteY21" fmla="*/ 382080 h 654995"/>
                <a:gd name="connsiteX22" fmla="*/ 0 w 1775621"/>
                <a:gd name="connsiteY22" fmla="*/ 109168 h 6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75621" h="654995" extrusionOk="0">
                  <a:moveTo>
                    <a:pt x="0" y="109168"/>
                  </a:moveTo>
                  <a:cubicBezTo>
                    <a:pt x="1839" y="43970"/>
                    <a:pt x="47050" y="3613"/>
                    <a:pt x="109168" y="0"/>
                  </a:cubicBezTo>
                  <a:cubicBezTo>
                    <a:pt x="164199" y="4467"/>
                    <a:pt x="214200" y="8228"/>
                    <a:pt x="295937" y="0"/>
                  </a:cubicBezTo>
                  <a:lnTo>
                    <a:pt x="295937" y="0"/>
                  </a:lnTo>
                  <a:cubicBezTo>
                    <a:pt x="476133" y="-6123"/>
                    <a:pt x="554160" y="7428"/>
                    <a:pt x="739842" y="0"/>
                  </a:cubicBezTo>
                  <a:cubicBezTo>
                    <a:pt x="891280" y="9618"/>
                    <a:pt x="1014161" y="18032"/>
                    <a:pt x="1203148" y="0"/>
                  </a:cubicBezTo>
                  <a:cubicBezTo>
                    <a:pt x="1392135" y="-18032"/>
                    <a:pt x="1436089" y="-15873"/>
                    <a:pt x="1666453" y="0"/>
                  </a:cubicBezTo>
                  <a:cubicBezTo>
                    <a:pt x="1721065" y="11892"/>
                    <a:pt x="1784527" y="46215"/>
                    <a:pt x="1775621" y="109168"/>
                  </a:cubicBezTo>
                  <a:cubicBezTo>
                    <a:pt x="1787764" y="184612"/>
                    <a:pt x="1782473" y="276509"/>
                    <a:pt x="1775621" y="382080"/>
                  </a:cubicBezTo>
                  <a:lnTo>
                    <a:pt x="1775621" y="382080"/>
                  </a:lnTo>
                  <a:cubicBezTo>
                    <a:pt x="1773813" y="422489"/>
                    <a:pt x="1775592" y="473891"/>
                    <a:pt x="1775621" y="545829"/>
                  </a:cubicBezTo>
                  <a:lnTo>
                    <a:pt x="1775621" y="545827"/>
                  </a:lnTo>
                  <a:cubicBezTo>
                    <a:pt x="1782625" y="603408"/>
                    <a:pt x="1717728" y="654478"/>
                    <a:pt x="1666453" y="654995"/>
                  </a:cubicBezTo>
                  <a:cubicBezTo>
                    <a:pt x="1538453" y="661224"/>
                    <a:pt x="1399028" y="671197"/>
                    <a:pt x="1221680" y="654995"/>
                  </a:cubicBezTo>
                  <a:cubicBezTo>
                    <a:pt x="1044332" y="638793"/>
                    <a:pt x="891714" y="666019"/>
                    <a:pt x="739842" y="654995"/>
                  </a:cubicBezTo>
                  <a:cubicBezTo>
                    <a:pt x="618828" y="668381"/>
                    <a:pt x="569266" y="645735"/>
                    <a:pt x="495238" y="659128"/>
                  </a:cubicBezTo>
                  <a:cubicBezTo>
                    <a:pt x="440255" y="648995"/>
                    <a:pt x="348392" y="661988"/>
                    <a:pt x="295937" y="654995"/>
                  </a:cubicBezTo>
                  <a:cubicBezTo>
                    <a:pt x="238474" y="661866"/>
                    <a:pt x="183209" y="661058"/>
                    <a:pt x="109168" y="654995"/>
                  </a:cubicBezTo>
                  <a:cubicBezTo>
                    <a:pt x="51476" y="668797"/>
                    <a:pt x="-6744" y="607802"/>
                    <a:pt x="0" y="545827"/>
                  </a:cubicBezTo>
                  <a:lnTo>
                    <a:pt x="0" y="545829"/>
                  </a:lnTo>
                  <a:cubicBezTo>
                    <a:pt x="3018" y="489375"/>
                    <a:pt x="289" y="440129"/>
                    <a:pt x="0" y="382080"/>
                  </a:cubicBezTo>
                  <a:lnTo>
                    <a:pt x="0" y="382080"/>
                  </a:lnTo>
                  <a:cubicBezTo>
                    <a:pt x="11241" y="246995"/>
                    <a:pt x="7070" y="208128"/>
                    <a:pt x="0" y="109168"/>
                  </a:cubicBezTo>
                  <a:close/>
                </a:path>
              </a:pathLst>
            </a:cu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5225190">
                    <a:prstGeom prst="wedgeRoundRectCallout">
                      <a:avLst>
                        <a:gd name="adj1" fmla="val -22109"/>
                        <a:gd name="adj2" fmla="val 50631"/>
                        <a:gd name="adj3" fmla="val 16667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anose="00000500000000000000" pitchFamily="2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2B8D4F6-BA27-4041-AA45-344AA389FBDB}"/>
              </a:ext>
            </a:extLst>
          </p:cNvPr>
          <p:cNvSpPr txBox="1"/>
          <p:nvPr/>
        </p:nvSpPr>
        <p:spPr>
          <a:xfrm>
            <a:off x="6203250" y="5254436"/>
            <a:ext cx="15350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sym typeface="Comic Sans MS"/>
              </a:rPr>
              <a:t>swing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A278C72D-AFA4-444B-9FB2-D5729946D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577" y="597616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41FB550-8182-491F-8B2E-8489FBBC1AD5}"/>
              </a:ext>
            </a:extLst>
          </p:cNvPr>
          <p:cNvSpPr txBox="1"/>
          <p:nvPr/>
        </p:nvSpPr>
        <p:spPr>
          <a:xfrm>
            <a:off x="437525" y="1929793"/>
            <a:ext cx="90722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kern="1200">
                <a:solidFill>
                  <a:schemeClr val="accent1">
                    <a:lumMod val="75000"/>
                  </a:schemeClr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 from the word bank to complete each sentence. 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oogle Shape;223;p10">
            <a:extLst>
              <a:ext uri="{FF2B5EF4-FFF2-40B4-BE49-F238E27FC236}">
                <a16:creationId xmlns:a16="http://schemas.microsoft.com/office/drawing/2014/main" id="{A9736879-5E94-4972-A718-DA036253DDE7}"/>
              </a:ext>
            </a:extLst>
          </p:cNvPr>
          <p:cNvSpPr txBox="1"/>
          <p:nvPr/>
        </p:nvSpPr>
        <p:spPr>
          <a:xfrm>
            <a:off x="0" y="1160307"/>
            <a:ext cx="12192001" cy="584735"/>
          </a:xfrm>
          <a:prstGeom prst="rect">
            <a:avLst/>
          </a:prstGeom>
          <a:solidFill>
            <a:srgbClr val="A8B9EA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/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  <a:sym typeface="Comic Sans MS"/>
              </a:rPr>
              <a:t> You </a:t>
            </a:r>
            <a:r>
              <a:rPr 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Poppins" panose="00000500000000000000" pitchFamily="50" charset="0"/>
              </a:rPr>
              <a:t>Do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Google Shape;222;p10">
            <a:extLst>
              <a:ext uri="{FF2B5EF4-FFF2-40B4-BE49-F238E27FC236}">
                <a16:creationId xmlns:a16="http://schemas.microsoft.com/office/drawing/2014/main" id="{7C3C5CBE-5318-413F-ACE5-CD528FA9E5FB}"/>
              </a:ext>
            </a:extLst>
          </p:cNvPr>
          <p:cNvSpPr txBox="1"/>
          <p:nvPr/>
        </p:nvSpPr>
        <p:spPr>
          <a:xfrm>
            <a:off x="0" y="615596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Comic Sans MS"/>
              <a:buNone/>
              <a:tabLst/>
              <a:defRPr/>
            </a:pPr>
            <a:r>
              <a:rPr lang="en-GB" sz="3200" b="1" kern="1200">
                <a:solidFill>
                  <a:prstClr val="white"/>
                </a:solidFill>
                <a:latin typeface="Poppins" panose="00000500000000000000" pitchFamily="50" charset="0"/>
                <a:ea typeface="+mn-ea"/>
                <a:cs typeface="+mn-cs"/>
                <a:sym typeface="Comic Sans MS"/>
              </a:rPr>
              <a:t>Choose the correct noun.</a:t>
            </a:r>
            <a:endParaRPr kumimoji="0" lang="en-GB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 panose="00000500000000000000" pitchFamily="50" charset="0"/>
              <a:ea typeface="+mn-ea"/>
              <a:cs typeface="+mn-cs"/>
              <a:sym typeface="Comic Sans MS"/>
            </a:endParaRPr>
          </a:p>
        </p:txBody>
      </p:sp>
      <p:pic>
        <p:nvPicPr>
          <p:cNvPr id="29" name="true">
            <a:extLst>
              <a:ext uri="{FF2B5EF4-FFF2-40B4-BE49-F238E27FC236}">
                <a16:creationId xmlns:a16="http://schemas.microsoft.com/office/drawing/2014/main" id="{E1D93EDB-CD26-4517-B4D1-062805B826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337446" y="3261492"/>
            <a:ext cx="529811" cy="4912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429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5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Widescreen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2</cp:revision>
  <dcterms:created xsi:type="dcterms:W3CDTF">2021-10-14T19:02:15Z</dcterms:created>
  <dcterms:modified xsi:type="dcterms:W3CDTF">2021-10-15T12:12:56Z</dcterms:modified>
</cp:coreProperties>
</file>