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420" r:id="rId2"/>
    <p:sldId id="421" r:id="rId3"/>
    <p:sldId id="423" r:id="rId4"/>
    <p:sldId id="425" r:id="rId5"/>
    <p:sldId id="1855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uhair Ghozayel" initials="SG" lastIdx="1" clrIdx="0">
    <p:extLst>
      <p:ext uri="{19B8F6BF-5375-455C-9EA6-DF929625EA0E}">
        <p15:presenceInfo xmlns:p15="http://schemas.microsoft.com/office/powerpoint/2012/main" userId="S::Souhair.Ghozayel@qitabi.org::c642db19-12cd-416a-820c-59b4ebaae96b" providerId="AD"/>
      </p:ext>
    </p:extLst>
  </p:cmAuthor>
  <p:cmAuthor id="2" name="Sara Kassab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8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535569-325B-4FF5-874E-58B3B9194194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EFE201-C03E-4E6A-98F0-218EC2DB5E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079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oomrecess.com/mobile/ComprehensionCrane/play.html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gada5488cd7_1_3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/>
              <a:t>Narration/Voiceover:</a:t>
            </a:r>
            <a:r>
              <a:rPr lang="en" sz="1200"/>
              <a:t> Now</a:t>
            </a:r>
            <a:r>
              <a:rPr lang="en" sz="1200" baseline="0"/>
              <a:t> y</a:t>
            </a:r>
            <a:r>
              <a:rPr lang="en" sz="1200"/>
              <a:t>ou have a text about fish. The text title is “Facts about Fish”. </a:t>
            </a:r>
            <a:endParaRPr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After you are done reading the text, read the questions and choose the correct answer based on the text.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--------------------------------------------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/>
              <a:t>Notes for teachers: </a:t>
            </a:r>
            <a:r>
              <a:rPr lang="en" sz="1200"/>
              <a:t>If you are working synchronously online or in class with your students on these questions, ask them to write the answer down on a paper and send it to you. They may choose to send it typed or hand written. You might ask them to send it over a platform you’re using or via WhatsApp. In class, ask them to write down their answers on a card, paper, etc. </a:t>
            </a:r>
            <a:endParaRPr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433" name="Google Shape;433;gada5488cd7_1_3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011664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gada5488cd7_1_34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/>
              <a:t>Narration/Voiceover</a:t>
            </a:r>
            <a:r>
              <a:rPr lang="en" sz="1200"/>
              <a:t>: First question is (read slide)</a:t>
            </a:r>
            <a:endParaRPr sz="120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omic Sans MS"/>
              <a:buAutoNum type="arabicParenR"/>
            </a:pPr>
            <a:r>
              <a:rPr lang="en" sz="1200">
                <a:solidFill>
                  <a:schemeClr val="dk1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Where do fish live? </a:t>
            </a:r>
            <a:endParaRPr sz="1200">
              <a:solidFill>
                <a:schemeClr val="dk1"/>
              </a:solidFill>
            </a:endParaRPr>
          </a:p>
          <a:p>
            <a:pPr marL="3810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omic Sans MS"/>
              <a:buAutoNum type="alphaUcParenR"/>
            </a:pPr>
            <a:r>
              <a:rPr lang="en" sz="1200">
                <a:solidFill>
                  <a:schemeClr val="dk1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trees</a:t>
            </a:r>
            <a:endParaRPr sz="1200">
              <a:solidFill>
                <a:schemeClr val="dk1"/>
              </a:solidFill>
            </a:endParaRPr>
          </a:p>
          <a:p>
            <a:pPr marL="3810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omic Sans MS"/>
              <a:buAutoNum type="alphaUcParenR"/>
            </a:pPr>
            <a:r>
              <a:rPr lang="en" sz="1200">
                <a:solidFill>
                  <a:schemeClr val="dk1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grass</a:t>
            </a:r>
            <a:endParaRPr sz="1200">
              <a:solidFill>
                <a:schemeClr val="dk1"/>
              </a:solidFill>
            </a:endParaRPr>
          </a:p>
          <a:p>
            <a:pPr marL="3810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omic Sans MS"/>
              <a:buAutoNum type="alphaUcParenR"/>
            </a:pPr>
            <a:r>
              <a:rPr lang="en" sz="1200">
                <a:solidFill>
                  <a:schemeClr val="dk1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water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Fish live in________.</a:t>
            </a:r>
            <a:endParaRPr sz="1200">
              <a:solidFill>
                <a:schemeClr val="dk1"/>
              </a:solidFill>
              <a:latin typeface="Poppins" panose="00000500000000000000" pitchFamily="50" charset="0"/>
              <a:ea typeface="Comic Sans MS"/>
              <a:cs typeface="Poppins" panose="00000500000000000000" pitchFamily="50" charset="0"/>
              <a:sym typeface="Comic Sans M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Poppins" panose="00000500000000000000" pitchFamily="50" charset="0"/>
              <a:ea typeface="Comic Sans MS"/>
              <a:cs typeface="Poppins" panose="00000500000000000000" pitchFamily="50" charset="0"/>
              <a:sym typeface="Comic Sans M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442" name="Google Shape;442;gada5488cd7_1_3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652257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gada5488cd7_1_35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</a:rPr>
              <a:t>Narration/Voiceover: </a:t>
            </a:r>
            <a:endParaRPr sz="12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Second question is: What do they eat? </a:t>
            </a:r>
            <a:endParaRPr sz="1200">
              <a:solidFill>
                <a:schemeClr val="dk1"/>
              </a:solidFill>
            </a:endParaRPr>
          </a:p>
          <a:p>
            <a:pPr marL="3810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omic Sans MS"/>
              <a:buAutoNum type="alphaUcParenR"/>
            </a:pPr>
            <a:r>
              <a:rPr lang="en" sz="1200">
                <a:solidFill>
                  <a:schemeClr val="dk1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insects and seeds</a:t>
            </a:r>
            <a:endParaRPr sz="1200">
              <a:solidFill>
                <a:schemeClr val="dk1"/>
              </a:solidFill>
            </a:endParaRPr>
          </a:p>
          <a:p>
            <a:pPr marL="3810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omic Sans MS"/>
              <a:buAutoNum type="alphaUcParenR"/>
            </a:pPr>
            <a:r>
              <a:rPr lang="en" sz="1200">
                <a:solidFill>
                  <a:schemeClr val="dk1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plants and cheese</a:t>
            </a:r>
            <a:endParaRPr sz="1200">
              <a:solidFill>
                <a:schemeClr val="dk1"/>
              </a:solidFill>
            </a:endParaRPr>
          </a:p>
          <a:p>
            <a:pPr marL="3810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omic Sans MS"/>
              <a:buAutoNum type="alphaUcParenR"/>
            </a:pPr>
            <a:r>
              <a:rPr lang="en" sz="1200">
                <a:solidFill>
                  <a:schemeClr val="dk1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insects and plants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Fish eat ________.</a:t>
            </a:r>
            <a:endParaRPr sz="1200">
              <a:solidFill>
                <a:schemeClr val="dk1"/>
              </a:solidFill>
              <a:latin typeface="Poppins" panose="00000500000000000000" pitchFamily="50" charset="0"/>
              <a:ea typeface="Comic Sans MS"/>
              <a:cs typeface="Poppins" panose="00000500000000000000" pitchFamily="50" charset="0"/>
              <a:sym typeface="Comic Sans M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 </a:t>
            </a:r>
            <a:endParaRPr sz="1200">
              <a:solidFill>
                <a:schemeClr val="dk1"/>
              </a:solidFill>
              <a:latin typeface="Poppins" panose="00000500000000000000" pitchFamily="50" charset="0"/>
              <a:ea typeface="Comic Sans MS"/>
              <a:cs typeface="Poppins" panose="00000500000000000000" pitchFamily="50" charset="0"/>
              <a:sym typeface="Comic Sans M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b="1">
              <a:solidFill>
                <a:schemeClr val="dk1"/>
              </a:solidFill>
            </a:endParaRPr>
          </a:p>
        </p:txBody>
      </p:sp>
      <p:sp>
        <p:nvSpPr>
          <p:cNvPr id="455" name="Google Shape;455;gada5488cd7_1_3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534300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gada5488cd7_1_36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</a:rPr>
              <a:t>Narration/Voiceover: </a:t>
            </a:r>
            <a:endParaRPr sz="12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Third question is:</a:t>
            </a:r>
            <a:r>
              <a:rPr lang="en" sz="1200" b="1">
                <a:solidFill>
                  <a:schemeClr val="dk1"/>
                </a:solidFill>
              </a:rPr>
              <a:t> </a:t>
            </a:r>
            <a:r>
              <a:rPr lang="en" sz="1200">
                <a:solidFill>
                  <a:schemeClr val="dk1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What do fish use to breathe in water? </a:t>
            </a:r>
            <a:endParaRPr sz="1200">
              <a:solidFill>
                <a:schemeClr val="dk1"/>
              </a:solidFill>
            </a:endParaRPr>
          </a:p>
          <a:p>
            <a:pPr marL="3810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omic Sans MS"/>
              <a:buAutoNum type="alphaUcParenR"/>
            </a:pPr>
            <a:r>
              <a:rPr lang="en" sz="1200">
                <a:solidFill>
                  <a:schemeClr val="dk1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Lungs</a:t>
            </a:r>
            <a:endParaRPr sz="1200">
              <a:solidFill>
                <a:schemeClr val="dk1"/>
              </a:solidFill>
            </a:endParaRPr>
          </a:p>
          <a:p>
            <a:pPr marL="3810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omic Sans MS"/>
              <a:buAutoNum type="alphaUcParenR"/>
            </a:pPr>
            <a:r>
              <a:rPr lang="en" sz="1200">
                <a:solidFill>
                  <a:schemeClr val="dk1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Masks</a:t>
            </a:r>
            <a:endParaRPr sz="1200">
              <a:solidFill>
                <a:schemeClr val="dk1"/>
              </a:solidFill>
            </a:endParaRPr>
          </a:p>
          <a:p>
            <a:pPr marL="3810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omic Sans MS"/>
              <a:buAutoNum type="alphaUcParenR"/>
            </a:pPr>
            <a:r>
              <a:rPr lang="en" sz="1200">
                <a:solidFill>
                  <a:schemeClr val="dk1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Gills</a:t>
            </a:r>
            <a:endParaRPr sz="1200">
              <a:solidFill>
                <a:schemeClr val="dk1"/>
              </a:solidFill>
              <a:latin typeface="Poppins" panose="00000500000000000000" pitchFamily="50" charset="0"/>
              <a:ea typeface="Comic Sans MS"/>
              <a:cs typeface="Poppins" panose="00000500000000000000" pitchFamily="50" charset="0"/>
              <a:sym typeface="Comic Sans M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Fish use ________ to breath under water.</a:t>
            </a:r>
            <a:endParaRPr sz="1200">
              <a:solidFill>
                <a:schemeClr val="dk1"/>
              </a:solidFill>
              <a:latin typeface="Poppins" panose="00000500000000000000" pitchFamily="50" charset="0"/>
              <a:ea typeface="Comic Sans MS"/>
              <a:cs typeface="Poppins" panose="00000500000000000000" pitchFamily="50" charset="0"/>
              <a:sym typeface="Comic Sans M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Poppins" panose="00000500000000000000" pitchFamily="50" charset="0"/>
              <a:ea typeface="Comic Sans MS"/>
              <a:cs typeface="Poppins" panose="00000500000000000000" pitchFamily="50" charset="0"/>
              <a:sym typeface="Comic Sans M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b="1">
              <a:solidFill>
                <a:schemeClr val="dk1"/>
              </a:solidFill>
            </a:endParaRPr>
          </a:p>
        </p:txBody>
      </p:sp>
      <p:sp>
        <p:nvSpPr>
          <p:cNvPr id="468" name="Google Shape;468;gada5488cd7_1_3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379544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gada5488cd7_1_37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</a:rPr>
              <a:t>Narration/Voiceover: </a:t>
            </a:r>
            <a:endParaRPr sz="12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chemeClr val="dk1"/>
              </a:solidFill>
            </a:endParaRPr>
          </a:p>
          <a:p>
            <a:pPr marL="609585" defTabSz="121917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defRPr/>
            </a:pPr>
            <a:r>
              <a:rPr lang="en-GB" sz="120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What does the sentence “fish are cold-blooded” mean?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200">
              <a:solidFill>
                <a:schemeClr val="dk1"/>
              </a:solidFill>
              <a:latin typeface="Poppins" panose="00000500000000000000" pitchFamily="50" charset="0"/>
              <a:ea typeface="Comic Sans MS"/>
              <a:cs typeface="Poppins" panose="00000500000000000000" pitchFamily="50" charset="0"/>
              <a:sym typeface="Comic Sans M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mic Sans MS"/>
              <a:buNone/>
            </a:pPr>
            <a:r>
              <a:rPr lang="en-US" sz="1200">
                <a:solidFill>
                  <a:schemeClr val="dk1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A) Their body temperature changes with the water’s temperature.</a:t>
            </a:r>
            <a:endParaRPr lang="en-US" sz="800"/>
          </a:p>
          <a:p>
            <a:pPr marL="15875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1200">
                <a:solidFill>
                  <a:schemeClr val="dk1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B) Their body temperature stays the same in water.</a:t>
            </a:r>
            <a:endParaRPr lang="en-US" sz="800"/>
          </a:p>
          <a:p>
            <a:pPr marL="15875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1200">
                <a:solidFill>
                  <a:schemeClr val="dk1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C) The water temperature changes with the fish temperature.</a:t>
            </a:r>
            <a:endParaRPr sz="1200">
              <a:solidFill>
                <a:schemeClr val="dk1"/>
              </a:solidFill>
              <a:latin typeface="Poppins" panose="00000500000000000000" pitchFamily="50" charset="0"/>
              <a:ea typeface="Comic Sans MS"/>
              <a:cs typeface="Poppins" panose="00000500000000000000" pitchFamily="50" charset="0"/>
              <a:sym typeface="Comic Sans M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>
              <a:solidFill>
                <a:schemeClr val="dk1"/>
              </a:solidFill>
              <a:latin typeface="Poppins" panose="00000500000000000000" pitchFamily="50" charset="0"/>
              <a:ea typeface="Comic Sans MS"/>
              <a:cs typeface="Poppins" panose="00000500000000000000" pitchFamily="50" charset="0"/>
              <a:sym typeface="Comic Sans M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-------------------------------------------------------------------</a:t>
            </a:r>
            <a:endParaRPr sz="1200">
              <a:solidFill>
                <a:schemeClr val="dk1"/>
              </a:solidFill>
              <a:latin typeface="Poppins" panose="00000500000000000000" pitchFamily="50" charset="0"/>
              <a:ea typeface="Comic Sans MS"/>
              <a:cs typeface="Poppins" panose="00000500000000000000" pitchFamily="50" charset="0"/>
              <a:sym typeface="Comic Sans M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Teacher’s notes:</a:t>
            </a:r>
            <a:endParaRPr sz="1200" b="1">
              <a:solidFill>
                <a:schemeClr val="dk1"/>
              </a:solidFill>
              <a:latin typeface="Poppins" panose="00000500000000000000" pitchFamily="50" charset="0"/>
              <a:ea typeface="Comic Sans MS"/>
              <a:cs typeface="Poppins" panose="00000500000000000000" pitchFamily="50" charset="0"/>
              <a:sym typeface="Comic Sans M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If students answer correctly: 4/4: Skill acquired. Move on to the next IO.</a:t>
            </a:r>
            <a:endParaRPr sz="1200">
              <a:solidFill>
                <a:schemeClr val="dk1"/>
              </a:solidFill>
              <a:latin typeface="Poppins" panose="00000500000000000000" pitchFamily="50" charset="0"/>
              <a:ea typeface="Comic Sans MS"/>
              <a:cs typeface="Poppins" panose="00000500000000000000" pitchFamily="50" charset="0"/>
              <a:sym typeface="Comic Sans M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3/4 or 2/4 Skill partially acquired. Some extra practice is needed. </a:t>
            </a:r>
            <a:r>
              <a:rPr lang="en" sz="1200" b="1" u="sng">
                <a:solidFill>
                  <a:srgbClr val="9454C3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https://www.roomrecess.com/mobile/ComprehensionCrane/play.html</a:t>
            </a:r>
            <a:r>
              <a:rPr lang="en" sz="1200" b="1">
                <a:solidFill>
                  <a:schemeClr val="dk1"/>
                </a:solidFill>
              </a:rPr>
              <a:t> this </a:t>
            </a:r>
            <a:r>
              <a:rPr lang="en" sz="1200">
                <a:solidFill>
                  <a:schemeClr val="dk1"/>
                </a:solidFill>
              </a:rPr>
              <a:t>website can give them extra activities.</a:t>
            </a:r>
            <a:endParaRPr sz="1200">
              <a:solidFill>
                <a:schemeClr val="dk1"/>
              </a:solidFill>
              <a:latin typeface="Poppins" panose="00000500000000000000" pitchFamily="50" charset="0"/>
              <a:ea typeface="Comic Sans MS"/>
              <a:cs typeface="Poppins" panose="00000500000000000000" pitchFamily="50" charset="0"/>
              <a:sym typeface="Comic Sans M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1/4 or 0/4 Skill not acquired. Reteaching is needed.</a:t>
            </a:r>
            <a:endParaRPr sz="1200">
              <a:solidFill>
                <a:schemeClr val="dk1"/>
              </a:solidFill>
              <a:latin typeface="Poppins" panose="00000500000000000000" pitchFamily="50" charset="0"/>
              <a:ea typeface="Comic Sans MS"/>
              <a:cs typeface="Poppins" panose="00000500000000000000" pitchFamily="50" charset="0"/>
              <a:sym typeface="Comic Sans M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chemeClr val="dk1"/>
              </a:solidFill>
              <a:latin typeface="Poppins" panose="00000500000000000000" pitchFamily="50" charset="0"/>
              <a:ea typeface="Comic Sans MS"/>
              <a:cs typeface="Poppins" panose="00000500000000000000" pitchFamily="50" charset="0"/>
              <a:sym typeface="Comic Sans M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b="1">
              <a:solidFill>
                <a:schemeClr val="dk1"/>
              </a:solidFill>
            </a:endParaRPr>
          </a:p>
        </p:txBody>
      </p:sp>
      <p:sp>
        <p:nvSpPr>
          <p:cNvPr id="481" name="Google Shape;481;gada5488cd7_1_3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94904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8A59D3-A075-45B2-950A-EB91D4E1F2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C04724-E5DA-4B8E-B563-A482E493BD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43F0E2-7108-494B-BDA9-54AF71F75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37DCD-AF76-49C0-A485-DA70807C9E79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A3D86A-8948-4ED2-94AB-33650984A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538362-8048-42E1-A568-A5B8AF66F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59145-F921-4C7E-85F9-3804B3BC2D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948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59FB1-858C-4C89-AF11-49C66750E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645C72-49EA-4960-B087-CB1D4B9486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26C412-96C6-4FB7-B62C-19E22BC80C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37DCD-AF76-49C0-A485-DA70807C9E79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0E500-B78E-4A50-8B2F-BCADCD136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0C5161-74D5-478F-BE60-D6EAE268C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59145-F921-4C7E-85F9-3804B3BC2D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383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542B078-2D37-4E6A-9528-E9035DD3CB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EDA049-5574-4043-9CC1-1A901154E8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19B944-56DB-4FFE-9C7E-AEE1B1AB0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37DCD-AF76-49C0-A485-DA70807C9E79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8467E2-6B3B-4868-A85A-CA6E5A5D6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AA38BB-8F30-4435-B810-5920DE3D0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59145-F921-4C7E-85F9-3804B3BC2D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182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7CBDF-F38E-4FD6-BC9A-3333AFC08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AA0C8A-C87B-4C74-B007-8A649386DD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0F04AC-99B3-4860-9513-2FD93698F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37DCD-AF76-49C0-A485-DA70807C9E79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C9E57E-9DC8-4F3A-AA7A-7EAE48A3E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AF044A-8DF6-405A-9396-ECE9C9AF6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59145-F921-4C7E-85F9-3804B3BC2D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697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975DB0-E79D-42CB-82DC-2D7AFF469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0D2D72-D1B7-4D34-B473-897BDB12E6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ABDED-7B50-4E64-9197-33966A598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37DCD-AF76-49C0-A485-DA70807C9E79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ABA759-4071-4336-99D5-CA832E341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C07047-08B4-400E-988D-A75675953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59145-F921-4C7E-85F9-3804B3BC2D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031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25728-98A9-408B-8BD4-A9E6A4DDB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8AF69C-4C09-448F-9DA9-BB0CDF2A25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F23911-98AB-4DE7-93BD-A8BFB40295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31B350-F0DA-4EC8-9ECD-DB3F51683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37DCD-AF76-49C0-A485-DA70807C9E79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7B233F-F01E-4207-9693-67135FA24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354491-DDC9-4AE6-A107-E6DD50746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59145-F921-4C7E-85F9-3804B3BC2D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436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4C221-A883-48C6-BA35-181B58894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F2BFC7-4517-42A7-9179-91608956D6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F943D8-D4CC-4EA8-999A-37AF7AA3A7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E2EF1F-2369-4F53-9B82-AA01FC2995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532D33-3AC6-43F6-9668-43F23E5907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108AC1-51B2-47E9-9123-8A746E5BE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37DCD-AF76-49C0-A485-DA70807C9E79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CB604BD-07A5-43DD-A7D5-A17403D1E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E1B4D9C-60D7-4B97-9A34-3772732AF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59145-F921-4C7E-85F9-3804B3BC2D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265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FD20E-44A7-44A2-96C9-E84302CE7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8900F9-78F0-443B-99E7-27E1AE2FD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37DCD-AF76-49C0-A485-DA70807C9E79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3FB5E5-BAEA-4DC9-ACDE-6724A3608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10563F-549C-4521-AE3D-F94D3161A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59145-F921-4C7E-85F9-3804B3BC2D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70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A732AA-9BFD-4820-AEC5-C9ED5BAC4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37DCD-AF76-49C0-A485-DA70807C9E79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61C23B-EA05-46EF-83D4-731527883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D62BA3-8FB0-4804-A47C-293F30C89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59145-F921-4C7E-85F9-3804B3BC2D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682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08947-5EEE-4101-939B-DA15066AC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F27E5C-AF5F-4BD9-B9A7-7E7D84426E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F01E76-172F-410E-94F8-52BB72EC85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F69A02-B1CF-481B-A4AD-CD3E87DF3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37DCD-AF76-49C0-A485-DA70807C9E79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EB7FAB-2C4C-4B5A-9734-CA9B87D63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8C208D-5634-430C-B099-508885A89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59145-F921-4C7E-85F9-3804B3BC2D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699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7EC27-F8FE-4DBC-995D-09F366229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0E5005-24D1-49C8-89C1-5862BFEE4E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323B23-21EF-45BF-A4FE-A7F9198AED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F81F18-6C16-4AB5-9C91-4C8757CD5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37DCD-AF76-49C0-A485-DA70807C9E79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7DAFD5-99A8-44B6-9760-1C4AD7D95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6B7359-CFC9-46A3-8419-394E9E715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59145-F921-4C7E-85F9-3804B3BC2D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003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DC74BA6-FA75-439A-849F-931281DFA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876F13-1CD5-413B-ADC6-C3AF91E7AB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003545-E9F1-4006-9B50-E00BA6970A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37DCD-AF76-49C0-A485-DA70807C9E79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6DD846-85A6-4C60-BFE7-863A5D932B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ECB8C7-9A6E-4F18-A0A5-864247701D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59145-F921-4C7E-85F9-3804B3BC2D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777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5.sv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2.png"/><Relationship Id="rId9" Type="http://schemas.openxmlformats.org/officeDocument/2006/relationships/image" Target="../media/image7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5.sv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2.png"/><Relationship Id="rId9" Type="http://schemas.openxmlformats.org/officeDocument/2006/relationships/image" Target="../media/image7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5.sv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2.png"/><Relationship Id="rId9" Type="http://schemas.openxmlformats.org/officeDocument/2006/relationships/image" Target="../media/image7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5.sv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2.png"/><Relationship Id="rId9" Type="http://schemas.openxmlformats.org/officeDocument/2006/relationships/image" Target="../media/image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, rectangle&#10;&#10;Description automatically generated">
            <a:extLst>
              <a:ext uri="{FF2B5EF4-FFF2-40B4-BE49-F238E27FC236}">
                <a16:creationId xmlns:a16="http://schemas.microsoft.com/office/drawing/2014/main" id="{EB4FDA08-FE9E-4449-8614-95B726549BA1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70000"/>
          </a:blip>
          <a:stretch>
            <a:fillRect/>
          </a:stretch>
        </p:blipFill>
        <p:spPr>
          <a:xfrm>
            <a:off x="-24782" y="1209665"/>
            <a:ext cx="12210642" cy="5648336"/>
          </a:xfrm>
          <a:prstGeom prst="rect">
            <a:avLst/>
          </a:prstGeom>
        </p:spPr>
      </p:pic>
      <p:sp>
        <p:nvSpPr>
          <p:cNvPr id="437" name="Google Shape;437;p61"/>
          <p:cNvSpPr txBox="1"/>
          <p:nvPr/>
        </p:nvSpPr>
        <p:spPr>
          <a:xfrm>
            <a:off x="1763486" y="1681421"/>
            <a:ext cx="9976757" cy="4747958"/>
          </a:xfrm>
          <a:prstGeom prst="rect">
            <a:avLst/>
          </a:prstGeom>
          <a:noFill/>
          <a:ln w="1587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000">
                <a:solidFill>
                  <a:schemeClr val="tx1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Fish can be pets and live in water. They breathe through gills. Fish can eat insects and plants. Fish are cold-blooded animals. This means that their body temperature changes with the environment’s temperature.</a:t>
            </a:r>
          </a:p>
        </p:txBody>
      </p:sp>
      <p:sp>
        <p:nvSpPr>
          <p:cNvPr id="438" name="Google Shape;438;p61"/>
          <p:cNvSpPr txBox="1"/>
          <p:nvPr/>
        </p:nvSpPr>
        <p:spPr>
          <a:xfrm>
            <a:off x="2442258" y="1324732"/>
            <a:ext cx="7569843" cy="707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algn="ctr"/>
            <a:r>
              <a:rPr lang="en-US" sz="4400">
                <a:solidFill>
                  <a:schemeClr val="accent1">
                    <a:lumMod val="75000"/>
                  </a:schemeClr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Facts about Fish</a:t>
            </a:r>
          </a:p>
        </p:txBody>
      </p:sp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8858B765-B466-4533-A9FC-63D5506BFA7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6213" b="33074" l="3500" r="23500">
                        <a14:foregroundMark x1="21833" y1="19455" x2="9167" y2="17769"/>
                        <a14:foregroundMark x1="9167" y1="17769" x2="1333" y2="25292"/>
                        <a14:foregroundMark x1="1333" y1="25292" x2="9333" y2="33074"/>
                        <a14:foregroundMark x1="9333" y1="33074" x2="22167" y2="19715"/>
                        <a14:foregroundMark x1="21333" y1="19066" x2="8667" y2="18029"/>
                        <a14:foregroundMark x1="8667" y1="18029" x2="3500" y2="26719"/>
                        <a14:foregroundMark x1="3500" y1="26719" x2="3500" y2="26719"/>
                        <a14:foregroundMark x1="18333" y1="19196" x2="15167" y2="18029"/>
                        <a14:foregroundMark x1="11500" y1="17639" x2="20833" y2="19326"/>
                        <a14:foregroundMark x1="13000" y1="16861" x2="21667" y2="18807"/>
                        <a14:foregroundMark x1="17500" y1="21271" x2="9000" y2="28534"/>
                        <a14:foregroundMark x1="9000" y1="28534" x2="14667" y2="22957"/>
                      </a14:backgroundRemoval>
                    </a14:imgEffect>
                  </a14:imgLayer>
                </a14:imgProps>
              </a:ext>
            </a:extLst>
          </a:blip>
          <a:srcRect l="1469" t="14295" r="73987" b="64898"/>
          <a:stretch/>
        </p:blipFill>
        <p:spPr>
          <a:xfrm rot="14058249">
            <a:off x="-24109" y="-289278"/>
            <a:ext cx="923268" cy="1005755"/>
          </a:xfrm>
          <a:prstGeom prst="rect">
            <a:avLst/>
          </a:prstGeom>
          <a:noFill/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BD0616E-E58B-4944-BA5E-FC0F23DCF418}"/>
              </a:ext>
            </a:extLst>
          </p:cNvPr>
          <p:cNvSpPr txBox="1"/>
          <p:nvPr/>
        </p:nvSpPr>
        <p:spPr>
          <a:xfrm rot="10800000" flipV="1">
            <a:off x="9605639" y="145297"/>
            <a:ext cx="2586361" cy="307777"/>
          </a:xfrm>
          <a:prstGeom prst="rect">
            <a:avLst/>
          </a:prstGeom>
          <a:solidFill>
            <a:srgbClr val="F1DDE3"/>
          </a:solidFill>
          <a:ln w="19050">
            <a:solidFill>
              <a:srgbClr val="F1DDE3"/>
            </a:solidFill>
          </a:ln>
        </p:spPr>
        <p:txBody>
          <a:bodyPr wrap="square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bg1">
                    <a:lumMod val="50000"/>
                  </a:schemeClr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Formative Assessment </a:t>
            </a:r>
          </a:p>
        </p:txBody>
      </p:sp>
      <p:sp>
        <p:nvSpPr>
          <p:cNvPr id="8" name="Google Shape;222;p10">
            <a:extLst>
              <a:ext uri="{FF2B5EF4-FFF2-40B4-BE49-F238E27FC236}">
                <a16:creationId xmlns:a16="http://schemas.microsoft.com/office/drawing/2014/main" id="{AD72BCA9-843A-44A3-A747-E378CBC4E89E}"/>
              </a:ext>
            </a:extLst>
          </p:cNvPr>
          <p:cNvSpPr txBox="1"/>
          <p:nvPr/>
        </p:nvSpPr>
        <p:spPr>
          <a:xfrm>
            <a:off x="-1631" y="624930"/>
            <a:ext cx="12192000" cy="584735"/>
          </a:xfrm>
          <a:prstGeom prst="rect">
            <a:avLst/>
          </a:prstGeom>
          <a:solidFill>
            <a:srgbClr val="DAB4B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Poppins" panose="00000500000000000000" pitchFamily="50" charset="0"/>
                <a:ea typeface="+mn-ea"/>
                <a:cs typeface="Arial" panose="020B0604020202020204" pitchFamily="34" charset="0"/>
              </a:rPr>
              <a:t>Read the text. Then, answer the following questions. </a:t>
            </a:r>
            <a:endParaRPr kumimoji="0" lang="en-US" sz="32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Poppins" panose="00000500000000000000" pitchFamily="50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9" name="Picture 8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0540CBAE-B8B8-B54B-9458-7DA46AA44002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50000"/>
          </a:blip>
          <a:stretch>
            <a:fillRect/>
          </a:stretch>
        </p:blipFill>
        <p:spPr>
          <a:xfrm>
            <a:off x="10232681" y="1381520"/>
            <a:ext cx="2342667" cy="2408427"/>
          </a:xfrm>
          <a:prstGeom prst="rect">
            <a:avLst/>
          </a:prstGeom>
        </p:spPr>
      </p:pic>
      <p:pic>
        <p:nvPicPr>
          <p:cNvPr id="10" name="Picture 9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BE6594EA-CB48-49BA-BEC3-22ADE6796586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50000"/>
          </a:blip>
          <a:stretch>
            <a:fillRect/>
          </a:stretch>
        </p:blipFill>
        <p:spPr>
          <a:xfrm flipH="1">
            <a:off x="322468" y="810131"/>
            <a:ext cx="2055830" cy="211353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06067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, scatter chart&#10;&#10;Description automatically generated">
            <a:extLst>
              <a:ext uri="{FF2B5EF4-FFF2-40B4-BE49-F238E27FC236}">
                <a16:creationId xmlns:a16="http://schemas.microsoft.com/office/drawing/2014/main" id="{08F128BC-E734-40DB-B96F-0825FEE37CC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6213" b="33074" l="3500" r="23500">
                        <a14:foregroundMark x1="21833" y1="19455" x2="9167" y2="17769"/>
                        <a14:foregroundMark x1="9167" y1="17769" x2="1333" y2="25292"/>
                        <a14:foregroundMark x1="1333" y1="25292" x2="9333" y2="33074"/>
                        <a14:foregroundMark x1="9333" y1="33074" x2="22167" y2="19715"/>
                        <a14:foregroundMark x1="21333" y1="19066" x2="8667" y2="18029"/>
                        <a14:foregroundMark x1="8667" y1="18029" x2="3500" y2="26719"/>
                        <a14:foregroundMark x1="3500" y1="26719" x2="3500" y2="26719"/>
                        <a14:foregroundMark x1="18333" y1="19196" x2="15167" y2="18029"/>
                        <a14:foregroundMark x1="11500" y1="17639" x2="20833" y2="19326"/>
                        <a14:foregroundMark x1="13000" y1="16861" x2="21667" y2="18807"/>
                        <a14:foregroundMark x1="17500" y1="21271" x2="9000" y2="28534"/>
                        <a14:foregroundMark x1="9000" y1="28534" x2="14667" y2="22957"/>
                      </a14:backgroundRemoval>
                    </a14:imgEffect>
                  </a14:imgLayer>
                </a14:imgProps>
              </a:ext>
            </a:extLst>
          </a:blip>
          <a:srcRect l="1469" t="14295" r="73987" b="64898"/>
          <a:stretch/>
        </p:blipFill>
        <p:spPr>
          <a:xfrm rot="14058249">
            <a:off x="-24109" y="-289278"/>
            <a:ext cx="923268" cy="1005755"/>
          </a:xfrm>
          <a:prstGeom prst="rect">
            <a:avLst/>
          </a:prstGeom>
          <a:noFill/>
        </p:spPr>
      </p:pic>
      <p:sp>
        <p:nvSpPr>
          <p:cNvPr id="7" name="Google Shape;222;p10">
            <a:extLst>
              <a:ext uri="{FF2B5EF4-FFF2-40B4-BE49-F238E27FC236}">
                <a16:creationId xmlns:a16="http://schemas.microsoft.com/office/drawing/2014/main" id="{772FF7A4-A03C-42F2-A127-F7C0ABB70141}"/>
              </a:ext>
            </a:extLst>
          </p:cNvPr>
          <p:cNvSpPr txBox="1"/>
          <p:nvPr/>
        </p:nvSpPr>
        <p:spPr>
          <a:xfrm>
            <a:off x="-1631" y="624930"/>
            <a:ext cx="12192000" cy="584735"/>
          </a:xfrm>
          <a:prstGeom prst="rect">
            <a:avLst/>
          </a:prstGeom>
          <a:solidFill>
            <a:srgbClr val="DAB4B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Poppins" panose="00000500000000000000" pitchFamily="50" charset="0"/>
                <a:ea typeface="+mn-ea"/>
                <a:cs typeface="Arial" panose="020B0604020202020204" pitchFamily="34" charset="0"/>
              </a:rPr>
              <a:t>Choose the correct answer.</a:t>
            </a:r>
            <a:endParaRPr kumimoji="0" lang="en-US" sz="32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Poppins" panose="00000500000000000000" pitchFamily="50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A191B7-693D-448A-B3DD-5B14E83E4BFF}"/>
              </a:ext>
            </a:extLst>
          </p:cNvPr>
          <p:cNvSpPr txBox="1"/>
          <p:nvPr/>
        </p:nvSpPr>
        <p:spPr>
          <a:xfrm>
            <a:off x="0" y="1561560"/>
            <a:ext cx="12192000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09585" defTabSz="121917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defRPr/>
            </a:pPr>
            <a:r>
              <a:rPr lang="en-GB" sz="300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Where do fish live? </a:t>
            </a:r>
          </a:p>
        </p:txBody>
      </p:sp>
      <p:sp>
        <p:nvSpPr>
          <p:cNvPr id="11" name="Google Shape;379;p53">
            <a:extLst>
              <a:ext uri="{FF2B5EF4-FFF2-40B4-BE49-F238E27FC236}">
                <a16:creationId xmlns:a16="http://schemas.microsoft.com/office/drawing/2014/main" id="{32392ED3-98EA-4625-B84E-C1AF4C7BB6C9}"/>
              </a:ext>
            </a:extLst>
          </p:cNvPr>
          <p:cNvSpPr txBox="1"/>
          <p:nvPr/>
        </p:nvSpPr>
        <p:spPr>
          <a:xfrm>
            <a:off x="437525" y="2289321"/>
            <a:ext cx="11932920" cy="1120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marL="612648"/>
            <a:r>
              <a:rPr lang="en-GB" sz="300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Fish live in </a:t>
            </a:r>
            <a:r>
              <a:rPr lang="en-GB" sz="120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__________________</a:t>
            </a:r>
            <a:r>
              <a:rPr lang="en-GB" sz="300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. </a:t>
            </a:r>
          </a:p>
        </p:txBody>
      </p:sp>
      <p:sp>
        <p:nvSpPr>
          <p:cNvPr id="12" name="Choice3_Correct">
            <a:extLst>
              <a:ext uri="{FF2B5EF4-FFF2-40B4-BE49-F238E27FC236}">
                <a16:creationId xmlns:a16="http://schemas.microsoft.com/office/drawing/2014/main" id="{4FCF3CC3-3C73-4004-B1D5-DAF93136C223}"/>
              </a:ext>
            </a:extLst>
          </p:cNvPr>
          <p:cNvSpPr txBox="1"/>
          <p:nvPr/>
        </p:nvSpPr>
        <p:spPr>
          <a:xfrm>
            <a:off x="2095500" y="4993773"/>
            <a:ext cx="2778901" cy="6053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marL="609585" indent="-609585" defTabSz="121917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Clr>
                <a:srgbClr val="19428F"/>
              </a:buClr>
              <a:buSzPts val="2400"/>
              <a:buFont typeface="Wingdings" panose="05000000000000000000" pitchFamily="2" charset="2"/>
              <a:buChar char="§"/>
              <a:defRPr/>
            </a:pPr>
            <a:r>
              <a:rPr lang="en-GB" sz="3000" kern="1200">
                <a:solidFill>
                  <a:prstClr val="black">
                    <a:lumMod val="65000"/>
                    <a:lumOff val="35000"/>
                  </a:prstClr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water</a:t>
            </a:r>
          </a:p>
        </p:txBody>
      </p:sp>
      <p:sp>
        <p:nvSpPr>
          <p:cNvPr id="13" name="Choice2">
            <a:extLst>
              <a:ext uri="{FF2B5EF4-FFF2-40B4-BE49-F238E27FC236}">
                <a16:creationId xmlns:a16="http://schemas.microsoft.com/office/drawing/2014/main" id="{58886EFA-A1E9-4321-8F9D-2AE5C9F3E188}"/>
              </a:ext>
            </a:extLst>
          </p:cNvPr>
          <p:cNvSpPr txBox="1"/>
          <p:nvPr/>
        </p:nvSpPr>
        <p:spPr>
          <a:xfrm>
            <a:off x="2095500" y="4070978"/>
            <a:ext cx="1982016" cy="6053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marL="609585" indent="-609585" defTabSz="121917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Clr>
                <a:srgbClr val="19428F"/>
              </a:buClr>
              <a:buSzPts val="2400"/>
              <a:buFont typeface="Wingdings" panose="05000000000000000000" pitchFamily="2" charset="2"/>
              <a:buChar char="§"/>
              <a:defRPr/>
            </a:pPr>
            <a:r>
              <a:rPr lang="en-GB" sz="3000" kern="1200">
                <a:solidFill>
                  <a:prstClr val="black">
                    <a:lumMod val="65000"/>
                    <a:lumOff val="35000"/>
                  </a:prstClr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grass</a:t>
            </a:r>
          </a:p>
        </p:txBody>
      </p:sp>
      <p:sp>
        <p:nvSpPr>
          <p:cNvPr id="14" name="Choice1">
            <a:extLst>
              <a:ext uri="{FF2B5EF4-FFF2-40B4-BE49-F238E27FC236}">
                <a16:creationId xmlns:a16="http://schemas.microsoft.com/office/drawing/2014/main" id="{CFF55117-AB97-4B3C-B4F5-694C4A93FC06}"/>
              </a:ext>
            </a:extLst>
          </p:cNvPr>
          <p:cNvSpPr txBox="1"/>
          <p:nvPr/>
        </p:nvSpPr>
        <p:spPr>
          <a:xfrm>
            <a:off x="2097779" y="3142876"/>
            <a:ext cx="2576597" cy="610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marL="609585" indent="-609585" defTabSz="121917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Clr>
                <a:srgbClr val="19428F"/>
              </a:buClr>
              <a:buSzPts val="2400"/>
              <a:buFont typeface="Wingdings" panose="05000000000000000000" pitchFamily="2" charset="2"/>
              <a:buChar char="§"/>
              <a:defRPr/>
            </a:pPr>
            <a:r>
              <a:rPr lang="en-GB" sz="3000" kern="1200">
                <a:solidFill>
                  <a:prstClr val="black">
                    <a:lumMod val="65000"/>
                    <a:lumOff val="35000"/>
                  </a:prstClr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trees</a:t>
            </a:r>
          </a:p>
        </p:txBody>
      </p:sp>
      <p:pic>
        <p:nvPicPr>
          <p:cNvPr id="15" name="correct">
            <a:extLst>
              <a:ext uri="{FF2B5EF4-FFF2-40B4-BE49-F238E27FC236}">
                <a16:creationId xmlns:a16="http://schemas.microsoft.com/office/drawing/2014/main" id="{60E9E548-0BCF-466A-9806-EFEAF89457A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4300152" y="5107827"/>
            <a:ext cx="529811" cy="491280"/>
          </a:xfrm>
          <a:prstGeom prst="rect">
            <a:avLst/>
          </a:prstGeom>
        </p:spPr>
      </p:pic>
      <p:pic>
        <p:nvPicPr>
          <p:cNvPr id="16" name="x2">
            <a:extLst>
              <a:ext uri="{FF2B5EF4-FFF2-40B4-BE49-F238E27FC236}">
                <a16:creationId xmlns:a16="http://schemas.microsoft.com/office/drawing/2014/main" id="{D2A3AA45-9893-45E8-9C7D-5D609F6A55B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4300191" y="4184343"/>
            <a:ext cx="438641" cy="516108"/>
          </a:xfrm>
          <a:prstGeom prst="rect">
            <a:avLst/>
          </a:prstGeom>
        </p:spPr>
      </p:pic>
      <p:pic>
        <p:nvPicPr>
          <p:cNvPr id="17" name="x1">
            <a:extLst>
              <a:ext uri="{FF2B5EF4-FFF2-40B4-BE49-F238E27FC236}">
                <a16:creationId xmlns:a16="http://schemas.microsoft.com/office/drawing/2014/main" id="{7322A99D-107A-4156-A871-7AB1E967A1F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4300191" y="3306161"/>
            <a:ext cx="438641" cy="51610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BBBAD54-FD0F-4FC4-9025-3D07189257D1}"/>
              </a:ext>
            </a:extLst>
          </p:cNvPr>
          <p:cNvSpPr txBox="1"/>
          <p:nvPr/>
        </p:nvSpPr>
        <p:spPr>
          <a:xfrm rot="10800000" flipV="1">
            <a:off x="9605639" y="145297"/>
            <a:ext cx="2586361" cy="307777"/>
          </a:xfrm>
          <a:prstGeom prst="rect">
            <a:avLst/>
          </a:prstGeom>
          <a:solidFill>
            <a:srgbClr val="F1DDE3"/>
          </a:solidFill>
          <a:ln w="19050">
            <a:solidFill>
              <a:srgbClr val="F1DDE3"/>
            </a:solidFill>
          </a:ln>
        </p:spPr>
        <p:txBody>
          <a:bodyPr wrap="square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bg1">
                    <a:lumMod val="50000"/>
                  </a:schemeClr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Formative Assessment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89995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hoice3_Correct">
            <a:extLst>
              <a:ext uri="{FF2B5EF4-FFF2-40B4-BE49-F238E27FC236}">
                <a16:creationId xmlns:a16="http://schemas.microsoft.com/office/drawing/2014/main" id="{FA0EA522-93A1-4FF7-B567-2508974EB85E}"/>
              </a:ext>
            </a:extLst>
          </p:cNvPr>
          <p:cNvSpPr txBox="1"/>
          <p:nvPr/>
        </p:nvSpPr>
        <p:spPr>
          <a:xfrm>
            <a:off x="1730467" y="5025001"/>
            <a:ext cx="4457700" cy="6053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marL="609585" indent="-609585" defTabSz="121917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Clr>
                <a:srgbClr val="19428F"/>
              </a:buClr>
              <a:buSzPts val="2400"/>
              <a:buFont typeface="Wingdings" panose="05000000000000000000" pitchFamily="2" charset="2"/>
              <a:buChar char="§"/>
              <a:defRPr/>
            </a:pPr>
            <a:r>
              <a:rPr lang="en-GB" sz="3000" kern="1200">
                <a:solidFill>
                  <a:prstClr val="black">
                    <a:lumMod val="65000"/>
                    <a:lumOff val="35000"/>
                  </a:prstClr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insects and plants.</a:t>
            </a:r>
          </a:p>
          <a:p>
            <a:pPr defTabSz="121917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Clr>
                <a:srgbClr val="19428F"/>
              </a:buClr>
              <a:buSzPts val="2400"/>
              <a:defRPr/>
            </a:pPr>
            <a:endParaRPr lang="en-GB" sz="3000" kern="1200">
              <a:solidFill>
                <a:prstClr val="black">
                  <a:lumMod val="65000"/>
                  <a:lumOff val="35000"/>
                </a:prstClr>
              </a:solidFill>
              <a:latin typeface="Poppins" panose="00000500000000000000" pitchFamily="50" charset="0"/>
              <a:ea typeface="Comic Sans MS"/>
              <a:cs typeface="Poppins" panose="00000500000000000000" pitchFamily="50" charset="0"/>
              <a:sym typeface="Comic Sans MS"/>
            </a:endParaRPr>
          </a:p>
        </p:txBody>
      </p:sp>
      <p:pic>
        <p:nvPicPr>
          <p:cNvPr id="6" name="Picture 5" descr="Chart, scatter chart&#10;&#10;Description automatically generated">
            <a:extLst>
              <a:ext uri="{FF2B5EF4-FFF2-40B4-BE49-F238E27FC236}">
                <a16:creationId xmlns:a16="http://schemas.microsoft.com/office/drawing/2014/main" id="{D9851F2C-F7D3-4B00-9CA9-5518AF0DF97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6213" b="33074" l="3500" r="23500">
                        <a14:foregroundMark x1="21833" y1="19455" x2="9167" y2="17769"/>
                        <a14:foregroundMark x1="9167" y1="17769" x2="1333" y2="25292"/>
                        <a14:foregroundMark x1="1333" y1="25292" x2="9333" y2="33074"/>
                        <a14:foregroundMark x1="9333" y1="33074" x2="22167" y2="19715"/>
                        <a14:foregroundMark x1="21333" y1="19066" x2="8667" y2="18029"/>
                        <a14:foregroundMark x1="8667" y1="18029" x2="3500" y2="26719"/>
                        <a14:foregroundMark x1="3500" y1="26719" x2="3500" y2="26719"/>
                        <a14:foregroundMark x1="18333" y1="19196" x2="15167" y2="18029"/>
                        <a14:foregroundMark x1="11500" y1="17639" x2="20833" y2="19326"/>
                        <a14:foregroundMark x1="13000" y1="16861" x2="21667" y2="18807"/>
                        <a14:foregroundMark x1="17500" y1="21271" x2="9000" y2="28534"/>
                        <a14:foregroundMark x1="9000" y1="28534" x2="14667" y2="22957"/>
                      </a14:backgroundRemoval>
                    </a14:imgEffect>
                  </a14:imgLayer>
                </a14:imgProps>
              </a:ext>
            </a:extLst>
          </a:blip>
          <a:srcRect l="1469" t="14295" r="73987" b="64898"/>
          <a:stretch/>
        </p:blipFill>
        <p:spPr>
          <a:xfrm rot="14058249">
            <a:off x="-24109" y="-289278"/>
            <a:ext cx="923268" cy="1005755"/>
          </a:xfrm>
          <a:prstGeom prst="rect">
            <a:avLst/>
          </a:prstGeom>
          <a:noFill/>
        </p:spPr>
      </p:pic>
      <p:sp>
        <p:nvSpPr>
          <p:cNvPr id="7" name="Google Shape;222;p10">
            <a:extLst>
              <a:ext uri="{FF2B5EF4-FFF2-40B4-BE49-F238E27FC236}">
                <a16:creationId xmlns:a16="http://schemas.microsoft.com/office/drawing/2014/main" id="{F852F20C-4DF1-4CD6-9F91-F9401B0FB4A0}"/>
              </a:ext>
            </a:extLst>
          </p:cNvPr>
          <p:cNvSpPr txBox="1"/>
          <p:nvPr/>
        </p:nvSpPr>
        <p:spPr>
          <a:xfrm>
            <a:off x="-1631" y="624930"/>
            <a:ext cx="12192000" cy="584735"/>
          </a:xfrm>
          <a:prstGeom prst="rect">
            <a:avLst/>
          </a:prstGeom>
          <a:solidFill>
            <a:srgbClr val="DAB4B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Poppins"/>
                <a:ea typeface="+mn-ea"/>
              </a:rPr>
              <a:t>Choose the correct answer</a:t>
            </a:r>
            <a:r>
              <a:rPr lang="en-GB" sz="3200" b="1" kern="1200">
                <a:latin typeface="Poppins"/>
                <a:ea typeface="+mn-ea"/>
              </a:rPr>
              <a:t>.</a:t>
            </a:r>
            <a:endParaRPr kumimoji="0" lang="en-US" sz="32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Poppins" panose="00000500000000000000" pitchFamily="50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4DCB4E-1BC8-4536-B3F4-D654029E0AF5}"/>
              </a:ext>
            </a:extLst>
          </p:cNvPr>
          <p:cNvSpPr txBox="1"/>
          <p:nvPr/>
        </p:nvSpPr>
        <p:spPr>
          <a:xfrm>
            <a:off x="0" y="1561560"/>
            <a:ext cx="12192000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09585" defTabSz="121917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defRPr/>
            </a:pPr>
            <a:r>
              <a:rPr lang="en-GB" sz="300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What do fish eat? </a:t>
            </a:r>
          </a:p>
        </p:txBody>
      </p:sp>
      <p:sp>
        <p:nvSpPr>
          <p:cNvPr id="12" name="Google Shape;379;p53">
            <a:extLst>
              <a:ext uri="{FF2B5EF4-FFF2-40B4-BE49-F238E27FC236}">
                <a16:creationId xmlns:a16="http://schemas.microsoft.com/office/drawing/2014/main" id="{7B8F62F5-2AD7-4586-9384-FB6369ED39D2}"/>
              </a:ext>
            </a:extLst>
          </p:cNvPr>
          <p:cNvSpPr txBox="1"/>
          <p:nvPr/>
        </p:nvSpPr>
        <p:spPr>
          <a:xfrm>
            <a:off x="437525" y="2517851"/>
            <a:ext cx="11932920" cy="1120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marL="612648"/>
            <a:r>
              <a:rPr lang="en-GB" sz="300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Fish eat </a:t>
            </a:r>
            <a:r>
              <a:rPr kumimoji="0" lang="en-GB" sz="12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__________________</a:t>
            </a:r>
            <a:r>
              <a:rPr lang="en-GB" sz="300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. </a:t>
            </a:r>
          </a:p>
        </p:txBody>
      </p:sp>
      <p:sp>
        <p:nvSpPr>
          <p:cNvPr id="13" name="Choice2">
            <a:extLst>
              <a:ext uri="{FF2B5EF4-FFF2-40B4-BE49-F238E27FC236}">
                <a16:creationId xmlns:a16="http://schemas.microsoft.com/office/drawing/2014/main" id="{931A5C0A-D777-4ED3-BFB4-F016A8727FB3}"/>
              </a:ext>
            </a:extLst>
          </p:cNvPr>
          <p:cNvSpPr txBox="1"/>
          <p:nvPr/>
        </p:nvSpPr>
        <p:spPr>
          <a:xfrm>
            <a:off x="1752600" y="4214330"/>
            <a:ext cx="4368801" cy="6053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marL="609585" indent="-609585" defTabSz="121917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Clr>
                <a:srgbClr val="19428F"/>
              </a:buClr>
              <a:buSzPts val="2400"/>
              <a:buFont typeface="Wingdings" panose="05000000000000000000" pitchFamily="2" charset="2"/>
              <a:buChar char="§"/>
              <a:defRPr/>
            </a:pPr>
            <a:r>
              <a:rPr lang="en-GB" sz="3000" kern="1200">
                <a:solidFill>
                  <a:prstClr val="black">
                    <a:lumMod val="65000"/>
                    <a:lumOff val="35000"/>
                  </a:prstClr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plants and cheese</a:t>
            </a:r>
          </a:p>
        </p:txBody>
      </p:sp>
      <p:sp>
        <p:nvSpPr>
          <p:cNvPr id="14" name="Choice1">
            <a:extLst>
              <a:ext uri="{FF2B5EF4-FFF2-40B4-BE49-F238E27FC236}">
                <a16:creationId xmlns:a16="http://schemas.microsoft.com/office/drawing/2014/main" id="{79ECED44-9E52-48EE-8706-543BC74E9E22}"/>
              </a:ext>
            </a:extLst>
          </p:cNvPr>
          <p:cNvSpPr txBox="1"/>
          <p:nvPr/>
        </p:nvSpPr>
        <p:spPr>
          <a:xfrm>
            <a:off x="1752600" y="3333514"/>
            <a:ext cx="4267199" cy="610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marL="609585" indent="-609585" defTabSz="121917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Clr>
                <a:srgbClr val="19428F"/>
              </a:buClr>
              <a:buSzPts val="2400"/>
              <a:buFont typeface="Wingdings" panose="05000000000000000000" pitchFamily="2" charset="2"/>
              <a:buChar char="§"/>
              <a:defRPr/>
            </a:pPr>
            <a:r>
              <a:rPr lang="en-GB" sz="3000" kern="1200">
                <a:solidFill>
                  <a:prstClr val="black">
                    <a:lumMod val="65000"/>
                    <a:lumOff val="35000"/>
                  </a:prstClr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insects and seeds</a:t>
            </a:r>
          </a:p>
        </p:txBody>
      </p:sp>
      <p:pic>
        <p:nvPicPr>
          <p:cNvPr id="15" name="correct">
            <a:extLst>
              <a:ext uri="{FF2B5EF4-FFF2-40B4-BE49-F238E27FC236}">
                <a16:creationId xmlns:a16="http://schemas.microsoft.com/office/drawing/2014/main" id="{6C81BF06-6F8D-4F1A-8A5B-60583915647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6139079" y="5165678"/>
            <a:ext cx="529811" cy="491280"/>
          </a:xfrm>
          <a:prstGeom prst="rect">
            <a:avLst/>
          </a:prstGeom>
        </p:spPr>
      </p:pic>
      <p:pic>
        <p:nvPicPr>
          <p:cNvPr id="16" name="x2">
            <a:extLst>
              <a:ext uri="{FF2B5EF4-FFF2-40B4-BE49-F238E27FC236}">
                <a16:creationId xmlns:a16="http://schemas.microsoft.com/office/drawing/2014/main" id="{6F436647-F5A1-4038-AE2C-E8AB5347473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6148552" y="4372879"/>
            <a:ext cx="438641" cy="516108"/>
          </a:xfrm>
          <a:prstGeom prst="rect">
            <a:avLst/>
          </a:prstGeom>
        </p:spPr>
      </p:pic>
      <p:pic>
        <p:nvPicPr>
          <p:cNvPr id="17" name="x1">
            <a:extLst>
              <a:ext uri="{FF2B5EF4-FFF2-40B4-BE49-F238E27FC236}">
                <a16:creationId xmlns:a16="http://schemas.microsoft.com/office/drawing/2014/main" id="{AFE8B1CF-4352-49E5-B14A-D941DD32887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6170278" y="3499467"/>
            <a:ext cx="438641" cy="51610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87426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, scatter chart&#10;&#10;Description automatically generated">
            <a:extLst>
              <a:ext uri="{FF2B5EF4-FFF2-40B4-BE49-F238E27FC236}">
                <a16:creationId xmlns:a16="http://schemas.microsoft.com/office/drawing/2014/main" id="{03C827C3-AF84-493F-AA4D-CA4FC7040A7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6213" b="33074" l="3500" r="23500">
                        <a14:foregroundMark x1="21833" y1="19455" x2="9167" y2="17769"/>
                        <a14:foregroundMark x1="9167" y1="17769" x2="1333" y2="25292"/>
                        <a14:foregroundMark x1="1333" y1="25292" x2="9333" y2="33074"/>
                        <a14:foregroundMark x1="9333" y1="33074" x2="22167" y2="19715"/>
                        <a14:foregroundMark x1="21333" y1="19066" x2="8667" y2="18029"/>
                        <a14:foregroundMark x1="8667" y1="18029" x2="3500" y2="26719"/>
                        <a14:foregroundMark x1="3500" y1="26719" x2="3500" y2="26719"/>
                        <a14:foregroundMark x1="18333" y1="19196" x2="15167" y2="18029"/>
                        <a14:foregroundMark x1="11500" y1="17639" x2="20833" y2="19326"/>
                        <a14:foregroundMark x1="13000" y1="16861" x2="21667" y2="18807"/>
                        <a14:foregroundMark x1="17500" y1="21271" x2="9000" y2="28534"/>
                        <a14:foregroundMark x1="9000" y1="28534" x2="14667" y2="22957"/>
                      </a14:backgroundRemoval>
                    </a14:imgEffect>
                  </a14:imgLayer>
                </a14:imgProps>
              </a:ext>
            </a:extLst>
          </a:blip>
          <a:srcRect l="1469" t="14295" r="73987" b="64898"/>
          <a:stretch/>
        </p:blipFill>
        <p:spPr>
          <a:xfrm rot="14058249">
            <a:off x="-24109" y="-289278"/>
            <a:ext cx="923268" cy="1005755"/>
          </a:xfrm>
          <a:prstGeom prst="rect">
            <a:avLst/>
          </a:prstGeom>
          <a:noFill/>
        </p:spPr>
      </p:pic>
      <p:sp>
        <p:nvSpPr>
          <p:cNvPr id="12" name="Google Shape;222;p10">
            <a:extLst>
              <a:ext uri="{FF2B5EF4-FFF2-40B4-BE49-F238E27FC236}">
                <a16:creationId xmlns:a16="http://schemas.microsoft.com/office/drawing/2014/main" id="{723D0E48-5107-4A5E-B220-A5486CBFC357}"/>
              </a:ext>
            </a:extLst>
          </p:cNvPr>
          <p:cNvSpPr txBox="1"/>
          <p:nvPr/>
        </p:nvSpPr>
        <p:spPr>
          <a:xfrm>
            <a:off x="-1631" y="624930"/>
            <a:ext cx="12192000" cy="584735"/>
          </a:xfrm>
          <a:prstGeom prst="rect">
            <a:avLst/>
          </a:prstGeom>
          <a:solidFill>
            <a:srgbClr val="DAB4B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Poppins"/>
                <a:ea typeface="+mn-ea"/>
              </a:rPr>
              <a:t>Choose the correct answer</a:t>
            </a:r>
            <a:r>
              <a:rPr lang="en-GB" sz="3200" b="1" kern="1200">
                <a:latin typeface="Poppins"/>
                <a:ea typeface="+mn-ea"/>
              </a:rPr>
              <a:t>.</a:t>
            </a:r>
            <a:endParaRPr kumimoji="0" lang="en-US" sz="32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Poppins" panose="00000500000000000000" pitchFamily="50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06A19C7-0B51-4ADE-B43B-B232DDD14195}"/>
              </a:ext>
            </a:extLst>
          </p:cNvPr>
          <p:cNvSpPr txBox="1"/>
          <p:nvPr/>
        </p:nvSpPr>
        <p:spPr>
          <a:xfrm>
            <a:off x="0" y="1561560"/>
            <a:ext cx="12192000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09585" defTabSz="121917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defRPr/>
            </a:pPr>
            <a:r>
              <a:rPr lang="en-GB" sz="300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What do fish use to breathe in water? </a:t>
            </a:r>
          </a:p>
        </p:txBody>
      </p:sp>
      <p:sp>
        <p:nvSpPr>
          <p:cNvPr id="16" name="Google Shape;379;p53">
            <a:extLst>
              <a:ext uri="{FF2B5EF4-FFF2-40B4-BE49-F238E27FC236}">
                <a16:creationId xmlns:a16="http://schemas.microsoft.com/office/drawing/2014/main" id="{2755D397-B5DF-4968-BA3A-E23626C950E7}"/>
              </a:ext>
            </a:extLst>
          </p:cNvPr>
          <p:cNvSpPr txBox="1"/>
          <p:nvPr/>
        </p:nvSpPr>
        <p:spPr>
          <a:xfrm>
            <a:off x="127909" y="2517851"/>
            <a:ext cx="11932920" cy="1120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marL="612648"/>
            <a:r>
              <a:rPr lang="en-GB" sz="300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Fish use </a:t>
            </a:r>
            <a:r>
              <a:rPr kumimoji="0" lang="en-GB" sz="12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__________________</a:t>
            </a:r>
            <a:r>
              <a:rPr lang="en-GB" sz="300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 to breath under water.</a:t>
            </a:r>
          </a:p>
        </p:txBody>
      </p:sp>
      <p:sp>
        <p:nvSpPr>
          <p:cNvPr id="8" name="Choice3_Correct">
            <a:extLst>
              <a:ext uri="{FF2B5EF4-FFF2-40B4-BE49-F238E27FC236}">
                <a16:creationId xmlns:a16="http://schemas.microsoft.com/office/drawing/2014/main" id="{F9999659-F563-46B0-A722-8FA4FECD4011}"/>
              </a:ext>
            </a:extLst>
          </p:cNvPr>
          <p:cNvSpPr txBox="1"/>
          <p:nvPr/>
        </p:nvSpPr>
        <p:spPr>
          <a:xfrm>
            <a:off x="1828800" y="5120487"/>
            <a:ext cx="4457700" cy="6053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marL="609585" indent="-609585" defTabSz="121917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Clr>
                <a:srgbClr val="19428F"/>
              </a:buClr>
              <a:buSzPts val="2400"/>
              <a:buFont typeface="Wingdings" panose="05000000000000000000" pitchFamily="2" charset="2"/>
              <a:buChar char="§"/>
              <a:defRPr/>
            </a:pPr>
            <a:r>
              <a:rPr lang="en-GB" sz="3000" kern="1200">
                <a:solidFill>
                  <a:prstClr val="black">
                    <a:lumMod val="65000"/>
                    <a:lumOff val="35000"/>
                  </a:prstClr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gills</a:t>
            </a:r>
          </a:p>
        </p:txBody>
      </p:sp>
      <p:sp>
        <p:nvSpPr>
          <p:cNvPr id="9" name="Choice2">
            <a:extLst>
              <a:ext uri="{FF2B5EF4-FFF2-40B4-BE49-F238E27FC236}">
                <a16:creationId xmlns:a16="http://schemas.microsoft.com/office/drawing/2014/main" id="{BFF6D09F-AD08-4289-A8AF-F26D4A300B2E}"/>
              </a:ext>
            </a:extLst>
          </p:cNvPr>
          <p:cNvSpPr txBox="1"/>
          <p:nvPr/>
        </p:nvSpPr>
        <p:spPr>
          <a:xfrm>
            <a:off x="1850933" y="4309816"/>
            <a:ext cx="4368801" cy="6053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marL="609585" indent="-609585" defTabSz="121917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Clr>
                <a:srgbClr val="19428F"/>
              </a:buClr>
              <a:buSzPts val="2400"/>
              <a:buFont typeface="Wingdings" panose="05000000000000000000" pitchFamily="2" charset="2"/>
              <a:buChar char="§"/>
              <a:defRPr/>
            </a:pPr>
            <a:r>
              <a:rPr lang="en-GB" sz="3000" kern="1200">
                <a:solidFill>
                  <a:prstClr val="black">
                    <a:lumMod val="65000"/>
                    <a:lumOff val="35000"/>
                  </a:prstClr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masks</a:t>
            </a:r>
          </a:p>
        </p:txBody>
      </p:sp>
      <p:sp>
        <p:nvSpPr>
          <p:cNvPr id="10" name="Choice1">
            <a:extLst>
              <a:ext uri="{FF2B5EF4-FFF2-40B4-BE49-F238E27FC236}">
                <a16:creationId xmlns:a16="http://schemas.microsoft.com/office/drawing/2014/main" id="{4BBAF32D-BDD2-43EB-907B-3A6FCA2DF9BC}"/>
              </a:ext>
            </a:extLst>
          </p:cNvPr>
          <p:cNvSpPr txBox="1"/>
          <p:nvPr/>
        </p:nvSpPr>
        <p:spPr>
          <a:xfrm>
            <a:off x="1850933" y="3429000"/>
            <a:ext cx="4267199" cy="610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marL="609585" indent="-609585" defTabSz="121917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Clr>
                <a:srgbClr val="19428F"/>
              </a:buClr>
              <a:buSzPts val="2400"/>
              <a:buFont typeface="Wingdings" panose="05000000000000000000" pitchFamily="2" charset="2"/>
              <a:buChar char="§"/>
              <a:defRPr/>
            </a:pPr>
            <a:r>
              <a:rPr lang="en-GB" sz="3000" kern="1200">
                <a:solidFill>
                  <a:prstClr val="black">
                    <a:lumMod val="65000"/>
                    <a:lumOff val="35000"/>
                  </a:prstClr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lungs</a:t>
            </a:r>
          </a:p>
        </p:txBody>
      </p:sp>
      <p:pic>
        <p:nvPicPr>
          <p:cNvPr id="11" name="correct">
            <a:extLst>
              <a:ext uri="{FF2B5EF4-FFF2-40B4-BE49-F238E27FC236}">
                <a16:creationId xmlns:a16="http://schemas.microsoft.com/office/drawing/2014/main" id="{BCC10A39-E586-4E21-9AEC-F0201590B12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3951398" y="5292696"/>
            <a:ext cx="529811" cy="491280"/>
          </a:xfrm>
          <a:prstGeom prst="rect">
            <a:avLst/>
          </a:prstGeom>
        </p:spPr>
      </p:pic>
      <p:pic>
        <p:nvPicPr>
          <p:cNvPr id="17" name="x2">
            <a:extLst>
              <a:ext uri="{FF2B5EF4-FFF2-40B4-BE49-F238E27FC236}">
                <a16:creationId xmlns:a16="http://schemas.microsoft.com/office/drawing/2014/main" id="{89252BEB-2141-415D-8700-ACA93BC8900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3960871" y="4499897"/>
            <a:ext cx="438641" cy="516108"/>
          </a:xfrm>
          <a:prstGeom prst="rect">
            <a:avLst/>
          </a:prstGeom>
        </p:spPr>
      </p:pic>
      <p:pic>
        <p:nvPicPr>
          <p:cNvPr id="18" name="x1">
            <a:extLst>
              <a:ext uri="{FF2B5EF4-FFF2-40B4-BE49-F238E27FC236}">
                <a16:creationId xmlns:a16="http://schemas.microsoft.com/office/drawing/2014/main" id="{6825F402-5886-4B99-B691-30016020C83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3982597" y="3626485"/>
            <a:ext cx="438641" cy="51610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43019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id="{08EA7F4A-FC1C-4282-AF47-DA25CF4986F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6213" b="33074" l="3500" r="23500">
                        <a14:foregroundMark x1="21833" y1="19455" x2="9167" y2="17769"/>
                        <a14:foregroundMark x1="9167" y1="17769" x2="1333" y2="25292"/>
                        <a14:foregroundMark x1="1333" y1="25292" x2="9333" y2="33074"/>
                        <a14:foregroundMark x1="9333" y1="33074" x2="22167" y2="19715"/>
                        <a14:foregroundMark x1="21333" y1="19066" x2="8667" y2="18029"/>
                        <a14:foregroundMark x1="8667" y1="18029" x2="3500" y2="26719"/>
                        <a14:foregroundMark x1="3500" y1="26719" x2="3500" y2="26719"/>
                        <a14:foregroundMark x1="18333" y1="19196" x2="15167" y2="18029"/>
                        <a14:foregroundMark x1="11500" y1="17639" x2="20833" y2="19326"/>
                        <a14:foregroundMark x1="13000" y1="16861" x2="21667" y2="18807"/>
                        <a14:foregroundMark x1="17500" y1="21271" x2="9000" y2="28534"/>
                        <a14:foregroundMark x1="9000" y1="28534" x2="14667" y2="22957"/>
                      </a14:backgroundRemoval>
                    </a14:imgEffect>
                  </a14:imgLayer>
                </a14:imgProps>
              </a:ext>
            </a:extLst>
          </a:blip>
          <a:srcRect l="1469" t="14295" r="73987" b="64898"/>
          <a:stretch/>
        </p:blipFill>
        <p:spPr>
          <a:xfrm rot="14058249">
            <a:off x="-24109" y="-289278"/>
            <a:ext cx="923268" cy="1005755"/>
          </a:xfrm>
          <a:prstGeom prst="rect">
            <a:avLst/>
          </a:prstGeom>
          <a:noFill/>
        </p:spPr>
      </p:pic>
      <p:sp>
        <p:nvSpPr>
          <p:cNvPr id="6" name="Google Shape;222;p10">
            <a:extLst>
              <a:ext uri="{FF2B5EF4-FFF2-40B4-BE49-F238E27FC236}">
                <a16:creationId xmlns:a16="http://schemas.microsoft.com/office/drawing/2014/main" id="{6223977B-FA8A-4A31-87F0-E939C5B0D23F}"/>
              </a:ext>
            </a:extLst>
          </p:cNvPr>
          <p:cNvSpPr txBox="1"/>
          <p:nvPr/>
        </p:nvSpPr>
        <p:spPr>
          <a:xfrm>
            <a:off x="-1631" y="624930"/>
            <a:ext cx="12192000" cy="584735"/>
          </a:xfrm>
          <a:prstGeom prst="rect">
            <a:avLst/>
          </a:prstGeom>
          <a:solidFill>
            <a:srgbClr val="DAB4B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Poppins"/>
                <a:ea typeface="+mn-ea"/>
              </a:rPr>
              <a:t>Choose the correct answer</a:t>
            </a:r>
            <a:r>
              <a:rPr lang="en-GB" sz="3200" b="1" kern="1200">
                <a:latin typeface="Poppins"/>
                <a:ea typeface="+mn-ea"/>
              </a:rPr>
              <a:t>.</a:t>
            </a:r>
            <a:endParaRPr kumimoji="0" lang="en-US" sz="32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Poppins" panose="00000500000000000000" pitchFamily="50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945265-1459-475B-8EC5-684435206FF0}"/>
              </a:ext>
            </a:extLst>
          </p:cNvPr>
          <p:cNvSpPr txBox="1"/>
          <p:nvPr/>
        </p:nvSpPr>
        <p:spPr>
          <a:xfrm>
            <a:off x="-166677" y="1699564"/>
            <a:ext cx="12192000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09585" defTabSz="121917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defRPr/>
            </a:pPr>
            <a:r>
              <a:rPr lang="en-GB" sz="300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What does the sentence “fish are cold-blooded” mean?</a:t>
            </a:r>
          </a:p>
        </p:txBody>
      </p:sp>
      <p:sp>
        <p:nvSpPr>
          <p:cNvPr id="19" name="Choice3_Correct">
            <a:extLst>
              <a:ext uri="{FF2B5EF4-FFF2-40B4-BE49-F238E27FC236}">
                <a16:creationId xmlns:a16="http://schemas.microsoft.com/office/drawing/2014/main" id="{11B8C981-C1F9-4AB1-8A6A-03D0E5FF3333}"/>
              </a:ext>
            </a:extLst>
          </p:cNvPr>
          <p:cNvSpPr txBox="1"/>
          <p:nvPr/>
        </p:nvSpPr>
        <p:spPr>
          <a:xfrm>
            <a:off x="110127" y="2762806"/>
            <a:ext cx="11531599" cy="1153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marL="608013" indent="-201613" defTabSz="121917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Clr>
                <a:srgbClr val="19428F"/>
              </a:buClr>
              <a:buSzPts val="2400"/>
              <a:buFont typeface="Wingdings" panose="05000000000000000000" pitchFamily="2" charset="2"/>
              <a:buChar char="§"/>
              <a:defRPr/>
            </a:pPr>
            <a:r>
              <a:rPr lang="en-US" sz="2700" kern="1200">
                <a:solidFill>
                  <a:prstClr val="black">
                    <a:lumMod val="65000"/>
                    <a:lumOff val="35000"/>
                  </a:prstClr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Their body temperature changes with the water’s temperature.</a:t>
            </a:r>
          </a:p>
        </p:txBody>
      </p:sp>
      <p:sp>
        <p:nvSpPr>
          <p:cNvPr id="20" name="Choice2">
            <a:extLst>
              <a:ext uri="{FF2B5EF4-FFF2-40B4-BE49-F238E27FC236}">
                <a16:creationId xmlns:a16="http://schemas.microsoft.com/office/drawing/2014/main" id="{5F537012-5E6F-4E7A-9EDF-91031BD5E7FD}"/>
              </a:ext>
            </a:extLst>
          </p:cNvPr>
          <p:cNvSpPr txBox="1"/>
          <p:nvPr/>
        </p:nvSpPr>
        <p:spPr>
          <a:xfrm>
            <a:off x="110127" y="5040625"/>
            <a:ext cx="12062460" cy="6053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marL="608013" indent="-201613" defTabSz="121917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Clr>
                <a:srgbClr val="19428F"/>
              </a:buClr>
              <a:buSzPts val="2400"/>
              <a:buFont typeface="Wingdings" panose="05000000000000000000" pitchFamily="2" charset="2"/>
              <a:buChar char="§"/>
              <a:defRPr/>
            </a:pPr>
            <a:r>
              <a:rPr lang="en-US" sz="3000" kern="1200">
                <a:solidFill>
                  <a:prstClr val="black">
                    <a:lumMod val="65000"/>
                    <a:lumOff val="35000"/>
                  </a:prstClr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The water temperature changes with the fish temperature.</a:t>
            </a:r>
            <a:endParaRPr lang="en-GB" sz="3000" kern="1200">
              <a:solidFill>
                <a:prstClr val="black">
                  <a:lumMod val="65000"/>
                  <a:lumOff val="35000"/>
                </a:prstClr>
              </a:solidFill>
              <a:latin typeface="Poppins" panose="00000500000000000000" pitchFamily="50" charset="0"/>
              <a:ea typeface="Comic Sans MS"/>
              <a:cs typeface="Poppins" panose="00000500000000000000" pitchFamily="50" charset="0"/>
              <a:sym typeface="Comic Sans MS"/>
            </a:endParaRPr>
          </a:p>
        </p:txBody>
      </p:sp>
      <p:sp>
        <p:nvSpPr>
          <p:cNvPr id="21" name="Choice1">
            <a:extLst>
              <a:ext uri="{FF2B5EF4-FFF2-40B4-BE49-F238E27FC236}">
                <a16:creationId xmlns:a16="http://schemas.microsoft.com/office/drawing/2014/main" id="{77D366F2-E66B-47BF-851B-E86E59321EB3}"/>
              </a:ext>
            </a:extLst>
          </p:cNvPr>
          <p:cNvSpPr txBox="1"/>
          <p:nvPr/>
        </p:nvSpPr>
        <p:spPr>
          <a:xfrm>
            <a:off x="110127" y="4119303"/>
            <a:ext cx="11394813" cy="610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marL="608013" indent="-201613" defTabSz="121917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Clr>
                <a:srgbClr val="19428F"/>
              </a:buClr>
              <a:buSzPts val="2400"/>
              <a:buFont typeface="Wingdings" panose="05000000000000000000" pitchFamily="2" charset="2"/>
              <a:buChar char="§"/>
              <a:defRPr/>
            </a:pPr>
            <a:r>
              <a:rPr lang="en-US" sz="3000" kern="1200">
                <a:solidFill>
                  <a:prstClr val="black">
                    <a:lumMod val="65000"/>
                    <a:lumOff val="35000"/>
                  </a:prstClr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Their body temperature stays the same in water.</a:t>
            </a:r>
          </a:p>
        </p:txBody>
      </p:sp>
      <p:pic>
        <p:nvPicPr>
          <p:cNvPr id="22" name="correct">
            <a:extLst>
              <a:ext uri="{FF2B5EF4-FFF2-40B4-BE49-F238E27FC236}">
                <a16:creationId xmlns:a16="http://schemas.microsoft.com/office/drawing/2014/main" id="{07F724B8-8AEF-406A-98E7-DCB70E648E9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280952" y="2966217"/>
            <a:ext cx="529811" cy="491280"/>
          </a:xfrm>
          <a:prstGeom prst="rect">
            <a:avLst/>
          </a:prstGeom>
        </p:spPr>
      </p:pic>
      <p:pic>
        <p:nvPicPr>
          <p:cNvPr id="23" name="x2">
            <a:extLst>
              <a:ext uri="{FF2B5EF4-FFF2-40B4-BE49-F238E27FC236}">
                <a16:creationId xmlns:a16="http://schemas.microsoft.com/office/drawing/2014/main" id="{5ACA29CB-0C4F-4A57-A258-4541C590D6A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355023" y="5269816"/>
            <a:ext cx="438641" cy="516108"/>
          </a:xfrm>
          <a:prstGeom prst="rect">
            <a:avLst/>
          </a:prstGeom>
        </p:spPr>
      </p:pic>
      <p:pic>
        <p:nvPicPr>
          <p:cNvPr id="24" name="x1">
            <a:extLst>
              <a:ext uri="{FF2B5EF4-FFF2-40B4-BE49-F238E27FC236}">
                <a16:creationId xmlns:a16="http://schemas.microsoft.com/office/drawing/2014/main" id="{7A0717DD-DBB7-4A66-BF19-C51680A9094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388819" y="4303143"/>
            <a:ext cx="438641" cy="51610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31268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481</Words>
  <Application>Microsoft Office PowerPoint</Application>
  <PresentationFormat>Widescreen</PresentationFormat>
  <Paragraphs>69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Comic Sans MS</vt:lpstr>
      <vt:lpstr>Poppins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Rana Aridi</dc:creator>
  <cp:lastModifiedBy>Rania Khalil</cp:lastModifiedBy>
  <cp:revision>2</cp:revision>
  <dcterms:created xsi:type="dcterms:W3CDTF">2021-10-14T18:57:50Z</dcterms:created>
  <dcterms:modified xsi:type="dcterms:W3CDTF">2021-10-15T12:14:54Z</dcterms:modified>
</cp:coreProperties>
</file>