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9"/>
  </p:notesMasterIdLst>
  <p:sldIdLst>
    <p:sldId id="647" r:id="rId5"/>
    <p:sldId id="648" r:id="rId6"/>
    <p:sldId id="649" r:id="rId7"/>
    <p:sldId id="650" r:id="rId8"/>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27"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17" clrIdx="8">
    <p:extLst>
      <p:ext uri="{19B8F6BF-5375-455C-9EA6-DF929625EA0E}">
        <p15:presenceInfo xmlns:p15="http://schemas.microsoft.com/office/powerpoint/2012/main" userId="S::Sara.Kassab@qitabi.org::ca60c3b0-9343-4f68-bdbe-1b892f45baad" providerId="AD"/>
      </p:ext>
    </p:extLst>
  </p:cmAuthor>
  <p:cmAuthor id="3" name="Kara McBride" initials="KM" lastIdx="40"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8"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84" autoAdjust="0"/>
    <p:restoredTop sz="61307" autoAdjust="0"/>
  </p:normalViewPr>
  <p:slideViewPr>
    <p:cSldViewPr snapToGrid="0">
      <p:cViewPr varScale="1">
        <p:scale>
          <a:sx n="70" d="100"/>
          <a:sy n="70" d="100"/>
        </p:scale>
        <p:origin x="1242"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15-Oct-21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latin typeface="Comic Sans MS" panose="030F0702030302020204" pitchFamily="66" charset="0"/>
              </a:rPr>
              <a:t>Narration/VO: </a:t>
            </a:r>
            <a:r>
              <a:rPr lang="en-US" b="0">
                <a:latin typeface="Comic Sans MS" panose="030F0702030302020204" pitchFamily="66" charset="0"/>
              </a:rPr>
              <a:t>Now I think you are ready to use your knowledge of time-words to arrange these sentences into a paragraph.</a:t>
            </a:r>
            <a:endParaRPr>
              <a:latin typeface="Comic Sans MS" panose="030F0702030302020204" pitchFamily="66" charset="0"/>
            </a:endParaRPr>
          </a:p>
          <a:p>
            <a:pPr marL="0" lvl="0" indent="0" algn="l" rtl="0">
              <a:spcBef>
                <a:spcPts val="0"/>
              </a:spcBef>
              <a:spcAft>
                <a:spcPts val="0"/>
              </a:spcAft>
              <a:buNone/>
            </a:pPr>
            <a:r>
              <a:rPr lang="en-US" b="0">
                <a:latin typeface="Comic Sans MS" panose="030F0702030302020204" pitchFamily="66" charset="0"/>
              </a:rPr>
              <a:t>Read the following sentences. Notice the time-word at the beginning of each sentence. Then, put the sentences in the correct order in the box to make a paragraph that summarizes our story for today. When you finish, click “next” to check your answers and move on to the next activity. Remember listen carefully to the instructions and pay attention to details. Read the sentences. Notice the time-words at the beginning. Put the sentences in the correct order in the box.” </a:t>
            </a:r>
            <a:endParaRPr>
              <a:latin typeface="Comic Sans MS" panose="030F0702030302020204" pitchFamily="66" charset="0"/>
            </a:endParaRPr>
          </a:p>
          <a:p>
            <a:pPr marL="0" lvl="0" indent="0" algn="l" rtl="0">
              <a:spcBef>
                <a:spcPts val="0"/>
              </a:spcBef>
              <a:spcAft>
                <a:spcPts val="0"/>
              </a:spcAft>
              <a:buNone/>
            </a:pPr>
            <a:r>
              <a:rPr lang="en-US" b="0">
                <a:latin typeface="Comic Sans MS" panose="030F0702030302020204" pitchFamily="66" charset="0"/>
              </a:rPr>
              <a:t>You can hear each sentence when you tap on it.</a:t>
            </a:r>
          </a:p>
          <a:p>
            <a:pPr marL="0" lvl="0" indent="0" algn="l" rtl="0">
              <a:spcBef>
                <a:spcPts val="0"/>
              </a:spcBef>
              <a:spcAft>
                <a:spcPts val="0"/>
              </a:spcAft>
              <a:buNone/>
            </a:pPr>
            <a:endParaRPr lang="en-US" b="0">
              <a:latin typeface="Comic Sans MS" panose="030F0702030302020204" pitchFamily="66" charset="0"/>
            </a:endParaRPr>
          </a:p>
          <a:p>
            <a:pPr marL="0" lvl="0" indent="0" algn="l" rtl="0">
              <a:spcBef>
                <a:spcPts val="0"/>
              </a:spcBef>
              <a:spcAft>
                <a:spcPts val="0"/>
              </a:spcAft>
              <a:buNone/>
            </a:pPr>
            <a:r>
              <a:rPr lang="en-GB" b="1">
                <a:latin typeface="Comic Sans MS" panose="030F0702030302020204" pitchFamily="66" charset="0"/>
              </a:rPr>
              <a:t>[Read the three sentences on the screen] [Student can tap each sentence to hear it.]</a:t>
            </a:r>
          </a:p>
          <a:p>
            <a:pPr marL="0" lvl="0" indent="0" algn="l" rtl="0">
              <a:spcBef>
                <a:spcPts val="0"/>
              </a:spcBef>
              <a:spcAft>
                <a:spcPts val="0"/>
              </a:spcAft>
              <a:buNone/>
            </a:pPr>
            <a:endParaRPr b="0">
              <a:latin typeface="Comic Sans MS" panose="030F0702030302020204" pitchFamily="66" charset="0"/>
            </a:endParaRPr>
          </a:p>
          <a:p>
            <a:pPr marL="0" lvl="0" indent="0" algn="l" rtl="0">
              <a:spcBef>
                <a:spcPts val="0"/>
              </a:spcBef>
              <a:spcAft>
                <a:spcPts val="0"/>
              </a:spcAft>
              <a:buNone/>
            </a:pPr>
            <a:r>
              <a:rPr lang="en-US" b="0">
                <a:latin typeface="Comic Sans MS" panose="030F0702030302020204" pitchFamily="66" charset="0"/>
              </a:rPr>
              <a:t>-----------------------------------------------------------------------------------------------------------------------</a:t>
            </a:r>
          </a:p>
          <a:p>
            <a:pPr marL="0" lvl="0" indent="0" algn="l" rtl="0">
              <a:spcBef>
                <a:spcPts val="0"/>
              </a:spcBef>
              <a:spcAft>
                <a:spcPts val="0"/>
              </a:spcAft>
              <a:buNone/>
            </a:pPr>
            <a:endParaRPr b="0">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Teachers' Notes: </a:t>
            </a:r>
            <a:r>
              <a:rPr lang="en-US" b="0">
                <a:latin typeface="Comic Sans MS" panose="030F0702030302020204" pitchFamily="66" charset="0"/>
              </a:rPr>
              <a:t>This activity can be adapted to the levels of your students.</a:t>
            </a:r>
            <a:endParaRPr>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For average students, </a:t>
            </a:r>
            <a:r>
              <a:rPr lang="en-US" b="0">
                <a:latin typeface="Comic Sans MS" panose="030F0702030302020204" pitchFamily="66" charset="0"/>
              </a:rPr>
              <a:t>display a picture chart of the steps of the process. </a:t>
            </a:r>
            <a:endParaRPr>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For struggling students, </a:t>
            </a:r>
            <a:r>
              <a:rPr lang="en-US" b="0">
                <a:latin typeface="Comic Sans MS" panose="030F0702030302020204" pitchFamily="66" charset="0"/>
              </a:rPr>
              <a:t>display a picture chart of the steps of the process and allow them to number the sentences in the correct order instead of typing them. </a:t>
            </a:r>
            <a:endParaRPr b="1">
              <a:latin typeface="Comic Sans MS" panose="030F0702030302020204" pitchFamily="66" charset="0"/>
            </a:endParaRPr>
          </a:p>
        </p:txBody>
      </p:sp>
      <p:sp>
        <p:nvSpPr>
          <p:cNvPr id="284" name="Google Shape;28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3351164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b="1">
                <a:latin typeface="Comic Sans MS" panose="030F0702030302020204" pitchFamily="66" charset="0"/>
              </a:rPr>
              <a:t>Narration/VO: </a:t>
            </a:r>
            <a:r>
              <a:rPr lang="en-GB" sz="1200">
                <a:solidFill>
                  <a:schemeClr val="dk1"/>
                </a:solidFill>
                <a:latin typeface="Comic Sans MS"/>
                <a:sym typeface="Comic Sans MS"/>
              </a:rPr>
              <a:t>At first, Sami and his sister were studying English. Then, Sami tried to listen to a story, but he could not hear it. At the end, his sister showed him how to replay the story.</a:t>
            </a:r>
            <a:endParaRPr lang="en-GB"/>
          </a:p>
          <a:p>
            <a:pPr marL="0" lvl="0" indent="0" algn="l" rtl="0">
              <a:spcBef>
                <a:spcPts val="0"/>
              </a:spcBef>
              <a:spcAft>
                <a:spcPts val="0"/>
              </a:spcAft>
              <a:buNone/>
            </a:pPr>
            <a:endParaRPr sz="1200">
              <a:solidFill>
                <a:schemeClr val="dk1"/>
              </a:solidFill>
              <a:latin typeface="Comic Sans MS"/>
              <a:ea typeface="Comic Sans MS"/>
              <a:cs typeface="Comic Sans MS"/>
              <a:sym typeface="Comic Sans MS"/>
            </a:endParaRPr>
          </a:p>
          <a:p>
            <a:pPr marL="0" lvl="0" indent="0" algn="l" rtl="0">
              <a:spcBef>
                <a:spcPts val="0"/>
              </a:spcBef>
              <a:spcAft>
                <a:spcPts val="0"/>
              </a:spcAft>
              <a:buNone/>
            </a:pPr>
            <a:endParaRPr sz="1200">
              <a:solidFill>
                <a:schemeClr val="dk1"/>
              </a:solidFill>
              <a:latin typeface="Comic Sans MS"/>
              <a:ea typeface="Comic Sans MS"/>
              <a:cs typeface="Comic Sans MS"/>
              <a:sym typeface="Comic Sans MS"/>
            </a:endParaRPr>
          </a:p>
          <a:p>
            <a:pPr marL="0" lvl="0" indent="0" algn="l" rtl="0">
              <a:spcBef>
                <a:spcPts val="0"/>
              </a:spcBef>
              <a:spcAft>
                <a:spcPts val="0"/>
              </a:spcAft>
              <a:buNone/>
            </a:pPr>
            <a:r>
              <a:rPr lang="en-US" sz="1200">
                <a:solidFill>
                  <a:schemeClr val="dk1"/>
                </a:solidFill>
                <a:latin typeface="Comic Sans MS"/>
                <a:ea typeface="Comic Sans MS"/>
                <a:cs typeface="Comic Sans MS"/>
                <a:sym typeface="Comic Sans MS"/>
              </a:rPr>
              <a:t> </a:t>
            </a:r>
            <a:endParaRPr>
              <a:latin typeface="Comic Sans MS" panose="030F0702030302020204" pitchFamily="66" charset="0"/>
            </a:endParaRPr>
          </a:p>
          <a:p>
            <a:pPr marL="0" lvl="0" indent="0" algn="l" rtl="0">
              <a:spcBef>
                <a:spcPts val="0"/>
              </a:spcBef>
              <a:spcAft>
                <a:spcPts val="0"/>
              </a:spcAft>
              <a:buNone/>
            </a:pPr>
            <a:endParaRPr sz="1200">
              <a:solidFill>
                <a:schemeClr val="dk1"/>
              </a:solidFill>
              <a:latin typeface="Comic Sans MS" panose="030F0702030302020204" pitchFamily="66" charset="0"/>
            </a:endParaRPr>
          </a:p>
          <a:p>
            <a:pPr marL="0" lvl="0" indent="0" algn="l" rtl="0">
              <a:spcBef>
                <a:spcPts val="0"/>
              </a:spcBef>
              <a:spcAft>
                <a:spcPts val="0"/>
              </a:spcAft>
              <a:buNone/>
            </a:pPr>
            <a:endParaRPr b="1">
              <a:latin typeface="Comic Sans MS" panose="030F0702030302020204" pitchFamily="66" charset="0"/>
            </a:endParaRPr>
          </a:p>
        </p:txBody>
      </p:sp>
      <p:sp>
        <p:nvSpPr>
          <p:cNvPr id="294" name="Google Shape;294;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4276985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latin typeface="Comic Sans MS" panose="030F0702030302020204" pitchFamily="66" charset="0"/>
              </a:rPr>
              <a:t>Narration/VO: [read slide slowly]</a:t>
            </a:r>
            <a:endParaRPr b="0">
              <a:latin typeface="Comic Sans MS" panose="030F0702030302020204" pitchFamily="66" charset="0"/>
            </a:endParaRPr>
          </a:p>
          <a:p>
            <a:pPr marL="0" lvl="0" indent="0" algn="l" rtl="0">
              <a:spcBef>
                <a:spcPts val="0"/>
              </a:spcBef>
              <a:spcAft>
                <a:spcPts val="0"/>
              </a:spcAft>
              <a:buNone/>
            </a:pPr>
            <a:endParaRPr b="0">
              <a:latin typeface="Comic Sans MS" panose="030F0702030302020204" pitchFamily="66" charset="0"/>
            </a:endParaRPr>
          </a:p>
          <a:p>
            <a:pPr marL="0" lvl="0" indent="0" algn="l" rtl="0">
              <a:spcBef>
                <a:spcPts val="0"/>
              </a:spcBef>
              <a:spcAft>
                <a:spcPts val="0"/>
              </a:spcAft>
              <a:buNone/>
            </a:pPr>
            <a:r>
              <a:rPr lang="en-US" b="0">
                <a:latin typeface="Comic Sans MS" panose="030F0702030302020204" pitchFamily="66" charset="0"/>
              </a:rPr>
              <a:t>-----------------------------------------------------------------------------------------------------------------------</a:t>
            </a:r>
          </a:p>
          <a:p>
            <a:pPr marL="0" lvl="0" indent="0" algn="l" rtl="0">
              <a:spcBef>
                <a:spcPts val="0"/>
              </a:spcBef>
              <a:spcAft>
                <a:spcPts val="0"/>
              </a:spcAft>
              <a:buNone/>
            </a:pPr>
            <a:endParaRPr b="0">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Teachers' Notes: </a:t>
            </a:r>
            <a:r>
              <a:rPr lang="en-US" b="0">
                <a:latin typeface="Comic Sans MS" panose="030F0702030302020204" pitchFamily="66" charset="0"/>
              </a:rPr>
              <a:t>This activity can be adapted to the levels of your students.</a:t>
            </a:r>
            <a:endParaRPr>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For average students, </a:t>
            </a:r>
            <a:r>
              <a:rPr lang="en-US" b="0">
                <a:latin typeface="Comic Sans MS" panose="030F0702030302020204" pitchFamily="66" charset="0"/>
              </a:rPr>
              <a:t>display a picture chart of the steps of the process. </a:t>
            </a:r>
            <a:endParaRPr>
              <a:latin typeface="Comic Sans MS" panose="030F0702030302020204" pitchFamily="66" charset="0"/>
            </a:endParaRPr>
          </a:p>
          <a:p>
            <a:pPr marL="0" lvl="0" indent="0" algn="l" rtl="0">
              <a:spcBef>
                <a:spcPts val="0"/>
              </a:spcBef>
              <a:spcAft>
                <a:spcPts val="0"/>
              </a:spcAft>
              <a:buNone/>
            </a:pPr>
            <a:r>
              <a:rPr lang="en-US" b="1">
                <a:latin typeface="Comic Sans MS" panose="030F0702030302020204" pitchFamily="66" charset="0"/>
              </a:rPr>
              <a:t>For struggling students, </a:t>
            </a:r>
            <a:r>
              <a:rPr lang="en-US" b="0">
                <a:latin typeface="Comic Sans MS" panose="030F0702030302020204" pitchFamily="66" charset="0"/>
              </a:rPr>
              <a:t>display a picture chart of the steps of the process and allow them to number the sentences in the correct order instead of typing them. </a:t>
            </a:r>
            <a:endParaRPr b="1">
              <a:latin typeface="Comic Sans MS" panose="030F0702030302020204" pitchFamily="66" charset="0"/>
            </a:endParaRPr>
          </a:p>
        </p:txBody>
      </p:sp>
      <p:sp>
        <p:nvSpPr>
          <p:cNvPr id="284" name="Google Shape;28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latin typeface="Comic Sans MS" panose="030F0702030302020204" pitchFamily="66" charset="0"/>
              </a:rPr>
              <a:t>Narration/VO: </a:t>
            </a:r>
            <a:r>
              <a:rPr lang="en-US" sz="1200" b="1">
                <a:solidFill>
                  <a:schemeClr val="dk1"/>
                </a:solidFill>
                <a:latin typeface="Comic Sans MS"/>
                <a:ea typeface="Comic Sans MS"/>
                <a:cs typeface="Comic Sans MS"/>
                <a:sym typeface="Comic Sans MS"/>
              </a:rPr>
              <a:t>[read slide]</a:t>
            </a:r>
          </a:p>
          <a:p>
            <a:pPr marL="0" lvl="0" indent="0" algn="l" rtl="0">
              <a:spcBef>
                <a:spcPts val="0"/>
              </a:spcBef>
              <a:spcAft>
                <a:spcPts val="0"/>
              </a:spcAft>
              <a:buNone/>
            </a:pPr>
            <a:endParaRPr sz="1200">
              <a:solidFill>
                <a:schemeClr val="dk1"/>
              </a:solidFill>
              <a:latin typeface="Comic Sans MS"/>
              <a:ea typeface="Comic Sans MS"/>
              <a:cs typeface="Comic Sans MS"/>
              <a:sym typeface="Comic Sans MS"/>
            </a:endParaRPr>
          </a:p>
          <a:p>
            <a:pPr marL="0" lvl="0" indent="0" algn="l" rtl="0">
              <a:spcBef>
                <a:spcPts val="0"/>
              </a:spcBef>
              <a:spcAft>
                <a:spcPts val="0"/>
              </a:spcAft>
              <a:buNone/>
            </a:pPr>
            <a:r>
              <a:rPr lang="en-US" sz="1200">
                <a:solidFill>
                  <a:schemeClr val="dk1"/>
                </a:solidFill>
                <a:latin typeface="Comic Sans MS"/>
                <a:ea typeface="Comic Sans MS"/>
                <a:cs typeface="Comic Sans MS"/>
                <a:sym typeface="Comic Sans MS"/>
              </a:rPr>
              <a:t> </a:t>
            </a:r>
            <a:endParaRPr>
              <a:latin typeface="Comic Sans MS" panose="030F0702030302020204" pitchFamily="66" charset="0"/>
            </a:endParaRPr>
          </a:p>
          <a:p>
            <a:pPr marL="0" lvl="0" indent="0" algn="l" rtl="0">
              <a:spcBef>
                <a:spcPts val="0"/>
              </a:spcBef>
              <a:spcAft>
                <a:spcPts val="0"/>
              </a:spcAft>
              <a:buNone/>
            </a:pPr>
            <a:endParaRPr sz="1200">
              <a:solidFill>
                <a:schemeClr val="dk1"/>
              </a:solidFill>
              <a:latin typeface="Comic Sans MS" panose="030F0702030302020204" pitchFamily="66" charset="0"/>
            </a:endParaRPr>
          </a:p>
          <a:p>
            <a:pPr marL="0" lvl="0" indent="0" algn="l" rtl="0">
              <a:spcBef>
                <a:spcPts val="0"/>
              </a:spcBef>
              <a:spcAft>
                <a:spcPts val="0"/>
              </a:spcAft>
              <a:buNone/>
            </a:pPr>
            <a:endParaRPr b="1">
              <a:latin typeface="Comic Sans MS" panose="030F0702030302020204" pitchFamily="66" charset="0"/>
            </a:endParaRPr>
          </a:p>
        </p:txBody>
      </p:sp>
      <p:sp>
        <p:nvSpPr>
          <p:cNvPr id="294" name="Google Shape;294;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15-Oct-21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10" name="Picture 9" descr="A blue sky with clouds&#10;&#10;Description automatically generated with low confidence">
            <a:extLst>
              <a:ext uri="{FF2B5EF4-FFF2-40B4-BE49-F238E27FC236}">
                <a16:creationId xmlns:a16="http://schemas.microsoft.com/office/drawing/2014/main" id="{97757AA7-03EA-401A-AA3D-2214F6F17517}"/>
              </a:ext>
            </a:extLst>
          </p:cNvPr>
          <p:cNvPicPr>
            <a:picLocks noChangeAspect="1"/>
          </p:cNvPicPr>
          <p:nvPr/>
        </p:nvPicPr>
        <p:blipFill>
          <a:blip r:embed="rId4">
            <a:alphaModFix amt="70000"/>
          </a:blip>
          <a:stretch>
            <a:fillRect/>
          </a:stretch>
        </p:blipFill>
        <p:spPr>
          <a:xfrm>
            <a:off x="0" y="1082684"/>
            <a:ext cx="12243386" cy="5801995"/>
          </a:xfrm>
          <a:prstGeom prst="rect">
            <a:avLst/>
          </a:prstGeom>
        </p:spPr>
      </p:pic>
      <p:sp>
        <p:nvSpPr>
          <p:cNvPr id="13" name="Google Shape;223;p10">
            <a:extLst>
              <a:ext uri="{FF2B5EF4-FFF2-40B4-BE49-F238E27FC236}">
                <a16:creationId xmlns:a16="http://schemas.microsoft.com/office/drawing/2014/main" id="{16B65279-AE8C-4F5D-A18A-ACE9734C4990}"/>
              </a:ext>
            </a:extLst>
          </p:cNvPr>
          <p:cNvSpPr txBox="1"/>
          <p:nvPr/>
        </p:nvSpPr>
        <p:spPr>
          <a:xfrm>
            <a:off x="-7079" y="1183686"/>
            <a:ext cx="12199079" cy="584735"/>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609585">
              <a:defRPr sz="3200" b="1">
                <a:solidFill>
                  <a:schemeClr val="bg1"/>
                </a:solidFill>
                <a:latin typeface="Comic Sans MS"/>
                <a:ea typeface="Comic Sans MS"/>
                <a:cs typeface="Comic Sans MS"/>
              </a:defRPr>
            </a:lvl2pPr>
          </a:lstStyle>
          <a:p>
            <a:pPr marL="463550" marR="0" lvl="1"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solidFill>
                <a:effectLst/>
                <a:uLnTx/>
                <a:uFillTx/>
                <a:latin typeface="Comic Sans MS" panose="030F0702030302020204" pitchFamily="66" charset="0"/>
                <a:cs typeface="Poppins" panose="00000500000000000000" pitchFamily="50" charset="0"/>
                <a:sym typeface="Arial"/>
              </a:rPr>
              <a:t>You Do </a:t>
            </a:r>
            <a:endParaRPr kumimoji="0" lang="en-US" sz="3200" b="1" i="0" u="none" strike="noStrike" kern="0" cap="none" spc="0" normalizeH="0" baseline="0" noProof="0">
              <a:ln>
                <a:noFill/>
              </a:ln>
              <a:solidFill>
                <a:prstClr val="white"/>
              </a:solidFill>
              <a:effectLst/>
              <a:uLnTx/>
              <a:uFillTx/>
              <a:latin typeface="Comic Sans MS" panose="030F0702030302020204" pitchFamily="66" charset="0"/>
              <a:cs typeface="Poppins" panose="00000500000000000000" pitchFamily="50" charset="0"/>
              <a:sym typeface="Arial"/>
            </a:endParaRPr>
          </a:p>
        </p:txBody>
      </p:sp>
      <p:sp>
        <p:nvSpPr>
          <p:cNvPr id="288" name="Google Shape;288;p22"/>
          <p:cNvSpPr/>
          <p:nvPr/>
        </p:nvSpPr>
        <p:spPr>
          <a:xfrm>
            <a:off x="627542" y="4152450"/>
            <a:ext cx="10792327" cy="2468776"/>
          </a:xfrm>
          <a:prstGeom prst="rect">
            <a:avLst/>
          </a:prstGeom>
          <a:solidFill>
            <a:schemeClr val="bg1"/>
          </a:solidFill>
          <a:ln w="12700" cap="flat" cmpd="sng">
            <a:solidFill>
              <a:schemeClr val="bg1">
                <a:lumMod val="75000"/>
              </a:schemeClr>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2400">
              <a:solidFill>
                <a:schemeClr val="dk1"/>
              </a:solidFill>
              <a:latin typeface="Comic Sans MS"/>
              <a:ea typeface="Comic Sans MS"/>
              <a:cs typeface="Comic Sans MS"/>
              <a:sym typeface="Comic Sans MS"/>
            </a:endParaRPr>
          </a:p>
          <a:p>
            <a:pPr marL="0" marR="0" lvl="0" indent="0" algn="l" rtl="0">
              <a:spcBef>
                <a:spcPts val="0"/>
              </a:spcBef>
              <a:spcAft>
                <a:spcPts val="0"/>
              </a:spcAft>
              <a:buNone/>
            </a:pPr>
            <a:endParaRPr sz="2400">
              <a:solidFill>
                <a:schemeClr val="dk1"/>
              </a:solidFill>
              <a:latin typeface="Comic Sans MS"/>
              <a:ea typeface="Comic Sans MS"/>
              <a:cs typeface="Comic Sans MS"/>
              <a:sym typeface="Comic Sans MS"/>
            </a:endParaRPr>
          </a:p>
          <a:p>
            <a:pPr marL="0" marR="0" lvl="0" indent="0" algn="l" rtl="0">
              <a:spcBef>
                <a:spcPts val="0"/>
              </a:spcBef>
              <a:spcAft>
                <a:spcPts val="0"/>
              </a:spcAft>
              <a:buNone/>
            </a:pPr>
            <a:endParaRPr sz="2400">
              <a:solidFill>
                <a:schemeClr val="dk1"/>
              </a:solidFill>
              <a:latin typeface="Comic Sans MS"/>
              <a:ea typeface="Comic Sans MS"/>
              <a:cs typeface="Comic Sans MS"/>
              <a:sym typeface="Comic Sans MS"/>
            </a:endParaRPr>
          </a:p>
          <a:p>
            <a:pPr marL="0" marR="0" lvl="0" indent="0" algn="l" rtl="0">
              <a:spcBef>
                <a:spcPts val="0"/>
              </a:spcBef>
              <a:spcAft>
                <a:spcPts val="0"/>
              </a:spcAft>
              <a:buNone/>
            </a:pPr>
            <a:endParaRPr sz="2400">
              <a:solidFill>
                <a:schemeClr val="dk1"/>
              </a:solidFill>
              <a:latin typeface="Comic Sans MS"/>
              <a:ea typeface="Comic Sans MS"/>
              <a:cs typeface="Comic Sans MS"/>
              <a:sym typeface="Comic Sans MS"/>
            </a:endParaRPr>
          </a:p>
          <a:p>
            <a:pPr marL="0" marR="0" lvl="0" indent="0" algn="l" rtl="0">
              <a:spcBef>
                <a:spcPts val="0"/>
              </a:spcBef>
              <a:spcAft>
                <a:spcPts val="0"/>
              </a:spcAft>
              <a:buNone/>
            </a:pPr>
            <a:endParaRPr sz="2400">
              <a:solidFill>
                <a:schemeClr val="dk1"/>
              </a:solidFill>
              <a:latin typeface="Comic Sans MS" panose="030F0702030302020204" pitchFamily="66" charset="0"/>
              <a:ea typeface="Calibri"/>
              <a:cs typeface="Calibri"/>
              <a:sym typeface="Calibri"/>
            </a:endParaRPr>
          </a:p>
        </p:txBody>
      </p:sp>
      <p:sp>
        <p:nvSpPr>
          <p:cNvPr id="7" name="Google Shape;271;p20">
            <a:extLst>
              <a:ext uri="{FF2B5EF4-FFF2-40B4-BE49-F238E27FC236}">
                <a16:creationId xmlns:a16="http://schemas.microsoft.com/office/drawing/2014/main" id="{D32394EB-4F08-42F4-93A5-58A751838C0E}"/>
              </a:ext>
            </a:extLst>
          </p:cNvPr>
          <p:cNvSpPr/>
          <p:nvPr/>
        </p:nvSpPr>
        <p:spPr>
          <a:xfrm>
            <a:off x="6095997" y="1933355"/>
            <a:ext cx="5930903" cy="829318"/>
          </a:xfrm>
          <a:prstGeom prst="rect">
            <a:avLst/>
          </a:prstGeom>
          <a:noFill/>
          <a:ln w="12700" cap="flat" cmpd="sng">
            <a:solidFill>
              <a:schemeClr val="bg1">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800">
                <a:solidFill>
                  <a:schemeClr val="tx1">
                    <a:lumMod val="65000"/>
                    <a:lumOff val="35000"/>
                  </a:schemeClr>
                </a:solidFill>
                <a:latin typeface="Comic Sans MS"/>
                <a:ea typeface="Comic Sans MS"/>
                <a:cs typeface="Comic Sans MS"/>
                <a:sym typeface="Comic Sans MS"/>
              </a:rPr>
              <a:t>At first, Sami and his sister were studying English. </a:t>
            </a:r>
            <a:endParaRPr lang="en-US" sz="2800">
              <a:solidFill>
                <a:schemeClr val="tx1">
                  <a:lumMod val="65000"/>
                  <a:lumOff val="35000"/>
                </a:schemeClr>
              </a:solidFill>
            </a:endParaRPr>
          </a:p>
        </p:txBody>
      </p:sp>
      <p:sp>
        <p:nvSpPr>
          <p:cNvPr id="8" name="Google Shape;273;p20">
            <a:extLst>
              <a:ext uri="{FF2B5EF4-FFF2-40B4-BE49-F238E27FC236}">
                <a16:creationId xmlns:a16="http://schemas.microsoft.com/office/drawing/2014/main" id="{685FB70A-B6A7-4710-A4B5-B6000F4F9785}"/>
              </a:ext>
            </a:extLst>
          </p:cNvPr>
          <p:cNvSpPr/>
          <p:nvPr/>
        </p:nvSpPr>
        <p:spPr>
          <a:xfrm>
            <a:off x="627541" y="1935958"/>
            <a:ext cx="5148225" cy="829318"/>
          </a:xfrm>
          <a:prstGeom prst="rect">
            <a:avLst/>
          </a:prstGeom>
          <a:noFill/>
          <a:ln w="12700" cap="flat" cmpd="sng">
            <a:solidFill>
              <a:schemeClr val="bg1">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800">
                <a:solidFill>
                  <a:schemeClr val="tx1">
                    <a:lumMod val="65000"/>
                    <a:lumOff val="35000"/>
                  </a:schemeClr>
                </a:solidFill>
                <a:latin typeface="Comic Sans MS"/>
                <a:ea typeface="Comic Sans MS"/>
                <a:cs typeface="Comic Sans MS"/>
                <a:sym typeface="Comic Sans MS"/>
              </a:rPr>
              <a:t>At the end, his sister showed him how to replay the story.</a:t>
            </a:r>
            <a:endParaRPr lang="en-US" sz="2800">
              <a:solidFill>
                <a:schemeClr val="tx1">
                  <a:lumMod val="65000"/>
                  <a:lumOff val="35000"/>
                </a:schemeClr>
              </a:solidFill>
            </a:endParaRPr>
          </a:p>
        </p:txBody>
      </p:sp>
      <p:sp>
        <p:nvSpPr>
          <p:cNvPr id="9" name="Google Shape;274;p20">
            <a:extLst>
              <a:ext uri="{FF2B5EF4-FFF2-40B4-BE49-F238E27FC236}">
                <a16:creationId xmlns:a16="http://schemas.microsoft.com/office/drawing/2014/main" id="{409C3EC6-2A5D-47E0-931F-156F36BDE64F}"/>
              </a:ext>
            </a:extLst>
          </p:cNvPr>
          <p:cNvSpPr/>
          <p:nvPr/>
        </p:nvSpPr>
        <p:spPr>
          <a:xfrm>
            <a:off x="627542" y="3149679"/>
            <a:ext cx="6177226" cy="866048"/>
          </a:xfrm>
          <a:prstGeom prst="rect">
            <a:avLst/>
          </a:prstGeom>
          <a:noFill/>
          <a:ln w="12700" cap="flat" cmpd="sng">
            <a:solidFill>
              <a:schemeClr val="bg1">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800">
                <a:solidFill>
                  <a:schemeClr val="tx1">
                    <a:lumMod val="65000"/>
                    <a:lumOff val="35000"/>
                  </a:schemeClr>
                </a:solidFill>
                <a:latin typeface="Comic Sans MS"/>
                <a:ea typeface="Comic Sans MS"/>
                <a:cs typeface="Comic Sans MS"/>
                <a:sym typeface="Comic Sans MS"/>
              </a:rPr>
              <a:t>Then, Sami tried to listen to a story, but he could not hear it.</a:t>
            </a:r>
            <a:endParaRPr lang="en-US" sz="2800">
              <a:solidFill>
                <a:schemeClr val="tx1">
                  <a:lumMod val="65000"/>
                  <a:lumOff val="35000"/>
                </a:schemeClr>
              </a:solidFill>
            </a:endParaRPr>
          </a:p>
        </p:txBody>
      </p:sp>
      <p:sp>
        <p:nvSpPr>
          <p:cNvPr id="11" name="Google Shape;222;p10">
            <a:extLst>
              <a:ext uri="{FF2B5EF4-FFF2-40B4-BE49-F238E27FC236}">
                <a16:creationId xmlns:a16="http://schemas.microsoft.com/office/drawing/2014/main" id="{7B37C2FC-4EB5-4A1A-9B14-A8C759875149}"/>
              </a:ext>
            </a:extLst>
          </p:cNvPr>
          <p:cNvSpPr txBox="1"/>
          <p:nvPr/>
        </p:nvSpPr>
        <p:spPr>
          <a:xfrm>
            <a:off x="-2"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lvl="1"/>
            <a:r>
              <a:rPr lang="en-US" sz="3200" b="1">
                <a:solidFill>
                  <a:schemeClr val="bg1"/>
                </a:solidFill>
                <a:latin typeface="Comic Sans MS"/>
                <a:sym typeface="Comic Sans MS"/>
              </a:rPr>
              <a:t>Arrange the sentences in order. </a:t>
            </a:r>
          </a:p>
        </p:txBody>
      </p:sp>
    </p:spTree>
    <p:custDataLst>
      <p:tags r:id="rId1"/>
    </p:custDataLst>
    <p:extLst>
      <p:ext uri="{BB962C8B-B14F-4D97-AF65-F5344CB8AC3E}">
        <p14:creationId xmlns:p14="http://schemas.microsoft.com/office/powerpoint/2010/main" val="257644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4" name="Picture 3" descr="A blue sky with clouds&#10;&#10;Description automatically generated with low confidence">
            <a:extLst>
              <a:ext uri="{FF2B5EF4-FFF2-40B4-BE49-F238E27FC236}">
                <a16:creationId xmlns:a16="http://schemas.microsoft.com/office/drawing/2014/main" id="{C3FF8AAB-172E-494D-A9CF-28F64F4E793C}"/>
              </a:ext>
            </a:extLst>
          </p:cNvPr>
          <p:cNvPicPr>
            <a:picLocks noChangeAspect="1"/>
          </p:cNvPicPr>
          <p:nvPr/>
        </p:nvPicPr>
        <p:blipFill>
          <a:blip r:embed="rId4">
            <a:alphaModFix amt="70000"/>
          </a:blip>
          <a:stretch>
            <a:fillRect/>
          </a:stretch>
        </p:blipFill>
        <p:spPr>
          <a:xfrm>
            <a:off x="0" y="1082684"/>
            <a:ext cx="12243386" cy="5801995"/>
          </a:xfrm>
          <a:prstGeom prst="rect">
            <a:avLst/>
          </a:prstGeom>
        </p:spPr>
      </p:pic>
      <p:sp>
        <p:nvSpPr>
          <p:cNvPr id="5" name="Google Shape;222;p10">
            <a:extLst>
              <a:ext uri="{FF2B5EF4-FFF2-40B4-BE49-F238E27FC236}">
                <a16:creationId xmlns:a16="http://schemas.microsoft.com/office/drawing/2014/main" id="{7B37C2FC-4EB5-4A1A-9B14-A8C759875149}"/>
              </a:ext>
            </a:extLst>
          </p:cNvPr>
          <p:cNvSpPr txBox="1"/>
          <p:nvPr/>
        </p:nvSpPr>
        <p:spPr>
          <a:xfrm>
            <a:off x="-2" y="620092"/>
            <a:ext cx="12192000" cy="523180"/>
          </a:xfrm>
          <a:prstGeom prst="rect">
            <a:avLst/>
          </a:prstGeom>
          <a:solidFill>
            <a:srgbClr val="274193"/>
          </a:solidFill>
          <a:ln>
            <a:noFill/>
          </a:ln>
        </p:spPr>
        <p:txBody>
          <a:bodyPr spcFirstLastPara="1" wrap="square" lIns="91425" tIns="45700" rIns="91425" bIns="45700" anchor="t" anchorCtr="0">
            <a:spAutoFit/>
          </a:bodyPr>
          <a:lstStyle/>
          <a:p>
            <a:pPr marL="457200" lvl="1"/>
            <a:r>
              <a:rPr lang="en-US" sz="2800" b="1">
                <a:solidFill>
                  <a:schemeClr val="bg1"/>
                </a:solidFill>
                <a:latin typeface="Comic Sans MS"/>
                <a:sym typeface="Comic Sans MS"/>
              </a:rPr>
              <a:t>Answer key</a:t>
            </a:r>
          </a:p>
        </p:txBody>
      </p:sp>
      <p:sp>
        <p:nvSpPr>
          <p:cNvPr id="6" name="Google Shape;275;p20"/>
          <p:cNvSpPr/>
          <p:nvPr/>
        </p:nvSpPr>
        <p:spPr>
          <a:xfrm>
            <a:off x="602854" y="1607475"/>
            <a:ext cx="10979546" cy="2746315"/>
          </a:xfrm>
          <a:prstGeom prst="rect">
            <a:avLst/>
          </a:prstGeom>
          <a:solidFill>
            <a:schemeClr val="bg1"/>
          </a:solidFill>
          <a:ln w="12700" cap="flat" cmpd="sng">
            <a:solidFill>
              <a:schemeClr val="bg1">
                <a:lumMod val="75000"/>
              </a:schemeClr>
            </a:solidFill>
            <a:prstDash val="solid"/>
            <a:miter lim="800000"/>
            <a:headEnd type="none" w="sm" len="sm"/>
            <a:tailEnd type="none" w="sm" len="sm"/>
          </a:ln>
        </p:spPr>
        <p:txBody>
          <a:bodyPr spcFirstLastPara="1" wrap="square" lIns="91425" tIns="45700" rIns="91425" bIns="45700" anchor="t" anchorCtr="0">
            <a:noAutofit/>
          </a:bodyPr>
          <a:lstStyle/>
          <a:p>
            <a:pPr lvl="0" algn="just">
              <a:lnSpc>
                <a:spcPct val="120000"/>
              </a:lnSpc>
              <a:spcBef>
                <a:spcPts val="600"/>
              </a:spcBef>
              <a:spcAft>
                <a:spcPts val="600"/>
              </a:spcAft>
            </a:pPr>
            <a:r>
              <a:rPr lang="en-US" sz="2800">
                <a:solidFill>
                  <a:srgbClr val="002060"/>
                </a:solidFill>
                <a:latin typeface="Comic Sans MS"/>
                <a:ea typeface="Comic Sans MS"/>
                <a:cs typeface="Comic Sans MS"/>
                <a:sym typeface="Comic Sans MS"/>
              </a:rPr>
              <a:t>At first, Sami and his sister were studying English. Then, Sami tried to listen to a story, but he could not hear it. At the end, his sister showed him how to replay the story.</a:t>
            </a:r>
          </a:p>
        </p:txBody>
      </p:sp>
    </p:spTree>
    <p:custDataLst>
      <p:tags r:id="rId1"/>
    </p:custDataLst>
    <p:extLst>
      <p:ext uri="{BB962C8B-B14F-4D97-AF65-F5344CB8AC3E}">
        <p14:creationId xmlns:p14="http://schemas.microsoft.com/office/powerpoint/2010/main" val="3813630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6" name="Picture 5" descr="A blue sky with clouds&#10;&#10;Description automatically generated with low confidence">
            <a:extLst>
              <a:ext uri="{FF2B5EF4-FFF2-40B4-BE49-F238E27FC236}">
                <a16:creationId xmlns:a16="http://schemas.microsoft.com/office/drawing/2014/main" id="{57D23C46-143F-40B2-ACCE-B610AD2693C4}"/>
              </a:ext>
            </a:extLst>
          </p:cNvPr>
          <p:cNvPicPr>
            <a:picLocks noChangeAspect="1"/>
          </p:cNvPicPr>
          <p:nvPr/>
        </p:nvPicPr>
        <p:blipFill>
          <a:blip r:embed="rId4">
            <a:alphaModFix amt="70000"/>
          </a:blip>
          <a:stretch>
            <a:fillRect/>
          </a:stretch>
        </p:blipFill>
        <p:spPr>
          <a:xfrm>
            <a:off x="0" y="1082684"/>
            <a:ext cx="12243386" cy="5801995"/>
          </a:xfrm>
          <a:prstGeom prst="rect">
            <a:avLst/>
          </a:prstGeom>
        </p:spPr>
      </p:pic>
      <p:sp>
        <p:nvSpPr>
          <p:cNvPr id="5" name="Google Shape;223;p10">
            <a:extLst>
              <a:ext uri="{FF2B5EF4-FFF2-40B4-BE49-F238E27FC236}">
                <a16:creationId xmlns:a16="http://schemas.microsoft.com/office/drawing/2014/main" id="{DD6032AF-5AD0-4593-A968-C00214E4B65C}"/>
              </a:ext>
            </a:extLst>
          </p:cNvPr>
          <p:cNvSpPr txBox="1"/>
          <p:nvPr/>
        </p:nvSpPr>
        <p:spPr>
          <a:xfrm>
            <a:off x="13168" y="1200015"/>
            <a:ext cx="12162503" cy="584735"/>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609585">
              <a:defRPr sz="3200" b="1">
                <a:solidFill>
                  <a:schemeClr val="bg1"/>
                </a:solidFill>
                <a:latin typeface="Comic Sans MS"/>
                <a:ea typeface="Comic Sans MS"/>
                <a:cs typeface="Comic Sans MS"/>
              </a:defRPr>
            </a:lvl2pPr>
          </a:lstStyle>
          <a:p>
            <a:pPr marL="463550" marR="0" lvl="1"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solidFill>
                <a:effectLst/>
                <a:uLnTx/>
                <a:uFillTx/>
                <a:latin typeface="Comic Sans MS" panose="030F0702030302020204" pitchFamily="66" charset="0"/>
                <a:cs typeface="Poppins" panose="00000500000000000000" pitchFamily="50" charset="0"/>
                <a:sym typeface="Arial"/>
              </a:rPr>
              <a:t>You Do </a:t>
            </a:r>
            <a:endParaRPr kumimoji="0" lang="en-US" sz="3200" b="1" i="0" u="none" strike="noStrike" kern="0" cap="none" spc="0" normalizeH="0" baseline="0" noProof="0">
              <a:ln>
                <a:noFill/>
              </a:ln>
              <a:solidFill>
                <a:prstClr val="white"/>
              </a:solidFill>
              <a:effectLst/>
              <a:uLnTx/>
              <a:uFillTx/>
              <a:latin typeface="Comic Sans MS" panose="030F0702030302020204" pitchFamily="66" charset="0"/>
              <a:cs typeface="Poppins" panose="00000500000000000000" pitchFamily="50" charset="0"/>
              <a:sym typeface="Arial"/>
            </a:endParaRPr>
          </a:p>
        </p:txBody>
      </p:sp>
      <p:sp>
        <p:nvSpPr>
          <p:cNvPr id="287" name="Google Shape;287;p22"/>
          <p:cNvSpPr/>
          <p:nvPr/>
        </p:nvSpPr>
        <p:spPr>
          <a:xfrm>
            <a:off x="235357" y="2282258"/>
            <a:ext cx="11718123" cy="3742523"/>
          </a:xfrm>
          <a:prstGeom prst="rect">
            <a:avLst/>
          </a:prstGeom>
          <a:noFill/>
          <a:ln w="28575" cap="flat" cmpd="sng">
            <a:no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20000"/>
              </a:lnSpc>
              <a:spcBef>
                <a:spcPts val="600"/>
              </a:spcBef>
              <a:spcAft>
                <a:spcPts val="600"/>
              </a:spcAft>
              <a:buNone/>
            </a:pPr>
            <a:r>
              <a:rPr lang="en-US" sz="2600">
                <a:solidFill>
                  <a:schemeClr val="tx1">
                    <a:lumMod val="65000"/>
                    <a:lumOff val="35000"/>
                  </a:schemeClr>
                </a:solidFill>
                <a:latin typeface="Comic Sans MS" panose="030F0702030302020204" pitchFamily="66" charset="0"/>
                <a:ea typeface="Comic Sans MS"/>
                <a:cs typeface="Comic Sans MS"/>
                <a:sym typeface="Comic Sans MS"/>
              </a:rPr>
              <a:t>- Then, the paper is all cleaned and sorted by color.</a:t>
            </a:r>
            <a:endParaRPr lang="en-US" sz="2600">
              <a:solidFill>
                <a:schemeClr val="tx1">
                  <a:lumMod val="65000"/>
                  <a:lumOff val="35000"/>
                </a:schemeClr>
              </a:solidFill>
              <a:latin typeface="Comic Sans MS" panose="030F0702030302020204" pitchFamily="66" charset="0"/>
            </a:endParaRPr>
          </a:p>
          <a:p>
            <a:pPr marL="0" marR="0" lvl="0" indent="0" algn="l" rtl="0">
              <a:lnSpc>
                <a:spcPct val="120000"/>
              </a:lnSpc>
              <a:spcBef>
                <a:spcPts val="600"/>
              </a:spcBef>
              <a:spcAft>
                <a:spcPts val="600"/>
              </a:spcAft>
              <a:buNone/>
            </a:pPr>
            <a:r>
              <a:rPr lang="en-US" sz="2600">
                <a:solidFill>
                  <a:schemeClr val="tx1">
                    <a:lumMod val="65000"/>
                    <a:lumOff val="35000"/>
                  </a:schemeClr>
                </a:solidFill>
                <a:latin typeface="Comic Sans MS" panose="030F0702030302020204" pitchFamily="66" charset="0"/>
                <a:ea typeface="Comic Sans MS"/>
                <a:cs typeface="Comic Sans MS"/>
                <a:sym typeface="Comic Sans MS"/>
              </a:rPr>
              <a:t>- Finally, a machine presses the small pieces together to make a flat sheet. </a:t>
            </a:r>
            <a:endParaRPr lang="en-US" sz="2600">
              <a:solidFill>
                <a:schemeClr val="tx1">
                  <a:lumMod val="65000"/>
                  <a:lumOff val="35000"/>
                </a:schemeClr>
              </a:solidFill>
              <a:latin typeface="Comic Sans MS" panose="030F0702030302020204" pitchFamily="66" charset="0"/>
            </a:endParaRPr>
          </a:p>
          <a:p>
            <a:pPr marL="0" marR="0" lvl="0" indent="0" algn="l" rtl="0">
              <a:lnSpc>
                <a:spcPct val="120000"/>
              </a:lnSpc>
              <a:spcBef>
                <a:spcPts val="600"/>
              </a:spcBef>
              <a:spcAft>
                <a:spcPts val="600"/>
              </a:spcAft>
              <a:buNone/>
            </a:pPr>
            <a:r>
              <a:rPr lang="en-US" sz="2600">
                <a:solidFill>
                  <a:schemeClr val="tx1">
                    <a:lumMod val="65000"/>
                    <a:lumOff val="35000"/>
                  </a:schemeClr>
                </a:solidFill>
                <a:latin typeface="Comic Sans MS" panose="030F0702030302020204" pitchFamily="66" charset="0"/>
                <a:ea typeface="Comic Sans MS"/>
                <a:cs typeface="Comic Sans MS"/>
                <a:sym typeface="Comic Sans MS"/>
              </a:rPr>
              <a:t>- After cleaning, another machine dries the mixture of paper and water.</a:t>
            </a:r>
            <a:endParaRPr lang="en-US" sz="2600">
              <a:solidFill>
                <a:schemeClr val="tx1">
                  <a:lumMod val="65000"/>
                  <a:lumOff val="35000"/>
                </a:schemeClr>
              </a:solidFill>
              <a:latin typeface="Comic Sans MS" panose="030F0702030302020204" pitchFamily="66" charset="0"/>
            </a:endParaRPr>
          </a:p>
          <a:p>
            <a:pPr marL="0" marR="0" lvl="0" indent="0" algn="l" rtl="0">
              <a:lnSpc>
                <a:spcPct val="120000"/>
              </a:lnSpc>
              <a:spcBef>
                <a:spcPts val="600"/>
              </a:spcBef>
              <a:spcAft>
                <a:spcPts val="600"/>
              </a:spcAft>
              <a:buNone/>
            </a:pPr>
            <a:r>
              <a:rPr lang="en-US" sz="2600">
                <a:solidFill>
                  <a:schemeClr val="tx1">
                    <a:lumMod val="65000"/>
                    <a:lumOff val="35000"/>
                  </a:schemeClr>
                </a:solidFill>
                <a:latin typeface="Comic Sans MS" panose="030F0702030302020204" pitchFamily="66" charset="0"/>
                <a:ea typeface="Comic Sans MS"/>
                <a:cs typeface="Comic Sans MS"/>
                <a:sym typeface="Comic Sans MS"/>
              </a:rPr>
              <a:t>- First, garbage collectors take the paper into the recycling factory.</a:t>
            </a:r>
            <a:endParaRPr lang="en-US" sz="2600">
              <a:solidFill>
                <a:schemeClr val="tx1">
                  <a:lumMod val="65000"/>
                  <a:lumOff val="35000"/>
                </a:schemeClr>
              </a:solidFill>
              <a:latin typeface="Comic Sans MS" panose="030F0702030302020204" pitchFamily="66" charset="0"/>
            </a:endParaRPr>
          </a:p>
          <a:p>
            <a:pPr marL="0" marR="0" lvl="0" indent="0" algn="l" rtl="0">
              <a:lnSpc>
                <a:spcPct val="120000"/>
              </a:lnSpc>
              <a:spcBef>
                <a:spcPts val="600"/>
              </a:spcBef>
              <a:spcAft>
                <a:spcPts val="600"/>
              </a:spcAft>
              <a:buNone/>
            </a:pPr>
            <a:r>
              <a:rPr lang="en-US" sz="2600">
                <a:solidFill>
                  <a:schemeClr val="tx1">
                    <a:lumMod val="65000"/>
                    <a:lumOff val="35000"/>
                  </a:schemeClr>
                </a:solidFill>
                <a:latin typeface="Comic Sans MS" panose="030F0702030302020204" pitchFamily="66" charset="0"/>
                <a:ea typeface="Comic Sans MS"/>
                <a:cs typeface="Comic Sans MS"/>
                <a:sym typeface="Comic Sans MS"/>
              </a:rPr>
              <a:t>- Next, a machine cuts the paper and cooks it with water and other chemicals. </a:t>
            </a:r>
            <a:endParaRPr lang="en-US" sz="2600">
              <a:solidFill>
                <a:schemeClr val="tx1">
                  <a:lumMod val="65000"/>
                  <a:lumOff val="35000"/>
                </a:schemeClr>
              </a:solidFill>
              <a:latin typeface="Comic Sans MS" panose="030F0702030302020204" pitchFamily="66" charset="0"/>
            </a:endParaRPr>
          </a:p>
        </p:txBody>
      </p:sp>
      <p:sp>
        <p:nvSpPr>
          <p:cNvPr id="7" name="Google Shape;222;p10">
            <a:extLst>
              <a:ext uri="{FF2B5EF4-FFF2-40B4-BE49-F238E27FC236}">
                <a16:creationId xmlns:a16="http://schemas.microsoft.com/office/drawing/2014/main" id="{7B37C2FC-4EB5-4A1A-9B14-A8C759875149}"/>
              </a:ext>
            </a:extLst>
          </p:cNvPr>
          <p:cNvSpPr txBox="1"/>
          <p:nvPr/>
        </p:nvSpPr>
        <p:spPr>
          <a:xfrm>
            <a:off x="-2"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lvl="1"/>
            <a:r>
              <a:rPr lang="en-US" sz="3200" b="1">
                <a:solidFill>
                  <a:schemeClr val="bg1"/>
                </a:solidFill>
                <a:latin typeface="Comic Sans MS"/>
                <a:sym typeface="Comic Sans MS"/>
              </a:rPr>
              <a:t>Arrange the sentences in order.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2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4" name="Picture 3" descr="A blue sky with clouds&#10;&#10;Description automatically generated with low confidence">
            <a:extLst>
              <a:ext uri="{FF2B5EF4-FFF2-40B4-BE49-F238E27FC236}">
                <a16:creationId xmlns:a16="http://schemas.microsoft.com/office/drawing/2014/main" id="{2D18881C-C234-47A8-9EF7-CC9C5B934A23}"/>
              </a:ext>
            </a:extLst>
          </p:cNvPr>
          <p:cNvPicPr>
            <a:picLocks noChangeAspect="1"/>
          </p:cNvPicPr>
          <p:nvPr/>
        </p:nvPicPr>
        <p:blipFill>
          <a:blip r:embed="rId4">
            <a:alphaModFix amt="70000"/>
          </a:blip>
          <a:stretch>
            <a:fillRect/>
          </a:stretch>
        </p:blipFill>
        <p:spPr>
          <a:xfrm>
            <a:off x="0" y="1082684"/>
            <a:ext cx="12243386" cy="5801995"/>
          </a:xfrm>
          <a:prstGeom prst="rect">
            <a:avLst/>
          </a:prstGeom>
        </p:spPr>
      </p:pic>
      <p:sp>
        <p:nvSpPr>
          <p:cNvPr id="5" name="Google Shape;222;p10">
            <a:extLst>
              <a:ext uri="{FF2B5EF4-FFF2-40B4-BE49-F238E27FC236}">
                <a16:creationId xmlns:a16="http://schemas.microsoft.com/office/drawing/2014/main" id="{7B37C2FC-4EB5-4A1A-9B14-A8C759875149}"/>
              </a:ext>
            </a:extLst>
          </p:cNvPr>
          <p:cNvSpPr txBox="1"/>
          <p:nvPr/>
        </p:nvSpPr>
        <p:spPr>
          <a:xfrm>
            <a:off x="-2" y="620092"/>
            <a:ext cx="12192000" cy="523180"/>
          </a:xfrm>
          <a:prstGeom prst="rect">
            <a:avLst/>
          </a:prstGeom>
          <a:solidFill>
            <a:srgbClr val="274193"/>
          </a:solidFill>
          <a:ln>
            <a:noFill/>
          </a:ln>
        </p:spPr>
        <p:txBody>
          <a:bodyPr spcFirstLastPara="1" wrap="square" lIns="91425" tIns="45700" rIns="91425" bIns="45700" anchor="t" anchorCtr="0">
            <a:spAutoFit/>
          </a:bodyPr>
          <a:lstStyle/>
          <a:p>
            <a:pPr marL="457200" lvl="1"/>
            <a:r>
              <a:rPr lang="en-US" sz="2800" b="1">
                <a:solidFill>
                  <a:schemeClr val="bg1"/>
                </a:solidFill>
                <a:latin typeface="Comic Sans MS"/>
                <a:sym typeface="Comic Sans MS"/>
              </a:rPr>
              <a:t>Answer key</a:t>
            </a:r>
          </a:p>
        </p:txBody>
      </p:sp>
      <p:sp>
        <p:nvSpPr>
          <p:cNvPr id="6" name="Google Shape;275;p20"/>
          <p:cNvSpPr/>
          <p:nvPr/>
        </p:nvSpPr>
        <p:spPr>
          <a:xfrm>
            <a:off x="613245" y="1616878"/>
            <a:ext cx="10792327" cy="3331174"/>
          </a:xfrm>
          <a:prstGeom prst="rect">
            <a:avLst/>
          </a:prstGeom>
          <a:solidFill>
            <a:schemeClr val="bg1"/>
          </a:solidFill>
          <a:ln w="12700" cap="flat" cmpd="sng">
            <a:solidFill>
              <a:schemeClr val="bg1">
                <a:lumMod val="75000"/>
              </a:schemeClr>
            </a:solidFill>
            <a:prstDash val="solid"/>
            <a:miter lim="800000"/>
            <a:headEnd type="none" w="sm" len="sm"/>
            <a:tailEnd type="none" w="sm" len="sm"/>
          </a:ln>
        </p:spPr>
        <p:txBody>
          <a:bodyPr spcFirstLastPara="1" wrap="square" lIns="91425" tIns="45700" rIns="91425" bIns="45700" anchor="t" anchorCtr="0">
            <a:noAutofit/>
          </a:bodyPr>
          <a:lstStyle/>
          <a:p>
            <a:pPr lvl="0" algn="just">
              <a:lnSpc>
                <a:spcPct val="120000"/>
              </a:lnSpc>
              <a:spcBef>
                <a:spcPts val="600"/>
              </a:spcBef>
              <a:spcAft>
                <a:spcPts val="600"/>
              </a:spcAft>
            </a:pPr>
            <a:r>
              <a:rPr lang="en-US" sz="2800">
                <a:solidFill>
                  <a:schemeClr val="tx1">
                    <a:lumMod val="65000"/>
                    <a:lumOff val="35000"/>
                  </a:schemeClr>
                </a:solidFill>
                <a:latin typeface="Comic Sans MS"/>
                <a:ea typeface="Comic Sans MS"/>
                <a:cs typeface="Comic Sans MS"/>
                <a:sym typeface="Comic Sans MS"/>
              </a:rPr>
              <a:t>First, garbage collectors take the paper into the recycling factory. Then, the paper is all cleaned and sorted by color. After cleaning, another machine dries the mixture of paper and water. Next, a machine cuts the paper and cooks it with water and other chemicals. Finally, a machine presses the small pieces together to make a flat sheet. </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2.xml><?xml version="1.0" encoding="utf-8"?>
<ds:datastoreItem xmlns:ds="http://schemas.openxmlformats.org/officeDocument/2006/customXml" ds:itemID="{9A0EC4C9-AD7E-4B90-AFC3-EF8E949339F5}">
  <ds:schemaRefs>
    <ds:schemaRef ds:uri="http://schemas.microsoft.com/sharepoint/v3/contenttype/forms"/>
  </ds:schemaRefs>
</ds:datastoreItem>
</file>

<file path=customXml/itemProps3.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583</TotalTime>
  <Words>584</Words>
  <Application>Microsoft Office PowerPoint</Application>
  <PresentationFormat>Widescreen</PresentationFormat>
  <Paragraphs>48</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Comic Sans MS</vt:lpstr>
      <vt:lpstr>1_Office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121</cp:revision>
  <dcterms:created xsi:type="dcterms:W3CDTF">2021-01-11T14:44:49Z</dcterms:created>
  <dcterms:modified xsi:type="dcterms:W3CDTF">2021-10-15T12:45:25Z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