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</p:sldMasterIdLst>
  <p:notesMasterIdLst>
    <p:notesMasterId r:id="rId8"/>
  </p:notesMasterIdLst>
  <p:sldIdLst>
    <p:sldId id="325" r:id="rId5"/>
    <p:sldId id="2143" r:id="rId6"/>
    <p:sldId id="2144" r:id="rId7"/>
  </p:sldIdLst>
  <p:sldSz cx="12192000" cy="6858000"/>
  <p:notesSz cx="6858000" cy="9144000"/>
  <p:custDataLst>
    <p:tags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8" userDrawn="1">
          <p15:clr>
            <a:srgbClr val="A4A3A4"/>
          </p15:clr>
        </p15:guide>
        <p15:guide id="2" pos="50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Rita Kassar" initials="RK" lastIdx="3" clrIdx="6">
    <p:extLst>
      <p:ext uri="{19B8F6BF-5375-455C-9EA6-DF929625EA0E}">
        <p15:presenceInfo xmlns:p15="http://schemas.microsoft.com/office/powerpoint/2012/main" userId="S::Rita.Kassar@qitabi.org::5460e9e5-99ec-4736-9ceb-a64d7832788a" providerId="AD"/>
      </p:ext>
    </p:extLst>
  </p:cmAuthor>
  <p:cmAuthor id="1" name="Rana Aridi" initials="" lastIdx="32" clrIdx="0"/>
  <p:cmAuthor id="8" name="Dany Aouad" initials="DA" lastIdx="1" clrIdx="7">
    <p:extLst>
      <p:ext uri="{19B8F6BF-5375-455C-9EA6-DF929625EA0E}">
        <p15:presenceInfo xmlns:p15="http://schemas.microsoft.com/office/powerpoint/2012/main" userId="S::Dany.Aouad@qitabi.org::d49ee0a1-a67e-483a-91b6-e3d7c013a9df" providerId="AD"/>
      </p:ext>
    </p:extLst>
  </p:cmAuthor>
  <p:cmAuthor id="2" name="Souhair Ghozayel" initials="SG" lastIdx="68" clrIdx="1">
    <p:extLst>
      <p:ext uri="{19B8F6BF-5375-455C-9EA6-DF929625EA0E}">
        <p15:presenceInfo xmlns:p15="http://schemas.microsoft.com/office/powerpoint/2012/main" userId="S::Souhair.Ghozayel@qitabi.org::c642db19-12cd-416a-820c-59b4ebaae96b" providerId="AD"/>
      </p:ext>
    </p:extLst>
  </p:cmAuthor>
  <p:cmAuthor id="9" name="Sara Kassab" initials="SK" lastIdx="17" clrIdx="8">
    <p:extLst>
      <p:ext uri="{19B8F6BF-5375-455C-9EA6-DF929625EA0E}">
        <p15:presenceInfo xmlns:p15="http://schemas.microsoft.com/office/powerpoint/2012/main" userId="S::Sara.Kassab@qitabi.org::ca60c3b0-9343-4f68-bdbe-1b892f45baad" providerId="AD"/>
      </p:ext>
    </p:extLst>
  </p:cmAuthor>
  <p:cmAuthor id="3" name="Kara McBride" initials="KM" lastIdx="40" clrIdx="2">
    <p:extLst>
      <p:ext uri="{19B8F6BF-5375-455C-9EA6-DF929625EA0E}">
        <p15:presenceInfo xmlns:p15="http://schemas.microsoft.com/office/powerpoint/2012/main" userId="S::Kara.McBride@worldlearning.org::c54b3836-24f4-4af9-a728-c5c0702254aa" providerId="AD"/>
      </p:ext>
    </p:extLst>
  </p:cmAuthor>
  <p:cmAuthor id="10" name="Zeina Abourousse" initials="ZA" lastIdx="1" clrIdx="9">
    <p:extLst>
      <p:ext uri="{19B8F6BF-5375-455C-9EA6-DF929625EA0E}">
        <p15:presenceInfo xmlns:p15="http://schemas.microsoft.com/office/powerpoint/2012/main" userId="S::Zeina.Abourousse@qitabi.org::0ac4309a-7c16-47ba-85d8-1b191b739971" providerId="AD"/>
      </p:ext>
    </p:extLst>
  </p:cmAuthor>
  <p:cmAuthor id="4" name="Rana Aridi" initials="RA" lastIdx="298" clrIdx="3">
    <p:extLst>
      <p:ext uri="{19B8F6BF-5375-455C-9EA6-DF929625EA0E}">
        <p15:presenceInfo xmlns:p15="http://schemas.microsoft.com/office/powerpoint/2012/main" userId="S::Rana.Aridi@qitabi.org::bc0141a6-272a-4f52-8dab-89dc569c7517" providerId="AD"/>
      </p:ext>
    </p:extLst>
  </p:cmAuthor>
  <p:cmAuthor id="5" name="Rania Khalil" initials="RK" lastIdx="12" clrIdx="4">
    <p:extLst>
      <p:ext uri="{19B8F6BF-5375-455C-9EA6-DF929625EA0E}">
        <p15:presenceInfo xmlns:p15="http://schemas.microsoft.com/office/powerpoint/2012/main" userId="S::rania.khalil@worldlearning.org::7e639223-6b9f-4f28-9980-e129f81dacb7" providerId="AD"/>
      </p:ext>
    </p:extLst>
  </p:cmAuthor>
  <p:cmAuthor id="6" name="Elia Mansour" initials="EM" lastIdx="2" clrIdx="5">
    <p:extLst>
      <p:ext uri="{19B8F6BF-5375-455C-9EA6-DF929625EA0E}">
        <p15:presenceInfo xmlns:p15="http://schemas.microsoft.com/office/powerpoint/2012/main" userId="S::Elia.Mansour@qitabi.org::0ca26d34-a40f-4642-85d2-c962d07ad6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4193"/>
    <a:srgbClr val="DAB4BA"/>
    <a:srgbClr val="F3E1E7"/>
    <a:srgbClr val="E7D1D5"/>
    <a:srgbClr val="E0C2C7"/>
    <a:srgbClr val="E7CFD3"/>
    <a:srgbClr val="DFBDC3"/>
    <a:srgbClr val="D8B0B7"/>
    <a:srgbClr val="D2A2AA"/>
    <a:srgbClr val="A8B9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84" autoAdjust="0"/>
    <p:restoredTop sz="61307" autoAdjust="0"/>
  </p:normalViewPr>
  <p:slideViewPr>
    <p:cSldViewPr snapToGrid="0">
      <p:cViewPr varScale="1">
        <p:scale>
          <a:sx n="70" d="100"/>
          <a:sy n="70" d="100"/>
        </p:scale>
        <p:origin x="1242" y="60"/>
      </p:cViewPr>
      <p:guideLst>
        <p:guide orient="horz" pos="1488"/>
        <p:guide pos="50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6-01T13:01:30.627" idx="31">
    <p:pos x="106" y="106"/>
    <p:text>Feedback in narration.</p:text>
    <p:extLst>
      <p:ext uri="{C676402C-5697-4E1C-873F-D02D1690AC5C}">
        <p15:threadingInfo xmlns:p15="http://schemas.microsoft.com/office/powerpoint/2012/main" timeZoneBias="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48F39-9E46-4FB9-916A-D08E278FEF71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C47EA9-339C-40BE-A2F1-4795BE3FC0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782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9" name="Google Shape;609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Narration/VO: </a:t>
            </a:r>
            <a:r>
              <a:rPr lang="en-US" sz="1200" i="0" dirty="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Now, let’s see if you can identify the elements of the story on your own. </a:t>
            </a:r>
            <a:r>
              <a:rPr lang="en-US" b="0" dirty="0"/>
              <a:t>In our story, we read about Cinderella, her stepmother, her stepsisters, and her Godmother. What do we call this element of a story? </a:t>
            </a:r>
            <a:r>
              <a:rPr lang="en-US" b="1" dirty="0"/>
              <a:t>[pause]</a:t>
            </a:r>
            <a:r>
              <a:rPr lang="en-US" b="0" dirty="0"/>
              <a:t> Is it what happened, or the plot? Is it where, or the setting? Or is it who, or the characters? </a:t>
            </a:r>
            <a:endParaRPr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endParaRPr sz="1200" b="0" i="1" dirty="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ourier New"/>
              <a:buNone/>
            </a:pPr>
            <a:r>
              <a:rPr lang="en-US" sz="1200" b="1" i="0" dirty="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Feedback: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b="1" dirty="0"/>
              <a:t>[If the students choose the correct answer]: </a:t>
            </a:r>
            <a:r>
              <a:rPr lang="en-US" b="0" dirty="0"/>
              <a:t>Great Job!   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b="1" dirty="0"/>
              <a:t>[If the students choose the wrong answer on the first trial]: </a:t>
            </a:r>
            <a:r>
              <a:rPr lang="en-US" b="0" dirty="0"/>
              <a:t>Try again.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en-US" b="1" dirty="0"/>
              <a:t>[If the students still choose the wrong answer after the second trial]:</a:t>
            </a:r>
            <a:r>
              <a:rPr lang="en-US" dirty="0"/>
              <a:t> Incorrect! </a:t>
            </a:r>
            <a:r>
              <a:rPr lang="en-US" b="0" dirty="0"/>
              <a:t>Cinderella, her stepmother, her stepsisters, and her Godmother are the characters of the story.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b="1" dirty="0"/>
          </a:p>
        </p:txBody>
      </p:sp>
      <p:sp>
        <p:nvSpPr>
          <p:cNvPr id="610" name="Google Shape;610;p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9" name="Google Shape;609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Narration/VO: </a:t>
            </a:r>
            <a:r>
              <a:rPr lang="en-US" b="0" dirty="0"/>
              <a:t>The place where the action happened was in Cinderella’s house. What do we call this element of a story, when we say the place?</a:t>
            </a:r>
            <a:endParaRPr lang="en-US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endParaRPr sz="1200" b="0" i="1" dirty="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ourier New"/>
              <a:buNone/>
            </a:pPr>
            <a:r>
              <a:rPr lang="en-US" sz="1200" b="1" i="0" dirty="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Feedback: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b="1" dirty="0"/>
              <a:t>[If the students choose the correct answer]: </a:t>
            </a:r>
            <a:r>
              <a:rPr lang="en-US" b="0" dirty="0"/>
              <a:t>Great Job!   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b="1" dirty="0"/>
              <a:t>[If the students choose the wrong answer on the first trial]: </a:t>
            </a:r>
            <a:r>
              <a:rPr lang="en-US" b="0" dirty="0"/>
              <a:t>Try again.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en-US" b="1" dirty="0"/>
              <a:t>[If the students still choose the wrong answer after the second trial]:</a:t>
            </a:r>
            <a:r>
              <a:rPr lang="en-US" dirty="0"/>
              <a:t> Incorrect! </a:t>
            </a:r>
            <a:r>
              <a:rPr lang="en-US" b="0" dirty="0"/>
              <a:t>The place where the story takes place is the setting.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b="1" dirty="0"/>
          </a:p>
        </p:txBody>
      </p:sp>
      <p:sp>
        <p:nvSpPr>
          <p:cNvPr id="610" name="Google Shape;610;p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4887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9" name="Google Shape;609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Narration/VO: </a:t>
            </a:r>
            <a:r>
              <a:rPr lang="en-US" b="0" dirty="0"/>
              <a:t>How can we describe this sentence: “They went to the party”? Is that what happened, where, or who?</a:t>
            </a:r>
            <a:endParaRPr lang="en-US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ourier New"/>
              <a:buNone/>
            </a:pPr>
            <a:endParaRPr lang="en-US" sz="1200" b="1" i="0" dirty="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ourier New"/>
              <a:buNone/>
            </a:pPr>
            <a:r>
              <a:rPr lang="en-US" sz="1200" b="1" i="0" dirty="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Feedback: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b="1" dirty="0"/>
              <a:t>[If the students choose the correct answer]: </a:t>
            </a:r>
            <a:r>
              <a:rPr lang="en-US" b="0" dirty="0"/>
              <a:t>Great Job!   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b="1" dirty="0"/>
              <a:t>[If the students choose the wrong answer on the first trial]: </a:t>
            </a:r>
            <a:r>
              <a:rPr lang="en-US" b="0" dirty="0"/>
              <a:t>Try again.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en-US" b="1" dirty="0"/>
              <a:t>[If the students still choose the wrong answer after the second trial]:</a:t>
            </a:r>
            <a:r>
              <a:rPr lang="en-US" dirty="0"/>
              <a:t> Incorrect! </a:t>
            </a:r>
            <a:r>
              <a:rPr lang="en-US" b="0" dirty="0"/>
              <a:t>This sentence describes what happened in the story. 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b="1" dirty="0"/>
          </a:p>
        </p:txBody>
      </p:sp>
      <p:sp>
        <p:nvSpPr>
          <p:cNvPr id="610" name="Google Shape;610;p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0937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4B69B2-7E51-4D7A-8F96-6B4E0EFA61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609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8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229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53685-8A0B-4F86-9EE0-AA34BDC9C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81E164-DF06-4CC6-9B40-C024C1566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5DD9DC-87C7-4DF8-A13E-CD15AAC6B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B768C2-A1D4-459D-A560-98AD69B48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DFF268-7790-428C-9E02-2B436026F1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702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9" name="Google Shape;19;p47"/>
          <p:cNvPicPr preferRelativeResize="0"/>
          <p:nvPr/>
        </p:nvPicPr>
        <p:blipFill rotWithShape="1">
          <a:blip r:embed="rId2">
            <a:alphaModFix/>
          </a:blip>
          <a:srcRect l="86273" t="84400" r="2211" b="3525"/>
          <a:stretch/>
        </p:blipFill>
        <p:spPr>
          <a:xfrm rot="10800000">
            <a:off x="53268" y="93170"/>
            <a:ext cx="784932" cy="4633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5146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93074"/>
            <a:ext cx="10515600" cy="4976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81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2247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793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817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597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363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4777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256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062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C4D15-71B1-4028-B46F-4EE71232F863}" type="datetimeFigureOut">
              <a:rPr lang="en-US" smtClean="0"/>
              <a:t>15-Oct-21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A0E137-B218-4DAC-9366-32FAB12EFA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53268" y="93170"/>
            <a:ext cx="784932" cy="463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90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1.wav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audio" Target="../media/audio1.wav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blue sky with clouds&#10;&#10;Description automatically generated with low confidence">
            <a:extLst>
              <a:ext uri="{FF2B5EF4-FFF2-40B4-BE49-F238E27FC236}">
                <a16:creationId xmlns:a16="http://schemas.microsoft.com/office/drawing/2014/main" id="{DE2DB34D-91B9-4B3E-BF0E-FDE5A46BEBC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>
            <a:off x="0" y="1068640"/>
            <a:ext cx="12243386" cy="5798011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BE93478-5AE6-4748-8D51-56E7F8CC8DED}"/>
              </a:ext>
            </a:extLst>
          </p:cNvPr>
          <p:cNvSpPr/>
          <p:nvPr/>
        </p:nvSpPr>
        <p:spPr>
          <a:xfrm>
            <a:off x="167545" y="5217125"/>
            <a:ext cx="3648388" cy="112750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64FF3DE-6194-4D8A-922B-A344B086A1A3}"/>
              </a:ext>
            </a:extLst>
          </p:cNvPr>
          <p:cNvSpPr/>
          <p:nvPr/>
        </p:nvSpPr>
        <p:spPr>
          <a:xfrm>
            <a:off x="4208187" y="5198701"/>
            <a:ext cx="3610029" cy="112750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6EF4952-036F-45CC-BBF2-1C076EEB91AA}"/>
              </a:ext>
            </a:extLst>
          </p:cNvPr>
          <p:cNvSpPr/>
          <p:nvPr/>
        </p:nvSpPr>
        <p:spPr>
          <a:xfrm>
            <a:off x="8225786" y="5160392"/>
            <a:ext cx="3610029" cy="113071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584F262-AB8B-4DF3-9583-DA97FF5F9279}"/>
              </a:ext>
            </a:extLst>
          </p:cNvPr>
          <p:cNvSpPr/>
          <p:nvPr/>
        </p:nvSpPr>
        <p:spPr>
          <a:xfrm>
            <a:off x="909028" y="3898937"/>
            <a:ext cx="10141640" cy="584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Correct B" descr="Icon&#10;&#10;Description automatically generated">
            <a:extLst>
              <a:ext uri="{FF2B5EF4-FFF2-40B4-BE49-F238E27FC236}">
                <a16:creationId xmlns:a16="http://schemas.microsoft.com/office/drawing/2014/main" id="{87264ACD-6FF0-41BE-BE7D-21FB2D98B2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6607" y="4877830"/>
            <a:ext cx="554674" cy="511593"/>
          </a:xfrm>
          <a:prstGeom prst="rect">
            <a:avLst/>
          </a:prstGeom>
        </p:spPr>
      </p:pic>
      <p:pic>
        <p:nvPicPr>
          <p:cNvPr id="18" name="Wrong A" descr="Icon&#10;&#10;Description automatically generated">
            <a:extLst>
              <a:ext uri="{FF2B5EF4-FFF2-40B4-BE49-F238E27FC236}">
                <a16:creationId xmlns:a16="http://schemas.microsoft.com/office/drawing/2014/main" id="{62B3E063-761C-4980-B0F6-F9FAD00B17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465" y="4913751"/>
            <a:ext cx="462936" cy="541093"/>
          </a:xfrm>
          <a:prstGeom prst="rect">
            <a:avLst/>
          </a:prstGeom>
        </p:spPr>
      </p:pic>
      <p:pic>
        <p:nvPicPr>
          <p:cNvPr id="19" name="Wrong C" descr="Icon&#10;&#10;Description automatically generated">
            <a:extLst>
              <a:ext uri="{FF2B5EF4-FFF2-40B4-BE49-F238E27FC236}">
                <a16:creationId xmlns:a16="http://schemas.microsoft.com/office/drawing/2014/main" id="{0CBACED1-5E18-475A-9971-55049C462D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369" y="4911417"/>
            <a:ext cx="462936" cy="541093"/>
          </a:xfrm>
          <a:prstGeom prst="rect">
            <a:avLst/>
          </a:prstGeom>
        </p:spPr>
      </p:pic>
      <p:sp>
        <p:nvSpPr>
          <p:cNvPr id="612" name="Google Shape;612;p34"/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What do we call this element of a story?</a:t>
            </a:r>
            <a:endParaRPr sz="32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3" name="Google Shape;613;p34"/>
          <p:cNvSpPr txBox="1"/>
          <p:nvPr/>
        </p:nvSpPr>
        <p:spPr>
          <a:xfrm>
            <a:off x="1" y="1198734"/>
            <a:ext cx="12191999" cy="523180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Comic Sans MS"/>
              <a:buNone/>
            </a:pPr>
            <a:r>
              <a:rPr lang="en-US" sz="2800">
                <a:solidFill>
                  <a:srgbClr val="0C0C0C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You Do</a:t>
            </a:r>
            <a:endParaRPr sz="2800">
              <a:solidFill>
                <a:srgbClr val="0C0C0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4" name="Google Shape;614;p34"/>
          <p:cNvSpPr txBox="1"/>
          <p:nvPr/>
        </p:nvSpPr>
        <p:spPr>
          <a:xfrm>
            <a:off x="8401653" y="5213924"/>
            <a:ext cx="3452290" cy="1077178"/>
          </a:xfrm>
          <a:prstGeom prst="rect">
            <a:avLst/>
          </a:prstGeom>
          <a:noFill/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None/>
            </a:pPr>
            <a:r>
              <a:rPr lang="en-US" sz="32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who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None/>
            </a:pPr>
            <a:r>
              <a:rPr lang="en-US" sz="32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= the characters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5" name="Google Shape;615;p34"/>
          <p:cNvSpPr txBox="1"/>
          <p:nvPr/>
        </p:nvSpPr>
        <p:spPr>
          <a:xfrm>
            <a:off x="3982098" y="5165226"/>
            <a:ext cx="4227803" cy="1077178"/>
          </a:xfrm>
          <a:prstGeom prst="rect">
            <a:avLst/>
          </a:prstGeom>
          <a:noFill/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None/>
            </a:pPr>
            <a:r>
              <a:rPr lang="en-US" sz="32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where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None/>
            </a:pPr>
            <a:r>
              <a:rPr lang="en-US" sz="32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= the setting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6" name="Google Shape;616;p34"/>
          <p:cNvSpPr txBox="1"/>
          <p:nvPr/>
        </p:nvSpPr>
        <p:spPr>
          <a:xfrm>
            <a:off x="110313" y="5213924"/>
            <a:ext cx="3610029" cy="1077178"/>
          </a:xfrm>
          <a:prstGeom prst="rect">
            <a:avLst/>
          </a:prstGeom>
          <a:noFill/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None/>
            </a:pPr>
            <a:r>
              <a:rPr lang="en-US" sz="32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what happened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None/>
            </a:pPr>
            <a:r>
              <a:rPr lang="en-US" sz="32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= the plot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7" name="Google Shape;617;p34"/>
          <p:cNvSpPr txBox="1"/>
          <p:nvPr/>
        </p:nvSpPr>
        <p:spPr>
          <a:xfrm>
            <a:off x="766829" y="3928603"/>
            <a:ext cx="10283839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None/>
            </a:pPr>
            <a:r>
              <a:rPr lang="en-US" sz="32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Cinderella, stepmother, stepsisters, and Godmother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8" name="Google Shape;618;p34" descr="A person wearing a white robe and a red tie&#10;&#10;Description automatically generated with low confidence"/>
          <p:cNvPicPr preferRelativeResize="0"/>
          <p:nvPr/>
        </p:nvPicPr>
        <p:blipFill rotWithShape="1">
          <a:blip r:embed="rId7">
            <a:alphaModFix/>
          </a:blip>
          <a:srcRect l="17174" r="16982"/>
          <a:stretch/>
        </p:blipFill>
        <p:spPr>
          <a:xfrm>
            <a:off x="3720342" y="1972771"/>
            <a:ext cx="1410239" cy="170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9" name="Google Shape;619;p34" descr="A picture containing text&#10;&#10;Description automatically generated"/>
          <p:cNvPicPr preferRelativeResize="0"/>
          <p:nvPr/>
        </p:nvPicPr>
        <p:blipFill rotWithShape="1">
          <a:blip r:embed="rId8">
            <a:alphaModFix/>
          </a:blip>
          <a:srcRect l="13052" t="22659" b="35213"/>
          <a:stretch/>
        </p:blipFill>
        <p:spPr>
          <a:xfrm>
            <a:off x="6192582" y="1972771"/>
            <a:ext cx="2014173" cy="1731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20" name="Google Shape;620;p34" descr="A picture containing text&#10;&#10;Description automatically generated"/>
          <p:cNvPicPr preferRelativeResize="0"/>
          <p:nvPr/>
        </p:nvPicPr>
        <p:blipFill rotWithShape="1">
          <a:blip r:embed="rId9">
            <a:alphaModFix/>
          </a:blip>
          <a:srcRect l="18037" t="18498" r="17465"/>
          <a:stretch/>
        </p:blipFill>
        <p:spPr>
          <a:xfrm>
            <a:off x="5105987" y="1972771"/>
            <a:ext cx="1086595" cy="1731363"/>
          </a:xfrm>
          <a:prstGeom prst="rect">
            <a:avLst/>
          </a:prstGeom>
          <a:noFill/>
          <a:ln>
            <a:noFill/>
          </a:ln>
        </p:spPr>
      </p:pic>
      <p:sp>
        <p:nvSpPr>
          <p:cNvPr id="621" name="Google Shape;621;p34"/>
          <p:cNvSpPr/>
          <p:nvPr/>
        </p:nvSpPr>
        <p:spPr>
          <a:xfrm>
            <a:off x="3720342" y="1946383"/>
            <a:ext cx="4486413" cy="1731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blue sky with clouds&#10;&#10;Description automatically generated with low confidence">
            <a:extLst>
              <a:ext uri="{FF2B5EF4-FFF2-40B4-BE49-F238E27FC236}">
                <a16:creationId xmlns:a16="http://schemas.microsoft.com/office/drawing/2014/main" id="{DE2DB34D-91B9-4B3E-BF0E-FDE5A46BEBC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>
            <a:off x="0" y="1068640"/>
            <a:ext cx="12243386" cy="5798011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BE93478-5AE6-4748-8D51-56E7F8CC8DED}"/>
              </a:ext>
            </a:extLst>
          </p:cNvPr>
          <p:cNvSpPr/>
          <p:nvPr/>
        </p:nvSpPr>
        <p:spPr>
          <a:xfrm>
            <a:off x="167545" y="5217125"/>
            <a:ext cx="3648388" cy="112750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64FF3DE-6194-4D8A-922B-A344B086A1A3}"/>
              </a:ext>
            </a:extLst>
          </p:cNvPr>
          <p:cNvSpPr/>
          <p:nvPr/>
        </p:nvSpPr>
        <p:spPr>
          <a:xfrm>
            <a:off x="4208187" y="5198701"/>
            <a:ext cx="3610029" cy="112750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6EF4952-036F-45CC-BBF2-1C076EEB91AA}"/>
              </a:ext>
            </a:extLst>
          </p:cNvPr>
          <p:cNvSpPr/>
          <p:nvPr/>
        </p:nvSpPr>
        <p:spPr>
          <a:xfrm>
            <a:off x="8225786" y="5160392"/>
            <a:ext cx="3610029" cy="113071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584F262-AB8B-4DF3-9583-DA97FF5F9279}"/>
              </a:ext>
            </a:extLst>
          </p:cNvPr>
          <p:cNvSpPr/>
          <p:nvPr/>
        </p:nvSpPr>
        <p:spPr>
          <a:xfrm>
            <a:off x="3815934" y="3898937"/>
            <a:ext cx="4228372" cy="584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Correct B" descr="Icon&#10;&#10;Description automatically generated">
            <a:extLst>
              <a:ext uri="{FF2B5EF4-FFF2-40B4-BE49-F238E27FC236}">
                <a16:creationId xmlns:a16="http://schemas.microsoft.com/office/drawing/2014/main" id="{87264ACD-6FF0-41BE-BE7D-21FB2D98B2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1553" y="4970410"/>
            <a:ext cx="554674" cy="511593"/>
          </a:xfrm>
          <a:prstGeom prst="rect">
            <a:avLst/>
          </a:prstGeom>
        </p:spPr>
      </p:pic>
      <p:pic>
        <p:nvPicPr>
          <p:cNvPr id="18" name="Wrong A" descr="Icon&#10;&#10;Description automatically generated">
            <a:extLst>
              <a:ext uri="{FF2B5EF4-FFF2-40B4-BE49-F238E27FC236}">
                <a16:creationId xmlns:a16="http://schemas.microsoft.com/office/drawing/2014/main" id="{62B3E063-761C-4980-B0F6-F9FAD00B17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465" y="4913751"/>
            <a:ext cx="462936" cy="541093"/>
          </a:xfrm>
          <a:prstGeom prst="rect">
            <a:avLst/>
          </a:prstGeom>
        </p:spPr>
      </p:pic>
      <p:pic>
        <p:nvPicPr>
          <p:cNvPr id="19" name="Wrong C" descr="Icon&#10;&#10;Description automatically generated">
            <a:extLst>
              <a:ext uri="{FF2B5EF4-FFF2-40B4-BE49-F238E27FC236}">
                <a16:creationId xmlns:a16="http://schemas.microsoft.com/office/drawing/2014/main" id="{0CBACED1-5E18-475A-9971-55049C462D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465" y="4863080"/>
            <a:ext cx="462936" cy="541093"/>
          </a:xfrm>
          <a:prstGeom prst="rect">
            <a:avLst/>
          </a:prstGeom>
        </p:spPr>
      </p:pic>
      <p:sp>
        <p:nvSpPr>
          <p:cNvPr id="612" name="Google Shape;612;p34"/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What do we call this element of a story?</a:t>
            </a:r>
            <a:endParaRPr sz="32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3" name="Google Shape;613;p34"/>
          <p:cNvSpPr txBox="1"/>
          <p:nvPr/>
        </p:nvSpPr>
        <p:spPr>
          <a:xfrm>
            <a:off x="1" y="1198734"/>
            <a:ext cx="12191999" cy="523180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Comic Sans MS"/>
              <a:buNone/>
            </a:pPr>
            <a:r>
              <a:rPr lang="en-US" sz="2800">
                <a:solidFill>
                  <a:srgbClr val="0C0C0C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You Do</a:t>
            </a:r>
            <a:endParaRPr sz="2800">
              <a:solidFill>
                <a:srgbClr val="0C0C0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4" name="Google Shape;614;p34"/>
          <p:cNvSpPr txBox="1"/>
          <p:nvPr/>
        </p:nvSpPr>
        <p:spPr>
          <a:xfrm>
            <a:off x="8401653" y="5213924"/>
            <a:ext cx="3452290" cy="1077178"/>
          </a:xfrm>
          <a:prstGeom prst="rect">
            <a:avLst/>
          </a:prstGeom>
          <a:noFill/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None/>
            </a:pPr>
            <a:r>
              <a:rPr lang="en-US" sz="32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who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None/>
            </a:pPr>
            <a:r>
              <a:rPr lang="en-US" sz="32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= the characters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5" name="Google Shape;615;p34"/>
          <p:cNvSpPr txBox="1"/>
          <p:nvPr/>
        </p:nvSpPr>
        <p:spPr>
          <a:xfrm>
            <a:off x="3982098" y="5165226"/>
            <a:ext cx="4227803" cy="1077178"/>
          </a:xfrm>
          <a:prstGeom prst="rect">
            <a:avLst/>
          </a:prstGeom>
          <a:noFill/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None/>
            </a:pPr>
            <a:r>
              <a:rPr lang="en-US" sz="32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where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None/>
            </a:pPr>
            <a:r>
              <a:rPr lang="en-US" sz="32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= the setting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6" name="Google Shape;616;p34"/>
          <p:cNvSpPr txBox="1"/>
          <p:nvPr/>
        </p:nvSpPr>
        <p:spPr>
          <a:xfrm>
            <a:off x="110313" y="5213924"/>
            <a:ext cx="3610029" cy="1077178"/>
          </a:xfrm>
          <a:prstGeom prst="rect">
            <a:avLst/>
          </a:prstGeom>
          <a:noFill/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None/>
            </a:pPr>
            <a:r>
              <a:rPr lang="en-US" sz="32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what happened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None/>
            </a:pPr>
            <a:r>
              <a:rPr lang="en-US" sz="32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= the plot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7" name="Google Shape;617;p34"/>
          <p:cNvSpPr txBox="1"/>
          <p:nvPr/>
        </p:nvSpPr>
        <p:spPr>
          <a:xfrm>
            <a:off x="766829" y="3928603"/>
            <a:ext cx="10283839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None/>
            </a:pPr>
            <a:r>
              <a:rPr lang="en-US" sz="32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in Cinderella’s house</a:t>
            </a: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1" name="Google Shape;621;p34"/>
          <p:cNvSpPr/>
          <p:nvPr/>
        </p:nvSpPr>
        <p:spPr>
          <a:xfrm>
            <a:off x="3720342" y="1946383"/>
            <a:ext cx="4486413" cy="1731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" name="Google Shape;634;p35">
            <a:extLst>
              <a:ext uri="{FF2B5EF4-FFF2-40B4-BE49-F238E27FC236}">
                <a16:creationId xmlns:a16="http://schemas.microsoft.com/office/drawing/2014/main" id="{F28EEDC5-E52E-4400-8A53-B0717B7F9A4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256" r="256"/>
          <a:stretch/>
        </p:blipFill>
        <p:spPr>
          <a:xfrm>
            <a:off x="4888205" y="1930966"/>
            <a:ext cx="2466975" cy="18573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4063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blue sky with clouds&#10;&#10;Description automatically generated with low confidence">
            <a:extLst>
              <a:ext uri="{FF2B5EF4-FFF2-40B4-BE49-F238E27FC236}">
                <a16:creationId xmlns:a16="http://schemas.microsoft.com/office/drawing/2014/main" id="{DE2DB34D-91B9-4B3E-BF0E-FDE5A46BEBC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>
            <a:off x="0" y="1068640"/>
            <a:ext cx="12243386" cy="5798011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BE93478-5AE6-4748-8D51-56E7F8CC8DED}"/>
              </a:ext>
            </a:extLst>
          </p:cNvPr>
          <p:cNvSpPr/>
          <p:nvPr/>
        </p:nvSpPr>
        <p:spPr>
          <a:xfrm>
            <a:off x="167545" y="5217125"/>
            <a:ext cx="3648388" cy="112750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64FF3DE-6194-4D8A-922B-A344B086A1A3}"/>
              </a:ext>
            </a:extLst>
          </p:cNvPr>
          <p:cNvSpPr/>
          <p:nvPr/>
        </p:nvSpPr>
        <p:spPr>
          <a:xfrm>
            <a:off x="4208187" y="5198701"/>
            <a:ext cx="3610029" cy="112750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6EF4952-036F-45CC-BBF2-1C076EEB91AA}"/>
              </a:ext>
            </a:extLst>
          </p:cNvPr>
          <p:cNvSpPr/>
          <p:nvPr/>
        </p:nvSpPr>
        <p:spPr>
          <a:xfrm>
            <a:off x="8225786" y="5160392"/>
            <a:ext cx="3610029" cy="113071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584F262-AB8B-4DF3-9583-DA97FF5F9279}"/>
              </a:ext>
            </a:extLst>
          </p:cNvPr>
          <p:cNvSpPr/>
          <p:nvPr/>
        </p:nvSpPr>
        <p:spPr>
          <a:xfrm>
            <a:off x="3584465" y="3898937"/>
            <a:ext cx="4641321" cy="584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Correct B" descr="Icon&#10;&#10;Description automatically generated">
            <a:extLst>
              <a:ext uri="{FF2B5EF4-FFF2-40B4-BE49-F238E27FC236}">
                <a16:creationId xmlns:a16="http://schemas.microsoft.com/office/drawing/2014/main" id="{87264ACD-6FF0-41BE-BE7D-21FB2D98B2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972" y="5013186"/>
            <a:ext cx="554674" cy="511593"/>
          </a:xfrm>
          <a:prstGeom prst="rect">
            <a:avLst/>
          </a:prstGeom>
        </p:spPr>
      </p:pic>
      <p:pic>
        <p:nvPicPr>
          <p:cNvPr id="18" name="Wrong A" descr="Icon&#10;&#10;Description automatically generated">
            <a:extLst>
              <a:ext uri="{FF2B5EF4-FFF2-40B4-BE49-F238E27FC236}">
                <a16:creationId xmlns:a16="http://schemas.microsoft.com/office/drawing/2014/main" id="{62B3E063-761C-4980-B0F6-F9FAD00B17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7561" y="4889845"/>
            <a:ext cx="462936" cy="541093"/>
          </a:xfrm>
          <a:prstGeom prst="rect">
            <a:avLst/>
          </a:prstGeom>
        </p:spPr>
      </p:pic>
      <p:pic>
        <p:nvPicPr>
          <p:cNvPr id="19" name="Wrong C" descr="Icon&#10;&#10;Description automatically generated">
            <a:extLst>
              <a:ext uri="{FF2B5EF4-FFF2-40B4-BE49-F238E27FC236}">
                <a16:creationId xmlns:a16="http://schemas.microsoft.com/office/drawing/2014/main" id="{0CBACED1-5E18-475A-9971-55049C462D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465" y="4863080"/>
            <a:ext cx="462936" cy="541093"/>
          </a:xfrm>
          <a:prstGeom prst="rect">
            <a:avLst/>
          </a:prstGeom>
        </p:spPr>
      </p:pic>
      <p:sp>
        <p:nvSpPr>
          <p:cNvPr id="612" name="Google Shape;612;p34"/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What do we call this element of a story?</a:t>
            </a:r>
            <a:endParaRPr sz="32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3" name="Google Shape;613;p34"/>
          <p:cNvSpPr txBox="1"/>
          <p:nvPr/>
        </p:nvSpPr>
        <p:spPr>
          <a:xfrm>
            <a:off x="1" y="1198734"/>
            <a:ext cx="12191999" cy="523180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Comic Sans MS"/>
              <a:buNone/>
            </a:pPr>
            <a:r>
              <a:rPr lang="en-US" sz="2800">
                <a:solidFill>
                  <a:srgbClr val="0C0C0C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You Do</a:t>
            </a:r>
            <a:endParaRPr sz="2800">
              <a:solidFill>
                <a:srgbClr val="0C0C0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4" name="Google Shape;614;p34"/>
          <p:cNvSpPr txBox="1"/>
          <p:nvPr/>
        </p:nvSpPr>
        <p:spPr>
          <a:xfrm>
            <a:off x="8401653" y="5213924"/>
            <a:ext cx="3452290" cy="1077178"/>
          </a:xfrm>
          <a:prstGeom prst="rect">
            <a:avLst/>
          </a:prstGeom>
          <a:noFill/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None/>
            </a:pPr>
            <a:r>
              <a:rPr lang="en-US" sz="32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who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None/>
            </a:pPr>
            <a:r>
              <a:rPr lang="en-US" sz="32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= the characters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5" name="Google Shape;615;p34"/>
          <p:cNvSpPr txBox="1"/>
          <p:nvPr/>
        </p:nvSpPr>
        <p:spPr>
          <a:xfrm>
            <a:off x="3982098" y="5165226"/>
            <a:ext cx="4227803" cy="1077178"/>
          </a:xfrm>
          <a:prstGeom prst="rect">
            <a:avLst/>
          </a:prstGeom>
          <a:noFill/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None/>
            </a:pPr>
            <a:r>
              <a:rPr lang="en-US" sz="32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where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None/>
            </a:pPr>
            <a:r>
              <a:rPr lang="en-US" sz="32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= the setting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6" name="Google Shape;616;p34"/>
          <p:cNvSpPr txBox="1"/>
          <p:nvPr/>
        </p:nvSpPr>
        <p:spPr>
          <a:xfrm>
            <a:off x="110313" y="5213924"/>
            <a:ext cx="3610029" cy="1077178"/>
          </a:xfrm>
          <a:prstGeom prst="rect">
            <a:avLst/>
          </a:prstGeom>
          <a:noFill/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None/>
            </a:pPr>
            <a:r>
              <a:rPr lang="en-US" sz="32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what happened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None/>
            </a:pPr>
            <a:r>
              <a:rPr lang="en-US" sz="32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= the plot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7" name="Google Shape;617;p34"/>
          <p:cNvSpPr txBox="1"/>
          <p:nvPr/>
        </p:nvSpPr>
        <p:spPr>
          <a:xfrm>
            <a:off x="766829" y="3928603"/>
            <a:ext cx="10283839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None/>
            </a:pPr>
            <a:r>
              <a:rPr lang="en-US" sz="32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They went to the party.</a:t>
            </a: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1" name="Google Shape;621;p34"/>
          <p:cNvSpPr/>
          <p:nvPr/>
        </p:nvSpPr>
        <p:spPr>
          <a:xfrm>
            <a:off x="3720342" y="1946383"/>
            <a:ext cx="4486413" cy="1731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647;p36">
            <a:extLst>
              <a:ext uri="{FF2B5EF4-FFF2-40B4-BE49-F238E27FC236}">
                <a16:creationId xmlns:a16="http://schemas.microsoft.com/office/drawing/2014/main" id="{1472E48E-BDF7-4991-B111-73DF6800282F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892" r="891"/>
          <a:stretch/>
        </p:blipFill>
        <p:spPr>
          <a:xfrm>
            <a:off x="4862511" y="1901567"/>
            <a:ext cx="2466975" cy="18573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136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OFFICE THEME" val="wsuiHeVS"/>
  <p:tag name="ARTICULATE_DESIGN_ID_1_OFFICE THEME" val="gcpX7HGJ"/>
  <p:tag name="ARTICULATE_SLIDE_COUNT" val="342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C9AB73789C774380AE96823B994B1F" ma:contentTypeVersion="5" ma:contentTypeDescription="Create a new document." ma:contentTypeScope="" ma:versionID="4be106dc3202de5e4496874d55a856e8">
  <xsd:schema xmlns:xsd="http://www.w3.org/2001/XMLSchema" xmlns:xs="http://www.w3.org/2001/XMLSchema" xmlns:p="http://schemas.microsoft.com/office/2006/metadata/properties" xmlns:ns3="08c46148-381b-4d1a-baf8-844283e29102" xmlns:ns4="e9f51e2d-9904-48f9-8735-56e0a4e7bd78" targetNamespace="http://schemas.microsoft.com/office/2006/metadata/properties" ma:root="true" ma:fieldsID="70c67e75f931f45feb33908ab6cb03fa" ns3:_="" ns4:_="">
    <xsd:import namespace="08c46148-381b-4d1a-baf8-844283e29102"/>
    <xsd:import namespace="e9f51e2d-9904-48f9-8735-56e0a4e7bd7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c46148-381b-4d1a-baf8-844283e2910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f51e2d-9904-48f9-8735-56e0a4e7bd7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E573E1F-6800-4A33-9F09-CA26B3557896}">
  <ds:schemaRefs>
    <ds:schemaRef ds:uri="http://schemas.microsoft.com/office/infopath/2007/PartnerControls"/>
    <ds:schemaRef ds:uri="http://purl.org/dc/terms/"/>
    <ds:schemaRef ds:uri="http://schemas.microsoft.com/office/2006/metadata/properties"/>
    <ds:schemaRef ds:uri="08c46148-381b-4d1a-baf8-844283e29102"/>
    <ds:schemaRef ds:uri="http://www.w3.org/XML/1998/namespace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e9f51e2d-9904-48f9-8735-56e0a4e7bd78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A28B0E39-C4C1-48C0-9B0B-E06D5316DFD8}">
  <ds:schemaRefs>
    <ds:schemaRef ds:uri="08c46148-381b-4d1a-baf8-844283e29102"/>
    <ds:schemaRef ds:uri="e9f51e2d-9904-48f9-8735-56e0a4e7bd7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A0EC4C9-AD7E-4B90-AFC3-EF8E949339F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412</Words>
  <Application>Microsoft Office PowerPoint</Application>
  <PresentationFormat>Widescreen</PresentationFormat>
  <Paragraphs>49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Courier New</vt:lpstr>
      <vt:lpstr>1_Office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Abou Nasr</dc:creator>
  <cp:lastModifiedBy>Rania Khalil</cp:lastModifiedBy>
  <cp:revision>122</cp:revision>
  <dcterms:created xsi:type="dcterms:W3CDTF">2021-01-11T14:44:49Z</dcterms:created>
  <dcterms:modified xsi:type="dcterms:W3CDTF">2021-10-15T12:46:02Z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4C9C4EFE-3E9E-4C7C-A7CC-D0B2AF10668C</vt:lpwstr>
  </property>
  <property fmtid="{D5CDD505-2E9C-101B-9397-08002B2CF9AE}" pid="3" name="ArticulatePath">
    <vt:lpwstr>E.G2.U1.L1 _Slide 1__48</vt:lpwstr>
  </property>
  <property fmtid="{D5CDD505-2E9C-101B-9397-08002B2CF9AE}" pid="4" name="ContentTypeId">
    <vt:lpwstr>0x010100B2C9AB73789C774380AE96823B994B1F</vt:lpwstr>
  </property>
</Properties>
</file>