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heme/theme2.xml" ContentType="application/vnd.openxmlformats-officedocument.theme+xml"/>
  <Override PartName="/ppt/tags/tag5.xml" ContentType="application/vnd.openxmlformats-officedocument.presentationml.tags+xml"/>
  <Override PartName="/ppt/notesSlides/notesSlide1.xml" ContentType="application/vnd.openxmlformats-officedocument.presentationml.notesSlide+xml"/>
  <Override PartName="/ppt/tags/tag6.xml" ContentType="application/vnd.openxmlformats-officedocument.presentationml.tags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4" r:id="rId4"/>
  </p:sldMasterIdLst>
  <p:notesMasterIdLst>
    <p:notesMasterId r:id="rId7"/>
  </p:notesMasterIdLst>
  <p:sldIdLst>
    <p:sldId id="1833" r:id="rId5"/>
    <p:sldId id="1834" r:id="rId6"/>
  </p:sldIdLst>
  <p:sldSz cx="12192000" cy="6858000"/>
  <p:notesSz cx="6858000" cy="9144000"/>
  <p:custDataLst>
    <p:tags r:id="rId8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488" userDrawn="1">
          <p15:clr>
            <a:srgbClr val="A4A3A4"/>
          </p15:clr>
        </p15:guide>
        <p15:guide id="2" pos="506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7" name="Rita Kassar" initials="RK" lastIdx="3" clrIdx="6">
    <p:extLst>
      <p:ext uri="{19B8F6BF-5375-455C-9EA6-DF929625EA0E}">
        <p15:presenceInfo xmlns:p15="http://schemas.microsoft.com/office/powerpoint/2012/main" userId="S::Rita.Kassar@qitabi.org::5460e9e5-99ec-4736-9ceb-a64d7832788a" providerId="AD"/>
      </p:ext>
    </p:extLst>
  </p:cmAuthor>
  <p:cmAuthor id="1" name="Rana Aridi" initials="" lastIdx="25" clrIdx="0"/>
  <p:cmAuthor id="8" name="Dany Aouad" initials="DA" lastIdx="1" clrIdx="7">
    <p:extLst>
      <p:ext uri="{19B8F6BF-5375-455C-9EA6-DF929625EA0E}">
        <p15:presenceInfo xmlns:p15="http://schemas.microsoft.com/office/powerpoint/2012/main" userId="S::Dany.Aouad@qitabi.org::d49ee0a1-a67e-483a-91b6-e3d7c013a9df" providerId="AD"/>
      </p:ext>
    </p:extLst>
  </p:cmAuthor>
  <p:cmAuthor id="2" name="Souhair Ghozayel" initials="SG" lastIdx="68" clrIdx="1">
    <p:extLst>
      <p:ext uri="{19B8F6BF-5375-455C-9EA6-DF929625EA0E}">
        <p15:presenceInfo xmlns:p15="http://schemas.microsoft.com/office/powerpoint/2012/main" userId="S::Souhair.Ghozayel@qitabi.org::c642db19-12cd-416a-820c-59b4ebaae96b" providerId="AD"/>
      </p:ext>
    </p:extLst>
  </p:cmAuthor>
  <p:cmAuthor id="9" name="Sara Kassab" initials="SK" lastIdx="17" clrIdx="8">
    <p:extLst>
      <p:ext uri="{19B8F6BF-5375-455C-9EA6-DF929625EA0E}">
        <p15:presenceInfo xmlns:p15="http://schemas.microsoft.com/office/powerpoint/2012/main" userId="S::Sara.Kassab@qitabi.org::ca60c3b0-9343-4f68-bdbe-1b892f45baad" providerId="AD"/>
      </p:ext>
    </p:extLst>
  </p:cmAuthor>
  <p:cmAuthor id="3" name="Kara McBride" initials="KM" lastIdx="39" clrIdx="2">
    <p:extLst>
      <p:ext uri="{19B8F6BF-5375-455C-9EA6-DF929625EA0E}">
        <p15:presenceInfo xmlns:p15="http://schemas.microsoft.com/office/powerpoint/2012/main" userId="S::Kara.McBride@worldlearning.org::c54b3836-24f4-4af9-a728-c5c0702254aa" providerId="AD"/>
      </p:ext>
    </p:extLst>
  </p:cmAuthor>
  <p:cmAuthor id="10" name="Zeina Abourousse" initials="ZA" lastIdx="1" clrIdx="9">
    <p:extLst>
      <p:ext uri="{19B8F6BF-5375-455C-9EA6-DF929625EA0E}">
        <p15:presenceInfo xmlns:p15="http://schemas.microsoft.com/office/powerpoint/2012/main" userId="S::Zeina.Abourousse@qitabi.org::0ac4309a-7c16-47ba-85d8-1b191b739971" providerId="AD"/>
      </p:ext>
    </p:extLst>
  </p:cmAuthor>
  <p:cmAuthor id="4" name="Rana Aridi" initials="RA" lastIdx="298" clrIdx="3">
    <p:extLst>
      <p:ext uri="{19B8F6BF-5375-455C-9EA6-DF929625EA0E}">
        <p15:presenceInfo xmlns:p15="http://schemas.microsoft.com/office/powerpoint/2012/main" userId="S::Rana.Aridi@qitabi.org::bc0141a6-272a-4f52-8dab-89dc569c7517" providerId="AD"/>
      </p:ext>
    </p:extLst>
  </p:cmAuthor>
  <p:cmAuthor id="5" name="Rania Khalil" initials="RK" lastIdx="12" clrIdx="4">
    <p:extLst>
      <p:ext uri="{19B8F6BF-5375-455C-9EA6-DF929625EA0E}">
        <p15:presenceInfo xmlns:p15="http://schemas.microsoft.com/office/powerpoint/2012/main" userId="S::rania.khalil@worldlearning.org::7e639223-6b9f-4f28-9980-e129f81dacb7" providerId="AD"/>
      </p:ext>
    </p:extLst>
  </p:cmAuthor>
  <p:cmAuthor id="6" name="Elia Mansour" initials="EM" lastIdx="2" clrIdx="5">
    <p:extLst>
      <p:ext uri="{19B8F6BF-5375-455C-9EA6-DF929625EA0E}">
        <p15:presenceInfo xmlns:p15="http://schemas.microsoft.com/office/powerpoint/2012/main" userId="S::Elia.Mansour@qitabi.org::0ca26d34-a40f-4642-85d2-c962d07ad60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74193"/>
    <a:srgbClr val="DAB4BA"/>
    <a:srgbClr val="F3E1E7"/>
    <a:srgbClr val="E7D1D5"/>
    <a:srgbClr val="E0C2C7"/>
    <a:srgbClr val="E7CFD3"/>
    <a:srgbClr val="DFBDC3"/>
    <a:srgbClr val="D8B0B7"/>
    <a:srgbClr val="D2A2AA"/>
    <a:srgbClr val="A8B9E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284" autoAdjust="0"/>
    <p:restoredTop sz="61307" autoAdjust="0"/>
  </p:normalViewPr>
  <p:slideViewPr>
    <p:cSldViewPr snapToGrid="0">
      <p:cViewPr varScale="1">
        <p:scale>
          <a:sx n="70" d="100"/>
          <a:sy n="70" d="100"/>
        </p:scale>
        <p:origin x="1908" y="60"/>
      </p:cViewPr>
      <p:guideLst>
        <p:guide orient="horz" pos="1488"/>
        <p:guide pos="506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commentAuthors" Target="commentAuthor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5148F39-9E46-4FB9-916A-D08E278FEF71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3C47EA9-339C-40BE-A2F1-4795BE3FC0D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57823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51" name="Google Shape;351;p2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b="1" dirty="0"/>
              <a:t>Narration/VO: </a:t>
            </a:r>
            <a:r>
              <a:rPr lang="en-US" sz="120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Now it’s your turn to differentiate the voiced and voiceless </a:t>
            </a:r>
            <a:r>
              <a:rPr lang="en-US" sz="1200" i="0" dirty="0" err="1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th</a:t>
            </a:r>
            <a:r>
              <a:rPr lang="en-US" sz="120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sounds. Listen to each word. Put the words that have the voiced </a:t>
            </a:r>
            <a:r>
              <a:rPr lang="en-US" sz="1200" i="0" dirty="0" err="1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th</a:t>
            </a:r>
            <a:r>
              <a:rPr lang="en-US" sz="120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sound in the green circle. Put the words that have the voiceless </a:t>
            </a:r>
            <a:r>
              <a:rPr lang="en-US" sz="1200" i="0" dirty="0" err="1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th</a:t>
            </a:r>
            <a:r>
              <a:rPr lang="en-US" sz="120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sound in the red circle. The first example is already done. 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lang="en-US" sz="1200" i="1" dirty="0">
              <a:solidFill>
                <a:srgbClr val="000000"/>
              </a:solidFill>
              <a:effectLst/>
              <a:latin typeface="Courier New" panose="02070309020205020404" pitchFamily="49" charset="0"/>
              <a:ea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Feedback: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Think: Voiced: Incorrect. Listen again 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</a:t>
            </a:r>
            <a:r>
              <a:rPr lang="el-GR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θ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//</a:t>
            </a:r>
            <a:r>
              <a:rPr lang="el-GR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θ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 </a:t>
            </a:r>
            <a:r>
              <a:rPr lang="en-US" b="0" i="0" dirty="0" err="1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THink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.</a:t>
            </a:r>
            <a:endParaRPr lang="en-US" sz="1200" b="0" i="0" dirty="0">
              <a:solidFill>
                <a:srgbClr val="000000"/>
              </a:solidFill>
              <a:effectLst/>
              <a:latin typeface="Courier New" panose="02070309020205020404" pitchFamily="49" charset="0"/>
              <a:ea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          Voiceless: That’s right! Good job! 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lang="en-US" sz="1200" b="1" i="0" dirty="0">
              <a:solidFill>
                <a:srgbClr val="000000"/>
              </a:solidFill>
              <a:effectLst/>
              <a:latin typeface="Courier New" panose="02070309020205020404" pitchFamily="49" charset="0"/>
              <a:ea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Together: </a:t>
            </a: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Voiced: That’s right! Good job!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                 </a:t>
            </a: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Voiceless: Incorrect. Listen again </a:t>
            </a:r>
            <a:r>
              <a:rPr lang="en-US" b="0" dirty="0"/>
              <a:t>/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ð/ /ð/</a:t>
            </a:r>
            <a:r>
              <a:rPr lang="en-GB" b="0" dirty="0"/>
              <a:t> </a:t>
            </a:r>
            <a:r>
              <a:rPr lang="en-GB" b="0" dirty="0" err="1"/>
              <a:t>togeTHer</a:t>
            </a:r>
            <a:r>
              <a:rPr lang="en-GB" b="0" dirty="0"/>
              <a:t>.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lang="en-GB" b="0" dirty="0"/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GB" b="0" dirty="0"/>
              <a:t>Then: </a:t>
            </a: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Voiced: That’s right! Good job!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                 </a:t>
            </a: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Voiceless: Incorrect. Listen again </a:t>
            </a:r>
            <a:r>
              <a:rPr lang="en-US" b="0" dirty="0"/>
              <a:t>/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ð/ /ð/</a:t>
            </a:r>
            <a:r>
              <a:rPr lang="en-GB" b="0" dirty="0"/>
              <a:t> </a:t>
            </a:r>
            <a:r>
              <a:rPr lang="en-GB" b="0" dirty="0" err="1"/>
              <a:t>THen</a:t>
            </a:r>
            <a:r>
              <a:rPr lang="en-GB" b="0" dirty="0"/>
              <a:t>.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lang="en-GB" b="0" dirty="0"/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b="0" dirty="0"/>
              <a:t>Truth: </a:t>
            </a: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Voiced: : Incorrect. Listen again 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</a:t>
            </a:r>
            <a:r>
              <a:rPr lang="el-GR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θ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//</a:t>
            </a:r>
            <a:r>
              <a:rPr lang="el-GR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θ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 </a:t>
            </a:r>
            <a:r>
              <a:rPr lang="en-US" b="0" i="0" dirty="0" err="1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truTH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.</a:t>
            </a:r>
            <a:endParaRPr lang="en-US" sz="1200" b="0" i="0" dirty="0">
              <a:solidFill>
                <a:srgbClr val="000000"/>
              </a:solidFill>
              <a:effectLst/>
              <a:latin typeface="Courier New" panose="02070309020205020404" pitchFamily="49" charset="0"/>
              <a:ea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          Voiceless: That’s right! Good job! 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b="0" dirty="0"/>
          </a:p>
        </p:txBody>
      </p:sp>
      <p:sp>
        <p:nvSpPr>
          <p:cNvPr id="352" name="Google Shape;352;p2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738908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51" name="Google Shape;351;p2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b="1" dirty="0"/>
              <a:t>Narration/VO: </a:t>
            </a:r>
            <a:r>
              <a:rPr lang="en-US" sz="120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Now it’s your turn to differentiate the voiced and voiceless </a:t>
            </a:r>
            <a:r>
              <a:rPr lang="en-US" sz="1200" i="0" dirty="0" err="1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th</a:t>
            </a:r>
            <a:r>
              <a:rPr lang="en-US" sz="120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sounds. Listen to each word. Put the words that have the voiced </a:t>
            </a:r>
            <a:r>
              <a:rPr lang="en-US" sz="1200" i="0" dirty="0" err="1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th</a:t>
            </a:r>
            <a:r>
              <a:rPr lang="en-US" sz="120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sound in the green circle. Put the words that have the voiceless </a:t>
            </a:r>
            <a:r>
              <a:rPr lang="en-US" sz="1200" i="0" dirty="0" err="1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th</a:t>
            </a:r>
            <a:r>
              <a:rPr lang="en-US" sz="120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sound in the red circle. The first example is already done. 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lang="en-US" sz="1200" i="1" dirty="0">
              <a:solidFill>
                <a:srgbClr val="000000"/>
              </a:solidFill>
              <a:effectLst/>
              <a:latin typeface="Courier New" panose="02070309020205020404" pitchFamily="49" charset="0"/>
              <a:ea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Feedback: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Think: Voiced: Incorrect. Listen again 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</a:t>
            </a:r>
            <a:r>
              <a:rPr lang="el-GR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θ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//</a:t>
            </a:r>
            <a:r>
              <a:rPr lang="el-GR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θ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 </a:t>
            </a:r>
            <a:r>
              <a:rPr lang="en-US" b="0" i="0" dirty="0" err="1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THink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.</a:t>
            </a:r>
            <a:endParaRPr lang="en-US" sz="1200" b="0" i="0" dirty="0">
              <a:solidFill>
                <a:srgbClr val="000000"/>
              </a:solidFill>
              <a:effectLst/>
              <a:latin typeface="Courier New" panose="02070309020205020404" pitchFamily="49" charset="0"/>
              <a:ea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          Voiceless: That’s right! Good job! 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lang="en-US" sz="1200" b="1" i="0" dirty="0">
              <a:solidFill>
                <a:srgbClr val="000000"/>
              </a:solidFill>
              <a:effectLst/>
              <a:latin typeface="Courier New" panose="02070309020205020404" pitchFamily="49" charset="0"/>
              <a:ea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Together: </a:t>
            </a: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Voiced: That’s right! Good job!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                 </a:t>
            </a: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Voiceless: Incorrect. Listen again </a:t>
            </a:r>
            <a:r>
              <a:rPr lang="en-US" b="0" dirty="0"/>
              <a:t>/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ð/ /ð/</a:t>
            </a:r>
            <a:r>
              <a:rPr lang="en-GB" b="0" dirty="0"/>
              <a:t> </a:t>
            </a:r>
            <a:r>
              <a:rPr lang="en-GB" b="0" dirty="0" err="1"/>
              <a:t>togeTHer</a:t>
            </a:r>
            <a:r>
              <a:rPr lang="en-GB" b="0" dirty="0"/>
              <a:t>.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lang="en-GB" b="0" dirty="0"/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GB" b="0" dirty="0"/>
              <a:t>Then: </a:t>
            </a: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Voiced: That’s right! Good job!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                 </a:t>
            </a: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cs typeface="Courier New" panose="02070309020205020404" pitchFamily="49" charset="0"/>
              </a:rPr>
              <a:t>Voiceless: Incorrect. Listen again </a:t>
            </a:r>
            <a:r>
              <a:rPr lang="en-US" b="0" dirty="0"/>
              <a:t>/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ð/ /ð/</a:t>
            </a:r>
            <a:r>
              <a:rPr lang="en-GB" b="0" dirty="0"/>
              <a:t> </a:t>
            </a:r>
            <a:r>
              <a:rPr lang="en-GB" b="0" dirty="0" err="1"/>
              <a:t>THen</a:t>
            </a:r>
            <a:r>
              <a:rPr lang="en-GB" b="0" dirty="0"/>
              <a:t>.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lang="en-GB" b="0" dirty="0"/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b="0" dirty="0"/>
              <a:t>Truth: </a:t>
            </a:r>
            <a:r>
              <a:rPr lang="en-US" sz="1200" b="0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Voiced: : Incorrect. Listen again 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</a:t>
            </a:r>
            <a:r>
              <a:rPr lang="el-GR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θ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//</a:t>
            </a:r>
            <a:r>
              <a:rPr lang="el-GR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θ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/ </a:t>
            </a:r>
            <a:r>
              <a:rPr lang="en-US" b="0" i="0" dirty="0" err="1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truTH</a:t>
            </a:r>
            <a:r>
              <a:rPr lang="en-US" b="0" i="0" dirty="0">
                <a:solidFill>
                  <a:srgbClr val="000000"/>
                </a:solidFill>
                <a:effectLst/>
                <a:latin typeface="Lucida Sans Unicode" panose="020B0602030504020204" pitchFamily="34" charset="0"/>
              </a:rPr>
              <a:t>.</a:t>
            </a:r>
            <a:endParaRPr lang="en-US" sz="1200" b="0" i="0" dirty="0">
              <a:solidFill>
                <a:srgbClr val="000000"/>
              </a:solidFill>
              <a:effectLst/>
              <a:latin typeface="Courier New" panose="02070309020205020404" pitchFamily="49" charset="0"/>
              <a:ea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r>
              <a:rPr lang="en-US" sz="1200" b="1" i="0" dirty="0">
                <a:solidFill>
                  <a:srgbClr val="000000"/>
                </a:solidFill>
                <a:effectLst/>
                <a:latin typeface="Courier New" panose="02070309020205020404" pitchFamily="49" charset="0"/>
                <a:ea typeface="Courier New" panose="02070309020205020404" pitchFamily="49" charset="0"/>
                <a:cs typeface="Courier New" panose="02070309020205020404" pitchFamily="49" charset="0"/>
              </a:rPr>
              <a:t>           Voiceless: That’s right! Good job! </a:t>
            </a:r>
          </a:p>
          <a:p>
            <a:pPr marL="0" marR="0" lvl="0" indent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SzPts val="1000"/>
              <a:buFont typeface="Courier New" panose="02070309020205020404" pitchFamily="49" charset="0"/>
              <a:buNone/>
            </a:pPr>
            <a:endParaRPr b="0" dirty="0"/>
          </a:p>
        </p:txBody>
      </p:sp>
      <p:sp>
        <p:nvSpPr>
          <p:cNvPr id="352" name="Google Shape;352;p22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9240913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4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ags" Target="../tags/tag3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014B69B2-7E51-4D7A-8F96-6B4E0EFA618C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68" y="0"/>
            <a:ext cx="12187263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15609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3849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322962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53685-8A0B-4F86-9EE0-AA34BDC9CF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381E164-DF06-4CC6-9B40-C024C1566C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95DD9DC-87C7-4DF8-A13E-CD15AAC6BB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CB768C2-A1D4-459D-A560-98AD69B48B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FDDFF268-7790-428C-9E02-2B436026F1EE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68" y="0"/>
            <a:ext cx="12187263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7870230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1F8F9F-FB55-4503-957F-87E3A6E0BE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62753-38CF-4470-9B61-113352B5DD93}" type="datetimeFigureOut">
              <a:rPr lang="en-US" smtClean="0"/>
              <a:t>18-Oct-21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73C4A6-96D0-4458-A6B8-4156961452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D8D3C2-CEA6-48D7-B9E1-8B71499F4B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537CBF-85EF-4E64-A113-5CA470F2CC7C}" type="slidenum">
              <a:rPr lang="en-US" smtClean="0"/>
              <a:t>‹#›</a:t>
            </a:fld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224D0976-5416-4F7C-8A38-BA93034402F5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86274" t="84401" r="2211" b="3525"/>
          <a:stretch/>
        </p:blipFill>
        <p:spPr>
          <a:xfrm rot="10800000">
            <a:off x="53268" y="93170"/>
            <a:ext cx="784932" cy="463359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11213020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193074"/>
            <a:ext cx="10515600" cy="497614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94815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72247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37938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78176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55978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03632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7447778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92562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360623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jpe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2C4D15-71B1-4028-B46F-4EE71232F863}" type="datetimeFigureOut">
              <a:rPr lang="en-US" smtClean="0"/>
              <a:t>18-Oct-21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9E340D-D49F-4060-B830-48E207260F1E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C8A0E137-B218-4DAC-9366-32FAB12EFA45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86274" t="84401" r="2211" b="3525"/>
          <a:stretch/>
        </p:blipFill>
        <p:spPr>
          <a:xfrm rot="10800000">
            <a:off x="53268" y="93170"/>
            <a:ext cx="784932" cy="46335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23906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  <p:sldLayoutId id="2147483676" r:id="rId12"/>
    <p:sldLayoutId id="2147483677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3.xml"/><Relationship Id="rId1" Type="http://schemas.openxmlformats.org/officeDocument/2006/relationships/tags" Target="../tags/tag5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13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22;p10">
            <a:extLst>
              <a:ext uri="{FF2B5EF4-FFF2-40B4-BE49-F238E27FC236}">
                <a16:creationId xmlns:a16="http://schemas.microsoft.com/office/drawing/2014/main" id="{5960F135-0304-454F-A3CD-4ECD55806A56}"/>
              </a:ext>
            </a:extLst>
          </p:cNvPr>
          <p:cNvSpPr txBox="1"/>
          <p:nvPr/>
        </p:nvSpPr>
        <p:spPr>
          <a:xfrm>
            <a:off x="0" y="615596"/>
            <a:ext cx="12192000" cy="1077178"/>
          </a:xfrm>
          <a:prstGeom prst="rect">
            <a:avLst/>
          </a:prstGeom>
          <a:solidFill>
            <a:srgbClr val="274193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lvl="1"/>
            <a:r>
              <a:rPr lang="en-GB" sz="3200" b="1" dirty="0">
                <a:solidFill>
                  <a:schemeClr val="bg1"/>
                </a:solidFill>
                <a:latin typeface="Comic Sans MS" panose="030F0702030302020204" pitchFamily="66" charset="0"/>
                <a:cs typeface="Adobe Arabic" panose="02040503050201090203" pitchFamily="18" charset="-78"/>
              </a:rPr>
              <a:t>Read the words to the students so they place the words in the correct circle. </a:t>
            </a:r>
            <a:endParaRPr lang="en-GB" sz="3200" b="1" dirty="0">
              <a:solidFill>
                <a:schemeClr val="bg1"/>
              </a:solidFill>
            </a:endParaRP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77919B8D-014C-4409-9A9D-070183BB9CD2}"/>
              </a:ext>
            </a:extLst>
          </p:cNvPr>
          <p:cNvSpPr/>
          <p:nvPr/>
        </p:nvSpPr>
        <p:spPr>
          <a:xfrm>
            <a:off x="8233228" y="3016253"/>
            <a:ext cx="3381829" cy="3468914"/>
          </a:xfrm>
          <a:prstGeom prst="ellipse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3000" b="1" dirty="0">
                <a:latin typeface="Comic Sans MS" panose="030F0702030302020204" pitchFamily="66" charset="0"/>
              </a:rPr>
              <a:t>thin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C9A23CC4-E428-4C53-BB21-BB4ED90F430E}"/>
              </a:ext>
            </a:extLst>
          </p:cNvPr>
          <p:cNvSpPr/>
          <p:nvPr/>
        </p:nvSpPr>
        <p:spPr>
          <a:xfrm>
            <a:off x="576945" y="3016253"/>
            <a:ext cx="3381829" cy="3468914"/>
          </a:xfrm>
          <a:prstGeom prst="ellipse">
            <a:avLst/>
          </a:prstGeom>
          <a:gradFill flip="none" rotWithShape="1">
            <a:gsLst>
              <a:gs pos="0">
                <a:srgbClr val="92D050">
                  <a:tint val="66000"/>
                  <a:satMod val="160000"/>
                </a:srgbClr>
              </a:gs>
              <a:gs pos="50000">
                <a:srgbClr val="92D050">
                  <a:tint val="44500"/>
                  <a:satMod val="160000"/>
                </a:srgbClr>
              </a:gs>
              <a:gs pos="100000">
                <a:srgbClr val="92D05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28575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3000" b="1" dirty="0">
                <a:solidFill>
                  <a:schemeClr val="bg1"/>
                </a:solidFill>
                <a:latin typeface="Comic Sans MS" panose="030F0702030302020204" pitchFamily="66" charset="0"/>
              </a:rPr>
              <a:t>the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32BDA24-1769-458C-A437-C21AD459D023}"/>
              </a:ext>
            </a:extLst>
          </p:cNvPr>
          <p:cNvSpPr/>
          <p:nvPr/>
        </p:nvSpPr>
        <p:spPr>
          <a:xfrm>
            <a:off x="4818743" y="1896383"/>
            <a:ext cx="2554514" cy="3065233"/>
          </a:xfrm>
          <a:prstGeom prst="roundRect">
            <a:avLst/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lang="en-US" sz="3000" dirty="0">
                <a:solidFill>
                  <a:schemeClr val="tx1"/>
                </a:solidFill>
                <a:latin typeface="Comic Sans MS" panose="030F0702030302020204" pitchFamily="66" charset="0"/>
              </a:rPr>
              <a:t>think</a:t>
            </a:r>
          </a:p>
          <a:p>
            <a:pPr algn="ctr">
              <a:lnSpc>
                <a:spcPct val="150000"/>
              </a:lnSpc>
            </a:pPr>
            <a:r>
              <a:rPr lang="en-US" sz="3000" dirty="0">
                <a:solidFill>
                  <a:schemeClr val="tx1"/>
                </a:solidFill>
                <a:latin typeface="Comic Sans MS" panose="030F0702030302020204" pitchFamily="66" charset="0"/>
              </a:rPr>
              <a:t>together</a:t>
            </a:r>
          </a:p>
          <a:p>
            <a:pPr algn="ctr">
              <a:lnSpc>
                <a:spcPct val="150000"/>
              </a:lnSpc>
            </a:pPr>
            <a:r>
              <a:rPr lang="en-US" sz="3000" dirty="0">
                <a:solidFill>
                  <a:schemeClr val="tx1"/>
                </a:solidFill>
                <a:latin typeface="Comic Sans MS" panose="030F0702030302020204" pitchFamily="66" charset="0"/>
              </a:rPr>
              <a:t>then </a:t>
            </a:r>
          </a:p>
          <a:p>
            <a:pPr algn="ctr">
              <a:lnSpc>
                <a:spcPct val="150000"/>
              </a:lnSpc>
            </a:pPr>
            <a:r>
              <a:rPr lang="en-US" sz="3000" dirty="0">
                <a:solidFill>
                  <a:schemeClr val="tx1"/>
                </a:solidFill>
                <a:latin typeface="Comic Sans MS" panose="030F0702030302020204" pitchFamily="66" charset="0"/>
              </a:rPr>
              <a:t>truth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90FEF26-F67C-4C5F-9561-176B5FF76D5E}"/>
              </a:ext>
            </a:extLst>
          </p:cNvPr>
          <p:cNvSpPr txBox="1"/>
          <p:nvPr/>
        </p:nvSpPr>
        <p:spPr>
          <a:xfrm>
            <a:off x="9202056" y="4369210"/>
            <a:ext cx="1433284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dirty="0">
                <a:solidFill>
                  <a:srgbClr val="FF0000"/>
                </a:solidFill>
                <a:highlight>
                  <a:srgbClr val="FFFF00"/>
                </a:highlight>
                <a:latin typeface="Comic Sans MS" panose="030F0702030302020204" pitchFamily="66" charset="0"/>
              </a:rPr>
              <a:t>th</a:t>
            </a:r>
            <a:r>
              <a:rPr lang="en-US" sz="3000" dirty="0">
                <a:highlight>
                  <a:srgbClr val="FFFF00"/>
                </a:highlight>
                <a:latin typeface="Comic Sans MS" panose="030F0702030302020204" pitchFamily="66" charset="0"/>
              </a:rPr>
              <a:t>ink</a:t>
            </a:r>
          </a:p>
          <a:p>
            <a:pPr algn="ctr"/>
            <a:endParaRPr lang="en-US" sz="3000" dirty="0">
              <a:highlight>
                <a:srgbClr val="FFFF00"/>
              </a:highlight>
              <a:latin typeface="Comic Sans MS" panose="030F0702030302020204" pitchFamily="66" charset="0"/>
            </a:endParaRPr>
          </a:p>
          <a:p>
            <a:pPr algn="ctr"/>
            <a:r>
              <a:rPr lang="en-US" sz="3000" dirty="0">
                <a:highlight>
                  <a:srgbClr val="FFFF00"/>
                </a:highlight>
                <a:latin typeface="Comic Sans MS" panose="030F0702030302020204" pitchFamily="66" charset="0"/>
              </a:rPr>
              <a:t>tru</a:t>
            </a:r>
            <a:r>
              <a:rPr lang="en-US" sz="3000" dirty="0">
                <a:solidFill>
                  <a:srgbClr val="FF0000"/>
                </a:solidFill>
                <a:highlight>
                  <a:srgbClr val="FFFF00"/>
                </a:highlight>
                <a:latin typeface="Comic Sans MS" panose="030F0702030302020204" pitchFamily="66" charset="0"/>
              </a:rPr>
              <a:t>th</a:t>
            </a:r>
            <a:r>
              <a:rPr lang="en-US" sz="3000" dirty="0">
                <a:highlight>
                  <a:srgbClr val="FFFF00"/>
                </a:highlight>
                <a:latin typeface="Comic Sans MS" panose="030F0702030302020204" pitchFamily="66" charset="0"/>
              </a:rPr>
              <a:t> 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CA146EF-AB27-4A88-BD24-4A61F5946A5D}"/>
              </a:ext>
            </a:extLst>
          </p:cNvPr>
          <p:cNvSpPr txBox="1"/>
          <p:nvPr/>
        </p:nvSpPr>
        <p:spPr>
          <a:xfrm>
            <a:off x="1289959" y="4334744"/>
            <a:ext cx="1955799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dirty="0">
                <a:highlight>
                  <a:srgbClr val="FFFF00"/>
                </a:highlight>
                <a:latin typeface="Comic Sans MS" panose="030F0702030302020204" pitchFamily="66" charset="0"/>
              </a:rPr>
              <a:t>toge</a:t>
            </a:r>
            <a:r>
              <a:rPr lang="en-US" sz="3000" dirty="0">
                <a:solidFill>
                  <a:srgbClr val="FF0000"/>
                </a:solidFill>
                <a:highlight>
                  <a:srgbClr val="FFFF00"/>
                </a:highlight>
                <a:latin typeface="Comic Sans MS" panose="030F0702030302020204" pitchFamily="66" charset="0"/>
              </a:rPr>
              <a:t>th</a:t>
            </a:r>
            <a:r>
              <a:rPr lang="en-US" sz="3000" dirty="0">
                <a:highlight>
                  <a:srgbClr val="FFFF00"/>
                </a:highlight>
                <a:latin typeface="Comic Sans MS" panose="030F0702030302020204" pitchFamily="66" charset="0"/>
              </a:rPr>
              <a:t>er</a:t>
            </a:r>
          </a:p>
          <a:p>
            <a:pPr algn="ctr"/>
            <a:endParaRPr lang="en-US" sz="3000" dirty="0">
              <a:highlight>
                <a:srgbClr val="FFFF00"/>
              </a:highlight>
              <a:latin typeface="Comic Sans MS" panose="030F0702030302020204" pitchFamily="66" charset="0"/>
            </a:endParaRPr>
          </a:p>
          <a:p>
            <a:pPr algn="ctr"/>
            <a:r>
              <a:rPr lang="en-US" sz="3000" dirty="0">
                <a:solidFill>
                  <a:srgbClr val="FF0000"/>
                </a:solidFill>
                <a:highlight>
                  <a:srgbClr val="FFFF00"/>
                </a:highlight>
                <a:latin typeface="Comic Sans MS" panose="030F0702030302020204" pitchFamily="66" charset="0"/>
              </a:rPr>
              <a:t>th</a:t>
            </a:r>
            <a:r>
              <a:rPr lang="en-US" sz="3000" dirty="0">
                <a:highlight>
                  <a:srgbClr val="FFFF00"/>
                </a:highlight>
                <a:latin typeface="Comic Sans MS" panose="030F0702030302020204" pitchFamily="66" charset="0"/>
              </a:rPr>
              <a:t>en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6712408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22;p10">
            <a:extLst>
              <a:ext uri="{FF2B5EF4-FFF2-40B4-BE49-F238E27FC236}">
                <a16:creationId xmlns:a16="http://schemas.microsoft.com/office/drawing/2014/main" id="{5960F135-0304-454F-A3CD-4ECD55806A56}"/>
              </a:ext>
            </a:extLst>
          </p:cNvPr>
          <p:cNvSpPr txBox="1"/>
          <p:nvPr/>
        </p:nvSpPr>
        <p:spPr>
          <a:xfrm>
            <a:off x="0" y="615596"/>
            <a:ext cx="12192000" cy="584735"/>
          </a:xfrm>
          <a:prstGeom prst="rect">
            <a:avLst/>
          </a:prstGeom>
          <a:solidFill>
            <a:srgbClr val="274193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lvl="1"/>
            <a:r>
              <a:rPr lang="en-GB" sz="3200" b="1" dirty="0">
                <a:solidFill>
                  <a:schemeClr val="bg1"/>
                </a:solidFill>
                <a:latin typeface="Comic Sans MS" panose="030F0702030302020204" pitchFamily="66" charset="0"/>
                <a:cs typeface="Adobe Arabic" panose="02040503050201090203" pitchFamily="18" charset="-78"/>
              </a:rPr>
              <a:t>Sort the voiced and voiceless </a:t>
            </a:r>
            <a:r>
              <a:rPr lang="en-GB" sz="3200" b="1" dirty="0" err="1">
                <a:solidFill>
                  <a:schemeClr val="bg1"/>
                </a:solidFill>
                <a:latin typeface="Comic Sans MS" panose="030F0702030302020204" pitchFamily="66" charset="0"/>
                <a:cs typeface="Adobe Arabic" panose="02040503050201090203" pitchFamily="18" charset="-78"/>
              </a:rPr>
              <a:t>th</a:t>
            </a:r>
            <a:r>
              <a:rPr lang="en-GB" sz="3200" b="1" dirty="0">
                <a:solidFill>
                  <a:schemeClr val="bg1"/>
                </a:solidFill>
                <a:latin typeface="Comic Sans MS" panose="030F0702030302020204" pitchFamily="66" charset="0"/>
                <a:cs typeface="Adobe Arabic" panose="02040503050201090203" pitchFamily="18" charset="-78"/>
              </a:rPr>
              <a:t> sounds in the circles. </a:t>
            </a:r>
            <a:endParaRPr lang="en-GB" sz="3200" b="1" dirty="0">
              <a:solidFill>
                <a:schemeClr val="bg1"/>
              </a:solidFill>
            </a:endParaRPr>
          </a:p>
        </p:txBody>
      </p:sp>
      <p:sp>
        <p:nvSpPr>
          <p:cNvPr id="25" name="Google Shape;223;p10">
            <a:extLst>
              <a:ext uri="{FF2B5EF4-FFF2-40B4-BE49-F238E27FC236}">
                <a16:creationId xmlns:a16="http://schemas.microsoft.com/office/drawing/2014/main" id="{3F89BF06-2615-4134-A6F1-39E2988EA3E2}"/>
              </a:ext>
            </a:extLst>
          </p:cNvPr>
          <p:cNvSpPr txBox="1"/>
          <p:nvPr/>
        </p:nvSpPr>
        <p:spPr>
          <a:xfrm>
            <a:off x="1" y="1198734"/>
            <a:ext cx="12191999" cy="523180"/>
          </a:xfrm>
          <a:prstGeom prst="rect">
            <a:avLst/>
          </a:prstGeom>
          <a:solidFill>
            <a:srgbClr val="A8B9EA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800">
                <a:solidFill>
                  <a:schemeClr val="tx1">
                    <a:lumMod val="95000"/>
                    <a:lumOff val="5000"/>
                  </a:schemeClr>
                </a:solidFill>
                <a:latin typeface="Comic Sans MS"/>
                <a:ea typeface="Comic Sans MS"/>
                <a:cs typeface="Comic Sans MS"/>
                <a:sym typeface="Comic Sans MS"/>
              </a:rPr>
              <a:t>    You do.</a:t>
            </a:r>
            <a:endParaRPr lang="en-US" sz="280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77919B8D-014C-4409-9A9D-070183BB9CD2}"/>
              </a:ext>
            </a:extLst>
          </p:cNvPr>
          <p:cNvSpPr/>
          <p:nvPr/>
        </p:nvSpPr>
        <p:spPr>
          <a:xfrm>
            <a:off x="8233228" y="3016253"/>
            <a:ext cx="3381829" cy="3468914"/>
          </a:xfrm>
          <a:prstGeom prst="ellipse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3000" b="1" dirty="0">
                <a:latin typeface="Comic Sans MS" panose="030F0702030302020204" pitchFamily="66" charset="0"/>
              </a:rPr>
              <a:t>thin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C9A23CC4-E428-4C53-BB21-BB4ED90F430E}"/>
              </a:ext>
            </a:extLst>
          </p:cNvPr>
          <p:cNvSpPr/>
          <p:nvPr/>
        </p:nvSpPr>
        <p:spPr>
          <a:xfrm>
            <a:off x="576945" y="3016253"/>
            <a:ext cx="3381829" cy="3468914"/>
          </a:xfrm>
          <a:prstGeom prst="ellipse">
            <a:avLst/>
          </a:prstGeom>
          <a:gradFill flip="none" rotWithShape="1">
            <a:gsLst>
              <a:gs pos="0">
                <a:srgbClr val="92D050">
                  <a:tint val="66000"/>
                  <a:satMod val="160000"/>
                </a:srgbClr>
              </a:gs>
              <a:gs pos="50000">
                <a:srgbClr val="92D050">
                  <a:tint val="44500"/>
                  <a:satMod val="160000"/>
                </a:srgbClr>
              </a:gs>
              <a:gs pos="100000">
                <a:srgbClr val="92D05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28575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3000" b="1" dirty="0">
                <a:solidFill>
                  <a:schemeClr val="bg1"/>
                </a:solidFill>
                <a:latin typeface="Comic Sans MS" panose="030F0702030302020204" pitchFamily="66" charset="0"/>
              </a:rPr>
              <a:t>the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32BDA24-1769-458C-A437-C21AD459D023}"/>
              </a:ext>
            </a:extLst>
          </p:cNvPr>
          <p:cNvSpPr/>
          <p:nvPr/>
        </p:nvSpPr>
        <p:spPr>
          <a:xfrm>
            <a:off x="4818743" y="1896383"/>
            <a:ext cx="2554514" cy="3065233"/>
          </a:xfrm>
          <a:prstGeom prst="roundRect">
            <a:avLst/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lang="en-US" sz="3000" dirty="0">
                <a:solidFill>
                  <a:schemeClr val="tx1"/>
                </a:solidFill>
                <a:latin typeface="Comic Sans MS" panose="030F0702030302020204" pitchFamily="66" charset="0"/>
              </a:rPr>
              <a:t>think</a:t>
            </a:r>
          </a:p>
          <a:p>
            <a:pPr algn="ctr">
              <a:lnSpc>
                <a:spcPct val="150000"/>
              </a:lnSpc>
            </a:pPr>
            <a:r>
              <a:rPr lang="en-US" sz="3000" dirty="0">
                <a:solidFill>
                  <a:schemeClr val="tx1"/>
                </a:solidFill>
                <a:latin typeface="Comic Sans MS" panose="030F0702030302020204" pitchFamily="66" charset="0"/>
              </a:rPr>
              <a:t>together</a:t>
            </a:r>
          </a:p>
          <a:p>
            <a:pPr algn="ctr">
              <a:lnSpc>
                <a:spcPct val="150000"/>
              </a:lnSpc>
            </a:pPr>
            <a:r>
              <a:rPr lang="en-US" sz="3000" dirty="0">
                <a:solidFill>
                  <a:schemeClr val="tx1"/>
                </a:solidFill>
                <a:latin typeface="Comic Sans MS" panose="030F0702030302020204" pitchFamily="66" charset="0"/>
              </a:rPr>
              <a:t>then </a:t>
            </a:r>
          </a:p>
          <a:p>
            <a:pPr algn="ctr">
              <a:lnSpc>
                <a:spcPct val="150000"/>
              </a:lnSpc>
            </a:pPr>
            <a:r>
              <a:rPr lang="en-US" sz="3000" dirty="0">
                <a:solidFill>
                  <a:schemeClr val="tx1"/>
                </a:solidFill>
                <a:latin typeface="Comic Sans MS" panose="030F0702030302020204" pitchFamily="66" charset="0"/>
              </a:rPr>
              <a:t>truth 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2778146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DESIGN_ID_OFFICE THEME" val="wsuiHeVS"/>
  <p:tag name="ARTICULATE_DESIGN_ID_1_OFFICE THEME" val="gcpX7HGJ"/>
  <p:tag name="ARTICULATE_SLIDE_COUNT" val="342"/>
  <p:tag name="ARTICULATE_PROJECT_OPEN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2C9AB73789C774380AE96823B994B1F" ma:contentTypeVersion="5" ma:contentTypeDescription="Create a new document." ma:contentTypeScope="" ma:versionID="4be106dc3202de5e4496874d55a856e8">
  <xsd:schema xmlns:xsd="http://www.w3.org/2001/XMLSchema" xmlns:xs="http://www.w3.org/2001/XMLSchema" xmlns:p="http://schemas.microsoft.com/office/2006/metadata/properties" xmlns:ns3="08c46148-381b-4d1a-baf8-844283e29102" xmlns:ns4="e9f51e2d-9904-48f9-8735-56e0a4e7bd78" targetNamespace="http://schemas.microsoft.com/office/2006/metadata/properties" ma:root="true" ma:fieldsID="70c67e75f931f45feb33908ab6cb03fa" ns3:_="" ns4:_="">
    <xsd:import namespace="08c46148-381b-4d1a-baf8-844283e29102"/>
    <xsd:import namespace="e9f51e2d-9904-48f9-8735-56e0a4e7bd78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8c46148-381b-4d1a-baf8-844283e2910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9f51e2d-9904-48f9-8735-56e0a4e7bd78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9A0EC4C9-AD7E-4B90-AFC3-EF8E949339F5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A28B0E39-C4C1-48C0-9B0B-E06D5316DFD8}">
  <ds:schemaRefs>
    <ds:schemaRef ds:uri="08c46148-381b-4d1a-baf8-844283e29102"/>
    <ds:schemaRef ds:uri="e9f51e2d-9904-48f9-8735-56e0a4e7bd78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8E573E1F-6800-4A33-9F09-CA26B3557896}">
  <ds:schemaRefs>
    <ds:schemaRef ds:uri="http://schemas.microsoft.com/office/infopath/2007/PartnerControls"/>
    <ds:schemaRef ds:uri="http://purl.org/dc/terms/"/>
    <ds:schemaRef ds:uri="http://schemas.microsoft.com/office/2006/metadata/properties"/>
    <ds:schemaRef ds:uri="08c46148-381b-4d1a-baf8-844283e29102"/>
    <ds:schemaRef ds:uri="http://www.w3.org/XML/1998/namespace"/>
    <ds:schemaRef ds:uri="http://schemas.microsoft.com/office/2006/documentManagement/types"/>
    <ds:schemaRef ds:uri="http://purl.org/dc/dcmitype/"/>
    <ds:schemaRef ds:uri="http://schemas.openxmlformats.org/package/2006/metadata/core-properties"/>
    <ds:schemaRef ds:uri="e9f51e2d-9904-48f9-8735-56e0a4e7bd78"/>
    <ds:schemaRef ds:uri="http://purl.org/dc/elements/1.1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591</TotalTime>
  <Words>365</Words>
  <Application>Microsoft Office PowerPoint</Application>
  <PresentationFormat>Widescreen</PresentationFormat>
  <Paragraphs>51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Calibri</vt:lpstr>
      <vt:lpstr>Calibri Light</vt:lpstr>
      <vt:lpstr>Comic Sans MS</vt:lpstr>
      <vt:lpstr>Courier New</vt:lpstr>
      <vt:lpstr>Lucida Sans Unicode</vt:lpstr>
      <vt:lpstr>1_Office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Rita Abou Nasr</dc:creator>
  <cp:lastModifiedBy>Rania Khalil</cp:lastModifiedBy>
  <cp:revision>121</cp:revision>
  <dcterms:created xsi:type="dcterms:W3CDTF">2021-01-11T14:44:49Z</dcterms:created>
  <dcterms:modified xsi:type="dcterms:W3CDTF">2021-10-17T21:06:00Z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4C9C4EFE-3E9E-4C7C-A7CC-D0B2AF10668C</vt:lpwstr>
  </property>
  <property fmtid="{D5CDD505-2E9C-101B-9397-08002B2CF9AE}" pid="3" name="ArticulatePath">
    <vt:lpwstr>E.G2.U1.L1 _Slide 1__48</vt:lpwstr>
  </property>
  <property fmtid="{D5CDD505-2E9C-101B-9397-08002B2CF9AE}" pid="4" name="ContentTypeId">
    <vt:lpwstr>0x010100B2C9AB73789C774380AE96823B994B1F</vt:lpwstr>
  </property>
</Properties>
</file>