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64" r:id="rId3"/>
    <p:sldId id="258" r:id="rId4"/>
    <p:sldId id="277" r:id="rId5"/>
    <p:sldId id="297" r:id="rId6"/>
    <p:sldId id="287" r:id="rId7"/>
    <p:sldId id="288" r:id="rId8"/>
    <p:sldId id="276" r:id="rId9"/>
    <p:sldId id="289" r:id="rId10"/>
    <p:sldId id="299" r:id="rId11"/>
    <p:sldId id="291" r:id="rId12"/>
    <p:sldId id="292" r:id="rId13"/>
    <p:sldId id="296" r:id="rId14"/>
    <p:sldId id="298" r:id="rId15"/>
    <p:sldId id="265" r:id="rId16"/>
    <p:sldId id="272" r:id="rId17"/>
  </p:sldIdLst>
  <p:sldSz cx="12192000" cy="6858000"/>
  <p:notesSz cx="6858000" cy="9144000"/>
  <p:embeddedFontLst>
    <p:embeddedFont>
      <p:font typeface="맑은 고딕" panose="020B0503020000020004" pitchFamily="34" charset="-127"/>
      <p:regular r:id="rId19"/>
      <p:bold r:id="rId20"/>
    </p:embeddedFont>
    <p:embeddedFont>
      <p:font typeface="Adobe Arabic" panose="02040503050201020203" pitchFamily="18" charset="-78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mbria Math" panose="02040503050406030204" pitchFamily="18" charset="0"/>
      <p:regular r:id="rId29"/>
    </p:embeddedFont>
    <p:embeddedFont>
      <p:font typeface="GE SS Two Light" panose="020A0503020102020204" pitchFamily="18" charset="-78"/>
      <p:regular r:id="rId30"/>
    </p:embeddedFont>
    <p:embeddedFont>
      <p:font typeface="Myriad Pro" panose="020B0503030403020204" pitchFamily="34" charset="0"/>
      <p:regular r:id="rId31"/>
      <p:bold r:id="rId32"/>
      <p:italic r:id="rId33"/>
      <p:boldItalic r:id="rId34"/>
    </p:embeddedFont>
    <p:embeddedFont>
      <p:font typeface="Myriad Pro Light" panose="020B0403030403020204" pitchFamily="34" charset="0"/>
      <p:regular r:id="rId35"/>
      <p:bold r:id="rId36"/>
      <p:italic r:id="rId37"/>
      <p:boldItalic r:id="rId38"/>
    </p:embeddedFont>
    <p:embeddedFont>
      <p:font typeface="Open Sans" panose="020B0604020202020204" charset="0"/>
      <p:regular r:id="rId39"/>
      <p:bold r:id="rId40"/>
      <p:italic r:id="rId41"/>
      <p:boldItalic r:id="rId42"/>
    </p:embeddedFont>
    <p:embeddedFont>
      <p:font typeface="Tw Cen MT" panose="020B0602020104020603" pitchFamily="34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97D7"/>
    <a:srgbClr val="53FF91"/>
    <a:srgbClr val="5DCCF3"/>
    <a:srgbClr val="FF8021"/>
    <a:srgbClr val="F9EC7B"/>
    <a:srgbClr val="34FFAE"/>
    <a:srgbClr val="3BFF92"/>
    <a:srgbClr val="76B97F"/>
    <a:srgbClr val="A8C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4519" autoAdjust="0"/>
  </p:normalViewPr>
  <p:slideViewPr>
    <p:cSldViewPr snapToGrid="0">
      <p:cViewPr varScale="1">
        <p:scale>
          <a:sx n="57" d="100"/>
          <a:sy n="57" d="100"/>
        </p:scale>
        <p:origin x="123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-31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1.fntdata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font" Target="fonts/font2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font" Target="fonts/font28.fntdata"/><Relationship Id="rId20" Type="http://schemas.openxmlformats.org/officeDocument/2006/relationships/font" Target="fonts/font2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779c83d5aded0940" providerId="LiveId" clId="{26609420-DFE2-435C-8FC1-3374732DA3E8}"/>
    <pc:docChg chg="modSld">
      <pc:chgData name="" userId="779c83d5aded0940" providerId="LiveId" clId="{26609420-DFE2-435C-8FC1-3374732DA3E8}" dt="2022-08-04T17:05:51.670" v="0" actId="20577"/>
      <pc:docMkLst>
        <pc:docMk/>
      </pc:docMkLst>
      <pc:sldChg chg="modNotesTx">
        <pc:chgData name="" userId="779c83d5aded0940" providerId="LiveId" clId="{26609420-DFE2-435C-8FC1-3374732DA3E8}" dt="2022-08-04T17:05:51.670" v="0" actId="20577"/>
        <pc:sldMkLst>
          <pc:docMk/>
          <pc:sldMk cId="1952646707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04/08/2022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solidFill>
                  <a:schemeClr val="tx1"/>
                </a:solidFill>
                <a:latin typeface="Myriad Pro" panose="020B0503030403020204" charset="0"/>
              </a:rPr>
              <a:t>Note à l’enseignant(e)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L’enseignant(e) présente l’image.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Il/Elle d</a:t>
            </a:r>
            <a:r>
              <a:rPr lang="fr-FR" b="0" dirty="0">
                <a:latin typeface="Myriad Pro" panose="020B0503030403020204" charset="0"/>
              </a:rPr>
              <a:t>emande aux apprenants d’observer l’image pour répondre aux questions : Qui ? Où ? Quand? Quoi?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Qui vois –tu sur cette image?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Où se trouve -t – elle ? 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Quand l’action se passe –t-elle?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Que fait la fille ?</a:t>
            </a:r>
          </a:p>
          <a:p>
            <a:r>
              <a:rPr lang="fr-FR" dirty="0"/>
              <a:t>N.B. : </a:t>
            </a: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l’enseignant(e) pose la question complète mais seulement les mots interrogatifs apparaissent sur la diapo. </a:t>
            </a:r>
            <a:endParaRPr lang="fr-FR" dirty="0"/>
          </a:p>
          <a:p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9617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2. </a:t>
            </a:r>
            <a:r>
              <a:rPr lang="fr-FR" b="1" u="sng" dirty="0">
                <a:latin typeface="Myriad Pro" panose="020B0503030403020204" charset="0"/>
              </a:rPr>
              <a:t>Application: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Activité 1</a:t>
            </a:r>
            <a:endParaRPr lang="fr-FR" b="1" dirty="0">
              <a:latin typeface="Myriad Pro" panose="020B050303040302020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>
                <a:latin typeface="Myriad Pro" panose="020B0503030403020204" charset="0"/>
              </a:rPr>
              <a:t>L’enseignant(e) donne la consigne et la fait reformuler par les apprenants pour s’assurer de sa compréhension.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lit la description de chaque image et demande aux apprenants de montrer l’image qui correspond à la phrase qu’il a écoutée. Il est important de demander aux apprenants de justifier leurs réponses.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>
                <a:solidFill>
                  <a:schemeClr val="accent1">
                    <a:lumMod val="7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fr-FR" sz="1200" b="1" dirty="0">
                <a:solidFill>
                  <a:schemeClr val="accent1">
                    <a:lumMod val="7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</a:rPr>
              <a:t>coute le phrase puis trouve l’image qui lui correspond.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200" b="0" dirty="0">
                <a:solidFill>
                  <a:schemeClr val="accent1">
                    <a:lumMod val="75000"/>
                  </a:schemeClr>
                </a:solidFill>
                <a:effectLst/>
                <a:latin typeface="Myriad Pro" panose="020B0503030403020204" charset="0"/>
                <a:ea typeface="Times New Roman" panose="02020603050405020304" pitchFamily="18" charset="0"/>
              </a:rPr>
              <a:t>- L’enseignant(e) lit la première phrase et demande aux apprenants de montrer l’image convenable.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Transcriptions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- Deux enfants jouent au toboggan dans la piscine. (image 2)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- Une fille et trois garçons nagent dans la piscine. (image 1)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- Les enfants jouent au ballon dans la piscine. (image 3)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3848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2. </a:t>
            </a:r>
            <a:r>
              <a:rPr lang="fr-FR" b="1" u="sng" dirty="0">
                <a:latin typeface="Myriad Pro" panose="020B0503030403020204" charset="0"/>
              </a:rPr>
              <a:t>Application: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Activité 2</a:t>
            </a:r>
            <a:endParaRPr lang="fr-FR" b="1" dirty="0">
              <a:latin typeface="Myriad Pro" panose="020B05030304030202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- L’enseignant(e) donne la consigne et la fait reformuler par les apprenants pour s’assurer de sa compréhension.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 Elle montre les images et le fait décrire par les apprenants : Qui ? Où ? Quand ? Quoi?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/Elle lit ou fait lire les phrases puis demande aux apprenants de trouver la phrase qui correspond à chaque dessin tout en justifiant leur choix.</a:t>
            </a: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5697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2. </a:t>
            </a:r>
            <a:r>
              <a:rPr lang="fr-FR" b="1" u="sng" dirty="0">
                <a:latin typeface="Myriad Pro" panose="020B0503030403020204" charset="0"/>
              </a:rPr>
              <a:t>Application: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Activité 3</a:t>
            </a:r>
            <a:endParaRPr lang="fr-FR" b="1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-  </a:t>
            </a:r>
            <a:r>
              <a:rPr lang="fr-FR" dirty="0">
                <a:latin typeface="Myriad Pro" panose="020B0503030403020204" charset="0"/>
              </a:rPr>
              <a:t>L’enseignant(e) montre l’image. </a:t>
            </a:r>
            <a:endParaRPr lang="fr-FR" b="1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/Elle fait décrire l’image par les apprenants en posant les questions Qui?  Où? Quand? Quoi?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 Elle présente la consigne et s’assure de sa compréhension par les apprenants ( poser des questions fermées  et ciblées : </a:t>
            </a:r>
            <a:r>
              <a:rPr lang="fr-FR" b="1" dirty="0">
                <a:latin typeface="Myriad Pro" panose="020B0503030403020204" charset="0"/>
              </a:rPr>
              <a:t>vous allez lire ou écrire? / Vous allez écrire un mot ou une phrase? /….)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/Elle dit aux apprenants que pour écrire, on a besoin de mots puis il/elle présente le tableau des mots aux apprenants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fait découvrir les mots.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 Elle demande aux apprenants d’écrire une phrase pour légender l’image.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N.B : Si les élèves trouvent de difficultés à écrire, vous pouvez procéder à une dictée à l’adulte.</a:t>
            </a:r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528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r>
              <a:rPr lang="fr-FR" dirty="0">
                <a:latin typeface="Myriad Pro" panose="020B0503030403020204" charset="0"/>
              </a:rPr>
              <a:t>L’enseignant(e) dit aux apprenants : «  Cette année en EB1, vous allez apprendre à écrire des phrases à partir d’une image ».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3835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montre l’image.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Il/ Elle dit aux apprenants que pour dire ce qu’on voit, il faut observer attentivement l’image.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Il / Elle pose la question aux apprenants : </a:t>
            </a:r>
            <a:r>
              <a:rPr lang="fr-FR" b="1" dirty="0">
                <a:latin typeface="Myriad Pro" panose="020B0503030403020204" charset="0"/>
              </a:rPr>
              <a:t>Que vois –tu sur cette image ? </a:t>
            </a:r>
            <a:r>
              <a:rPr lang="fr-FR" dirty="0">
                <a:latin typeface="Myriad Pro" panose="020B0503030403020204" charset="0"/>
              </a:rPr>
              <a:t>Il /Elle  les laisse s’exprimer librement.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Réponses possibles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Je vois une fille, un chien, des papillons, des fleurs,…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charset="0"/>
              </a:rPr>
              <a:t>N.B : En premier temps, les apprenants énumèrent ce qu’ils voient.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82512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solidFill>
                  <a:schemeClr val="tx1"/>
                </a:solidFill>
                <a:latin typeface="Myriad Pro" panose="020B0503030403020204" charset="0"/>
              </a:rPr>
              <a:t>Note à l’enseignant(e)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L’enseignant(e) présente l’image.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Il/Elle d</a:t>
            </a:r>
            <a:r>
              <a:rPr lang="fr-FR" b="0" dirty="0">
                <a:latin typeface="Myriad Pro" panose="020B0503030403020204" charset="0"/>
              </a:rPr>
              <a:t>emande aux apprenants d’observer l’image pour répondre aux questions : qui ? Où ? Quand? Quoi?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Qui vois –tu sur cette image?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Où se trouve -t – elle ? 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Quand l’action se passe –t-elle?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Myriad Pro" panose="020B0503030403020204" pitchFamily="34" charset="0"/>
              <a:buChar char="−"/>
            </a:pPr>
            <a:r>
              <a:rPr lang="fr-FR" b="1" dirty="0">
                <a:latin typeface="Myriad Pro" panose="020B0503030403020204" charset="0"/>
              </a:rPr>
              <a:t>Que fait la fille ?</a:t>
            </a:r>
          </a:p>
          <a:p>
            <a:r>
              <a:rPr lang="fr-FR" dirty="0"/>
              <a:t>N.B. : </a:t>
            </a: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l’enseignant(e) pose la question complète mais seulement les mots interrogatifs apparaissent sur la diapo. </a:t>
            </a:r>
            <a:endParaRPr lang="fr-F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49675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  <a:endParaRPr lang="fr-FR" b="1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0" dirty="0">
                <a:solidFill>
                  <a:schemeClr val="tx1"/>
                </a:solidFill>
                <a:latin typeface="Myriad Pro" panose="020B0503030403020204" charset="0"/>
              </a:rPr>
              <a:t>L’enseignant(e) d</a:t>
            </a:r>
            <a:r>
              <a:rPr lang="fr-FR" dirty="0">
                <a:latin typeface="Myriad Pro" panose="020B0503030403020204" charset="0"/>
              </a:rPr>
              <a:t>emande aux apprenants de rechercher : Qui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Qui vois –tu sur cette image? </a:t>
            </a:r>
            <a:r>
              <a:rPr lang="fr-FR" dirty="0">
                <a:latin typeface="Myriad Pro" panose="020B0503030403020204" charset="0"/>
              </a:rPr>
              <a:t>Réponse : Une petite fille et un chien.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fr-FR" b="1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N.B. : l’enseignant(e) pose la question complète mais seulement le mot interrogatif apparait sur la diapo.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             En début EB1 c’est l’enseignant(e) qui sera chargé(e) d’écrire les textes des enfants. </a:t>
            </a:r>
            <a:r>
              <a:rPr lang="fr-FR" b="1" dirty="0">
                <a:latin typeface="Myriad Pro" panose="020B0503030403020204" charset="0"/>
              </a:rPr>
              <a:t>C’est la dictée à l’adulte</a:t>
            </a:r>
            <a:r>
              <a:rPr lang="fr-FR" dirty="0">
                <a:latin typeface="Myriad Pro" panose="020B0503030403020204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2236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  <a:endParaRPr lang="fr-FR" b="1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demande aux apprenants de rechercher : Où?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1" dirty="0">
                <a:latin typeface="Myriad Pro" panose="020B0503030403020204" charset="0"/>
              </a:rPr>
              <a:t>Où sont la petite fille et le chien ?  Réponse : d</a:t>
            </a:r>
            <a:r>
              <a:rPr lang="fr-FR" dirty="0">
                <a:latin typeface="Myriad Pro" panose="020B0503030403020204" charset="0"/>
              </a:rPr>
              <a:t>ans le jardin.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demande  aux apprenants de justifier leurs réponses.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1" dirty="0">
                <a:latin typeface="Myriad Pro" panose="020B0503030403020204" charset="0"/>
              </a:rPr>
              <a:t>Comment tu as qu’ils sont dans un jardin? Réponse : </a:t>
            </a:r>
            <a:r>
              <a:rPr lang="fr-FR" dirty="0">
                <a:latin typeface="Myriad Pro" panose="020B0503030403020204" charset="0"/>
              </a:rPr>
              <a:t>il y a des fleurs, des papillons,…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N.B : En début EB1 c’est l’enseignant(e) qui sera chargé(e) d’écrire les textes des enfants. </a:t>
            </a:r>
            <a:r>
              <a:rPr lang="fr-FR" b="1" dirty="0">
                <a:latin typeface="Myriad Pro" panose="020B0503030403020204" charset="0"/>
              </a:rPr>
              <a:t>C’est la dictée à l’adulte</a:t>
            </a:r>
            <a:r>
              <a:rPr lang="fr-FR" dirty="0">
                <a:latin typeface="Myriad Pro" panose="020B0503030403020204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0798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  <a:endParaRPr lang="fr-FR" b="1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demande aux apprenants de rechercher :  Quand?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1" dirty="0">
                <a:latin typeface="Myriad Pro" panose="020B0503030403020204" charset="0"/>
              </a:rPr>
              <a:t>Quand l’action se passe –t -elle ? (</a:t>
            </a:r>
            <a:r>
              <a:rPr lang="fr-FR" dirty="0">
                <a:latin typeface="Myriad Pro" panose="020B0503030403020204" charset="0"/>
              </a:rPr>
              <a:t>Faire trouver le moment de la journée, la saison.)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N.B : En début EB1 c’est l’enseignant(e) qui sera chargé(e) d’écrire les textes des enfants. </a:t>
            </a:r>
            <a:r>
              <a:rPr lang="fr-FR" b="1" dirty="0">
                <a:latin typeface="Myriad Pro" panose="020B0503030403020204" charset="0"/>
              </a:rPr>
              <a:t>C’est la dictée à l’adulte</a:t>
            </a:r>
            <a:r>
              <a:rPr lang="fr-FR" dirty="0">
                <a:latin typeface="Myriad Pro" panose="020B0503030403020204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270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latin typeface="Myriad Pro" panose="020B0503030403020204" charset="0"/>
              </a:rPr>
              <a:t>Note à l’enseignant(e)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Myriad Pro" panose="020B0503030403020204" charset="0"/>
              </a:rPr>
              <a:t>1. </a:t>
            </a:r>
            <a:r>
              <a:rPr lang="fr-FR" b="1" u="sng" dirty="0">
                <a:latin typeface="Myriad Pro" panose="020B0503030403020204" charset="0"/>
              </a:rPr>
              <a:t>Découverte:</a:t>
            </a:r>
            <a:endParaRPr lang="fr-FR" b="1" dirty="0">
              <a:latin typeface="Myriad Pro" panose="020B0503030403020204" charset="0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dirty="0">
                <a:latin typeface="Myriad Pro" panose="020B0503030403020204" charset="0"/>
              </a:rPr>
              <a:t>L’enseignant(e) demande  aux apprenants de rechercher : Quoi 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b="1" dirty="0">
                <a:latin typeface="Myriad Pro" panose="020B0503030403020204" charset="0"/>
              </a:rPr>
              <a:t>Qu’est-ce qui se passe ? Que fait la fille,...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b="1" dirty="0">
                <a:latin typeface="Myriad Pro" panose="020B0503030403020204" charset="0"/>
              </a:rPr>
              <a:t>Réponses possibles </a:t>
            </a:r>
            <a:r>
              <a:rPr lang="fr-FR" dirty="0">
                <a:latin typeface="Myriad Pro" panose="020B0503030403020204" charset="0"/>
              </a:rPr>
              <a:t>(A titre indicatif)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La petite fille promène son chien./ La fille se promène avec son chien.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fr-FR" dirty="0">
                <a:latin typeface="Myriad Pro" panose="020B0503030403020204" charset="0"/>
              </a:rPr>
              <a:t>N.B : En début EB1 c’est l’enseignant qui sera chargé d’écrire les textes des enfants. </a:t>
            </a:r>
            <a:r>
              <a:rPr lang="fr-FR" b="1" dirty="0">
                <a:latin typeface="Myriad Pro" panose="020B0503030403020204" charset="0"/>
              </a:rPr>
              <a:t>C’est la dictée à l’adulte</a:t>
            </a:r>
            <a:r>
              <a:rPr lang="fr-FR" dirty="0">
                <a:latin typeface="Myriad Pro" panose="020B0503030403020204" charset="0"/>
              </a:rPr>
              <a:t>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fr-FR"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8107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b="1" dirty="0">
                    <a:latin typeface="Myriad Pro" panose="020B0503030403020204" charset="0"/>
                  </a:rPr>
                  <a:t>Note à l’enseignant(e)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b="1" dirty="0">
                    <a:latin typeface="Myriad Pro" panose="020B0503030403020204" charset="0"/>
                  </a:rPr>
                  <a:t>1. </a:t>
                </a:r>
                <a:r>
                  <a:rPr lang="fr-FR" b="1" u="sng" dirty="0">
                    <a:latin typeface="Myriad Pro" panose="020B0503030403020204" charset="0"/>
                  </a:rPr>
                  <a:t>Découverte:</a:t>
                </a:r>
                <a:endParaRPr lang="fr-FR" b="1" dirty="0">
                  <a:latin typeface="Myriad Pro" panose="020B0503030403020204" charset="0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fr-FR" dirty="0">
                    <a:latin typeface="Myriad Pro" panose="020B0503030403020204" charset="0"/>
                  </a:rPr>
                  <a:t>- L’enseignant(e) demande aux apprenants de former une phrase pour parler de l’image.</a:t>
                </a:r>
              </a:p>
              <a:p>
                <a:pPr marL="171450" lvl="0" indent="-17145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fr-FR" b="1" dirty="0">
                    <a:latin typeface="Myriad Pro" panose="020B0503030403020204" charset="0"/>
                  </a:rPr>
                  <a:t>Dans l’image, il y a une petite fille et un chien . Ils sont dans un jardin. C’est le jour : le matin –</a:t>
                </a:r>
                <a:r>
                  <a:rPr lang="fr-FR" b="1" noProof="0" dirty="0">
                    <a:latin typeface="Myriad Pro" panose="020B0503030403020204" charset="0"/>
                  </a:rPr>
                  <a:t> </a:t>
                </a:r>
                <a:r>
                  <a:rPr lang="fr-FR" b="1" noProof="0" dirty="0" err="1">
                    <a:latin typeface="Myriad Pro" panose="020B0503030403020204" pitchFamily="34" charset="0"/>
                  </a:rPr>
                  <a:t>l’apr</a:t>
                </a:r>
                <a14:m>
                  <m:oMath xmlns:m="http://schemas.openxmlformats.org/officeDocument/2006/math">
                    <m:r>
                      <a:rPr lang="fr-FR" b="1" i="1" noProof="0" smtClean="0">
                        <a:latin typeface="Cambria Math" panose="02040503050406030204" pitchFamily="18" charset="0"/>
                      </a:rPr>
                      <m:t>è</m:t>
                    </m:r>
                  </m:oMath>
                </a14:m>
                <a:r>
                  <a:rPr lang="fr-FR" b="1" noProof="0" dirty="0">
                    <a:latin typeface="Myriad Pro" panose="020B0503030403020204" pitchFamily="34" charset="0"/>
                  </a:rPr>
                  <a:t>s </a:t>
                </a:r>
                <a:r>
                  <a:rPr lang="fr-FR" b="1" dirty="0">
                    <a:latin typeface="Myriad Pro" panose="020B0503030403020204" pitchFamily="34" charset="0"/>
                  </a:rPr>
                  <a:t>midi </a:t>
                </a:r>
                <a:r>
                  <a:rPr lang="fr-FR" b="1" dirty="0">
                    <a:latin typeface="Myriad Pro" panose="020B0503030403020204" charset="0"/>
                  </a:rPr>
                  <a:t>.</a:t>
                </a:r>
                <a:r>
                  <a:rPr lang="fr-FR" b="1" baseline="0" dirty="0">
                    <a:latin typeface="Myriad Pro" panose="020B0503030403020204" charset="0"/>
                  </a:rPr>
                  <a:t> Ils se promènent / ils marchent / ils regardent les fleurs….</a:t>
                </a:r>
                <a:endParaRPr lang="fr-FR" b="1" dirty="0">
                  <a:latin typeface="Myriad Pro" panose="020B0503030403020204" charset="0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fr-FR" b="1" dirty="0">
                    <a:latin typeface="Myriad Pro" panose="020B0503030403020204" charset="0"/>
                  </a:rPr>
                  <a:t>    Utilise ces mots pour faire une phrase convenable à l’image. 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fr-FR" b="1" dirty="0">
                    <a:latin typeface="Myriad Pro" panose="020B0503030403020204" charset="0"/>
                  </a:rPr>
                  <a:t>   </a:t>
                </a:r>
                <a:r>
                  <a:rPr lang="fr-FR" b="0" dirty="0">
                    <a:latin typeface="Myriad Pro" panose="020B0503030403020204" charset="0"/>
                  </a:rPr>
                  <a:t>A titre indicatif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fr-FR" dirty="0">
                    <a:latin typeface="Myriad Pro" panose="020B0503030403020204" charset="0"/>
                  </a:rPr>
                  <a:t>La fille se promène avec son chien./ Dans le jardin, la fille se promène avec son chien./ C’est l’après-midi, la petite fille promène son chien dans le jardin./C’est le matin, la petite fille promène son chien…)</a:t>
                </a:r>
              </a:p>
              <a:p>
                <a:pPr marL="171450" lvl="0" indent="-171450" algn="l" rtl="0">
                  <a:spcBef>
                    <a:spcPts val="0"/>
                  </a:spcBef>
                  <a:spcAft>
                    <a:spcPts val="0"/>
                  </a:spcAft>
                  <a:buFontTx/>
                  <a:buChar char="-"/>
                </a:pPr>
                <a:r>
                  <a:rPr lang="fr-FR" dirty="0">
                    <a:latin typeface="Myriad Pro" panose="020B0503030403020204" charset="0"/>
                  </a:rPr>
                  <a:t>L’enseignant(e) écrit les phrases proposées par les apprenants sur une grande feuille.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fr-FR" dirty="0">
                    <a:latin typeface="Myriad Pro" panose="020B0503030403020204" charset="0"/>
                  </a:rPr>
                  <a:t>N.B : En début EB1 c’est l’enseignant(e) qui sera chargé(e) d’écrire les textes des enfants. </a:t>
                </a:r>
                <a:r>
                  <a:rPr lang="fr-FR" b="1" dirty="0">
                    <a:latin typeface="Myriad Pro" panose="020B0503030403020204" charset="0"/>
                  </a:rPr>
                  <a:t>C’est la dictée à l’adulte</a:t>
                </a:r>
                <a:r>
                  <a:rPr lang="fr-FR" dirty="0">
                    <a:latin typeface="Myriad Pro" panose="020B0503030403020204" charset="0"/>
                  </a:rPr>
                  <a:t>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b="1" dirty="0" smtClean="0">
                    <a:latin typeface="Myriad Pro" panose="020B0503030403020204" charset="0"/>
                  </a:rPr>
                  <a:t>Note à l’enseignant(e)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b="1" dirty="0">
                    <a:latin typeface="Myriad Pro" panose="020B0503030403020204" charset="0"/>
                  </a:rPr>
                  <a:t>1. </a:t>
                </a:r>
                <a:r>
                  <a:rPr lang="fr-FR" b="1" u="sng" dirty="0">
                    <a:latin typeface="Myriad Pro" panose="020B0503030403020204" charset="0"/>
                  </a:rPr>
                  <a:t>Découverte:</a:t>
                </a:r>
                <a:endParaRPr lang="fr-FR" b="1" dirty="0">
                  <a:latin typeface="Myriad Pro" panose="020B0503030403020204" charset="0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fr-FR" dirty="0">
                    <a:latin typeface="Myriad Pro" panose="020B0503030403020204" charset="0"/>
                  </a:rPr>
                  <a:t>- L’enseignant(e) demande aux apprenants de former une phrase pour parler de l’image.</a:t>
                </a:r>
              </a:p>
              <a:p>
                <a:pPr marL="171450" lvl="0" indent="-17145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fr-FR" b="1" dirty="0">
                    <a:latin typeface="Myriad Pro" panose="020B0503030403020204" charset="0"/>
                  </a:rPr>
                  <a:t>Dans l’image, il y a une petite fille et un chien . Ils sont dans un jardin. C’est le jour : le matin –</a:t>
                </a:r>
                <a:r>
                  <a:rPr lang="fr-FR" b="1" noProof="0" dirty="0">
                    <a:latin typeface="Myriad Pro" panose="020B0503030403020204" charset="0"/>
                  </a:rPr>
                  <a:t> </a:t>
                </a:r>
                <a:r>
                  <a:rPr lang="fr-FR" b="1" noProof="0" dirty="0" err="1">
                    <a:latin typeface="Myriad Pro" panose="020B0503030403020204" pitchFamily="34" charset="0"/>
                  </a:rPr>
                  <a:t>l’apr</a:t>
                </a:r>
                <a:r>
                  <a:rPr lang="fr-FR" b="1" i="0" noProof="0" smtClean="0">
                    <a:latin typeface="Cambria Math" panose="02040503050406030204" pitchFamily="18" charset="0"/>
                  </a:rPr>
                  <a:t>è</a:t>
                </a:r>
                <a:r>
                  <a:rPr lang="fr-FR" b="1" noProof="0" dirty="0">
                    <a:latin typeface="Myriad Pro" panose="020B0503030403020204" pitchFamily="34" charset="0"/>
                  </a:rPr>
                  <a:t>s </a:t>
                </a:r>
                <a:r>
                  <a:rPr lang="fr-FR" b="1" dirty="0">
                    <a:latin typeface="Myriad Pro" panose="020B0503030403020204" pitchFamily="34" charset="0"/>
                  </a:rPr>
                  <a:t>midi </a:t>
                </a:r>
                <a:r>
                  <a:rPr lang="fr-FR" b="1" dirty="0">
                    <a:latin typeface="Myriad Pro" panose="020B0503030403020204" charset="0"/>
                  </a:rPr>
                  <a:t>.</a:t>
                </a:r>
                <a:r>
                  <a:rPr lang="fr-FR" b="1" baseline="0" dirty="0">
                    <a:latin typeface="Myriad Pro" panose="020B0503030403020204" charset="0"/>
                  </a:rPr>
                  <a:t> Ils se promènent / ils marchent / ils regardent les fleurs….</a:t>
                </a:r>
                <a:endParaRPr lang="fr-FR" b="1" dirty="0">
                  <a:latin typeface="Myriad Pro" panose="020B0503030403020204" charset="0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fr-FR" b="1" dirty="0">
                    <a:latin typeface="Myriad Pro" panose="020B0503030403020204" charset="0"/>
                  </a:rPr>
                  <a:t>    Utilise ces mots pour faire une phrase convenable à l’image. 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fr-FR" b="1" dirty="0">
                    <a:latin typeface="Myriad Pro" panose="020B0503030403020204" charset="0"/>
                  </a:rPr>
                  <a:t>   </a:t>
                </a:r>
                <a:r>
                  <a:rPr lang="fr-FR" b="0" dirty="0">
                    <a:latin typeface="Myriad Pro" panose="020B0503030403020204" charset="0"/>
                  </a:rPr>
                  <a:t>A titre indicatif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fr-FR" dirty="0">
                    <a:latin typeface="Myriad Pro" panose="020B0503030403020204" charset="0"/>
                  </a:rPr>
                  <a:t>La fille se promène avec son chien./ Dans le jardin, la fille se promène avec son chien./ C’est l’après-midi, la petite fille promène son chien dans le jardin./C’est le matin, la petite fille promène son chien…)</a:t>
                </a:r>
              </a:p>
              <a:p>
                <a:pPr marL="171450" lvl="0" indent="-171450" algn="l" rtl="0">
                  <a:spcBef>
                    <a:spcPts val="0"/>
                  </a:spcBef>
                  <a:spcAft>
                    <a:spcPts val="0"/>
                  </a:spcAft>
                  <a:buFontTx/>
                  <a:buChar char="-"/>
                </a:pPr>
                <a:r>
                  <a:rPr lang="fr-FR" dirty="0">
                    <a:latin typeface="Myriad Pro" panose="020B0503030403020204" charset="0"/>
                  </a:rPr>
                  <a:t>L’enseignant(e) écrit les phrases proposées par les apprenants sur une grande feuille.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fr-FR" dirty="0">
                    <a:latin typeface="Myriad Pro" panose="020B0503030403020204" charset="0"/>
                  </a:rPr>
                  <a:t>N.B : En début EB1 c’est l’enseignant(e) qui sera chargé(e) d’écrire les textes des enfants. </a:t>
                </a:r>
                <a:r>
                  <a:rPr lang="fr-FR" b="1" dirty="0">
                    <a:latin typeface="Myriad Pro" panose="020B0503030403020204" charset="0"/>
                  </a:rPr>
                  <a:t>C’est la dictée à l’adulte</a:t>
                </a:r>
                <a:r>
                  <a:rPr lang="fr-FR" dirty="0">
                    <a:latin typeface="Myriad Pro" panose="020B0503030403020204" charset="0"/>
                  </a:rPr>
                  <a:t>.</a:t>
                </a:r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46115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34166" y="1596537"/>
            <a:ext cx="10698010" cy="4844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3600" b="1" i="0" dirty="0">
                <a:solidFill>
                  <a:schemeClr val="tx1"/>
                </a:solidFill>
                <a:latin typeface="Myriad Pro Light" panose="020B0403030403020204" pitchFamily="34" charset="0"/>
              </a:rPr>
              <a:t>RÉFÉRENCES</a:t>
            </a:r>
            <a:endParaRPr lang="en-US" sz="3600" b="1" i="0" dirty="0">
              <a:solidFill>
                <a:schemeClr val="tx1"/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3600" b="1" i="0" noProof="0" dirty="0">
                <a:solidFill>
                  <a:schemeClr val="tx1"/>
                </a:solidFill>
                <a:latin typeface="Myriad Pro" panose="020B0503030403020204" pitchFamily="34" charset="0"/>
              </a:rPr>
              <a:t>CONTRIBUTEURS / CONTRIBUTRICES</a:t>
            </a: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92D0D7F-C467-4F67-BB6B-FE2C8BB292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24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1" y="1000014"/>
            <a:ext cx="4754880" cy="55778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4754881" y="1548654"/>
            <a:ext cx="6096000" cy="44805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400" b="1" i="0" noProof="0" dirty="0">
                <a:latin typeface="Myriad Pro" panose="020B0503030403020204" pitchFamily="34" charset="0"/>
              </a:rPr>
              <a:t>COMPETENCE : Communication écrite</a:t>
            </a:r>
            <a:r>
              <a:rPr lang="fr-FR" sz="2400" b="1" i="0" noProof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cs typeface="GE SS Two Medium" panose="020A0503020102020204" pitchFamily="18" charset="-78"/>
              </a:rPr>
              <a:t> / Production </a:t>
            </a:r>
            <a:r>
              <a:rPr lang="fr-FR" sz="2400" b="1" i="0" noProof="0" dirty="0">
                <a:latin typeface="Myriad Pro" panose="020B0503030403020204" pitchFamily="34" charset="0"/>
              </a:rPr>
              <a:t>écrite</a:t>
            </a:r>
            <a:r>
              <a:rPr lang="fr-FR" sz="2400" b="1" i="0" noProof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cs typeface="GE SS Two Medium" panose="020A0503020102020204" pitchFamily="18" charset="-78"/>
              </a:rPr>
              <a:t> </a:t>
            </a:r>
            <a:endParaRPr lang="fr-FR" sz="2400" b="1" i="0" noProof="0" dirty="0">
              <a:latin typeface="Myriad Pro" panose="020B050303040302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  <p:sldLayoutId id="2147483677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fr.freepik.com/vecteurs-premium/garcon-mignon-arroser-plante_3868768.htm" TargetMode="External"/><Relationship Id="rId3" Type="http://schemas.openxmlformats.org/officeDocument/2006/relationships/hyperlink" Target="https://fr.freepik.com/vecteurs-premium/illustration-dessin-anime-petite-fille-prenant-son-chien-pour-promenade-dans-parc_13504230.htm" TargetMode="External"/><Relationship Id="rId7" Type="http://schemas.openxmlformats.org/officeDocument/2006/relationships/hyperlink" Target="https://fr.freepik.com/vecteurs-libre/fille-chat-dessin-anime_5044920.htm" TargetMode="External"/><Relationship Id="rId2" Type="http://schemas.openxmlformats.org/officeDocument/2006/relationships/hyperlink" Target="https://fr.freepik.com/vecteurs-premium/eleves-enseignant-classe-illustration-dessin-anime_5338721.htm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fr.freepik.com/vecteurs-premium/enfants-nageant-dans-piscine-sous-eau-jouer-au-jouet_2845972.htm" TargetMode="External"/><Relationship Id="rId5" Type="http://schemas.openxmlformats.org/officeDocument/2006/relationships/hyperlink" Target="https://fr.freepik.com/vecteurs-premium/dessin-anime-enfants-nageant-dans-piscine_2991120.htm" TargetMode="External"/><Relationship Id="rId4" Type="http://schemas.openxmlformats.org/officeDocument/2006/relationships/hyperlink" Target="https://www.familiscope.fr/activites-enfants/coloriages/coloriage-a-imprimer-chien-et-petite-fille/" TargetMode="External"/><Relationship Id="rId9" Type="http://schemas.openxmlformats.org/officeDocument/2006/relationships/hyperlink" Target="https://www.google.com/url?sa=i&amp;url=https://fr.depositphotos.com/stock-photos/jardin-d'enfants.html&amp;psig=AOvVaw2DruYu4bE5ZetWejeOapDg&amp;ust=1624037319405000&amp;source=images&amp;cd=vfe&amp;ved=0CAoQjRxqFwoTCNCcmqWYn_ECFQAAAAAdAAAAABAR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97759" y="4738487"/>
            <a:ext cx="6510177" cy="75713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600" dirty="0">
                <a:latin typeface="Myriad Pro" panose="020B0503030403020204" pitchFamily="34" charset="0"/>
              </a:rPr>
              <a:t>Classe  : EB1</a:t>
            </a:r>
          </a:p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	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24" y="3413760"/>
            <a:ext cx="2038986" cy="1447800"/>
          </a:xfrm>
          <a:prstGeom prst="rect">
            <a:avLst/>
          </a:prstGeom>
        </p:spPr>
      </p:pic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949668" y="2853428"/>
            <a:ext cx="6473388" cy="75713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lvl="0">
              <a:spcBef>
                <a:spcPts val="0"/>
              </a:spcBef>
            </a:pPr>
            <a:r>
              <a:rPr lang="fr-FR" sz="4800" b="1" dirty="0">
                <a:latin typeface="Myriad Pro" panose="020B0503030403020204" charset="0"/>
                <a:cs typeface="Times New Roman" panose="02020603050405020304" pitchFamily="18" charset="0"/>
              </a:rPr>
              <a:t>Légender une image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949668" y="1888680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Langue française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6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" r="1690"/>
          <a:stretch>
            <a:fillRect/>
          </a:stretch>
        </p:blipFill>
        <p:spPr>
          <a:xfrm>
            <a:off x="4785360" y="1556606"/>
            <a:ext cx="6324599" cy="4648580"/>
          </a:xfrm>
        </p:spPr>
      </p:pic>
      <p:sp>
        <p:nvSpPr>
          <p:cNvPr id="6" name="Rectangle 5"/>
          <p:cNvSpPr/>
          <p:nvPr/>
        </p:nvSpPr>
        <p:spPr>
          <a:xfrm>
            <a:off x="381000" y="3640219"/>
            <a:ext cx="39651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charset="0"/>
              </a:rPr>
              <a:t>La fille se promène avec son chien.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1" y="2460247"/>
            <a:ext cx="4206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charset="0"/>
              </a:rPr>
              <a:t>Dans le jardin, la fille se promène avec son chien.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779" y="4820191"/>
            <a:ext cx="40526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charset="0"/>
              </a:rPr>
              <a:t>C’est l’après-midi, la petite fille promène son chien dans le jardin.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1280275"/>
            <a:ext cx="39651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charset="0"/>
              </a:rPr>
              <a:t>C’est le matin, la petite fille promène son chien.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77965" y="197846"/>
            <a:ext cx="29712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80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A72E769-36DC-4217-B276-3B424DB91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15" y="2260994"/>
            <a:ext cx="3617774" cy="3312000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4F7AC91-2A15-4795-A0F2-AC5424EA2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863" y="2233005"/>
            <a:ext cx="3312000" cy="3312000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51D2179-23BB-4009-975C-786B861482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3526" y="2260994"/>
            <a:ext cx="3312000" cy="3312000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8148350-8862-4CEC-BF81-4FA01307A5B4}"/>
              </a:ext>
            </a:extLst>
          </p:cNvPr>
          <p:cNvSpPr txBox="1"/>
          <p:nvPr/>
        </p:nvSpPr>
        <p:spPr>
          <a:xfrm>
            <a:off x="785415" y="1095612"/>
            <a:ext cx="1114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fr-FR" sz="3200" b="1" dirty="0">
                <a:effectLst/>
                <a:latin typeface="Myriad Pro" panose="020B0503030403020204" charset="0"/>
                <a:ea typeface="Times New Roman" panose="02020603050405020304" pitchFamily="18" charset="0"/>
              </a:rPr>
              <a:t>coute le phrase puis trouve l’image qui lui correspond.</a:t>
            </a:r>
          </a:p>
          <a:p>
            <a:endParaRPr lang="fr-FR" sz="2800" dirty="0"/>
          </a:p>
        </p:txBody>
      </p:sp>
      <p:sp>
        <p:nvSpPr>
          <p:cNvPr id="10" name="Google Shape;32;p5">
            <a:extLst>
              <a:ext uri="{FF2B5EF4-FFF2-40B4-BE49-F238E27FC236}">
                <a16:creationId xmlns:a16="http://schemas.microsoft.com/office/drawing/2014/main" id="{C10C74FD-E344-4125-AB9E-A873A5B9F604}"/>
              </a:ext>
            </a:extLst>
          </p:cNvPr>
          <p:cNvSpPr/>
          <p:nvPr/>
        </p:nvSpPr>
        <p:spPr>
          <a:xfrm>
            <a:off x="850287" y="2261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</a:t>
            </a:r>
            <a:endParaRPr lang="en-US" sz="32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88E650-1FC3-43B9-8AAF-C04314704EEB}"/>
              </a:ext>
            </a:extLst>
          </p:cNvPr>
          <p:cNvSpPr/>
          <p:nvPr/>
        </p:nvSpPr>
        <p:spPr>
          <a:xfrm>
            <a:off x="5715558" y="5762388"/>
            <a:ext cx="1207756" cy="8490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6000" b="1" dirty="0">
                <a:solidFill>
                  <a:srgbClr val="00B050"/>
                </a:solidFill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8C26F5A-435F-44A6-9E45-58FC29707B52}"/>
              </a:ext>
            </a:extLst>
          </p:cNvPr>
          <p:cNvSpPr/>
          <p:nvPr/>
        </p:nvSpPr>
        <p:spPr>
          <a:xfrm>
            <a:off x="1990424" y="5762388"/>
            <a:ext cx="1207756" cy="8490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6000" b="1" dirty="0">
                <a:solidFill>
                  <a:srgbClr val="00B050"/>
                </a:solidFill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3FDC05C-A050-4F0C-94D2-92A5E4702C5E}"/>
              </a:ext>
            </a:extLst>
          </p:cNvPr>
          <p:cNvSpPr/>
          <p:nvPr/>
        </p:nvSpPr>
        <p:spPr>
          <a:xfrm>
            <a:off x="9597698" y="5762388"/>
            <a:ext cx="1207756" cy="8490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6000" b="1" dirty="0">
                <a:solidFill>
                  <a:srgbClr val="00B050"/>
                </a:solidFill>
                <a:latin typeface="Myriad Pro" panose="020B0503030403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2844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9375C5AA-84B2-4E10-8D0F-66D8DF067D60}"/>
              </a:ext>
            </a:extLst>
          </p:cNvPr>
          <p:cNvSpPr txBox="1"/>
          <p:nvPr/>
        </p:nvSpPr>
        <p:spPr>
          <a:xfrm>
            <a:off x="729143" y="914401"/>
            <a:ext cx="101946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Myriad Pro" panose="020B0503030403020204" charset="0"/>
                <a:ea typeface="Times New Roman" panose="02020603050405020304" pitchFamily="18" charset="0"/>
              </a:rPr>
              <a:t>Trouve la phrase qui correspond à chaque dessin.</a:t>
            </a:r>
            <a:endParaRPr lang="fr-FR" sz="3200" b="1" dirty="0">
              <a:effectLst/>
              <a:latin typeface="Myriad Pro" panose="020B0503030403020204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DFD39E9-BCA6-40BA-ABE9-E5D51F1E3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245" y="2011475"/>
            <a:ext cx="3096000" cy="309600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515CC9B-F9E2-41B4-B5FE-4329FBF5955D}"/>
              </a:ext>
            </a:extLst>
          </p:cNvPr>
          <p:cNvSpPr txBox="1"/>
          <p:nvPr/>
        </p:nvSpPr>
        <p:spPr>
          <a:xfrm>
            <a:off x="1125268" y="5190978"/>
            <a:ext cx="44537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Sara joue avec son chien.</a:t>
            </a:r>
          </a:p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Sara joue avec son chat.</a:t>
            </a:r>
          </a:p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Sara joue avec son lapin.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810DC8-16D3-4B5C-BB68-E5A6EDEC59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9547" y="1969723"/>
            <a:ext cx="3383087" cy="3179503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CF92C12-6936-4391-964F-A9D4C9CD5BFB}"/>
              </a:ext>
            </a:extLst>
          </p:cNvPr>
          <p:cNvSpPr txBox="1"/>
          <p:nvPr/>
        </p:nvSpPr>
        <p:spPr>
          <a:xfrm>
            <a:off x="7070574" y="5254096"/>
            <a:ext cx="44537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Samir arrose l’arbre.</a:t>
            </a:r>
          </a:p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Samir arrose la fleur.</a:t>
            </a:r>
          </a:p>
          <a:p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Samir arrose la plante.</a:t>
            </a:r>
          </a:p>
        </p:txBody>
      </p:sp>
      <p:sp>
        <p:nvSpPr>
          <p:cNvPr id="8" name="Google Shape;32;p5">
            <a:extLst>
              <a:ext uri="{FF2B5EF4-FFF2-40B4-BE49-F238E27FC236}">
                <a16:creationId xmlns:a16="http://schemas.microsoft.com/office/drawing/2014/main" id="{ED8EBEC1-0663-43A1-97D2-55977DDDD8C4}"/>
              </a:ext>
            </a:extLst>
          </p:cNvPr>
          <p:cNvSpPr/>
          <p:nvPr/>
        </p:nvSpPr>
        <p:spPr>
          <a:xfrm>
            <a:off x="850287" y="2261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</a:t>
            </a:r>
            <a:endParaRPr lang="en-US" sz="32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ZoneTexte 3">
            <a:extLst>
              <a:ext uri="{FF2B5EF4-FFF2-40B4-BE49-F238E27FC236}">
                <a16:creationId xmlns:a16="http://schemas.microsoft.com/office/drawing/2014/main" id="{B2FA3EFA-62F8-47F5-90E6-65ED82E2434E}"/>
              </a:ext>
            </a:extLst>
          </p:cNvPr>
          <p:cNvSpPr txBox="1"/>
          <p:nvPr/>
        </p:nvSpPr>
        <p:spPr>
          <a:xfrm>
            <a:off x="1098862" y="5621865"/>
            <a:ext cx="445374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Sara joue avec son chat.</a:t>
            </a:r>
          </a:p>
        </p:txBody>
      </p:sp>
      <p:sp>
        <p:nvSpPr>
          <p:cNvPr id="10" name="ZoneTexte 6">
            <a:extLst>
              <a:ext uri="{FF2B5EF4-FFF2-40B4-BE49-F238E27FC236}">
                <a16:creationId xmlns:a16="http://schemas.microsoft.com/office/drawing/2014/main" id="{E5CB3E8C-F351-4DD1-A026-C8519E7A4812}"/>
              </a:ext>
            </a:extLst>
          </p:cNvPr>
          <p:cNvSpPr txBox="1"/>
          <p:nvPr/>
        </p:nvSpPr>
        <p:spPr>
          <a:xfrm>
            <a:off x="7070573" y="6090766"/>
            <a:ext cx="445374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Samir arrose la plante</a:t>
            </a:r>
            <a:r>
              <a:rPr lang="fr-FR" sz="28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637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9375C5AA-84B2-4E10-8D0F-66D8DF067D60}"/>
              </a:ext>
            </a:extLst>
          </p:cNvPr>
          <p:cNvSpPr txBox="1"/>
          <p:nvPr/>
        </p:nvSpPr>
        <p:spPr>
          <a:xfrm>
            <a:off x="274854" y="2044005"/>
            <a:ext cx="29405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fr-FR" sz="2800" b="1" dirty="0">
                <a:effectLst/>
                <a:latin typeface="Myriad Pro" panose="020B0503030403020204" charset="0"/>
                <a:ea typeface="Times New Roman" panose="02020603050405020304" pitchFamily="18" charset="0"/>
              </a:rPr>
              <a:t>cris une phrase à partir de l’image. 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C083963-8EF6-475F-A7C9-D1EC94C04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439" y="1113185"/>
            <a:ext cx="4512158" cy="3551089"/>
          </a:xfrm>
          <a:prstGeom prst="rect">
            <a:avLst/>
          </a:prstGeom>
        </p:spPr>
      </p:pic>
      <p:sp>
        <p:nvSpPr>
          <p:cNvPr id="14" name="Google Shape;32;p5">
            <a:extLst>
              <a:ext uri="{FF2B5EF4-FFF2-40B4-BE49-F238E27FC236}">
                <a16:creationId xmlns:a16="http://schemas.microsoft.com/office/drawing/2014/main" id="{5E38F2FE-7279-42F2-BF8C-5B5D4BB9AF4C}"/>
              </a:ext>
            </a:extLst>
          </p:cNvPr>
          <p:cNvSpPr/>
          <p:nvPr/>
        </p:nvSpPr>
        <p:spPr>
          <a:xfrm>
            <a:off x="850287" y="19344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903C586-CA2A-4097-AE35-850731139E18}"/>
              </a:ext>
            </a:extLst>
          </p:cNvPr>
          <p:cNvGrpSpPr/>
          <p:nvPr/>
        </p:nvGrpSpPr>
        <p:grpSpPr>
          <a:xfrm>
            <a:off x="8163066" y="930613"/>
            <a:ext cx="3666744" cy="1373038"/>
            <a:chOff x="8601766" y="1284370"/>
            <a:chExt cx="3171390" cy="146541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CB00D50-F885-4969-B050-982BCBFE1572}"/>
                </a:ext>
              </a:extLst>
            </p:cNvPr>
            <p:cNvGrpSpPr/>
            <p:nvPr/>
          </p:nvGrpSpPr>
          <p:grpSpPr>
            <a:xfrm>
              <a:off x="8601766" y="1284370"/>
              <a:ext cx="3171390" cy="1465416"/>
              <a:chOff x="8376175" y="1012201"/>
              <a:chExt cx="3171390" cy="1465416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39756AAB-CCBD-42B6-B906-02E00ECA39B3}"/>
                  </a:ext>
                </a:extLst>
              </p:cNvPr>
              <p:cNvSpPr/>
              <p:nvPr/>
            </p:nvSpPr>
            <p:spPr>
              <a:xfrm>
                <a:off x="8376175" y="1016772"/>
                <a:ext cx="1444698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BBBC4009-F98B-4CAC-BB88-1E680EEF4F41}"/>
                  </a:ext>
                </a:extLst>
              </p:cNvPr>
              <p:cNvSpPr/>
              <p:nvPr/>
            </p:nvSpPr>
            <p:spPr>
              <a:xfrm>
                <a:off x="9820872" y="1012201"/>
                <a:ext cx="1726693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Une fille </a:t>
                </a:r>
              </a:p>
              <a:p>
                <a:pPr algn="ctr"/>
                <a:endParaRPr lang="fr-FR" dirty="0"/>
              </a:p>
            </p:txBody>
          </p:sp>
        </p:grpSp>
        <p:pic>
          <p:nvPicPr>
            <p:cNvPr id="13" name="Image 4">
              <a:extLst>
                <a:ext uri="{FF2B5EF4-FFF2-40B4-BE49-F238E27FC236}">
                  <a16:creationId xmlns:a16="http://schemas.microsoft.com/office/drawing/2014/main" id="{3FB65E77-0F9C-468A-A78B-8E256C46D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40561" y="1380648"/>
              <a:ext cx="891000" cy="11880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FEE9E2-97A3-4E1D-834B-10BBDF283B6B}"/>
              </a:ext>
            </a:extLst>
          </p:cNvPr>
          <p:cNvGrpSpPr/>
          <p:nvPr/>
        </p:nvGrpSpPr>
        <p:grpSpPr>
          <a:xfrm>
            <a:off x="8163066" y="2413238"/>
            <a:ext cx="3668659" cy="1375071"/>
            <a:chOff x="9243280" y="4713595"/>
            <a:chExt cx="3668659" cy="146300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70C1813-65FC-4496-960B-FBE506558F8B}"/>
                </a:ext>
              </a:extLst>
            </p:cNvPr>
            <p:cNvGrpSpPr/>
            <p:nvPr/>
          </p:nvGrpSpPr>
          <p:grpSpPr>
            <a:xfrm>
              <a:off x="9243280" y="4713595"/>
              <a:ext cx="3668659" cy="1463008"/>
              <a:chOff x="8376175" y="1016772"/>
              <a:chExt cx="3176443" cy="1463008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75400905-0C97-4C27-95EE-AD371FC6A172}"/>
                  </a:ext>
                </a:extLst>
              </p:cNvPr>
              <p:cNvSpPr/>
              <p:nvPr/>
            </p:nvSpPr>
            <p:spPr>
              <a:xfrm>
                <a:off x="8376175" y="1016772"/>
                <a:ext cx="1444698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76D5EBBD-460A-4BDD-9BFA-5D3175CF022D}"/>
                  </a:ext>
                </a:extLst>
              </p:cNvPr>
              <p:cNvSpPr/>
              <p:nvPr/>
            </p:nvSpPr>
            <p:spPr>
              <a:xfrm>
                <a:off x="9825925" y="1018935"/>
                <a:ext cx="1726693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Un garçon </a:t>
                </a:r>
              </a:p>
              <a:p>
                <a:pPr algn="ctr"/>
                <a:endParaRPr lang="fr-FR" dirty="0"/>
              </a:p>
            </p:txBody>
          </p: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57DDF1B-6426-40DD-A1A0-8376C82D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17275" y="4828224"/>
              <a:ext cx="920576" cy="1164437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B249ED2-8615-4201-9CDC-C2B0E1115A46}"/>
              </a:ext>
            </a:extLst>
          </p:cNvPr>
          <p:cNvGrpSpPr/>
          <p:nvPr/>
        </p:nvGrpSpPr>
        <p:grpSpPr>
          <a:xfrm>
            <a:off x="8166987" y="3883811"/>
            <a:ext cx="3662823" cy="1303627"/>
            <a:chOff x="8389627" y="4541270"/>
            <a:chExt cx="3662823" cy="1465416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AEB3515-5380-47B8-9AFF-E4E2E0B2F80F}"/>
                </a:ext>
              </a:extLst>
            </p:cNvPr>
            <p:cNvGrpSpPr/>
            <p:nvPr/>
          </p:nvGrpSpPr>
          <p:grpSpPr>
            <a:xfrm>
              <a:off x="8389627" y="4541270"/>
              <a:ext cx="3662823" cy="1465416"/>
              <a:chOff x="8376175" y="1012201"/>
              <a:chExt cx="3171390" cy="1465416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5E3AFAC4-6001-4112-8AC9-4F8CF2A56402}"/>
                  </a:ext>
                </a:extLst>
              </p:cNvPr>
              <p:cNvSpPr/>
              <p:nvPr/>
            </p:nvSpPr>
            <p:spPr>
              <a:xfrm>
                <a:off x="8376175" y="1016772"/>
                <a:ext cx="1444698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6F08A1AD-83C1-4A31-8724-B4D75831FF4E}"/>
                  </a:ext>
                </a:extLst>
              </p:cNvPr>
              <p:cNvSpPr/>
              <p:nvPr/>
            </p:nvSpPr>
            <p:spPr>
              <a:xfrm>
                <a:off x="9820872" y="1012201"/>
                <a:ext cx="1726693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Un ballon </a:t>
                </a:r>
              </a:p>
              <a:p>
                <a:pPr algn="ctr"/>
                <a:endParaRPr lang="fr-FR" dirty="0"/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BA5BDE7-D8F8-40B5-826B-A259095FE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61924" y="4792217"/>
              <a:ext cx="865707" cy="865707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1D6535-AA91-46AE-BF32-B58142A69454}"/>
              </a:ext>
            </a:extLst>
          </p:cNvPr>
          <p:cNvGrpSpPr/>
          <p:nvPr/>
        </p:nvGrpSpPr>
        <p:grpSpPr>
          <a:xfrm>
            <a:off x="8163066" y="5287006"/>
            <a:ext cx="3662825" cy="1303627"/>
            <a:chOff x="8254872" y="5257938"/>
            <a:chExt cx="3662825" cy="130362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897B07F-A390-407E-BE29-820B0B83A26F}"/>
                </a:ext>
              </a:extLst>
            </p:cNvPr>
            <p:cNvGrpSpPr/>
            <p:nvPr/>
          </p:nvGrpSpPr>
          <p:grpSpPr>
            <a:xfrm>
              <a:off x="8254872" y="5257938"/>
              <a:ext cx="3662825" cy="1303627"/>
              <a:chOff x="8376174" y="1012201"/>
              <a:chExt cx="3171391" cy="1465416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B3117716-ED0E-4DFF-859A-9AEFCEF052A4}"/>
                  </a:ext>
                </a:extLst>
              </p:cNvPr>
              <p:cNvSpPr/>
              <p:nvPr/>
            </p:nvSpPr>
            <p:spPr>
              <a:xfrm>
                <a:off x="8376174" y="1016772"/>
                <a:ext cx="1444698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B6E9F472-A4EA-4597-957F-F19BC4A65141}"/>
                  </a:ext>
                </a:extLst>
              </p:cNvPr>
              <p:cNvSpPr/>
              <p:nvPr/>
            </p:nvSpPr>
            <p:spPr>
              <a:xfrm>
                <a:off x="9820872" y="1012201"/>
                <a:ext cx="1726693" cy="1460845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Jouer</a:t>
                </a:r>
              </a:p>
              <a:p>
                <a:pPr algn="ctr"/>
                <a:endParaRPr lang="fr-FR" dirty="0"/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ADF7A08-C1FF-48D1-93B7-C725EBCA4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74927" y="5462085"/>
              <a:ext cx="1456705" cy="8810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89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35C348D-4C96-4C5A-ADC1-6AAE9381AD13}"/>
              </a:ext>
            </a:extLst>
          </p:cNvPr>
          <p:cNvSpPr txBox="1"/>
          <p:nvPr/>
        </p:nvSpPr>
        <p:spPr>
          <a:xfrm>
            <a:off x="685800" y="1706880"/>
            <a:ext cx="10789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hlinkClick r:id="rId2"/>
              </a:rPr>
              <a:t>- https://fr.freepik.com/vecteurs-premium/eleves-enseignant-classe-illustration-dessin-anime_5338721.htm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hlinkClick r:id="rId3"/>
              </a:rPr>
              <a:t>- https://fr.freepik.com/vecteurs-premium/illustration-dessin-anime-petite-fille-prenant-son-chien-pour-promenade-dans-parc_13504230.htm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hlinkClick r:id="rId4"/>
              </a:rPr>
              <a:t>- https://www.familiscope.fr/activites-enfants/coloriages/coloriage-a-imprimer-chien-et-petite-fille/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r>
              <a:rPr lang="fr-FR" sz="1600" dirty="0">
                <a:latin typeface="Myriad Pro" panose="020B0503030403020204" charset="0"/>
                <a:hlinkClick r:id="rId5"/>
              </a:rPr>
              <a:t>- https://fr.freepik.com/vecteurs-premium/dessin-anime-enfants-nageant-dans-piscine_2991120.htm</a:t>
            </a:r>
            <a:endParaRPr lang="fr-FR" sz="1600" dirty="0">
              <a:latin typeface="Myriad Pro" panose="020B0503030403020204" charset="0"/>
            </a:endParaRPr>
          </a:p>
          <a:p>
            <a:endParaRPr lang="fr-FR" sz="1600" dirty="0">
              <a:latin typeface="Myriad Pro" panose="020B0503030403020204" charset="0"/>
            </a:endParaRPr>
          </a:p>
          <a:p>
            <a:r>
              <a:rPr lang="fr-FR" sz="1600" dirty="0">
                <a:latin typeface="Myriad Pro" panose="020B0503030403020204" charset="0"/>
                <a:hlinkClick r:id="rId6"/>
              </a:rPr>
              <a:t>- https://fr.freepik.com/vecteurs-premium/enfants-nageant-dans-piscine-sous-eau-jouer-au-jouet_2845972.htm</a:t>
            </a:r>
            <a:endParaRPr lang="fr-FR" sz="1600" dirty="0">
              <a:latin typeface="Myriad Pro" panose="020B0503030403020204" charset="0"/>
            </a:endParaRPr>
          </a:p>
          <a:p>
            <a:endParaRPr lang="fr-FR" sz="1600" dirty="0">
              <a:latin typeface="Myriad Pro" panose="020B0503030403020204" charset="0"/>
            </a:endParaRPr>
          </a:p>
          <a:p>
            <a:r>
              <a:rPr lang="fr-FR" sz="1600" dirty="0">
                <a:latin typeface="Myriad Pro" panose="020B0503030403020204" charset="0"/>
                <a:hlinkClick r:id="rId7"/>
              </a:rPr>
              <a:t>- https://fr.freepik.com/vecteurs-libre/fille-chat-dessin-anime_5044920.htm</a:t>
            </a:r>
            <a:endParaRPr lang="fr-FR" sz="1600" dirty="0">
              <a:latin typeface="Myriad Pro" panose="020B0503030403020204" charset="0"/>
            </a:endParaRPr>
          </a:p>
          <a:p>
            <a:endParaRPr lang="fr-FR" sz="1600" dirty="0">
              <a:latin typeface="Myriad Pro" panose="020B0503030403020204" charset="0"/>
              <a:hlinkClick r:id="rId8"/>
            </a:endParaRPr>
          </a:p>
          <a:p>
            <a:r>
              <a:rPr lang="fr-FR" sz="1600" dirty="0">
                <a:latin typeface="Myriad Pro" panose="020B0503030403020204" charset="0"/>
                <a:hlinkClick r:id="rId8"/>
              </a:rPr>
              <a:t>- https://fr.freepik.com/vecteurs-premium/garcon-mignon-arroser-plante_3868768.htm</a:t>
            </a:r>
            <a:endParaRPr lang="fr-FR" sz="1600" dirty="0">
              <a:latin typeface="Myriad Pro" panose="020B0503030403020204" charset="0"/>
            </a:endParaRPr>
          </a:p>
          <a:p>
            <a:endParaRPr lang="fr-FR" sz="1600" dirty="0">
              <a:latin typeface="Myriad Pro" panose="020B0503030403020204" charset="0"/>
            </a:endParaRPr>
          </a:p>
          <a:p>
            <a:r>
              <a:rPr lang="fr-FR" sz="1600" dirty="0">
                <a:latin typeface="Myriad Pro" panose="020B0503030403020204" charset="0"/>
                <a:hlinkClick r:id="rId9"/>
              </a:rPr>
              <a:t>- https://www.google.com/url?sa=i&amp;url=https%3A%2F%2Ffr.depositphotos.com%2Fstock-photos%2Fjardin-d%27enfants.html&amp;psig=AOvVaw2DruYu4bE5ZetWejeOapDg&amp;ust=1624037319405000&amp;source=images&amp;cd=vfe&amp;ved=0CAoQjRxqFwoTCNCcmqWYn_ECFQAAAAAdAAAAABAR</a:t>
            </a:r>
            <a:endParaRPr lang="fr-FR" sz="1600" dirty="0">
              <a:latin typeface="Myriad Pro" panose="020B0503030403020204" charset="0"/>
            </a:endParaRPr>
          </a:p>
          <a:p>
            <a:endParaRPr lang="fr-FR" dirty="0">
              <a:latin typeface="Myriad Pro" panose="020B050303040302020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9448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2566973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Auteure</a:t>
            </a:r>
            <a:r>
              <a:rPr lang="en-US" sz="2400" dirty="0">
                <a:latin typeface="Myriad Pro" panose="020B0503030403020204" pitchFamily="34" charset="0"/>
              </a:rPr>
              <a:t> : </a:t>
            </a:r>
            <a:r>
              <a:rPr lang="fr-FR" sz="2400" dirty="0" err="1">
                <a:latin typeface="Myriad Pro" panose="020B0503030403020204" pitchFamily="34" charset="0"/>
              </a:rPr>
              <a:t>Rawaa</a:t>
            </a:r>
            <a:r>
              <a:rPr lang="fr-FR" sz="2400" dirty="0">
                <a:latin typeface="Myriad Pro" panose="020B0503030403020204" pitchFamily="34" charset="0"/>
              </a:rPr>
              <a:t> Chami  </a:t>
            </a:r>
            <a:r>
              <a:rPr lang="fr-FR" sz="2400" i="1" dirty="0">
                <a:latin typeface="Myriad Pro" panose="020B0503030403020204" pitchFamily="34" charset="0"/>
              </a:rPr>
              <a:t>(Formatrice au centre de ressources de Tripoli)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Coordinatrices</a:t>
            </a:r>
            <a:r>
              <a:rPr lang="en-US" sz="2400" dirty="0">
                <a:latin typeface="Myriad Pro" panose="020B0503030403020204" pitchFamily="34" charset="0"/>
              </a:rPr>
              <a:t> : Marina Chammas </a:t>
            </a:r>
            <a:br>
              <a:rPr lang="en-US" sz="2400" dirty="0">
                <a:latin typeface="Myriad Pro" panose="020B0503030403020204" pitchFamily="34" charset="0"/>
              </a:rPr>
            </a:br>
            <a:r>
              <a:rPr lang="en-US" sz="2400" dirty="0">
                <a:latin typeface="Myriad Pro" panose="020B0503030403020204" pitchFamily="34" charset="0"/>
              </a:rPr>
              <a:t>                               </a:t>
            </a:r>
            <a:r>
              <a:rPr lang="en-US" sz="2400" dirty="0" err="1">
                <a:latin typeface="Myriad Pro" panose="020B0503030403020204" pitchFamily="34" charset="0"/>
              </a:rPr>
              <a:t>Safa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r>
              <a:rPr lang="en-US" sz="2400" dirty="0" err="1">
                <a:latin typeface="Myriad Pro" panose="020B0503030403020204" pitchFamily="34" charset="0"/>
              </a:rPr>
              <a:t>Mawlawi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i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Objectif 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885120" y="2771077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EA95F9-5025-49E9-A749-0E8D68D85C87}"/>
              </a:ext>
            </a:extLst>
          </p:cNvPr>
          <p:cNvGrpSpPr/>
          <p:nvPr/>
        </p:nvGrpSpPr>
        <p:grpSpPr>
          <a:xfrm>
            <a:off x="922217" y="2525579"/>
            <a:ext cx="737188" cy="1039132"/>
            <a:chOff x="845485" y="2575995"/>
            <a:chExt cx="737188" cy="1039132"/>
          </a:xfrm>
        </p:grpSpPr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4F63A660-D7FB-2147-B405-4264DF300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845485" y="2575995"/>
              <a:ext cx="737188" cy="1039132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95051552-3588-4842-A1A5-6C72EC38031C}"/>
                </a:ext>
              </a:extLst>
            </p:cNvPr>
            <p:cNvSpPr txBox="1"/>
            <p:nvPr/>
          </p:nvSpPr>
          <p:spPr>
            <a:xfrm>
              <a:off x="918037" y="2841645"/>
              <a:ext cx="369414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</a:rPr>
                <a:t>1</a:t>
              </a:r>
              <a:endParaRPr lang="ko-KR" altLang="en-US" sz="2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2132902" y="2663036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Ecrire la légende d'un dessin. 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64276" y="56172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340504" y="2626835"/>
            <a:ext cx="33323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fr-FR" sz="2800" b="1" dirty="0">
                <a:solidFill>
                  <a:schemeClr val="bg1"/>
                </a:solidFill>
                <a:latin typeface="Myriad Pro" panose="020B0503030403020204" pitchFamily="34" charset="0"/>
                <a:ea typeface="Lato Light" charset="0"/>
                <a:cs typeface="Lato Light" charset="0"/>
              </a:rPr>
              <a:t>Cette année en EB1, vous allez apprendre à écrire des phrases à partir d’une image.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7720" y="106680"/>
            <a:ext cx="34401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</a:rPr>
              <a:t>INTRODUCTION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904" y="1000729"/>
            <a:ext cx="7863840" cy="5045174"/>
          </a:xfrm>
          <a:prstGeom prst="rect">
            <a:avLst/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2">
            <a:extLst>
              <a:ext uri="{FF2B5EF4-FFF2-40B4-BE49-F238E27FC236}">
                <a16:creationId xmlns:a16="http://schemas.microsoft.com/office/drawing/2014/main" id="{3C9DB12A-8E35-41B0-807A-337CCA30D861}"/>
              </a:ext>
            </a:extLst>
          </p:cNvPr>
          <p:cNvSpPr txBox="1"/>
          <p:nvPr/>
        </p:nvSpPr>
        <p:spPr>
          <a:xfrm>
            <a:off x="0" y="2828836"/>
            <a:ext cx="4221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fr-FR" sz="3600" b="1" dirty="0"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 vois-tu sur cette image ?</a:t>
            </a:r>
            <a:endParaRPr lang="fr-FR" sz="3600" b="1" cap="all" dirty="0"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Google Shape;32;p5">
            <a:extLst>
              <a:ext uri="{FF2B5EF4-FFF2-40B4-BE49-F238E27FC236}">
                <a16:creationId xmlns:a16="http://schemas.microsoft.com/office/drawing/2014/main" id="{248D6AB8-DF0E-4718-B680-23459BC09A09}"/>
              </a:ext>
            </a:extLst>
          </p:cNvPr>
          <p:cNvSpPr/>
          <p:nvPr/>
        </p:nvSpPr>
        <p:spPr>
          <a:xfrm>
            <a:off x="850287" y="2261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  <a:endParaRPr lang="en-US" sz="32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642" y="1050478"/>
            <a:ext cx="6699504" cy="475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5049" b="5049"/>
          <a:stretch>
            <a:fillRect/>
          </a:stretch>
        </p:blipFill>
        <p:spPr>
          <a:xfrm>
            <a:off x="3545665" y="226180"/>
            <a:ext cx="6156960" cy="41588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02625" y="5453686"/>
            <a:ext cx="1127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QUOI?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5453687"/>
            <a:ext cx="944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QUI?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12175" y="5466694"/>
            <a:ext cx="1427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QUAND?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3490" y="5453687"/>
            <a:ext cx="944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OÙ?</a:t>
            </a:r>
          </a:p>
        </p:txBody>
      </p:sp>
      <p:sp>
        <p:nvSpPr>
          <p:cNvPr id="3" name="Google Shape;32;p5">
            <a:extLst>
              <a:ext uri="{FF2B5EF4-FFF2-40B4-BE49-F238E27FC236}">
                <a16:creationId xmlns:a16="http://schemas.microsoft.com/office/drawing/2014/main" id="{5AF8BB34-C3D4-4FAE-BC09-94553A5EB343}"/>
              </a:ext>
            </a:extLst>
          </p:cNvPr>
          <p:cNvSpPr/>
          <p:nvPr/>
        </p:nvSpPr>
        <p:spPr>
          <a:xfrm>
            <a:off x="850287" y="2261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</a:p>
        </p:txBody>
      </p:sp>
    </p:spTree>
    <p:extLst>
      <p:ext uri="{BB962C8B-B14F-4D97-AF65-F5344CB8AC3E}">
        <p14:creationId xmlns:p14="http://schemas.microsoft.com/office/powerpoint/2010/main" val="117674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D960C85-6CBB-4D84-A135-C1B187ED1E22}"/>
              </a:ext>
            </a:extLst>
          </p:cNvPr>
          <p:cNvSpPr txBox="1"/>
          <p:nvPr/>
        </p:nvSpPr>
        <p:spPr>
          <a:xfrm>
            <a:off x="210506" y="3075057"/>
            <a:ext cx="3907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Myriad Pro" panose="020B0503030403020204" charset="0"/>
                <a:cs typeface="Times New Roman" panose="02020603050405020304" pitchFamily="18" charset="0"/>
              </a:rPr>
              <a:t>Qui? </a:t>
            </a:r>
          </a:p>
        </p:txBody>
      </p:sp>
      <p:sp>
        <p:nvSpPr>
          <p:cNvPr id="5" name="Google Shape;32;p5">
            <a:extLst>
              <a:ext uri="{FF2B5EF4-FFF2-40B4-BE49-F238E27FC236}">
                <a16:creationId xmlns:a16="http://schemas.microsoft.com/office/drawing/2014/main" id="{9CA390D6-A8B4-468A-8A19-7242ECB9C942}"/>
              </a:ext>
            </a:extLst>
          </p:cNvPr>
          <p:cNvSpPr/>
          <p:nvPr/>
        </p:nvSpPr>
        <p:spPr>
          <a:xfrm>
            <a:off x="798667" y="19569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2" y="991638"/>
            <a:ext cx="6865237" cy="487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4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>
            <a:extLst>
              <a:ext uri="{FF2B5EF4-FFF2-40B4-BE49-F238E27FC236}">
                <a16:creationId xmlns:a16="http://schemas.microsoft.com/office/drawing/2014/main" id="{6C7BC240-1FB9-4A10-95CD-DC3CADC6B7A2}"/>
              </a:ext>
            </a:extLst>
          </p:cNvPr>
          <p:cNvSpPr txBox="1"/>
          <p:nvPr/>
        </p:nvSpPr>
        <p:spPr>
          <a:xfrm>
            <a:off x="558200" y="3075057"/>
            <a:ext cx="3907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Myriad Pro" panose="020B0503030403020204" charset="0"/>
                <a:cs typeface="Times New Roman" panose="02020603050405020304" pitchFamily="18" charset="0"/>
              </a:rPr>
              <a:t>Où? </a:t>
            </a:r>
          </a:p>
        </p:txBody>
      </p:sp>
      <p:sp>
        <p:nvSpPr>
          <p:cNvPr id="6" name="Google Shape;32;p5">
            <a:extLst>
              <a:ext uri="{FF2B5EF4-FFF2-40B4-BE49-F238E27FC236}">
                <a16:creationId xmlns:a16="http://schemas.microsoft.com/office/drawing/2014/main" id="{71F20988-AFEC-445F-8F6F-90A5DF7330D0}"/>
              </a:ext>
            </a:extLst>
          </p:cNvPr>
          <p:cNvSpPr/>
          <p:nvPr/>
        </p:nvSpPr>
        <p:spPr>
          <a:xfrm>
            <a:off x="789327" y="16521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533" y="992124"/>
            <a:ext cx="6863867" cy="48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1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2">
            <a:extLst>
              <a:ext uri="{FF2B5EF4-FFF2-40B4-BE49-F238E27FC236}">
                <a16:creationId xmlns:a16="http://schemas.microsoft.com/office/drawing/2014/main" id="{2DE1FE64-30F1-4184-8637-049A7487EFDE}"/>
              </a:ext>
            </a:extLst>
          </p:cNvPr>
          <p:cNvSpPr txBox="1"/>
          <p:nvPr/>
        </p:nvSpPr>
        <p:spPr>
          <a:xfrm>
            <a:off x="850287" y="3075057"/>
            <a:ext cx="3907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Myriad Pro" panose="020B0503030403020204" charset="0"/>
                <a:cs typeface="Times New Roman" panose="02020603050405020304" pitchFamily="18" charset="0"/>
              </a:rPr>
              <a:t>Quand? </a:t>
            </a:r>
          </a:p>
        </p:txBody>
      </p:sp>
      <p:sp>
        <p:nvSpPr>
          <p:cNvPr id="5" name="Google Shape;32;p5">
            <a:extLst>
              <a:ext uri="{FF2B5EF4-FFF2-40B4-BE49-F238E27FC236}">
                <a16:creationId xmlns:a16="http://schemas.microsoft.com/office/drawing/2014/main" id="{4A74DD33-9BA8-4E23-837B-064C4EFA2BC2}"/>
              </a:ext>
            </a:extLst>
          </p:cNvPr>
          <p:cNvSpPr/>
          <p:nvPr/>
        </p:nvSpPr>
        <p:spPr>
          <a:xfrm>
            <a:off x="850287" y="2261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  <a:endParaRPr lang="en-US" sz="32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066" y="992124"/>
            <a:ext cx="6863868" cy="48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2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2">
            <a:extLst>
              <a:ext uri="{FF2B5EF4-FFF2-40B4-BE49-F238E27FC236}">
                <a16:creationId xmlns:a16="http://schemas.microsoft.com/office/drawing/2014/main" id="{2DE1FE64-30F1-4184-8637-049A7487EFDE}"/>
              </a:ext>
            </a:extLst>
          </p:cNvPr>
          <p:cNvSpPr txBox="1"/>
          <p:nvPr/>
        </p:nvSpPr>
        <p:spPr>
          <a:xfrm>
            <a:off x="383613" y="3105835"/>
            <a:ext cx="3907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latin typeface="Myriad Pro" panose="020B0503030403020204" charset="0"/>
                <a:cs typeface="Times New Roman" panose="02020603050405020304" pitchFamily="18" charset="0"/>
              </a:rPr>
              <a:t>Quoi? </a:t>
            </a:r>
          </a:p>
        </p:txBody>
      </p:sp>
      <p:sp>
        <p:nvSpPr>
          <p:cNvPr id="5" name="Google Shape;32;p5">
            <a:extLst>
              <a:ext uri="{FF2B5EF4-FFF2-40B4-BE49-F238E27FC236}">
                <a16:creationId xmlns:a16="http://schemas.microsoft.com/office/drawing/2014/main" id="{4FF7C81B-4A8F-4C61-9ED8-93176B759EA5}"/>
              </a:ext>
            </a:extLst>
          </p:cNvPr>
          <p:cNvSpPr/>
          <p:nvPr/>
        </p:nvSpPr>
        <p:spPr>
          <a:xfrm>
            <a:off x="850287" y="22617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Découverte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646" y="992124"/>
            <a:ext cx="6863868" cy="48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5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3288</TotalTime>
  <Words>1591</Words>
  <Application>Microsoft Office PowerPoint</Application>
  <PresentationFormat>Widescreen</PresentationFormat>
  <Paragraphs>175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Calibri</vt:lpstr>
      <vt:lpstr>맑은 고딕</vt:lpstr>
      <vt:lpstr>GE SS Two Light</vt:lpstr>
      <vt:lpstr>Adobe Arabic</vt:lpstr>
      <vt:lpstr>Myriad Pro Light</vt:lpstr>
      <vt:lpstr>Times New Roman</vt:lpstr>
      <vt:lpstr>Arial Unicode MS</vt:lpstr>
      <vt:lpstr>Open Sans</vt:lpstr>
      <vt:lpstr>Almarai Bold</vt:lpstr>
      <vt:lpstr>GE SS Two Medium</vt:lpstr>
      <vt:lpstr>Arial</vt:lpstr>
      <vt:lpstr>Lato Light</vt:lpstr>
      <vt:lpstr>Myriad Pro</vt:lpstr>
      <vt:lpstr>Cambria Math</vt:lpstr>
      <vt:lpstr>GE SS Text Bold</vt:lpstr>
      <vt:lpstr>Tw Cen MT</vt:lpstr>
      <vt:lpstr>Office Theme</vt:lpstr>
      <vt:lpstr>Légender une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Marina</cp:lastModifiedBy>
  <cp:revision>191</cp:revision>
  <dcterms:created xsi:type="dcterms:W3CDTF">2021-05-31T08:15:25Z</dcterms:created>
  <dcterms:modified xsi:type="dcterms:W3CDTF">2022-08-04T17:12:10Z</dcterms:modified>
</cp:coreProperties>
</file>