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6A7CC6-F830-4EF8-9BA2-EE90E26FDB15}">
  <a:tblStyle styleId="{396A7CC6-F830-4EF8-9BA2-EE90E26FDB15}"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E160255F-4C4A-4041-8A8B-458A2CB02067}"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0C8C8C18-38B7-4045-A186-D9DC65BFA185}"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5" name="Google Shape;20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C-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(sens)</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objets de la description puis leur demande de compléter le tableau avec les expansions du nom.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 nature grammaticale des expansions du nom (adjectifs, groupe nominal précédée d’une préposition)</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06" name="Google Shape;20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7" name="Google Shape;21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D-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(sens et place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adjectifs en fonction de leur sens puis leur demande de commenter la place de chaque adjectif par rapport au nom qualifié (avant ou après le nom qualifié)</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le sens de l’adjectif qualificatif et sur sa place. </a:t>
            </a:r>
            <a:endParaRPr>
              <a:latin typeface="Open Sans"/>
              <a:ea typeface="Open Sans"/>
              <a:cs typeface="Open Sans"/>
              <a:sym typeface="Open Sans"/>
            </a:endParaRPr>
          </a:p>
        </p:txBody>
      </p:sp>
      <p:sp>
        <p:nvSpPr>
          <p:cNvPr id="218" name="Google Shape;21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1" name="Google Shape;23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E-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(accord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 nom qualifié, demande aux apprenants de préciser son genre et son nombre.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l’accord de l’adjectif en genre et en nombre avec le nom qualifié.  </a:t>
            </a:r>
            <a:endParaRPr>
              <a:latin typeface="Open Sans"/>
              <a:ea typeface="Open Sans"/>
              <a:cs typeface="Open Sans"/>
              <a:sym typeface="Open Sans"/>
            </a:endParaRPr>
          </a:p>
        </p:txBody>
      </p:sp>
      <p:sp>
        <p:nvSpPr>
          <p:cNvPr id="232" name="Google Shape;23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1" name="Google Shape;24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F-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(accord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noms qualifiés et les adjectifs qualificatifs. </a:t>
            </a:r>
            <a:endParaRPr/>
          </a:p>
          <a:p>
            <a:pPr indent="-171450" lvl="0" marL="1714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demande aux apprenants de préciser le genre et le nombre de chaque nom qualifié et de vérifier l’accord de l’adjectif qualificatif.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l’accord de l’adjectif en genre et en nombre avec le nom qualifié.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42" name="Google Shape;242;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0" name="Google Shape;25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G- </a:t>
            </a:r>
            <a:r>
              <a:rPr b="1" lang="fr-FR" sz="1800">
                <a:solidFill>
                  <a:srgbClr val="0097D7"/>
                </a:solidFill>
                <a:latin typeface="Open Sans"/>
                <a:ea typeface="Open Sans"/>
                <a:cs typeface="Open Sans"/>
                <a:sym typeface="Open Sans"/>
              </a:rPr>
              <a:t>L’imparfait et le présent de l’indicatif</a:t>
            </a:r>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identifier les terminaisons des verbes soulignés.</a:t>
            </a:r>
            <a:endParaRPr/>
          </a:p>
          <a:p>
            <a:pPr indent="-171450" lvl="0" marL="1714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demande aux apprenants de préciser la valeur de ce temps verbal dans un texte descriptif.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fait remarquer que le choix du temps verbal est important en fonction de l’effet voulu.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conjugaison des verbes à l’imparfait et au présent de l’indicatif. </a:t>
            </a:r>
            <a:endParaRPr/>
          </a:p>
        </p:txBody>
      </p:sp>
      <p:sp>
        <p:nvSpPr>
          <p:cNvPr id="251" name="Google Shape;25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Open Sans"/>
                <a:ea typeface="Open Sans"/>
                <a:cs typeface="Open Sans"/>
                <a:sym typeface="Open Sans"/>
              </a:rPr>
              <a:t>3-Planifier et trouver des idées</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Open Sans"/>
                <a:ea typeface="Open Sans"/>
                <a:cs typeface="Open Sans"/>
                <a:sym typeface="Open Sans"/>
              </a:rPr>
              <a:t>   </a:t>
            </a:r>
            <a:endParaRPr/>
          </a:p>
        </p:txBody>
      </p:sp>
      <p:sp>
        <p:nvSpPr>
          <p:cNvPr id="259" name="Google Shape;259;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3. Elaborer un plan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relire le sujet et de préciser les éléments qui peuvent constituer chaque partie du texte.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propositions de réponses. </a:t>
            </a:r>
            <a:endParaRPr>
              <a:latin typeface="Open Sans"/>
              <a:ea typeface="Open Sans"/>
              <a:cs typeface="Open Sans"/>
              <a:sym typeface="Open Sans"/>
            </a:endParaRPr>
          </a:p>
          <a:p>
            <a:pPr indent="0" lvl="0" marL="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65" name="Google Shape;26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4. Rechercher des idées pour préparer le développement</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compléter chaque tableau en rappelant qu’il s’agit du corps du sujet du texte à produire.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répondre aux questions pour retrouver les idées à developer. </a:t>
            </a:r>
            <a:endParaRPr>
              <a:latin typeface="Open Sans"/>
              <a:ea typeface="Open Sans"/>
              <a:cs typeface="Open Sans"/>
              <a:sym typeface="Open Sans"/>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0" lvl="0" marL="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77" name="Google Shape;2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5" name="Google Shape;29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5. Elaborer une grille pour réussir sa production.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citer les indicateurs de réussite d’un texte descriptif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rédiger le 1</a:t>
            </a:r>
            <a:r>
              <a:rPr baseline="30000" lang="fr-FR">
                <a:latin typeface="Open Sans"/>
                <a:ea typeface="Open Sans"/>
                <a:cs typeface="Open Sans"/>
                <a:sym typeface="Open Sans"/>
              </a:rPr>
              <a:t>er</a:t>
            </a:r>
            <a:r>
              <a:rPr lang="fr-FR">
                <a:latin typeface="Open Sans"/>
                <a:ea typeface="Open Sans"/>
                <a:cs typeface="Open Sans"/>
                <a:sym typeface="Open Sans"/>
              </a:rPr>
              <a:t> jet au brouillon. Il/elle circule entre les apprenants et guide ceux qui en ont besoin.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les incite et les aide à vérifier le respect de chaque indicateur de réussite.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mettre au propre en travaillant l’orthographe, les majuscules et les points.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ramasse les copies, choisit une ou deux pour en faire une évaluation (en fonction des indicateurs de réussite) puis une correction du texte. </a:t>
            </a:r>
            <a:endParaRPr/>
          </a:p>
          <a:p>
            <a:pPr indent="-228600" lvl="0" marL="45720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96" name="Google Shape;29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5. Définir les stratégies pour réussir sa production.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donner un titre à chaque bloc afin de retrouver les différentes stratégies pour réussir une production écrite.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309" name="Google Shape;30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31" name="Google Shape;33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36" name="Google Shape;33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41" name="Google Shape;34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6" name="Google Shape;1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1</a:t>
            </a:r>
            <a:r>
              <a:rPr b="1" lang="fr-FR" sz="1200">
                <a:latin typeface="Open Sans"/>
                <a:ea typeface="Open Sans"/>
                <a:cs typeface="Open Sans"/>
                <a:sym typeface="Open Sans"/>
              </a:rPr>
              <a:t>. Sensibilisation générale</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présente le sujet et les différentes étapes à suivre pour réussir son développement.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A commencer par la compréhension et l’analyse du sujet et des différentes parties qui le constituent. </a:t>
            </a:r>
            <a:endParaRPr/>
          </a:p>
        </p:txBody>
      </p:sp>
      <p:sp>
        <p:nvSpPr>
          <p:cNvPr id="107" name="Google Shape;10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u="sng">
                <a:latin typeface="Open Sans"/>
                <a:ea typeface="Open Sans"/>
                <a:cs typeface="Open Sans"/>
                <a:sym typeface="Open Sans"/>
              </a:rPr>
              <a:t>1. Analyser le sujet de production pour le comprendre.</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L’enseignant(e) demande aux apprenants d’observer le sujet et d’identifier les différentes parties qui le composent.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Il/Elle leur demande de lire chaque partie et d’identifier son enjeu :</a:t>
            </a:r>
            <a:endParaRPr/>
          </a:p>
          <a:p>
            <a:pPr indent="0" lvl="0" marL="0" rtl="0" algn="l">
              <a:lnSpc>
                <a:spcPct val="100000"/>
              </a:lnSpc>
              <a:spcBef>
                <a:spcPts val="0"/>
              </a:spcBef>
              <a:spcAft>
                <a:spcPts val="0"/>
              </a:spcAft>
              <a:buSzPts val="1400"/>
              <a:buNone/>
            </a:pPr>
            <a:r>
              <a:rPr b="1" lang="fr-FR">
                <a:latin typeface="Open Sans"/>
                <a:ea typeface="Open Sans"/>
                <a:cs typeface="Open Sans"/>
                <a:sym typeface="Open Sans"/>
              </a:rPr>
              <a:t>Réponses attendues :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1 – précise la situation de communication: Qui ? Quand ? Où ? Quoi ?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2 – précise la consigne et renseigne sur le type l’enjeu et/ou le genre du texte à produire.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3 – indique le volume du texte à produire en lignes et/ou en mots.</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L’enseignant(e) demande aux apprenants de lire la partie « situation » et de répondre aux questions.  </a:t>
            </a:r>
            <a:endParaRPr/>
          </a:p>
          <a:p>
            <a:pPr indent="0" lvl="0" marL="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138" name="Google Shape;13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L’enseignant(e) demande aux apprenants de lire la partie « consigne » et d’identifier le(s) type(s), le genre et le(s) enjeu(x) du texte à produire.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158" name="Google Shape;15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2" name="Google Shape;17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descriptif </a:t>
            </a: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 </a:t>
            </a:r>
            <a:endParaRPr/>
          </a:p>
          <a:p>
            <a:pPr indent="0" lvl="0" marL="0" rtl="0" algn="l">
              <a:lnSpc>
                <a:spcPct val="100000"/>
              </a:lnSpc>
              <a:spcBef>
                <a:spcPts val="800"/>
              </a:spcBef>
              <a:spcAft>
                <a:spcPts val="0"/>
              </a:spcAft>
              <a:buSzPts val="1400"/>
              <a:buNone/>
            </a:pPr>
            <a:r>
              <a:rPr i="1" lang="fr-FR" sz="1200">
                <a:latin typeface="Open Sans"/>
                <a:ea typeface="Open Sans"/>
                <a:cs typeface="Open Sans"/>
                <a:sym typeface="Open Sans"/>
              </a:rPr>
              <a:t>N.B : Les apprenants sont censés avoir exploité un ou plusieurs textes descriptifs en classe qui portent sur les mêmes caractéristiques (thème, connaissances linguistiques) de la production demandée.</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prépare des exercices de préparation à la production. Voici, dans ce qui suit, une batterie d’activités et d’exercices de préparation.   </a:t>
            </a:r>
            <a:endParaRPr/>
          </a:p>
        </p:txBody>
      </p:sp>
      <p:sp>
        <p:nvSpPr>
          <p:cNvPr id="173" name="Google Shape;17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0" name="Google Shape;18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A- La description.  </a:t>
            </a:r>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 :</a:t>
            </a:r>
            <a:endParaRPr/>
          </a:p>
          <a:p>
            <a:pPr indent="0" lvl="0" marL="0" rtl="0" algn="l">
              <a:lnSpc>
                <a:spcPct val="100000"/>
              </a:lnSpc>
              <a:spcBef>
                <a:spcPts val="0"/>
              </a:spcBef>
              <a:spcAft>
                <a:spcPts val="0"/>
              </a:spcAft>
              <a:buSzPts val="1400"/>
              <a:buNone/>
            </a:pPr>
            <a:r>
              <a:rPr i="1" lang="fr-FR">
                <a:solidFill>
                  <a:srgbClr val="0070C0"/>
                </a:solidFill>
                <a:latin typeface="Open Sans"/>
                <a:ea typeface="Open Sans"/>
                <a:cs typeface="Open Sans"/>
                <a:sym typeface="Open Sans"/>
              </a:rPr>
              <a:t>A- identifier le descripteur, le moment, l’objet de la description et le lieu où se trouve la maison. </a:t>
            </a:r>
            <a:endParaRPr/>
          </a:p>
          <a:p>
            <a:pPr indent="0" lvl="0" marL="0" rtl="0" algn="l">
              <a:lnSpc>
                <a:spcPct val="100000"/>
              </a:lnSpc>
              <a:spcBef>
                <a:spcPts val="0"/>
              </a:spcBef>
              <a:spcAft>
                <a:spcPts val="0"/>
              </a:spcAft>
              <a:buSzPts val="1400"/>
              <a:buFont typeface="Open Sans"/>
              <a:buNone/>
            </a:pPr>
            <a:r>
              <a:rPr i="1" lang="fr-FR">
                <a:solidFill>
                  <a:srgbClr val="0070C0"/>
                </a:solidFill>
                <a:latin typeface="Open Sans"/>
                <a:ea typeface="Open Sans"/>
                <a:cs typeface="Open Sans"/>
                <a:sym typeface="Open Sans"/>
              </a:rPr>
              <a:t>B- faire trouver les indices qui permettent de trouver la réponse.</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181" name="Google Shape;18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1" name="Google Shape;19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800"/>
              <a:buFont typeface="Times New Roman"/>
              <a:buNone/>
            </a:pPr>
            <a:r>
              <a:rPr lang="fr-FR" sz="1800">
                <a:latin typeface="Open Sans"/>
                <a:ea typeface="Open Sans"/>
                <a:cs typeface="Open Sans"/>
                <a:sym typeface="Open Sans"/>
              </a:rPr>
              <a:t>Note à l’enseignant(e) :</a:t>
            </a:r>
            <a:endParaRPr b="1" sz="1800" u="sng">
              <a:latin typeface="Open Sans"/>
              <a:ea typeface="Open Sans"/>
              <a:cs typeface="Open Sans"/>
              <a:sym typeface="Open Sans"/>
            </a:endParaRPr>
          </a:p>
          <a:p>
            <a:pPr indent="0" lvl="0" marL="0" rtl="0" algn="l">
              <a:lnSpc>
                <a:spcPct val="107000"/>
              </a:lnSpc>
              <a:spcBef>
                <a:spcPts val="800"/>
              </a:spcBef>
              <a:spcAft>
                <a:spcPts val="0"/>
              </a:spcAft>
              <a:buSzPts val="1800"/>
              <a:buFont typeface="Times New Roman"/>
              <a:buNone/>
            </a:pPr>
            <a:r>
              <a:rPr b="1" lang="fr-FR" sz="1800"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800"/>
              <a:buFont typeface="Times New Roman"/>
              <a:buNone/>
            </a:pPr>
            <a:r>
              <a:rPr b="1" lang="fr-FR" sz="1800" u="sng">
                <a:latin typeface="Open Sans"/>
                <a:ea typeface="Open Sans"/>
                <a:cs typeface="Open Sans"/>
                <a:sym typeface="Open Sans"/>
              </a:rPr>
              <a:t>Étape 1 : B- </a:t>
            </a:r>
            <a:r>
              <a:rPr b="1" lang="fr-FR" sz="2400">
                <a:solidFill>
                  <a:srgbClr val="0097D7"/>
                </a:solidFill>
                <a:latin typeface="Open Sans"/>
                <a:ea typeface="Open Sans"/>
                <a:cs typeface="Open Sans"/>
                <a:sym typeface="Open Sans"/>
              </a:rPr>
              <a:t>Les expansions du nom </a:t>
            </a:r>
            <a:r>
              <a:rPr b="1" lang="fr-FR" sz="1800">
                <a:solidFill>
                  <a:srgbClr val="0097D7"/>
                </a:solidFill>
                <a:latin typeface="Open Sans"/>
                <a:ea typeface="Open Sans"/>
                <a:cs typeface="Open Sans"/>
                <a:sym typeface="Open Sans"/>
              </a:rPr>
              <a:t>(sens et nature grammaticale)</a:t>
            </a:r>
            <a:endParaRPr b="1" sz="24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800"/>
              <a:buFont typeface="Arial"/>
              <a:buChar char="•"/>
            </a:pPr>
            <a:r>
              <a:rPr lang="fr-FR" sz="1800">
                <a:latin typeface="Open Sans"/>
                <a:ea typeface="Open Sans"/>
                <a:cs typeface="Open Sans"/>
                <a:sym typeface="Open Sans"/>
              </a:rPr>
              <a:t>L’enseignant(e) pose la première question, mène une discussion puis dévoile les réponses. </a:t>
            </a:r>
            <a:endParaRPr/>
          </a:p>
          <a:p>
            <a:pPr indent="-171450" lvl="0" marL="171450" rtl="0" algn="l">
              <a:lnSpc>
                <a:spcPct val="100000"/>
              </a:lnSpc>
              <a:spcBef>
                <a:spcPts val="0"/>
              </a:spcBef>
              <a:spcAft>
                <a:spcPts val="0"/>
              </a:spcAft>
              <a:buSzPts val="1800"/>
              <a:buFont typeface="Arial"/>
              <a:buChar char="•"/>
            </a:pPr>
            <a:r>
              <a:rPr lang="fr-FR" sz="1800">
                <a:latin typeface="Open Sans"/>
                <a:ea typeface="Open Sans"/>
                <a:cs typeface="Open Sans"/>
                <a:sym typeface="Open Sans"/>
              </a:rPr>
              <a:t>Il/elle fait rappeler qu’il s’agit des expansions du nom. </a:t>
            </a:r>
            <a:endParaRPr/>
          </a:p>
          <a:p>
            <a:pPr indent="-171450" lvl="0" marL="171450" rtl="0" algn="l">
              <a:lnSpc>
                <a:spcPct val="100000"/>
              </a:lnSpc>
              <a:spcBef>
                <a:spcPts val="0"/>
              </a:spcBef>
              <a:spcAft>
                <a:spcPts val="0"/>
              </a:spcAft>
              <a:buSzPts val="1800"/>
              <a:buFont typeface="Arial"/>
              <a:buChar char="•"/>
            </a:pPr>
            <a:r>
              <a:rPr lang="fr-FR" sz="1800">
                <a:latin typeface="Open Sans"/>
                <a:ea typeface="Open Sans"/>
                <a:cs typeface="Open Sans"/>
                <a:sym typeface="Open Sans"/>
              </a:rPr>
              <a:t>Il/elle pose les deux questions qui restent l’une après l’autre. </a:t>
            </a:r>
            <a:endParaRPr/>
          </a:p>
          <a:p>
            <a:pPr indent="-171450" lvl="0" marL="171450" rtl="0" algn="l">
              <a:lnSpc>
                <a:spcPct val="100000"/>
              </a:lnSpc>
              <a:spcBef>
                <a:spcPts val="0"/>
              </a:spcBef>
              <a:spcAft>
                <a:spcPts val="0"/>
              </a:spcAft>
              <a:buSzPts val="1800"/>
              <a:buFont typeface="Arial"/>
              <a:buChar char="•"/>
            </a:pPr>
            <a:r>
              <a:rPr lang="fr-FR" sz="1800">
                <a:solidFill>
                  <a:srgbClr val="0070C0"/>
                </a:solidFill>
                <a:latin typeface="Open Sans"/>
                <a:ea typeface="Open Sans"/>
                <a:cs typeface="Open Sans"/>
                <a:sym typeface="Open Sans"/>
              </a:rPr>
              <a:t>Il/elle collecte les réponses, mène une discussion en classe puis dévoile les réponses. </a:t>
            </a:r>
            <a:endParaRPr/>
          </a:p>
          <a:p>
            <a:pPr indent="-171450" lvl="0" marL="171450" rtl="0" algn="l">
              <a:lnSpc>
                <a:spcPct val="100000"/>
              </a:lnSpc>
              <a:spcBef>
                <a:spcPts val="0"/>
              </a:spcBef>
              <a:spcAft>
                <a:spcPts val="0"/>
              </a:spcAft>
              <a:buSzPts val="1800"/>
              <a:buFont typeface="Arial"/>
              <a:buChar char="•"/>
            </a:pPr>
            <a:r>
              <a:rPr lang="fr-FR" sz="1800">
                <a:solidFill>
                  <a:srgbClr val="0070C0"/>
                </a:solidFill>
                <a:latin typeface="Open Sans"/>
                <a:ea typeface="Open Sans"/>
                <a:cs typeface="Open Sans"/>
                <a:sym typeface="Open Sans"/>
              </a:rPr>
              <a:t>Il/elle pourrait rappeler la synthèse sur le sens et la nature grammaticale des expansions du nom. </a:t>
            </a:r>
            <a:endParaRPr sz="18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192" name="Google Shape;19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2.png"/><Relationship Id="rId4"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10.png"/><Relationship Id="rId7"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3438"/>
            <a:ext cx="12171363" cy="3998909"/>
            <a:chOff x="44070" y="706405"/>
            <a:chExt cx="16563882" cy="5470813"/>
          </a:xfrm>
        </p:grpSpPr>
        <p:grpSp>
          <p:nvGrpSpPr>
            <p:cNvPr id="12" name="Google Shape;12;p2"/>
            <p:cNvGrpSpPr/>
            <p:nvPr/>
          </p:nvGrpSpPr>
          <p:grpSpPr>
            <a:xfrm flipH="1" rot="10800000">
              <a:off x="44070" y="3524341"/>
              <a:ext cx="6199341" cy="2652877"/>
              <a:chOff x="4802629" y="811335"/>
              <a:chExt cx="6199341" cy="2652877"/>
            </a:xfrm>
          </p:grpSpPr>
          <p:sp>
            <p:nvSpPr>
              <p:cNvPr id="13" name="Google Shape;13;p2"/>
              <p:cNvSpPr/>
              <p:nvPr/>
            </p:nvSpPr>
            <p:spPr>
              <a:xfrm>
                <a:off x="4802629" y="3172103"/>
                <a:ext cx="1332975" cy="22804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7637">
                <a:off x="7155799" y="419646"/>
                <a:ext cx="228042"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030" y="706405"/>
              <a:ext cx="15417922" cy="2678103"/>
              <a:chOff x="-4415952" y="811335"/>
              <a:chExt cx="15417922" cy="2678103"/>
            </a:xfrm>
          </p:grpSpPr>
          <p:sp>
            <p:nvSpPr>
              <p:cNvPr id="17" name="Google Shape;17;p2"/>
              <p:cNvSpPr/>
              <p:nvPr/>
            </p:nvSpPr>
            <p:spPr>
              <a:xfrm>
                <a:off x="-4415952" y="3250289"/>
                <a:ext cx="10579540" cy="221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7637">
                <a:off x="7155700" y="504346"/>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10019" y="2607882"/>
            <a:ext cx="2975891" cy="2975891"/>
          </a:xfrm>
          <a:prstGeom prst="rect">
            <a:avLst/>
          </a:prstGeom>
          <a:solidFill>
            <a:srgbClr val="F2F2F2"/>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0638" y="88900"/>
            <a:ext cx="12192001" cy="1998663"/>
            <a:chOff x="-24104178" y="706405"/>
            <a:chExt cx="33183933" cy="5470813"/>
          </a:xfrm>
        </p:grpSpPr>
        <p:grpSp>
          <p:nvGrpSpPr>
            <p:cNvPr id="26" name="Google Shape;26;p3"/>
            <p:cNvGrpSpPr/>
            <p:nvPr/>
          </p:nvGrpSpPr>
          <p:grpSpPr>
            <a:xfrm flipH="1" rot="10800000">
              <a:off x="-24104178" y="3524341"/>
              <a:ext cx="30347589" cy="2652877"/>
              <a:chOff x="-19345619" y="811335"/>
              <a:chExt cx="30347589" cy="2652877"/>
            </a:xfrm>
          </p:grpSpPr>
          <p:sp>
            <p:nvSpPr>
              <p:cNvPr id="27" name="Google Shape;27;p3"/>
              <p:cNvSpPr/>
              <p:nvPr/>
            </p:nvSpPr>
            <p:spPr>
              <a:xfrm>
                <a:off x="-1934561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7637">
                <a:off x="7099339"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030" y="706405"/>
              <a:ext cx="7889725" cy="2652877"/>
              <a:chOff x="3112245" y="811335"/>
              <a:chExt cx="7889725" cy="2652877"/>
            </a:xfrm>
          </p:grpSpPr>
          <p:sp>
            <p:nvSpPr>
              <p:cNvPr id="31" name="Google Shape;31;p3"/>
              <p:cNvSpPr/>
              <p:nvPr/>
            </p:nvSpPr>
            <p:spPr>
              <a:xfrm>
                <a:off x="3112245"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0163" y="88900"/>
            <a:ext cx="12192001" cy="1998663"/>
            <a:chOff x="-24104178" y="706405"/>
            <a:chExt cx="33183933" cy="5470813"/>
          </a:xfrm>
        </p:grpSpPr>
        <p:grpSp>
          <p:nvGrpSpPr>
            <p:cNvPr id="42" name="Google Shape;42;p5"/>
            <p:cNvGrpSpPr/>
            <p:nvPr/>
          </p:nvGrpSpPr>
          <p:grpSpPr>
            <a:xfrm flipH="1" rot="10800000">
              <a:off x="-24104178" y="3524341"/>
              <a:ext cx="30347589" cy="2652877"/>
              <a:chOff x="-19345619" y="811335"/>
              <a:chExt cx="30347589" cy="2652877"/>
            </a:xfrm>
          </p:grpSpPr>
          <p:sp>
            <p:nvSpPr>
              <p:cNvPr id="43" name="Google Shape;43;p5"/>
              <p:cNvSpPr/>
              <p:nvPr/>
            </p:nvSpPr>
            <p:spPr>
              <a:xfrm>
                <a:off x="-1934561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7637">
                <a:off x="7099339"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030" y="706405"/>
              <a:ext cx="7889725" cy="2652877"/>
              <a:chOff x="3112245" y="811335"/>
              <a:chExt cx="7889725" cy="2652877"/>
            </a:xfrm>
          </p:grpSpPr>
          <p:sp>
            <p:nvSpPr>
              <p:cNvPr id="47" name="Google Shape;47;p5"/>
              <p:cNvSpPr/>
              <p:nvPr/>
            </p:nvSpPr>
            <p:spPr>
              <a:xfrm>
                <a:off x="3112245"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24" y="736600"/>
            <a:ext cx="871538" cy="758826"/>
            <a:chOff x="4075907" y="5137696"/>
            <a:chExt cx="1420106" cy="1235752"/>
          </a:xfrm>
        </p:grpSpPr>
        <p:sp>
          <p:nvSpPr>
            <p:cNvPr id="51" name="Google Shape;51;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225" y="88900"/>
            <a:ext cx="12192000" cy="1998663"/>
            <a:chOff x="-24108498" y="706405"/>
            <a:chExt cx="33183930" cy="5470813"/>
          </a:xfrm>
        </p:grpSpPr>
        <p:grpSp>
          <p:nvGrpSpPr>
            <p:cNvPr id="63" name="Google Shape;63;p6"/>
            <p:cNvGrpSpPr/>
            <p:nvPr/>
          </p:nvGrpSpPr>
          <p:grpSpPr>
            <a:xfrm flipH="1" rot="10800000">
              <a:off x="-24108498" y="3524341"/>
              <a:ext cx="30351909" cy="2652877"/>
              <a:chOff x="-19349939" y="811335"/>
              <a:chExt cx="30351909" cy="2652877"/>
            </a:xfrm>
          </p:grpSpPr>
          <p:sp>
            <p:nvSpPr>
              <p:cNvPr id="64" name="Google Shape;64;p6"/>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030" y="706405"/>
              <a:ext cx="7885402" cy="2652877"/>
              <a:chOff x="3116568" y="811335"/>
              <a:chExt cx="7885402" cy="2652877"/>
            </a:xfrm>
          </p:grpSpPr>
          <p:sp>
            <p:nvSpPr>
              <p:cNvPr id="68" name="Google Shape;68;p6"/>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0" name="Google Shape;80;p7"/>
          <p:cNvSpPr txBox="1"/>
          <p:nvPr/>
        </p:nvSpPr>
        <p:spPr>
          <a:xfrm>
            <a:off x="4237038" y="2108200"/>
            <a:ext cx="4325937"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nosdevoirs.fr/devoir/287987"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nvSpPr>
        <p:spPr>
          <a:xfrm>
            <a:off x="5060950" y="4738688"/>
            <a:ext cx="6510338" cy="197961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Open Sans"/>
              <a:ea typeface="Open Sans"/>
              <a:cs typeface="Open Sans"/>
              <a:sym typeface="Open Sans"/>
            </a:endParaRPr>
          </a:p>
        </p:txBody>
      </p:sp>
      <p:pic>
        <p:nvPicPr>
          <p:cNvPr id="88" name="Google Shape;88;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89" name="Google Shape;89;p8"/>
          <p:cNvSpPr txBox="1"/>
          <p:nvPr>
            <p:ph type="ctrTitle"/>
          </p:nvPr>
        </p:nvSpPr>
        <p:spPr>
          <a:xfrm>
            <a:off x="4897438" y="2171700"/>
            <a:ext cx="6837362"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rgbClr val="000000"/>
                </a:solidFill>
                <a:latin typeface="Open Sans"/>
                <a:ea typeface="Open Sans"/>
                <a:cs typeface="Open Sans"/>
                <a:sym typeface="Open Sans"/>
              </a:rPr>
              <a:t>Produire un texte descriptif </a:t>
            </a:r>
            <a:endParaRPr b="1" i="0" sz="4800" u="none" cap="none" strike="noStrike">
              <a:solidFill>
                <a:srgbClr val="3A3838"/>
              </a:solidFill>
              <a:latin typeface="Open Sans"/>
              <a:ea typeface="Open Sans"/>
              <a:cs typeface="Open Sans"/>
              <a:sym typeface="Open Sans"/>
            </a:endParaRPr>
          </a:p>
        </p:txBody>
      </p:sp>
      <p:sp>
        <p:nvSpPr>
          <p:cNvPr id="90" name="Google Shape;90;p8"/>
          <p:cNvSpPr/>
          <p:nvPr/>
        </p:nvSpPr>
        <p:spPr>
          <a:xfrm>
            <a:off x="5097463" y="1498600"/>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91" name="Google Shape;91;p8"/>
          <p:cNvPicPr preferRelativeResize="0"/>
          <p:nvPr/>
        </p:nvPicPr>
        <p:blipFill rotWithShape="1">
          <a:blip r:embed="rId4">
            <a:alphaModFix/>
          </a:blip>
          <a:srcRect b="0" l="0" r="0" t="0"/>
          <a:stretch/>
        </p:blipFill>
        <p:spPr>
          <a:xfrm>
            <a:off x="1516495" y="3483846"/>
            <a:ext cx="2227985" cy="125484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7"/>
          <p:cNvSpPr txBox="1"/>
          <p:nvPr/>
        </p:nvSpPr>
        <p:spPr>
          <a:xfrm>
            <a:off x="802457" y="289212"/>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09" name="Google Shape;209;p17"/>
          <p:cNvSpPr/>
          <p:nvPr/>
        </p:nvSpPr>
        <p:spPr>
          <a:xfrm>
            <a:off x="3538537" y="1866951"/>
            <a:ext cx="3425825" cy="1323975"/>
          </a:xfrm>
          <a:prstGeom prst="rect">
            <a:avLst/>
          </a:prstGeom>
          <a:noFill/>
          <a:ln>
            <a:noFill/>
          </a:ln>
        </p:spPr>
        <p:txBody>
          <a:bodyPr anchorCtr="0" anchor="ctr" bIns="45700" lIns="91425" spcFirstLastPara="1" rIns="91425" wrap="square" tIns="45700">
            <a:noAutofit/>
          </a:bodyPr>
          <a:lstStyle/>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Les volets </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 jardin </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La grille du jardin</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 mur du jardin </a:t>
            </a:r>
            <a:endParaRPr b="0" i="0" sz="2000" u="none" cap="none" strike="noStrike">
              <a:solidFill>
                <a:srgbClr val="FF0000"/>
              </a:solidFill>
              <a:latin typeface="Open Sans"/>
              <a:ea typeface="Open Sans"/>
              <a:cs typeface="Open Sans"/>
              <a:sym typeface="Open Sans"/>
            </a:endParaRPr>
          </a:p>
        </p:txBody>
      </p:sp>
      <p:sp>
        <p:nvSpPr>
          <p:cNvPr id="210" name="Google Shape;210;p17"/>
          <p:cNvSpPr/>
          <p:nvPr/>
        </p:nvSpPr>
        <p:spPr>
          <a:xfrm>
            <a:off x="475456" y="1234736"/>
            <a:ext cx="6858000" cy="1938992"/>
          </a:xfrm>
          <a:prstGeom prst="rect">
            <a:avLst/>
          </a:prstGeom>
          <a:noFill/>
          <a:ln>
            <a:noFill/>
          </a:ln>
        </p:spPr>
        <p:txBody>
          <a:bodyPr anchorCtr="0" anchor="ctr" bIns="45700" lIns="91425" spcFirstLastPara="1" rIns="91425" wrap="square" tIns="45700">
            <a:noAutofit/>
          </a:bodyPr>
          <a:lstStyle/>
          <a:p>
            <a:pPr indent="0" lvl="0" marL="0" marR="0" rtl="1"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Retrouvez le bon ordre des éléments décrits de la maison.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A- Les volets.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B- La grille du jardin.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C- Le mur du jardin.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D- Le jardin.</a:t>
            </a:r>
            <a:endParaRPr b="0" i="0" sz="1400" u="none" cap="none" strike="noStrike">
              <a:solidFill>
                <a:srgbClr val="000000"/>
              </a:solidFill>
              <a:latin typeface="Arial"/>
              <a:ea typeface="Arial"/>
              <a:cs typeface="Arial"/>
              <a:sym typeface="Arial"/>
            </a:endParaRPr>
          </a:p>
        </p:txBody>
      </p:sp>
      <p:sp>
        <p:nvSpPr>
          <p:cNvPr id="211" name="Google Shape;211;p17"/>
          <p:cNvSpPr/>
          <p:nvPr/>
        </p:nvSpPr>
        <p:spPr>
          <a:xfrm>
            <a:off x="475456" y="3218169"/>
            <a:ext cx="6126163"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le tableau.</a:t>
            </a:r>
            <a:r>
              <a:rPr b="1" i="0" lang="fr-FR" sz="2400" u="none" cap="none" strike="noStrike">
                <a:solidFill>
                  <a:srgbClr val="0070C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graphicFrame>
        <p:nvGraphicFramePr>
          <p:cNvPr id="212" name="Google Shape;212;p17"/>
          <p:cNvGraphicFramePr/>
          <p:nvPr/>
        </p:nvGraphicFramePr>
        <p:xfrm>
          <a:off x="802457" y="3724275"/>
          <a:ext cx="3000000" cy="3000000"/>
        </p:xfrm>
        <a:graphic>
          <a:graphicData uri="http://schemas.openxmlformats.org/drawingml/2006/table">
            <a:tbl>
              <a:tblPr bandRow="1" firstRow="1">
                <a:noFill/>
                <a:tableStyleId>{396A7CC6-F830-4EF8-9BA2-EE90E26FDB15}</a:tableStyleId>
              </a:tblPr>
              <a:tblGrid>
                <a:gridCol w="1541825"/>
                <a:gridCol w="1646400"/>
                <a:gridCol w="2502975"/>
              </a:tblGrid>
              <a:tr h="806275">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7575" marB="37575" marR="91425" marL="91425"/>
                </a:tc>
              </a:tr>
              <a:tr h="3188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3188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5922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562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bl>
          </a:graphicData>
        </a:graphic>
      </p:graphicFrame>
      <p:graphicFrame>
        <p:nvGraphicFramePr>
          <p:cNvPr id="213" name="Google Shape;213;p17"/>
          <p:cNvGraphicFramePr/>
          <p:nvPr/>
        </p:nvGraphicFramePr>
        <p:xfrm>
          <a:off x="475456" y="3724275"/>
          <a:ext cx="3000000" cy="3000000"/>
        </p:xfrm>
        <a:graphic>
          <a:graphicData uri="http://schemas.openxmlformats.org/drawingml/2006/table">
            <a:tbl>
              <a:tblPr bandRow="1" firstRow="1">
                <a:noFill/>
                <a:tableStyleId>{396A7CC6-F830-4EF8-9BA2-EE90E26FDB15}</a:tableStyleId>
              </a:tblPr>
              <a:tblGrid>
                <a:gridCol w="1782950"/>
                <a:gridCol w="1728850"/>
                <a:gridCol w="2614375"/>
              </a:tblGrid>
              <a:tr h="803700">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1825" marB="31825"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1825" marB="31825" marR="91425" marL="91425">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1825" marB="31825" marR="91425" marL="91425">
                    <a:solidFill>
                      <a:schemeClr val="lt1"/>
                    </a:solidFill>
                  </a:tcPr>
                </a:tc>
              </a:tr>
              <a:tr h="3103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bois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Bleus - En fer </a:t>
                      </a:r>
                      <a:endParaRPr sz="1400" u="none" cap="none" strike="noStrike"/>
                    </a:p>
                  </a:txBody>
                  <a:tcPr marT="31825" marB="31825" marR="91425" marL="91425" anchor="ctr">
                    <a:solidFill>
                      <a:schemeClr val="lt1"/>
                    </a:solidFill>
                  </a:tcPr>
                </a:tc>
              </a:tr>
              <a:tr h="5209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Bien entretenu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Cette végétation luxuriante</a:t>
                      </a:r>
                      <a:endParaRPr sz="1400" u="none" cap="none" strike="noStrike"/>
                    </a:p>
                  </a:txBody>
                  <a:tcPr marT="31825" marB="31825" marR="91425" marL="91425" anchor="ctr">
                    <a:solidFill>
                      <a:schemeClr val="lt1"/>
                    </a:solidFill>
                  </a:tcPr>
                </a:tc>
              </a:tr>
              <a:tr h="8037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fer forgé - Assez élégante</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Un rempart au curieux</a:t>
                      </a:r>
                      <a:endParaRPr sz="1400" u="none" cap="none" strike="noStrike"/>
                    </a:p>
                  </a:txBody>
                  <a:tcPr marT="31825" marB="31825" marR="91425" marL="91425" anchor="ctr">
                    <a:solidFill>
                      <a:schemeClr val="lt1"/>
                    </a:solidFill>
                  </a:tcPr>
                </a:tc>
              </a:tr>
              <a:tr h="5570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Petit  - Un rempart au curieux</a:t>
                      </a:r>
                      <a:endParaRPr sz="1400" u="none" cap="none" strike="noStrike"/>
                    </a:p>
                  </a:txBody>
                  <a:tcPr marT="31825" marB="31825" marR="91425" marL="91425" anchor="ctr">
                    <a:solidFill>
                      <a:schemeClr val="lt1"/>
                    </a:solidFill>
                  </a:tcPr>
                </a:tc>
              </a:tr>
            </a:tbl>
          </a:graphicData>
        </a:graphic>
      </p:graphicFrame>
      <p:sp>
        <p:nvSpPr>
          <p:cNvPr id="214" name="Google Shape;214;p17"/>
          <p:cNvSpPr/>
          <p:nvPr/>
        </p:nvSpPr>
        <p:spPr>
          <a:xfrm>
            <a:off x="7008813" y="1356652"/>
            <a:ext cx="4949825" cy="48021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8"/>
          <p:cNvSpPr txBox="1"/>
          <p:nvPr/>
        </p:nvSpPr>
        <p:spPr>
          <a:xfrm>
            <a:off x="804863" y="25513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21" name="Google Shape;221;p18"/>
          <p:cNvSpPr/>
          <p:nvPr/>
        </p:nvSpPr>
        <p:spPr>
          <a:xfrm>
            <a:off x="804863" y="1041829"/>
            <a:ext cx="6126162" cy="769441"/>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Observez les expansions du nom puis classez les adjectifs qualificatifs dans ce tableau. </a:t>
            </a:r>
            <a:endParaRPr b="0" i="0" sz="1400" u="none" cap="none" strike="noStrike">
              <a:solidFill>
                <a:srgbClr val="000000"/>
              </a:solidFill>
              <a:latin typeface="Arial"/>
              <a:ea typeface="Arial"/>
              <a:cs typeface="Arial"/>
              <a:sym typeface="Arial"/>
            </a:endParaRPr>
          </a:p>
        </p:txBody>
      </p:sp>
      <p:graphicFrame>
        <p:nvGraphicFramePr>
          <p:cNvPr id="222" name="Google Shape;222;p18"/>
          <p:cNvGraphicFramePr/>
          <p:nvPr/>
        </p:nvGraphicFramePr>
        <p:xfrm>
          <a:off x="804863" y="5108449"/>
          <a:ext cx="3000000" cy="3000000"/>
        </p:xfrm>
        <a:graphic>
          <a:graphicData uri="http://schemas.openxmlformats.org/drawingml/2006/table">
            <a:tbl>
              <a:tblPr bandRow="1" firstRow="1">
                <a:noFill/>
                <a:tableStyleId>{396A7CC6-F830-4EF8-9BA2-EE90E26FDB15}</a:tableStyleId>
              </a:tblPr>
              <a:tblGrid>
                <a:gridCol w="1801775"/>
                <a:gridCol w="1847875"/>
              </a:tblGrid>
              <a:tr h="4574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couleur</a:t>
                      </a:r>
                      <a:endParaRPr b="1" sz="1300" u="none" cap="none" strike="noStrike">
                        <a:latin typeface="Open Sans"/>
                        <a:ea typeface="Open Sans"/>
                        <a:cs typeface="Open Sans"/>
                        <a:sym typeface="Open Sans"/>
                      </a:endParaRPr>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2955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taille</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2848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d’état </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4984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quantité</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bl>
          </a:graphicData>
        </a:graphic>
      </p:graphicFrame>
      <p:graphicFrame>
        <p:nvGraphicFramePr>
          <p:cNvPr id="223" name="Google Shape;223;p18"/>
          <p:cNvGraphicFramePr/>
          <p:nvPr/>
        </p:nvGraphicFramePr>
        <p:xfrm>
          <a:off x="2597151" y="5108449"/>
          <a:ext cx="3000000" cy="3000000"/>
        </p:xfrm>
        <a:graphic>
          <a:graphicData uri="http://schemas.openxmlformats.org/drawingml/2006/table">
            <a:tbl>
              <a:tblPr bandRow="1" firstRow="1">
                <a:noFill/>
                <a:tableStyleId>{396A7CC6-F830-4EF8-9BA2-EE90E26FDB15}</a:tableStyleId>
              </a:tblPr>
              <a:tblGrid>
                <a:gridCol w="1871650"/>
              </a:tblGrid>
              <a:tr h="455750">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Bleus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325550">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Petit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2864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Entretenu - élégante</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46847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Luxuriante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bl>
          </a:graphicData>
        </a:graphic>
      </p:graphicFrame>
      <p:graphicFrame>
        <p:nvGraphicFramePr>
          <p:cNvPr id="224" name="Google Shape;224;p18"/>
          <p:cNvGraphicFramePr/>
          <p:nvPr/>
        </p:nvGraphicFramePr>
        <p:xfrm>
          <a:off x="4705349" y="5108449"/>
          <a:ext cx="3000000" cy="3000000"/>
        </p:xfrm>
        <a:graphic>
          <a:graphicData uri="http://schemas.openxmlformats.org/drawingml/2006/table">
            <a:tbl>
              <a:tblPr bandRow="1" firstRow="1">
                <a:noFill/>
                <a:tableStyleId>{396A7CC6-F830-4EF8-9BA2-EE90E26FDB15}</a:tableStyleId>
              </a:tblPr>
              <a:tblGrid>
                <a:gridCol w="2151075"/>
              </a:tblGrid>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Avant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bl>
          </a:graphicData>
        </a:graphic>
      </p:graphicFrame>
      <p:sp>
        <p:nvSpPr>
          <p:cNvPr id="225" name="Google Shape;225;p18"/>
          <p:cNvSpPr/>
          <p:nvPr/>
        </p:nvSpPr>
        <p:spPr>
          <a:xfrm>
            <a:off x="7105649" y="5789772"/>
            <a:ext cx="4206363" cy="110799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Commentez la place de l’adjectif (avant ou après le nom qualifié?) </a:t>
            </a:r>
            <a:endParaRPr b="0" i="0" sz="1400" u="none" cap="none" strike="noStrike">
              <a:solidFill>
                <a:srgbClr val="000000"/>
              </a:solidFill>
              <a:latin typeface="Arial"/>
              <a:ea typeface="Arial"/>
              <a:cs typeface="Arial"/>
              <a:sym typeface="Arial"/>
            </a:endParaRPr>
          </a:p>
        </p:txBody>
      </p:sp>
      <p:graphicFrame>
        <p:nvGraphicFramePr>
          <p:cNvPr id="226" name="Google Shape;226;p18"/>
          <p:cNvGraphicFramePr/>
          <p:nvPr/>
        </p:nvGraphicFramePr>
        <p:xfrm>
          <a:off x="804863" y="1889707"/>
          <a:ext cx="3000000" cy="3000000"/>
        </p:xfrm>
        <a:graphic>
          <a:graphicData uri="http://schemas.openxmlformats.org/drawingml/2006/table">
            <a:tbl>
              <a:tblPr bandRow="1" firstRow="1">
                <a:noFill/>
                <a:tableStyleId>{396A7CC6-F830-4EF8-9BA2-EE90E26FDB15}</a:tableStyleId>
              </a:tblPr>
              <a:tblGrid>
                <a:gridCol w="1745525"/>
                <a:gridCol w="1692575"/>
                <a:gridCol w="2559500"/>
              </a:tblGrid>
              <a:tr h="794525">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1450" marB="31450"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1450" marB="31450" marR="91425" marL="91425">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1450" marB="31450" marR="91425" marL="91425">
                    <a:solidFill>
                      <a:schemeClr val="lt1"/>
                    </a:solidFill>
                  </a:tcPr>
                </a:tc>
              </a:tr>
              <a:tr h="3068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bois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Bleus - En fer </a:t>
                      </a:r>
                      <a:endParaRPr sz="1400" u="none" cap="none" strike="noStrike"/>
                    </a:p>
                  </a:txBody>
                  <a:tcPr marT="31450" marB="31450" marR="91425" marL="91425" anchor="ctr">
                    <a:solidFill>
                      <a:schemeClr val="lt1"/>
                    </a:solidFill>
                  </a:tcPr>
                </a:tc>
              </a:tr>
              <a:tr h="5506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Bien entretenu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Cette végétation luxuriante</a:t>
                      </a:r>
                      <a:endParaRPr sz="1400" u="none" cap="none" strike="noStrike"/>
                    </a:p>
                  </a:txBody>
                  <a:tcPr marT="31450" marB="31450" marR="91425" marL="91425" anchor="ctr">
                    <a:solidFill>
                      <a:schemeClr val="lt1"/>
                    </a:solidFill>
                  </a:tcPr>
                </a:tc>
              </a:tr>
              <a:tr h="7945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fer forgé - Assez élégante</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Un rempart au curieux</a:t>
                      </a:r>
                      <a:endParaRPr sz="1400" u="none" cap="none" strike="noStrike"/>
                    </a:p>
                  </a:txBody>
                  <a:tcPr marT="31450" marB="31450" marR="91425" marL="91425" anchor="ctr">
                    <a:solidFill>
                      <a:schemeClr val="lt1"/>
                    </a:solidFill>
                  </a:tcPr>
                </a:tc>
              </a:tr>
              <a:tr h="5506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Petit  - Un rempart au curieux</a:t>
                      </a:r>
                      <a:endParaRPr sz="1400" u="none" cap="none" strike="noStrike"/>
                    </a:p>
                  </a:txBody>
                  <a:tcPr marT="31450" marB="31450" marR="91425" marL="91425" anchor="ctr">
                    <a:solidFill>
                      <a:schemeClr val="lt1"/>
                    </a:solidFill>
                  </a:tcPr>
                </a:tc>
              </a:tr>
            </a:tbl>
          </a:graphicData>
        </a:graphic>
      </p:graphicFrame>
      <p:sp>
        <p:nvSpPr>
          <p:cNvPr id="227" name="Google Shape;227;p18"/>
          <p:cNvSpPr/>
          <p:nvPr/>
        </p:nvSpPr>
        <p:spPr>
          <a:xfrm>
            <a:off x="7091363" y="884238"/>
            <a:ext cx="4949825" cy="4800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228" name="Google Shape;228;p18"/>
          <p:cNvSpPr/>
          <p:nvPr/>
        </p:nvSpPr>
        <p:spPr>
          <a:xfrm>
            <a:off x="7105650" y="884238"/>
            <a:ext cx="4921250" cy="4800600"/>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t>
            </a:r>
            <a:r>
              <a:rPr b="1" i="0" lang="fr-FR" sz="1800" u="none" cap="none" strike="noStrike">
                <a:solidFill>
                  <a:srgbClr val="00B050"/>
                </a:solidFill>
                <a:latin typeface="Open Sans"/>
                <a:ea typeface="Open Sans"/>
                <a:cs typeface="Open Sans"/>
                <a:sym typeface="Open Sans"/>
              </a:rPr>
              <a:t>ancien</a:t>
            </a:r>
            <a:r>
              <a:rPr b="0" i="0" lang="fr-FR" sz="1800" u="none" cap="none" strike="noStrike">
                <a:solidFill>
                  <a:srgbClr val="000000"/>
                </a:solidFill>
                <a:latin typeface="Open Sans"/>
                <a:ea typeface="Open Sans"/>
                <a:cs typeface="Open Sans"/>
                <a:sym typeface="Open Sans"/>
              </a:rPr>
              <a:t> quartier, celui de la ville où j’avais passé une bonne part de ma jeunesse : mes plus </a:t>
            </a:r>
            <a:r>
              <a:rPr b="1" i="0" lang="fr-FR" sz="1800" u="none" cap="none" strike="noStrike">
                <a:solidFill>
                  <a:srgbClr val="00B050"/>
                </a:solidFill>
                <a:latin typeface="Open Sans"/>
                <a:ea typeface="Open Sans"/>
                <a:cs typeface="Open Sans"/>
                <a:sym typeface="Open Sans"/>
              </a:rPr>
              <a:t>belles</a:t>
            </a:r>
            <a:r>
              <a:rPr b="0" i="0" lang="fr-FR" sz="1800" u="none" cap="none" strike="noStrike">
                <a:solidFill>
                  <a:srgbClr val="000000"/>
                </a:solidFill>
                <a:latin typeface="Open Sans"/>
                <a:ea typeface="Open Sans"/>
                <a:cs typeface="Open Sans"/>
                <a:sym typeface="Open Sans"/>
              </a:rPr>
              <a:t> années. Je me rendis dans une rue </a:t>
            </a:r>
            <a:r>
              <a:rPr b="1" i="0" lang="fr-FR" sz="1800" u="none" cap="none" strike="noStrike">
                <a:solidFill>
                  <a:srgbClr val="00B050"/>
                </a:solidFill>
                <a:latin typeface="Open Sans"/>
                <a:ea typeface="Open Sans"/>
                <a:cs typeface="Open Sans"/>
                <a:sym typeface="Open Sans"/>
              </a:rPr>
              <a:t>bordée</a:t>
            </a:r>
            <a:r>
              <a:rPr b="0" i="0" lang="fr-FR" sz="1800" u="none" cap="none" strike="noStrike">
                <a:solidFill>
                  <a:srgbClr val="000000"/>
                </a:solidFill>
                <a:latin typeface="Open Sans"/>
                <a:ea typeface="Open Sans"/>
                <a:cs typeface="Open Sans"/>
                <a:sym typeface="Open Sans"/>
              </a:rPr>
              <a:t> de marronniers. Je revis la maison </a:t>
            </a:r>
            <a:r>
              <a:rPr b="1" i="0" lang="fr-FR" sz="1800" u="none" cap="none" strike="noStrike">
                <a:solidFill>
                  <a:srgbClr val="00B050"/>
                </a:solidFill>
                <a:latin typeface="Open Sans"/>
                <a:ea typeface="Open Sans"/>
                <a:cs typeface="Open Sans"/>
                <a:sym typeface="Open Sans"/>
              </a:rPr>
              <a:t>inchangée</a:t>
            </a:r>
            <a:r>
              <a:rPr b="0" i="0" lang="fr-FR" sz="1800" u="none" cap="none" strike="noStrike">
                <a:solidFill>
                  <a:srgbClr val="000000"/>
                </a:solidFill>
                <a:latin typeface="Open Sans"/>
                <a:ea typeface="Open Sans"/>
                <a:cs typeface="Open Sans"/>
                <a:sym typeface="Open Sans"/>
              </a:rPr>
              <a:t> où j’étais né : petite, humble, en pierres meulière, aujourd’hui partiellement dissimulée par le lierre. Les volets, </a:t>
            </a:r>
            <a:r>
              <a:rPr b="1" i="0" lang="fr-FR" sz="1800" u="none" cap="none" strike="noStrike">
                <a:solidFill>
                  <a:srgbClr val="00B050"/>
                </a:solidFill>
                <a:latin typeface="Open Sans"/>
                <a:ea typeface="Open Sans"/>
                <a:cs typeface="Open Sans"/>
                <a:sym typeface="Open Sans"/>
              </a:rPr>
              <a:t>bleus</a:t>
            </a:r>
            <a:r>
              <a:rPr b="0" i="0" lang="fr-FR" sz="1800" u="none" cap="none" strike="noStrike">
                <a:solidFill>
                  <a:srgbClr val="000000"/>
                </a:solidFill>
                <a:latin typeface="Open Sans"/>
                <a:ea typeface="Open Sans"/>
                <a:cs typeface="Open Sans"/>
                <a:sym typeface="Open Sans"/>
              </a:rPr>
              <a:t> et en fer remplaçaient ceux de jadis, en bois. Le jardin, jadis bien </a:t>
            </a:r>
            <a:r>
              <a:rPr b="1" i="0" lang="fr-FR" sz="1800" u="none" cap="none" strike="noStrike">
                <a:solidFill>
                  <a:srgbClr val="00B050"/>
                </a:solidFill>
                <a:latin typeface="Open Sans"/>
                <a:ea typeface="Open Sans"/>
                <a:cs typeface="Open Sans"/>
                <a:sym typeface="Open Sans"/>
              </a:rPr>
              <a:t>entretenu</a:t>
            </a:r>
            <a:r>
              <a:rPr b="0" i="0" lang="fr-FR" sz="1800" u="none" cap="none" strike="noStrike">
                <a:solidFill>
                  <a:srgbClr val="000000"/>
                </a:solidFill>
                <a:latin typeface="Open Sans"/>
                <a:ea typeface="Open Sans"/>
                <a:cs typeface="Open Sans"/>
                <a:sym typeface="Open Sans"/>
              </a:rPr>
              <a:t>, était maintenant cette végétation </a:t>
            </a:r>
            <a:r>
              <a:rPr b="1" i="0" lang="fr-FR" sz="1800" u="none" cap="none" strike="noStrike">
                <a:solidFill>
                  <a:srgbClr val="00B050"/>
                </a:solidFill>
                <a:latin typeface="Open Sans"/>
                <a:ea typeface="Open Sans"/>
                <a:cs typeface="Open Sans"/>
                <a:sym typeface="Open Sans"/>
              </a:rPr>
              <a:t>luxuriante</a:t>
            </a:r>
            <a:r>
              <a:rPr b="0" i="0" lang="fr-FR" sz="1800" u="none" cap="none" strike="noStrike">
                <a:solidFill>
                  <a:srgbClr val="000000"/>
                </a:solidFill>
                <a:latin typeface="Open Sans"/>
                <a:ea typeface="Open Sans"/>
                <a:cs typeface="Open Sans"/>
                <a:sym typeface="Open Sans"/>
              </a:rPr>
              <a:t> où tout poussait de façon un peu anarchique. La grille en fer </a:t>
            </a:r>
            <a:r>
              <a:rPr b="1" i="0" lang="fr-FR" sz="1800" u="none" cap="none" strike="noStrike">
                <a:solidFill>
                  <a:srgbClr val="00B050"/>
                </a:solidFill>
                <a:latin typeface="Open Sans"/>
                <a:ea typeface="Open Sans"/>
                <a:cs typeface="Open Sans"/>
                <a:sym typeface="Open Sans"/>
              </a:rPr>
              <a:t>forgé</a:t>
            </a:r>
            <a:r>
              <a:rPr b="0" i="0" lang="fr-FR" sz="1800" u="none" cap="none" strike="noStrike">
                <a:solidFill>
                  <a:srgbClr val="000000"/>
                </a:solidFill>
                <a:latin typeface="Open Sans"/>
                <a:ea typeface="Open Sans"/>
                <a:cs typeface="Open Sans"/>
                <a:sym typeface="Open Sans"/>
              </a:rPr>
              <a:t>, assez </a:t>
            </a:r>
            <a:r>
              <a:rPr b="1" i="0" lang="fr-FR" sz="1800" u="none" cap="none" strike="noStrike">
                <a:solidFill>
                  <a:srgbClr val="00B050"/>
                </a:solidFill>
                <a:latin typeface="Open Sans"/>
                <a:ea typeface="Open Sans"/>
                <a:cs typeface="Open Sans"/>
                <a:sym typeface="Open Sans"/>
              </a:rPr>
              <a:t>élégante</a:t>
            </a:r>
            <a:r>
              <a:rPr b="0" i="0" lang="fr-FR" sz="1800" u="none" cap="none" strike="noStrike">
                <a:solidFill>
                  <a:srgbClr val="000000"/>
                </a:solidFill>
                <a:latin typeface="Open Sans"/>
                <a:ea typeface="Open Sans"/>
                <a:cs typeface="Open Sans"/>
                <a:sym typeface="Open Sans"/>
              </a:rPr>
              <a:t> et le </a:t>
            </a:r>
            <a:r>
              <a:rPr b="1" i="0" lang="fr-FR" sz="1800" u="none" cap="none" strike="noStrike">
                <a:solidFill>
                  <a:srgbClr val="00B050"/>
                </a:solidFill>
                <a:latin typeface="Open Sans"/>
                <a:ea typeface="Open Sans"/>
                <a:cs typeface="Open Sans"/>
                <a:sym typeface="Open Sans"/>
              </a:rPr>
              <a:t>petit</a:t>
            </a:r>
            <a:r>
              <a:rPr b="0" i="0" lang="fr-FR" sz="1800" u="none" cap="none" strike="noStrike">
                <a:solidFill>
                  <a:srgbClr val="000000"/>
                </a:solidFill>
                <a:latin typeface="Open Sans"/>
                <a:ea typeface="Open Sans"/>
                <a:cs typeface="Open Sans"/>
                <a:sym typeface="Open Sans"/>
              </a:rPr>
              <a: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9"/>
          <p:cNvSpPr txBox="1"/>
          <p:nvPr/>
        </p:nvSpPr>
        <p:spPr>
          <a:xfrm>
            <a:off x="784225" y="278607"/>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35" name="Google Shape;235;p19"/>
          <p:cNvSpPr/>
          <p:nvPr/>
        </p:nvSpPr>
        <p:spPr>
          <a:xfrm>
            <a:off x="6961648" y="1611307"/>
            <a:ext cx="4921250" cy="4800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t>
            </a:r>
            <a:r>
              <a:rPr b="1" i="0" lang="fr-FR" sz="1800" u="none" cap="none" strike="noStrike">
                <a:solidFill>
                  <a:srgbClr val="00B050"/>
                </a:solidFill>
                <a:latin typeface="Open Sans"/>
                <a:ea typeface="Open Sans"/>
                <a:cs typeface="Open Sans"/>
                <a:sym typeface="Open Sans"/>
              </a:rPr>
              <a:t>ancien</a:t>
            </a:r>
            <a:r>
              <a:rPr b="0" i="0" lang="fr-FR" sz="1800" u="none" cap="none" strike="noStrike">
                <a:solidFill>
                  <a:srgbClr val="000000"/>
                </a:solidFill>
                <a:latin typeface="Open Sans"/>
                <a:ea typeface="Open Sans"/>
                <a:cs typeface="Open Sans"/>
                <a:sym typeface="Open Sans"/>
              </a:rPr>
              <a:t> quartier, celui de la ville où j’avais passé une bonne part de ma jeunesse : mes plus </a:t>
            </a:r>
            <a:r>
              <a:rPr b="1" i="0" lang="fr-FR" sz="1800" u="none" cap="none" strike="noStrike">
                <a:solidFill>
                  <a:srgbClr val="00B050"/>
                </a:solidFill>
                <a:latin typeface="Open Sans"/>
                <a:ea typeface="Open Sans"/>
                <a:cs typeface="Open Sans"/>
                <a:sym typeface="Open Sans"/>
              </a:rPr>
              <a:t>belles</a:t>
            </a:r>
            <a:r>
              <a:rPr b="0" i="0" lang="fr-FR" sz="1800" u="none" cap="none" strike="noStrike">
                <a:solidFill>
                  <a:srgbClr val="000000"/>
                </a:solidFill>
                <a:latin typeface="Open Sans"/>
                <a:ea typeface="Open Sans"/>
                <a:cs typeface="Open Sans"/>
                <a:sym typeface="Open Sans"/>
              </a:rPr>
              <a:t> années. Je me rendis dans une rue </a:t>
            </a:r>
            <a:r>
              <a:rPr b="1" i="0" lang="fr-FR" sz="1800" u="none" cap="none" strike="noStrike">
                <a:solidFill>
                  <a:srgbClr val="00B050"/>
                </a:solidFill>
                <a:latin typeface="Open Sans"/>
                <a:ea typeface="Open Sans"/>
                <a:cs typeface="Open Sans"/>
                <a:sym typeface="Open Sans"/>
              </a:rPr>
              <a:t>bordée</a:t>
            </a:r>
            <a:r>
              <a:rPr b="0" i="0" lang="fr-FR" sz="1800" u="none" cap="none" strike="noStrike">
                <a:solidFill>
                  <a:srgbClr val="000000"/>
                </a:solidFill>
                <a:latin typeface="Open Sans"/>
                <a:ea typeface="Open Sans"/>
                <a:cs typeface="Open Sans"/>
                <a:sym typeface="Open Sans"/>
              </a:rPr>
              <a:t> de marronniers. Je revis la maison </a:t>
            </a:r>
            <a:r>
              <a:rPr b="1" i="0" lang="fr-FR" sz="1800" u="none" cap="none" strike="noStrike">
                <a:solidFill>
                  <a:srgbClr val="00B050"/>
                </a:solidFill>
                <a:latin typeface="Open Sans"/>
                <a:ea typeface="Open Sans"/>
                <a:cs typeface="Open Sans"/>
                <a:sym typeface="Open Sans"/>
              </a:rPr>
              <a:t>inchangée</a:t>
            </a:r>
            <a:r>
              <a:rPr b="0" i="0" lang="fr-FR" sz="1800" u="none" cap="none" strike="noStrike">
                <a:solidFill>
                  <a:srgbClr val="000000"/>
                </a:solidFill>
                <a:latin typeface="Open Sans"/>
                <a:ea typeface="Open Sans"/>
                <a:cs typeface="Open Sans"/>
                <a:sym typeface="Open Sans"/>
              </a:rPr>
              <a:t> où j’étais né : petite, humble, en pierres meulière, aujourd’hui partiellement dissimulée par le lierre. Les volets, </a:t>
            </a:r>
            <a:r>
              <a:rPr b="1" i="0" lang="fr-FR" sz="1800" u="none" cap="none" strike="noStrike">
                <a:solidFill>
                  <a:srgbClr val="00B050"/>
                </a:solidFill>
                <a:latin typeface="Open Sans"/>
                <a:ea typeface="Open Sans"/>
                <a:cs typeface="Open Sans"/>
                <a:sym typeface="Open Sans"/>
              </a:rPr>
              <a:t>bleus</a:t>
            </a:r>
            <a:r>
              <a:rPr b="0" i="0" lang="fr-FR" sz="1800" u="none" cap="none" strike="noStrike">
                <a:solidFill>
                  <a:srgbClr val="000000"/>
                </a:solidFill>
                <a:latin typeface="Open Sans"/>
                <a:ea typeface="Open Sans"/>
                <a:cs typeface="Open Sans"/>
                <a:sym typeface="Open Sans"/>
              </a:rPr>
              <a:t> et en fer remplaçaient ceux de jadis, en bois. Le jardin, jadis bien </a:t>
            </a:r>
            <a:r>
              <a:rPr b="1" i="0" lang="fr-FR" sz="1800" u="none" cap="none" strike="noStrike">
                <a:solidFill>
                  <a:srgbClr val="00B050"/>
                </a:solidFill>
                <a:latin typeface="Open Sans"/>
                <a:ea typeface="Open Sans"/>
                <a:cs typeface="Open Sans"/>
                <a:sym typeface="Open Sans"/>
              </a:rPr>
              <a:t>entretenu</a:t>
            </a:r>
            <a:r>
              <a:rPr b="0" i="0" lang="fr-FR" sz="1800" u="none" cap="none" strike="noStrike">
                <a:solidFill>
                  <a:srgbClr val="000000"/>
                </a:solidFill>
                <a:latin typeface="Open Sans"/>
                <a:ea typeface="Open Sans"/>
                <a:cs typeface="Open Sans"/>
                <a:sym typeface="Open Sans"/>
              </a:rPr>
              <a:t>, était maintenant cette végétation </a:t>
            </a:r>
            <a:r>
              <a:rPr b="1" i="0" lang="fr-FR" sz="1800" u="none" cap="none" strike="noStrike">
                <a:solidFill>
                  <a:srgbClr val="00B050"/>
                </a:solidFill>
                <a:latin typeface="Open Sans"/>
                <a:ea typeface="Open Sans"/>
                <a:cs typeface="Open Sans"/>
                <a:sym typeface="Open Sans"/>
              </a:rPr>
              <a:t>luxuriante</a:t>
            </a:r>
            <a:r>
              <a:rPr b="0" i="0" lang="fr-FR" sz="1800" u="none" cap="none" strike="noStrike">
                <a:solidFill>
                  <a:srgbClr val="000000"/>
                </a:solidFill>
                <a:latin typeface="Open Sans"/>
                <a:ea typeface="Open Sans"/>
                <a:cs typeface="Open Sans"/>
                <a:sym typeface="Open Sans"/>
              </a:rPr>
              <a:t> où tout poussait de façon un peu anarchique. La grille en fer </a:t>
            </a:r>
            <a:r>
              <a:rPr b="1" i="0" lang="fr-FR" sz="1800" u="none" cap="none" strike="noStrike">
                <a:solidFill>
                  <a:srgbClr val="00B050"/>
                </a:solidFill>
                <a:latin typeface="Open Sans"/>
                <a:ea typeface="Open Sans"/>
                <a:cs typeface="Open Sans"/>
                <a:sym typeface="Open Sans"/>
              </a:rPr>
              <a:t>forgé</a:t>
            </a:r>
            <a:r>
              <a:rPr b="0" i="0" lang="fr-FR" sz="1800" u="none" cap="none" strike="noStrike">
                <a:solidFill>
                  <a:srgbClr val="000000"/>
                </a:solidFill>
                <a:latin typeface="Open Sans"/>
                <a:ea typeface="Open Sans"/>
                <a:cs typeface="Open Sans"/>
                <a:sym typeface="Open Sans"/>
              </a:rPr>
              <a:t>, assez </a:t>
            </a:r>
            <a:r>
              <a:rPr b="1" i="0" lang="fr-FR" sz="1800" u="none" cap="none" strike="noStrike">
                <a:solidFill>
                  <a:srgbClr val="00B050"/>
                </a:solidFill>
                <a:latin typeface="Open Sans"/>
                <a:ea typeface="Open Sans"/>
                <a:cs typeface="Open Sans"/>
                <a:sym typeface="Open Sans"/>
              </a:rPr>
              <a:t>élégante</a:t>
            </a:r>
            <a:r>
              <a:rPr b="0" i="0" lang="fr-FR" sz="1800" u="none" cap="none" strike="noStrike">
                <a:solidFill>
                  <a:srgbClr val="000000"/>
                </a:solidFill>
                <a:latin typeface="Open Sans"/>
                <a:ea typeface="Open Sans"/>
                <a:cs typeface="Open Sans"/>
                <a:sym typeface="Open Sans"/>
              </a:rPr>
              <a:t> et le </a:t>
            </a:r>
            <a:r>
              <a:rPr b="1" i="0" lang="fr-FR" sz="1800" u="none" cap="none" strike="noStrike">
                <a:solidFill>
                  <a:srgbClr val="00B050"/>
                </a:solidFill>
                <a:latin typeface="Open Sans"/>
                <a:ea typeface="Open Sans"/>
                <a:cs typeface="Open Sans"/>
                <a:sym typeface="Open Sans"/>
              </a:rPr>
              <a:t>petit</a:t>
            </a:r>
            <a:r>
              <a:rPr b="0" i="0" lang="fr-FR" sz="1800" u="none" cap="none" strike="noStrike">
                <a:solidFill>
                  <a:srgbClr val="000000"/>
                </a:solidFill>
                <a:latin typeface="Open Sans"/>
                <a:ea typeface="Open Sans"/>
                <a:cs typeface="Open Sans"/>
                <a:sym typeface="Open Sans"/>
              </a:rPr>
              <a: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236" name="Google Shape;236;p19"/>
          <p:cNvSpPr/>
          <p:nvPr/>
        </p:nvSpPr>
        <p:spPr>
          <a:xfrm>
            <a:off x="659605" y="1322764"/>
            <a:ext cx="6126163" cy="83099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le tableau en fonction des adjectifs écrits en vert. </a:t>
            </a:r>
            <a:endParaRPr b="0" i="0" sz="1400" u="none" cap="none" strike="noStrike">
              <a:solidFill>
                <a:srgbClr val="000000"/>
              </a:solidFill>
              <a:latin typeface="Arial"/>
              <a:ea typeface="Arial"/>
              <a:cs typeface="Arial"/>
              <a:sym typeface="Arial"/>
            </a:endParaRPr>
          </a:p>
        </p:txBody>
      </p:sp>
      <p:graphicFrame>
        <p:nvGraphicFramePr>
          <p:cNvPr id="237" name="Google Shape;237;p19"/>
          <p:cNvGraphicFramePr/>
          <p:nvPr/>
        </p:nvGraphicFramePr>
        <p:xfrm>
          <a:off x="784225" y="2333624"/>
          <a:ext cx="3000000" cy="3000000"/>
        </p:xfrm>
        <a:graphic>
          <a:graphicData uri="http://schemas.openxmlformats.org/drawingml/2006/table">
            <a:tbl>
              <a:tblPr bandRow="1" firstRow="1">
                <a:noFill/>
                <a:tableStyleId>{0C8C8C18-38B7-4045-A186-D9DC65BFA185}</a:tableStyleId>
              </a:tblPr>
              <a:tblGrid>
                <a:gridCol w="1469225"/>
                <a:gridCol w="1469225"/>
                <a:gridCol w="1469225"/>
                <a:gridCol w="1469225"/>
              </a:tblGrid>
              <a:tr h="3707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Adjectif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 qualifié</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Genre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Nombre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Ancien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Belles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Bordée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Inchangée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Bleus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Entretenu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Luxuriante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Forgé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Élégante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Petit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graphicFrame>
        <p:nvGraphicFramePr>
          <p:cNvPr id="238" name="Google Shape;238;p19"/>
          <p:cNvGraphicFramePr/>
          <p:nvPr/>
        </p:nvGraphicFramePr>
        <p:xfrm>
          <a:off x="784224" y="2333624"/>
          <a:ext cx="3000000" cy="3000000"/>
        </p:xfrm>
        <a:graphic>
          <a:graphicData uri="http://schemas.openxmlformats.org/drawingml/2006/table">
            <a:tbl>
              <a:tblPr bandRow="1" firstRow="1">
                <a:noFill/>
                <a:tableStyleId>{0C8C8C18-38B7-4045-A186-D9DC65BFA185}</a:tableStyleId>
              </a:tblPr>
              <a:tblGrid>
                <a:gridCol w="1469225"/>
                <a:gridCol w="1637600"/>
                <a:gridCol w="1300850"/>
                <a:gridCol w="1469225"/>
              </a:tblGrid>
              <a:tr h="3707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Adjectif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 qualifié</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Genre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Nombre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Ancien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Mon quartier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Belles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Mes années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Pluriel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Bordée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Une rue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Inchangée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maison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Bleus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Les volets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Pluriel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Entretenu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jardin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Luxuriante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Cette végétation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Forgé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En fer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Élégante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grille en fer</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Petit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mur </a:t>
                      </a:r>
                      <a:endParaRPr sz="1600" u="none" cap="none" strike="noStrike">
                        <a:solidFill>
                          <a:srgbClr val="FF000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par>
                                <p:cTn fill="hold" nodeType="withEffect" presetClass="entr" presetID="1" presetSubtype="0">
                                  <p:stCondLst>
                                    <p:cond delay="0"/>
                                  </p:stCondLst>
                                  <p:childTnLst>
                                    <p:set>
                                      <p:cBhvr>
                                        <p:cTn dur="1" fill="hold">
                                          <p:stCondLst>
                                            <p:cond delay="0"/>
                                          </p:stCondLst>
                                        </p:cTn>
                                        <p:tgtEl>
                                          <p:spTgt spid="2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0"/>
          <p:cNvSpPr txBox="1"/>
          <p:nvPr/>
        </p:nvSpPr>
        <p:spPr>
          <a:xfrm>
            <a:off x="804863" y="240891"/>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45" name="Google Shape;245;p20"/>
          <p:cNvSpPr/>
          <p:nvPr/>
        </p:nvSpPr>
        <p:spPr>
          <a:xfrm>
            <a:off x="4940300" y="671513"/>
            <a:ext cx="6591300" cy="6186487"/>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l'été et je me promenais dans la campagne avec mes parents, il faisait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 pour pique-niquer. Mon regard s'arrêta sur une maison ancien qui se trouvait 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une maison assez petit qui ne devait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était faite de très grosse pierres entassé les unes sur les autres et de tailles différents. On pouvait voir du ciment mal mis qui dépassait des pierres . Deux petits  fenêtres étaient encadrée de  bois ,ainsi que les volets et la porte. Les vitres étaient sale et vieux . A certains endroits, le bois était vermoulue. C'était une maison de plein pied. Pour accéder à la porte d'entrée, il y avait 3 marches usés par le temps .Le toit de  lauzes était recouvert de mousse vertes. Une  vieille cheminée  à moitié cassée, se voyait 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devait être très vieux, je m'imaginais, une table et un lit en bois, et quelques vieille  chaises, une gazinière du siècle dernière , de vieilles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
        <p:nvSpPr>
          <p:cNvPr id="246" name="Google Shape;246;p20"/>
          <p:cNvSpPr/>
          <p:nvPr/>
        </p:nvSpPr>
        <p:spPr>
          <a:xfrm>
            <a:off x="804863" y="1321674"/>
            <a:ext cx="3409950" cy="464742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Il s’agit d’un texte où l’on décrit une maison délaissée. On n’a pas fait attention à l’accord des adjectifs qualificatifs.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Repérez les erreurs,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puis corrigez-les,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et expliquez comment faire pour accorder l’adjectif qualificatif avec le nom qualifié. </a:t>
            </a:r>
            <a:endParaRPr b="0" i="0" sz="1400" u="none" cap="none" strike="noStrike">
              <a:solidFill>
                <a:srgbClr val="000000"/>
              </a:solidFill>
              <a:latin typeface="Arial"/>
              <a:ea typeface="Arial"/>
              <a:cs typeface="Arial"/>
              <a:sym typeface="Arial"/>
            </a:endParaRPr>
          </a:p>
        </p:txBody>
      </p:sp>
      <p:sp>
        <p:nvSpPr>
          <p:cNvPr id="247" name="Google Shape;247;p20"/>
          <p:cNvSpPr/>
          <p:nvPr/>
        </p:nvSpPr>
        <p:spPr>
          <a:xfrm>
            <a:off x="4810918" y="671512"/>
            <a:ext cx="6850063" cy="61864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l'été et je me promenais dans la campagne avec mes parents, il faisait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 pour pique-niquer. Mon regard s'arrêta sur une maison </a:t>
            </a:r>
            <a:r>
              <a:rPr b="1" i="0" lang="fr-FR" sz="1800" u="none" cap="none" strike="noStrike">
                <a:solidFill>
                  <a:srgbClr val="FF0000"/>
                </a:solidFill>
                <a:latin typeface="Open Sans"/>
                <a:ea typeface="Open Sans"/>
                <a:cs typeface="Open Sans"/>
                <a:sym typeface="Open Sans"/>
              </a:rPr>
              <a:t>ancienne</a:t>
            </a:r>
            <a:r>
              <a:rPr b="0" i="0" lang="fr-FR" sz="1800" u="none" cap="none" strike="noStrike">
                <a:solidFill>
                  <a:srgbClr val="000000"/>
                </a:solidFill>
                <a:latin typeface="Open Sans"/>
                <a:ea typeface="Open Sans"/>
                <a:cs typeface="Open Sans"/>
                <a:sym typeface="Open Sans"/>
              </a:rPr>
              <a:t> qui se trouvait 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une maison assez </a:t>
            </a:r>
            <a:r>
              <a:rPr b="1" i="0" lang="fr-FR" sz="1800" u="none" cap="none" strike="noStrike">
                <a:solidFill>
                  <a:srgbClr val="FF0000"/>
                </a:solidFill>
                <a:latin typeface="Open Sans"/>
                <a:ea typeface="Open Sans"/>
                <a:cs typeface="Open Sans"/>
                <a:sym typeface="Open Sans"/>
              </a:rPr>
              <a:t>petite</a:t>
            </a:r>
            <a:r>
              <a:rPr b="0" i="0" lang="fr-FR" sz="1800" u="none" cap="none" strike="noStrike">
                <a:solidFill>
                  <a:srgbClr val="000000"/>
                </a:solidFill>
                <a:latin typeface="Open Sans"/>
                <a:ea typeface="Open Sans"/>
                <a:cs typeface="Open Sans"/>
                <a:sym typeface="Open Sans"/>
              </a:rPr>
              <a:t> qui ne devait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était faite de très </a:t>
            </a:r>
            <a:r>
              <a:rPr b="1" i="0" lang="fr-FR" sz="1800" u="none" cap="none" strike="noStrike">
                <a:solidFill>
                  <a:srgbClr val="FF0000"/>
                </a:solidFill>
                <a:latin typeface="Open Sans"/>
                <a:ea typeface="Open Sans"/>
                <a:cs typeface="Open Sans"/>
                <a:sym typeface="Open Sans"/>
              </a:rPr>
              <a:t>grosses</a:t>
            </a:r>
            <a:r>
              <a:rPr b="0" i="0" lang="fr-FR" sz="1800" u="none" cap="none" strike="noStrike">
                <a:solidFill>
                  <a:srgbClr val="000000"/>
                </a:solidFill>
                <a:latin typeface="Open Sans"/>
                <a:ea typeface="Open Sans"/>
                <a:cs typeface="Open Sans"/>
                <a:sym typeface="Open Sans"/>
              </a:rPr>
              <a:t> pierres </a:t>
            </a:r>
            <a:r>
              <a:rPr b="1" i="0" lang="fr-FR" sz="1800" u="none" cap="none" strike="noStrike">
                <a:solidFill>
                  <a:srgbClr val="FF0000"/>
                </a:solidFill>
                <a:latin typeface="Open Sans"/>
                <a:ea typeface="Open Sans"/>
                <a:cs typeface="Open Sans"/>
                <a:sym typeface="Open Sans"/>
              </a:rPr>
              <a:t>entassées</a:t>
            </a:r>
            <a:r>
              <a:rPr b="0" i="0" lang="fr-FR" sz="1800" u="none" cap="none" strike="noStrike">
                <a:solidFill>
                  <a:srgbClr val="000000"/>
                </a:solidFill>
                <a:latin typeface="Open Sans"/>
                <a:ea typeface="Open Sans"/>
                <a:cs typeface="Open Sans"/>
                <a:sym typeface="Open Sans"/>
              </a:rPr>
              <a:t> les unes sur les autres et de tailles </a:t>
            </a:r>
            <a:r>
              <a:rPr b="1" i="0" lang="fr-FR" sz="1800" u="none" cap="none" strike="noStrike">
                <a:solidFill>
                  <a:srgbClr val="FF0000"/>
                </a:solidFill>
                <a:latin typeface="Open Sans"/>
                <a:ea typeface="Open Sans"/>
                <a:cs typeface="Open Sans"/>
                <a:sym typeface="Open Sans"/>
              </a:rPr>
              <a:t>différentes</a:t>
            </a:r>
            <a:r>
              <a:rPr b="0" i="0" lang="fr-FR" sz="1800" u="none" cap="none" strike="noStrike">
                <a:solidFill>
                  <a:srgbClr val="000000"/>
                </a:solidFill>
                <a:latin typeface="Open Sans"/>
                <a:ea typeface="Open Sans"/>
                <a:cs typeface="Open Sans"/>
                <a:sym typeface="Open Sans"/>
              </a:rPr>
              <a:t>. On pouvait voir du ciment mal mis qui dépassait des pierres. Deux </a:t>
            </a:r>
            <a:r>
              <a:rPr b="1" i="0" lang="fr-FR" sz="1800" u="none" cap="none" strike="noStrike">
                <a:solidFill>
                  <a:srgbClr val="FF0000"/>
                </a:solidFill>
                <a:latin typeface="Open Sans"/>
                <a:ea typeface="Open Sans"/>
                <a:cs typeface="Open Sans"/>
                <a:sym typeface="Open Sans"/>
              </a:rPr>
              <a:t>petites</a:t>
            </a:r>
            <a:r>
              <a:rPr b="0" i="0" lang="fr-FR" sz="1800" u="none" cap="none" strike="noStrike">
                <a:solidFill>
                  <a:srgbClr val="000000"/>
                </a:solidFill>
                <a:latin typeface="Open Sans"/>
                <a:ea typeface="Open Sans"/>
                <a:cs typeface="Open Sans"/>
                <a:sym typeface="Open Sans"/>
              </a:rPr>
              <a:t>  fenêtres étaient </a:t>
            </a:r>
            <a:r>
              <a:rPr b="1" i="0" lang="fr-FR" sz="1800" u="none" cap="none" strike="noStrike">
                <a:solidFill>
                  <a:srgbClr val="FF0000"/>
                </a:solidFill>
                <a:latin typeface="Open Sans"/>
                <a:ea typeface="Open Sans"/>
                <a:cs typeface="Open Sans"/>
                <a:sym typeface="Open Sans"/>
              </a:rPr>
              <a:t>encadrées</a:t>
            </a:r>
            <a:r>
              <a:rPr b="0" i="0" lang="fr-FR" sz="1800" u="none" cap="none" strike="noStrike">
                <a:solidFill>
                  <a:srgbClr val="000000"/>
                </a:solidFill>
                <a:latin typeface="Open Sans"/>
                <a:ea typeface="Open Sans"/>
                <a:cs typeface="Open Sans"/>
                <a:sym typeface="Open Sans"/>
              </a:rPr>
              <a:t> de  bois, ainsi que les volets et la porte. Les vitres étaient </a:t>
            </a:r>
            <a:r>
              <a:rPr b="1" i="0" lang="fr-FR" sz="1800" u="none" cap="none" strike="noStrike">
                <a:solidFill>
                  <a:srgbClr val="FF0000"/>
                </a:solidFill>
                <a:latin typeface="Open Sans"/>
                <a:ea typeface="Open Sans"/>
                <a:cs typeface="Open Sans"/>
                <a:sym typeface="Open Sans"/>
              </a:rPr>
              <a:t>sales</a:t>
            </a:r>
            <a:r>
              <a:rPr b="0"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FF000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A certains endroits, le bois était </a:t>
            </a:r>
            <a:r>
              <a:rPr b="1" i="0" lang="fr-FR" sz="1800" u="none" cap="none" strike="noStrike">
                <a:solidFill>
                  <a:srgbClr val="FF0000"/>
                </a:solidFill>
                <a:latin typeface="Open Sans"/>
                <a:ea typeface="Open Sans"/>
                <a:cs typeface="Open Sans"/>
                <a:sym typeface="Open Sans"/>
              </a:rPr>
              <a:t>vermoulu</a:t>
            </a:r>
            <a:r>
              <a:rPr b="0" i="0" lang="fr-FR" sz="1800" u="none" cap="none" strike="noStrike">
                <a:solidFill>
                  <a:srgbClr val="000000"/>
                </a:solidFill>
                <a:latin typeface="Open Sans"/>
                <a:ea typeface="Open Sans"/>
                <a:cs typeface="Open Sans"/>
                <a:sym typeface="Open Sans"/>
              </a:rPr>
              <a:t>. C'était une maison de plein pied. Pour accéder à la porte d'entrée, il y avait 3 marches </a:t>
            </a:r>
            <a:r>
              <a:rPr b="1" i="0" lang="fr-FR" sz="1800" u="none" cap="none" strike="noStrike">
                <a:solidFill>
                  <a:srgbClr val="FF0000"/>
                </a:solidFill>
                <a:latin typeface="Open Sans"/>
                <a:ea typeface="Open Sans"/>
                <a:cs typeface="Open Sans"/>
                <a:sym typeface="Open Sans"/>
              </a:rPr>
              <a:t>usées</a:t>
            </a:r>
            <a:r>
              <a:rPr b="0" i="0" lang="fr-FR" sz="1800" u="none" cap="none" strike="noStrike">
                <a:solidFill>
                  <a:srgbClr val="000000"/>
                </a:solidFill>
                <a:latin typeface="Open Sans"/>
                <a:ea typeface="Open Sans"/>
                <a:cs typeface="Open Sans"/>
                <a:sym typeface="Open Sans"/>
              </a:rPr>
              <a:t> par le temps .Le toit de  lauzes était recouvert de mousse </a:t>
            </a:r>
            <a:r>
              <a:rPr b="1" i="0" lang="fr-FR" sz="1800" u="none" cap="none" strike="noStrike">
                <a:solidFill>
                  <a:srgbClr val="FF0000"/>
                </a:solidFill>
                <a:latin typeface="Open Sans"/>
                <a:ea typeface="Open Sans"/>
                <a:cs typeface="Open Sans"/>
                <a:sym typeface="Open Sans"/>
              </a:rPr>
              <a:t>verte</a:t>
            </a:r>
            <a:r>
              <a:rPr b="0" i="0" lang="fr-FR" sz="1800" u="none" cap="none" strike="noStrike">
                <a:solidFill>
                  <a:srgbClr val="000000"/>
                </a:solidFill>
                <a:latin typeface="Open Sans"/>
                <a:ea typeface="Open Sans"/>
                <a:cs typeface="Open Sans"/>
                <a:sym typeface="Open Sans"/>
              </a:rPr>
              <a:t>. Une  </a:t>
            </a:r>
            <a:r>
              <a:rPr b="1" i="0" lang="fr-FR" sz="1800" u="none" cap="none" strike="noStrike">
                <a:solidFill>
                  <a:srgbClr val="00B0F0"/>
                </a:solidFill>
                <a:latin typeface="Open Sans"/>
                <a:ea typeface="Open Sans"/>
                <a:cs typeface="Open Sans"/>
                <a:sym typeface="Open Sans"/>
              </a:rPr>
              <a:t>vieille</a:t>
            </a:r>
            <a:r>
              <a:rPr b="0" i="0" lang="fr-FR" sz="1800" u="none" cap="none" strike="noStrike">
                <a:solidFill>
                  <a:srgbClr val="000000"/>
                </a:solidFill>
                <a:latin typeface="Open Sans"/>
                <a:ea typeface="Open Sans"/>
                <a:cs typeface="Open Sans"/>
                <a:sym typeface="Open Sans"/>
              </a:rPr>
              <a:t> cheminée  à moitié </a:t>
            </a:r>
            <a:r>
              <a:rPr b="1" i="0" lang="fr-FR" sz="1800" u="none" cap="none" strike="noStrike">
                <a:solidFill>
                  <a:srgbClr val="00B0F0"/>
                </a:solidFill>
                <a:latin typeface="Open Sans"/>
                <a:ea typeface="Open Sans"/>
                <a:cs typeface="Open Sans"/>
                <a:sym typeface="Open Sans"/>
              </a:rPr>
              <a:t>cassée</a:t>
            </a:r>
            <a:r>
              <a:rPr b="0" i="0" lang="fr-FR" sz="1800" u="none" cap="none" strike="noStrike">
                <a:solidFill>
                  <a:srgbClr val="000000"/>
                </a:solidFill>
                <a:latin typeface="Open Sans"/>
                <a:ea typeface="Open Sans"/>
                <a:cs typeface="Open Sans"/>
                <a:sym typeface="Open Sans"/>
              </a:rPr>
              <a:t>, se voyait 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devait être très vieux, je m'imaginais, une table et un lit en bois, et quelques </a:t>
            </a:r>
            <a:r>
              <a:rPr b="1" i="0" lang="fr-FR" sz="1800" u="none" cap="none" strike="noStrike">
                <a:solidFill>
                  <a:srgbClr val="FF000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chaises, une gazinière du siècle </a:t>
            </a:r>
            <a:r>
              <a:rPr b="1" i="0" lang="fr-FR" sz="1800" u="none" cap="none" strike="noStrike">
                <a:solidFill>
                  <a:srgbClr val="FF0000"/>
                </a:solidFill>
                <a:latin typeface="Open Sans"/>
                <a:ea typeface="Open Sans"/>
                <a:cs typeface="Open Sans"/>
                <a:sym typeface="Open Sans"/>
              </a:rPr>
              <a:t>dernier</a:t>
            </a:r>
            <a:r>
              <a:rPr b="0" i="0" lang="fr-FR" sz="1800" u="none" cap="none" strike="noStrike">
                <a:solidFill>
                  <a:srgbClr val="000000"/>
                </a:solidFill>
                <a:latin typeface="Open Sans"/>
                <a:ea typeface="Open Sans"/>
                <a:cs typeface="Open Sans"/>
                <a:sym typeface="Open Sans"/>
              </a:rPr>
              <a:t>, de </a:t>
            </a:r>
            <a:r>
              <a:rPr b="0" i="0" lang="fr-FR" sz="1800" u="none" cap="none" strike="noStrike">
                <a:solidFill>
                  <a:srgbClr val="00B0F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5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1"/>
          <p:cNvSpPr txBox="1"/>
          <p:nvPr/>
        </p:nvSpPr>
        <p:spPr>
          <a:xfrm>
            <a:off x="790115" y="32758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a:t>
            </a:r>
            <a:r>
              <a:rPr b="0" i="0" lang="fr-FR" sz="3600" u="none" cap="none" strike="noStrike">
                <a:solidFill>
                  <a:srgbClr val="0097D7"/>
                </a:solidFill>
                <a:latin typeface="Open Sans"/>
                <a:ea typeface="Open Sans"/>
                <a:cs typeface="Open Sans"/>
                <a:sym typeface="Open Sans"/>
              </a:rPr>
              <a:t> Imparfait ou présent de l’indicatif</a:t>
            </a:r>
            <a:endParaRPr b="0" i="0" sz="1400" u="none" cap="none" strike="noStrike">
              <a:solidFill>
                <a:srgbClr val="000000"/>
              </a:solidFill>
              <a:latin typeface="Arial"/>
              <a:ea typeface="Arial"/>
              <a:cs typeface="Arial"/>
              <a:sym typeface="Arial"/>
            </a:endParaRPr>
          </a:p>
        </p:txBody>
      </p:sp>
      <p:sp>
        <p:nvSpPr>
          <p:cNvPr id="254" name="Google Shape;254;p21"/>
          <p:cNvSpPr/>
          <p:nvPr/>
        </p:nvSpPr>
        <p:spPr>
          <a:xfrm>
            <a:off x="5102021" y="915321"/>
            <a:ext cx="6591300" cy="6186487"/>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l'été et je me promenais dans la campagne avec mes parents, il </a:t>
            </a:r>
            <a:r>
              <a:rPr b="1" i="0" lang="fr-FR" sz="1800" u="sng" cap="none" strike="noStrike">
                <a:solidFill>
                  <a:srgbClr val="00B050"/>
                </a:solidFill>
                <a:latin typeface="Open Sans"/>
                <a:ea typeface="Open Sans"/>
                <a:cs typeface="Open Sans"/>
                <a:sym typeface="Open Sans"/>
              </a:rPr>
              <a:t>faisait</a:t>
            </a:r>
            <a:r>
              <a:rPr b="0" i="0" lang="fr-FR" sz="1800" u="none" cap="none" strike="noStrike">
                <a:solidFill>
                  <a:srgbClr val="000000"/>
                </a:solidFill>
                <a:latin typeface="Open Sans"/>
                <a:ea typeface="Open Sans"/>
                <a:cs typeface="Open Sans"/>
                <a:sym typeface="Open Sans"/>
              </a:rPr>
              <a: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champs pour pique-niquer. Mon regard s'arrêta sur une maison ancienne qui </a:t>
            </a:r>
            <a:r>
              <a:rPr b="1" i="0" lang="fr-FR" sz="1800" u="sng" cap="none" strike="noStrike">
                <a:solidFill>
                  <a:srgbClr val="00B050"/>
                </a:solidFill>
                <a:latin typeface="Open Sans"/>
                <a:ea typeface="Open Sans"/>
                <a:cs typeface="Open Sans"/>
                <a:sym typeface="Open Sans"/>
              </a:rPr>
              <a:t>se trouvait </a:t>
            </a:r>
            <a:r>
              <a:rPr b="0" i="0" lang="fr-FR" sz="1800" u="none" cap="none" strike="noStrike">
                <a:solidFill>
                  <a:srgbClr val="000000"/>
                </a:solidFill>
                <a:latin typeface="Open Sans"/>
                <a:ea typeface="Open Sans"/>
                <a:cs typeface="Open Sans"/>
                <a:sym typeface="Open Sans"/>
              </a:rPr>
              <a:t>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maison assez petite qui ne </a:t>
            </a:r>
            <a:r>
              <a:rPr b="1" i="0" lang="fr-FR" sz="1800" u="sng" cap="none" strike="noStrike">
                <a:solidFill>
                  <a:srgbClr val="00B050"/>
                </a:solidFill>
                <a:latin typeface="Open Sans"/>
                <a:ea typeface="Open Sans"/>
                <a:cs typeface="Open Sans"/>
                <a:sym typeface="Open Sans"/>
              </a:rPr>
              <a:t>devait</a:t>
            </a:r>
            <a:r>
              <a:rPr b="0" i="0" lang="fr-FR" sz="1800" u="none" cap="none" strike="noStrike">
                <a:solidFill>
                  <a:srgbClr val="000000"/>
                </a:solidFill>
                <a:latin typeface="Open Sans"/>
                <a:ea typeface="Open Sans"/>
                <a:cs typeface="Open Sans"/>
                <a:sym typeface="Open Sans"/>
              </a:rPr>
              <a: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faite de très grosses pierres entassées les unes sur les autres et de tailles différentes. On </a:t>
            </a:r>
            <a:r>
              <a:rPr b="1" i="0" lang="fr-FR" sz="1800" u="sng" cap="none" strike="noStrike">
                <a:solidFill>
                  <a:srgbClr val="00B050"/>
                </a:solidFill>
                <a:latin typeface="Open Sans"/>
                <a:ea typeface="Open Sans"/>
                <a:cs typeface="Open Sans"/>
                <a:sym typeface="Open Sans"/>
              </a:rPr>
              <a:t>pouvait</a:t>
            </a:r>
            <a:r>
              <a:rPr b="0" i="0" lang="fr-FR" sz="1800" u="none" cap="none" strike="noStrike">
                <a:solidFill>
                  <a:srgbClr val="000000"/>
                </a:solidFill>
                <a:latin typeface="Open Sans"/>
                <a:ea typeface="Open Sans"/>
                <a:cs typeface="Open Sans"/>
                <a:sym typeface="Open Sans"/>
              </a:rPr>
              <a:t> voir du ciment mal mis qui </a:t>
            </a:r>
            <a:r>
              <a:rPr b="1" i="0" lang="fr-FR" sz="1800" u="sng" cap="none" strike="noStrike">
                <a:solidFill>
                  <a:srgbClr val="00B050"/>
                </a:solidFill>
                <a:latin typeface="Open Sans"/>
                <a:ea typeface="Open Sans"/>
                <a:cs typeface="Open Sans"/>
                <a:sym typeface="Open Sans"/>
              </a:rPr>
              <a:t>dépassait</a:t>
            </a:r>
            <a:r>
              <a:rPr b="0" i="0" lang="fr-FR" sz="1800" u="none" cap="none" strike="noStrike">
                <a:solidFill>
                  <a:srgbClr val="000000"/>
                </a:solidFill>
                <a:latin typeface="Open Sans"/>
                <a:ea typeface="Open Sans"/>
                <a:cs typeface="Open Sans"/>
                <a:sym typeface="Open Sans"/>
              </a:rPr>
              <a:t> des pierres . Deux petites  fenêtres </a:t>
            </a:r>
            <a:r>
              <a:rPr b="1" i="0" lang="fr-FR" sz="1800" u="sng" cap="none" strike="noStrike">
                <a:solidFill>
                  <a:srgbClr val="00B05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encadrées de  bois ,ainsi que les volets et la porte. Les vitres </a:t>
            </a:r>
            <a:r>
              <a:rPr b="1" i="0" lang="fr-FR" sz="1800" u="sng" cap="none" strike="noStrike">
                <a:solidFill>
                  <a:srgbClr val="00B05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sales et vieilles . A certains endroits, le bois </a:t>
            </a:r>
            <a:r>
              <a:rPr b="1" i="0" lang="fr-FR" sz="1800" u="sng" cap="none" strike="noStrike">
                <a:solidFill>
                  <a:srgbClr val="00B050"/>
                </a:solidFill>
                <a:latin typeface="Open Sans"/>
                <a:ea typeface="Open Sans"/>
                <a:cs typeface="Open Sans"/>
                <a:sym typeface="Open Sans"/>
              </a:rPr>
              <a:t>était </a:t>
            </a:r>
            <a:r>
              <a:rPr b="0" i="0" lang="fr-FR" sz="1800" u="none" cap="none" strike="noStrike">
                <a:solidFill>
                  <a:srgbClr val="000000"/>
                </a:solidFill>
                <a:latin typeface="Open Sans"/>
                <a:ea typeface="Open Sans"/>
                <a:cs typeface="Open Sans"/>
                <a:sym typeface="Open Sans"/>
              </a:rPr>
              <a:t>vermoulu. 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maison de plein pied. Pour accéder à la porte d'entrée, il y </a:t>
            </a:r>
            <a:r>
              <a:rPr b="1" i="0" lang="fr-FR" sz="1800" u="sng" cap="none" strike="noStrike">
                <a:solidFill>
                  <a:srgbClr val="00B050"/>
                </a:solidFill>
                <a:latin typeface="Open Sans"/>
                <a:ea typeface="Open Sans"/>
                <a:cs typeface="Open Sans"/>
                <a:sym typeface="Open Sans"/>
              </a:rPr>
              <a:t>avait</a:t>
            </a:r>
            <a:r>
              <a:rPr b="0" i="0" lang="fr-FR" sz="1800" u="none" cap="none" strike="noStrike">
                <a:solidFill>
                  <a:srgbClr val="000000"/>
                </a:solidFill>
                <a:latin typeface="Open Sans"/>
                <a:ea typeface="Open Sans"/>
                <a:cs typeface="Open Sans"/>
                <a:sym typeface="Open Sans"/>
              </a:rPr>
              <a:t> 3 marches usées par le temps .Le toit de  lauzes </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recouvert de mousse verte. Une  vieille cheminée  à moitié cassée, </a:t>
            </a:r>
            <a:r>
              <a:rPr b="1" i="0" lang="fr-FR" sz="1800" u="sng" cap="none" strike="noStrike">
                <a:solidFill>
                  <a:srgbClr val="00B050"/>
                </a:solidFill>
                <a:latin typeface="Open Sans"/>
                <a:ea typeface="Open Sans"/>
                <a:cs typeface="Open Sans"/>
                <a:sym typeface="Open Sans"/>
              </a:rPr>
              <a:t>se voyait </a:t>
            </a:r>
            <a:r>
              <a:rPr b="0" i="0" lang="fr-FR" sz="1800" u="none" cap="none" strike="noStrike">
                <a:solidFill>
                  <a:srgbClr val="000000"/>
                </a:solidFill>
                <a:latin typeface="Open Sans"/>
                <a:ea typeface="Open Sans"/>
                <a:cs typeface="Open Sans"/>
                <a:sym typeface="Open Sans"/>
              </a:rPr>
              <a:t>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a:t>
            </a:r>
            <a:r>
              <a:rPr b="1" i="0" lang="fr-FR" sz="1800" u="sng" cap="none" strike="noStrike">
                <a:solidFill>
                  <a:srgbClr val="00B050"/>
                </a:solidFill>
                <a:latin typeface="Open Sans"/>
                <a:ea typeface="Open Sans"/>
                <a:cs typeface="Open Sans"/>
                <a:sym typeface="Open Sans"/>
              </a:rPr>
              <a:t>devait</a:t>
            </a:r>
            <a:r>
              <a:rPr b="0" i="0" lang="fr-FR" sz="1800" u="none" cap="none" strike="noStrike">
                <a:solidFill>
                  <a:srgbClr val="000000"/>
                </a:solidFill>
                <a:latin typeface="Open Sans"/>
                <a:ea typeface="Open Sans"/>
                <a:cs typeface="Open Sans"/>
                <a:sym typeface="Open Sans"/>
              </a:rPr>
              <a:t> être très vieux, je m'imaginais, une table et un lit en bois, et quelques vieilles  chaises, une gazinière du siècle dernier, de vieilles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
        <p:nvSpPr>
          <p:cNvPr id="255" name="Google Shape;255;p21"/>
          <p:cNvSpPr/>
          <p:nvPr/>
        </p:nvSpPr>
        <p:spPr>
          <a:xfrm>
            <a:off x="649288" y="1410828"/>
            <a:ext cx="4056062" cy="48320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A quel temps verbal les verbes soulignés sont-ils conjugués?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Quelle en est la valeur?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À l’imparfait de l’indicatif.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C’est le temps de la description (par excellence).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Et si le descripteur a choisi de décrire la maison en utilisant le présent de l’indicatif, quel effet produit-il alors sur ses lecteurs?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Le présent anime et actualise la description.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50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2"/>
          <p:cNvSpPr txBox="1"/>
          <p:nvPr/>
        </p:nvSpPr>
        <p:spPr>
          <a:xfrm>
            <a:off x="327485" y="132735"/>
            <a:ext cx="8270824"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PLANIFIER ET TROUVER DES IDÉES</a:t>
            </a:r>
            <a:endParaRPr b="1" i="0" sz="3600" u="none" cap="none" strike="noStrike">
              <a:solidFill>
                <a:srgbClr val="0096D6"/>
              </a:solidFill>
              <a:latin typeface="Open Sans"/>
              <a:ea typeface="Open Sans"/>
              <a:cs typeface="Open Sans"/>
              <a:sym typeface="Open Sans"/>
            </a:endParaRPr>
          </a:p>
        </p:txBody>
      </p:sp>
      <p:sp>
        <p:nvSpPr>
          <p:cNvPr id="262" name="Google Shape;262;p22"/>
          <p:cNvSpPr/>
          <p:nvPr/>
        </p:nvSpPr>
        <p:spPr>
          <a:xfrm>
            <a:off x="1064419" y="1583199"/>
            <a:ext cx="10063163" cy="4156075"/>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Un jour,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avez </a:t>
            </a:r>
            <a:r>
              <a:rPr b="1" i="0" lang="fr-FR" sz="2400" u="none" cap="none" strike="noStrike">
                <a:solidFill>
                  <a:srgbClr val="FFC000"/>
                </a:solidFill>
                <a:latin typeface="Open Sans"/>
                <a:ea typeface="Open Sans"/>
                <a:cs typeface="Open Sans"/>
                <a:sym typeface="Open Sans"/>
              </a:rPr>
              <a:t>entendu parler de la décision </a:t>
            </a:r>
            <a:r>
              <a:rPr b="1" i="0" lang="fr-FR" sz="2400" u="none" cap="none" strike="noStrike">
                <a:solidFill>
                  <a:schemeClr val="dk1"/>
                </a:solidFill>
                <a:latin typeface="Open Sans"/>
                <a:ea typeface="Open Sans"/>
                <a:cs typeface="Open Sans"/>
                <a:sym typeface="Open Sans"/>
              </a:rPr>
              <a:t>de </a:t>
            </a:r>
            <a:r>
              <a:rPr b="1" i="0" lang="fr-FR" sz="2400" u="none" cap="none" strike="noStrike">
                <a:solidFill>
                  <a:srgbClr val="C55A11"/>
                </a:solidFill>
                <a:latin typeface="Open Sans"/>
                <a:ea typeface="Open Sans"/>
                <a:cs typeface="Open Sans"/>
                <a:sym typeface="Open Sans"/>
              </a:rPr>
              <a:t>la municipalité </a:t>
            </a:r>
            <a:r>
              <a:rPr b="1" i="0" lang="fr-FR" sz="2400" u="none" cap="none" strike="noStrike">
                <a:solidFill>
                  <a:schemeClr val="dk1"/>
                </a:solidFill>
                <a:latin typeface="Open Sans"/>
                <a:ea typeface="Open Sans"/>
                <a:cs typeface="Open Sans"/>
                <a:sym typeface="Open Sans"/>
              </a:rPr>
              <a:t>à </a:t>
            </a:r>
            <a:r>
              <a:rPr b="1" i="0" lang="fr-FR" sz="2400" u="none" cap="none" strike="noStrike">
                <a:solidFill>
                  <a:srgbClr val="7030A0"/>
                </a:solidFill>
                <a:latin typeface="Open Sans"/>
                <a:ea typeface="Open Sans"/>
                <a:cs typeface="Open Sans"/>
                <a:sym typeface="Open Sans"/>
              </a:rPr>
              <a:t>démolir une des maisons traditionnelles délabrées</a:t>
            </a:r>
            <a:r>
              <a:rPr b="1" i="0" lang="fr-FR" sz="2400" u="none" cap="none" strike="noStrike">
                <a:solidFill>
                  <a:schemeClr val="dk1"/>
                </a:solidFill>
                <a:latin typeface="Open Sans"/>
                <a:ea typeface="Open Sans"/>
                <a:cs typeface="Open Sans"/>
                <a:sym typeface="Open Sans"/>
              </a:rPr>
              <a:t> dans </a:t>
            </a:r>
            <a:r>
              <a:rPr b="1" i="0" lang="fr-FR" sz="2400" u="none" cap="none" strike="noStrike">
                <a:solidFill>
                  <a:srgbClr val="FF0000"/>
                </a:solidFill>
                <a:latin typeface="Open Sans"/>
                <a:ea typeface="Open Sans"/>
                <a:cs typeface="Open Sans"/>
                <a:sym typeface="Open Sans"/>
              </a:rPr>
              <a:t>votre village</a:t>
            </a:r>
            <a:r>
              <a:rPr b="1" i="0" lang="fr-FR" sz="2400" u="none" cap="none" strike="noStrike">
                <a:solidFill>
                  <a:schemeClr val="dk1"/>
                </a:solidFill>
                <a:latin typeface="Open Sans"/>
                <a:ea typeface="Open Sans"/>
                <a:cs typeface="Open Sans"/>
                <a:sym typeface="Open Sans"/>
              </a:rPr>
              <a:t>. Cette décision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a mis dans tous </a:t>
            </a:r>
            <a:r>
              <a:rPr b="1" i="0" lang="fr-FR" sz="2400" u="none" cap="none" strike="noStrike">
                <a:solidFill>
                  <a:srgbClr val="FF0000"/>
                </a:solidFill>
                <a:latin typeface="Open Sans"/>
                <a:ea typeface="Open Sans"/>
                <a:cs typeface="Open Sans"/>
                <a:sym typeface="Open Sans"/>
              </a:rPr>
              <a:t>vos</a:t>
            </a:r>
            <a:r>
              <a:rPr b="1" i="0" lang="fr-FR" sz="2400" u="none" cap="none" strike="noStrike">
                <a:solidFill>
                  <a:schemeClr val="dk1"/>
                </a:solidFill>
                <a:latin typeface="Open Sans"/>
                <a:ea typeface="Open Sans"/>
                <a:cs typeface="Open Sans"/>
                <a:sym typeface="Open Sans"/>
              </a:rPr>
              <a:t> états parce que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pensez que ces bâtiments doivent rester intact pour témoigner de </a:t>
            </a:r>
            <a:r>
              <a:rPr b="1" i="0" lang="fr-FR" sz="2400" u="none" cap="none" strike="noStrike">
                <a:solidFill>
                  <a:srgbClr val="7030A0"/>
                </a:solidFill>
                <a:latin typeface="Open Sans"/>
                <a:ea typeface="Open Sans"/>
                <a:cs typeface="Open Sans"/>
                <a:sym typeface="Open Sans"/>
              </a:rPr>
              <a:t>la richesse architecturale et de l’histoire de </a:t>
            </a:r>
            <a:r>
              <a:rPr b="1" i="0" lang="fr-FR" sz="2400" u="none" cap="none" strike="noStrike">
                <a:solidFill>
                  <a:srgbClr val="FF0000"/>
                </a:solidFill>
                <a:latin typeface="Open Sans"/>
                <a:ea typeface="Open Sans"/>
                <a:cs typeface="Open Sans"/>
                <a:sym typeface="Open Sans"/>
              </a:rPr>
              <a:t>votre village</a:t>
            </a:r>
            <a:r>
              <a:rPr b="1" i="0" lang="fr-FR" sz="2400" u="none" cap="none" strike="noStrike">
                <a:solidFill>
                  <a:schemeClr val="dk1"/>
                </a:solidFill>
                <a:latin typeface="Open Sans"/>
                <a:ea typeface="Open Sans"/>
                <a:cs typeface="Open Sans"/>
                <a:sym typeface="Open Sans"/>
              </a:rPr>
              <a:t>. Et,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décidez de </a:t>
            </a:r>
            <a:r>
              <a:rPr b="1" i="0" lang="fr-FR" sz="2400" u="none" cap="none" strike="noStrike">
                <a:solidFill>
                  <a:srgbClr val="00B050"/>
                </a:solidFill>
                <a:latin typeface="Open Sans"/>
                <a:ea typeface="Open Sans"/>
                <a:cs typeface="Open Sans"/>
                <a:sym typeface="Open Sans"/>
              </a:rPr>
              <a:t>mener sur les réseaux sociaux</a:t>
            </a:r>
            <a:r>
              <a:rPr b="1" i="0" lang="fr-FR" sz="2400" u="none" cap="none" strike="noStrike">
                <a:solidFill>
                  <a:schemeClr val="dk1"/>
                </a:solidFill>
                <a:latin typeface="Open Sans"/>
                <a:ea typeface="Open Sans"/>
                <a:cs typeface="Open Sans"/>
                <a:sym typeface="Open Sans"/>
              </a:rPr>
              <a:t>, une </a:t>
            </a:r>
            <a:r>
              <a:rPr b="1" i="0" lang="fr-FR" sz="2400" u="none" cap="none" strike="noStrike">
                <a:solidFill>
                  <a:srgbClr val="7030A0"/>
                </a:solidFill>
                <a:latin typeface="Open Sans"/>
                <a:ea typeface="Open Sans"/>
                <a:cs typeface="Open Sans"/>
                <a:sym typeface="Open Sans"/>
              </a:rPr>
              <a:t>campagne contre cette décision</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Rédigez </a:t>
            </a:r>
            <a:r>
              <a:rPr b="1" i="0" lang="fr-FR" sz="2400" u="none" cap="none" strike="noStrike">
                <a:solidFill>
                  <a:srgbClr val="00B050"/>
                </a:solidFill>
                <a:latin typeface="Open Sans"/>
                <a:ea typeface="Open Sans"/>
                <a:cs typeface="Open Sans"/>
                <a:sym typeface="Open Sans"/>
              </a:rPr>
              <a:t>le post à faire circuler sur les réseaux sociaux</a:t>
            </a:r>
            <a:r>
              <a:rPr b="1" i="0" lang="fr-FR" sz="2400" u="none" cap="none" strike="noStrike">
                <a:solidFill>
                  <a:srgbClr val="000000"/>
                </a:solidFill>
                <a:latin typeface="Open Sans"/>
                <a:ea typeface="Open Sans"/>
                <a:cs typeface="Open Sans"/>
                <a:sym typeface="Open Sans"/>
              </a:rPr>
              <a:t>, dans lequel vous </a:t>
            </a:r>
            <a:r>
              <a:rPr b="1" i="0" lang="fr-FR" sz="2400" u="none" cap="none" strike="noStrike">
                <a:solidFill>
                  <a:srgbClr val="FF0000"/>
                </a:solidFill>
                <a:latin typeface="Open Sans"/>
                <a:ea typeface="Open Sans"/>
                <a:cs typeface="Open Sans"/>
                <a:sym typeface="Open Sans"/>
              </a:rPr>
              <a:t>décrivez cette maison traditionnelle et délabrée</a:t>
            </a:r>
            <a:r>
              <a:rPr b="1" i="0" lang="fr-FR" sz="2400" u="none" cap="none" strike="noStrike">
                <a:solidFill>
                  <a:srgbClr val="000000"/>
                </a:solidFill>
                <a:latin typeface="Open Sans"/>
                <a:ea typeface="Open Sans"/>
                <a:cs typeface="Open Sans"/>
                <a:sym typeface="Open Sans"/>
              </a:rPr>
              <a:t> et </a:t>
            </a:r>
            <a:r>
              <a:rPr b="1" i="0" lang="fr-FR" sz="2400" u="none" cap="none" strike="noStrike">
                <a:solidFill>
                  <a:srgbClr val="2E75B5"/>
                </a:solidFill>
                <a:latin typeface="Open Sans"/>
                <a:ea typeface="Open Sans"/>
                <a:cs typeface="Open Sans"/>
                <a:sym typeface="Open Sans"/>
              </a:rPr>
              <a:t>vous insistez sur son importance architecturale et historique. </a:t>
            </a:r>
            <a:r>
              <a:rPr b="1" i="0" lang="fr-FR" sz="24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3"/>
          <p:cNvSpPr txBox="1"/>
          <p:nvPr/>
        </p:nvSpPr>
        <p:spPr>
          <a:xfrm>
            <a:off x="846138" y="59532"/>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ÉLABORER UN PLAN </a:t>
            </a:r>
            <a:endParaRPr b="0" i="0" sz="1400" u="none" cap="none" strike="noStrike">
              <a:solidFill>
                <a:srgbClr val="000000"/>
              </a:solidFill>
              <a:latin typeface="Arial"/>
              <a:ea typeface="Arial"/>
              <a:cs typeface="Arial"/>
              <a:sym typeface="Arial"/>
            </a:endParaRPr>
          </a:p>
        </p:txBody>
      </p:sp>
      <p:graphicFrame>
        <p:nvGraphicFramePr>
          <p:cNvPr id="268" name="Google Shape;268;p23"/>
          <p:cNvGraphicFramePr/>
          <p:nvPr/>
        </p:nvGraphicFramePr>
        <p:xfrm>
          <a:off x="904875" y="2722563"/>
          <a:ext cx="3000000" cy="3000000"/>
        </p:xfrm>
        <a:graphic>
          <a:graphicData uri="http://schemas.openxmlformats.org/drawingml/2006/table">
            <a:tbl>
              <a:tblPr>
                <a:noFill/>
                <a:tableStyleId>{E160255F-4C4A-4041-8A8B-458A2CB02067}</a:tableStyleId>
              </a:tblPr>
              <a:tblGrid>
                <a:gridCol w="1624025"/>
              </a:tblGrid>
              <a:tr h="12541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Introduction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550" marB="91550" marR="91375" marL="91375">
                    <a:solidFill>
                      <a:srgbClr val="BBD6EE">
                        <a:alpha val="33333"/>
                      </a:srgbClr>
                    </a:solidFill>
                  </a:tcPr>
                </a:tc>
              </a:tr>
            </a:tbl>
          </a:graphicData>
        </a:graphic>
      </p:graphicFrame>
      <p:sp>
        <p:nvSpPr>
          <p:cNvPr id="269" name="Google Shape;269;p23"/>
          <p:cNvSpPr/>
          <p:nvPr/>
        </p:nvSpPr>
        <p:spPr>
          <a:xfrm>
            <a:off x="846138" y="738188"/>
            <a:ext cx="10982325" cy="1816100"/>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avez </a:t>
            </a:r>
            <a:r>
              <a:rPr b="1" i="0" lang="fr-FR" sz="1600" u="none" cap="none" strike="noStrike">
                <a:solidFill>
                  <a:srgbClr val="FFC000"/>
                </a:solidFill>
                <a:latin typeface="Open Sans"/>
                <a:ea typeface="Open Sans"/>
                <a:cs typeface="Open Sans"/>
                <a:sym typeface="Open Sans"/>
              </a:rPr>
              <a:t>entendu parler de la décision </a:t>
            </a:r>
            <a:r>
              <a:rPr b="1" i="0" lang="fr-FR" sz="1600" u="none" cap="none" strike="noStrike">
                <a:solidFill>
                  <a:schemeClr val="dk1"/>
                </a:solidFill>
                <a:latin typeface="Open Sans"/>
                <a:ea typeface="Open Sans"/>
                <a:cs typeface="Open Sans"/>
                <a:sym typeface="Open Sans"/>
              </a:rPr>
              <a:t>de </a:t>
            </a:r>
            <a:r>
              <a:rPr b="1" i="0" lang="fr-FR" sz="1600" u="none" cap="none" strike="noStrike">
                <a:solidFill>
                  <a:srgbClr val="C55A11"/>
                </a:solidFill>
                <a:latin typeface="Open Sans"/>
                <a:ea typeface="Open Sans"/>
                <a:cs typeface="Open Sans"/>
                <a:sym typeface="Open Sans"/>
              </a:rPr>
              <a:t>la municipalité </a:t>
            </a:r>
            <a:r>
              <a:rPr b="1" i="0" lang="fr-FR" sz="1600" u="none" cap="none" strike="noStrike">
                <a:solidFill>
                  <a:schemeClr val="dk1"/>
                </a:solidFill>
                <a:latin typeface="Open Sans"/>
                <a:ea typeface="Open Sans"/>
                <a:cs typeface="Open Sans"/>
                <a:sym typeface="Open Sans"/>
              </a:rPr>
              <a:t>à </a:t>
            </a:r>
            <a:r>
              <a:rPr b="1" i="0" lang="fr-FR" sz="1600" u="none" cap="none" strike="noStrike">
                <a:solidFill>
                  <a:srgbClr val="7030A0"/>
                </a:solidFill>
                <a:latin typeface="Open Sans"/>
                <a:ea typeface="Open Sans"/>
                <a:cs typeface="Open Sans"/>
                <a:sym typeface="Open Sans"/>
              </a:rPr>
              <a:t>démolir une des maisons traditionnelles délabrées</a:t>
            </a:r>
            <a:r>
              <a:rPr b="1" i="0" lang="fr-FR" sz="1600" u="none" cap="none" strike="noStrike">
                <a:solidFill>
                  <a:schemeClr val="dk1"/>
                </a:solidFill>
                <a:latin typeface="Open Sans"/>
                <a:ea typeface="Open Sans"/>
                <a:cs typeface="Open Sans"/>
                <a:sym typeface="Open Sans"/>
              </a:rPr>
              <a:t> dans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Cette décision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 mis dans tous </a:t>
            </a:r>
            <a:r>
              <a:rPr b="1" i="0" lang="fr-FR" sz="1600" u="none" cap="none" strike="noStrike">
                <a:solidFill>
                  <a:srgbClr val="FF0000"/>
                </a:solidFill>
                <a:latin typeface="Open Sans"/>
                <a:ea typeface="Open Sans"/>
                <a:cs typeface="Open Sans"/>
                <a:sym typeface="Open Sans"/>
              </a:rPr>
              <a:t>vos</a:t>
            </a:r>
            <a:r>
              <a:rPr b="1" i="0" lang="fr-FR" sz="1600" u="none" cap="none" strike="noStrike">
                <a:solidFill>
                  <a:schemeClr val="dk1"/>
                </a:solidFill>
                <a:latin typeface="Open Sans"/>
                <a:ea typeface="Open Sans"/>
                <a:cs typeface="Open Sans"/>
                <a:sym typeface="Open Sans"/>
              </a:rPr>
              <a:t> états parce que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pensez que ces bâtiments doivent rester intact pour témoigner de </a:t>
            </a:r>
            <a:r>
              <a:rPr b="1" i="0" lang="fr-FR" sz="1600" u="none" cap="none" strike="noStrike">
                <a:solidFill>
                  <a:srgbClr val="7030A0"/>
                </a:solidFill>
                <a:latin typeface="Open Sans"/>
                <a:ea typeface="Open Sans"/>
                <a:cs typeface="Open Sans"/>
                <a:sym typeface="Open Sans"/>
              </a:rPr>
              <a:t>la richesse architecturale et de l’histoire de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décidez de </a:t>
            </a:r>
            <a:r>
              <a:rPr b="1" i="0" lang="fr-FR" sz="1600" u="none" cap="none" strike="noStrike">
                <a:solidFill>
                  <a:srgbClr val="00B050"/>
                </a:solidFill>
                <a:latin typeface="Open Sans"/>
                <a:ea typeface="Open Sans"/>
                <a:cs typeface="Open Sans"/>
                <a:sym typeface="Open Sans"/>
              </a:rPr>
              <a:t>mener sur les réseaux sociaux</a:t>
            </a:r>
            <a:r>
              <a:rPr b="1" i="0" lang="fr-FR" sz="1600" u="none" cap="none" strike="noStrike">
                <a:solidFill>
                  <a:schemeClr val="dk1"/>
                </a:solidFill>
                <a:latin typeface="Open Sans"/>
                <a:ea typeface="Open Sans"/>
                <a:cs typeface="Open Sans"/>
                <a:sym typeface="Open Sans"/>
              </a:rPr>
              <a:t>, une </a:t>
            </a:r>
            <a:r>
              <a:rPr b="1" i="0" lang="fr-FR" sz="1600" u="none" cap="none" strike="noStrike">
                <a:solidFill>
                  <a:srgbClr val="7030A0"/>
                </a:solidFill>
                <a:latin typeface="Open Sans"/>
                <a:ea typeface="Open Sans"/>
                <a:cs typeface="Open Sans"/>
                <a:sym typeface="Open Sans"/>
              </a:rPr>
              <a:t>campagne contre cette décision</a:t>
            </a:r>
            <a:r>
              <a:rPr b="1"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Rédigez </a:t>
            </a:r>
            <a:r>
              <a:rPr b="1" i="0" lang="fr-FR" sz="1600" u="none" cap="none" strike="noStrike">
                <a:solidFill>
                  <a:srgbClr val="00B050"/>
                </a:solidFill>
                <a:latin typeface="Open Sans"/>
                <a:ea typeface="Open Sans"/>
                <a:cs typeface="Open Sans"/>
                <a:sym typeface="Open Sans"/>
              </a:rPr>
              <a:t>le post à faire circuler sur les réseaux sociaux</a:t>
            </a:r>
            <a:r>
              <a:rPr b="1" i="0" lang="fr-FR" sz="1600" u="none" cap="none" strike="noStrike">
                <a:solidFill>
                  <a:srgbClr val="000000"/>
                </a:solidFill>
                <a:latin typeface="Open Sans"/>
                <a:ea typeface="Open Sans"/>
                <a:cs typeface="Open Sans"/>
                <a:sym typeface="Open Sans"/>
              </a:rPr>
              <a:t>, dans lequel vous </a:t>
            </a:r>
            <a:r>
              <a:rPr b="1" i="0" lang="fr-FR" sz="1600" u="none" cap="none" strike="noStrike">
                <a:solidFill>
                  <a:srgbClr val="FF0000"/>
                </a:solidFill>
                <a:latin typeface="Open Sans"/>
                <a:ea typeface="Open Sans"/>
                <a:cs typeface="Open Sans"/>
                <a:sym typeface="Open Sans"/>
              </a:rPr>
              <a:t>décrivez cette maison traditionnelle et délabrée</a:t>
            </a:r>
            <a:r>
              <a:rPr b="1" i="0" lang="fr-FR" sz="1600" u="none" cap="none" strike="noStrike">
                <a:solidFill>
                  <a:srgbClr val="000000"/>
                </a:solidFill>
                <a:latin typeface="Open Sans"/>
                <a:ea typeface="Open Sans"/>
                <a:cs typeface="Open Sans"/>
                <a:sym typeface="Open Sans"/>
              </a:rPr>
              <a:t> et </a:t>
            </a:r>
            <a:r>
              <a:rPr b="1" i="0" lang="fr-FR" sz="1600" u="none" cap="none" strike="noStrike">
                <a:solidFill>
                  <a:srgbClr val="2E75B5"/>
                </a:solidFill>
                <a:latin typeface="Open Sans"/>
                <a:ea typeface="Open Sans"/>
                <a:cs typeface="Open Sans"/>
                <a:sym typeface="Open Sans"/>
              </a:rPr>
              <a:t>vous insistez sur son importance architecturale et historique. </a:t>
            </a:r>
            <a:r>
              <a:rPr b="1" i="0" lang="fr-FR" sz="16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graphicFrame>
        <p:nvGraphicFramePr>
          <p:cNvPr id="270" name="Google Shape;270;p23"/>
          <p:cNvGraphicFramePr/>
          <p:nvPr/>
        </p:nvGraphicFramePr>
        <p:xfrm>
          <a:off x="2730500" y="2735263"/>
          <a:ext cx="3000000" cy="3000000"/>
        </p:xfrm>
        <a:graphic>
          <a:graphicData uri="http://schemas.openxmlformats.org/drawingml/2006/table">
            <a:tbl>
              <a:tblPr>
                <a:noFill/>
                <a:tableStyleId>{E160255F-4C4A-4041-8A8B-458A2CB02067}</a:tableStyleId>
              </a:tblPr>
              <a:tblGrid>
                <a:gridCol w="9253550"/>
              </a:tblGrid>
              <a:tr h="1241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introduire un post sur un réseau social: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Saluer les internautes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Annoncer le contenu du post : </a:t>
                      </a:r>
                      <a:r>
                        <a:rPr b="1" lang="fr-FR" sz="1800" u="none" cap="none" strike="noStrike">
                          <a:solidFill>
                            <a:srgbClr val="FFC000"/>
                          </a:solidFill>
                          <a:latin typeface="Open Sans"/>
                          <a:ea typeface="Open Sans"/>
                          <a:cs typeface="Open Sans"/>
                          <a:sym typeface="Open Sans"/>
                        </a:rPr>
                        <a:t>la décision </a:t>
                      </a:r>
                      <a:r>
                        <a:rPr b="1" lang="fr-FR" sz="1800" u="none" cap="none" strike="noStrike">
                          <a:solidFill>
                            <a:schemeClr val="dk1"/>
                          </a:solidFill>
                          <a:latin typeface="Open Sans"/>
                          <a:ea typeface="Open Sans"/>
                          <a:cs typeface="Open Sans"/>
                          <a:sym typeface="Open Sans"/>
                        </a:rPr>
                        <a:t>de </a:t>
                      </a:r>
                      <a:r>
                        <a:rPr b="1" lang="fr-FR" sz="1800" u="none" cap="none" strike="noStrike">
                          <a:solidFill>
                            <a:srgbClr val="C55A11"/>
                          </a:solidFill>
                          <a:latin typeface="Open Sans"/>
                          <a:ea typeface="Open Sans"/>
                          <a:cs typeface="Open Sans"/>
                          <a:sym typeface="Open Sans"/>
                        </a:rPr>
                        <a:t>la municipalité </a:t>
                      </a:r>
                      <a:r>
                        <a:rPr b="1" lang="fr-FR" sz="1800" u="none" cap="none" strike="noStrike">
                          <a:solidFill>
                            <a:schemeClr val="dk1"/>
                          </a:solidFill>
                          <a:latin typeface="Open Sans"/>
                          <a:ea typeface="Open Sans"/>
                          <a:cs typeface="Open Sans"/>
                          <a:sym typeface="Open Sans"/>
                        </a:rPr>
                        <a:t>à </a:t>
                      </a:r>
                      <a:r>
                        <a:rPr b="1" lang="fr-FR" sz="1800" u="none" cap="none" strike="noStrike">
                          <a:solidFill>
                            <a:srgbClr val="7030A0"/>
                          </a:solidFill>
                          <a:latin typeface="Open Sans"/>
                          <a:ea typeface="Open Sans"/>
                          <a:cs typeface="Open Sans"/>
                          <a:sym typeface="Open Sans"/>
                        </a:rPr>
                        <a:t>démolir une des maisons traditionnelles délabrées</a:t>
                      </a:r>
                      <a:r>
                        <a:rPr b="1" lang="fr-FR" sz="1800" u="none" cap="none" strike="noStrike">
                          <a:solidFill>
                            <a:schemeClr val="dk1"/>
                          </a:solidFill>
                          <a:latin typeface="Open Sans"/>
                          <a:ea typeface="Open Sans"/>
                          <a:cs typeface="Open Sans"/>
                          <a:sym typeface="Open Sans"/>
                        </a:rPr>
                        <a:t> dans </a:t>
                      </a:r>
                      <a:r>
                        <a:rPr b="1" lang="fr-FR" sz="1800" u="none" cap="none" strike="noStrike">
                          <a:solidFill>
                            <a:srgbClr val="FF0000"/>
                          </a:solidFill>
                          <a:latin typeface="Open Sans"/>
                          <a:ea typeface="Open Sans"/>
                          <a:cs typeface="Open Sans"/>
                          <a:sym typeface="Open Sans"/>
                        </a:rPr>
                        <a:t>votre village</a:t>
                      </a:r>
                      <a:r>
                        <a:rPr b="1" lang="fr-FR" sz="1800" u="none" cap="none" strike="noStrike">
                          <a:solidFill>
                            <a:schemeClr val="dk1"/>
                          </a:solidFill>
                          <a:latin typeface="Open Sans"/>
                          <a:ea typeface="Open Sans"/>
                          <a:cs typeface="Open Sans"/>
                          <a:sym typeface="Open Sans"/>
                        </a:rPr>
                        <a:t>.</a:t>
                      </a:r>
                      <a:endParaRPr sz="1800" u="none" cap="none" strike="noStrike">
                        <a:latin typeface="Open Sans"/>
                        <a:ea typeface="Open Sans"/>
                        <a:cs typeface="Open Sans"/>
                        <a:sym typeface="Open Sans"/>
                      </a:endParaRPr>
                    </a:p>
                  </a:txBody>
                  <a:tcPr marT="71950" marB="71950" marR="91425" marL="91425"/>
                </a:tc>
              </a:tr>
            </a:tbl>
          </a:graphicData>
        </a:graphic>
      </p:graphicFrame>
      <p:graphicFrame>
        <p:nvGraphicFramePr>
          <p:cNvPr id="271" name="Google Shape;271;p23"/>
          <p:cNvGraphicFramePr/>
          <p:nvPr/>
        </p:nvGraphicFramePr>
        <p:xfrm>
          <a:off x="2730500" y="4224338"/>
          <a:ext cx="3000000" cy="3000000"/>
        </p:xfrm>
        <a:graphic>
          <a:graphicData uri="http://schemas.openxmlformats.org/drawingml/2006/table">
            <a:tbl>
              <a:tblPr>
                <a:noFill/>
                <a:tableStyleId>{E160255F-4C4A-4041-8A8B-458A2CB02067}</a:tableStyleId>
              </a:tblPr>
              <a:tblGrid>
                <a:gridCol w="9253550"/>
              </a:tblGrid>
              <a:tr h="1401750">
                <a:tc>
                  <a:txBody>
                    <a:bodyPr/>
                    <a:lstStyle/>
                    <a:p>
                      <a:pPr indent="0" lvl="0" marL="0" marR="0" rtl="0" algn="l">
                        <a:lnSpc>
                          <a:spcPct val="100000"/>
                        </a:lnSpc>
                        <a:spcBef>
                          <a:spcPts val="0"/>
                        </a:spcBef>
                        <a:spcAft>
                          <a:spcPts val="0"/>
                        </a:spcAft>
                        <a:buClr>
                          <a:srgbClr val="000000"/>
                        </a:buClr>
                        <a:buSzPts val="1800"/>
                        <a:buFont typeface="Arial"/>
                        <a:buNone/>
                      </a:pPr>
                      <a:r>
                        <a:rPr b="1" lang="fr-FR" sz="1700" u="sng" cap="none" strike="noStrike">
                          <a:latin typeface="Open Sans"/>
                          <a:ea typeface="Open Sans"/>
                          <a:cs typeface="Open Sans"/>
                          <a:sym typeface="Open Sans"/>
                        </a:rPr>
                        <a:t>Pour décrire la maison traditionnelle et délabrée</a:t>
                      </a:r>
                      <a:r>
                        <a:rPr lang="fr-FR" sz="17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a:t>
                      </a:r>
                      <a:r>
                        <a:rPr b="1" lang="fr-FR" sz="1700" u="none" cap="none" strike="noStrike">
                          <a:latin typeface="Open Sans"/>
                          <a:ea typeface="Open Sans"/>
                          <a:cs typeface="Open Sans"/>
                          <a:sym typeface="Open Sans"/>
                        </a:rPr>
                        <a:t>Situer la maison </a:t>
                      </a:r>
                      <a:r>
                        <a:rPr lang="fr-FR" sz="1700" u="none" cap="none" strike="noStrike">
                          <a:latin typeface="Open Sans"/>
                          <a:ea typeface="Open Sans"/>
                          <a:cs typeface="Open Sans"/>
                          <a:sym typeface="Open Sans"/>
                        </a:rPr>
                        <a:t>(dans le lieu et dans le temps- à quelle époque remonte-t-elle?)</a:t>
                      </a:r>
                      <a:endParaRPr sz="1400" u="none" cap="none" strike="noStrike"/>
                    </a:p>
                    <a:p>
                      <a:pPr indent="-117475" lvl="0" marL="117475"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Préciser </a:t>
                      </a:r>
                      <a:r>
                        <a:rPr b="1" lang="fr-FR" sz="1700" u="none" cap="none" strike="noStrike">
                          <a:latin typeface="Open Sans"/>
                          <a:ea typeface="Open Sans"/>
                          <a:cs typeface="Open Sans"/>
                          <a:sym typeface="Open Sans"/>
                        </a:rPr>
                        <a:t>où se trouve le descripteur, ses déplacements, ses actions </a:t>
                      </a:r>
                      <a:r>
                        <a:rPr lang="fr-FR" sz="1700" u="none" cap="none" strike="noStrike">
                          <a:latin typeface="Open Sans"/>
                          <a:ea typeface="Open Sans"/>
                          <a:cs typeface="Open Sans"/>
                          <a:sym typeface="Open Sans"/>
                        </a:rPr>
                        <a:t>ou </a:t>
                      </a:r>
                      <a:r>
                        <a:rPr b="1" lang="fr-FR" sz="1700" u="none" cap="none" strike="noStrike">
                          <a:latin typeface="Open Sans"/>
                          <a:ea typeface="Open Sans"/>
                          <a:cs typeface="Open Sans"/>
                          <a:sym typeface="Open Sans"/>
                        </a:rPr>
                        <a:t>le déplacement de son regard.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Préciser </a:t>
                      </a:r>
                      <a:r>
                        <a:rPr b="1" lang="fr-FR" sz="1700" u="none" cap="none" strike="noStrike">
                          <a:latin typeface="Open Sans"/>
                          <a:ea typeface="Open Sans"/>
                          <a:cs typeface="Open Sans"/>
                          <a:sym typeface="Open Sans"/>
                        </a:rPr>
                        <a:t>les éléments à décrire </a:t>
                      </a:r>
                      <a:r>
                        <a:rPr lang="fr-FR" sz="1700" u="none" cap="none" strike="noStrike">
                          <a:latin typeface="Open Sans"/>
                          <a:ea typeface="Open Sans"/>
                          <a:cs typeface="Open Sans"/>
                          <a:sym typeface="Open Sans"/>
                        </a:rPr>
                        <a:t>et choisir des </a:t>
                      </a:r>
                      <a:r>
                        <a:rPr b="1" lang="fr-FR" sz="1700" u="none" cap="none" strike="noStrike">
                          <a:latin typeface="Open Sans"/>
                          <a:ea typeface="Open Sans"/>
                          <a:cs typeface="Open Sans"/>
                          <a:sym typeface="Open Sans"/>
                        </a:rPr>
                        <a:t>expansions du nom qui traduisent l’effet voulu. </a:t>
                      </a:r>
                      <a:endParaRPr sz="1400" u="none" cap="none" strike="noStrike"/>
                    </a:p>
                  </a:txBody>
                  <a:tcPr marT="98475" marB="98475" marR="91425" marL="91425"/>
                </a:tc>
              </a:tr>
            </a:tbl>
          </a:graphicData>
        </a:graphic>
      </p:graphicFrame>
      <p:graphicFrame>
        <p:nvGraphicFramePr>
          <p:cNvPr id="272" name="Google Shape;272;p23"/>
          <p:cNvGraphicFramePr/>
          <p:nvPr/>
        </p:nvGraphicFramePr>
        <p:xfrm>
          <a:off x="2730500" y="5878513"/>
          <a:ext cx="3000000" cy="3000000"/>
        </p:xfrm>
        <a:graphic>
          <a:graphicData uri="http://schemas.openxmlformats.org/drawingml/2006/table">
            <a:tbl>
              <a:tblPr>
                <a:noFill/>
                <a:tableStyleId>{E160255F-4C4A-4041-8A8B-458A2CB02067}</a:tableStyleId>
              </a:tblPr>
              <a:tblGrid>
                <a:gridCol w="92535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clore mon texte, mon post:</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r>
                        <a:rPr b="1" lang="fr-FR" sz="1800" u="none" cap="none" strike="noStrike">
                          <a:solidFill>
                            <a:srgbClr val="2E75B5"/>
                          </a:solidFill>
                          <a:latin typeface="Open Sans"/>
                          <a:ea typeface="Open Sans"/>
                          <a:cs typeface="Open Sans"/>
                          <a:sym typeface="Open Sans"/>
                        </a:rPr>
                        <a:t>insister sur l’importance architecturale et historique (de la maison).</a:t>
                      </a:r>
                      <a:endParaRPr sz="1400" u="none" cap="none" strike="noStrike"/>
                    </a:p>
                  </a:txBody>
                  <a:tcPr marT="91350" marB="91350" marR="91425" marL="91425"/>
                </a:tc>
              </a:tr>
            </a:tbl>
          </a:graphicData>
        </a:graphic>
      </p:graphicFrame>
      <p:graphicFrame>
        <p:nvGraphicFramePr>
          <p:cNvPr id="273" name="Google Shape;273;p23"/>
          <p:cNvGraphicFramePr/>
          <p:nvPr/>
        </p:nvGraphicFramePr>
        <p:xfrm>
          <a:off x="904875" y="4203700"/>
          <a:ext cx="3000000" cy="3000000"/>
        </p:xfrm>
        <a:graphic>
          <a:graphicData uri="http://schemas.openxmlformats.org/drawingml/2006/table">
            <a:tbl>
              <a:tblPr>
                <a:noFill/>
                <a:tableStyleId>{E160255F-4C4A-4041-8A8B-458A2CB02067}</a:tableStyleId>
              </a:tblPr>
              <a:tblGrid>
                <a:gridCol w="1624025"/>
              </a:tblGrid>
              <a:tr h="151297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Corps du sujet </a:t>
                      </a:r>
                      <a:endParaRPr b="1" sz="1800" u="none" cap="none" strike="noStrike">
                        <a:latin typeface="Open Sans"/>
                        <a:ea typeface="Open Sans"/>
                        <a:cs typeface="Open Sans"/>
                        <a:sym typeface="Open Sans"/>
                      </a:endParaRPr>
                    </a:p>
                  </a:txBody>
                  <a:tcPr marT="91500" marB="91500" marR="91375" marL="91375">
                    <a:solidFill>
                      <a:srgbClr val="BBD6EE">
                        <a:alpha val="33333"/>
                      </a:srgbClr>
                    </a:solidFill>
                  </a:tcPr>
                </a:tc>
              </a:tr>
            </a:tbl>
          </a:graphicData>
        </a:graphic>
      </p:graphicFrame>
      <p:graphicFrame>
        <p:nvGraphicFramePr>
          <p:cNvPr id="274" name="Google Shape;274;p23"/>
          <p:cNvGraphicFramePr/>
          <p:nvPr/>
        </p:nvGraphicFramePr>
        <p:xfrm>
          <a:off x="904875" y="5883275"/>
          <a:ext cx="3000000" cy="3000000"/>
        </p:xfrm>
        <a:graphic>
          <a:graphicData uri="http://schemas.openxmlformats.org/drawingml/2006/table">
            <a:tbl>
              <a:tblPr>
                <a:noFill/>
                <a:tableStyleId>{E160255F-4C4A-4041-8A8B-458A2CB02067}</a:tableStyleId>
              </a:tblPr>
              <a:tblGrid>
                <a:gridCol w="1624025"/>
              </a:tblGrid>
              <a:tr h="73185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Conclusion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350" marB="91350" marR="91375" marL="91375">
                    <a:solidFill>
                      <a:srgbClr val="BBD6EE">
                        <a:alpha val="33333"/>
                      </a:srgbClr>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500"/>
                                        <p:tgtEl>
                                          <p:spTgt spid="268"/>
                                        </p:tgtEl>
                                      </p:cBhvr>
                                    </p:animEffect>
                                  </p:childTnLst>
                                </p:cTn>
                              </p:par>
                              <p:par>
                                <p:cTn fill="hold" nodeType="with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5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5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4"/>
          <p:cNvSpPr txBox="1"/>
          <p:nvPr/>
        </p:nvSpPr>
        <p:spPr>
          <a:xfrm>
            <a:off x="904874" y="266181"/>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RECHERCHER DES IDÉES POUR PRÉPARER LE CORPS DU SUJET </a:t>
            </a:r>
            <a:endParaRPr b="0" i="0" sz="1400" u="none" cap="none" strike="noStrike">
              <a:solidFill>
                <a:srgbClr val="000000"/>
              </a:solidFill>
              <a:latin typeface="Arial"/>
              <a:ea typeface="Arial"/>
              <a:cs typeface="Arial"/>
              <a:sym typeface="Arial"/>
            </a:endParaRPr>
          </a:p>
        </p:txBody>
      </p:sp>
      <p:graphicFrame>
        <p:nvGraphicFramePr>
          <p:cNvPr id="280" name="Google Shape;280;p24"/>
          <p:cNvGraphicFramePr/>
          <p:nvPr/>
        </p:nvGraphicFramePr>
        <p:xfrm>
          <a:off x="904875" y="1576030"/>
          <a:ext cx="3000000" cy="3000000"/>
        </p:xfrm>
        <a:graphic>
          <a:graphicData uri="http://schemas.openxmlformats.org/drawingml/2006/table">
            <a:tbl>
              <a:tblPr bandRow="1" firstRow="1">
                <a:noFill/>
                <a:tableStyleId>{0C8C8C18-38B7-4045-A186-D9DC65BFA185}</a:tableStyleId>
              </a:tblPr>
              <a:tblGrid>
                <a:gridCol w="1663225"/>
                <a:gridCol w="2276275"/>
                <a:gridCol w="2159550"/>
                <a:gridCol w="4667375"/>
              </a:tblGrid>
              <a:tr h="819150">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 est le descripteur ?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 se trouve-t-il par rapport à la maison?</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 quel moment de la journée décrit-on la maison?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Quel(s) aspect(s) de la maison décrit-on?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1" name="Google Shape;281;p24"/>
          <p:cNvGraphicFramePr/>
          <p:nvPr/>
        </p:nvGraphicFramePr>
        <p:xfrm>
          <a:off x="904874" y="3733077"/>
          <a:ext cx="3000000" cy="3000000"/>
        </p:xfrm>
        <a:graphic>
          <a:graphicData uri="http://schemas.openxmlformats.org/drawingml/2006/table">
            <a:tbl>
              <a:tblPr bandRow="1" firstRow="1">
                <a:noFill/>
                <a:tableStyleId>{0C8C8C18-38B7-4045-A186-D9DC65BFA185}</a:tableStyleId>
              </a:tblPr>
              <a:tblGrid>
                <a:gridCol w="1629075"/>
                <a:gridCol w="2844575"/>
                <a:gridCol w="3103500"/>
              </a:tblGrid>
              <a:tr h="304800">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Éléments décrits </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Expansions du nom</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Impression qui se dégage</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sp>
        <p:nvSpPr>
          <p:cNvPr id="282" name="Google Shape;282;p24"/>
          <p:cNvSpPr/>
          <p:nvPr/>
        </p:nvSpPr>
        <p:spPr>
          <a:xfrm>
            <a:off x="8723313" y="3319429"/>
            <a:ext cx="3341687" cy="827088"/>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Dans quel ordre allez-vous présenter les éléments décrits? </a:t>
            </a:r>
            <a:endParaRPr b="0" i="0" sz="1600" u="none" cap="none" strike="noStrike">
              <a:solidFill>
                <a:schemeClr val="dk1"/>
              </a:solidFill>
              <a:latin typeface="Open Sans"/>
              <a:ea typeface="Open Sans"/>
              <a:cs typeface="Open Sans"/>
              <a:sym typeface="Open Sans"/>
            </a:endParaRPr>
          </a:p>
        </p:txBody>
      </p:sp>
      <p:sp>
        <p:nvSpPr>
          <p:cNvPr id="283" name="Google Shape;283;p24"/>
          <p:cNvSpPr/>
          <p:nvPr/>
        </p:nvSpPr>
        <p:spPr>
          <a:xfrm>
            <a:off x="8723313" y="4247340"/>
            <a:ext cx="3341687" cy="1344613"/>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500"/>
              <a:buFont typeface="Arial"/>
              <a:buNone/>
            </a:pPr>
            <a:r>
              <a:rPr b="0" i="0" lang="fr-FR" sz="1500" u="none" cap="none" strike="noStrike">
                <a:solidFill>
                  <a:schemeClr val="dk1"/>
                </a:solidFill>
                <a:latin typeface="Open Sans"/>
                <a:ea typeface="Open Sans"/>
                <a:cs typeface="Open Sans"/>
                <a:sym typeface="Open Sans"/>
              </a:rPr>
              <a:t>Vous allez conjuguer les verbes à l’imparfait ou au présent de l’indicatif?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fr-FR" sz="1500" u="none" cap="none" strike="noStrike">
                <a:solidFill>
                  <a:schemeClr val="dk1"/>
                </a:solidFill>
                <a:latin typeface="Open Sans"/>
                <a:ea typeface="Open Sans"/>
                <a:cs typeface="Open Sans"/>
                <a:sym typeface="Open Sans"/>
              </a:rPr>
              <a:t>Quel effet vouliez-vous produire sur vos lecteurs? </a:t>
            </a:r>
            <a:endParaRPr b="0" i="0" sz="1500" u="none" cap="none" strike="noStrike">
              <a:solidFill>
                <a:schemeClr val="dk1"/>
              </a:solidFill>
              <a:latin typeface="Open Sans"/>
              <a:ea typeface="Open Sans"/>
              <a:cs typeface="Open Sans"/>
              <a:sym typeface="Open Sans"/>
            </a:endParaRPr>
          </a:p>
        </p:txBody>
      </p:sp>
      <p:sp>
        <p:nvSpPr>
          <p:cNvPr id="284" name="Google Shape;284;p24"/>
          <p:cNvSpPr/>
          <p:nvPr/>
        </p:nvSpPr>
        <p:spPr>
          <a:xfrm>
            <a:off x="8723313" y="5692776"/>
            <a:ext cx="3341687" cy="1030287"/>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Pensez-vous décrire en utilisant le “vous” pour impliquer vos lecteurs dans la découverte de la maison? </a:t>
            </a:r>
            <a:endParaRPr b="0" i="0" sz="1600" u="none" cap="none" strike="noStrike">
              <a:solidFill>
                <a:schemeClr val="dk1"/>
              </a:solidFill>
              <a:latin typeface="Open Sans"/>
              <a:ea typeface="Open Sans"/>
              <a:cs typeface="Open Sans"/>
              <a:sym typeface="Open Sans"/>
            </a:endParaRPr>
          </a:p>
        </p:txBody>
      </p:sp>
      <p:sp>
        <p:nvSpPr>
          <p:cNvPr id="285" name="Google Shape;285;p24"/>
          <p:cNvSpPr/>
          <p:nvPr/>
        </p:nvSpPr>
        <p:spPr>
          <a:xfrm>
            <a:off x="846138" y="1064197"/>
            <a:ext cx="4726037"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Situer la maison et le descripteur </a:t>
            </a:r>
            <a:endParaRPr b="0" i="0" sz="1400" u="none" cap="none" strike="noStrike">
              <a:solidFill>
                <a:srgbClr val="000000"/>
              </a:solidFill>
              <a:latin typeface="Arial"/>
              <a:ea typeface="Arial"/>
              <a:cs typeface="Arial"/>
              <a:sym typeface="Arial"/>
            </a:endParaRPr>
          </a:p>
        </p:txBody>
      </p:sp>
      <p:sp>
        <p:nvSpPr>
          <p:cNvPr id="286" name="Google Shape;286;p24"/>
          <p:cNvSpPr/>
          <p:nvPr/>
        </p:nvSpPr>
        <p:spPr>
          <a:xfrm>
            <a:off x="846138" y="3224738"/>
            <a:ext cx="3858492"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Décrire la maison de l’extérieur   </a:t>
            </a:r>
            <a:endParaRPr b="0" i="0" sz="1400" u="none" cap="none" strike="noStrike">
              <a:solidFill>
                <a:srgbClr val="000000"/>
              </a:solidFill>
              <a:latin typeface="Arial"/>
              <a:ea typeface="Arial"/>
              <a:cs typeface="Arial"/>
              <a:sym typeface="Arial"/>
            </a:endParaRPr>
          </a:p>
        </p:txBody>
      </p:sp>
      <p:graphicFrame>
        <p:nvGraphicFramePr>
          <p:cNvPr id="287" name="Google Shape;287;p24"/>
          <p:cNvGraphicFramePr/>
          <p:nvPr/>
        </p:nvGraphicFramePr>
        <p:xfrm>
          <a:off x="904875" y="2399851"/>
          <a:ext cx="3000000" cy="3000000"/>
        </p:xfrm>
        <a:graphic>
          <a:graphicData uri="http://schemas.openxmlformats.org/drawingml/2006/table">
            <a:tbl>
              <a:tblPr bandRow="1" firstRow="1">
                <a:noFill/>
                <a:tableStyleId>{0C8C8C18-38B7-4045-A186-D9DC65BFA185}</a:tableStyleId>
              </a:tblPr>
              <a:tblGrid>
                <a:gridCol w="1663225"/>
                <a:gridCol w="2276275"/>
                <a:gridCol w="2159550"/>
                <a:gridCol w="4667375"/>
              </a:tblGrid>
              <a:tr h="684225">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l’intérieur – je </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l’extérieur – il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l’extérieur</a:t>
                      </a:r>
                      <a:endParaRPr b="0" sz="1500" u="none" cap="none" strike="noStrike">
                        <a:solidFill>
                          <a:srgbClr val="FF0000"/>
                        </a:solidFill>
                        <a:latin typeface="Open Sans"/>
                        <a:ea typeface="Open Sans"/>
                        <a:cs typeface="Open Sans"/>
                        <a:sym typeface="Open Sans"/>
                      </a:endParaRPr>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Dans un jardin, </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un champ abandonné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Le matin ou le soir,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Aspect traditionnel (toit, fenêtres, arcades,etc)</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Aspect historique (la maison remonte à un siècle)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8" name="Google Shape;288;p24"/>
          <p:cNvGraphicFramePr/>
          <p:nvPr/>
        </p:nvGraphicFramePr>
        <p:xfrm>
          <a:off x="901699" y="4049093"/>
          <a:ext cx="3000000" cy="3000000"/>
        </p:xfrm>
        <a:graphic>
          <a:graphicData uri="http://schemas.openxmlformats.org/drawingml/2006/table">
            <a:tbl>
              <a:tblPr bandRow="1" firstRow="1">
                <a:noFill/>
                <a:tableStyleId>{0C8C8C18-38B7-4045-A186-D9DC65BFA185}</a:tableStyleId>
              </a:tblPr>
              <a:tblGrid>
                <a:gridCol w="1629075"/>
                <a:gridCol w="2844575"/>
                <a:gridCol w="3103500"/>
              </a:tblGrid>
              <a:tr h="3714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forme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Carrée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perfection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9" name="Google Shape;289;p24"/>
          <p:cNvGraphicFramePr/>
          <p:nvPr/>
        </p:nvGraphicFramePr>
        <p:xfrm>
          <a:off x="901699" y="4416717"/>
          <a:ext cx="3000000" cy="3000000"/>
        </p:xfrm>
        <a:graphic>
          <a:graphicData uri="http://schemas.openxmlformats.org/drawingml/2006/table">
            <a:tbl>
              <a:tblPr bandRow="1" firstRow="1">
                <a:noFill/>
                <a:tableStyleId>{0C8C8C18-38B7-4045-A186-D9DC65BFA185}</a:tableStyleId>
              </a:tblPr>
              <a:tblGrid>
                <a:gridCol w="1629075"/>
                <a:gridCol w="2844575"/>
                <a:gridCol w="3103500"/>
              </a:tblGrid>
              <a:tr h="3714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taille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Grande, imposante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majesté - majestueuse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0" name="Google Shape;290;p24"/>
          <p:cNvGraphicFramePr/>
          <p:nvPr/>
        </p:nvGraphicFramePr>
        <p:xfrm>
          <a:off x="898524" y="4768962"/>
          <a:ext cx="3000000" cy="3000000"/>
        </p:xfrm>
        <a:graphic>
          <a:graphicData uri="http://schemas.openxmlformats.org/drawingml/2006/table">
            <a:tbl>
              <a:tblPr bandRow="1" firstRow="1">
                <a:noFill/>
                <a:tableStyleId>{0C8C8C18-38B7-4045-A186-D9DC65BFA185}</a:tableStyleId>
              </a:tblPr>
              <a:tblGrid>
                <a:gridCol w="1629750"/>
                <a:gridCol w="2845750"/>
                <a:gridCol w="3104800"/>
              </a:tblGrid>
              <a:tr h="51752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toit </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Triangulaire </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En tuiles rouge </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Cogner le ciel</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1" name="Google Shape;291;p24"/>
          <p:cNvGraphicFramePr/>
          <p:nvPr/>
        </p:nvGraphicFramePr>
        <p:xfrm>
          <a:off x="898524" y="5341421"/>
          <a:ext cx="3000000" cy="3000000"/>
        </p:xfrm>
        <a:graphic>
          <a:graphicData uri="http://schemas.openxmlformats.org/drawingml/2006/table">
            <a:tbl>
              <a:tblPr bandRow="1" firstRow="1">
                <a:noFill/>
                <a:tableStyleId>{0C8C8C18-38B7-4045-A186-D9DC65BFA185}</a:tableStyleId>
              </a:tblPr>
              <a:tblGrid>
                <a:gridCol w="1629750"/>
                <a:gridCol w="2845750"/>
                <a:gridCol w="3104800"/>
              </a:tblGrid>
              <a:tr h="533400">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Les murs </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De pierres anciennes </a:t>
                      </a:r>
                      <a:endParaRPr sz="1400" u="none" cap="none" strike="noStrike"/>
                    </a:p>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Usés par le temps </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L’ancienneté </a:t>
                      </a:r>
                      <a:endParaRPr sz="1400" u="none" cap="none" strike="noStrike"/>
                    </a:p>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Témoigner des incidents du siècle</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2" name="Google Shape;292;p24"/>
          <p:cNvGraphicFramePr/>
          <p:nvPr/>
        </p:nvGraphicFramePr>
        <p:xfrm>
          <a:off x="904874" y="5893323"/>
          <a:ext cx="3000000" cy="3000000"/>
        </p:xfrm>
        <a:graphic>
          <a:graphicData uri="http://schemas.openxmlformats.org/drawingml/2006/table">
            <a:tbl>
              <a:tblPr bandRow="1" firstRow="1">
                <a:noFill/>
                <a:tableStyleId>{0C8C8C18-38B7-4045-A186-D9DC65BFA185}</a:tableStyleId>
              </a:tblPr>
              <a:tblGrid>
                <a:gridCol w="1629750"/>
                <a:gridCol w="2845750"/>
                <a:gridCol w="3104800"/>
              </a:tblGrid>
              <a:tr h="3707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Les fenêtres </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Cassées </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L’état délabré</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r h="518225">
                <a:tc>
                  <a:txBody>
                    <a:bodyPr/>
                    <a:lstStyle/>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Un escalier </a:t>
                      </a:r>
                      <a:endParaRPr b="1" sz="15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En bois, en pierres</a:t>
                      </a:r>
                      <a:endParaRPr b="1" sz="1500" u="none" cap="none" strike="noStrike">
                        <a:solidFill>
                          <a:srgbClr val="FF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Les marches usées</a:t>
                      </a:r>
                      <a:endParaRPr b="1" sz="15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gtEl>
                                        <p:attrNameLst>
                                          <p:attrName>style.visibility</p:attrName>
                                        </p:attrNameLst>
                                      </p:cBhvr>
                                      <p:to>
                                        <p:strVal val="visible"/>
                                      </p:to>
                                    </p:set>
                                    <p:anim calcmode="lin" valueType="num">
                                      <p:cBhvr additive="base">
                                        <p:cTn dur="500"/>
                                        <p:tgtEl>
                                          <p:spTgt spid="28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7"/>
                                        </p:tgtEl>
                                        <p:attrNameLst>
                                          <p:attrName>style.visibility</p:attrName>
                                        </p:attrNameLst>
                                      </p:cBhvr>
                                      <p:to>
                                        <p:strVal val="visible"/>
                                      </p:to>
                                    </p:set>
                                    <p:anim calcmode="lin" valueType="num">
                                      <p:cBhvr additive="base">
                                        <p:cTn dur="500"/>
                                        <p:tgtEl>
                                          <p:spTgt spid="28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1"/>
                                        </p:tgtEl>
                                        <p:attrNameLst>
                                          <p:attrName>style.visibility</p:attrName>
                                        </p:attrNameLst>
                                      </p:cBhvr>
                                      <p:to>
                                        <p:strVal val="visible"/>
                                      </p:to>
                                    </p:set>
                                    <p:anim calcmode="lin" valueType="num">
                                      <p:cBhvr additive="base">
                                        <p:cTn dur="500"/>
                                        <p:tgtEl>
                                          <p:spTgt spid="2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gtEl>
                                        <p:attrNameLst>
                                          <p:attrName>style.visibility</p:attrName>
                                        </p:attrNameLst>
                                      </p:cBhvr>
                                      <p:to>
                                        <p:strVal val="visible"/>
                                      </p:to>
                                    </p:set>
                                    <p:anim calcmode="lin" valueType="num">
                                      <p:cBhvr additive="base">
                                        <p:cTn dur="500"/>
                                        <p:tgtEl>
                                          <p:spTgt spid="2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2"/>
                                        </p:tgtEl>
                                        <p:attrNameLst>
                                          <p:attrName>style.visibility</p:attrName>
                                        </p:attrNameLst>
                                      </p:cBhvr>
                                      <p:to>
                                        <p:strVal val="visible"/>
                                      </p:to>
                                    </p:set>
                                    <p:anim calcmode="lin" valueType="num">
                                      <p:cBhvr additive="base">
                                        <p:cTn dur="500"/>
                                        <p:tgtEl>
                                          <p:spTgt spid="29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500"/>
                                        <p:tgtEl>
                                          <p:spTgt spid="2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5"/>
          <p:cNvSpPr/>
          <p:nvPr/>
        </p:nvSpPr>
        <p:spPr>
          <a:xfrm>
            <a:off x="685800" y="4187825"/>
            <a:ext cx="6540500" cy="707886"/>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Vérifiez que vous avez respecté tous les indicateurs de réussite. </a:t>
            </a:r>
            <a:endParaRPr b="1" i="0" sz="2000" u="sng" cap="none" strike="noStrike">
              <a:solidFill>
                <a:schemeClr val="dk1"/>
              </a:solidFill>
              <a:latin typeface="Open Sans"/>
              <a:ea typeface="Open Sans"/>
              <a:cs typeface="Open Sans"/>
              <a:sym typeface="Open Sans"/>
            </a:endParaRPr>
          </a:p>
        </p:txBody>
      </p:sp>
      <p:sp>
        <p:nvSpPr>
          <p:cNvPr id="299" name="Google Shape;299;p25"/>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PRODUIRE SON TEXTE</a:t>
            </a:r>
            <a:endParaRPr b="0" i="0" sz="1400" u="none" cap="none" strike="noStrike">
              <a:solidFill>
                <a:srgbClr val="000000"/>
              </a:solidFill>
              <a:latin typeface="Arial"/>
              <a:ea typeface="Arial"/>
              <a:cs typeface="Arial"/>
              <a:sym typeface="Arial"/>
            </a:endParaRPr>
          </a:p>
        </p:txBody>
      </p:sp>
      <p:sp>
        <p:nvSpPr>
          <p:cNvPr id="300" name="Google Shape;300;p25"/>
          <p:cNvSpPr/>
          <p:nvPr/>
        </p:nvSpPr>
        <p:spPr>
          <a:xfrm>
            <a:off x="685800" y="4870450"/>
            <a:ext cx="7121525"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Faites les corrections. Demandez l’aide de votre camarade ou de votre enseignant quand c’est nécessaire</a:t>
            </a:r>
            <a:r>
              <a:rPr b="1" i="0" lang="fr-FR" sz="1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01" name="Google Shape;301;p25"/>
          <p:cNvSpPr/>
          <p:nvPr/>
        </p:nvSpPr>
        <p:spPr>
          <a:xfrm>
            <a:off x="752475" y="1017179"/>
            <a:ext cx="6151620"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Citez les indicateurs de réussite de votre description.</a:t>
            </a:r>
            <a:endParaRPr b="0" i="0" sz="1600" u="none" cap="none" strike="noStrike">
              <a:solidFill>
                <a:schemeClr val="dk1"/>
              </a:solidFill>
              <a:latin typeface="Open Sans"/>
              <a:ea typeface="Open Sans"/>
              <a:cs typeface="Open Sans"/>
              <a:sym typeface="Open Sans"/>
            </a:endParaRPr>
          </a:p>
        </p:txBody>
      </p:sp>
      <p:sp>
        <p:nvSpPr>
          <p:cNvPr id="302" name="Google Shape;302;p25"/>
          <p:cNvSpPr/>
          <p:nvPr/>
        </p:nvSpPr>
        <p:spPr>
          <a:xfrm>
            <a:off x="752475" y="1537495"/>
            <a:ext cx="7054850" cy="1814512"/>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la première personne du singulier.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indications spatio-temporelles pour situer le descripteur et l’objet décrit.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le lexique architectural relatif à une maison traditionnelle et délabrée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a:t>
            </a:r>
            <a:r>
              <a:rPr b="1" i="1" lang="fr-FR" sz="1600" u="none" cap="none" strike="noStrike">
                <a:solidFill>
                  <a:srgbClr val="000000"/>
                </a:solidFill>
                <a:latin typeface="Open Sans"/>
                <a:ea typeface="Open Sans"/>
                <a:cs typeface="Open Sans"/>
                <a:sym typeface="Open Sans"/>
              </a:rPr>
              <a:t>expansions (de taille, de forme, de couleur et de valeur)</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Vérifier le sens et la place de l’adjectif qualificatif ainsi que son accord.</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soit au présent soit à l’imparfait de l’indicatif.</a:t>
            </a:r>
            <a:endParaRPr b="0" i="0" sz="1400" u="none" cap="none" strike="noStrike">
              <a:solidFill>
                <a:srgbClr val="000000"/>
              </a:solidFill>
              <a:latin typeface="Arial"/>
              <a:ea typeface="Arial"/>
              <a:cs typeface="Arial"/>
              <a:sym typeface="Arial"/>
            </a:endParaRPr>
          </a:p>
        </p:txBody>
      </p:sp>
      <p:sp>
        <p:nvSpPr>
          <p:cNvPr id="303" name="Google Shape;303;p25"/>
          <p:cNvSpPr/>
          <p:nvPr/>
        </p:nvSpPr>
        <p:spPr>
          <a:xfrm>
            <a:off x="682625" y="3457575"/>
            <a:ext cx="6742113"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Rédigez sur le brouillon votre texte </a:t>
            </a:r>
            <a:r>
              <a:rPr b="1" i="0" lang="fr-FR" sz="2000" u="sng" cap="none" strike="noStrike">
                <a:solidFill>
                  <a:schemeClr val="dk1"/>
                </a:solidFill>
                <a:latin typeface="Open Sans"/>
                <a:ea typeface="Open Sans"/>
                <a:cs typeface="Open Sans"/>
                <a:sym typeface="Open Sans"/>
              </a:rPr>
              <a:t>tout en respectant le plan élaboré</a:t>
            </a:r>
            <a:r>
              <a:rPr b="1" i="0" lang="fr-FR" sz="2000" u="none" cap="none" strike="noStrike">
                <a:solidFill>
                  <a:schemeClr val="dk1"/>
                </a:solidFill>
                <a:latin typeface="Open Sans"/>
                <a:ea typeface="Open Sans"/>
                <a:cs typeface="Open Sans"/>
                <a:sym typeface="Open Sans"/>
              </a:rPr>
              <a:t>. </a:t>
            </a:r>
            <a:endParaRPr b="0" i="0" sz="2000" u="none" cap="none" strike="noStrike">
              <a:solidFill>
                <a:schemeClr val="dk1"/>
              </a:solidFill>
              <a:latin typeface="Open Sans"/>
              <a:ea typeface="Open Sans"/>
              <a:cs typeface="Open Sans"/>
              <a:sym typeface="Open Sans"/>
            </a:endParaRPr>
          </a:p>
        </p:txBody>
      </p:sp>
      <p:sp>
        <p:nvSpPr>
          <p:cNvPr id="304" name="Google Shape;304;p25"/>
          <p:cNvSpPr/>
          <p:nvPr/>
        </p:nvSpPr>
        <p:spPr>
          <a:xfrm>
            <a:off x="685800" y="5727700"/>
            <a:ext cx="6540500"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Vérifier l’orthographe, les majuscules, la ponctuation et la mise en page avant de présenter votre texte. </a:t>
            </a:r>
            <a:endParaRPr b="0" i="0" sz="1400" u="none" cap="none" strike="noStrike">
              <a:solidFill>
                <a:srgbClr val="000000"/>
              </a:solidFill>
              <a:latin typeface="Arial"/>
              <a:ea typeface="Arial"/>
              <a:cs typeface="Arial"/>
              <a:sym typeface="Arial"/>
            </a:endParaRPr>
          </a:p>
        </p:txBody>
      </p:sp>
      <p:sp>
        <p:nvSpPr>
          <p:cNvPr id="305" name="Google Shape;305;p25"/>
          <p:cNvSpPr/>
          <p:nvPr/>
        </p:nvSpPr>
        <p:spPr>
          <a:xfrm>
            <a:off x="7877175" y="865188"/>
            <a:ext cx="4068763" cy="5632311"/>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sng" cap="none" strike="noStrike">
                <a:solidFill>
                  <a:schemeClr val="dk1"/>
                </a:solidFill>
                <a:latin typeface="Open Sans"/>
                <a:ea typeface="Open Sans"/>
                <a:cs typeface="Open Sans"/>
                <a:sym typeface="Open Sans"/>
              </a:rPr>
              <a:t>SUJET: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Un jour,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avez </a:t>
            </a:r>
            <a:r>
              <a:rPr b="1" i="0" lang="fr-FR" sz="1800" u="none" cap="none" strike="noStrike">
                <a:solidFill>
                  <a:srgbClr val="FFC000"/>
                </a:solidFill>
                <a:latin typeface="Open Sans"/>
                <a:ea typeface="Open Sans"/>
                <a:cs typeface="Open Sans"/>
                <a:sym typeface="Open Sans"/>
              </a:rPr>
              <a:t>entendu parler de la décision </a:t>
            </a:r>
            <a:r>
              <a:rPr b="1" i="0" lang="fr-FR" sz="1800" u="none" cap="none" strike="noStrike">
                <a:solidFill>
                  <a:schemeClr val="dk1"/>
                </a:solidFill>
                <a:latin typeface="Open Sans"/>
                <a:ea typeface="Open Sans"/>
                <a:cs typeface="Open Sans"/>
                <a:sym typeface="Open Sans"/>
              </a:rPr>
              <a:t>de </a:t>
            </a:r>
            <a:r>
              <a:rPr b="1" i="0" lang="fr-FR" sz="1800" u="none" cap="none" strike="noStrike">
                <a:solidFill>
                  <a:srgbClr val="C55A11"/>
                </a:solidFill>
                <a:latin typeface="Open Sans"/>
                <a:ea typeface="Open Sans"/>
                <a:cs typeface="Open Sans"/>
                <a:sym typeface="Open Sans"/>
              </a:rPr>
              <a:t>la municipalité </a:t>
            </a:r>
            <a:r>
              <a:rPr b="1" i="0" lang="fr-FR" sz="1800" u="none" cap="none" strike="noStrike">
                <a:solidFill>
                  <a:schemeClr val="dk1"/>
                </a:solidFill>
                <a:latin typeface="Open Sans"/>
                <a:ea typeface="Open Sans"/>
                <a:cs typeface="Open Sans"/>
                <a:sym typeface="Open Sans"/>
              </a:rPr>
              <a:t>à </a:t>
            </a:r>
            <a:r>
              <a:rPr b="1" i="0" lang="fr-FR" sz="1800" u="none" cap="none" strike="noStrike">
                <a:solidFill>
                  <a:srgbClr val="7030A0"/>
                </a:solidFill>
                <a:latin typeface="Open Sans"/>
                <a:ea typeface="Open Sans"/>
                <a:cs typeface="Open Sans"/>
                <a:sym typeface="Open Sans"/>
              </a:rPr>
              <a:t>démolir une des maisons traditionnelles délabrées</a:t>
            </a:r>
            <a:r>
              <a:rPr b="1" i="0" lang="fr-FR" sz="1800" u="none" cap="none" strike="noStrike">
                <a:solidFill>
                  <a:schemeClr val="dk1"/>
                </a:solidFill>
                <a:latin typeface="Open Sans"/>
                <a:ea typeface="Open Sans"/>
                <a:cs typeface="Open Sans"/>
                <a:sym typeface="Open Sans"/>
              </a:rPr>
              <a:t> dans </a:t>
            </a:r>
            <a:r>
              <a:rPr b="1" i="0" lang="fr-FR" sz="1800" u="none" cap="none" strike="noStrike">
                <a:solidFill>
                  <a:srgbClr val="FF0000"/>
                </a:solidFill>
                <a:latin typeface="Open Sans"/>
                <a:ea typeface="Open Sans"/>
                <a:cs typeface="Open Sans"/>
                <a:sym typeface="Open Sans"/>
              </a:rPr>
              <a:t>votre village</a:t>
            </a:r>
            <a:r>
              <a:rPr b="1" i="0" lang="fr-FR" sz="1800" u="none" cap="none" strike="noStrike">
                <a:solidFill>
                  <a:schemeClr val="dk1"/>
                </a:solidFill>
                <a:latin typeface="Open Sans"/>
                <a:ea typeface="Open Sans"/>
                <a:cs typeface="Open Sans"/>
                <a:sym typeface="Open Sans"/>
              </a:rPr>
              <a:t>. Cette décision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a mis dans tous </a:t>
            </a:r>
            <a:r>
              <a:rPr b="1" i="0" lang="fr-FR" sz="1800" u="none" cap="none" strike="noStrike">
                <a:solidFill>
                  <a:srgbClr val="FF0000"/>
                </a:solidFill>
                <a:latin typeface="Open Sans"/>
                <a:ea typeface="Open Sans"/>
                <a:cs typeface="Open Sans"/>
                <a:sym typeface="Open Sans"/>
              </a:rPr>
              <a:t>vos</a:t>
            </a:r>
            <a:r>
              <a:rPr b="1" i="0" lang="fr-FR" sz="1800" u="none" cap="none" strike="noStrike">
                <a:solidFill>
                  <a:schemeClr val="dk1"/>
                </a:solidFill>
                <a:latin typeface="Open Sans"/>
                <a:ea typeface="Open Sans"/>
                <a:cs typeface="Open Sans"/>
                <a:sym typeface="Open Sans"/>
              </a:rPr>
              <a:t> états parce que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pensez que ces bâtiments doivent rester intact pour témoigner de </a:t>
            </a:r>
            <a:r>
              <a:rPr b="1" i="0" lang="fr-FR" sz="1800" u="none" cap="none" strike="noStrike">
                <a:solidFill>
                  <a:srgbClr val="7030A0"/>
                </a:solidFill>
                <a:latin typeface="Open Sans"/>
                <a:ea typeface="Open Sans"/>
                <a:cs typeface="Open Sans"/>
                <a:sym typeface="Open Sans"/>
              </a:rPr>
              <a:t>la richesse architecturale et de l’histoire de </a:t>
            </a:r>
            <a:r>
              <a:rPr b="1" i="0" lang="fr-FR" sz="1800" u="none" cap="none" strike="noStrike">
                <a:solidFill>
                  <a:srgbClr val="FF0000"/>
                </a:solidFill>
                <a:latin typeface="Open Sans"/>
                <a:ea typeface="Open Sans"/>
                <a:cs typeface="Open Sans"/>
                <a:sym typeface="Open Sans"/>
              </a:rPr>
              <a:t>votre village</a:t>
            </a:r>
            <a:r>
              <a:rPr b="1" i="0" lang="fr-FR" sz="1800" u="none" cap="none" strike="noStrike">
                <a:solidFill>
                  <a:schemeClr val="dk1"/>
                </a:solidFill>
                <a:latin typeface="Open Sans"/>
                <a:ea typeface="Open Sans"/>
                <a:cs typeface="Open Sans"/>
                <a:sym typeface="Open Sans"/>
              </a:rPr>
              <a:t>. Et,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décidez de </a:t>
            </a:r>
            <a:r>
              <a:rPr b="1" i="0" lang="fr-FR" sz="1800" u="none" cap="none" strike="noStrike">
                <a:solidFill>
                  <a:srgbClr val="00B050"/>
                </a:solidFill>
                <a:latin typeface="Open Sans"/>
                <a:ea typeface="Open Sans"/>
                <a:cs typeface="Open Sans"/>
                <a:sym typeface="Open Sans"/>
              </a:rPr>
              <a:t>mener sur les réseaux sociaux</a:t>
            </a:r>
            <a:r>
              <a:rPr b="1" i="0" lang="fr-FR" sz="1800" u="none" cap="none" strike="noStrike">
                <a:solidFill>
                  <a:schemeClr val="dk1"/>
                </a:solidFill>
                <a:latin typeface="Open Sans"/>
                <a:ea typeface="Open Sans"/>
                <a:cs typeface="Open Sans"/>
                <a:sym typeface="Open Sans"/>
              </a:rPr>
              <a:t>, une </a:t>
            </a:r>
            <a:r>
              <a:rPr b="1" i="0" lang="fr-FR" sz="1800" u="none" cap="none" strike="noStrike">
                <a:solidFill>
                  <a:srgbClr val="7030A0"/>
                </a:solidFill>
                <a:latin typeface="Open Sans"/>
                <a:ea typeface="Open Sans"/>
                <a:cs typeface="Open Sans"/>
                <a:sym typeface="Open Sans"/>
              </a:rPr>
              <a:t>campagne contre cette décision</a:t>
            </a:r>
            <a:r>
              <a:rPr b="1" i="0" lang="fr-FR" sz="1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a:t>
            </a:r>
            <a:r>
              <a:rPr b="1" i="0" lang="fr-FR" sz="1800" u="none" cap="none" strike="noStrike">
                <a:solidFill>
                  <a:srgbClr val="00B050"/>
                </a:solidFill>
                <a:latin typeface="Open Sans"/>
                <a:ea typeface="Open Sans"/>
                <a:cs typeface="Open Sans"/>
                <a:sym typeface="Open Sans"/>
              </a:rPr>
              <a:t>le post à faire circuler sur les réseaux sociaux</a:t>
            </a:r>
            <a:r>
              <a:rPr b="1" i="0" lang="fr-FR" sz="1800" u="none" cap="none" strike="noStrike">
                <a:solidFill>
                  <a:srgbClr val="000000"/>
                </a:solidFill>
                <a:latin typeface="Open Sans"/>
                <a:ea typeface="Open Sans"/>
                <a:cs typeface="Open Sans"/>
                <a:sym typeface="Open Sans"/>
              </a:rPr>
              <a:t>, dans lequel vous </a:t>
            </a:r>
            <a:r>
              <a:rPr b="1" i="0" lang="fr-FR" sz="1800" u="none" cap="none" strike="noStrike">
                <a:solidFill>
                  <a:srgbClr val="FF0000"/>
                </a:solidFill>
                <a:latin typeface="Open Sans"/>
                <a:ea typeface="Open Sans"/>
                <a:cs typeface="Open Sans"/>
                <a:sym typeface="Open Sans"/>
              </a:rPr>
              <a:t>décrivez cette maison traditionnelle et délabrée</a:t>
            </a:r>
            <a:r>
              <a:rPr b="1"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2E75B5"/>
                </a:solidFill>
                <a:latin typeface="Open Sans"/>
                <a:ea typeface="Open Sans"/>
                <a:cs typeface="Open Sans"/>
                <a:sym typeface="Open Sans"/>
              </a:rPr>
              <a:t>vous insistez sur son importance architecturale et historique. </a:t>
            </a:r>
            <a:r>
              <a:rPr b="1" i="0" lang="fr-FR" sz="18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6"/>
          <p:cNvSpPr/>
          <p:nvPr/>
        </p:nvSpPr>
        <p:spPr>
          <a:xfrm>
            <a:off x="4710113" y="6297612"/>
            <a:ext cx="7323138" cy="339161"/>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Préciser les idées directrices à développer puis réfléchir aux détails. </a:t>
            </a:r>
            <a:endParaRPr b="0" i="0" sz="1400" u="none" cap="none" strike="noStrike">
              <a:solidFill>
                <a:srgbClr val="000000"/>
              </a:solidFill>
              <a:latin typeface="Arial"/>
              <a:ea typeface="Arial"/>
              <a:cs typeface="Arial"/>
              <a:sym typeface="Arial"/>
            </a:endParaRPr>
          </a:p>
        </p:txBody>
      </p:sp>
      <p:sp>
        <p:nvSpPr>
          <p:cNvPr id="312" name="Google Shape;312;p26"/>
          <p:cNvSpPr/>
          <p:nvPr/>
        </p:nvSpPr>
        <p:spPr>
          <a:xfrm>
            <a:off x="4710111" y="3557587"/>
            <a:ext cx="7323139" cy="1570038"/>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la première personne du singulier.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indications pour situer le descripteur et l’objet décrit.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le lexique architectural relatif à une maison traditionnelle et délabrée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a:t>
            </a:r>
            <a:r>
              <a:rPr b="1" i="1" lang="fr-FR" sz="1600" u="none" cap="none" strike="noStrike">
                <a:solidFill>
                  <a:srgbClr val="000000"/>
                </a:solidFill>
                <a:latin typeface="Open Sans"/>
                <a:ea typeface="Open Sans"/>
                <a:cs typeface="Open Sans"/>
                <a:sym typeface="Open Sans"/>
              </a:rPr>
              <a:t>expansions (de taille, de forme, de couleur et de valeur)</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Vérifier le sens et la place de l’adjectif qualificatif ainsi que son accord.</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soit au présent soit à l’imparfait de l’indicatif.</a:t>
            </a:r>
            <a:endParaRPr b="0" i="0" sz="1400" u="none" cap="none" strike="noStrike">
              <a:solidFill>
                <a:srgbClr val="000000"/>
              </a:solidFill>
              <a:latin typeface="Arial"/>
              <a:ea typeface="Arial"/>
              <a:cs typeface="Arial"/>
              <a:sym typeface="Arial"/>
            </a:endParaRPr>
          </a:p>
        </p:txBody>
      </p:sp>
      <p:sp>
        <p:nvSpPr>
          <p:cNvPr id="313" name="Google Shape;313;p26"/>
          <p:cNvSpPr/>
          <p:nvPr/>
        </p:nvSpPr>
        <p:spPr>
          <a:xfrm>
            <a:off x="4710112" y="2972593"/>
            <a:ext cx="7326313"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Corriger ses propres erreurs, seul, avec l’aide de son camarade ou de l’enseignant(e) si besoin.</a:t>
            </a:r>
            <a:endParaRPr b="0" i="0" sz="1400" u="none" cap="none" strike="noStrike">
              <a:solidFill>
                <a:srgbClr val="000000"/>
              </a:solidFill>
              <a:latin typeface="Arial"/>
              <a:ea typeface="Arial"/>
              <a:cs typeface="Arial"/>
              <a:sym typeface="Arial"/>
            </a:endParaRPr>
          </a:p>
        </p:txBody>
      </p:sp>
      <p:sp>
        <p:nvSpPr>
          <p:cNvPr id="314" name="Google Shape;314;p26"/>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POUR RÉUSSIR SA PRODUCTION</a:t>
            </a:r>
            <a:endParaRPr b="0" i="0" sz="1400" u="none" cap="none" strike="noStrike">
              <a:solidFill>
                <a:srgbClr val="000000"/>
              </a:solidFill>
              <a:latin typeface="Arial"/>
              <a:ea typeface="Arial"/>
              <a:cs typeface="Arial"/>
              <a:sym typeface="Arial"/>
            </a:endParaRPr>
          </a:p>
        </p:txBody>
      </p:sp>
      <p:sp>
        <p:nvSpPr>
          <p:cNvPr id="315" name="Google Shape;315;p26"/>
          <p:cNvSpPr/>
          <p:nvPr/>
        </p:nvSpPr>
        <p:spPr>
          <a:xfrm>
            <a:off x="857250" y="2690352"/>
            <a:ext cx="2328201"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Analyser la consigne </a:t>
            </a:r>
            <a:endParaRPr b="0" i="0" sz="1400" u="none" cap="none" strike="noStrike">
              <a:solidFill>
                <a:srgbClr val="000000"/>
              </a:solidFill>
              <a:latin typeface="Arial"/>
              <a:ea typeface="Arial"/>
              <a:cs typeface="Arial"/>
              <a:sym typeface="Arial"/>
            </a:endParaRPr>
          </a:p>
        </p:txBody>
      </p:sp>
      <p:sp>
        <p:nvSpPr>
          <p:cNvPr id="316" name="Google Shape;316;p26"/>
          <p:cNvSpPr/>
          <p:nvPr/>
        </p:nvSpPr>
        <p:spPr>
          <a:xfrm>
            <a:off x="838200" y="3846819"/>
            <a:ext cx="188359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Elaborer un plan</a:t>
            </a:r>
            <a:endParaRPr b="0" i="0" sz="1400" u="none" cap="none" strike="noStrike">
              <a:solidFill>
                <a:srgbClr val="000000"/>
              </a:solidFill>
              <a:latin typeface="Arial"/>
              <a:ea typeface="Arial"/>
              <a:cs typeface="Arial"/>
              <a:sym typeface="Arial"/>
            </a:endParaRPr>
          </a:p>
        </p:txBody>
      </p:sp>
      <p:sp>
        <p:nvSpPr>
          <p:cNvPr id="317" name="Google Shape;317;p26"/>
          <p:cNvSpPr/>
          <p:nvPr/>
        </p:nvSpPr>
        <p:spPr>
          <a:xfrm>
            <a:off x="822325" y="3128395"/>
            <a:ext cx="2835275"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Penser les indicateurs de réussite linguistique</a:t>
            </a:r>
            <a:endParaRPr b="0" i="0" sz="1400" u="none" cap="none" strike="noStrike">
              <a:solidFill>
                <a:srgbClr val="000000"/>
              </a:solidFill>
              <a:latin typeface="Arial"/>
              <a:ea typeface="Arial"/>
              <a:cs typeface="Arial"/>
              <a:sym typeface="Arial"/>
            </a:endParaRPr>
          </a:p>
        </p:txBody>
      </p:sp>
      <p:sp>
        <p:nvSpPr>
          <p:cNvPr id="318" name="Google Shape;318;p26"/>
          <p:cNvSpPr/>
          <p:nvPr/>
        </p:nvSpPr>
        <p:spPr>
          <a:xfrm>
            <a:off x="822325" y="4758293"/>
            <a:ext cx="1482137"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Développer  </a:t>
            </a:r>
            <a:endParaRPr b="0" i="0" sz="1800" u="none" cap="none" strike="noStrike">
              <a:solidFill>
                <a:schemeClr val="dk1"/>
              </a:solidFill>
              <a:latin typeface="Arial"/>
              <a:ea typeface="Arial"/>
              <a:cs typeface="Arial"/>
              <a:sym typeface="Arial"/>
            </a:endParaRPr>
          </a:p>
        </p:txBody>
      </p:sp>
      <p:sp>
        <p:nvSpPr>
          <p:cNvPr id="319" name="Google Shape;319;p26"/>
          <p:cNvSpPr/>
          <p:nvPr/>
        </p:nvSpPr>
        <p:spPr>
          <a:xfrm>
            <a:off x="857250" y="5142628"/>
            <a:ext cx="1887312"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S’auto—évaluer </a:t>
            </a:r>
            <a:endParaRPr b="0" i="0" sz="1800" u="none" cap="none" strike="noStrike">
              <a:solidFill>
                <a:schemeClr val="dk1"/>
              </a:solidFill>
              <a:latin typeface="Arial"/>
              <a:ea typeface="Arial"/>
              <a:cs typeface="Arial"/>
              <a:sym typeface="Arial"/>
            </a:endParaRPr>
          </a:p>
        </p:txBody>
      </p:sp>
      <p:sp>
        <p:nvSpPr>
          <p:cNvPr id="320" name="Google Shape;320;p26"/>
          <p:cNvSpPr/>
          <p:nvPr/>
        </p:nvSpPr>
        <p:spPr>
          <a:xfrm>
            <a:off x="838200" y="5569050"/>
            <a:ext cx="177715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S’auto-corriger </a:t>
            </a:r>
            <a:endParaRPr b="0" i="0" sz="1800" u="none" cap="none" strike="noStrike">
              <a:solidFill>
                <a:schemeClr val="dk1"/>
              </a:solidFill>
              <a:latin typeface="Arial"/>
              <a:ea typeface="Arial"/>
              <a:cs typeface="Arial"/>
              <a:sym typeface="Arial"/>
            </a:endParaRPr>
          </a:p>
        </p:txBody>
      </p:sp>
      <p:sp>
        <p:nvSpPr>
          <p:cNvPr id="321" name="Google Shape;321;p26"/>
          <p:cNvSpPr/>
          <p:nvPr/>
        </p:nvSpPr>
        <p:spPr>
          <a:xfrm>
            <a:off x="822325" y="5995472"/>
            <a:ext cx="1979966"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Mettre au propre </a:t>
            </a:r>
            <a:endParaRPr b="0" i="0" sz="1800" u="none" cap="none" strike="noStrike">
              <a:solidFill>
                <a:schemeClr val="dk1"/>
              </a:solidFill>
              <a:latin typeface="Arial"/>
              <a:ea typeface="Arial"/>
              <a:cs typeface="Arial"/>
              <a:sym typeface="Arial"/>
            </a:endParaRPr>
          </a:p>
        </p:txBody>
      </p:sp>
      <p:sp>
        <p:nvSpPr>
          <p:cNvPr id="322" name="Google Shape;322;p26"/>
          <p:cNvSpPr/>
          <p:nvPr/>
        </p:nvSpPr>
        <p:spPr>
          <a:xfrm>
            <a:off x="4710111" y="5713413"/>
            <a:ext cx="7323140"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Penser à l’ordre, à l’organisation des idées: du général au particulier ou du plus attirant au moins attirant. .</a:t>
            </a:r>
            <a:endParaRPr b="0" i="0" sz="1400" u="none" cap="none" strike="noStrike">
              <a:solidFill>
                <a:srgbClr val="000000"/>
              </a:solidFill>
              <a:latin typeface="Arial"/>
              <a:ea typeface="Arial"/>
              <a:cs typeface="Arial"/>
              <a:sym typeface="Arial"/>
            </a:endParaRPr>
          </a:p>
        </p:txBody>
      </p:sp>
      <p:sp>
        <p:nvSpPr>
          <p:cNvPr id="323" name="Google Shape;323;p26"/>
          <p:cNvSpPr/>
          <p:nvPr/>
        </p:nvSpPr>
        <p:spPr>
          <a:xfrm>
            <a:off x="4710111" y="5127625"/>
            <a:ext cx="7323140" cy="585788"/>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Évaluer son texte en fonction des indicateurs de réussite élaborés avec l’enseignant(e). </a:t>
            </a:r>
            <a:endParaRPr b="0" i="0" sz="1400" u="none" cap="none" strike="noStrike">
              <a:solidFill>
                <a:srgbClr val="000000"/>
              </a:solidFill>
              <a:latin typeface="Arial"/>
              <a:ea typeface="Arial"/>
              <a:cs typeface="Arial"/>
              <a:sym typeface="Arial"/>
            </a:endParaRPr>
          </a:p>
        </p:txBody>
      </p:sp>
      <p:sp>
        <p:nvSpPr>
          <p:cNvPr id="324" name="Google Shape;324;p26"/>
          <p:cNvSpPr/>
          <p:nvPr/>
        </p:nvSpPr>
        <p:spPr>
          <a:xfrm>
            <a:off x="822325" y="4288244"/>
            <a:ext cx="2155398"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Chercher des idées </a:t>
            </a:r>
            <a:endParaRPr b="0" i="0" sz="1400" u="none" cap="none" strike="noStrike">
              <a:solidFill>
                <a:srgbClr val="000000"/>
              </a:solidFill>
              <a:latin typeface="Arial"/>
              <a:ea typeface="Arial"/>
              <a:cs typeface="Arial"/>
              <a:sym typeface="Arial"/>
            </a:endParaRPr>
          </a:p>
        </p:txBody>
      </p:sp>
      <p:sp>
        <p:nvSpPr>
          <p:cNvPr id="325" name="Google Shape;325;p26"/>
          <p:cNvSpPr/>
          <p:nvPr/>
        </p:nvSpPr>
        <p:spPr>
          <a:xfrm>
            <a:off x="439328" y="996573"/>
            <a:ext cx="4006850" cy="1541448"/>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200"/>
              <a:buFont typeface="Times New Roman"/>
              <a:buNone/>
            </a:pPr>
            <a:r>
              <a:rPr b="1" i="0" lang="fr-FR" sz="2200" u="none" cap="none" strike="noStrike">
                <a:solidFill>
                  <a:schemeClr val="dk1"/>
                </a:solidFill>
                <a:latin typeface="Open Sans"/>
                <a:ea typeface="Open Sans"/>
                <a:cs typeface="Open Sans"/>
                <a:sym typeface="Open Sans"/>
              </a:rPr>
              <a:t>Associez les titres suivants aux encadrés afin de retrouver les différentes stratégies pour réussir une production écrite. </a:t>
            </a:r>
            <a:endParaRPr b="0" i="0" sz="1400" u="none" cap="none" strike="noStrike">
              <a:solidFill>
                <a:srgbClr val="000000"/>
              </a:solidFill>
              <a:latin typeface="Arial"/>
              <a:ea typeface="Arial"/>
              <a:cs typeface="Arial"/>
              <a:sym typeface="Arial"/>
            </a:endParaRPr>
          </a:p>
        </p:txBody>
      </p:sp>
      <p:sp>
        <p:nvSpPr>
          <p:cNvPr id="326" name="Google Shape;326;p26"/>
          <p:cNvSpPr/>
          <p:nvPr/>
        </p:nvSpPr>
        <p:spPr>
          <a:xfrm>
            <a:off x="4710112" y="2148527"/>
            <a:ext cx="7326313" cy="83185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la situation de communication.</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type, l’enjeu et le genre du texte à produire.</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volume du texte à produire. </a:t>
            </a:r>
            <a:endParaRPr b="0" i="0" sz="1600" u="none" cap="none" strike="noStrike">
              <a:solidFill>
                <a:srgbClr val="000000"/>
              </a:solidFill>
              <a:latin typeface="Open Sans"/>
              <a:ea typeface="Open Sans"/>
              <a:cs typeface="Open Sans"/>
              <a:sym typeface="Open Sans"/>
            </a:endParaRPr>
          </a:p>
        </p:txBody>
      </p:sp>
      <p:sp>
        <p:nvSpPr>
          <p:cNvPr id="327" name="Google Shape;327;p26"/>
          <p:cNvSpPr/>
          <p:nvPr/>
        </p:nvSpPr>
        <p:spPr>
          <a:xfrm>
            <a:off x="4710112" y="1243946"/>
            <a:ext cx="7323138" cy="338137"/>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Écrire le premier jet</a:t>
            </a:r>
            <a:endParaRPr b="0" i="0" sz="1400" u="none" cap="none" strike="noStrike">
              <a:solidFill>
                <a:srgbClr val="000000"/>
              </a:solidFill>
              <a:latin typeface="Arial"/>
              <a:ea typeface="Arial"/>
              <a:cs typeface="Arial"/>
              <a:sym typeface="Arial"/>
            </a:endParaRPr>
          </a:p>
        </p:txBody>
      </p:sp>
      <p:sp>
        <p:nvSpPr>
          <p:cNvPr id="328" name="Google Shape;328;p26"/>
          <p:cNvSpPr/>
          <p:nvPr/>
        </p:nvSpPr>
        <p:spPr>
          <a:xfrm>
            <a:off x="4710112" y="1558936"/>
            <a:ext cx="7324726"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Réviser l’orthographe, les majuscules, la ponctuation et la mise en page en mettant en propre son texte.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9"/>
          <p:cNvSpPr/>
          <p:nvPr/>
        </p:nvSpPr>
        <p:spPr>
          <a:xfrm flipH="1">
            <a:off x="1692272" y="2768095"/>
            <a:ext cx="9026525" cy="54133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sp>
        <p:nvSpPr>
          <p:cNvPr id="97" name="Google Shape;97;p9"/>
          <p:cNvSpPr/>
          <p:nvPr/>
        </p:nvSpPr>
        <p:spPr>
          <a:xfrm flipH="1">
            <a:off x="1692273" y="2052786"/>
            <a:ext cx="8440737"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Produire un texte descriptif (portraits, paysages), (intégré à un récit).</a:t>
            </a:r>
            <a:endParaRPr b="0" i="0" sz="2000" u="none" cap="none" strike="noStrike">
              <a:solidFill>
                <a:schemeClr val="dk1"/>
              </a:solidFill>
              <a:latin typeface="Open Sans"/>
              <a:ea typeface="Open Sans"/>
              <a:cs typeface="Open Sans"/>
              <a:sym typeface="Open Sans"/>
            </a:endParaRPr>
          </a:p>
        </p:txBody>
      </p:sp>
      <p:pic>
        <p:nvPicPr>
          <p:cNvPr id="98" name="Google Shape;98;p9"/>
          <p:cNvPicPr preferRelativeResize="0"/>
          <p:nvPr/>
        </p:nvPicPr>
        <p:blipFill rotWithShape="1">
          <a:blip r:embed="rId3">
            <a:alphaModFix/>
          </a:blip>
          <a:srcRect b="0" l="0" r="0" t="0"/>
          <a:stretch/>
        </p:blipFill>
        <p:spPr>
          <a:xfrm>
            <a:off x="844550" y="1865312"/>
            <a:ext cx="738188" cy="1038225"/>
          </a:xfrm>
          <a:prstGeom prst="rect">
            <a:avLst/>
          </a:prstGeom>
          <a:noFill/>
          <a:ln>
            <a:noFill/>
          </a:ln>
        </p:spPr>
      </p:pic>
      <p:sp>
        <p:nvSpPr>
          <p:cNvPr id="99" name="Google Shape;99;p9"/>
          <p:cNvSpPr txBox="1"/>
          <p:nvPr/>
        </p:nvSpPr>
        <p:spPr>
          <a:xfrm>
            <a:off x="844550" y="2200274"/>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100" name="Google Shape;100;p9"/>
          <p:cNvSpPr txBox="1"/>
          <p:nvPr/>
        </p:nvSpPr>
        <p:spPr>
          <a:xfrm flipH="1">
            <a:off x="1692272" y="3387013"/>
            <a:ext cx="8440737" cy="553957"/>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analyser une consigne, élaborer un plan et rechercher des idées. </a:t>
            </a:r>
            <a:endParaRPr b="0" i="0" sz="1400" u="none" cap="none" strike="noStrike">
              <a:solidFill>
                <a:srgbClr val="000000"/>
              </a:solidFill>
              <a:latin typeface="Arial"/>
              <a:ea typeface="Arial"/>
              <a:cs typeface="Arial"/>
              <a:sym typeface="Arial"/>
            </a:endParaRPr>
          </a:p>
        </p:txBody>
      </p:sp>
      <p:sp>
        <p:nvSpPr>
          <p:cNvPr id="101" name="Google Shape;101;p9"/>
          <p:cNvSpPr txBox="1"/>
          <p:nvPr/>
        </p:nvSpPr>
        <p:spPr>
          <a:xfrm flipH="1">
            <a:off x="1692273" y="4039941"/>
            <a:ext cx="8440735" cy="1785064"/>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se préparer à produire et à utiliser les outils linguistiques nécessaires:</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expansions du nom (place et accord)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l’imparfait de l’indicatif.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 lexique évaluatif.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compléments circonstanciels de lieu et l’organisation de la description.</a:t>
            </a:r>
            <a:endParaRPr b="0" i="0" sz="1400" u="none" cap="none" strike="noStrike">
              <a:solidFill>
                <a:srgbClr val="000000"/>
              </a:solidFill>
              <a:latin typeface="Arial"/>
              <a:ea typeface="Arial"/>
              <a:cs typeface="Arial"/>
              <a:sym typeface="Arial"/>
            </a:endParaRPr>
          </a:p>
        </p:txBody>
      </p:sp>
      <p:sp>
        <p:nvSpPr>
          <p:cNvPr id="102" name="Google Shape;102;p9"/>
          <p:cNvSpPr txBox="1"/>
          <p:nvPr/>
        </p:nvSpPr>
        <p:spPr>
          <a:xfrm>
            <a:off x="1582738" y="1160463"/>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2000" u="none" cap="none" strike="noStrike">
              <a:solidFill>
                <a:schemeClr val="dk1"/>
              </a:solidFill>
              <a:latin typeface="Open Sans"/>
              <a:ea typeface="Open Sans"/>
              <a:cs typeface="Open Sans"/>
              <a:sym typeface="Open Sans"/>
            </a:endParaRPr>
          </a:p>
        </p:txBody>
      </p:sp>
      <p:sp>
        <p:nvSpPr>
          <p:cNvPr id="103" name="Google Shape;103;p9"/>
          <p:cNvSpPr/>
          <p:nvPr/>
        </p:nvSpPr>
        <p:spPr>
          <a:xfrm>
            <a:off x="1692272" y="5923976"/>
            <a:ext cx="8440737" cy="502573"/>
          </a:xfrm>
          <a:prstGeom prst="rect">
            <a:avLst/>
          </a:prstGeom>
          <a:solidFill>
            <a:srgbClr val="DDEAF6"/>
          </a:solidFill>
          <a:ln>
            <a:noFill/>
          </a:ln>
        </p:spPr>
        <p:txBody>
          <a:bodyPr anchorCtr="0" anchor="t" bIns="45700" lIns="91425" spcFirstLastPara="1" rIns="91425" wrap="square" tIns="45700">
            <a:noAutofit/>
          </a:bodyPr>
          <a:lstStyle/>
          <a:p>
            <a:pPr indent="223838"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indicateurs de réussite de la production d’un texte descriptif. </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2" name="Shape 332"/>
        <p:cNvGrpSpPr/>
        <p:nvPr/>
      </p:nvGrpSpPr>
      <p:grpSpPr>
        <a:xfrm>
          <a:off x="0" y="0"/>
          <a:ext cx="0" cy="0"/>
          <a:chOff x="0" y="0"/>
          <a:chExt cx="0" cy="0"/>
        </a:xfrm>
      </p:grpSpPr>
      <p:sp>
        <p:nvSpPr>
          <p:cNvPr id="333" name="Google Shape;333;p27"/>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1" i="0" lang="fr-FR" sz="24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1" i="0" lang="fr-FR" sz="2400" u="sng" cap="none" strike="noStrike">
                <a:solidFill>
                  <a:schemeClr val="hlink"/>
                </a:solidFill>
                <a:latin typeface="Open Sans"/>
                <a:ea typeface="Open Sans"/>
                <a:cs typeface="Open Sans"/>
                <a:sym typeface="Open Sans"/>
                <a:hlinkClick r:id="rId3"/>
              </a:rPr>
              <a:t>https://nosdevoirs.fr/devoir/287987</a:t>
            </a:r>
            <a:endParaRPr b="1" i="0" sz="2400" u="none" cap="none" strike="noStrike">
              <a:solidFill>
                <a:srgbClr val="000000"/>
              </a:solidFill>
              <a:latin typeface="Open Sans"/>
              <a:ea typeface="Open Sans"/>
              <a:cs typeface="Open Sans"/>
              <a:sym typeface="Open Sans"/>
            </a:endParaRPr>
          </a:p>
          <a:p>
            <a:pPr indent="-133350" lvl="0" marL="285750" marR="0" rtl="0" algn="l">
              <a:lnSpc>
                <a:spcPct val="150000"/>
              </a:lnSpc>
              <a:spcBef>
                <a:spcPts val="0"/>
              </a:spcBef>
              <a:spcAft>
                <a:spcPts val="0"/>
              </a:spcAft>
              <a:buClr>
                <a:schemeClr val="dk1"/>
              </a:buClr>
              <a:buSzPts val="2400"/>
              <a:buFont typeface="Arial"/>
              <a:buNone/>
            </a:pPr>
            <a:r>
              <a:t/>
            </a:r>
            <a:endParaRPr b="1"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8"/>
          <p:cNvSpPr txBox="1"/>
          <p:nvPr/>
        </p:nvSpPr>
        <p:spPr>
          <a:xfrm>
            <a:off x="900471" y="1913757"/>
            <a:ext cx="9926638" cy="2693987"/>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 </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0"/>
          <p:cNvSpPr txBox="1"/>
          <p:nvPr/>
        </p:nvSpPr>
        <p:spPr>
          <a:xfrm>
            <a:off x="913784" y="88811"/>
            <a:ext cx="11032410"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COMPRENDRE ET ANALYSER LE SUJET DE PRODUCTION ÉCRITE</a:t>
            </a:r>
            <a:endParaRPr b="1" i="0" sz="3600" u="none" cap="none" strike="noStrike">
              <a:solidFill>
                <a:srgbClr val="0096D6"/>
              </a:solidFill>
              <a:latin typeface="Open Sans"/>
              <a:ea typeface="Open Sans"/>
              <a:cs typeface="Open Sans"/>
              <a:sym typeface="Open Sans"/>
            </a:endParaRPr>
          </a:p>
        </p:txBody>
      </p:sp>
      <p:sp>
        <p:nvSpPr>
          <p:cNvPr id="110" name="Google Shape;110;p10"/>
          <p:cNvSpPr/>
          <p:nvPr/>
        </p:nvSpPr>
        <p:spPr>
          <a:xfrm>
            <a:off x="2570150" y="1409949"/>
            <a:ext cx="8923200" cy="29562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11" name="Google Shape;111;p10"/>
          <p:cNvSpPr/>
          <p:nvPr/>
        </p:nvSpPr>
        <p:spPr>
          <a:xfrm>
            <a:off x="2570162" y="5905375"/>
            <a:ext cx="8883650"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12" name="Google Shape;112;p10"/>
          <p:cNvSpPr/>
          <p:nvPr/>
        </p:nvSpPr>
        <p:spPr>
          <a:xfrm>
            <a:off x="2570162" y="4211664"/>
            <a:ext cx="8923338" cy="156966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13" name="Google Shape;113;p10"/>
          <p:cNvSpPr/>
          <p:nvPr/>
        </p:nvSpPr>
        <p:spPr>
          <a:xfrm>
            <a:off x="568018" y="1544272"/>
            <a:ext cx="1703388" cy="501650"/>
          </a:xfrm>
          <a:prstGeom prst="rect">
            <a:avLst/>
          </a:prstGeom>
          <a:noFill/>
          <a:ln cap="flat" cmpd="sng" w="28575">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1"/>
          <p:cNvSpPr/>
          <p:nvPr/>
        </p:nvSpPr>
        <p:spPr>
          <a:xfrm>
            <a:off x="2582862" y="1288666"/>
            <a:ext cx="7785100" cy="17541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Un jour, vous avez entendu parler de la décision de la municipalité à démolir uwne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19" name="Google Shape;119;p11"/>
          <p:cNvSpPr txBox="1"/>
          <p:nvPr/>
        </p:nvSpPr>
        <p:spPr>
          <a:xfrm>
            <a:off x="742642" y="-15876"/>
            <a:ext cx="10469563"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les parties </a:t>
            </a:r>
            <a:endParaRPr b="0" i="0" sz="1400" u="none" cap="none" strike="noStrike">
              <a:solidFill>
                <a:srgbClr val="0096D6"/>
              </a:solidFill>
              <a:latin typeface="Open Sans"/>
              <a:ea typeface="Open Sans"/>
              <a:cs typeface="Open Sans"/>
              <a:sym typeface="Open Sans"/>
            </a:endParaRPr>
          </a:p>
        </p:txBody>
      </p:sp>
      <p:sp>
        <p:nvSpPr>
          <p:cNvPr id="120" name="Google Shape;120;p11"/>
          <p:cNvSpPr/>
          <p:nvPr/>
        </p:nvSpPr>
        <p:spPr>
          <a:xfrm>
            <a:off x="2600324" y="4026182"/>
            <a:ext cx="7750175" cy="64611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21" name="Google Shape;121;p11"/>
          <p:cNvSpPr/>
          <p:nvPr/>
        </p:nvSpPr>
        <p:spPr>
          <a:xfrm>
            <a:off x="10528300" y="1695450"/>
            <a:ext cx="1155700"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sp>
        <p:nvSpPr>
          <p:cNvPr id="122" name="Google Shape;122;p11"/>
          <p:cNvSpPr/>
          <p:nvPr/>
        </p:nvSpPr>
        <p:spPr>
          <a:xfrm>
            <a:off x="10499725" y="3200466"/>
            <a:ext cx="1184275"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10528300" y="4170018"/>
            <a:ext cx="985837" cy="400050"/>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Volume</a:t>
            </a:r>
            <a:endParaRPr b="0" i="0" sz="1400" u="none" cap="none" strike="noStrike">
              <a:solidFill>
                <a:srgbClr val="000000"/>
              </a:solidFill>
              <a:latin typeface="Arial"/>
              <a:ea typeface="Arial"/>
              <a:cs typeface="Arial"/>
              <a:sym typeface="Arial"/>
            </a:endParaRPr>
          </a:p>
        </p:txBody>
      </p:sp>
      <p:sp>
        <p:nvSpPr>
          <p:cNvPr id="124" name="Google Shape;124;p11"/>
          <p:cNvSpPr/>
          <p:nvPr/>
        </p:nvSpPr>
        <p:spPr>
          <a:xfrm>
            <a:off x="2619375" y="824426"/>
            <a:ext cx="946093"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p:txBody>
      </p:sp>
      <p:sp>
        <p:nvSpPr>
          <p:cNvPr id="125" name="Google Shape;125;p11"/>
          <p:cNvSpPr/>
          <p:nvPr/>
        </p:nvSpPr>
        <p:spPr>
          <a:xfrm>
            <a:off x="3665935" y="4756964"/>
            <a:ext cx="1154112"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graphicFrame>
        <p:nvGraphicFramePr>
          <p:cNvPr id="126" name="Google Shape;126;p11"/>
          <p:cNvGraphicFramePr/>
          <p:nvPr/>
        </p:nvGraphicFramePr>
        <p:xfrm>
          <a:off x="2665809" y="5262533"/>
          <a:ext cx="3000000" cy="3000000"/>
        </p:xfrm>
        <a:graphic>
          <a:graphicData uri="http://schemas.openxmlformats.org/drawingml/2006/table">
            <a:tbl>
              <a:tblPr bandRow="1" firstRow="1">
                <a:noFill/>
                <a:tableStyleId>{396A7CC6-F830-4EF8-9BA2-EE90E26FDB15}</a:tableStyleId>
              </a:tblPr>
              <a:tblGrid>
                <a:gridCol w="1051450"/>
                <a:gridCol w="1051450"/>
                <a:gridCol w="1051450"/>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Qui? </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De qui?</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qui? </a:t>
                      </a:r>
                      <a:endParaRPr sz="1400" u="none" cap="none" strike="noStrike"/>
                    </a:p>
                  </a:txBody>
                  <a:tcPr marT="45600" marB="45600" marR="91450" marL="91450">
                    <a:solidFill>
                      <a:srgbClr val="A0F2E8"/>
                    </a:solidFill>
                  </a:tcPr>
                </a:tc>
              </a:tr>
            </a:tbl>
          </a:graphicData>
        </a:graphic>
      </p:graphicFrame>
      <p:sp>
        <p:nvSpPr>
          <p:cNvPr id="127" name="Google Shape;127;p11"/>
          <p:cNvSpPr/>
          <p:nvPr/>
        </p:nvSpPr>
        <p:spPr>
          <a:xfrm>
            <a:off x="8317704" y="4797533"/>
            <a:ext cx="1182687"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graphicFrame>
        <p:nvGraphicFramePr>
          <p:cNvPr id="128" name="Google Shape;128;p11"/>
          <p:cNvGraphicFramePr/>
          <p:nvPr/>
        </p:nvGraphicFramePr>
        <p:xfrm>
          <a:off x="7307261" y="5328909"/>
          <a:ext cx="3000000" cy="3000000"/>
        </p:xfrm>
        <a:graphic>
          <a:graphicData uri="http://schemas.openxmlformats.org/drawingml/2006/table">
            <a:tbl>
              <a:tblPr bandRow="1" firstRow="1">
                <a:noFill/>
                <a:tableStyleId>{396A7CC6-F830-4EF8-9BA2-EE90E26FDB15}</a:tableStyleId>
              </a:tblPr>
              <a:tblGrid>
                <a:gridCol w="1601800"/>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Genre du texte à rédiger</a:t>
                      </a:r>
                      <a:endParaRPr sz="1400" u="none" cap="none" strike="noStrike"/>
                    </a:p>
                  </a:txBody>
                  <a:tcPr marT="45750" marB="45750" marR="91425" marL="91425">
                    <a:solidFill>
                      <a:srgbClr val="92D050"/>
                    </a:solidFill>
                  </a:tcPr>
                </a:tc>
              </a:tr>
            </a:tbl>
          </a:graphicData>
        </a:graphic>
      </p:graphicFrame>
      <p:graphicFrame>
        <p:nvGraphicFramePr>
          <p:cNvPr id="129" name="Google Shape;129;p11"/>
          <p:cNvGraphicFramePr/>
          <p:nvPr/>
        </p:nvGraphicFramePr>
        <p:xfrm>
          <a:off x="9047557" y="5328909"/>
          <a:ext cx="3000000" cy="3000000"/>
        </p:xfrm>
        <a:graphic>
          <a:graphicData uri="http://schemas.openxmlformats.org/drawingml/2006/table">
            <a:tbl>
              <a:tblPr bandRow="1" firstRow="1">
                <a:noFill/>
                <a:tableStyleId>{396A7CC6-F830-4EF8-9BA2-EE90E26FDB15}</a:tableStyleId>
              </a:tblPr>
              <a:tblGrid>
                <a:gridCol w="16033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Type(s) du texte à rédiger </a:t>
                      </a:r>
                      <a:endParaRPr sz="1400" u="none" cap="none" strike="noStrike"/>
                    </a:p>
                  </a:txBody>
                  <a:tcPr marT="45750" marB="45750" marR="91525" marL="91525">
                    <a:solidFill>
                      <a:srgbClr val="92D050"/>
                    </a:solidFill>
                  </a:tcPr>
                </a:tc>
              </a:tr>
            </a:tbl>
          </a:graphicData>
        </a:graphic>
      </p:graphicFrame>
      <p:graphicFrame>
        <p:nvGraphicFramePr>
          <p:cNvPr id="130" name="Google Shape;130;p11"/>
          <p:cNvGraphicFramePr/>
          <p:nvPr/>
        </p:nvGraphicFramePr>
        <p:xfrm>
          <a:off x="8108155" y="6011577"/>
          <a:ext cx="3000000" cy="3000000"/>
        </p:xfrm>
        <a:graphic>
          <a:graphicData uri="http://schemas.openxmlformats.org/drawingml/2006/table">
            <a:tbl>
              <a:tblPr bandRow="1" firstRow="1">
                <a:noFill/>
                <a:tableStyleId>{396A7CC6-F830-4EF8-9BA2-EE90E26FDB15}</a:tableStyleId>
              </a:tblPr>
              <a:tblGrid>
                <a:gridCol w="16017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Enjeu du texte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à rédiger </a:t>
                      </a:r>
                      <a:endParaRPr sz="1600" u="none" cap="none" strike="noStrike">
                        <a:latin typeface="Open Sans"/>
                        <a:ea typeface="Open Sans"/>
                        <a:cs typeface="Open Sans"/>
                        <a:sym typeface="Open Sans"/>
                      </a:endParaRPr>
                    </a:p>
                  </a:txBody>
                  <a:tcPr marT="45750" marB="45750" marR="91425" marL="91425">
                    <a:solidFill>
                      <a:srgbClr val="92D050"/>
                    </a:solidFill>
                  </a:tcPr>
                </a:tc>
              </a:tr>
            </a:tbl>
          </a:graphicData>
        </a:graphic>
      </p:graphicFrame>
      <p:graphicFrame>
        <p:nvGraphicFramePr>
          <p:cNvPr id="131" name="Google Shape;131;p11"/>
          <p:cNvGraphicFramePr/>
          <p:nvPr/>
        </p:nvGraphicFramePr>
        <p:xfrm>
          <a:off x="3191271" y="5742779"/>
          <a:ext cx="3000000" cy="3000000"/>
        </p:xfrm>
        <a:graphic>
          <a:graphicData uri="http://schemas.openxmlformats.org/drawingml/2006/table">
            <a:tbl>
              <a:tblPr bandRow="1" firstRow="1">
                <a:noFill/>
                <a:tableStyleId>{396A7CC6-F830-4EF8-9BA2-EE90E26FDB15}</a:tableStyleId>
              </a:tblPr>
              <a:tblGrid>
                <a:gridCol w="1051725"/>
                <a:gridCol w="1051725"/>
              </a:tblGrid>
              <a:tr h="3714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Quand?</a:t>
                      </a:r>
                      <a:endParaRPr sz="1400" u="none" cap="none" strike="noStrike"/>
                    </a:p>
                  </a:txBody>
                  <a:tcPr marT="45800" marB="45800" marR="91475" marL="91475">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Où?</a:t>
                      </a:r>
                      <a:endParaRPr sz="1400" u="none" cap="none" strike="noStrike"/>
                    </a:p>
                  </a:txBody>
                  <a:tcPr marT="45800" marB="45800" marR="91475" marL="91475">
                    <a:solidFill>
                      <a:srgbClr val="A0F2E8"/>
                    </a:solidFill>
                  </a:tcPr>
                </a:tc>
              </a:tr>
            </a:tbl>
          </a:graphicData>
        </a:graphic>
      </p:graphicFrame>
      <p:graphicFrame>
        <p:nvGraphicFramePr>
          <p:cNvPr id="132" name="Google Shape;132;p11"/>
          <p:cNvGraphicFramePr/>
          <p:nvPr/>
        </p:nvGraphicFramePr>
        <p:xfrm>
          <a:off x="3717528" y="6219029"/>
          <a:ext cx="3000000" cy="3000000"/>
        </p:xfrm>
        <a:graphic>
          <a:graphicData uri="http://schemas.openxmlformats.org/drawingml/2006/table">
            <a:tbl>
              <a:tblPr bandRow="1" firstRow="1">
                <a:noFill/>
                <a:tableStyleId>{396A7CC6-F830-4EF8-9BA2-EE90E26FDB15}</a:tableStyleId>
              </a:tblPr>
              <a:tblGrid>
                <a:gridCol w="1050925"/>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Quoi? </a:t>
                      </a:r>
                      <a:endParaRPr sz="1400" u="none" cap="none" strike="noStrike"/>
                    </a:p>
                  </a:txBody>
                  <a:tcPr marT="45600" marB="45600" marR="91400" marL="91400">
                    <a:solidFill>
                      <a:srgbClr val="A0F2E8"/>
                    </a:solidFill>
                  </a:tcPr>
                </a:tc>
              </a:tr>
            </a:tbl>
          </a:graphicData>
        </a:graphic>
      </p:graphicFrame>
      <p:sp>
        <p:nvSpPr>
          <p:cNvPr id="133" name="Google Shape;133;p11"/>
          <p:cNvSpPr/>
          <p:nvPr/>
        </p:nvSpPr>
        <p:spPr>
          <a:xfrm>
            <a:off x="2582862" y="3078546"/>
            <a:ext cx="7785100" cy="92333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34" name="Google Shape;134;p11"/>
          <p:cNvSpPr/>
          <p:nvPr/>
        </p:nvSpPr>
        <p:spPr>
          <a:xfrm>
            <a:off x="400050" y="1403350"/>
            <a:ext cx="2076600" cy="24777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Observez le sujet et délimitez ses différentes parties.</a:t>
            </a:r>
            <a:endParaRPr b="0" i="0" sz="1400" u="none" cap="none" strike="noStrike">
              <a:solidFill>
                <a:srgbClr val="000000"/>
              </a:solidFill>
              <a:latin typeface="Arial"/>
              <a:ea typeface="Arial"/>
              <a:cs typeface="Arial"/>
              <a:sym typeface="Arial"/>
            </a:endParaRPr>
          </a:p>
        </p:txBody>
      </p:sp>
      <p:sp>
        <p:nvSpPr>
          <p:cNvPr id="135" name="Google Shape;135;p11"/>
          <p:cNvSpPr/>
          <p:nvPr/>
        </p:nvSpPr>
        <p:spPr>
          <a:xfrm>
            <a:off x="400050" y="4031852"/>
            <a:ext cx="2076600" cy="21873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Identifiez le rôle de chaque partie du sujet.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p:tgtEl>
                                          <p:spTgt spid="1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500"/>
                                        <p:tgtEl>
                                          <p:spTgt spid="1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500"/>
                                        <p:tgtEl>
                                          <p:spTgt spid="1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5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5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gtEl>
                                        <p:attrNameLst>
                                          <p:attrName>style.visibility</p:attrName>
                                        </p:attrNameLst>
                                      </p:cBhvr>
                                      <p:to>
                                        <p:strVal val="visible"/>
                                      </p:to>
                                    </p:set>
                                    <p:anim calcmode="lin" valueType="num">
                                      <p:cBhvr additive="base">
                                        <p:cTn dur="500"/>
                                        <p:tgtEl>
                                          <p:spTgt spid="12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500"/>
                                        <p:tgtEl>
                                          <p:spTgt spid="1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2"/>
          <p:cNvSpPr txBox="1"/>
          <p:nvPr/>
        </p:nvSpPr>
        <p:spPr>
          <a:xfrm>
            <a:off x="904874" y="-115971"/>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ANALYSER LE SUJET DE PRODUCTION: </a:t>
            </a:r>
            <a:r>
              <a:rPr b="0" i="0" lang="fr-FR" sz="3600" u="none" cap="none" strike="noStrike">
                <a:solidFill>
                  <a:srgbClr val="0097D7"/>
                </a:solidFill>
                <a:latin typeface="Open Sans"/>
                <a:ea typeface="Open Sans"/>
                <a:cs typeface="Open Sans"/>
                <a:sym typeface="Open Sans"/>
              </a:rPr>
              <a:t>la</a:t>
            </a:r>
            <a:r>
              <a:rPr b="1" i="0" lang="fr-FR" sz="3600" u="none" cap="none" strike="noStrike">
                <a:solidFill>
                  <a:srgbClr val="0097D7"/>
                </a:solidFill>
                <a:latin typeface="Open Sans"/>
                <a:ea typeface="Open Sans"/>
                <a:cs typeface="Open Sans"/>
                <a:sym typeface="Open Sans"/>
              </a:rPr>
              <a:t> </a:t>
            </a:r>
            <a:r>
              <a:rPr b="0" i="0" lang="fr-FR" sz="3600" u="none" cap="none" strike="noStrike">
                <a:solidFill>
                  <a:srgbClr val="0097D7"/>
                </a:solidFill>
                <a:latin typeface="Open Sans"/>
                <a:ea typeface="Open Sans"/>
                <a:cs typeface="Open Sans"/>
                <a:sym typeface="Open Sans"/>
              </a:rPr>
              <a:t>situation</a:t>
            </a:r>
            <a:endParaRPr b="0" i="0" sz="1400" u="none" cap="none" strike="noStrike">
              <a:solidFill>
                <a:schemeClr val="dk1"/>
              </a:solidFill>
              <a:highlight>
                <a:srgbClr val="FFFF00"/>
              </a:highlight>
              <a:latin typeface="Open Sans"/>
              <a:ea typeface="Open Sans"/>
              <a:cs typeface="Open Sans"/>
              <a:sym typeface="Open Sans"/>
            </a:endParaRPr>
          </a:p>
        </p:txBody>
      </p:sp>
      <p:graphicFrame>
        <p:nvGraphicFramePr>
          <p:cNvPr id="141" name="Google Shape;141;p12"/>
          <p:cNvGraphicFramePr/>
          <p:nvPr/>
        </p:nvGraphicFramePr>
        <p:xfrm>
          <a:off x="1071562" y="3325472"/>
          <a:ext cx="3000000" cy="3000000"/>
        </p:xfrm>
        <a:graphic>
          <a:graphicData uri="http://schemas.openxmlformats.org/drawingml/2006/table">
            <a:tbl>
              <a:tblPr>
                <a:noFill/>
                <a:tableStyleId>{E160255F-4C4A-4041-8A8B-458A2CB02067}</a:tableStyleId>
              </a:tblPr>
              <a:tblGrid>
                <a:gridCol w="20716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Emetteur: Qui?</a:t>
                      </a:r>
                      <a:endParaRPr b="1" sz="1800" u="none" cap="none" strike="noStrike">
                        <a:latin typeface="Open Sans"/>
                        <a:ea typeface="Open Sans"/>
                        <a:cs typeface="Open Sans"/>
                        <a:sym typeface="Open Sans"/>
                      </a:endParaRPr>
                    </a:p>
                  </a:txBody>
                  <a:tcPr marT="91425" marB="914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2" name="Google Shape;142;p12"/>
          <p:cNvGraphicFramePr/>
          <p:nvPr/>
        </p:nvGraphicFramePr>
        <p:xfrm>
          <a:off x="3609975" y="3325472"/>
          <a:ext cx="3000000" cy="3000000"/>
        </p:xfrm>
        <a:graphic>
          <a:graphicData uri="http://schemas.openxmlformats.org/drawingml/2006/table">
            <a:tbl>
              <a:tblPr>
                <a:noFill/>
                <a:tableStyleId>{E160255F-4C4A-4041-8A8B-458A2CB02067}</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lang="fr-FR" sz="1500" u="none" cap="none" strike="noStrike">
                          <a:latin typeface="Open Sans"/>
                          <a:ea typeface="Open Sans"/>
                          <a:cs typeface="Open Sans"/>
                          <a:sym typeface="Open Sans"/>
                        </a:rPr>
                        <a:t>Qui? = </a:t>
                      </a:r>
                      <a:r>
                        <a:rPr b="1" lang="fr-FR" sz="1500" u="none" cap="none" strike="noStrike">
                          <a:solidFill>
                            <a:srgbClr val="FF0000"/>
                          </a:solidFill>
                          <a:latin typeface="Open Sans"/>
                          <a:ea typeface="Open Sans"/>
                          <a:cs typeface="Open Sans"/>
                          <a:sym typeface="Open Sans"/>
                        </a:rPr>
                        <a:t>vous = moi </a:t>
                      </a:r>
                      <a:r>
                        <a:rPr lang="fr-FR" sz="1500" u="none" cap="none" strike="noStrike">
                          <a:latin typeface="Open Sans"/>
                          <a:ea typeface="Open Sans"/>
                          <a:cs typeface="Open Sans"/>
                          <a:sym typeface="Open Sans"/>
                        </a:rPr>
                        <a:t>= adolescent qui s’oppose à la démolition d’une maison traditionnelle. </a:t>
                      </a:r>
                      <a:endParaRPr sz="15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43" name="Google Shape;143;p12"/>
          <p:cNvGraphicFramePr/>
          <p:nvPr/>
        </p:nvGraphicFramePr>
        <p:xfrm>
          <a:off x="3609975" y="4306912"/>
          <a:ext cx="3000000" cy="3000000"/>
        </p:xfrm>
        <a:graphic>
          <a:graphicData uri="http://schemas.openxmlformats.org/drawingml/2006/table">
            <a:tbl>
              <a:tblPr>
                <a:noFill/>
                <a:tableStyleId>{E160255F-4C4A-4041-8A8B-458A2CB02067}</a:tableStyleId>
              </a:tblPr>
              <a:tblGrid>
                <a:gridCol w="73469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Aux habitants du village, à la municipalité,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Aux internautes intéressés par la préservation des sites architecturaux traditionnels.</a:t>
                      </a:r>
                      <a:endParaRPr b="1" sz="1500" u="none" cap="none" strike="noStrike">
                        <a:solidFill>
                          <a:srgbClr val="00B050"/>
                        </a:solidFill>
                        <a:latin typeface="Open Sans"/>
                        <a:ea typeface="Open Sans"/>
                        <a:cs typeface="Open Sans"/>
                        <a:sym typeface="Open Sans"/>
                      </a:endParaRPr>
                    </a:p>
                  </a:txBody>
                  <a:tcPr marT="66525" marB="66525" marR="91425" marL="91425"/>
                </a:tc>
              </a:tr>
            </a:tbl>
          </a:graphicData>
        </a:graphic>
      </p:graphicFrame>
      <p:graphicFrame>
        <p:nvGraphicFramePr>
          <p:cNvPr id="144" name="Google Shape;144;p12"/>
          <p:cNvGraphicFramePr/>
          <p:nvPr/>
        </p:nvGraphicFramePr>
        <p:xfrm>
          <a:off x="3609975" y="5074980"/>
          <a:ext cx="3000000" cy="3000000"/>
        </p:xfrm>
        <a:graphic>
          <a:graphicData uri="http://schemas.openxmlformats.org/drawingml/2006/table">
            <a:tbl>
              <a:tblPr>
                <a:noFill/>
                <a:tableStyleId>{E160255F-4C4A-4041-8A8B-458A2CB02067}</a:tableStyleId>
              </a:tblPr>
              <a:tblGrid>
                <a:gridCol w="7346950"/>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1400" u="none" cap="none" strike="noStrike">
                          <a:solidFill>
                            <a:srgbClr val="7030A0"/>
                          </a:solidFill>
                          <a:latin typeface="Open Sans"/>
                          <a:ea typeface="Open Sans"/>
                          <a:cs typeface="Open Sans"/>
                          <a:sym typeface="Open Sans"/>
                        </a:rPr>
                        <a:t>La démolition d’une maison / campagne contre la démolition de la maison. </a:t>
                      </a:r>
                      <a:endParaRPr b="1" sz="1400" u="none" cap="none" strike="noStrike">
                        <a:solidFill>
                          <a:srgbClr val="7030A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400" u="none" cap="none" strike="noStrike">
                          <a:solidFill>
                            <a:srgbClr val="7030A0"/>
                          </a:solidFill>
                          <a:latin typeface="Open Sans"/>
                          <a:ea typeface="Open Sans"/>
                          <a:cs typeface="Open Sans"/>
                          <a:sym typeface="Open Sans"/>
                        </a:rPr>
                        <a:t>Les caractéristiques architecturaux de la maison / l’importance historique de la maison. </a:t>
                      </a:r>
                      <a:endParaRPr b="1" sz="1400" u="none" cap="none" strike="noStrike">
                        <a:solidFill>
                          <a:srgbClr val="7030A0"/>
                        </a:solidFill>
                        <a:latin typeface="Open Sans"/>
                        <a:ea typeface="Open Sans"/>
                        <a:cs typeface="Open Sans"/>
                        <a:sym typeface="Open Sans"/>
                      </a:endParaRPr>
                    </a:p>
                  </a:txBody>
                  <a:tcPr marT="52275" marB="52275" marR="91425" marL="91425"/>
                </a:tc>
              </a:tr>
            </a:tbl>
          </a:graphicData>
        </a:graphic>
      </p:graphicFrame>
      <p:graphicFrame>
        <p:nvGraphicFramePr>
          <p:cNvPr id="145" name="Google Shape;145;p12"/>
          <p:cNvGraphicFramePr/>
          <p:nvPr/>
        </p:nvGraphicFramePr>
        <p:xfrm>
          <a:off x="1071562" y="4306912"/>
          <a:ext cx="3000000" cy="3000000"/>
        </p:xfrm>
        <a:graphic>
          <a:graphicData uri="http://schemas.openxmlformats.org/drawingml/2006/table">
            <a:tbl>
              <a:tblPr>
                <a:noFill/>
                <a:tableStyleId>{E160255F-4C4A-4041-8A8B-458A2CB02067}</a:tableStyleId>
              </a:tblPr>
              <a:tblGrid>
                <a:gridCol w="2071675"/>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Destinataire: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A qui? </a:t>
                      </a:r>
                      <a:endParaRPr b="1" sz="1800" u="none" cap="none" strike="noStrike">
                        <a:latin typeface="Open Sans"/>
                        <a:ea typeface="Open Sans"/>
                        <a:cs typeface="Open Sans"/>
                        <a:sym typeface="Open Sans"/>
                      </a:endParaRPr>
                    </a:p>
                  </a:txBody>
                  <a:tcPr marT="91475" marB="9147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6" name="Google Shape;146;p12"/>
          <p:cNvGraphicFramePr/>
          <p:nvPr/>
        </p:nvGraphicFramePr>
        <p:xfrm>
          <a:off x="1071562" y="5074981"/>
          <a:ext cx="3000000" cy="3000000"/>
        </p:xfrm>
        <a:graphic>
          <a:graphicData uri="http://schemas.openxmlformats.org/drawingml/2006/table">
            <a:tbl>
              <a:tblPr>
                <a:noFill/>
                <a:tableStyleId>{E160255F-4C4A-4041-8A8B-458A2CB02067}</a:tableStyleId>
              </a:tblPr>
              <a:tblGrid>
                <a:gridCol w="207327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Thème: Quoi? </a:t>
                      </a:r>
                      <a:endParaRPr b="1" sz="1800" u="none" cap="none" strike="noStrike">
                        <a:latin typeface="Open Sans"/>
                        <a:ea typeface="Open Sans"/>
                        <a:cs typeface="Open Sans"/>
                        <a:sym typeface="Open Sans"/>
                      </a:endParaRPr>
                    </a:p>
                  </a:txBody>
                  <a:tcPr marT="91400" marB="91400"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7" name="Google Shape;147;p12"/>
          <p:cNvGraphicFramePr/>
          <p:nvPr/>
        </p:nvGraphicFramePr>
        <p:xfrm>
          <a:off x="1071562" y="5579526"/>
          <a:ext cx="3000000" cy="3000000"/>
        </p:xfrm>
        <a:graphic>
          <a:graphicData uri="http://schemas.openxmlformats.org/drawingml/2006/table">
            <a:tbl>
              <a:tblPr>
                <a:noFill/>
                <a:tableStyleId>{E160255F-4C4A-4041-8A8B-458A2CB02067}</a:tableStyleId>
              </a:tblPr>
              <a:tblGrid>
                <a:gridCol w="2071675"/>
              </a:tblGrid>
              <a:tr h="4699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Quand?</a:t>
                      </a:r>
                      <a:endParaRPr b="1" sz="1800" u="none" cap="none" strike="noStrike">
                        <a:latin typeface="Open Sans"/>
                        <a:ea typeface="Open Sans"/>
                        <a:cs typeface="Open Sans"/>
                        <a:sym typeface="Open Sans"/>
                      </a:endParaRPr>
                    </a:p>
                  </a:txBody>
                  <a:tcPr marT="91700" marB="91700"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8" name="Google Shape;148;p12"/>
          <p:cNvGraphicFramePr/>
          <p:nvPr/>
        </p:nvGraphicFramePr>
        <p:xfrm>
          <a:off x="1071562" y="3818904"/>
          <a:ext cx="3000000" cy="3000000"/>
        </p:xfrm>
        <a:graphic>
          <a:graphicData uri="http://schemas.openxmlformats.org/drawingml/2006/table">
            <a:tbl>
              <a:tblPr>
                <a:noFill/>
                <a:tableStyleId>{E160255F-4C4A-4041-8A8B-458A2CB02067}</a:tableStyleId>
              </a:tblPr>
              <a:tblGrid>
                <a:gridCol w="20716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De qui? </a:t>
                      </a:r>
                      <a:endParaRPr b="1" sz="1800" u="none" cap="none" strike="noStrike">
                        <a:latin typeface="Open Sans"/>
                        <a:ea typeface="Open Sans"/>
                        <a:cs typeface="Open Sans"/>
                        <a:sym typeface="Open Sans"/>
                      </a:endParaRPr>
                    </a:p>
                  </a:txBody>
                  <a:tcPr marT="91425" marB="914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9" name="Google Shape;149;p12"/>
          <p:cNvGraphicFramePr/>
          <p:nvPr/>
        </p:nvGraphicFramePr>
        <p:xfrm>
          <a:off x="3609975" y="3807129"/>
          <a:ext cx="3000000" cy="3000000"/>
        </p:xfrm>
        <a:graphic>
          <a:graphicData uri="http://schemas.openxmlformats.org/drawingml/2006/table">
            <a:tbl>
              <a:tblPr>
                <a:noFill/>
                <a:tableStyleId>{E160255F-4C4A-4041-8A8B-458A2CB02067}</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C55A11"/>
                          </a:solidFill>
                          <a:latin typeface="Open Sans"/>
                          <a:ea typeface="Open Sans"/>
                          <a:cs typeface="Open Sans"/>
                          <a:sym typeface="Open Sans"/>
                        </a:rPr>
                        <a:t>La municipalité – les responsables / la famille propriétaire de cette maison. </a:t>
                      </a:r>
                      <a:endParaRPr sz="15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50" name="Google Shape;150;p12"/>
          <p:cNvGraphicFramePr/>
          <p:nvPr/>
        </p:nvGraphicFramePr>
        <p:xfrm>
          <a:off x="3609975" y="5585876"/>
          <a:ext cx="3000000" cy="3000000"/>
        </p:xfrm>
        <a:graphic>
          <a:graphicData uri="http://schemas.openxmlformats.org/drawingml/2006/table">
            <a:tbl>
              <a:tblPr>
                <a:noFill/>
                <a:tableStyleId>{E160255F-4C4A-4041-8A8B-458A2CB02067}</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FFC000"/>
                          </a:solidFill>
                          <a:latin typeface="Open Sans"/>
                          <a:ea typeface="Open Sans"/>
                          <a:cs typeface="Open Sans"/>
                          <a:sym typeface="Open Sans"/>
                        </a:rPr>
                        <a:t>Après avoir entendu parler de la décision de la municipalité</a:t>
                      </a:r>
                      <a:endParaRPr b="1" sz="1500" u="none" cap="none" strike="noStrike">
                        <a:solidFill>
                          <a:srgbClr val="FFC000"/>
                        </a:solidFill>
                        <a:latin typeface="Open Sans"/>
                        <a:ea typeface="Open Sans"/>
                        <a:cs typeface="Open Sans"/>
                        <a:sym typeface="Open Sans"/>
                      </a:endParaRPr>
                    </a:p>
                  </a:txBody>
                  <a:tcPr marT="91425" marB="91425" marR="91425" marL="91425"/>
                </a:tc>
              </a:tr>
            </a:tbl>
          </a:graphicData>
        </a:graphic>
      </p:graphicFrame>
      <p:graphicFrame>
        <p:nvGraphicFramePr>
          <p:cNvPr id="151" name="Google Shape;151;p12"/>
          <p:cNvGraphicFramePr/>
          <p:nvPr/>
        </p:nvGraphicFramePr>
        <p:xfrm>
          <a:off x="1071563" y="6082507"/>
          <a:ext cx="3000000" cy="3000000"/>
        </p:xfrm>
        <a:graphic>
          <a:graphicData uri="http://schemas.openxmlformats.org/drawingml/2006/table">
            <a:tbl>
              <a:tblPr>
                <a:noFill/>
                <a:tableStyleId>{E160255F-4C4A-4041-8A8B-458A2CB02067}</a:tableStyleId>
              </a:tblPr>
              <a:tblGrid>
                <a:gridCol w="2071675"/>
              </a:tblGrid>
              <a:tr h="4683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Où?</a:t>
                      </a:r>
                      <a:endParaRPr b="1" sz="1800" u="none" cap="none" strike="noStrike">
                        <a:latin typeface="Open Sans"/>
                        <a:ea typeface="Open Sans"/>
                        <a:cs typeface="Open Sans"/>
                        <a:sym typeface="Open Sans"/>
                      </a:endParaRPr>
                    </a:p>
                  </a:txBody>
                  <a:tcPr marT="91400" marB="91400"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52" name="Google Shape;152;p12"/>
          <p:cNvGraphicFramePr/>
          <p:nvPr/>
        </p:nvGraphicFramePr>
        <p:xfrm>
          <a:off x="3609975" y="6082507"/>
          <a:ext cx="3000000" cy="3000000"/>
        </p:xfrm>
        <a:graphic>
          <a:graphicData uri="http://schemas.openxmlformats.org/drawingml/2006/table">
            <a:tbl>
              <a:tblPr>
                <a:noFill/>
                <a:tableStyleId>{E160255F-4C4A-4041-8A8B-458A2CB02067}</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Sur les réseaux sociaux. </a:t>
                      </a:r>
                      <a:endParaRPr b="1" sz="1500" u="none" cap="none" strike="noStrike">
                        <a:solidFill>
                          <a:srgbClr val="00B050"/>
                        </a:solidFill>
                        <a:latin typeface="Open Sans"/>
                        <a:ea typeface="Open Sans"/>
                        <a:cs typeface="Open Sans"/>
                        <a:sym typeface="Open Sans"/>
                      </a:endParaRPr>
                    </a:p>
                  </a:txBody>
                  <a:tcPr marT="91425" marB="91425" marR="91425" marL="91425"/>
                </a:tc>
              </a:tr>
            </a:tbl>
          </a:graphicData>
        </a:graphic>
      </p:graphicFrame>
      <p:sp>
        <p:nvSpPr>
          <p:cNvPr id="153" name="Google Shape;153;p12"/>
          <p:cNvSpPr/>
          <p:nvPr/>
        </p:nvSpPr>
        <p:spPr>
          <a:xfrm>
            <a:off x="2832599" y="1289579"/>
            <a:ext cx="8797925" cy="132397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54" name="Google Shape;154;p12"/>
          <p:cNvSpPr/>
          <p:nvPr/>
        </p:nvSpPr>
        <p:spPr>
          <a:xfrm>
            <a:off x="2832599" y="1289579"/>
            <a:ext cx="8797925" cy="132397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avez </a:t>
            </a:r>
            <a:r>
              <a:rPr b="1" i="0" lang="fr-FR" sz="1600" u="none" cap="none" strike="noStrike">
                <a:solidFill>
                  <a:srgbClr val="FFC000"/>
                </a:solidFill>
                <a:latin typeface="Open Sans"/>
                <a:ea typeface="Open Sans"/>
                <a:cs typeface="Open Sans"/>
                <a:sym typeface="Open Sans"/>
              </a:rPr>
              <a:t>entendu parler de la décision </a:t>
            </a:r>
            <a:r>
              <a:rPr b="1" i="0" lang="fr-FR" sz="1600" u="none" cap="none" strike="noStrike">
                <a:solidFill>
                  <a:schemeClr val="dk1"/>
                </a:solidFill>
                <a:latin typeface="Open Sans"/>
                <a:ea typeface="Open Sans"/>
                <a:cs typeface="Open Sans"/>
                <a:sym typeface="Open Sans"/>
              </a:rPr>
              <a:t>de </a:t>
            </a:r>
            <a:r>
              <a:rPr b="1" i="0" lang="fr-FR" sz="1600" u="none" cap="none" strike="noStrike">
                <a:solidFill>
                  <a:srgbClr val="C55A11"/>
                </a:solidFill>
                <a:latin typeface="Open Sans"/>
                <a:ea typeface="Open Sans"/>
                <a:cs typeface="Open Sans"/>
                <a:sym typeface="Open Sans"/>
              </a:rPr>
              <a:t>la municipalité </a:t>
            </a:r>
            <a:r>
              <a:rPr b="1" i="0" lang="fr-FR" sz="1600" u="none" cap="none" strike="noStrike">
                <a:solidFill>
                  <a:schemeClr val="dk1"/>
                </a:solidFill>
                <a:latin typeface="Open Sans"/>
                <a:ea typeface="Open Sans"/>
                <a:cs typeface="Open Sans"/>
                <a:sym typeface="Open Sans"/>
              </a:rPr>
              <a:t>à </a:t>
            </a:r>
            <a:r>
              <a:rPr b="1" i="0" lang="fr-FR" sz="1600" u="none" cap="none" strike="noStrike">
                <a:solidFill>
                  <a:srgbClr val="7030A0"/>
                </a:solidFill>
                <a:latin typeface="Open Sans"/>
                <a:ea typeface="Open Sans"/>
                <a:cs typeface="Open Sans"/>
                <a:sym typeface="Open Sans"/>
              </a:rPr>
              <a:t>démolir une des maisons traditionnelles délabrées</a:t>
            </a:r>
            <a:r>
              <a:rPr b="1" i="0" lang="fr-FR" sz="1600" u="none" cap="none" strike="noStrike">
                <a:solidFill>
                  <a:schemeClr val="dk1"/>
                </a:solidFill>
                <a:latin typeface="Open Sans"/>
                <a:ea typeface="Open Sans"/>
                <a:cs typeface="Open Sans"/>
                <a:sym typeface="Open Sans"/>
              </a:rPr>
              <a:t> dans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Cette décision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 mis dans tous </a:t>
            </a:r>
            <a:r>
              <a:rPr b="1" i="0" lang="fr-FR" sz="1600" u="none" cap="none" strike="noStrike">
                <a:solidFill>
                  <a:srgbClr val="FF0000"/>
                </a:solidFill>
                <a:latin typeface="Open Sans"/>
                <a:ea typeface="Open Sans"/>
                <a:cs typeface="Open Sans"/>
                <a:sym typeface="Open Sans"/>
              </a:rPr>
              <a:t>vos</a:t>
            </a:r>
            <a:r>
              <a:rPr b="1" i="0" lang="fr-FR" sz="1600" u="none" cap="none" strike="noStrike">
                <a:solidFill>
                  <a:schemeClr val="dk1"/>
                </a:solidFill>
                <a:latin typeface="Open Sans"/>
                <a:ea typeface="Open Sans"/>
                <a:cs typeface="Open Sans"/>
                <a:sym typeface="Open Sans"/>
              </a:rPr>
              <a:t> états parce que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pensez que ces bâtiments doivent rester intact pour témoigner de </a:t>
            </a:r>
            <a:r>
              <a:rPr b="1" i="0" lang="fr-FR" sz="1600" u="none" cap="none" strike="noStrike">
                <a:solidFill>
                  <a:srgbClr val="7030A0"/>
                </a:solidFill>
                <a:latin typeface="Open Sans"/>
                <a:ea typeface="Open Sans"/>
                <a:cs typeface="Open Sans"/>
                <a:sym typeface="Open Sans"/>
              </a:rPr>
              <a:t>la richesse architecturale et de l’histoire de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décidez de </a:t>
            </a:r>
            <a:r>
              <a:rPr b="1" i="0" lang="fr-FR" sz="1600" u="none" cap="none" strike="noStrike">
                <a:solidFill>
                  <a:srgbClr val="00B050"/>
                </a:solidFill>
                <a:latin typeface="Open Sans"/>
                <a:ea typeface="Open Sans"/>
                <a:cs typeface="Open Sans"/>
                <a:sym typeface="Open Sans"/>
              </a:rPr>
              <a:t>mener sur les réseaux sociaux</a:t>
            </a:r>
            <a:r>
              <a:rPr b="1" i="0" lang="fr-FR" sz="1600" u="none" cap="none" strike="noStrike">
                <a:solidFill>
                  <a:schemeClr val="dk1"/>
                </a:solidFill>
                <a:latin typeface="Open Sans"/>
                <a:ea typeface="Open Sans"/>
                <a:cs typeface="Open Sans"/>
                <a:sym typeface="Open Sans"/>
              </a:rPr>
              <a:t>, une </a:t>
            </a:r>
            <a:r>
              <a:rPr b="1" i="0" lang="fr-FR" sz="1600" u="none" cap="none" strike="noStrike">
                <a:solidFill>
                  <a:srgbClr val="7030A0"/>
                </a:solidFill>
                <a:latin typeface="Open Sans"/>
                <a:ea typeface="Open Sans"/>
                <a:cs typeface="Open Sans"/>
                <a:sym typeface="Open Sans"/>
              </a:rPr>
              <a:t>campagne contre cette décision</a:t>
            </a:r>
            <a:r>
              <a:rPr b="1"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55" name="Google Shape;155;p12"/>
          <p:cNvSpPr/>
          <p:nvPr/>
        </p:nvSpPr>
        <p:spPr>
          <a:xfrm>
            <a:off x="368709" y="1187580"/>
            <a:ext cx="2265516" cy="164878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répondre aux questions.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500"/>
                                        <p:tgtEl>
                                          <p:spTgt spid="141"/>
                                        </p:tgtEl>
                                      </p:cBhvr>
                                    </p:animEffect>
                                  </p:childTnLst>
                                </p:cTn>
                              </p:par>
                              <p:par>
                                <p:cTn fill="hold" nodeType="with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500"/>
                                        <p:tgtEl>
                                          <p:spTgt spid="148"/>
                                        </p:tgtEl>
                                      </p:cBhvr>
                                    </p:animEffect>
                                  </p:childTnLst>
                                </p:cTn>
                              </p:par>
                              <p:par>
                                <p:cTn fill="hold" nodeType="with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500"/>
                                        <p:tgtEl>
                                          <p:spTgt spid="145"/>
                                        </p:tgtEl>
                                      </p:cBhvr>
                                    </p:animEffect>
                                  </p:childTnLst>
                                </p:cTn>
                              </p:par>
                              <p:par>
                                <p:cTn fill="hold" nodeType="with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500"/>
                                        <p:tgtEl>
                                          <p:spTgt spid="146"/>
                                        </p:tgtEl>
                                      </p:cBhvr>
                                    </p:animEffect>
                                  </p:childTnLst>
                                </p:cTn>
                              </p:par>
                              <p:par>
                                <p:cTn fill="hold" nodeType="with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500"/>
                                        <p:tgtEl>
                                          <p:spTgt spid="147"/>
                                        </p:tgtEl>
                                      </p:cBhvr>
                                    </p:animEffect>
                                  </p:childTnLst>
                                </p:cTn>
                              </p:par>
                              <p:par>
                                <p:cTn fill="hold" nodeType="with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3"/>
          <p:cNvSpPr txBox="1"/>
          <p:nvPr/>
        </p:nvSpPr>
        <p:spPr>
          <a:xfrm>
            <a:off x="756778" y="-36513"/>
            <a:ext cx="10725652" cy="912813"/>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la consigne</a:t>
            </a:r>
            <a:endParaRPr b="0" i="0" sz="1400" u="none" cap="none" strike="noStrike">
              <a:solidFill>
                <a:srgbClr val="0096D6"/>
              </a:solidFill>
              <a:highlight>
                <a:srgbClr val="FFFF00"/>
              </a:highlight>
              <a:latin typeface="Open Sans"/>
              <a:ea typeface="Open Sans"/>
              <a:cs typeface="Open Sans"/>
              <a:sym typeface="Open Sans"/>
            </a:endParaRPr>
          </a:p>
        </p:txBody>
      </p:sp>
      <p:graphicFrame>
        <p:nvGraphicFramePr>
          <p:cNvPr id="161" name="Google Shape;161;p13"/>
          <p:cNvGraphicFramePr/>
          <p:nvPr/>
        </p:nvGraphicFramePr>
        <p:xfrm>
          <a:off x="1138237" y="3926656"/>
          <a:ext cx="3000000" cy="3000000"/>
        </p:xfrm>
        <a:graphic>
          <a:graphicData uri="http://schemas.openxmlformats.org/drawingml/2006/table">
            <a:tbl>
              <a:tblPr>
                <a:noFill/>
                <a:tableStyleId>{E160255F-4C4A-4041-8A8B-458A2CB02067}</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Type(s)</a:t>
                      </a:r>
                      <a:endParaRPr b="1" sz="1800" u="none" cap="none" strike="noStrike">
                        <a:latin typeface="Open Sans"/>
                        <a:ea typeface="Open Sans"/>
                        <a:cs typeface="Open Sans"/>
                        <a:sym typeface="Open Sans"/>
                      </a:endParaRPr>
                    </a:p>
                  </a:txBody>
                  <a:tcPr marT="91425" marB="91425" marR="91500" marL="91500">
                    <a:solidFill>
                      <a:srgbClr val="DDEAF6">
                        <a:alpha val="33333"/>
                      </a:srgbClr>
                    </a:solidFill>
                  </a:tcPr>
                </a:tc>
              </a:tr>
            </a:tbl>
          </a:graphicData>
        </a:graphic>
      </p:graphicFrame>
      <p:graphicFrame>
        <p:nvGraphicFramePr>
          <p:cNvPr id="162" name="Google Shape;162;p13"/>
          <p:cNvGraphicFramePr/>
          <p:nvPr/>
        </p:nvGraphicFramePr>
        <p:xfrm>
          <a:off x="2800095" y="4823030"/>
          <a:ext cx="3000000" cy="3000000"/>
        </p:xfrm>
        <a:graphic>
          <a:graphicData uri="http://schemas.openxmlformats.org/drawingml/2006/table">
            <a:tbl>
              <a:tblPr>
                <a:noFill/>
                <a:tableStyleId>{E160255F-4C4A-4041-8A8B-458A2CB02067}</a:tableStyleId>
              </a:tblPr>
              <a:tblGrid>
                <a:gridCol w="2373300"/>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1500" u="none" cap="none" strike="noStrike">
                          <a:solidFill>
                            <a:srgbClr val="00B050"/>
                          </a:solidFill>
                          <a:latin typeface="Open Sans"/>
                          <a:ea typeface="Open Sans"/>
                          <a:cs typeface="Open Sans"/>
                          <a:sym typeface="Open Sans"/>
                        </a:rPr>
                        <a:t>Un post sur une page web </a:t>
                      </a:r>
                      <a:endParaRPr b="1" sz="1500" u="none" cap="none" strike="noStrike">
                        <a:solidFill>
                          <a:srgbClr val="FF0000"/>
                        </a:solidFill>
                        <a:latin typeface="Open Sans"/>
                        <a:ea typeface="Open Sans"/>
                        <a:cs typeface="Open Sans"/>
                        <a:sym typeface="Open Sans"/>
                      </a:endParaRPr>
                    </a:p>
                  </a:txBody>
                  <a:tcPr marT="57150" marB="57150" marR="91425" marL="91425" anchor="ctr"/>
                </a:tc>
              </a:tr>
            </a:tbl>
          </a:graphicData>
        </a:graphic>
      </p:graphicFrame>
      <p:graphicFrame>
        <p:nvGraphicFramePr>
          <p:cNvPr id="163" name="Google Shape;163;p13"/>
          <p:cNvGraphicFramePr/>
          <p:nvPr/>
        </p:nvGraphicFramePr>
        <p:xfrm>
          <a:off x="1138238" y="5738659"/>
          <a:ext cx="3000000" cy="3000000"/>
        </p:xfrm>
        <a:graphic>
          <a:graphicData uri="http://schemas.openxmlformats.org/drawingml/2006/table">
            <a:tbl>
              <a:tblPr>
                <a:noFill/>
                <a:tableStyleId>{E160255F-4C4A-4041-8A8B-458A2CB02067}</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Enjeu(x)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64" name="Google Shape;164;p13"/>
          <p:cNvGraphicFramePr/>
          <p:nvPr/>
        </p:nvGraphicFramePr>
        <p:xfrm>
          <a:off x="2798456" y="3926656"/>
          <a:ext cx="3000000" cy="3000000"/>
        </p:xfrm>
        <a:graphic>
          <a:graphicData uri="http://schemas.openxmlformats.org/drawingml/2006/table">
            <a:tbl>
              <a:tblPr>
                <a:noFill/>
                <a:tableStyleId>{E160255F-4C4A-4041-8A8B-458A2CB02067}</a:tableStyleId>
              </a:tblPr>
              <a:tblGrid>
                <a:gridCol w="4298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FF0000"/>
                          </a:solidFill>
                          <a:latin typeface="Open Sans"/>
                          <a:ea typeface="Open Sans"/>
                          <a:cs typeface="Open Sans"/>
                          <a:sym typeface="Open Sans"/>
                        </a:rPr>
                        <a:t>Descriptif - une maison traditionnelle et délabrée</a:t>
                      </a:r>
                      <a:endParaRPr sz="1400" u="none" cap="none" strike="noStrike"/>
                    </a:p>
                  </a:txBody>
                  <a:tcPr marT="57175" marB="57175" marR="91425" marL="91425"/>
                </a:tc>
              </a:tr>
            </a:tbl>
          </a:graphicData>
        </a:graphic>
      </p:graphicFrame>
      <p:graphicFrame>
        <p:nvGraphicFramePr>
          <p:cNvPr id="165" name="Google Shape;165;p13"/>
          <p:cNvGraphicFramePr/>
          <p:nvPr/>
        </p:nvGraphicFramePr>
        <p:xfrm>
          <a:off x="1138238" y="4823030"/>
          <a:ext cx="3000000" cy="3000000"/>
        </p:xfrm>
        <a:graphic>
          <a:graphicData uri="http://schemas.openxmlformats.org/drawingml/2006/table">
            <a:tbl>
              <a:tblPr>
                <a:noFill/>
                <a:tableStyleId>{E160255F-4C4A-4041-8A8B-458A2CB02067}</a:tableStyleId>
              </a:tblPr>
              <a:tblGrid>
                <a:gridCol w="1131875"/>
              </a:tblGrid>
              <a:tr h="49847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Genre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66" name="Google Shape;166;p13"/>
          <p:cNvGraphicFramePr/>
          <p:nvPr/>
        </p:nvGraphicFramePr>
        <p:xfrm>
          <a:off x="2798456" y="5738659"/>
          <a:ext cx="3000000" cy="3000000"/>
        </p:xfrm>
        <a:graphic>
          <a:graphicData uri="http://schemas.openxmlformats.org/drawingml/2006/table">
            <a:tbl>
              <a:tblPr>
                <a:noFill/>
                <a:tableStyleId>{E160255F-4C4A-4041-8A8B-458A2CB02067}</a:tableStyleId>
              </a:tblPr>
              <a:tblGrid>
                <a:gridCol w="7570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sng" cap="none" strike="noStrike">
                          <a:solidFill>
                            <a:srgbClr val="FF0000"/>
                          </a:solidFill>
                          <a:latin typeface="Open Sans"/>
                          <a:ea typeface="Open Sans"/>
                          <a:cs typeface="Open Sans"/>
                          <a:sym typeface="Open Sans"/>
                        </a:rPr>
                        <a:t>Description subjective</a:t>
                      </a:r>
                      <a:r>
                        <a:rPr b="1" lang="fr-FR" sz="1500" u="sng" cap="none" strike="noStrike">
                          <a:solidFill>
                            <a:srgbClr val="FFC000"/>
                          </a:solidFill>
                          <a:latin typeface="Open Sans"/>
                          <a:ea typeface="Open Sans"/>
                          <a:cs typeface="Open Sans"/>
                          <a:sym typeface="Open Sans"/>
                        </a:rPr>
                        <a:t>: </a:t>
                      </a:r>
                      <a:r>
                        <a:rPr b="1" lang="fr-FR" sz="1500" u="none" cap="none" strike="noStrike">
                          <a:solidFill>
                            <a:srgbClr val="2E75B5"/>
                          </a:solidFill>
                          <a:latin typeface="Open Sans"/>
                          <a:ea typeface="Open Sans"/>
                          <a:cs typeface="Open Sans"/>
                          <a:sym typeface="Open Sans"/>
                        </a:rPr>
                        <a:t>pour mettre en valeur l’importance architecturale et historique. </a:t>
                      </a:r>
                      <a:endParaRPr b="1" sz="1500" u="none" cap="none" strike="noStrike">
                        <a:solidFill>
                          <a:srgbClr val="2E75B5"/>
                        </a:solidFill>
                        <a:latin typeface="Open Sans"/>
                        <a:ea typeface="Open Sans"/>
                        <a:cs typeface="Open Sans"/>
                        <a:sym typeface="Open Sans"/>
                      </a:endParaRPr>
                    </a:p>
                  </a:txBody>
                  <a:tcPr marT="57150" marB="57150" marR="91425" marL="91425"/>
                </a:tc>
              </a:tr>
            </a:tbl>
          </a:graphicData>
        </a:graphic>
      </p:graphicFrame>
      <p:sp>
        <p:nvSpPr>
          <p:cNvPr id="167" name="Google Shape;167;p13"/>
          <p:cNvSpPr/>
          <p:nvPr/>
        </p:nvSpPr>
        <p:spPr>
          <a:xfrm>
            <a:off x="3098800" y="1893889"/>
            <a:ext cx="8234363" cy="120015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68" name="Google Shape;168;p13"/>
          <p:cNvSpPr/>
          <p:nvPr/>
        </p:nvSpPr>
        <p:spPr>
          <a:xfrm>
            <a:off x="3116006" y="1893889"/>
            <a:ext cx="8235950" cy="120015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a:t>
            </a:r>
            <a:r>
              <a:rPr b="1" i="0" lang="fr-FR" sz="1800" u="none" cap="none" strike="noStrike">
                <a:solidFill>
                  <a:srgbClr val="00B050"/>
                </a:solidFill>
                <a:latin typeface="Open Sans"/>
                <a:ea typeface="Open Sans"/>
                <a:cs typeface="Open Sans"/>
                <a:sym typeface="Open Sans"/>
              </a:rPr>
              <a:t>le post à faire circuler sur les réseaux sociaux</a:t>
            </a:r>
            <a:r>
              <a:rPr b="1" i="0" lang="fr-FR" sz="1800" u="none" cap="none" strike="noStrike">
                <a:solidFill>
                  <a:srgbClr val="000000"/>
                </a:solidFill>
                <a:latin typeface="Open Sans"/>
                <a:ea typeface="Open Sans"/>
                <a:cs typeface="Open Sans"/>
                <a:sym typeface="Open Sans"/>
              </a:rPr>
              <a:t>, dans lequel vous </a:t>
            </a:r>
            <a:r>
              <a:rPr b="1" i="0" lang="fr-FR" sz="1800" u="none" cap="none" strike="noStrike">
                <a:solidFill>
                  <a:srgbClr val="FF0000"/>
                </a:solidFill>
                <a:latin typeface="Open Sans"/>
                <a:ea typeface="Open Sans"/>
                <a:cs typeface="Open Sans"/>
                <a:sym typeface="Open Sans"/>
              </a:rPr>
              <a:t>décrivez cette maison traditionnelle et délabrée</a:t>
            </a:r>
            <a:r>
              <a:rPr b="1"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2E75B5"/>
                </a:solidFill>
                <a:latin typeface="Open Sans"/>
                <a:ea typeface="Open Sans"/>
                <a:cs typeface="Open Sans"/>
                <a:sym typeface="Open Sans"/>
              </a:rPr>
              <a:t>vous insistez sur son importance architecturale et historique. </a:t>
            </a:r>
            <a:r>
              <a:rPr b="1" i="0" lang="fr-FR" sz="18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
        <p:nvSpPr>
          <p:cNvPr id="169" name="Google Shape;169;p13"/>
          <p:cNvSpPr/>
          <p:nvPr/>
        </p:nvSpPr>
        <p:spPr>
          <a:xfrm>
            <a:off x="273560" y="1334729"/>
            <a:ext cx="2861239" cy="206819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retrouver le type, le genre et l’enjeu du texte à produire.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4"/>
          <p:cNvSpPr txBox="1"/>
          <p:nvPr/>
        </p:nvSpPr>
        <p:spPr>
          <a:xfrm>
            <a:off x="27781" y="116681"/>
            <a:ext cx="6972300" cy="647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PRODUIRE</a:t>
            </a:r>
            <a:endParaRPr b="0" i="0" sz="1400" u="none" cap="none" strike="noStrike">
              <a:solidFill>
                <a:srgbClr val="000000"/>
              </a:solidFill>
              <a:latin typeface="Arial"/>
              <a:ea typeface="Arial"/>
              <a:cs typeface="Arial"/>
              <a:sym typeface="Arial"/>
            </a:endParaRPr>
          </a:p>
        </p:txBody>
      </p:sp>
      <p:sp>
        <p:nvSpPr>
          <p:cNvPr id="176" name="Google Shape;176;p14"/>
          <p:cNvSpPr/>
          <p:nvPr/>
        </p:nvSpPr>
        <p:spPr>
          <a:xfrm>
            <a:off x="1330376" y="1212748"/>
            <a:ext cx="8802687" cy="2677656"/>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1" lang="fr-FR" sz="2400" u="sng" cap="none" strike="noStrike">
                <a:solidFill>
                  <a:srgbClr val="000000"/>
                </a:solidFill>
                <a:latin typeface="Open Sans"/>
                <a:ea typeface="Open Sans"/>
                <a:cs typeface="Open Sans"/>
                <a:sym typeface="Open Sans"/>
              </a:rPr>
              <a:t>Pour développer le sujet en question, il est nécessaire de/d’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1" i="0" lang="fr-FR" sz="2400" u="sng"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les expansions du nom (place et accord)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Conjuguer les verbes à l’imparfait de l’indicatif.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un lexique évaluatif.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des compléments circonstanciels de lieu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Montrer l’organisation de la description.</a:t>
            </a:r>
            <a:endParaRPr b="0" i="0" sz="1400" u="none" cap="none" strike="noStrike">
              <a:solidFill>
                <a:srgbClr val="000000"/>
              </a:solidFill>
              <a:latin typeface="Arial"/>
              <a:ea typeface="Arial"/>
              <a:cs typeface="Arial"/>
              <a:sym typeface="Arial"/>
            </a:endParaRPr>
          </a:p>
        </p:txBody>
      </p:sp>
      <p:sp>
        <p:nvSpPr>
          <p:cNvPr id="177" name="Google Shape;177;p14"/>
          <p:cNvSpPr/>
          <p:nvPr/>
        </p:nvSpPr>
        <p:spPr>
          <a:xfrm>
            <a:off x="3988261" y="4338771"/>
            <a:ext cx="7740650" cy="1512887"/>
          </a:xfrm>
          <a:prstGeom prst="rightArrow">
            <a:avLst>
              <a:gd fmla="val 50000" name="adj1"/>
              <a:gd fmla="val 50000" name="adj2"/>
            </a:avLst>
          </a:prstGeom>
          <a:solidFill>
            <a:srgbClr val="D5DBE5"/>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Mettons- nous en route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Des exercices pour nous entrainer.</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5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5"/>
          <p:cNvSpPr txBox="1"/>
          <p:nvPr/>
        </p:nvSpPr>
        <p:spPr>
          <a:xfrm>
            <a:off x="804863" y="152400"/>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La description </a:t>
            </a:r>
            <a:endParaRPr b="0" i="0" sz="1400" u="none" cap="none" strike="noStrike">
              <a:solidFill>
                <a:srgbClr val="000000"/>
              </a:solidFill>
              <a:latin typeface="Arial"/>
              <a:ea typeface="Arial"/>
              <a:cs typeface="Arial"/>
              <a:sym typeface="Arial"/>
            </a:endParaRPr>
          </a:p>
        </p:txBody>
      </p:sp>
      <p:sp>
        <p:nvSpPr>
          <p:cNvPr id="184" name="Google Shape;184;p15"/>
          <p:cNvSpPr/>
          <p:nvPr/>
        </p:nvSpPr>
        <p:spPr>
          <a:xfrm>
            <a:off x="6926263" y="1198563"/>
            <a:ext cx="4948237" cy="5062924"/>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1" i="0" lang="fr-FR" sz="19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900"/>
              <a:buFont typeface="Arial"/>
              <a:buNone/>
            </a:pPr>
            <a:r>
              <a:rPr b="0" i="0" lang="fr-FR" sz="19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900"/>
              <a:buFont typeface="Arial"/>
              <a:buNone/>
            </a:pPr>
            <a:r>
              <a:rPr b="1" i="0" lang="fr-FR" sz="19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185" name="Google Shape;185;p15"/>
          <p:cNvSpPr/>
          <p:nvPr/>
        </p:nvSpPr>
        <p:spPr>
          <a:xfrm>
            <a:off x="579438" y="3584148"/>
            <a:ext cx="6126162" cy="163121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Indiquez l’objet de la description.</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Le quartier.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La ville.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La rue.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 La maison  </a:t>
            </a:r>
            <a:endParaRPr b="0" i="0" sz="1400" u="none" cap="none" strike="noStrike">
              <a:solidFill>
                <a:srgbClr val="000000"/>
              </a:solidFill>
              <a:latin typeface="Arial"/>
              <a:ea typeface="Arial"/>
              <a:cs typeface="Arial"/>
              <a:sym typeface="Arial"/>
            </a:endParaRPr>
          </a:p>
        </p:txBody>
      </p:sp>
      <p:sp>
        <p:nvSpPr>
          <p:cNvPr id="186" name="Google Shape;186;p15"/>
          <p:cNvSpPr/>
          <p:nvPr/>
        </p:nvSpPr>
        <p:spPr>
          <a:xfrm>
            <a:off x="579438" y="951081"/>
            <a:ext cx="5740400" cy="10156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Identifiez le 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Il est un personage du texte.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Il est absent. </a:t>
            </a:r>
            <a:endParaRPr b="0" i="0" sz="1400" u="none" cap="none" strike="noStrike">
              <a:solidFill>
                <a:srgbClr val="000000"/>
              </a:solidFill>
              <a:latin typeface="Arial"/>
              <a:ea typeface="Arial"/>
              <a:cs typeface="Arial"/>
              <a:sym typeface="Arial"/>
            </a:endParaRPr>
          </a:p>
        </p:txBody>
      </p:sp>
      <p:sp>
        <p:nvSpPr>
          <p:cNvPr id="187" name="Google Shape;187;p15"/>
          <p:cNvSpPr/>
          <p:nvPr/>
        </p:nvSpPr>
        <p:spPr>
          <a:xfrm>
            <a:off x="579438" y="2138631"/>
            <a:ext cx="5740400" cy="132343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Identifiez le moment de la description.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Pendant l’enfance du narrateur-descripteur.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Pendant la jeunesse du narrateur-descripteur.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Pendant la vieillesse du narrateur-descripteur. </a:t>
            </a:r>
            <a:endParaRPr b="0" i="0" sz="1400" u="none" cap="none" strike="noStrike">
              <a:solidFill>
                <a:srgbClr val="000000"/>
              </a:solidFill>
              <a:latin typeface="Arial"/>
              <a:ea typeface="Arial"/>
              <a:cs typeface="Arial"/>
              <a:sym typeface="Arial"/>
            </a:endParaRPr>
          </a:p>
        </p:txBody>
      </p:sp>
      <p:sp>
        <p:nvSpPr>
          <p:cNvPr id="188" name="Google Shape;188;p15"/>
          <p:cNvSpPr/>
          <p:nvPr/>
        </p:nvSpPr>
        <p:spPr>
          <a:xfrm>
            <a:off x="579438" y="5337443"/>
            <a:ext cx="6540500" cy="132343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Indiquez où se trouve cette maison.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Dans un quartier inconnu.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Dans le quartier où le descripteur a vécu son enfance.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Dans la ville où le descripteur vit.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nvSpPr>
        <p:spPr>
          <a:xfrm>
            <a:off x="804863" y="152400"/>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a:t>
            </a:r>
            <a:endParaRPr b="0" i="0" sz="1400" u="none" cap="none" strike="noStrike">
              <a:solidFill>
                <a:srgbClr val="000000"/>
              </a:solidFill>
              <a:latin typeface="Arial"/>
              <a:ea typeface="Arial"/>
              <a:cs typeface="Arial"/>
              <a:sym typeface="Arial"/>
            </a:endParaRPr>
          </a:p>
        </p:txBody>
      </p:sp>
      <p:sp>
        <p:nvSpPr>
          <p:cNvPr id="195" name="Google Shape;195;p16"/>
          <p:cNvSpPr/>
          <p:nvPr/>
        </p:nvSpPr>
        <p:spPr>
          <a:xfrm>
            <a:off x="804863" y="850256"/>
            <a:ext cx="6023640"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Relevez les termes qui décrivent la maison. </a:t>
            </a:r>
            <a:endParaRPr b="0" i="0" sz="1400" u="none" cap="none" strike="noStrike">
              <a:solidFill>
                <a:srgbClr val="000000"/>
              </a:solidFill>
              <a:latin typeface="Arial"/>
              <a:ea typeface="Arial"/>
              <a:cs typeface="Arial"/>
              <a:sym typeface="Arial"/>
            </a:endParaRPr>
          </a:p>
        </p:txBody>
      </p:sp>
      <p:graphicFrame>
        <p:nvGraphicFramePr>
          <p:cNvPr id="196" name="Google Shape;196;p16"/>
          <p:cNvGraphicFramePr/>
          <p:nvPr/>
        </p:nvGraphicFramePr>
        <p:xfrm>
          <a:off x="646112" y="5357945"/>
          <a:ext cx="3000000" cy="3000000"/>
        </p:xfrm>
        <a:graphic>
          <a:graphicData uri="http://schemas.openxmlformats.org/drawingml/2006/table">
            <a:tbl>
              <a:tblPr bandRow="1" firstRow="1">
                <a:noFill/>
                <a:tableStyleId>{396A7CC6-F830-4EF8-9BA2-EE90E26FDB15}</a:tableStyleId>
              </a:tblPr>
              <a:tblGrid>
                <a:gridCol w="1457575"/>
                <a:gridCol w="1977675"/>
                <a:gridCol w="2049050"/>
                <a:gridCol w="1424750"/>
              </a:tblGrid>
              <a:tr h="726325">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Adjectifs qualificatifs </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Participe passé utilisé comme adjectif</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Préposition +groupe nominal</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Subordonnée relative</a:t>
                      </a:r>
                      <a:endParaRPr b="1" sz="1600" u="none" cap="none" strike="noStrike">
                        <a:solidFill>
                          <a:schemeClr val="dk1"/>
                        </a:solidFill>
                        <a:latin typeface="Open Sans"/>
                        <a:ea typeface="Open Sans"/>
                        <a:cs typeface="Open Sans"/>
                        <a:sym typeface="Open Sans"/>
                      </a:endParaRPr>
                    </a:p>
                  </a:txBody>
                  <a:tcPr marT="40350" marB="40350" marR="91450" marL="91450" anchor="ctr"/>
                </a:tc>
              </a:tr>
              <a:tr h="573850">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r>
            </a:tbl>
          </a:graphicData>
        </a:graphic>
      </p:graphicFrame>
      <p:sp>
        <p:nvSpPr>
          <p:cNvPr id="197" name="Google Shape;197;p16"/>
          <p:cNvSpPr/>
          <p:nvPr/>
        </p:nvSpPr>
        <p:spPr>
          <a:xfrm>
            <a:off x="957263" y="1281113"/>
            <a:ext cx="6096000"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1-  inchangée. 2. où j’étais né. 3- humble. 4- petite.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5- en pierres meulière. 6- dissimulée par le lierre. </a:t>
            </a:r>
            <a:endParaRPr b="0" i="0" sz="1400" u="none" cap="none" strike="noStrike">
              <a:solidFill>
                <a:srgbClr val="000000"/>
              </a:solidFill>
              <a:latin typeface="Arial"/>
              <a:ea typeface="Arial"/>
              <a:cs typeface="Arial"/>
              <a:sym typeface="Arial"/>
            </a:endParaRPr>
          </a:p>
        </p:txBody>
      </p:sp>
      <p:sp>
        <p:nvSpPr>
          <p:cNvPr id="198" name="Google Shape;198;p16"/>
          <p:cNvSpPr/>
          <p:nvPr/>
        </p:nvSpPr>
        <p:spPr>
          <a:xfrm>
            <a:off x="804863" y="4328905"/>
            <a:ext cx="6376987" cy="83099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Classez dans le tableau les termes qui décrivent la maison. </a:t>
            </a:r>
            <a:endParaRPr b="0" i="0" sz="1400" u="none" cap="none" strike="noStrike">
              <a:solidFill>
                <a:srgbClr val="000000"/>
              </a:solidFill>
              <a:latin typeface="Arial"/>
              <a:ea typeface="Arial"/>
              <a:cs typeface="Arial"/>
              <a:sym typeface="Arial"/>
            </a:endParaRPr>
          </a:p>
        </p:txBody>
      </p:sp>
      <p:graphicFrame>
        <p:nvGraphicFramePr>
          <p:cNvPr id="199" name="Google Shape;199;p16"/>
          <p:cNvGraphicFramePr/>
          <p:nvPr/>
        </p:nvGraphicFramePr>
        <p:xfrm>
          <a:off x="646112" y="6164575"/>
          <a:ext cx="3000000" cy="3000000"/>
        </p:xfrm>
        <a:graphic>
          <a:graphicData uri="http://schemas.openxmlformats.org/drawingml/2006/table">
            <a:tbl>
              <a:tblPr bandRow="1" firstRow="1">
                <a:noFill/>
                <a:tableStyleId>{396A7CC6-F830-4EF8-9BA2-EE90E26FDB15}</a:tableStyleId>
              </a:tblPr>
              <a:tblGrid>
                <a:gridCol w="1455350"/>
                <a:gridCol w="1957500"/>
                <a:gridCol w="2076525"/>
                <a:gridCol w="1419650"/>
              </a:tblGrid>
              <a:tr h="579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Humble Petite </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Inchangée </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Dissimulée </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En pierre meulière.</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où j’étais né. </a:t>
                      </a:r>
                      <a:endParaRPr b="1" sz="1600" u="none" cap="none" strike="noStrike">
                        <a:solidFill>
                          <a:srgbClr val="00B050"/>
                        </a:solidFill>
                        <a:latin typeface="Open Sans"/>
                        <a:ea typeface="Open Sans"/>
                        <a:cs typeface="Open Sans"/>
                        <a:sym typeface="Open Sans"/>
                      </a:endParaRPr>
                    </a:p>
                  </a:txBody>
                  <a:tcPr marT="45825" marB="45825" marR="91425" marL="91425"/>
                </a:tc>
              </a:tr>
            </a:tbl>
          </a:graphicData>
        </a:graphic>
      </p:graphicFrame>
      <p:sp>
        <p:nvSpPr>
          <p:cNvPr id="200" name="Google Shape;200;p16"/>
          <p:cNvSpPr/>
          <p:nvPr/>
        </p:nvSpPr>
        <p:spPr>
          <a:xfrm>
            <a:off x="7072313" y="923131"/>
            <a:ext cx="4949825" cy="48021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pic>
        <p:nvPicPr>
          <p:cNvPr id="201" name="Google Shape;201;p16"/>
          <p:cNvPicPr preferRelativeResize="0"/>
          <p:nvPr/>
        </p:nvPicPr>
        <p:blipFill rotWithShape="1">
          <a:blip r:embed="rId3">
            <a:alphaModFix/>
          </a:blip>
          <a:srcRect b="0" l="0" r="0" t="0"/>
          <a:stretch/>
        </p:blipFill>
        <p:spPr>
          <a:xfrm>
            <a:off x="763588" y="2201863"/>
            <a:ext cx="5734050" cy="2152650"/>
          </a:xfrm>
          <a:prstGeom prst="rect">
            <a:avLst/>
          </a:prstGeom>
          <a:noFill/>
          <a:ln>
            <a:noFill/>
          </a:ln>
        </p:spPr>
      </p:pic>
      <p:pic>
        <p:nvPicPr>
          <p:cNvPr id="202" name="Google Shape;202;p16"/>
          <p:cNvPicPr preferRelativeResize="0"/>
          <p:nvPr/>
        </p:nvPicPr>
        <p:blipFill rotWithShape="1">
          <a:blip r:embed="rId4">
            <a:alphaModFix/>
          </a:blip>
          <a:srcRect b="0" l="0" r="0" t="0"/>
          <a:stretch/>
        </p:blipFill>
        <p:spPr>
          <a:xfrm>
            <a:off x="796670" y="2078624"/>
            <a:ext cx="5792787" cy="2314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