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b="1"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Dans cette présentation, nous abordons une expansion du nom: la proposition subordonnée relative introduite par un pronom relatif simple (qui, que, où, dont).</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 Conceptualisation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construit avec les apprenants une deuxième synthèse sur les pronoms relatifs.</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Il/Elle leur demande d’ énumérer les pronoms relatifs étudiés, puis de préciser la fonction de chacun.</a:t>
            </a:r>
            <a:endParaRPr/>
          </a:p>
          <a:p>
            <a:pPr indent="0" lvl="0" marL="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p:txBody>
      </p:sp>
      <p:sp>
        <p:nvSpPr>
          <p:cNvPr id="275" name="Google Shape;27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Pour savoir plus sur la substitution des reprises par les pronoms relatifs, vous pouvez visionner ce </a:t>
            </a:r>
            <a:r>
              <a:rPr lang="fr-FR" sz="1200">
                <a:latin typeface="Calibri"/>
                <a:ea typeface="Calibri"/>
                <a:cs typeface="Calibri"/>
                <a:sym typeface="Calibri"/>
              </a:rPr>
              <a:t>document en cliquant sur le lien.</a:t>
            </a:r>
            <a:endParaRPr/>
          </a:p>
        </p:txBody>
      </p:sp>
      <p:sp>
        <p:nvSpPr>
          <p:cNvPr id="292" name="Google Shape;2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8" name="Google Shape;29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Activité1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décomposer chaque phrase en des propositions indépendantes et d’indiquer la fonction du groupe nominal répété. </a:t>
            </a:r>
            <a:endParaRPr/>
          </a:p>
          <a:p>
            <a:pPr indent="-228600" lvl="0" marL="4572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299" name="Google Shape;29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 name="Google Shape;31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400">
                <a:latin typeface="Open Sans"/>
                <a:ea typeface="Open Sans"/>
                <a:cs typeface="Open Sans"/>
                <a:sym typeface="Open Sans"/>
              </a:rPr>
              <a:t>Note à l’enseignant(e)</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4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400" u="sng">
                <a:latin typeface="Open Sans"/>
                <a:ea typeface="Open Sans"/>
                <a:cs typeface="Open Sans"/>
                <a:sym typeface="Open Sans"/>
              </a:rPr>
              <a:t>Activité1 :</a:t>
            </a:r>
            <a:r>
              <a:rPr b="1" lang="fr-FR" sz="14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400">
                <a:latin typeface="Open Sans"/>
                <a:ea typeface="Open Sans"/>
                <a:cs typeface="Open Sans"/>
                <a:sym typeface="Open Sans"/>
              </a:rPr>
              <a:t>L’enseignant(e) demande aux apprenants de décomposer chaque phrase en des propositions indépendantes et d’indiquer la fonction du groupe nominal répété. </a:t>
            </a:r>
            <a:endParaRPr/>
          </a:p>
          <a:p>
            <a:pPr indent="-228600" lvl="0" marL="457200" rtl="0" algn="l">
              <a:lnSpc>
                <a:spcPct val="100000"/>
              </a:lnSpc>
              <a:spcBef>
                <a:spcPts val="0"/>
              </a:spcBef>
              <a:spcAft>
                <a:spcPts val="0"/>
              </a:spcAft>
              <a:buSzPts val="1400"/>
              <a:buNone/>
            </a:pPr>
            <a:r>
              <a:rPr i="1" lang="fr-FR" sz="14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315" name="Google Shape;315;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9" name="Google Shape;32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 2 : </a:t>
            </a:r>
            <a:endParaRPr/>
          </a:p>
          <a:p>
            <a:pPr indent="-171450" lvl="0" marL="4000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 L’enseignant(e) demande aux apprenants de :</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trouver le groupe nominal qui se répète dans la première phrase,</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d’identifier la fonction du groupe répété,</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de nommer le pronom relatif qui a la même fonction,</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de relier es couples de phrases à l’aide du pronom relatif convenable.</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 demande aux apprenants de relier les autres couples de phrases a l’aide des pronoms relatifs convenables.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b="1" sz="1200" u="sng">
              <a:latin typeface="Open Sans"/>
              <a:ea typeface="Open Sans"/>
              <a:cs typeface="Open Sans"/>
              <a:sym typeface="Open Sans"/>
            </a:endParaRPr>
          </a:p>
        </p:txBody>
      </p:sp>
      <p:sp>
        <p:nvSpPr>
          <p:cNvPr id="330" name="Google Shape;33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6" name="Google Shape;34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 3 :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présente la consigne de la production orale.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 Elle l’analyse avec les apprenants.</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N.B.: L’enseignant (e ) peut élaborer avec les apprenants une liste d’éléments à décrire pour éviter toute difficulté au niveau du </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        lexique. </a:t>
            </a:r>
            <a:endParaRPr/>
          </a:p>
        </p:txBody>
      </p:sp>
      <p:sp>
        <p:nvSpPr>
          <p:cNvPr id="347" name="Google Shape;34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358" name="Google Shape;35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3" name="Google Shape;36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8" name="Google Shape;36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L’enseignant(e) présente l’objectif de la présentation :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 Suite à cette séance, vous serez capable d’employer correctement les pronoms relatifs : qui, que, dont, où. Pour cela, vous allez identifier les pronoms relatifs et leurs référents puis les employer correctement dans vos phrases. </a:t>
            </a:r>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6" name="Google Shape;11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200"/>
              <a:buFont typeface="Arial"/>
              <a:buAutoNum type="arabicPeriod"/>
            </a:pPr>
            <a:r>
              <a:rPr b="1" lang="fr-FR" sz="1200" u="sng">
                <a:latin typeface="Open Sans"/>
                <a:ea typeface="Open Sans"/>
                <a:cs typeface="Open Sans"/>
                <a:sym typeface="Open Sans"/>
              </a:rPr>
              <a:t>Découverte : repérage </a:t>
            </a:r>
            <a:endParaRPr/>
          </a:p>
          <a:p>
            <a:pPr indent="0" lvl="0" marL="2286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lire le document pour répondre aux questions.</a:t>
            </a:r>
            <a:endParaRPr/>
          </a:p>
          <a:p>
            <a:pPr indent="0" lvl="0" marL="2286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Qui est le descripteur ?  </a:t>
            </a:r>
            <a:endParaRPr b="1" i="1" sz="1200">
              <a:latin typeface="Open Sans"/>
              <a:ea typeface="Open Sans"/>
              <a:cs typeface="Open Sans"/>
              <a:sym typeface="Open Sans"/>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Quel est l’objet de la description ? </a:t>
            </a:r>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Quels sont les éléments qui constituent l’objet de la description ? </a:t>
            </a:r>
            <a:endParaRPr b="1" i="1" sz="1200">
              <a:latin typeface="Open Sans"/>
              <a:ea typeface="Open Sans"/>
              <a:cs typeface="Open Sans"/>
              <a:sym typeface="Open Sans"/>
            </a:endParaRPr>
          </a:p>
          <a:p>
            <a:pPr indent="-228600" lvl="0" marL="457200" rtl="0" algn="l">
              <a:lnSpc>
                <a:spcPct val="100000"/>
              </a:lnSpc>
              <a:spcBef>
                <a:spcPts val="0"/>
              </a:spcBef>
              <a:spcAft>
                <a:spcPts val="0"/>
              </a:spcAft>
              <a:buSzPts val="1200"/>
              <a:buFont typeface="Open Sans"/>
              <a:buChar char="-"/>
            </a:pPr>
            <a:r>
              <a:rPr b="1" lang="fr-FR" sz="1200">
                <a:solidFill>
                  <a:srgbClr val="00B050"/>
                </a:solidFill>
                <a:latin typeface="Open Sans"/>
                <a:ea typeface="Open Sans"/>
                <a:cs typeface="Open Sans"/>
                <a:sym typeface="Open Sans"/>
              </a:rPr>
              <a:t>Quelles sont les caractérisations du village et des maisons ?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117" name="Google Shape;11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2" name="Google Shape;14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0" lvl="0" marL="228600" rtl="0" algn="l">
              <a:lnSpc>
                <a:spcPct val="100000"/>
              </a:lnSpc>
              <a:spcBef>
                <a:spcPts val="0"/>
              </a:spcBef>
              <a:spcAft>
                <a:spcPts val="0"/>
              </a:spcAft>
              <a:buSzPts val="1400"/>
              <a:buNone/>
            </a:pPr>
            <a:r>
              <a:rPr b="1" lang="fr-FR" u="sng">
                <a:latin typeface="Open Sans"/>
                <a:ea typeface="Open Sans"/>
                <a:cs typeface="Open Sans"/>
                <a:sym typeface="Open Sans"/>
              </a:rPr>
              <a:t>2. Repérage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sz="1200">
                <a:latin typeface="Open Sans"/>
                <a:ea typeface="Open Sans"/>
                <a:cs typeface="Open Sans"/>
                <a:sym typeface="Open Sans"/>
              </a:rPr>
              <a:t>L’enseignant(e) élabore avec les apprenants un schéma pour recapituler tous les éléments décrits dans le texte et leurs caractérisations. </a:t>
            </a:r>
            <a:endParaRPr/>
          </a:p>
        </p:txBody>
      </p:sp>
      <p:sp>
        <p:nvSpPr>
          <p:cNvPr id="143" name="Google Shape;14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0" name="Google Shape;1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le premier encadré : « J’habitais un de ces villages en nids d’aigles que la route n’atteignait pas et qui dominaient les milliers de murettes de terrains cultivés ».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demande aux apprenants de trouver les verbes conjugués puis il / elle met en évidence QUE /QUI.</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présente la synthèse 1.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demande aux apprenants de préciser les fonctions de « ces villages » dans les phrases 2 et 3.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dévoile les synthèses.</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présente les encadrés sur les pronoms relatifs qui /que.  </a:t>
            </a:r>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171" name="Google Shape;17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la phrase . Il / Elle demande aux apprenants de la décomposer en propositions indépendantes.</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pose la question : </a:t>
            </a:r>
            <a:r>
              <a:rPr b="1" lang="fr-FR" sz="1200">
                <a:solidFill>
                  <a:srgbClr val="2F5496"/>
                </a:solidFill>
                <a:latin typeface="Open Sans"/>
                <a:ea typeface="Open Sans"/>
                <a:cs typeface="Open Sans"/>
                <a:sym typeface="Open Sans"/>
              </a:rPr>
              <a:t>Où se déroulait la vie de la maisonnée ? </a:t>
            </a:r>
            <a:endParaRPr b="1"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i="1" lang="fr-FR" sz="1200">
                <a:solidFill>
                  <a:srgbClr val="0070C0"/>
                </a:solidFill>
                <a:latin typeface="Open Sans"/>
                <a:ea typeface="Open Sans"/>
                <a:cs typeface="Open Sans"/>
                <a:sym typeface="Open Sans"/>
              </a:rPr>
              <a:t>Suivre la même démarche pour les passages qui suivent.</a:t>
            </a:r>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201" name="Google Shape;20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8" name="Google Shape;21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Idem que les parties précédentes.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 L’enseignant(e) demande aux apprenants d’indiquer la fonction du groupe nominal dans chacune des phrases.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219" name="Google Shape;21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2 phrases analysées précédemment.</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demande aux apprenants d’indiquer les les propositions principales et les propositions introduites par un pronom relatif.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 Elle définit la proposition subordonnée relative. </a:t>
            </a:r>
            <a:endParaRPr sz="1200">
              <a:latin typeface="Times New Roman"/>
              <a:ea typeface="Times New Roman"/>
              <a:cs typeface="Times New Roman"/>
              <a:sym typeface="Times New Roman"/>
            </a:endParaRPr>
          </a:p>
        </p:txBody>
      </p:sp>
      <p:sp>
        <p:nvSpPr>
          <p:cNvPr id="245" name="Google Shape;24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 Conceptualisation :</a:t>
            </a:r>
            <a:endParaRPr/>
          </a:p>
          <a:p>
            <a:pPr indent="-171450" lvl="0" marL="171450" rtl="0" algn="l">
              <a:lnSpc>
                <a:spcPct val="100000"/>
              </a:lnSpc>
              <a:spcBef>
                <a:spcPts val="0"/>
              </a:spcBef>
              <a:spcAft>
                <a:spcPts val="0"/>
              </a:spcAft>
              <a:buSzPts val="1400"/>
              <a:buFont typeface="Arial"/>
              <a:buChar char="•"/>
            </a:pPr>
            <a:r>
              <a:rPr lang="fr-FR" sz="1200">
                <a:latin typeface="Open Sans"/>
                <a:ea typeface="Open Sans"/>
                <a:cs typeface="Open Sans"/>
                <a:sym typeface="Open Sans"/>
              </a:rPr>
              <a:t>L’enseignant(e) élabore avec les apprenants un schéma récapitulatif sur la subordonnée relative. </a:t>
            </a:r>
            <a:endParaRPr/>
          </a:p>
          <a:p>
            <a:pPr indent="-171450" lvl="0" marL="171450" rtl="0" algn="l">
              <a:lnSpc>
                <a:spcPct val="100000"/>
              </a:lnSpc>
              <a:spcBef>
                <a:spcPts val="0"/>
              </a:spcBef>
              <a:spcAft>
                <a:spcPts val="0"/>
              </a:spcAft>
              <a:buSzPts val="1400"/>
              <a:buFont typeface="Arial"/>
              <a:buChar char="•"/>
            </a:pPr>
            <a:r>
              <a:rPr lang="fr-FR" sz="1200">
                <a:latin typeface="Open Sans"/>
                <a:ea typeface="Open Sans"/>
                <a:cs typeface="Open Sans"/>
                <a:sym typeface="Open Sans"/>
              </a:rPr>
              <a:t>Il/ Elle peut expliquer aux apprenants que :</a:t>
            </a:r>
            <a:endParaRPr/>
          </a:p>
          <a:p>
            <a:pPr indent="-228600" lvl="1" marL="685800" rtl="0" algn="l">
              <a:lnSpc>
                <a:spcPct val="100000"/>
              </a:lnSpc>
              <a:spcBef>
                <a:spcPts val="0"/>
              </a:spcBef>
              <a:spcAft>
                <a:spcPts val="0"/>
              </a:spcAft>
              <a:buSzPts val="1400"/>
              <a:buFont typeface="Arial"/>
              <a:buAutoNum type="arabicPeriod"/>
            </a:pPr>
            <a:r>
              <a:rPr lang="fr-FR" sz="1200">
                <a:latin typeface="Open Sans"/>
                <a:ea typeface="Open Sans"/>
                <a:cs typeface="Open Sans"/>
                <a:sym typeface="Open Sans"/>
              </a:rPr>
              <a:t>la proposition subordonnée relative introduite par un pronom relatif est une expansion du nom que nous trouvons dans un texte descriptif,</a:t>
            </a:r>
            <a:endParaRPr/>
          </a:p>
          <a:p>
            <a:pPr indent="-228600" lvl="1" marL="685800" rtl="0" algn="l">
              <a:lnSpc>
                <a:spcPct val="100000"/>
              </a:lnSpc>
              <a:spcBef>
                <a:spcPts val="0"/>
              </a:spcBef>
              <a:spcAft>
                <a:spcPts val="0"/>
              </a:spcAft>
              <a:buSzPts val="1400"/>
              <a:buFont typeface="Arial"/>
              <a:buAutoNum type="arabicPeriod"/>
            </a:pPr>
            <a:r>
              <a:rPr lang="fr-FR" sz="1200">
                <a:latin typeface="Open Sans"/>
                <a:ea typeface="Open Sans"/>
                <a:cs typeface="Open Sans"/>
                <a:sym typeface="Open Sans"/>
              </a:rPr>
              <a:t>Le pronom relatif est un mot qu’on utilise pour éviter la répétition dans deux propositions. Il permet de transformer un couple de phrases simples en une phrase unique complexe contenant une proposition relative.</a:t>
            </a:r>
            <a:endParaRPr/>
          </a:p>
        </p:txBody>
      </p:sp>
      <p:sp>
        <p:nvSpPr>
          <p:cNvPr id="266" name="Google Shape;26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1.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12.png"/><Relationship Id="rId7"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pic>
        <p:nvPicPr>
          <p:cNvPr id="12" name="Google Shape;12;p2"/>
          <p:cNvPicPr preferRelativeResize="0"/>
          <p:nvPr/>
        </p:nvPicPr>
        <p:blipFill rotWithShape="1">
          <a:blip r:embed="rId3">
            <a:alphaModFix/>
          </a:blip>
          <a:srcRect b="0" l="0" r="0" t="0"/>
          <a:stretch/>
        </p:blipFill>
        <p:spPr>
          <a:xfrm>
            <a:off x="0" y="1968766"/>
            <a:ext cx="12192000" cy="401116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89" name="Shape 89"/>
        <p:cNvGrpSpPr/>
        <p:nvPr/>
      </p:nvGrpSpPr>
      <p:grpSpPr>
        <a:xfrm>
          <a:off x="0" y="0"/>
          <a:ext cx="0" cy="0"/>
          <a:chOff x="0" y="0"/>
          <a:chExt cx="0" cy="0"/>
        </a:xfrm>
      </p:grpSpPr>
      <p:sp>
        <p:nvSpPr>
          <p:cNvPr id="90" name="Google Shape;90;p11"/>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400" u="none" cap="none" strike="noStrike">
                <a:solidFill>
                  <a:schemeClr val="dk1"/>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91" name="Google Shape;91;p1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واضيع أو الأهداف">
  <p:cSld name="1_المواضيع أو الأهداف">
    <p:spTree>
      <p:nvGrpSpPr>
        <p:cNvPr id="13" name="Shape 13"/>
        <p:cNvGrpSpPr/>
        <p:nvPr/>
      </p:nvGrpSpPr>
      <p:grpSpPr>
        <a:xfrm>
          <a:off x="0" y="0"/>
          <a:ext cx="0" cy="0"/>
          <a:chOff x="0" y="0"/>
          <a:chExt cx="0" cy="0"/>
        </a:xfrm>
      </p:grpSpPr>
      <p:sp>
        <p:nvSpPr>
          <p:cNvPr id="14" name="Google Shape;14;p3"/>
          <p:cNvSpPr txBox="1"/>
          <p:nvPr/>
        </p:nvSpPr>
        <p:spPr>
          <a:xfrm flipH="1">
            <a:off x="909490" y="8760"/>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1" i="0" lang="fr-FR" sz="2400" u="none" cap="none" strike="noStrike">
                <a:solidFill>
                  <a:schemeClr val="dk1"/>
                </a:solidFill>
                <a:latin typeface="Open Sans"/>
                <a:ea typeface="Open Sans"/>
                <a:cs typeface="Open Sans"/>
                <a:sym typeface="Open Sans"/>
              </a:rPr>
              <a:t>COMPÉTENCE : Connaissance de la langue</a:t>
            </a:r>
            <a:endParaRPr b="1" i="0" sz="2400" u="none" cap="none" strike="noStrike">
              <a:solidFill>
                <a:schemeClr val="dk1"/>
              </a:solidFill>
              <a:latin typeface="Open Sans"/>
              <a:ea typeface="Open Sans"/>
              <a:cs typeface="Open Sans"/>
              <a:sym typeface="Open Sans"/>
            </a:endParaRPr>
          </a:p>
        </p:txBody>
      </p:sp>
      <p:pic>
        <p:nvPicPr>
          <p:cNvPr id="15" name="Google Shape;15;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16" name="Google Shape;16;p3"/>
          <p:cNvSpPr/>
          <p:nvPr/>
        </p:nvSpPr>
        <p:spPr>
          <a:xfrm flipH="1">
            <a:off x="9448110"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17" name="Google Shape;17;p3"/>
          <p:cNvGrpSpPr/>
          <p:nvPr/>
        </p:nvGrpSpPr>
        <p:grpSpPr>
          <a:xfrm flipH="1" rot="10800000">
            <a:off x="0" y="88702"/>
            <a:ext cx="12191999" cy="1998962"/>
            <a:chOff x="-24048006" y="706405"/>
            <a:chExt cx="33183930" cy="5470814"/>
          </a:xfrm>
        </p:grpSpPr>
        <p:grpSp>
          <p:nvGrpSpPr>
            <p:cNvPr id="18" name="Google Shape;18;p3"/>
            <p:cNvGrpSpPr/>
            <p:nvPr/>
          </p:nvGrpSpPr>
          <p:grpSpPr>
            <a:xfrm flipH="1" rot="10800000">
              <a:off x="-24048006" y="3524342"/>
              <a:ext cx="30291417" cy="2652877"/>
              <a:chOff x="-19289447" y="811335"/>
              <a:chExt cx="30291417" cy="2652877"/>
            </a:xfrm>
          </p:grpSpPr>
          <p:sp>
            <p:nvSpPr>
              <p:cNvPr id="19" name="Google Shape;19;p3"/>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 name="Google Shape;20;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1" name="Google Shape;21;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22" name="Google Shape;22;p3"/>
            <p:cNvGrpSpPr/>
            <p:nvPr/>
          </p:nvGrpSpPr>
          <p:grpSpPr>
            <a:xfrm flipH="1">
              <a:off x="1190030" y="706405"/>
              <a:ext cx="7945894" cy="2652877"/>
              <a:chOff x="3056076" y="811335"/>
              <a:chExt cx="7945894" cy="2652877"/>
            </a:xfrm>
          </p:grpSpPr>
          <p:sp>
            <p:nvSpPr>
              <p:cNvPr id="23" name="Google Shape;23;p3"/>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4" name="Google Shape;24;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5" name="Google Shape;25;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
        <p:nvSpPr>
          <p:cNvPr id="26" name="Google Shape;26;p3"/>
          <p:cNvSpPr/>
          <p:nvPr/>
        </p:nvSpPr>
        <p:spPr>
          <a:xfrm flipH="1">
            <a:off x="9790321" y="699801"/>
            <a:ext cx="778955" cy="785296"/>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27" name="Shape 27"/>
        <p:cNvGrpSpPr/>
        <p:nvPr/>
      </p:nvGrpSpPr>
      <p:grpSpPr>
        <a:xfrm>
          <a:off x="0" y="0"/>
          <a:ext cx="0" cy="0"/>
          <a:chOff x="0" y="0"/>
          <a:chExt cx="0" cy="0"/>
        </a:xfrm>
      </p:grpSpPr>
      <p:pic>
        <p:nvPicPr>
          <p:cNvPr id="28" name="Google Shape;28;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9" name="Shape 2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30" name="Shape 30"/>
        <p:cNvGrpSpPr/>
        <p:nvPr/>
      </p:nvGrpSpPr>
      <p:grpSpPr>
        <a:xfrm>
          <a:off x="0" y="0"/>
          <a:ext cx="0" cy="0"/>
          <a:chOff x="0" y="0"/>
          <a:chExt cx="0" cy="0"/>
        </a:xfrm>
      </p:grpSpPr>
      <p:sp>
        <p:nvSpPr>
          <p:cNvPr id="31" name="Google Shape;31;p6"/>
          <p:cNvSpPr/>
          <p:nvPr/>
        </p:nvSpPr>
        <p:spPr>
          <a:xfrm rot="10800000">
            <a:off x="733425" y="1751013"/>
            <a:ext cx="5226050" cy="2092325"/>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2" name="Google Shape;32;p6"/>
          <p:cNvSpPr/>
          <p:nvPr/>
        </p:nvSpPr>
        <p:spPr>
          <a:xfrm rot="10800000">
            <a:off x="733425" y="1752600"/>
            <a:ext cx="5226050" cy="53975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3" name="Google Shape;33;p6"/>
          <p:cNvSpPr/>
          <p:nvPr/>
        </p:nvSpPr>
        <p:spPr>
          <a:xfrm>
            <a:off x="6221413" y="1752600"/>
            <a:ext cx="5218112" cy="2092325"/>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4" name="Google Shape;34;p6"/>
          <p:cNvSpPr/>
          <p:nvPr/>
        </p:nvSpPr>
        <p:spPr>
          <a:xfrm>
            <a:off x="6240463" y="1754188"/>
            <a:ext cx="5218112" cy="53975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5" name="Google Shape;35;p6"/>
          <p:cNvSpPr/>
          <p:nvPr/>
        </p:nvSpPr>
        <p:spPr>
          <a:xfrm rot="10800000">
            <a:off x="733425" y="3971925"/>
            <a:ext cx="5226050" cy="2092325"/>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6" name="Google Shape;36;p6"/>
          <p:cNvSpPr/>
          <p:nvPr/>
        </p:nvSpPr>
        <p:spPr>
          <a:xfrm rot="10800000">
            <a:off x="733425" y="5524500"/>
            <a:ext cx="5226050" cy="53975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7" name="Google Shape;37;p6"/>
          <p:cNvSpPr/>
          <p:nvPr/>
        </p:nvSpPr>
        <p:spPr>
          <a:xfrm>
            <a:off x="6221413" y="3971925"/>
            <a:ext cx="5210175" cy="2144713"/>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8" name="Google Shape;38;p6"/>
          <p:cNvSpPr/>
          <p:nvPr/>
        </p:nvSpPr>
        <p:spPr>
          <a:xfrm>
            <a:off x="6221413" y="5576888"/>
            <a:ext cx="5210175" cy="53975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39" name="Google Shape;39;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40" name="Shape 40"/>
        <p:cNvGrpSpPr/>
        <p:nvPr/>
      </p:nvGrpSpPr>
      <p:grpSpPr>
        <a:xfrm>
          <a:off x="0" y="0"/>
          <a:ext cx="0" cy="0"/>
          <a:chOff x="0" y="0"/>
          <a:chExt cx="0" cy="0"/>
        </a:xfrm>
      </p:grpSpPr>
      <p:pic>
        <p:nvPicPr>
          <p:cNvPr id="41" name="Google Shape;41;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42" name="Google Shape;42;p7"/>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3" name="Shape 43"/>
        <p:cNvGrpSpPr/>
        <p:nvPr/>
      </p:nvGrpSpPr>
      <p:grpSpPr>
        <a:xfrm>
          <a:off x="0" y="0"/>
          <a:ext cx="0" cy="0"/>
          <a:chOff x="0" y="0"/>
          <a:chExt cx="0" cy="0"/>
        </a:xfrm>
      </p:grpSpPr>
      <p:sp>
        <p:nvSpPr>
          <p:cNvPr id="44" name="Google Shape;44;p8"/>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8"/>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6" name="Google Shape;46;p8"/>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 name="Google Shape;47;p8"/>
          <p:cNvGrpSpPr/>
          <p:nvPr/>
        </p:nvGrpSpPr>
        <p:grpSpPr>
          <a:xfrm flipH="1" rot="10800000">
            <a:off x="-44450" y="88900"/>
            <a:ext cx="12192000" cy="1998663"/>
            <a:chOff x="-24143064" y="706405"/>
            <a:chExt cx="33183930" cy="5470813"/>
          </a:xfrm>
        </p:grpSpPr>
        <p:grpSp>
          <p:nvGrpSpPr>
            <p:cNvPr id="48" name="Google Shape;48;p8"/>
            <p:cNvGrpSpPr/>
            <p:nvPr/>
          </p:nvGrpSpPr>
          <p:grpSpPr>
            <a:xfrm flipH="1" rot="10800000">
              <a:off x="-24143064" y="3524341"/>
              <a:ext cx="30386475" cy="2652877"/>
              <a:chOff x="-19384505" y="811335"/>
              <a:chExt cx="30386475" cy="2652877"/>
            </a:xfrm>
          </p:grpSpPr>
          <p:sp>
            <p:nvSpPr>
              <p:cNvPr id="49" name="Google Shape;49;p8"/>
              <p:cNvSpPr/>
              <p:nvPr/>
            </p:nvSpPr>
            <p:spPr>
              <a:xfrm>
                <a:off x="-1938450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8"/>
              <p:cNvSpPr/>
              <p:nvPr/>
            </p:nvSpPr>
            <p:spPr>
              <a:xfrm rot="2727637">
                <a:off x="706045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1" name="Google Shape;51;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 name="Google Shape;52;p8"/>
            <p:cNvGrpSpPr/>
            <p:nvPr/>
          </p:nvGrpSpPr>
          <p:grpSpPr>
            <a:xfrm flipH="1">
              <a:off x="1190030" y="706405"/>
              <a:ext cx="7850836" cy="2652877"/>
              <a:chOff x="3151134" y="811335"/>
              <a:chExt cx="7850836" cy="2652877"/>
            </a:xfrm>
          </p:grpSpPr>
          <p:sp>
            <p:nvSpPr>
              <p:cNvPr id="53" name="Google Shape;53;p8"/>
              <p:cNvSpPr/>
              <p:nvPr/>
            </p:nvSpPr>
            <p:spPr>
              <a:xfrm>
                <a:off x="315113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8"/>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5" name="Google Shape;55;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6" name="Google Shape;56;p8"/>
          <p:cNvGrpSpPr/>
          <p:nvPr/>
        </p:nvGrpSpPr>
        <p:grpSpPr>
          <a:xfrm flipH="1">
            <a:off x="9763124" y="736600"/>
            <a:ext cx="871538" cy="758826"/>
            <a:chOff x="4075907" y="5137696"/>
            <a:chExt cx="1420106" cy="1235752"/>
          </a:xfrm>
        </p:grpSpPr>
        <p:sp>
          <p:nvSpPr>
            <p:cNvPr id="57" name="Google Shape;57;p8"/>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8"/>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8"/>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0" name="Google Shape;60;p8"/>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1" name="Google Shape;61;p8"/>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2" name="Google Shape;62;p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3" name="Google Shape;63;p8"/>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3600" u="none" cap="none" strike="noStrike">
                <a:solidFill>
                  <a:schemeClr val="dk1"/>
                </a:solidFill>
                <a:latin typeface="Open Sans"/>
                <a:ea typeface="Open Sans"/>
                <a:cs typeface="Open Sans"/>
                <a:sym typeface="Open Sans"/>
              </a:rPr>
              <a:t>RÉFÉRENCES ET LIENS</a:t>
            </a:r>
            <a:endParaRPr b="1" i="0" sz="3600" u="none" cap="none" strike="noStrike">
              <a:solidFill>
                <a:schemeClr val="dk1"/>
              </a:solidFill>
              <a:latin typeface="Open Sans"/>
              <a:ea typeface="Open Sans"/>
              <a:cs typeface="Open Sans"/>
              <a:sym typeface="Open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4" name="Shape 64"/>
        <p:cNvGrpSpPr/>
        <p:nvPr/>
      </p:nvGrpSpPr>
      <p:grpSpPr>
        <a:xfrm>
          <a:off x="0" y="0"/>
          <a:ext cx="0" cy="0"/>
          <a:chOff x="0" y="0"/>
          <a:chExt cx="0" cy="0"/>
        </a:xfrm>
      </p:grpSpPr>
      <p:sp>
        <p:nvSpPr>
          <p:cNvPr id="65" name="Google Shape;65;p9"/>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9"/>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7" name="Google Shape;67;p9"/>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8" name="Google Shape;68;p9"/>
          <p:cNvGrpSpPr/>
          <p:nvPr/>
        </p:nvGrpSpPr>
        <p:grpSpPr>
          <a:xfrm flipH="1" rot="10800000">
            <a:off x="-34925" y="88900"/>
            <a:ext cx="12192000" cy="1998663"/>
            <a:chOff x="-24143064" y="706405"/>
            <a:chExt cx="33183930" cy="5470813"/>
          </a:xfrm>
        </p:grpSpPr>
        <p:grpSp>
          <p:nvGrpSpPr>
            <p:cNvPr id="69" name="Google Shape;69;p9"/>
            <p:cNvGrpSpPr/>
            <p:nvPr/>
          </p:nvGrpSpPr>
          <p:grpSpPr>
            <a:xfrm flipH="1" rot="10800000">
              <a:off x="-24143064" y="3524341"/>
              <a:ext cx="30386475" cy="2652877"/>
              <a:chOff x="-19384505" y="811335"/>
              <a:chExt cx="30386475" cy="2652877"/>
            </a:xfrm>
          </p:grpSpPr>
          <p:sp>
            <p:nvSpPr>
              <p:cNvPr id="70" name="Google Shape;70;p9"/>
              <p:cNvSpPr/>
              <p:nvPr/>
            </p:nvSpPr>
            <p:spPr>
              <a:xfrm>
                <a:off x="-1938450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9"/>
              <p:cNvSpPr/>
              <p:nvPr/>
            </p:nvSpPr>
            <p:spPr>
              <a:xfrm rot="2727637">
                <a:off x="706045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2" name="Google Shape;72;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 name="Google Shape;73;p9"/>
            <p:cNvGrpSpPr/>
            <p:nvPr/>
          </p:nvGrpSpPr>
          <p:grpSpPr>
            <a:xfrm flipH="1">
              <a:off x="1190030" y="706405"/>
              <a:ext cx="7850836" cy="2652877"/>
              <a:chOff x="3151134" y="811335"/>
              <a:chExt cx="7850836" cy="2652877"/>
            </a:xfrm>
          </p:grpSpPr>
          <p:sp>
            <p:nvSpPr>
              <p:cNvPr id="74" name="Google Shape;74;p9"/>
              <p:cNvSpPr/>
              <p:nvPr/>
            </p:nvSpPr>
            <p:spPr>
              <a:xfrm>
                <a:off x="315113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5" name="Google Shape;75;p9"/>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6" name="Google Shape;76;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7" name="Google Shape;77;p9"/>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8" name="Google Shape;78;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9" name="Google Shape;79;p9"/>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80" name="Shape 80"/>
        <p:cNvGrpSpPr/>
        <p:nvPr/>
      </p:nvGrpSpPr>
      <p:grpSpPr>
        <a:xfrm>
          <a:off x="0" y="0"/>
          <a:ext cx="0" cy="0"/>
          <a:chOff x="0" y="0"/>
          <a:chExt cx="0" cy="0"/>
        </a:xfrm>
      </p:grpSpPr>
      <p:pic>
        <p:nvPicPr>
          <p:cNvPr id="81" name="Google Shape;81;p10"/>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2" name="Google Shape;82;p10"/>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3" name="Google Shape;83;p10"/>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4" name="Google Shape;84;p10"/>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5" name="Google Shape;85;p10"/>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6" name="Google Shape;86;p10"/>
          <p:cNvSpPr txBox="1"/>
          <p:nvPr/>
        </p:nvSpPr>
        <p:spPr>
          <a:xfrm>
            <a:off x="4237038" y="2108200"/>
            <a:ext cx="4805362"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7" name="Google Shape;87;p10"/>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8" name="Google Shape;88;p10"/>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1.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s://www.youtube.com/watch?v=jAZ5JHf1er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hyperlink" Target="https://www.languefr.net/2018/12/description-dune-ville.html" TargetMode="External"/><Relationship Id="rId4" Type="http://schemas.openxmlformats.org/officeDocument/2006/relationships/hyperlink" Target="https://www.podcastfrancaisfacile.com/wp-content/uploads/files/relatifs2.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2"/>
          <p:cNvSpPr txBox="1"/>
          <p:nvPr/>
        </p:nvSpPr>
        <p:spPr>
          <a:xfrm>
            <a:off x="5060950" y="4738688"/>
            <a:ext cx="6510338" cy="8445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EB8 - EB9		</a:t>
            </a:r>
            <a:endParaRPr b="0" i="0" sz="2400" u="none" cap="none" strike="noStrike">
              <a:solidFill>
                <a:srgbClr val="000000"/>
              </a:solidFill>
              <a:latin typeface="Open Sans"/>
              <a:ea typeface="Open Sans"/>
              <a:cs typeface="Open Sans"/>
              <a:sym typeface="Open Sans"/>
            </a:endParaRPr>
          </a:p>
        </p:txBody>
      </p:sp>
      <p:pic>
        <p:nvPicPr>
          <p:cNvPr id="97" name="Google Shape;97;p12"/>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8" name="Google Shape;98;p12"/>
          <p:cNvSpPr txBox="1"/>
          <p:nvPr>
            <p:ph type="ctrTitle"/>
          </p:nvPr>
        </p:nvSpPr>
        <p:spPr>
          <a:xfrm>
            <a:off x="4915127" y="2960687"/>
            <a:ext cx="6473825" cy="757238"/>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Arial"/>
              <a:buNone/>
            </a:pPr>
            <a:r>
              <a:rPr b="1" i="0" lang="fr-FR" sz="4800" u="none" cap="none" strike="noStrike">
                <a:solidFill>
                  <a:schemeClr val="dk1"/>
                </a:solidFill>
                <a:latin typeface="Open Sans"/>
                <a:ea typeface="Open Sans"/>
                <a:cs typeface="Open Sans"/>
                <a:sym typeface="Open Sans"/>
              </a:rPr>
              <a:t>Les pronoms relatifs</a:t>
            </a:r>
            <a:endParaRPr b="0" i="0" sz="1400" u="none" cap="none" strike="noStrike">
              <a:solidFill>
                <a:srgbClr val="000000"/>
              </a:solidFill>
              <a:latin typeface="Arial"/>
              <a:ea typeface="Arial"/>
              <a:cs typeface="Arial"/>
              <a:sym typeface="Arial"/>
            </a:endParaRPr>
          </a:p>
        </p:txBody>
      </p:sp>
      <p:sp>
        <p:nvSpPr>
          <p:cNvPr id="99" name="Google Shape;99;p12"/>
          <p:cNvSpPr/>
          <p:nvPr/>
        </p:nvSpPr>
        <p:spPr>
          <a:xfrm>
            <a:off x="4915127" y="2119312"/>
            <a:ext cx="6473825" cy="4619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1"/>
          <p:cNvSpPr txBox="1"/>
          <p:nvPr/>
        </p:nvSpPr>
        <p:spPr>
          <a:xfrm>
            <a:off x="893763" y="1762125"/>
            <a:ext cx="4976812" cy="4603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1800"/>
              <a:buFont typeface="Open Sans"/>
              <a:buNone/>
            </a:pPr>
            <a:r>
              <a:rPr b="1" i="0" lang="fr-FR" sz="2400" u="none" cap="none" strike="noStrike">
                <a:solidFill>
                  <a:srgbClr val="FFFFFF"/>
                </a:solidFill>
                <a:latin typeface="Open Sans"/>
                <a:ea typeface="Open Sans"/>
                <a:cs typeface="Open Sans"/>
                <a:sym typeface="Open Sans"/>
              </a:rPr>
              <a:t>QUI</a:t>
            </a:r>
            <a:endParaRPr b="0" i="0" sz="2400" u="none" cap="none" strike="noStrike">
              <a:solidFill>
                <a:srgbClr val="000000"/>
              </a:solidFill>
              <a:latin typeface="Open Sans"/>
              <a:ea typeface="Open Sans"/>
              <a:cs typeface="Open Sans"/>
              <a:sym typeface="Open Sans"/>
            </a:endParaRPr>
          </a:p>
        </p:txBody>
      </p:sp>
      <p:sp>
        <p:nvSpPr>
          <p:cNvPr id="278" name="Google Shape;278;p21"/>
          <p:cNvSpPr txBox="1"/>
          <p:nvPr/>
        </p:nvSpPr>
        <p:spPr>
          <a:xfrm>
            <a:off x="6321425" y="1831975"/>
            <a:ext cx="4976813" cy="46196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FFFFFF"/>
                </a:solidFill>
                <a:latin typeface="Open Sans"/>
                <a:ea typeface="Open Sans"/>
                <a:cs typeface="Open Sans"/>
                <a:sym typeface="Open Sans"/>
              </a:rPr>
              <a:t>QUE</a:t>
            </a:r>
            <a:endParaRPr b="1" i="0" sz="2400" u="none" cap="none" strike="noStrike">
              <a:solidFill>
                <a:srgbClr val="FFFFFF"/>
              </a:solidFill>
              <a:latin typeface="Open Sans"/>
              <a:ea typeface="Open Sans"/>
              <a:cs typeface="Open Sans"/>
              <a:sym typeface="Open Sans"/>
            </a:endParaRPr>
          </a:p>
        </p:txBody>
      </p:sp>
      <p:sp>
        <p:nvSpPr>
          <p:cNvPr id="279" name="Google Shape;279;p21"/>
          <p:cNvSpPr txBox="1"/>
          <p:nvPr/>
        </p:nvSpPr>
        <p:spPr>
          <a:xfrm>
            <a:off x="642938" y="5619750"/>
            <a:ext cx="4976812" cy="46196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1800"/>
              <a:buFont typeface="Open Sans"/>
              <a:buNone/>
            </a:pPr>
            <a:r>
              <a:rPr b="1" i="0" lang="fr-FR" sz="2400" u="none" cap="none" strike="noStrike">
                <a:solidFill>
                  <a:srgbClr val="FFFFFF"/>
                </a:solidFill>
                <a:latin typeface="Open Sans"/>
                <a:ea typeface="Open Sans"/>
                <a:cs typeface="Open Sans"/>
                <a:sym typeface="Open Sans"/>
              </a:rPr>
              <a:t>DONT</a:t>
            </a:r>
            <a:endParaRPr b="0" i="0" sz="2400" u="none" cap="none" strike="noStrike">
              <a:solidFill>
                <a:srgbClr val="000000"/>
              </a:solidFill>
              <a:latin typeface="Open Sans"/>
              <a:ea typeface="Open Sans"/>
              <a:cs typeface="Open Sans"/>
              <a:sym typeface="Open Sans"/>
            </a:endParaRPr>
          </a:p>
        </p:txBody>
      </p:sp>
      <p:sp>
        <p:nvSpPr>
          <p:cNvPr id="280" name="Google Shape;280;p21"/>
          <p:cNvSpPr txBox="1"/>
          <p:nvPr/>
        </p:nvSpPr>
        <p:spPr>
          <a:xfrm>
            <a:off x="6242050" y="5662613"/>
            <a:ext cx="4976813" cy="4603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FFFFFF"/>
                </a:solidFill>
                <a:latin typeface="Open Sans"/>
                <a:ea typeface="Open Sans"/>
                <a:cs typeface="Open Sans"/>
                <a:sym typeface="Open Sans"/>
              </a:rPr>
              <a:t>OÙ</a:t>
            </a:r>
            <a:endParaRPr b="1" i="0" sz="2400" u="none" cap="none" strike="noStrike">
              <a:solidFill>
                <a:srgbClr val="FFFFFF"/>
              </a:solidFill>
              <a:latin typeface="Open Sans"/>
              <a:ea typeface="Open Sans"/>
              <a:cs typeface="Open Sans"/>
              <a:sym typeface="Open Sans"/>
            </a:endParaRPr>
          </a:p>
        </p:txBody>
      </p:sp>
      <p:sp>
        <p:nvSpPr>
          <p:cNvPr id="281" name="Google Shape;281;p21"/>
          <p:cNvSpPr txBox="1"/>
          <p:nvPr/>
        </p:nvSpPr>
        <p:spPr>
          <a:xfrm>
            <a:off x="785813" y="2319338"/>
            <a:ext cx="4976812" cy="12620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qui » est le plus souvent sujet du verbe de la proposition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800" u="none" cap="none" strike="noStrike">
                <a:solidFill>
                  <a:srgbClr val="000000"/>
                </a:solidFill>
                <a:latin typeface="Open Sans"/>
                <a:ea typeface="Open Sans"/>
                <a:cs typeface="Open Sans"/>
                <a:sym typeface="Open Sans"/>
              </a:rPr>
              <a:t>Exemple : C’était une vieille plante qui n’avait plus que la sève d’automne.</a:t>
            </a:r>
            <a:endParaRPr b="0" i="0" sz="1400" u="none" cap="none" strike="noStrike">
              <a:solidFill>
                <a:srgbClr val="000000"/>
              </a:solidFill>
              <a:latin typeface="Arial"/>
              <a:ea typeface="Arial"/>
              <a:cs typeface="Arial"/>
              <a:sym typeface="Arial"/>
            </a:endParaRPr>
          </a:p>
        </p:txBody>
      </p:sp>
      <p:sp>
        <p:nvSpPr>
          <p:cNvPr id="282" name="Google Shape;282;p21"/>
          <p:cNvSpPr txBox="1"/>
          <p:nvPr/>
        </p:nvSpPr>
        <p:spPr>
          <a:xfrm>
            <a:off x="6254750" y="2319338"/>
            <a:ext cx="5113338" cy="16303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que » (qu’) est le plus souvent complément d’objet direct du verbe de la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000000"/>
                </a:solidFill>
                <a:latin typeface="Open Sans"/>
                <a:ea typeface="Open Sans"/>
                <a:cs typeface="Open Sans"/>
                <a:sym typeface="Open Sans"/>
              </a:rPr>
              <a:t>Exemple : Ils étaient arrivés à un immeuble qu’ils devaient voir.</a:t>
            </a:r>
            <a:endParaRPr b="0" i="0" sz="1400" u="none" cap="none" strike="noStrike">
              <a:solidFill>
                <a:srgbClr val="000000"/>
              </a:solidFill>
              <a:latin typeface="Arial"/>
              <a:ea typeface="Arial"/>
              <a:cs typeface="Arial"/>
              <a:sym typeface="Arial"/>
            </a:endParaRPr>
          </a:p>
        </p:txBody>
      </p:sp>
      <p:sp>
        <p:nvSpPr>
          <p:cNvPr id="283" name="Google Shape;283;p21"/>
          <p:cNvSpPr txBox="1"/>
          <p:nvPr/>
        </p:nvSpPr>
        <p:spPr>
          <a:xfrm>
            <a:off x="727075" y="3973513"/>
            <a:ext cx="5264150" cy="14462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dont » peut être un complément du nom.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600" u="none" cap="none" strike="noStrike">
                <a:solidFill>
                  <a:srgbClr val="000000"/>
                </a:solidFill>
                <a:latin typeface="Open Sans"/>
                <a:ea typeface="Open Sans"/>
                <a:cs typeface="Open Sans"/>
                <a:sym typeface="Open Sans"/>
              </a:rPr>
              <a:t>Exemples : J’ai admiré ton exposé dont la clarté était remarquable.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600" u="none" cap="none" strike="noStrike">
                <a:solidFill>
                  <a:srgbClr val="000000"/>
                </a:solidFill>
                <a:latin typeface="Open Sans"/>
                <a:ea typeface="Open Sans"/>
                <a:cs typeface="Open Sans"/>
                <a:sym typeface="Open Sans"/>
              </a:rPr>
              <a:t>Vous avez obtenu un succès dont je suis heureux.</a:t>
            </a:r>
            <a:endParaRPr b="0" i="0" sz="1400" u="none" cap="none" strike="noStrike">
              <a:solidFill>
                <a:srgbClr val="000000"/>
              </a:solidFill>
              <a:latin typeface="Arial"/>
              <a:ea typeface="Arial"/>
              <a:cs typeface="Arial"/>
              <a:sym typeface="Arial"/>
            </a:endParaRPr>
          </a:p>
        </p:txBody>
      </p:sp>
      <p:sp>
        <p:nvSpPr>
          <p:cNvPr id="284" name="Google Shape;284;p21"/>
          <p:cNvSpPr txBox="1"/>
          <p:nvPr/>
        </p:nvSpPr>
        <p:spPr>
          <a:xfrm>
            <a:off x="6242050" y="3933825"/>
            <a:ext cx="5113338" cy="16319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pronom relatif « où» est le plus souvent complément circonstanciel de lieu du verbe de la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000000"/>
                </a:solidFill>
                <a:latin typeface="Open Sans"/>
                <a:ea typeface="Open Sans"/>
                <a:cs typeface="Open Sans"/>
                <a:sym typeface="Open Sans"/>
              </a:rPr>
              <a:t>Exemple : J'habite dans une grande ville où la vie ne peut être pas vraiment calme.</a:t>
            </a:r>
            <a:endParaRPr b="1" i="1" sz="1800" u="none" cap="none" strike="noStrike">
              <a:solidFill>
                <a:srgbClr val="000000"/>
              </a:solidFill>
              <a:latin typeface="Open Sans"/>
              <a:ea typeface="Open Sans"/>
              <a:cs typeface="Open Sans"/>
              <a:sym typeface="Open Sans"/>
            </a:endParaRPr>
          </a:p>
        </p:txBody>
      </p:sp>
      <p:sp>
        <p:nvSpPr>
          <p:cNvPr id="285" name="Google Shape;285;p21"/>
          <p:cNvSpPr txBox="1"/>
          <p:nvPr/>
        </p:nvSpPr>
        <p:spPr>
          <a:xfrm>
            <a:off x="893763" y="-46038"/>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les pronoms relatifs</a:t>
            </a:r>
            <a:endParaRPr b="0" i="0" sz="3600" u="none" cap="none" strike="noStrike">
              <a:solidFill>
                <a:srgbClr val="0096D6"/>
              </a:solidFill>
              <a:latin typeface="Open Sans"/>
              <a:ea typeface="Open Sans"/>
              <a:cs typeface="Open Sans"/>
              <a:sym typeface="Open Sans"/>
            </a:endParaRPr>
          </a:p>
        </p:txBody>
      </p:sp>
      <p:sp>
        <p:nvSpPr>
          <p:cNvPr id="286" name="Google Shape;286;p21"/>
          <p:cNvSpPr/>
          <p:nvPr/>
        </p:nvSpPr>
        <p:spPr>
          <a:xfrm>
            <a:off x="6242050" y="1024731"/>
            <a:ext cx="5216525" cy="71755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d’objet direct (COD), peut être un pronom personnel placé avant le verbe : le, la, les</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6242050" y="6138863"/>
            <a:ext cx="5222875"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circonstanciel de lieu (CCL)</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circonstanciel de temps (CCT)</a:t>
            </a:r>
            <a:endParaRPr b="0" i="0" sz="1400" u="none" cap="none" strike="noStrike">
              <a:solidFill>
                <a:srgbClr val="000000"/>
              </a:solidFill>
              <a:latin typeface="Arial"/>
              <a:ea typeface="Arial"/>
              <a:cs typeface="Arial"/>
              <a:sym typeface="Arial"/>
            </a:endParaRPr>
          </a:p>
        </p:txBody>
      </p:sp>
      <p:sp>
        <p:nvSpPr>
          <p:cNvPr id="288" name="Google Shape;288;p21"/>
          <p:cNvSpPr/>
          <p:nvPr/>
        </p:nvSpPr>
        <p:spPr>
          <a:xfrm>
            <a:off x="747712" y="1023144"/>
            <a:ext cx="5222875"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Sujet (S) : un nom propre, un groupe nominal ou un pronom personnel: je, il, elle, etc</a:t>
            </a:r>
            <a:endParaRPr b="1" i="0" sz="1800" u="none" cap="none" strike="noStrike">
              <a:solidFill>
                <a:srgbClr val="FF0000"/>
              </a:solidFill>
              <a:latin typeface="Open Sans"/>
              <a:ea typeface="Open Sans"/>
              <a:cs typeface="Open Sans"/>
              <a:sym typeface="Open Sans"/>
            </a:endParaRPr>
          </a:p>
        </p:txBody>
      </p:sp>
      <p:sp>
        <p:nvSpPr>
          <p:cNvPr id="289" name="Google Shape;289;p21"/>
          <p:cNvSpPr/>
          <p:nvPr/>
        </p:nvSpPr>
        <p:spPr>
          <a:xfrm>
            <a:off x="712788" y="6107113"/>
            <a:ext cx="5237162"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d’objet indirect (COI)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du nom (CDN)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86"/>
                                        </p:tgtEl>
                                        <p:attrNameLst>
                                          <p:attrName>style.visibility</p:attrName>
                                        </p:attrNameLst>
                                      </p:cBhvr>
                                      <p:to>
                                        <p:strVal val="visible"/>
                                      </p:to>
                                    </p:set>
                                    <p:anim calcmode="lin" valueType="num">
                                      <p:cBhvr additive="base">
                                        <p:cTn dur="500"/>
                                        <p:tgtEl>
                                          <p:spTgt spid="28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87"/>
                                        </p:tgtEl>
                                        <p:attrNameLst>
                                          <p:attrName>style.visibility</p:attrName>
                                        </p:attrNameLst>
                                      </p:cBhvr>
                                      <p:to>
                                        <p:strVal val="visible"/>
                                      </p:to>
                                    </p:set>
                                    <p:anim calcmode="lin" valueType="num">
                                      <p:cBhvr additive="base">
                                        <p:cTn dur="500"/>
                                        <p:tgtEl>
                                          <p:spTgt spid="28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2"/>
          <p:cNvSpPr txBox="1"/>
          <p:nvPr/>
        </p:nvSpPr>
        <p:spPr>
          <a:xfrm>
            <a:off x="693738" y="1652588"/>
            <a:ext cx="11185525" cy="283051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Allez sur le lien suivant pour visionner l’explication de la formation des propositions relatives: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97D7"/>
              </a:buClr>
              <a:buSzPts val="3600"/>
              <a:buFont typeface="Open Sans"/>
              <a:buNone/>
            </a:pPr>
            <a:r>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Open Sans"/>
                <a:ea typeface="Open Sans"/>
                <a:cs typeface="Open Sans"/>
                <a:sym typeface="Open Sans"/>
                <a:hlinkClick r:id="rId3"/>
              </a:rPr>
              <a:t>https://www.youtube.com/watch?v=jAZ5JHf1erU</a:t>
            </a:r>
            <a:endParaRPr b="1" i="0" sz="28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
        <p:nvSpPr>
          <p:cNvPr id="295" name="Google Shape;295;p22"/>
          <p:cNvSpPr txBox="1"/>
          <p:nvPr/>
        </p:nvSpPr>
        <p:spPr>
          <a:xfrm>
            <a:off x="828675" y="130629"/>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POUR ALLER PLUS LOIN </a:t>
            </a:r>
            <a:endParaRPr b="0"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gtEl>
                                        <p:attrNameLst>
                                          <p:attrName>style.visibility</p:attrName>
                                        </p:attrNameLst>
                                      </p:cBhvr>
                                      <p:to>
                                        <p:strVal val="visible"/>
                                      </p:to>
                                    </p:set>
                                    <p:anim calcmode="lin" valueType="num">
                                      <p:cBhvr additive="base">
                                        <p:cTn dur="500"/>
                                        <p:tgtEl>
                                          <p:spTgt spid="2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p23"/>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302" name="Google Shape;302;p23"/>
          <p:cNvSpPr txBox="1"/>
          <p:nvPr/>
        </p:nvSpPr>
        <p:spPr>
          <a:xfrm>
            <a:off x="746126" y="205472"/>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03" name="Google Shape;303;p23"/>
          <p:cNvSpPr/>
          <p:nvPr/>
        </p:nvSpPr>
        <p:spPr>
          <a:xfrm>
            <a:off x="3379788" y="4959299"/>
            <a:ext cx="7934325"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C’est une ville.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Dans cette ville, il y a beaucoup d’arbres dans les rues.  </a:t>
            </a:r>
            <a:endParaRPr b="0" i="0" sz="1400" u="none" cap="none" strike="noStrike">
              <a:solidFill>
                <a:srgbClr val="000000"/>
              </a:solidFill>
              <a:latin typeface="Arial"/>
              <a:ea typeface="Arial"/>
              <a:cs typeface="Arial"/>
              <a:sym typeface="Arial"/>
            </a:endParaRPr>
          </a:p>
        </p:txBody>
      </p:sp>
      <p:sp>
        <p:nvSpPr>
          <p:cNvPr id="304" name="Google Shape;304;p23"/>
          <p:cNvSpPr/>
          <p:nvPr/>
        </p:nvSpPr>
        <p:spPr>
          <a:xfrm>
            <a:off x="3148013" y="2611694"/>
            <a:ext cx="8704263"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La ville de Beyrouth est magnifique.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On reconnait cette ville par son hospitalité. </a:t>
            </a:r>
            <a:endParaRPr b="0" i="0" sz="1400" u="none" cap="none" strike="noStrike">
              <a:solidFill>
                <a:srgbClr val="000000"/>
              </a:solidFill>
              <a:latin typeface="Arial"/>
              <a:ea typeface="Arial"/>
              <a:cs typeface="Arial"/>
              <a:sym typeface="Arial"/>
            </a:endParaRPr>
          </a:p>
        </p:txBody>
      </p:sp>
      <p:sp>
        <p:nvSpPr>
          <p:cNvPr id="305" name="Google Shape;305;p23"/>
          <p:cNvSpPr/>
          <p:nvPr/>
        </p:nvSpPr>
        <p:spPr>
          <a:xfrm>
            <a:off x="217488" y="2479675"/>
            <a:ext cx="3162300"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Décomposez ces phrases en des phrases simples (propositions indépendantes).</a:t>
            </a:r>
            <a:endParaRPr b="0" i="0" sz="1400" u="none" cap="none" strike="noStrike">
              <a:solidFill>
                <a:srgbClr val="000000"/>
              </a:solidFill>
              <a:latin typeface="Arial"/>
              <a:ea typeface="Arial"/>
              <a:cs typeface="Arial"/>
              <a:sym typeface="Arial"/>
            </a:endParaRPr>
          </a:p>
        </p:txBody>
      </p:sp>
      <p:sp>
        <p:nvSpPr>
          <p:cNvPr id="306" name="Google Shape;306;p23"/>
          <p:cNvSpPr txBox="1"/>
          <p:nvPr/>
        </p:nvSpPr>
        <p:spPr>
          <a:xfrm>
            <a:off x="3148013" y="1373468"/>
            <a:ext cx="8956675" cy="830263"/>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La ville  de Beyrouth </a:t>
            </a:r>
            <a:r>
              <a:rPr b="1" i="0" lang="fr-FR" sz="2400" u="none" cap="none" strike="noStrike">
                <a:solidFill>
                  <a:schemeClr val="dk1"/>
                </a:solidFill>
                <a:latin typeface="Open Sans"/>
                <a:ea typeface="Open Sans"/>
                <a:cs typeface="Open Sans"/>
                <a:sym typeface="Open Sans"/>
              </a:rPr>
              <a:t>qu’ </a:t>
            </a:r>
            <a:r>
              <a:rPr b="0" i="0" lang="fr-FR" sz="2400" u="none" cap="none" strike="noStrike">
                <a:solidFill>
                  <a:schemeClr val="dk1"/>
                </a:solidFill>
                <a:latin typeface="Open Sans"/>
                <a:ea typeface="Open Sans"/>
                <a:cs typeface="Open Sans"/>
                <a:sym typeface="Open Sans"/>
              </a:rPr>
              <a:t>on reconnait pour son hospitalité est magnifique. </a:t>
            </a:r>
            <a:endParaRPr b="0" i="0" sz="2400" u="none" cap="none" strike="noStrike">
              <a:solidFill>
                <a:srgbClr val="000000"/>
              </a:solidFill>
              <a:latin typeface="Open Sans"/>
              <a:ea typeface="Open Sans"/>
              <a:cs typeface="Open Sans"/>
              <a:sym typeface="Open Sans"/>
            </a:endParaRPr>
          </a:p>
        </p:txBody>
      </p:sp>
      <p:sp>
        <p:nvSpPr>
          <p:cNvPr id="307" name="Google Shape;307;p23"/>
          <p:cNvSpPr txBox="1"/>
          <p:nvPr/>
        </p:nvSpPr>
        <p:spPr>
          <a:xfrm>
            <a:off x="3148013" y="4134619"/>
            <a:ext cx="8956675" cy="4619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C’est </a:t>
            </a:r>
            <a:r>
              <a:rPr b="1" i="0" lang="fr-FR" sz="2400" u="sng" cap="none" strike="noStrike">
                <a:solidFill>
                  <a:srgbClr val="FF0000"/>
                </a:solidFill>
                <a:latin typeface="Open Sans"/>
                <a:ea typeface="Open Sans"/>
                <a:cs typeface="Open Sans"/>
                <a:sym typeface="Open Sans"/>
              </a:rPr>
              <a:t>une</a:t>
            </a:r>
            <a:r>
              <a:rPr b="0" i="0" lang="fr-FR" sz="2400" u="sng" cap="none" strike="noStrike">
                <a:solidFill>
                  <a:srgbClr val="FF0000"/>
                </a:solidFill>
                <a:latin typeface="Open Sans"/>
                <a:ea typeface="Open Sans"/>
                <a:cs typeface="Open Sans"/>
                <a:sym typeface="Open Sans"/>
              </a:rPr>
              <a:t> </a:t>
            </a:r>
            <a:r>
              <a:rPr b="1" i="0" lang="fr-FR" sz="2400" u="sng" cap="none" strike="noStrike">
                <a:solidFill>
                  <a:srgbClr val="FF0000"/>
                </a:solidFill>
                <a:latin typeface="Open Sans"/>
                <a:ea typeface="Open Sans"/>
                <a:cs typeface="Open Sans"/>
                <a:sym typeface="Open Sans"/>
              </a:rPr>
              <a:t>ville</a:t>
            </a:r>
            <a:r>
              <a:rPr b="0" i="0" lang="fr-FR" sz="2400" u="sng" cap="none" strike="noStrike">
                <a:solidFill>
                  <a:srgbClr val="FF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où</a:t>
            </a:r>
            <a:r>
              <a:rPr b="0" i="0" lang="fr-FR" sz="2400" u="none" cap="none" strike="noStrike">
                <a:solidFill>
                  <a:srgbClr val="000000"/>
                </a:solidFill>
                <a:latin typeface="Open Sans"/>
                <a:ea typeface="Open Sans"/>
                <a:cs typeface="Open Sans"/>
                <a:sym typeface="Open Sans"/>
              </a:rPr>
              <a:t> il y a beaucoup </a:t>
            </a:r>
            <a:r>
              <a:rPr b="1" i="0" lang="fr-FR" sz="2400" u="sng" cap="none" strike="noStrike">
                <a:solidFill>
                  <a:srgbClr val="FF0000"/>
                </a:solidFill>
                <a:latin typeface="Open Sans"/>
                <a:ea typeface="Open Sans"/>
                <a:cs typeface="Open Sans"/>
                <a:sym typeface="Open Sans"/>
              </a:rPr>
              <a:t>d’arbres</a:t>
            </a:r>
            <a:r>
              <a:rPr b="0" i="0" lang="fr-FR" sz="2400" u="none" cap="none" strike="noStrike">
                <a:solidFill>
                  <a:srgbClr val="000000"/>
                </a:solidFill>
                <a:latin typeface="Open Sans"/>
                <a:ea typeface="Open Sans"/>
                <a:cs typeface="Open Sans"/>
                <a:sym typeface="Open Sans"/>
              </a:rPr>
              <a:t> dans les rues</a:t>
            </a:r>
            <a:r>
              <a:rPr b="0" i="0" lang="fr-FR" sz="2000" u="none" cap="none" strike="noStrike">
                <a:solidFill>
                  <a:srgbClr val="000000"/>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308" name="Google Shape;308;p23"/>
          <p:cNvSpPr/>
          <p:nvPr/>
        </p:nvSpPr>
        <p:spPr>
          <a:xfrm>
            <a:off x="9363967" y="2996750"/>
            <a:ext cx="1427162" cy="446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(C.O.D)</a:t>
            </a:r>
            <a:endParaRPr b="0" i="0" sz="2400" u="none" cap="none" strike="noStrike">
              <a:solidFill>
                <a:srgbClr val="00B050"/>
              </a:solidFill>
              <a:latin typeface="Arial"/>
              <a:ea typeface="Arial"/>
              <a:cs typeface="Arial"/>
              <a:sym typeface="Arial"/>
            </a:endParaRPr>
          </a:p>
        </p:txBody>
      </p:sp>
      <p:cxnSp>
        <p:nvCxnSpPr>
          <p:cNvPr id="309" name="Google Shape;309;p23"/>
          <p:cNvCxnSpPr/>
          <p:nvPr/>
        </p:nvCxnSpPr>
        <p:spPr>
          <a:xfrm>
            <a:off x="5437374" y="3441035"/>
            <a:ext cx="1225550" cy="0"/>
          </a:xfrm>
          <a:prstGeom prst="straightConnector1">
            <a:avLst/>
          </a:prstGeom>
          <a:noFill/>
          <a:ln cap="flat" cmpd="sng" w="38100">
            <a:solidFill>
              <a:srgbClr val="00B050"/>
            </a:solidFill>
            <a:prstDash val="solid"/>
            <a:round/>
            <a:headEnd len="sm" w="sm" type="none"/>
            <a:tailEnd len="sm" w="sm" type="none"/>
          </a:ln>
        </p:spPr>
      </p:cxnSp>
      <p:cxnSp>
        <p:nvCxnSpPr>
          <p:cNvPr id="310" name="Google Shape;310;p23"/>
          <p:cNvCxnSpPr/>
          <p:nvPr/>
        </p:nvCxnSpPr>
        <p:spPr>
          <a:xfrm>
            <a:off x="3830279" y="5796117"/>
            <a:ext cx="2070100" cy="0"/>
          </a:xfrm>
          <a:prstGeom prst="straightConnector1">
            <a:avLst/>
          </a:prstGeom>
          <a:noFill/>
          <a:ln cap="flat" cmpd="sng" w="38100">
            <a:solidFill>
              <a:srgbClr val="00B050"/>
            </a:solidFill>
            <a:prstDash val="solid"/>
            <a:round/>
            <a:headEnd len="sm" w="sm" type="none"/>
            <a:tailEnd len="sm" w="sm" type="none"/>
          </a:ln>
        </p:spPr>
      </p:cxnSp>
      <p:sp>
        <p:nvSpPr>
          <p:cNvPr id="311" name="Google Shape;311;p23"/>
          <p:cNvSpPr/>
          <p:nvPr/>
        </p:nvSpPr>
        <p:spPr>
          <a:xfrm>
            <a:off x="10877550" y="5410068"/>
            <a:ext cx="1227138"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(C.C.L.)</a:t>
            </a:r>
            <a:endParaRPr b="0" i="0" sz="2400" u="none" cap="none" strike="noStrike">
              <a:solidFill>
                <a:srgbClr val="00B05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000"/>
                                        <p:tgtEl>
                                          <p:spTgt spid="3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4"/>
          <p:cNvSpPr/>
          <p:nvPr/>
        </p:nvSpPr>
        <p:spPr>
          <a:xfrm>
            <a:off x="701975" y="133705"/>
            <a:ext cx="3492623"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1400" u="none" cap="none" strike="noStrike">
              <a:solidFill>
                <a:srgbClr val="0096D6"/>
              </a:solidFill>
              <a:latin typeface="Open Sans"/>
              <a:ea typeface="Open Sans"/>
              <a:cs typeface="Open Sans"/>
              <a:sym typeface="Open Sans"/>
            </a:endParaRPr>
          </a:p>
        </p:txBody>
      </p:sp>
      <p:sp>
        <p:nvSpPr>
          <p:cNvPr id="318" name="Google Shape;318;p24"/>
          <p:cNvSpPr txBox="1"/>
          <p:nvPr/>
        </p:nvSpPr>
        <p:spPr>
          <a:xfrm>
            <a:off x="3108325" y="1517987"/>
            <a:ext cx="8956675" cy="460375"/>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a:t>
            </a:r>
            <a:r>
              <a:rPr b="1" i="0" lang="fr-FR" sz="2400" u="sng" cap="none" strike="noStrike">
                <a:solidFill>
                  <a:srgbClr val="FF0000"/>
                </a:solidFill>
                <a:latin typeface="Open Sans"/>
                <a:ea typeface="Open Sans"/>
                <a:cs typeface="Open Sans"/>
                <a:sym typeface="Open Sans"/>
              </a:rPr>
              <a:t>arbres</a:t>
            </a:r>
            <a:r>
              <a:rPr b="0" i="0" lang="fr-FR" sz="2400" u="none" cap="none" strike="noStrike">
                <a:solidFill>
                  <a:srgbClr val="00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dont</a:t>
            </a:r>
            <a:r>
              <a:rPr b="0" i="0" lang="fr-FR" sz="2400" u="none" cap="none" strike="noStrike">
                <a:solidFill>
                  <a:srgbClr val="000000"/>
                </a:solidFill>
                <a:latin typeface="Open Sans"/>
                <a:ea typeface="Open Sans"/>
                <a:cs typeface="Open Sans"/>
                <a:sym typeface="Open Sans"/>
              </a:rPr>
              <a:t> les feuilles sont rougeâtres ont plus de cent ans. </a:t>
            </a:r>
            <a:endParaRPr b="0" i="0" sz="1400" u="none" cap="none" strike="noStrike">
              <a:solidFill>
                <a:srgbClr val="000000"/>
              </a:solidFill>
              <a:latin typeface="Arial"/>
              <a:ea typeface="Arial"/>
              <a:cs typeface="Arial"/>
              <a:sym typeface="Arial"/>
            </a:endParaRPr>
          </a:p>
        </p:txBody>
      </p:sp>
      <p:sp>
        <p:nvSpPr>
          <p:cNvPr id="319" name="Google Shape;319;p24"/>
          <p:cNvSpPr/>
          <p:nvPr/>
        </p:nvSpPr>
        <p:spPr>
          <a:xfrm>
            <a:off x="3108325" y="2300388"/>
            <a:ext cx="9366250"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Les arbres ont plus de cent ans.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Les feuilles de ces arbres sont rougeâtres. </a:t>
            </a:r>
            <a:endParaRPr b="0" i="0" sz="1400" u="none" cap="none" strike="noStrike">
              <a:solidFill>
                <a:srgbClr val="000000"/>
              </a:solidFill>
              <a:latin typeface="Arial"/>
              <a:ea typeface="Arial"/>
              <a:cs typeface="Arial"/>
              <a:sym typeface="Arial"/>
            </a:endParaRPr>
          </a:p>
        </p:txBody>
      </p:sp>
      <p:cxnSp>
        <p:nvCxnSpPr>
          <p:cNvPr id="320" name="Google Shape;320;p24"/>
          <p:cNvCxnSpPr/>
          <p:nvPr/>
        </p:nvCxnSpPr>
        <p:spPr>
          <a:xfrm>
            <a:off x="5089322" y="3132392"/>
            <a:ext cx="1711325" cy="0"/>
          </a:xfrm>
          <a:prstGeom prst="straightConnector1">
            <a:avLst/>
          </a:prstGeom>
          <a:noFill/>
          <a:ln cap="flat" cmpd="sng" w="38100">
            <a:solidFill>
              <a:srgbClr val="00B050"/>
            </a:solidFill>
            <a:prstDash val="solid"/>
            <a:round/>
            <a:headEnd len="sm" w="sm" type="none"/>
            <a:tailEnd len="sm" w="sm" type="none"/>
          </a:ln>
        </p:spPr>
      </p:cxnSp>
      <p:sp>
        <p:nvSpPr>
          <p:cNvPr id="321" name="Google Shape;321;p24"/>
          <p:cNvSpPr/>
          <p:nvPr/>
        </p:nvSpPr>
        <p:spPr>
          <a:xfrm>
            <a:off x="9347456" y="2717978"/>
            <a:ext cx="1368425" cy="27622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(C.D.N.)</a:t>
            </a:r>
            <a:endParaRPr b="0" i="0" sz="2400" u="none" cap="none" strike="noStrike">
              <a:solidFill>
                <a:srgbClr val="00B050"/>
              </a:solidFill>
              <a:latin typeface="Arial"/>
              <a:ea typeface="Arial"/>
              <a:cs typeface="Arial"/>
              <a:sym typeface="Arial"/>
            </a:endParaRPr>
          </a:p>
        </p:txBody>
      </p:sp>
      <p:sp>
        <p:nvSpPr>
          <p:cNvPr id="322" name="Google Shape;322;p24"/>
          <p:cNvSpPr txBox="1"/>
          <p:nvPr/>
        </p:nvSpPr>
        <p:spPr>
          <a:xfrm>
            <a:off x="3108324" y="3857625"/>
            <a:ext cx="89566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Dans ma ville, il y a aussi un </a:t>
            </a:r>
            <a:r>
              <a:rPr b="1" i="0" lang="fr-FR" sz="2400" u="sng" cap="none" strike="noStrike">
                <a:solidFill>
                  <a:srgbClr val="FF0000"/>
                </a:solidFill>
                <a:latin typeface="Open Sans"/>
                <a:ea typeface="Open Sans"/>
                <a:cs typeface="Open Sans"/>
                <a:sym typeface="Open Sans"/>
              </a:rPr>
              <a:t>centre</a:t>
            </a:r>
            <a:r>
              <a:rPr b="0" i="0" lang="fr-FR" sz="2400" u="sng" cap="none" strike="noStrike">
                <a:solidFill>
                  <a:srgbClr val="FF0000"/>
                </a:solidFill>
                <a:latin typeface="Open Sans"/>
                <a:ea typeface="Open Sans"/>
                <a:cs typeface="Open Sans"/>
                <a:sym typeface="Open Sans"/>
              </a:rPr>
              <a:t> </a:t>
            </a:r>
            <a:r>
              <a:rPr b="1" i="0" lang="fr-FR" sz="2400" u="sng" cap="none" strike="noStrike">
                <a:solidFill>
                  <a:srgbClr val="FF0000"/>
                </a:solidFill>
                <a:latin typeface="Open Sans"/>
                <a:ea typeface="Open Sans"/>
                <a:cs typeface="Open Sans"/>
                <a:sym typeface="Open Sans"/>
              </a:rPr>
              <a:t>culturel</a:t>
            </a:r>
            <a:r>
              <a:rPr b="0" i="0" lang="fr-FR" sz="2400" u="sng" cap="none" strike="noStrike">
                <a:solidFill>
                  <a:srgbClr val="FF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qui</a:t>
            </a:r>
            <a:r>
              <a:rPr b="0" i="0" lang="fr-FR" sz="2400" u="none" cap="none" strike="noStrike">
                <a:solidFill>
                  <a:srgbClr val="000000"/>
                </a:solidFill>
                <a:latin typeface="Open Sans"/>
                <a:ea typeface="Open Sans"/>
                <a:cs typeface="Open Sans"/>
                <a:sym typeface="Open Sans"/>
              </a:rPr>
              <a:t> propose des activités intéressantes.</a:t>
            </a:r>
            <a:endParaRPr b="0" i="0" sz="1400" u="none" cap="none" strike="noStrike">
              <a:solidFill>
                <a:srgbClr val="000000"/>
              </a:solidFill>
              <a:latin typeface="Arial"/>
              <a:ea typeface="Arial"/>
              <a:cs typeface="Arial"/>
              <a:sym typeface="Arial"/>
            </a:endParaRPr>
          </a:p>
        </p:txBody>
      </p:sp>
      <p:sp>
        <p:nvSpPr>
          <p:cNvPr id="323" name="Google Shape;323;p24"/>
          <p:cNvSpPr/>
          <p:nvPr/>
        </p:nvSpPr>
        <p:spPr>
          <a:xfrm>
            <a:off x="3108324" y="5239942"/>
            <a:ext cx="9342438"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Dans ma ville, il y a aussi un centre culturel.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Ce centre culturel propose des activités intéressantes. </a:t>
            </a:r>
            <a:endParaRPr b="0" i="0" sz="1400" u="none" cap="none" strike="noStrike">
              <a:solidFill>
                <a:srgbClr val="000000"/>
              </a:solidFill>
              <a:latin typeface="Arial"/>
              <a:ea typeface="Arial"/>
              <a:cs typeface="Arial"/>
              <a:sym typeface="Arial"/>
            </a:endParaRPr>
          </a:p>
        </p:txBody>
      </p:sp>
      <p:cxnSp>
        <p:nvCxnSpPr>
          <p:cNvPr id="324" name="Google Shape;324;p24"/>
          <p:cNvCxnSpPr/>
          <p:nvPr/>
        </p:nvCxnSpPr>
        <p:spPr>
          <a:xfrm>
            <a:off x="3560622" y="6071792"/>
            <a:ext cx="2293938" cy="0"/>
          </a:xfrm>
          <a:prstGeom prst="straightConnector1">
            <a:avLst/>
          </a:prstGeom>
          <a:noFill/>
          <a:ln cap="flat" cmpd="sng" w="38100">
            <a:solidFill>
              <a:srgbClr val="00B050"/>
            </a:solidFill>
            <a:prstDash val="solid"/>
            <a:round/>
            <a:headEnd len="sm" w="sm" type="none"/>
            <a:tailEnd len="sm" w="sm" type="none"/>
          </a:ln>
        </p:spPr>
      </p:cxnSp>
      <p:sp>
        <p:nvSpPr>
          <p:cNvPr id="325" name="Google Shape;325;p24"/>
          <p:cNvSpPr/>
          <p:nvPr/>
        </p:nvSpPr>
        <p:spPr>
          <a:xfrm>
            <a:off x="10577615" y="5655867"/>
            <a:ext cx="1227137"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(Sujet)</a:t>
            </a:r>
            <a:endParaRPr b="0" i="0" sz="2400" u="none" cap="none" strike="noStrike">
              <a:solidFill>
                <a:srgbClr val="00B050"/>
              </a:solidFill>
              <a:latin typeface="Arial"/>
              <a:ea typeface="Arial"/>
              <a:cs typeface="Arial"/>
              <a:sym typeface="Arial"/>
            </a:endParaRPr>
          </a:p>
        </p:txBody>
      </p:sp>
      <p:sp>
        <p:nvSpPr>
          <p:cNvPr id="326" name="Google Shape;326;p24"/>
          <p:cNvSpPr/>
          <p:nvPr/>
        </p:nvSpPr>
        <p:spPr>
          <a:xfrm>
            <a:off x="217488" y="2479675"/>
            <a:ext cx="3162300"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Décomposez ces phrases en des phrases simples (propositions indépendantes).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5"/>
          <p:cNvSpPr txBox="1"/>
          <p:nvPr/>
        </p:nvSpPr>
        <p:spPr>
          <a:xfrm>
            <a:off x="794927" y="99379"/>
            <a:ext cx="1093034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33" name="Google Shape;333;p25"/>
          <p:cNvSpPr txBox="1"/>
          <p:nvPr/>
        </p:nvSpPr>
        <p:spPr>
          <a:xfrm>
            <a:off x="3298825" y="930557"/>
            <a:ext cx="8442325" cy="522288"/>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t/>
            </a:r>
            <a:endParaRPr b="0" i="0" sz="2400" u="none" cap="none" strike="noStrike">
              <a:solidFill>
                <a:srgbClr val="3A3838"/>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rgbClr val="3A3838"/>
              </a:buClr>
              <a:buSzPts val="2000"/>
              <a:buFont typeface="Open Sans"/>
              <a:buNone/>
            </a:pPr>
            <a:r>
              <a:rPr b="0" i="0" lang="fr-FR" sz="2400" u="none" cap="none" strike="noStrike">
                <a:solidFill>
                  <a:srgbClr val="3A3838"/>
                </a:solidFill>
                <a:latin typeface="Open Sans"/>
                <a:ea typeface="Open Sans"/>
                <a:cs typeface="Open Sans"/>
                <a:sym typeface="Open Sans"/>
              </a:rPr>
              <a:t>Je voudrais décrire  ma ville natale. Je l’aime  beaucoup.</a:t>
            </a:r>
            <a:endParaRPr b="0" i="0" sz="2400" u="none" cap="none" strike="noStrike">
              <a:solidFill>
                <a:srgbClr val="3A3838"/>
              </a:solidFill>
              <a:latin typeface="Open Sans"/>
              <a:ea typeface="Open Sans"/>
              <a:cs typeface="Open Sans"/>
              <a:sym typeface="Open Sans"/>
            </a:endParaRPr>
          </a:p>
          <a:p>
            <a:pPr indent="0" lvl="0" marL="0" marR="0" rtl="0" algn="l">
              <a:lnSpc>
                <a:spcPct val="90000"/>
              </a:lnSpc>
              <a:spcBef>
                <a:spcPts val="0"/>
              </a:spcBef>
              <a:spcAft>
                <a:spcPts val="0"/>
              </a:spcAft>
              <a:buClr>
                <a:srgbClr val="000000"/>
              </a:buClr>
              <a:buSzPts val="2400"/>
              <a:buFont typeface="Arial"/>
              <a:buNone/>
            </a:pPr>
            <a:r>
              <a:t/>
            </a:r>
            <a:endParaRPr b="0" i="0" sz="2400" u="none" cap="none" strike="noStrike">
              <a:solidFill>
                <a:srgbClr val="000000"/>
              </a:solidFill>
              <a:latin typeface="Times New Roman"/>
              <a:ea typeface="Times New Roman"/>
              <a:cs typeface="Times New Roman"/>
              <a:sym typeface="Times New Roman"/>
            </a:endParaRPr>
          </a:p>
        </p:txBody>
      </p:sp>
      <p:sp>
        <p:nvSpPr>
          <p:cNvPr id="334" name="Google Shape;334;p25"/>
          <p:cNvSpPr/>
          <p:nvPr/>
        </p:nvSpPr>
        <p:spPr>
          <a:xfrm>
            <a:off x="3298825" y="1589088"/>
            <a:ext cx="7469188" cy="425450"/>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Je voudrais décrire  ma ville natale </a:t>
            </a:r>
            <a:r>
              <a:rPr b="1" i="0" lang="fr-FR" sz="2400" u="none" cap="none" strike="noStrike">
                <a:solidFill>
                  <a:srgbClr val="FF0000"/>
                </a:solidFill>
                <a:latin typeface="Open Sans"/>
                <a:ea typeface="Open Sans"/>
                <a:cs typeface="Open Sans"/>
                <a:sym typeface="Open Sans"/>
              </a:rPr>
              <a:t>que</a:t>
            </a:r>
            <a:r>
              <a:rPr b="0" i="0" lang="fr-FR" sz="2400" u="none" cap="none" strike="noStrike">
                <a:solidFill>
                  <a:srgbClr val="0070C0"/>
                </a:solidFill>
                <a:latin typeface="Open Sans"/>
                <a:ea typeface="Open Sans"/>
                <a:cs typeface="Open Sans"/>
                <a:sym typeface="Open Sans"/>
              </a:rPr>
              <a:t> j’aime  beaucoup</a:t>
            </a:r>
            <a:r>
              <a:rPr b="0" i="0" lang="fr-FR" sz="2000" u="none" cap="none" strike="noStrike">
                <a:solidFill>
                  <a:srgbClr val="0070C0"/>
                </a:solidFill>
                <a:latin typeface="Times New Roman"/>
                <a:ea typeface="Times New Roman"/>
                <a:cs typeface="Times New Roman"/>
                <a:sym typeface="Times New Roman"/>
              </a:rPr>
              <a:t>.</a:t>
            </a:r>
            <a:endParaRPr b="0" i="0" sz="2000" u="none" cap="none" strike="noStrike">
              <a:solidFill>
                <a:srgbClr val="0070C0"/>
              </a:solidFill>
              <a:latin typeface="Times New Roman"/>
              <a:ea typeface="Times New Roman"/>
              <a:cs typeface="Times New Roman"/>
              <a:sym typeface="Times New Roman"/>
            </a:endParaRPr>
          </a:p>
        </p:txBody>
      </p:sp>
      <p:sp>
        <p:nvSpPr>
          <p:cNvPr id="335" name="Google Shape;335;p25"/>
          <p:cNvSpPr/>
          <p:nvPr/>
        </p:nvSpPr>
        <p:spPr>
          <a:xfrm>
            <a:off x="3265488" y="3027363"/>
            <a:ext cx="6229350" cy="425450"/>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C’est un site historique </a:t>
            </a:r>
            <a:r>
              <a:rPr b="1" i="0" lang="fr-FR" sz="2400" u="none" cap="none" strike="noStrike">
                <a:solidFill>
                  <a:srgbClr val="FF0000"/>
                </a:solidFill>
                <a:latin typeface="Open Sans"/>
                <a:ea typeface="Open Sans"/>
                <a:cs typeface="Open Sans"/>
                <a:sym typeface="Open Sans"/>
              </a:rPr>
              <a:t>qui</a:t>
            </a:r>
            <a:r>
              <a:rPr b="0" i="0" lang="fr-FR" sz="2400" u="none" cap="none" strike="noStrike">
                <a:solidFill>
                  <a:srgbClr val="0070C0"/>
                </a:solidFill>
                <a:latin typeface="Open Sans"/>
                <a:ea typeface="Open Sans"/>
                <a:cs typeface="Open Sans"/>
                <a:sym typeface="Open Sans"/>
              </a:rPr>
              <a:t> n’est pas très connu.</a:t>
            </a:r>
            <a:endParaRPr b="0" i="0" sz="2400" u="none" cap="none" strike="noStrike">
              <a:solidFill>
                <a:srgbClr val="0070C0"/>
              </a:solidFill>
              <a:latin typeface="Open Sans"/>
              <a:ea typeface="Open Sans"/>
              <a:cs typeface="Open Sans"/>
              <a:sym typeface="Open Sans"/>
            </a:endParaRPr>
          </a:p>
        </p:txBody>
      </p:sp>
      <p:sp>
        <p:nvSpPr>
          <p:cNvPr id="336" name="Google Shape;336;p25"/>
          <p:cNvSpPr/>
          <p:nvPr/>
        </p:nvSpPr>
        <p:spPr>
          <a:xfrm>
            <a:off x="3282950" y="4490324"/>
            <a:ext cx="4648200" cy="423863"/>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Il retourne dans la ville </a:t>
            </a:r>
            <a:r>
              <a:rPr b="1" i="0" lang="fr-FR" sz="2400" u="none" cap="none" strike="noStrike">
                <a:solidFill>
                  <a:srgbClr val="FF0000"/>
                </a:solidFill>
                <a:latin typeface="Open Sans"/>
                <a:ea typeface="Open Sans"/>
                <a:cs typeface="Open Sans"/>
                <a:sym typeface="Open Sans"/>
              </a:rPr>
              <a:t>où</a:t>
            </a:r>
            <a:r>
              <a:rPr b="0" i="0" lang="fr-FR" sz="2400" u="none" cap="none" strike="noStrike">
                <a:solidFill>
                  <a:srgbClr val="0070C0"/>
                </a:solidFill>
                <a:latin typeface="Open Sans"/>
                <a:ea typeface="Open Sans"/>
                <a:cs typeface="Open Sans"/>
                <a:sym typeface="Open Sans"/>
              </a:rPr>
              <a:t> il a vécu.</a:t>
            </a:r>
            <a:endParaRPr b="0" i="0" sz="1400" u="none" cap="none" strike="noStrike">
              <a:solidFill>
                <a:srgbClr val="000000"/>
              </a:solidFill>
              <a:latin typeface="Arial"/>
              <a:ea typeface="Arial"/>
              <a:cs typeface="Arial"/>
              <a:sym typeface="Arial"/>
            </a:endParaRPr>
          </a:p>
        </p:txBody>
      </p:sp>
      <p:sp>
        <p:nvSpPr>
          <p:cNvPr id="337" name="Google Shape;337;p25"/>
          <p:cNvSpPr/>
          <p:nvPr/>
        </p:nvSpPr>
        <p:spPr>
          <a:xfrm>
            <a:off x="3370263" y="6037160"/>
            <a:ext cx="7397750" cy="423862"/>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000000"/>
              </a:buClr>
              <a:buSzPts val="2400"/>
              <a:buFont typeface="Arial"/>
              <a:buNone/>
            </a:pPr>
            <a:r>
              <a:rPr b="0" i="0" lang="fr-FR" sz="2400" u="none" cap="none" strike="noStrike">
                <a:solidFill>
                  <a:srgbClr val="0070C0"/>
                </a:solidFill>
                <a:latin typeface="Open Sans"/>
                <a:ea typeface="Open Sans"/>
                <a:cs typeface="Open Sans"/>
                <a:sym typeface="Open Sans"/>
              </a:rPr>
              <a:t>Ma ville </a:t>
            </a:r>
            <a:r>
              <a:rPr b="1" i="0" lang="fr-FR" sz="2400" u="none" cap="none" strike="noStrike">
                <a:solidFill>
                  <a:srgbClr val="FF0000"/>
                </a:solidFill>
                <a:latin typeface="Open Sans"/>
                <a:ea typeface="Open Sans"/>
                <a:cs typeface="Open Sans"/>
                <a:sym typeface="Open Sans"/>
              </a:rPr>
              <a:t>dont</a:t>
            </a:r>
            <a:r>
              <a:rPr b="0" i="0" lang="fr-FR" sz="2400" u="none" cap="none" strike="noStrike">
                <a:solidFill>
                  <a:srgbClr val="0070C0"/>
                </a:solidFill>
                <a:latin typeface="Open Sans"/>
                <a:ea typeface="Open Sans"/>
                <a:cs typeface="Open Sans"/>
                <a:sym typeface="Open Sans"/>
              </a:rPr>
              <a:t> les nuits sont inoubliables est très animée. </a:t>
            </a:r>
            <a:endParaRPr b="0" i="0" sz="2400" u="none" cap="none" strike="noStrike">
              <a:solidFill>
                <a:srgbClr val="0070C0"/>
              </a:solidFill>
              <a:latin typeface="Open Sans"/>
              <a:ea typeface="Open Sans"/>
              <a:cs typeface="Open Sans"/>
              <a:sym typeface="Open Sans"/>
            </a:endParaRPr>
          </a:p>
        </p:txBody>
      </p:sp>
      <p:sp>
        <p:nvSpPr>
          <p:cNvPr id="338" name="Google Shape;338;p25"/>
          <p:cNvSpPr/>
          <p:nvPr/>
        </p:nvSpPr>
        <p:spPr>
          <a:xfrm>
            <a:off x="223838" y="2232025"/>
            <a:ext cx="2605087" cy="142192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Reliez les couples de phrases à l’aide d’un pronom relatif.</a:t>
            </a:r>
            <a:endParaRPr b="0" i="0" sz="1400" u="none" cap="none" strike="noStrike">
              <a:solidFill>
                <a:srgbClr val="000000"/>
              </a:solidFill>
              <a:latin typeface="Arial"/>
              <a:ea typeface="Arial"/>
              <a:cs typeface="Arial"/>
              <a:sym typeface="Arial"/>
            </a:endParaRPr>
          </a:p>
        </p:txBody>
      </p:sp>
      <p:sp>
        <p:nvSpPr>
          <p:cNvPr id="339" name="Google Shape;339;p25"/>
          <p:cNvSpPr txBox="1"/>
          <p:nvPr/>
        </p:nvSpPr>
        <p:spPr>
          <a:xfrm>
            <a:off x="3282950" y="3733930"/>
            <a:ext cx="8442325" cy="475277"/>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t/>
            </a:r>
            <a:endParaRPr b="0" i="0" sz="2400" u="none" cap="none" strike="noStrike">
              <a:solidFill>
                <a:srgbClr val="3A3838"/>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Times New Roman"/>
                <a:ea typeface="Times New Roman"/>
                <a:cs typeface="Times New Roman"/>
                <a:sym typeface="Times New Roman"/>
              </a:rPr>
              <a:t>I</a:t>
            </a:r>
            <a:r>
              <a:rPr b="0" i="0" lang="fr-FR" sz="2400" u="none" cap="none" strike="noStrike">
                <a:solidFill>
                  <a:srgbClr val="3A3838"/>
                </a:solidFill>
                <a:latin typeface="Open Sans"/>
                <a:ea typeface="Open Sans"/>
                <a:cs typeface="Open Sans"/>
                <a:sym typeface="Open Sans"/>
              </a:rPr>
              <a:t>l retourne dans la ville. Il a vécu dans cette ville.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Open Sans"/>
                <a:ea typeface="Open Sans"/>
                <a:cs typeface="Open Sans"/>
                <a:sym typeface="Open Sans"/>
              </a:rPr>
              <a:t> </a:t>
            </a:r>
            <a:endParaRPr b="0" i="0" sz="2400" u="none" cap="none" strike="noStrike">
              <a:solidFill>
                <a:srgbClr val="3A3838"/>
              </a:solidFill>
              <a:latin typeface="Open Sans"/>
              <a:ea typeface="Open Sans"/>
              <a:cs typeface="Open Sans"/>
              <a:sym typeface="Open Sans"/>
            </a:endParaRPr>
          </a:p>
        </p:txBody>
      </p:sp>
      <p:sp>
        <p:nvSpPr>
          <p:cNvPr id="340" name="Google Shape;340;p25"/>
          <p:cNvSpPr txBox="1"/>
          <p:nvPr/>
        </p:nvSpPr>
        <p:spPr>
          <a:xfrm>
            <a:off x="3282950" y="2316470"/>
            <a:ext cx="8442325" cy="492125"/>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rPr b="0" i="0" lang="fr-FR" sz="2400" u="none" cap="none" strike="noStrike">
                <a:solidFill>
                  <a:srgbClr val="3A3838"/>
                </a:solidFill>
                <a:latin typeface="Open Sans"/>
                <a:ea typeface="Open Sans"/>
                <a:cs typeface="Open Sans"/>
                <a:sym typeface="Open Sans"/>
              </a:rPr>
              <a:t>C’est un site historique. Il n’est pas très connu.</a:t>
            </a:r>
            <a:endParaRPr b="0" i="0" sz="1400" u="none" cap="none" strike="noStrike">
              <a:solidFill>
                <a:srgbClr val="000000"/>
              </a:solidFill>
              <a:latin typeface="Arial"/>
              <a:ea typeface="Arial"/>
              <a:cs typeface="Arial"/>
              <a:sym typeface="Arial"/>
            </a:endParaRPr>
          </a:p>
        </p:txBody>
      </p:sp>
      <p:sp>
        <p:nvSpPr>
          <p:cNvPr id="341" name="Google Shape;341;p25"/>
          <p:cNvSpPr txBox="1"/>
          <p:nvPr/>
        </p:nvSpPr>
        <p:spPr>
          <a:xfrm>
            <a:off x="3282950" y="5134542"/>
            <a:ext cx="8442325" cy="566737"/>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t/>
            </a:r>
            <a:endParaRPr b="0" i="0" sz="2400" u="none" cap="none" strike="noStrike">
              <a:solidFill>
                <a:srgbClr val="3A3838"/>
              </a:solidFill>
              <a:latin typeface="Open Sans"/>
              <a:ea typeface="Open Sans"/>
              <a:cs typeface="Open Sans"/>
              <a:sym typeface="Open Sans"/>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Open Sans"/>
                <a:ea typeface="Open Sans"/>
                <a:cs typeface="Open Sans"/>
                <a:sym typeface="Open Sans"/>
              </a:rPr>
              <a:t>Ma ville est très animée. Ses nuits sont inoubliables.</a:t>
            </a:r>
            <a:endParaRPr b="0" i="0" sz="1400" u="none" cap="none" strike="noStrike">
              <a:solidFill>
                <a:srgbClr val="000000"/>
              </a:solidFill>
              <a:latin typeface="Arial"/>
              <a:ea typeface="Arial"/>
              <a:cs typeface="Arial"/>
              <a:sym typeface="Arial"/>
            </a:endParaRPr>
          </a:p>
          <a:p>
            <a:pPr indent="-215900" lvl="0" marL="342900" marR="0" rtl="0" algn="l">
              <a:lnSpc>
                <a:spcPct val="90000"/>
              </a:lnSpc>
              <a:spcBef>
                <a:spcPts val="0"/>
              </a:spcBef>
              <a:spcAft>
                <a:spcPts val="0"/>
              </a:spcAft>
              <a:buClr>
                <a:srgbClr val="3A3838"/>
              </a:buClr>
              <a:buSzPts val="2000"/>
              <a:buFont typeface="Arial"/>
              <a:buNone/>
            </a:pPr>
            <a:r>
              <a:t/>
            </a:r>
            <a:endParaRPr b="0" i="0" sz="2400" u="none" cap="none" strike="noStrike">
              <a:solidFill>
                <a:srgbClr val="3A3838"/>
              </a:solidFill>
              <a:latin typeface="Times New Roman"/>
              <a:ea typeface="Times New Roman"/>
              <a:cs typeface="Times New Roman"/>
              <a:sym typeface="Times New Roman"/>
            </a:endParaRPr>
          </a:p>
        </p:txBody>
      </p:sp>
      <p:sp>
        <p:nvSpPr>
          <p:cNvPr id="342" name="Google Shape;342;p25"/>
          <p:cNvSpPr/>
          <p:nvPr/>
        </p:nvSpPr>
        <p:spPr>
          <a:xfrm>
            <a:off x="5836571" y="950479"/>
            <a:ext cx="1978025" cy="409575"/>
          </a:xfrm>
          <a:prstGeom prst="rect">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3" name="Google Shape;343;p25"/>
          <p:cNvSpPr/>
          <p:nvPr/>
        </p:nvSpPr>
        <p:spPr>
          <a:xfrm>
            <a:off x="8126361" y="945819"/>
            <a:ext cx="170580" cy="409575"/>
          </a:xfrm>
          <a:prstGeom prst="rect">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4"/>
                                        </p:tgtEl>
                                        <p:attrNameLst>
                                          <p:attrName>style.visibility</p:attrName>
                                        </p:attrNameLst>
                                      </p:cBhvr>
                                      <p:to>
                                        <p:strVal val="visible"/>
                                      </p:to>
                                    </p:set>
                                    <p:anim calcmode="lin" valueType="num">
                                      <p:cBhvr additive="base">
                                        <p:cTn dur="500"/>
                                        <p:tgtEl>
                                          <p:spTgt spid="33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5"/>
                                        </p:tgtEl>
                                        <p:attrNameLst>
                                          <p:attrName>style.visibility</p:attrName>
                                        </p:attrNameLst>
                                      </p:cBhvr>
                                      <p:to>
                                        <p:strVal val="visible"/>
                                      </p:to>
                                    </p:set>
                                    <p:anim calcmode="lin" valueType="num">
                                      <p:cBhvr additive="base">
                                        <p:cTn dur="500"/>
                                        <p:tgtEl>
                                          <p:spTgt spid="33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6"/>
                                        </p:tgtEl>
                                        <p:attrNameLst>
                                          <p:attrName>style.visibility</p:attrName>
                                        </p:attrNameLst>
                                      </p:cBhvr>
                                      <p:to>
                                        <p:strVal val="visible"/>
                                      </p:to>
                                    </p:set>
                                    <p:anim calcmode="lin" valueType="num">
                                      <p:cBhvr additive="base">
                                        <p:cTn dur="500"/>
                                        <p:tgtEl>
                                          <p:spTgt spid="33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7"/>
                                        </p:tgtEl>
                                        <p:attrNameLst>
                                          <p:attrName>style.visibility</p:attrName>
                                        </p:attrNameLst>
                                      </p:cBhvr>
                                      <p:to>
                                        <p:strVal val="visible"/>
                                      </p:to>
                                    </p:set>
                                    <p:anim calcmode="lin" valueType="num">
                                      <p:cBhvr additive="base">
                                        <p:cTn dur="500"/>
                                        <p:tgtEl>
                                          <p:spTgt spid="33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26"/>
          <p:cNvSpPr/>
          <p:nvPr/>
        </p:nvSpPr>
        <p:spPr>
          <a:xfrm>
            <a:off x="1420813" y="1028700"/>
            <a:ext cx="8591550"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1" i="0" lang="fr-FR" sz="2000" u="none" cap="none" strike="noStrike">
                <a:solidFill>
                  <a:srgbClr val="000000"/>
                </a:solidFill>
                <a:latin typeface="Times New Roman"/>
                <a:ea typeface="Times New Roman"/>
                <a:cs typeface="Times New Roman"/>
                <a:sym typeface="Times New Roman"/>
              </a:rPr>
              <a:t> </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50" name="Google Shape;350;p26"/>
          <p:cNvSpPr txBox="1"/>
          <p:nvPr/>
        </p:nvSpPr>
        <p:spPr>
          <a:xfrm>
            <a:off x="688975" y="114191"/>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51" name="Google Shape;351;p26"/>
          <p:cNvSpPr/>
          <p:nvPr/>
        </p:nvSpPr>
        <p:spPr>
          <a:xfrm>
            <a:off x="5257800" y="5392738"/>
            <a:ext cx="6537325"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1" lang="fr-FR" sz="2400" u="none" cap="none" strike="noStrike">
                <a:solidFill>
                  <a:srgbClr val="FF0000"/>
                </a:solidFill>
                <a:latin typeface="Open Sans"/>
                <a:ea typeface="Open Sans"/>
                <a:cs typeface="Open Sans"/>
                <a:sym typeface="Open Sans"/>
              </a:rPr>
              <a:t>N’oubliez pas de varier les pronoms relatifs. </a:t>
            </a:r>
            <a:endParaRPr b="1" i="1" sz="2400" u="none" cap="none" strike="noStrike">
              <a:solidFill>
                <a:srgbClr val="FF0000"/>
              </a:solidFill>
              <a:latin typeface="Open Sans"/>
              <a:ea typeface="Open Sans"/>
              <a:cs typeface="Open Sans"/>
              <a:sym typeface="Open Sans"/>
            </a:endParaRPr>
          </a:p>
        </p:txBody>
      </p:sp>
      <p:grpSp>
        <p:nvGrpSpPr>
          <p:cNvPr id="352" name="Google Shape;352;p26"/>
          <p:cNvGrpSpPr/>
          <p:nvPr/>
        </p:nvGrpSpPr>
        <p:grpSpPr>
          <a:xfrm>
            <a:off x="2724817" y="622204"/>
            <a:ext cx="8922229" cy="4648392"/>
            <a:chOff x="2387360" y="311054"/>
            <a:chExt cx="8922229" cy="4648392"/>
          </a:xfrm>
        </p:grpSpPr>
        <p:sp>
          <p:nvSpPr>
            <p:cNvPr id="353" name="Google Shape;353;p26"/>
            <p:cNvSpPr/>
            <p:nvPr/>
          </p:nvSpPr>
          <p:spPr>
            <a:xfrm rot="333019">
              <a:off x="2552700" y="717550"/>
              <a:ext cx="8591550" cy="3835400"/>
            </a:xfrm>
            <a:prstGeom prst="wedgeEllipseCallout">
              <a:avLst>
                <a:gd fmla="val -26862" name="adj1"/>
                <a:gd fmla="val 71240" name="adj2"/>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4" name="Google Shape;354;p26"/>
            <p:cNvSpPr/>
            <p:nvPr/>
          </p:nvSpPr>
          <p:spPr>
            <a:xfrm>
              <a:off x="2833688" y="1406525"/>
              <a:ext cx="6986588" cy="58233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Et votre ville, elle est comment ?</a:t>
              </a:r>
              <a:endParaRPr b="0" i="0" sz="1400" u="none" cap="none" strike="noStrike">
                <a:solidFill>
                  <a:srgbClr val="000000"/>
                </a:solidFill>
                <a:latin typeface="Arial"/>
                <a:ea typeface="Arial"/>
                <a:cs typeface="Arial"/>
                <a:sym typeface="Arial"/>
              </a:endParaRPr>
            </a:p>
          </p:txBody>
        </p:sp>
        <p:sp>
          <p:nvSpPr>
            <p:cNvPr id="355" name="Google Shape;355;p26"/>
            <p:cNvSpPr/>
            <p:nvPr/>
          </p:nvSpPr>
          <p:spPr>
            <a:xfrm>
              <a:off x="4425950" y="2795588"/>
              <a:ext cx="5827713"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Décrivez votre ville en ayant recours aux pronoms relatifs.</a:t>
              </a:r>
              <a:endParaRPr b="0" i="0" sz="2400" u="none" cap="none" strike="noStrike">
                <a:solidFill>
                  <a:schemeClr val="dk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51"/>
                                        </p:tgtEl>
                                        <p:attrNameLst>
                                          <p:attrName>style.visibility</p:attrName>
                                        </p:attrNameLst>
                                      </p:cBhvr>
                                      <p:to>
                                        <p:strVal val="visible"/>
                                      </p:to>
                                    </p:set>
                                    <p:anim calcmode="lin" valueType="num">
                                      <p:cBhvr additive="base">
                                        <p:cTn dur="500"/>
                                        <p:tgtEl>
                                          <p:spTgt spid="351"/>
                                        </p:tgtEl>
                                        <p:attrNameLst>
                                          <p:attrName>ppt_w</p:attrName>
                                        </p:attrNameLst>
                                      </p:cBhvr>
                                      <p:tavLst>
                                        <p:tav fmla="" tm="0">
                                          <p:val>
                                            <p:strVal val="0"/>
                                          </p:val>
                                        </p:tav>
                                        <p:tav fmla="" tm="100000">
                                          <p:val>
                                            <p:strVal val="#ppt_w"/>
                                          </p:val>
                                        </p:tav>
                                      </p:tavLst>
                                    </p:anim>
                                    <p:anim calcmode="lin" valueType="num">
                                      <p:cBhvr additive="base">
                                        <p:cTn dur="500"/>
                                        <p:tgtEl>
                                          <p:spTgt spid="35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9" name="Shape 359"/>
        <p:cNvGrpSpPr/>
        <p:nvPr/>
      </p:nvGrpSpPr>
      <p:grpSpPr>
        <a:xfrm>
          <a:off x="0" y="0"/>
          <a:ext cx="0" cy="0"/>
          <a:chOff x="0" y="0"/>
          <a:chExt cx="0" cy="0"/>
        </a:xfrm>
      </p:grpSpPr>
      <p:sp>
        <p:nvSpPr>
          <p:cNvPr id="360" name="Google Shape;360;p27"/>
          <p:cNvSpPr/>
          <p:nvPr/>
        </p:nvSpPr>
        <p:spPr>
          <a:xfrm>
            <a:off x="1111250" y="2024063"/>
            <a:ext cx="10467975" cy="371633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3"/>
              </a:rPr>
              <a:t>-https://www.languefr.net/2018/12/description-dune-ville.html</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4"/>
              </a:rPr>
              <a:t>-https://www.podcastfrancaisfacile.com/wpcontent/uploads/files/relatifs2.pdf</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chemeClr val="dk1"/>
              </a:buClr>
              <a:buSzPts val="2400"/>
              <a:buFont typeface="Arial"/>
              <a:buNone/>
            </a:pPr>
            <a:r>
              <a:rPr b="0" i="0" lang="fr-FR" sz="2400" u="none" cap="none" strike="noStrike">
                <a:solidFill>
                  <a:srgbClr val="000000"/>
                </a:solidFill>
                <a:latin typeface="Open Sans"/>
                <a:ea typeface="Open Sans"/>
                <a:cs typeface="Open Sans"/>
                <a:sym typeface="Open Sans"/>
              </a:rPr>
              <a:t>-</a:t>
            </a:r>
            <a:r>
              <a:rPr b="0" i="0" lang="fr-FR" sz="2400" u="sng" cap="none" strike="noStrike">
                <a:solidFill>
                  <a:srgbClr val="0070C0"/>
                </a:solidFill>
                <a:latin typeface="Open Sans"/>
                <a:ea typeface="Open Sans"/>
                <a:cs typeface="Open Sans"/>
                <a:sym typeface="Open Sans"/>
              </a:rPr>
              <a:t>https://www.youtube.com/watch?v=jAZ5JHf1erU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28"/>
          <p:cNvSpPr txBox="1"/>
          <p:nvPr/>
        </p:nvSpPr>
        <p:spPr>
          <a:xfrm>
            <a:off x="1047750" y="2054225"/>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Dr. Nathalie Rouphael</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Lectrice linguistique: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3"/>
          <p:cNvSpPr txBox="1"/>
          <p:nvPr/>
        </p:nvSpPr>
        <p:spPr>
          <a:xfrm>
            <a:off x="1044575" y="1500188"/>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105" name="Google Shape;105;p13"/>
          <p:cNvSpPr txBox="1"/>
          <p:nvPr/>
        </p:nvSpPr>
        <p:spPr>
          <a:xfrm>
            <a:off x="1063625" y="3213100"/>
            <a:ext cx="360363"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sp>
        <p:nvSpPr>
          <p:cNvPr id="106" name="Google Shape;106;p13"/>
          <p:cNvSpPr txBox="1"/>
          <p:nvPr/>
        </p:nvSpPr>
        <p:spPr>
          <a:xfrm>
            <a:off x="1063625" y="40401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3</a:t>
            </a:r>
            <a:endParaRPr b="0" i="0" sz="1400" u="none" cap="none" strike="noStrike">
              <a:solidFill>
                <a:srgbClr val="000000"/>
              </a:solidFill>
              <a:latin typeface="Arial"/>
              <a:ea typeface="Arial"/>
              <a:cs typeface="Arial"/>
              <a:sym typeface="Arial"/>
            </a:endParaRPr>
          </a:p>
        </p:txBody>
      </p:sp>
      <p:sp>
        <p:nvSpPr>
          <p:cNvPr id="107" name="Google Shape;107;p13"/>
          <p:cNvSpPr/>
          <p:nvPr/>
        </p:nvSpPr>
        <p:spPr>
          <a:xfrm flipH="1">
            <a:off x="1801813" y="24653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Employer correctement les pronoms relatifs : qui, que, dont, où.</a:t>
            </a:r>
            <a:r>
              <a:rPr b="0" i="0" lang="fr-FR" sz="2000" u="none" cap="none" strike="noStrike">
                <a:solidFill>
                  <a:srgbClr val="000000"/>
                </a:solidFill>
                <a:latin typeface="Arial"/>
                <a:ea typeface="Arial"/>
                <a:cs typeface="Arial"/>
                <a:sym typeface="Arial"/>
              </a:rPr>
              <a:t>.</a:t>
            </a:r>
            <a:endParaRPr b="0" i="0" sz="2000" u="none" cap="none" strike="noStrike">
              <a:solidFill>
                <a:srgbClr val="000000"/>
              </a:solidFill>
              <a:latin typeface="Arial"/>
              <a:ea typeface="Arial"/>
              <a:cs typeface="Arial"/>
              <a:sym typeface="Arial"/>
            </a:endParaRPr>
          </a:p>
        </p:txBody>
      </p:sp>
      <p:grpSp>
        <p:nvGrpSpPr>
          <p:cNvPr id="108" name="Google Shape;108;p13"/>
          <p:cNvGrpSpPr/>
          <p:nvPr/>
        </p:nvGrpSpPr>
        <p:grpSpPr>
          <a:xfrm>
            <a:off x="1044575" y="2155825"/>
            <a:ext cx="738188" cy="1038225"/>
            <a:chOff x="1044575" y="2155825"/>
            <a:chExt cx="738188" cy="1038225"/>
          </a:xfrm>
        </p:grpSpPr>
        <p:pic>
          <p:nvPicPr>
            <p:cNvPr id="109" name="Google Shape;109;p13"/>
            <p:cNvPicPr preferRelativeResize="0"/>
            <p:nvPr/>
          </p:nvPicPr>
          <p:blipFill rotWithShape="1">
            <a:blip r:embed="rId3">
              <a:alphaModFix/>
            </a:blip>
            <a:srcRect b="0" l="0" r="0" t="0"/>
            <a:stretch/>
          </p:blipFill>
          <p:spPr>
            <a:xfrm>
              <a:off x="1044575" y="2155825"/>
              <a:ext cx="738188" cy="1038225"/>
            </a:xfrm>
            <a:prstGeom prst="rect">
              <a:avLst/>
            </a:prstGeom>
            <a:noFill/>
            <a:ln>
              <a:noFill/>
            </a:ln>
          </p:spPr>
        </p:pic>
        <p:sp>
          <p:nvSpPr>
            <p:cNvPr id="110" name="Google Shape;110;p13"/>
            <p:cNvSpPr txBox="1"/>
            <p:nvPr/>
          </p:nvSpPr>
          <p:spPr>
            <a:xfrm>
              <a:off x="1063625" y="24653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sp>
        <p:nvSpPr>
          <p:cNvPr id="111" name="Google Shape;111;p13"/>
          <p:cNvSpPr txBox="1"/>
          <p:nvPr/>
        </p:nvSpPr>
        <p:spPr>
          <a:xfrm>
            <a:off x="1293813" y="3895725"/>
            <a:ext cx="8462962"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12" name="Google Shape;112;p13"/>
          <p:cNvSpPr/>
          <p:nvPr/>
        </p:nvSpPr>
        <p:spPr>
          <a:xfrm flipH="1">
            <a:off x="1935163" y="46148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pronoms relatifs et leurs référents,  </a:t>
            </a:r>
            <a:endParaRPr b="0" i="0" sz="1400" u="none" cap="none" strike="noStrike">
              <a:solidFill>
                <a:srgbClr val="000000"/>
              </a:solidFill>
              <a:latin typeface="Arial"/>
              <a:ea typeface="Arial"/>
              <a:cs typeface="Arial"/>
              <a:sym typeface="Arial"/>
            </a:endParaRPr>
          </a:p>
        </p:txBody>
      </p:sp>
      <p:sp>
        <p:nvSpPr>
          <p:cNvPr id="113" name="Google Shape;113;p13"/>
          <p:cNvSpPr/>
          <p:nvPr/>
        </p:nvSpPr>
        <p:spPr>
          <a:xfrm flipH="1">
            <a:off x="1935163" y="5534025"/>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utiliser correctement les pronoms relatifs dans un texte descriptif.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4"/>
          <p:cNvSpPr txBox="1"/>
          <p:nvPr/>
        </p:nvSpPr>
        <p:spPr>
          <a:xfrm>
            <a:off x="3527425" y="852488"/>
            <a:ext cx="8453438" cy="5848350"/>
          </a:xfrm>
          <a:prstGeom prst="rect">
            <a:avLst/>
          </a:prstGeom>
          <a:solidFill>
            <a:schemeClr val="lt1"/>
          </a:solidFill>
          <a:ln cap="flat" cmpd="sng" w="2857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qui dominaient les milliers de murettes de terrains cultivés.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treilles, lourdes de grappes, recouvraient les terrasses où se déroulait la vie de plein air de la maisonnée.  </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Maisons de granit dont les fenêtres simples étaient ornées du basilic odorant ou de géraniums, maisons modestes qui avaient des piliers de bois ou de pierre ; maisons importantes dont les fenêtres portaient des balcons à fleurs.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Camille ABOUSSOUAN, </a:t>
            </a:r>
            <a:r>
              <a:rPr b="1" i="1" lang="fr-FR" sz="2000" u="none" cap="none" strike="noStrike">
                <a:solidFill>
                  <a:srgbClr val="000000"/>
                </a:solidFill>
                <a:latin typeface="Open Sans"/>
                <a:ea typeface="Open Sans"/>
                <a:cs typeface="Open Sans"/>
                <a:sym typeface="Open Sans"/>
              </a:rPr>
              <a:t>XIII</a:t>
            </a:r>
            <a:r>
              <a:rPr b="1" baseline="30000" i="1" lang="fr-FR" sz="2000" u="none" cap="none" strike="noStrike">
                <a:solidFill>
                  <a:srgbClr val="000000"/>
                </a:solidFill>
                <a:latin typeface="Open Sans"/>
                <a:ea typeface="Open Sans"/>
                <a:cs typeface="Open Sans"/>
                <a:sym typeface="Open Sans"/>
              </a:rPr>
              <a:t>ème</a:t>
            </a:r>
            <a:r>
              <a:rPr b="1" i="1" lang="fr-FR" sz="2000" u="none" cap="none" strike="noStrike">
                <a:solidFill>
                  <a:srgbClr val="000000"/>
                </a:solidFill>
                <a:latin typeface="Open Sans"/>
                <a:ea typeface="Open Sans"/>
                <a:cs typeface="Open Sans"/>
                <a:sym typeface="Open Sans"/>
              </a:rPr>
              <a:t> Festival international de Baalbeck</a:t>
            </a:r>
            <a:endParaRPr b="0" i="0" sz="2000" u="none" cap="none" strike="noStrike">
              <a:solidFill>
                <a:srgbClr val="000000"/>
              </a:solidFill>
              <a:latin typeface="Open Sans"/>
              <a:ea typeface="Open Sans"/>
              <a:cs typeface="Open Sans"/>
              <a:sym typeface="Open Sans"/>
            </a:endParaRPr>
          </a:p>
        </p:txBody>
      </p:sp>
      <p:sp>
        <p:nvSpPr>
          <p:cNvPr id="120" name="Google Shape;120;p14"/>
          <p:cNvSpPr/>
          <p:nvPr/>
        </p:nvSpPr>
        <p:spPr>
          <a:xfrm>
            <a:off x="3573463" y="989013"/>
            <a:ext cx="224814" cy="363537"/>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1" name="Google Shape;121;p14"/>
          <p:cNvSpPr/>
          <p:nvPr/>
        </p:nvSpPr>
        <p:spPr>
          <a:xfrm>
            <a:off x="328613" y="1108075"/>
            <a:ext cx="3197225" cy="4603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Qui est le descripteur?</a:t>
            </a:r>
            <a:endParaRPr b="0" i="0" sz="1400" u="none" cap="none" strike="noStrike">
              <a:solidFill>
                <a:srgbClr val="000000"/>
              </a:solidFill>
              <a:latin typeface="Arial"/>
              <a:ea typeface="Arial"/>
              <a:cs typeface="Arial"/>
              <a:sym typeface="Arial"/>
            </a:endParaRPr>
          </a:p>
        </p:txBody>
      </p:sp>
      <p:sp>
        <p:nvSpPr>
          <p:cNvPr id="122" name="Google Shape;122;p14"/>
          <p:cNvSpPr/>
          <p:nvPr/>
        </p:nvSpPr>
        <p:spPr>
          <a:xfrm>
            <a:off x="328613" y="2073275"/>
            <a:ext cx="2778125" cy="8318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 est l’objet de la description?</a:t>
            </a:r>
            <a:endParaRPr b="0" i="0" sz="1400" u="none" cap="none" strike="noStrike">
              <a:solidFill>
                <a:srgbClr val="000000"/>
              </a:solidFill>
              <a:latin typeface="Arial"/>
              <a:ea typeface="Arial"/>
              <a:cs typeface="Arial"/>
              <a:sym typeface="Arial"/>
            </a:endParaRPr>
          </a:p>
        </p:txBody>
      </p:sp>
      <p:sp>
        <p:nvSpPr>
          <p:cNvPr id="123" name="Google Shape;123;p14"/>
          <p:cNvSpPr/>
          <p:nvPr/>
        </p:nvSpPr>
        <p:spPr>
          <a:xfrm>
            <a:off x="350838" y="3027363"/>
            <a:ext cx="277812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Quels sont les éléments qui constituent l’objet de la description? </a:t>
            </a:r>
            <a:endParaRPr b="0" i="0" sz="1400" u="none" cap="none" strike="noStrike">
              <a:solidFill>
                <a:srgbClr val="000000"/>
              </a:solidFill>
              <a:latin typeface="Arial"/>
              <a:ea typeface="Arial"/>
              <a:cs typeface="Arial"/>
              <a:sym typeface="Arial"/>
            </a:endParaRPr>
          </a:p>
        </p:txBody>
      </p:sp>
      <p:sp>
        <p:nvSpPr>
          <p:cNvPr id="124" name="Google Shape;124;p14"/>
          <p:cNvSpPr/>
          <p:nvPr/>
        </p:nvSpPr>
        <p:spPr>
          <a:xfrm>
            <a:off x="4957763" y="1008063"/>
            <a:ext cx="2711450" cy="390525"/>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5" name="Google Shape;125;p14"/>
          <p:cNvSpPr/>
          <p:nvPr/>
        </p:nvSpPr>
        <p:spPr>
          <a:xfrm>
            <a:off x="9469438" y="2725738"/>
            <a:ext cx="1676400" cy="327025"/>
          </a:xfrm>
          <a:prstGeom prst="rect">
            <a:avLst/>
          </a:prstGeom>
          <a:noFill/>
          <a:ln cap="flat" cmpd="sng" w="5715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6" name="Google Shape;126;p14"/>
          <p:cNvSpPr/>
          <p:nvPr/>
        </p:nvSpPr>
        <p:spPr>
          <a:xfrm>
            <a:off x="3598863" y="3776663"/>
            <a:ext cx="2497137" cy="314325"/>
          </a:xfrm>
          <a:prstGeom prst="rect">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7" name="Google Shape;127;p14"/>
          <p:cNvSpPr/>
          <p:nvPr/>
        </p:nvSpPr>
        <p:spPr>
          <a:xfrm>
            <a:off x="7974013" y="4335463"/>
            <a:ext cx="2403364" cy="363537"/>
          </a:xfrm>
          <a:prstGeom prst="rect">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8" name="Google Shape;128;p14"/>
          <p:cNvSpPr/>
          <p:nvPr/>
        </p:nvSpPr>
        <p:spPr>
          <a:xfrm>
            <a:off x="7974013" y="4878388"/>
            <a:ext cx="2706687" cy="379412"/>
          </a:xfrm>
          <a:prstGeom prst="rect">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9" name="Google Shape;129;p14"/>
          <p:cNvSpPr/>
          <p:nvPr/>
        </p:nvSpPr>
        <p:spPr>
          <a:xfrm>
            <a:off x="328613" y="4765675"/>
            <a:ext cx="2674937" cy="15700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caractérisations du village et des maisons? </a:t>
            </a:r>
            <a:endParaRPr b="0" i="0" sz="1400" u="none" cap="none" strike="noStrike">
              <a:solidFill>
                <a:srgbClr val="000000"/>
              </a:solidFill>
              <a:latin typeface="Arial"/>
              <a:ea typeface="Arial"/>
              <a:cs typeface="Arial"/>
              <a:sym typeface="Arial"/>
            </a:endParaRPr>
          </a:p>
        </p:txBody>
      </p:sp>
      <p:cxnSp>
        <p:nvCxnSpPr>
          <p:cNvPr id="130" name="Google Shape;130;p14"/>
          <p:cNvCxnSpPr/>
          <p:nvPr/>
        </p:nvCxnSpPr>
        <p:spPr>
          <a:xfrm flipH="1" rot="10800000">
            <a:off x="7731125" y="1352550"/>
            <a:ext cx="4249738" cy="19051"/>
          </a:xfrm>
          <a:prstGeom prst="straightConnector1">
            <a:avLst/>
          </a:prstGeom>
          <a:noFill/>
          <a:ln cap="flat" cmpd="sng" w="57150">
            <a:solidFill>
              <a:srgbClr val="FF0000"/>
            </a:solidFill>
            <a:prstDash val="solid"/>
            <a:round/>
            <a:headEnd len="sm" w="sm" type="none"/>
            <a:tailEnd len="sm" w="sm" type="none"/>
          </a:ln>
        </p:spPr>
      </p:cxnSp>
      <p:cxnSp>
        <p:nvCxnSpPr>
          <p:cNvPr id="131" name="Google Shape;131;p14"/>
          <p:cNvCxnSpPr/>
          <p:nvPr/>
        </p:nvCxnSpPr>
        <p:spPr>
          <a:xfrm>
            <a:off x="3573463" y="1917700"/>
            <a:ext cx="6492875" cy="0"/>
          </a:xfrm>
          <a:prstGeom prst="straightConnector1">
            <a:avLst/>
          </a:prstGeom>
          <a:noFill/>
          <a:ln cap="flat" cmpd="sng" w="57150">
            <a:solidFill>
              <a:srgbClr val="FF0000"/>
            </a:solidFill>
            <a:prstDash val="solid"/>
            <a:round/>
            <a:headEnd len="sm" w="sm" type="none"/>
            <a:tailEnd len="sm" w="sm" type="none"/>
          </a:ln>
        </p:spPr>
      </p:cxnSp>
      <p:cxnSp>
        <p:nvCxnSpPr>
          <p:cNvPr id="132" name="Google Shape;132;p14"/>
          <p:cNvCxnSpPr/>
          <p:nvPr/>
        </p:nvCxnSpPr>
        <p:spPr>
          <a:xfrm flipH="1" rot="10800000">
            <a:off x="3649663" y="3561907"/>
            <a:ext cx="5504970" cy="6793"/>
          </a:xfrm>
          <a:prstGeom prst="straightConnector1">
            <a:avLst/>
          </a:prstGeom>
          <a:noFill/>
          <a:ln cap="flat" cmpd="sng" w="57150">
            <a:solidFill>
              <a:srgbClr val="7030A0"/>
            </a:solidFill>
            <a:prstDash val="solid"/>
            <a:round/>
            <a:headEnd len="sm" w="sm" type="none"/>
            <a:tailEnd len="sm" w="sm" type="none"/>
          </a:ln>
        </p:spPr>
      </p:cxnSp>
      <p:cxnSp>
        <p:nvCxnSpPr>
          <p:cNvPr id="133" name="Google Shape;133;p14"/>
          <p:cNvCxnSpPr/>
          <p:nvPr/>
        </p:nvCxnSpPr>
        <p:spPr>
          <a:xfrm>
            <a:off x="6157913" y="4090988"/>
            <a:ext cx="5822950" cy="0"/>
          </a:xfrm>
          <a:prstGeom prst="straightConnector1">
            <a:avLst/>
          </a:prstGeom>
          <a:noFill/>
          <a:ln cap="flat" cmpd="sng" w="57150">
            <a:solidFill>
              <a:srgbClr val="00B050"/>
            </a:solidFill>
            <a:prstDash val="solid"/>
            <a:round/>
            <a:headEnd len="sm" w="sm" type="none"/>
            <a:tailEnd len="sm" w="sm" type="none"/>
          </a:ln>
        </p:spPr>
      </p:cxnSp>
      <p:cxnSp>
        <p:nvCxnSpPr>
          <p:cNvPr id="134" name="Google Shape;134;p14"/>
          <p:cNvCxnSpPr/>
          <p:nvPr/>
        </p:nvCxnSpPr>
        <p:spPr>
          <a:xfrm>
            <a:off x="3598863" y="4699000"/>
            <a:ext cx="4216067" cy="0"/>
          </a:xfrm>
          <a:prstGeom prst="straightConnector1">
            <a:avLst/>
          </a:prstGeom>
          <a:noFill/>
          <a:ln cap="flat" cmpd="sng" w="57150">
            <a:solidFill>
              <a:srgbClr val="00B050"/>
            </a:solidFill>
            <a:prstDash val="solid"/>
            <a:round/>
            <a:headEnd len="sm" w="sm" type="none"/>
            <a:tailEnd len="sm" w="sm" type="none"/>
          </a:ln>
        </p:spPr>
      </p:cxnSp>
      <p:cxnSp>
        <p:nvCxnSpPr>
          <p:cNvPr id="135" name="Google Shape;135;p14"/>
          <p:cNvCxnSpPr/>
          <p:nvPr/>
        </p:nvCxnSpPr>
        <p:spPr>
          <a:xfrm>
            <a:off x="3573463" y="5252484"/>
            <a:ext cx="4132262" cy="0"/>
          </a:xfrm>
          <a:prstGeom prst="straightConnector1">
            <a:avLst/>
          </a:prstGeom>
          <a:noFill/>
          <a:ln cap="flat" cmpd="sng" w="57150">
            <a:solidFill>
              <a:srgbClr val="FFC000"/>
            </a:solidFill>
            <a:prstDash val="solid"/>
            <a:round/>
            <a:headEnd len="sm" w="sm" type="none"/>
            <a:tailEnd len="sm" w="sm" type="none"/>
          </a:ln>
        </p:spPr>
      </p:cxnSp>
      <p:cxnSp>
        <p:nvCxnSpPr>
          <p:cNvPr id="136" name="Google Shape;136;p14"/>
          <p:cNvCxnSpPr/>
          <p:nvPr/>
        </p:nvCxnSpPr>
        <p:spPr>
          <a:xfrm flipH="1" rot="10800000">
            <a:off x="10398642" y="4649788"/>
            <a:ext cx="1582221" cy="17905"/>
          </a:xfrm>
          <a:prstGeom prst="straightConnector1">
            <a:avLst/>
          </a:prstGeom>
          <a:noFill/>
          <a:ln cap="flat" cmpd="sng" w="57150">
            <a:solidFill>
              <a:srgbClr val="FFC000"/>
            </a:solidFill>
            <a:prstDash val="solid"/>
            <a:round/>
            <a:headEnd len="sm" w="sm" type="none"/>
            <a:tailEnd len="sm" w="sm" type="none"/>
          </a:ln>
        </p:spPr>
      </p:cxnSp>
      <p:cxnSp>
        <p:nvCxnSpPr>
          <p:cNvPr id="137" name="Google Shape;137;p14"/>
          <p:cNvCxnSpPr/>
          <p:nvPr/>
        </p:nvCxnSpPr>
        <p:spPr>
          <a:xfrm>
            <a:off x="4678326" y="5732463"/>
            <a:ext cx="3795823" cy="0"/>
          </a:xfrm>
          <a:prstGeom prst="straightConnector1">
            <a:avLst/>
          </a:prstGeom>
          <a:noFill/>
          <a:ln cap="flat" cmpd="sng" w="57150">
            <a:solidFill>
              <a:srgbClr val="00B0F0"/>
            </a:solidFill>
            <a:prstDash val="solid"/>
            <a:round/>
            <a:headEnd len="sm" w="sm" type="none"/>
            <a:tailEnd len="sm" w="sm" type="none"/>
          </a:ln>
        </p:spPr>
      </p:cxnSp>
      <p:sp>
        <p:nvSpPr>
          <p:cNvPr id="138" name="Google Shape;138;p14"/>
          <p:cNvSpPr/>
          <p:nvPr/>
        </p:nvSpPr>
        <p:spPr>
          <a:xfrm>
            <a:off x="740568" y="117476"/>
            <a:ext cx="8586788" cy="6635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0" i="0" sz="1400" u="none" cap="none" strike="noStrike">
              <a:solidFill>
                <a:srgbClr val="000000"/>
              </a:solidFill>
              <a:latin typeface="Arial"/>
              <a:ea typeface="Arial"/>
              <a:cs typeface="Arial"/>
              <a:sym typeface="Arial"/>
            </a:endParaRPr>
          </a:p>
        </p:txBody>
      </p:sp>
      <p:sp>
        <p:nvSpPr>
          <p:cNvPr id="139" name="Google Shape;139;p14"/>
          <p:cNvSpPr/>
          <p:nvPr/>
        </p:nvSpPr>
        <p:spPr>
          <a:xfrm>
            <a:off x="3562350" y="5408613"/>
            <a:ext cx="1115976" cy="323850"/>
          </a:xfrm>
          <a:prstGeom prst="rect">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5"/>
          <p:cNvSpPr/>
          <p:nvPr/>
        </p:nvSpPr>
        <p:spPr>
          <a:xfrm>
            <a:off x="582613" y="2809875"/>
            <a:ext cx="2914650" cy="92392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qui dominaient les milliers de murettes de terrains cultivés</a:t>
            </a:r>
            <a:r>
              <a:rPr b="0" i="0" lang="fr-FR"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46" name="Google Shape;146;p15"/>
          <p:cNvSpPr/>
          <p:nvPr/>
        </p:nvSpPr>
        <p:spPr>
          <a:xfrm>
            <a:off x="582613" y="2367117"/>
            <a:ext cx="2914650" cy="3683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que la route n’atteignait pas </a:t>
            </a:r>
            <a:endParaRPr b="0" i="0" sz="1400" u="none" cap="none" strike="noStrike">
              <a:solidFill>
                <a:srgbClr val="000000"/>
              </a:solidFill>
              <a:latin typeface="Arial"/>
              <a:ea typeface="Arial"/>
              <a:cs typeface="Arial"/>
              <a:sym typeface="Arial"/>
            </a:endParaRPr>
          </a:p>
        </p:txBody>
      </p:sp>
      <p:sp>
        <p:nvSpPr>
          <p:cNvPr id="147" name="Google Shape;147;p15"/>
          <p:cNvSpPr/>
          <p:nvPr/>
        </p:nvSpPr>
        <p:spPr>
          <a:xfrm>
            <a:off x="4273550" y="2233613"/>
            <a:ext cx="2960688" cy="2036762"/>
          </a:xfrm>
          <a:prstGeom prst="ellipse">
            <a:avLst/>
          </a:prstGeom>
          <a:solidFill>
            <a:schemeClr val="lt1"/>
          </a:solidFill>
          <a:ln cap="flat" cmpd="sng" w="762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Objet de la description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Un village  </a:t>
            </a:r>
            <a:endParaRPr b="0" i="0" sz="1400" u="none" cap="none" strike="noStrike">
              <a:solidFill>
                <a:srgbClr val="000000"/>
              </a:solidFill>
              <a:latin typeface="Arial"/>
              <a:ea typeface="Arial"/>
              <a:cs typeface="Arial"/>
              <a:sym typeface="Arial"/>
            </a:endParaRPr>
          </a:p>
        </p:txBody>
      </p:sp>
      <p:sp>
        <p:nvSpPr>
          <p:cNvPr id="148" name="Google Shape;148;p15"/>
          <p:cNvSpPr/>
          <p:nvPr/>
        </p:nvSpPr>
        <p:spPr>
          <a:xfrm>
            <a:off x="7604125" y="2466975"/>
            <a:ext cx="3614738" cy="646113"/>
          </a:xfrm>
          <a:prstGeom prst="rect">
            <a:avLst/>
          </a:prstGeom>
          <a:noFill/>
          <a:ln cap="flat" cmpd="sng" w="38100">
            <a:solidFill>
              <a:srgbClr val="7030A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où se déroulait la vie de plein air de la maisonnée</a:t>
            </a:r>
            <a:r>
              <a:rPr b="0" i="0" lang="fr-FR"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49" name="Google Shape;149;p15"/>
          <p:cNvSpPr/>
          <p:nvPr/>
        </p:nvSpPr>
        <p:spPr>
          <a:xfrm>
            <a:off x="582613" y="5137150"/>
            <a:ext cx="2914650" cy="923925"/>
          </a:xfrm>
          <a:prstGeom prst="rect">
            <a:avLst/>
          </a:prstGeom>
          <a:noFill/>
          <a:ln cap="flat" cmpd="sng" w="38100">
            <a:solidFill>
              <a:srgbClr val="00B05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dont les fenêtres simples étaient ornées du basilic odorant ou de géraniums</a:t>
            </a:r>
            <a:endParaRPr b="0" i="0" sz="1400" u="none" cap="none" strike="noStrike">
              <a:solidFill>
                <a:srgbClr val="000000"/>
              </a:solidFill>
              <a:latin typeface="Arial"/>
              <a:ea typeface="Arial"/>
              <a:cs typeface="Arial"/>
              <a:sym typeface="Arial"/>
            </a:endParaRPr>
          </a:p>
        </p:txBody>
      </p:sp>
      <p:sp>
        <p:nvSpPr>
          <p:cNvPr id="150" name="Google Shape;150;p15"/>
          <p:cNvSpPr/>
          <p:nvPr/>
        </p:nvSpPr>
        <p:spPr>
          <a:xfrm>
            <a:off x="4438650" y="6126163"/>
            <a:ext cx="3614738" cy="646112"/>
          </a:xfrm>
          <a:prstGeom prst="rect">
            <a:avLst/>
          </a:prstGeom>
          <a:noFill/>
          <a:ln cap="flat" cmpd="sng" w="38100">
            <a:solidFill>
              <a:srgbClr val="FFC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qui avaient des piliers de bois ou de pierre</a:t>
            </a:r>
            <a:endParaRPr b="0" i="0" sz="1400" u="none" cap="none" strike="noStrike">
              <a:solidFill>
                <a:srgbClr val="000000"/>
              </a:solidFill>
              <a:latin typeface="Arial"/>
              <a:ea typeface="Arial"/>
              <a:cs typeface="Arial"/>
              <a:sym typeface="Arial"/>
            </a:endParaRPr>
          </a:p>
        </p:txBody>
      </p:sp>
      <p:sp>
        <p:nvSpPr>
          <p:cNvPr id="151" name="Google Shape;151;p15"/>
          <p:cNvSpPr/>
          <p:nvPr/>
        </p:nvSpPr>
        <p:spPr>
          <a:xfrm>
            <a:off x="7737475" y="4948238"/>
            <a:ext cx="3614738" cy="646112"/>
          </a:xfrm>
          <a:prstGeom prst="rect">
            <a:avLst/>
          </a:prstGeom>
          <a:noFill/>
          <a:ln cap="flat" cmpd="sng" w="38100">
            <a:solidFill>
              <a:srgbClr val="00B0F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dont les fenêtres portaient des balcons à fleurs</a:t>
            </a:r>
            <a:r>
              <a:rPr b="0" i="0" lang="fr-FR" sz="18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grpSp>
        <p:nvGrpSpPr>
          <p:cNvPr id="152" name="Google Shape;152;p15"/>
          <p:cNvGrpSpPr/>
          <p:nvPr/>
        </p:nvGrpSpPr>
        <p:grpSpPr>
          <a:xfrm>
            <a:off x="1820863" y="833438"/>
            <a:ext cx="3509962" cy="1698452"/>
            <a:chOff x="1820863" y="833438"/>
            <a:chExt cx="3509962" cy="1698452"/>
          </a:xfrm>
        </p:grpSpPr>
        <p:sp>
          <p:nvSpPr>
            <p:cNvPr id="153" name="Google Shape;153;p15"/>
            <p:cNvSpPr/>
            <p:nvPr/>
          </p:nvSpPr>
          <p:spPr>
            <a:xfrm>
              <a:off x="1820863" y="833438"/>
              <a:ext cx="3509962" cy="160020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1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L’emplacement du village</a:t>
              </a:r>
              <a:endParaRPr b="0" i="0" sz="1400" u="none" cap="none" strike="noStrike">
                <a:solidFill>
                  <a:srgbClr val="000000"/>
                </a:solidFill>
                <a:latin typeface="Arial"/>
                <a:ea typeface="Arial"/>
                <a:cs typeface="Arial"/>
                <a:sym typeface="Arial"/>
              </a:endParaRPr>
            </a:p>
          </p:txBody>
        </p:sp>
        <p:cxnSp>
          <p:nvCxnSpPr>
            <p:cNvPr id="154" name="Google Shape;154;p15"/>
            <p:cNvCxnSpPr>
              <a:stCxn id="147" idx="1"/>
            </p:cNvCxnSpPr>
            <p:nvPr/>
          </p:nvCxnSpPr>
          <p:spPr>
            <a:xfrm rot="10800000">
              <a:off x="4273633" y="2348590"/>
              <a:ext cx="433500" cy="183300"/>
            </a:xfrm>
            <a:prstGeom prst="straightConnector1">
              <a:avLst/>
            </a:prstGeom>
            <a:noFill/>
            <a:ln cap="flat" cmpd="sng" w="38100">
              <a:solidFill>
                <a:srgbClr val="FF000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55" name="Google Shape;155;p15"/>
          <p:cNvGrpSpPr/>
          <p:nvPr/>
        </p:nvGrpSpPr>
        <p:grpSpPr>
          <a:xfrm>
            <a:off x="6864350" y="784225"/>
            <a:ext cx="3484563" cy="1674813"/>
            <a:chOff x="6864350" y="784226"/>
            <a:chExt cx="3484562" cy="1674812"/>
          </a:xfrm>
        </p:grpSpPr>
        <p:sp>
          <p:nvSpPr>
            <p:cNvPr id="156" name="Google Shape;156;p15"/>
            <p:cNvSpPr/>
            <p:nvPr/>
          </p:nvSpPr>
          <p:spPr>
            <a:xfrm>
              <a:off x="7234238" y="784226"/>
              <a:ext cx="3114674" cy="1674812"/>
            </a:xfrm>
            <a:prstGeom prst="ellipse">
              <a:avLst/>
            </a:prstGeom>
            <a:solidFill>
              <a:schemeClr val="lt1"/>
            </a:solidFill>
            <a:ln cap="flat" cmpd="sng" w="254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2</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Les terrasses</a:t>
              </a:r>
              <a:endParaRPr b="0" i="0" sz="1400" u="none" cap="none" strike="noStrike">
                <a:solidFill>
                  <a:srgbClr val="000000"/>
                </a:solidFill>
                <a:latin typeface="Arial"/>
                <a:ea typeface="Arial"/>
                <a:cs typeface="Arial"/>
                <a:sym typeface="Arial"/>
              </a:endParaRPr>
            </a:p>
          </p:txBody>
        </p:sp>
        <p:cxnSp>
          <p:nvCxnSpPr>
            <p:cNvPr id="157" name="Google Shape;157;p15"/>
            <p:cNvCxnSpPr/>
            <p:nvPr/>
          </p:nvCxnSpPr>
          <p:spPr>
            <a:xfrm flipH="1" rot="10800000">
              <a:off x="6864350" y="2162175"/>
              <a:ext cx="415925" cy="296863"/>
            </a:xfrm>
            <a:prstGeom prst="straightConnector1">
              <a:avLst/>
            </a:prstGeom>
            <a:noFill/>
            <a:ln cap="flat" cmpd="sng" w="38100">
              <a:solidFill>
                <a:srgbClr val="7030A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58" name="Google Shape;158;p15"/>
          <p:cNvGrpSpPr/>
          <p:nvPr/>
        </p:nvGrpSpPr>
        <p:grpSpPr>
          <a:xfrm>
            <a:off x="7035800" y="3251200"/>
            <a:ext cx="3981450" cy="1585913"/>
            <a:chOff x="7035800" y="3251200"/>
            <a:chExt cx="3980907" cy="1585913"/>
          </a:xfrm>
        </p:grpSpPr>
        <p:sp>
          <p:nvSpPr>
            <p:cNvPr id="159" name="Google Shape;159;p15"/>
            <p:cNvSpPr/>
            <p:nvPr/>
          </p:nvSpPr>
          <p:spPr>
            <a:xfrm>
              <a:off x="7567540" y="3251200"/>
              <a:ext cx="3449167" cy="1585913"/>
            </a:xfrm>
            <a:prstGeom prst="ellipse">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5</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Times New Roman"/>
                  <a:ea typeface="Times New Roman"/>
                  <a:cs typeface="Times New Roman"/>
                  <a:sym typeface="Times New Roman"/>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Times New Roman"/>
                  <a:ea typeface="Times New Roman"/>
                  <a:cs typeface="Times New Roman"/>
                  <a:sym typeface="Times New Roman"/>
                </a:rPr>
                <a:t>(importantes)</a:t>
              </a:r>
              <a:endParaRPr b="0" i="0" sz="1400" u="none" cap="none" strike="noStrike">
                <a:solidFill>
                  <a:srgbClr val="000000"/>
                </a:solidFill>
                <a:latin typeface="Arial"/>
                <a:ea typeface="Arial"/>
                <a:cs typeface="Arial"/>
                <a:sym typeface="Arial"/>
              </a:endParaRPr>
            </a:p>
          </p:txBody>
        </p:sp>
        <p:cxnSp>
          <p:nvCxnSpPr>
            <p:cNvPr id="160" name="Google Shape;160;p15"/>
            <p:cNvCxnSpPr/>
            <p:nvPr/>
          </p:nvCxnSpPr>
          <p:spPr>
            <a:xfrm>
              <a:off x="7035800" y="3838575"/>
              <a:ext cx="422217" cy="190500"/>
            </a:xfrm>
            <a:prstGeom prst="straightConnector1">
              <a:avLst/>
            </a:prstGeom>
            <a:noFill/>
            <a:ln cap="flat" cmpd="sng" w="38100">
              <a:solidFill>
                <a:srgbClr val="00B0F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61" name="Google Shape;161;p15"/>
          <p:cNvGrpSpPr/>
          <p:nvPr/>
        </p:nvGrpSpPr>
        <p:grpSpPr>
          <a:xfrm>
            <a:off x="993775" y="3476625"/>
            <a:ext cx="3600450" cy="1585913"/>
            <a:chOff x="993620" y="3476625"/>
            <a:chExt cx="3600605" cy="1585913"/>
          </a:xfrm>
        </p:grpSpPr>
        <p:sp>
          <p:nvSpPr>
            <p:cNvPr id="162" name="Google Shape;162;p15"/>
            <p:cNvSpPr/>
            <p:nvPr/>
          </p:nvSpPr>
          <p:spPr>
            <a:xfrm>
              <a:off x="993620" y="3476625"/>
              <a:ext cx="3246578" cy="1585913"/>
            </a:xfrm>
            <a:prstGeom prst="ellipse">
              <a:avLst/>
            </a:prstGeom>
            <a:solidFill>
              <a:schemeClr val="lt1"/>
            </a:solidFill>
            <a:ln cap="flat" cmpd="sng" w="254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3</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(de granit)</a:t>
              </a:r>
              <a:endParaRPr b="0" i="0" sz="1400" u="none" cap="none" strike="noStrike">
                <a:solidFill>
                  <a:srgbClr val="000000"/>
                </a:solidFill>
                <a:latin typeface="Arial"/>
                <a:ea typeface="Arial"/>
                <a:cs typeface="Arial"/>
                <a:sym typeface="Arial"/>
              </a:endParaRPr>
            </a:p>
          </p:txBody>
        </p:sp>
        <p:cxnSp>
          <p:nvCxnSpPr>
            <p:cNvPr id="163" name="Google Shape;163;p15"/>
            <p:cNvCxnSpPr/>
            <p:nvPr/>
          </p:nvCxnSpPr>
          <p:spPr>
            <a:xfrm flipH="1">
              <a:off x="4317988" y="4016375"/>
              <a:ext cx="276237" cy="125413"/>
            </a:xfrm>
            <a:prstGeom prst="straightConnector1">
              <a:avLst/>
            </a:prstGeom>
            <a:noFill/>
            <a:ln cap="flat" cmpd="sng" w="38100">
              <a:solidFill>
                <a:srgbClr val="00B05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64" name="Google Shape;164;p15"/>
          <p:cNvGrpSpPr/>
          <p:nvPr/>
        </p:nvGrpSpPr>
        <p:grpSpPr>
          <a:xfrm>
            <a:off x="4624388" y="4241800"/>
            <a:ext cx="3113087" cy="1871663"/>
            <a:chOff x="4624387" y="4241800"/>
            <a:chExt cx="3113087" cy="1871663"/>
          </a:xfrm>
        </p:grpSpPr>
        <p:sp>
          <p:nvSpPr>
            <p:cNvPr id="165" name="Google Shape;165;p15"/>
            <p:cNvSpPr/>
            <p:nvPr/>
          </p:nvSpPr>
          <p:spPr>
            <a:xfrm>
              <a:off x="4624387" y="4529138"/>
              <a:ext cx="3113087" cy="1584325"/>
            </a:xfrm>
            <a:prstGeom prst="ellipse">
              <a:avLst/>
            </a:prstGeom>
            <a:solidFill>
              <a:schemeClr val="lt1"/>
            </a:solidFill>
            <a:ln cap="flat" cmpd="sng" w="254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4</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(modestes)</a:t>
              </a:r>
              <a:endParaRPr b="0" i="0" sz="1400" u="none" cap="none" strike="noStrike">
                <a:solidFill>
                  <a:srgbClr val="000000"/>
                </a:solidFill>
                <a:latin typeface="Arial"/>
                <a:ea typeface="Arial"/>
                <a:cs typeface="Arial"/>
                <a:sym typeface="Arial"/>
              </a:endParaRPr>
            </a:p>
          </p:txBody>
        </p:sp>
        <p:cxnSp>
          <p:nvCxnSpPr>
            <p:cNvPr id="166" name="Google Shape;166;p15"/>
            <p:cNvCxnSpPr/>
            <p:nvPr/>
          </p:nvCxnSpPr>
          <p:spPr>
            <a:xfrm>
              <a:off x="5945187" y="4241800"/>
              <a:ext cx="0" cy="287338"/>
            </a:xfrm>
            <a:prstGeom prst="straightConnector1">
              <a:avLst/>
            </a:prstGeom>
            <a:noFill/>
            <a:ln cap="flat" cmpd="sng" w="38100">
              <a:solidFill>
                <a:srgbClr val="FFC000"/>
              </a:solidFill>
              <a:prstDash val="solid"/>
              <a:round/>
              <a:headEnd len="sm" w="sm" type="none"/>
              <a:tailEnd len="med" w="med" type="triangle"/>
            </a:ln>
            <a:effectLst>
              <a:outerShdw blurRad="40000" rotWithShape="0" dir="5400000" dist="23000">
                <a:srgbClr val="000000">
                  <a:alpha val="34117"/>
                </a:srgbClr>
              </a:outerShdw>
            </a:effectLst>
          </p:spPr>
        </p:cxnSp>
      </p:grpSp>
      <p:sp>
        <p:nvSpPr>
          <p:cNvPr id="167" name="Google Shape;167;p15"/>
          <p:cNvSpPr/>
          <p:nvPr/>
        </p:nvSpPr>
        <p:spPr>
          <a:xfrm>
            <a:off x="786095" y="125413"/>
            <a:ext cx="8586787" cy="6635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a:t>
            </a:r>
            <a:endParaRPr b="1"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47"/>
                                        </p:tgtEl>
                                        <p:attrNameLst>
                                          <p:attrName>style.visibility</p:attrName>
                                        </p:attrNameLst>
                                      </p:cBhvr>
                                      <p:to>
                                        <p:strVal val="visible"/>
                                      </p:to>
                                    </p:set>
                                    <p:anim calcmode="lin" valueType="num">
                                      <p:cBhvr additive="base">
                                        <p:cTn dur="500"/>
                                        <p:tgtEl>
                                          <p:spTgt spid="147"/>
                                        </p:tgtEl>
                                        <p:attrNameLst>
                                          <p:attrName>ppt_w</p:attrName>
                                        </p:attrNameLst>
                                      </p:cBhvr>
                                      <p:tavLst>
                                        <p:tav fmla="" tm="0">
                                          <p:val>
                                            <p:strVal val="0"/>
                                          </p:val>
                                        </p:tav>
                                        <p:tav fmla="" tm="100000">
                                          <p:val>
                                            <p:strVal val="#ppt_w"/>
                                          </p:val>
                                        </p:tav>
                                      </p:tavLst>
                                    </p:anim>
                                    <p:anim calcmode="lin" valueType="num">
                                      <p:cBhvr additive="base">
                                        <p:cTn dur="500"/>
                                        <p:tgtEl>
                                          <p:spTgt spid="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6"/>
          <p:cNvSpPr txBox="1"/>
          <p:nvPr/>
        </p:nvSpPr>
        <p:spPr>
          <a:xfrm>
            <a:off x="2283618" y="2558955"/>
            <a:ext cx="7707313" cy="769938"/>
          </a:xfrm>
          <a:prstGeom prst="rect">
            <a:avLst/>
          </a:prstGeom>
          <a:solidFill>
            <a:srgbClr val="C8E0FC"/>
          </a:solid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2200"/>
              <a:buFont typeface="Open Sans"/>
              <a:buChar char="−"/>
            </a:pPr>
            <a:r>
              <a:rPr b="0" i="0" lang="fr-FR" sz="2200" u="none" cap="none" strike="noStrike">
                <a:solidFill>
                  <a:srgbClr val="000000"/>
                </a:solidFill>
                <a:latin typeface="Open Sans"/>
                <a:ea typeface="Open Sans"/>
                <a:cs typeface="Open Sans"/>
                <a:sym typeface="Open Sans"/>
              </a:rPr>
              <a:t>une proposition principale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2 propositions introduites par  </a:t>
            </a:r>
            <a:r>
              <a:rPr b="0" i="0" lang="fr-FR"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74" name="Google Shape;174;p16"/>
          <p:cNvSpPr txBox="1"/>
          <p:nvPr/>
        </p:nvSpPr>
        <p:spPr>
          <a:xfrm>
            <a:off x="2283619" y="3883391"/>
            <a:ext cx="7708900" cy="460375"/>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2. La route n’atteignait pas </a:t>
            </a:r>
            <a:r>
              <a:rPr b="1" i="0" lang="fr-FR" sz="2400" u="sng" cap="none" strike="noStrike">
                <a:solidFill>
                  <a:srgbClr val="FF0000"/>
                </a:solidFill>
                <a:latin typeface="Open Sans"/>
                <a:ea typeface="Open Sans"/>
                <a:cs typeface="Open Sans"/>
                <a:sym typeface="Open Sans"/>
              </a:rPr>
              <a:t>ces villages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pic>
        <p:nvPicPr>
          <p:cNvPr id="175" name="Google Shape;175;p16"/>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176" name="Google Shape;176;p16"/>
          <p:cNvSpPr txBox="1"/>
          <p:nvPr/>
        </p:nvSpPr>
        <p:spPr>
          <a:xfrm>
            <a:off x="657456" y="203200"/>
            <a:ext cx="2132806"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1" i="0" sz="2800" u="none" cap="none" strike="noStrike">
              <a:solidFill>
                <a:srgbClr val="0096D6"/>
              </a:solidFill>
              <a:latin typeface="Open Sans"/>
              <a:ea typeface="Open Sans"/>
              <a:cs typeface="Open Sans"/>
              <a:sym typeface="Open Sans"/>
            </a:endParaRPr>
          </a:p>
        </p:txBody>
      </p:sp>
      <p:sp>
        <p:nvSpPr>
          <p:cNvPr id="177" name="Google Shape;177;p16"/>
          <p:cNvSpPr txBox="1"/>
          <p:nvPr/>
        </p:nvSpPr>
        <p:spPr>
          <a:xfrm>
            <a:off x="2283619" y="2131368"/>
            <a:ext cx="7707313" cy="431800"/>
          </a:xfrm>
          <a:prstGeom prst="rect">
            <a:avLst/>
          </a:prstGeom>
          <a:solidFill>
            <a:srgbClr val="C8E0F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Phrase complexe contenant plusieurs propositions: </a:t>
            </a:r>
            <a:endParaRPr b="0" i="0" sz="1400" u="none" cap="none" strike="noStrike">
              <a:solidFill>
                <a:srgbClr val="000000"/>
              </a:solidFill>
              <a:latin typeface="Arial"/>
              <a:ea typeface="Arial"/>
              <a:cs typeface="Arial"/>
              <a:sym typeface="Arial"/>
            </a:endParaRPr>
          </a:p>
        </p:txBody>
      </p:sp>
      <p:sp>
        <p:nvSpPr>
          <p:cNvPr id="178" name="Google Shape;178;p16"/>
          <p:cNvSpPr txBox="1"/>
          <p:nvPr/>
        </p:nvSpPr>
        <p:spPr>
          <a:xfrm>
            <a:off x="2305844" y="5132884"/>
            <a:ext cx="7708900" cy="769441"/>
          </a:xfrm>
          <a:prstGeom prst="rect">
            <a:avLst/>
          </a:prstGeom>
          <a:solidFill>
            <a:srgbClr val="C8E0F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Phrase complexe(la phrase précédence) décomposée en trois phrases simples avec </a:t>
            </a:r>
            <a:r>
              <a:rPr b="1" i="1" lang="fr-FR" sz="2200" u="none" cap="none" strike="noStrike">
                <a:solidFill>
                  <a:srgbClr val="000066"/>
                </a:solidFill>
                <a:highlight>
                  <a:srgbClr val="FFFF00"/>
                </a:highlight>
                <a:latin typeface="Open Sans"/>
                <a:ea typeface="Open Sans"/>
                <a:cs typeface="Open Sans"/>
                <a:sym typeface="Open Sans"/>
              </a:rPr>
              <a:t>un groupe nominal qui se répète </a:t>
            </a:r>
            <a:r>
              <a:rPr b="0" i="0" lang="fr-FR" sz="22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79" name="Google Shape;179;p16"/>
          <p:cNvSpPr txBox="1"/>
          <p:nvPr/>
        </p:nvSpPr>
        <p:spPr>
          <a:xfrm>
            <a:off x="2240756" y="914108"/>
            <a:ext cx="7710488" cy="1200150"/>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457200" lvl="0" marL="457200" marR="0" rtl="0" algn="just">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qui dominaient les milliers de murettes de terrains cultivés.</a:t>
            </a:r>
            <a:endParaRPr b="0" i="0" sz="1400" u="none" cap="none" strike="noStrike">
              <a:solidFill>
                <a:srgbClr val="000000"/>
              </a:solidFill>
              <a:latin typeface="Arial"/>
              <a:ea typeface="Arial"/>
              <a:cs typeface="Arial"/>
              <a:sym typeface="Arial"/>
            </a:endParaRPr>
          </a:p>
        </p:txBody>
      </p:sp>
      <p:sp>
        <p:nvSpPr>
          <p:cNvPr id="180" name="Google Shape;180;p16"/>
          <p:cNvSpPr txBox="1"/>
          <p:nvPr/>
        </p:nvSpPr>
        <p:spPr>
          <a:xfrm>
            <a:off x="2283619" y="4353291"/>
            <a:ext cx="7708900" cy="830262"/>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3. </a:t>
            </a:r>
            <a:r>
              <a:rPr b="1" i="0" lang="fr-FR" sz="2400" u="sng" cap="none" strike="noStrike">
                <a:solidFill>
                  <a:srgbClr val="FF0000"/>
                </a:solidFill>
                <a:latin typeface="Open Sans"/>
                <a:ea typeface="Open Sans"/>
                <a:cs typeface="Open Sans"/>
                <a:sym typeface="Open Sans"/>
              </a:rPr>
              <a:t>Ces villages </a:t>
            </a:r>
            <a:r>
              <a:rPr b="0" i="0" lang="fr-FR" sz="2400" u="none" cap="none" strike="noStrike">
                <a:solidFill>
                  <a:schemeClr val="dk1"/>
                </a:solidFill>
                <a:latin typeface="Open Sans"/>
                <a:ea typeface="Open Sans"/>
                <a:cs typeface="Open Sans"/>
                <a:sym typeface="Open Sans"/>
              </a:rPr>
              <a:t>dominaient les milliers de murettes de terrains cultivés.</a:t>
            </a:r>
            <a:endParaRPr b="0" i="0" sz="1400" u="none" cap="none" strike="noStrike">
              <a:solidFill>
                <a:srgbClr val="000000"/>
              </a:solidFill>
              <a:latin typeface="Arial"/>
              <a:ea typeface="Arial"/>
              <a:cs typeface="Arial"/>
              <a:sym typeface="Arial"/>
            </a:endParaRPr>
          </a:p>
        </p:txBody>
      </p:sp>
      <p:cxnSp>
        <p:nvCxnSpPr>
          <p:cNvPr id="181" name="Google Shape;181;p16"/>
          <p:cNvCxnSpPr/>
          <p:nvPr/>
        </p:nvCxnSpPr>
        <p:spPr>
          <a:xfrm>
            <a:off x="2790262" y="1308498"/>
            <a:ext cx="1139825" cy="0"/>
          </a:xfrm>
          <a:prstGeom prst="straightConnector1">
            <a:avLst/>
          </a:prstGeom>
          <a:noFill/>
          <a:ln cap="flat" cmpd="sng" w="38100">
            <a:solidFill>
              <a:srgbClr val="FF0000"/>
            </a:solidFill>
            <a:prstDash val="solid"/>
            <a:round/>
            <a:headEnd len="sm" w="sm" type="none"/>
            <a:tailEnd len="sm" w="sm" type="none"/>
          </a:ln>
        </p:spPr>
      </p:cxnSp>
      <p:cxnSp>
        <p:nvCxnSpPr>
          <p:cNvPr id="182" name="Google Shape;182;p16"/>
          <p:cNvCxnSpPr/>
          <p:nvPr/>
        </p:nvCxnSpPr>
        <p:spPr>
          <a:xfrm>
            <a:off x="6279227" y="1706409"/>
            <a:ext cx="1406525" cy="0"/>
          </a:xfrm>
          <a:prstGeom prst="straightConnector1">
            <a:avLst/>
          </a:prstGeom>
          <a:noFill/>
          <a:ln cap="flat" cmpd="sng" w="38100">
            <a:solidFill>
              <a:srgbClr val="FF0000"/>
            </a:solidFill>
            <a:prstDash val="solid"/>
            <a:round/>
            <a:headEnd len="sm" w="sm" type="none"/>
            <a:tailEnd len="sm" w="sm" type="none"/>
          </a:ln>
        </p:spPr>
      </p:cxnSp>
      <p:cxnSp>
        <p:nvCxnSpPr>
          <p:cNvPr id="183" name="Google Shape;183;p16"/>
          <p:cNvCxnSpPr/>
          <p:nvPr/>
        </p:nvCxnSpPr>
        <p:spPr>
          <a:xfrm>
            <a:off x="2703513" y="1706409"/>
            <a:ext cx="1495425" cy="0"/>
          </a:xfrm>
          <a:prstGeom prst="straightConnector1">
            <a:avLst/>
          </a:prstGeom>
          <a:noFill/>
          <a:ln cap="flat" cmpd="sng" w="38100">
            <a:solidFill>
              <a:srgbClr val="FF0000"/>
            </a:solidFill>
            <a:prstDash val="solid"/>
            <a:round/>
            <a:headEnd len="sm" w="sm" type="none"/>
            <a:tailEnd len="sm" w="sm" type="none"/>
          </a:ln>
        </p:spPr>
      </p:cxnSp>
      <p:sp>
        <p:nvSpPr>
          <p:cNvPr id="184" name="Google Shape;184;p16"/>
          <p:cNvSpPr txBox="1"/>
          <p:nvPr/>
        </p:nvSpPr>
        <p:spPr>
          <a:xfrm>
            <a:off x="6232996" y="2852293"/>
            <a:ext cx="3749040" cy="431800"/>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 / QUI.</a:t>
            </a:r>
            <a:endParaRPr b="0" i="0" sz="1400" u="none" cap="none" strike="noStrike">
              <a:solidFill>
                <a:srgbClr val="000000"/>
              </a:solidFill>
              <a:latin typeface="Arial"/>
              <a:ea typeface="Arial"/>
              <a:cs typeface="Arial"/>
              <a:sym typeface="Arial"/>
            </a:endParaRPr>
          </a:p>
        </p:txBody>
      </p:sp>
      <p:sp>
        <p:nvSpPr>
          <p:cNvPr id="185" name="Google Shape;185;p16"/>
          <p:cNvSpPr/>
          <p:nvPr/>
        </p:nvSpPr>
        <p:spPr>
          <a:xfrm>
            <a:off x="5502275" y="1308498"/>
            <a:ext cx="593725" cy="45720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6" name="Google Shape;186;p16"/>
          <p:cNvSpPr/>
          <p:nvPr/>
        </p:nvSpPr>
        <p:spPr>
          <a:xfrm>
            <a:off x="8335580" y="933019"/>
            <a:ext cx="526845" cy="473396"/>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7" name="Google Shape;187;p16"/>
          <p:cNvSpPr/>
          <p:nvPr/>
        </p:nvSpPr>
        <p:spPr>
          <a:xfrm>
            <a:off x="5707626" y="3922713"/>
            <a:ext cx="1794899" cy="430212"/>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8" name="Google Shape;188;p16"/>
          <p:cNvSpPr/>
          <p:nvPr/>
        </p:nvSpPr>
        <p:spPr>
          <a:xfrm>
            <a:off x="2632765" y="4331788"/>
            <a:ext cx="1860550" cy="461962"/>
          </a:xfrm>
          <a:prstGeom prst="ellipse">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9" name="Google Shape;189;p16"/>
          <p:cNvSpPr/>
          <p:nvPr/>
        </p:nvSpPr>
        <p:spPr>
          <a:xfrm>
            <a:off x="155575" y="982663"/>
            <a:ext cx="21732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verbes dans cette phrase.</a:t>
            </a:r>
            <a:endParaRPr b="0" i="0" sz="1400" u="none" cap="none" strike="noStrike">
              <a:solidFill>
                <a:srgbClr val="000000"/>
              </a:solidFill>
              <a:latin typeface="Arial"/>
              <a:ea typeface="Arial"/>
              <a:cs typeface="Arial"/>
              <a:sym typeface="Arial"/>
            </a:endParaRPr>
          </a:p>
        </p:txBody>
      </p:sp>
      <p:sp>
        <p:nvSpPr>
          <p:cNvPr id="190" name="Google Shape;190;p16"/>
          <p:cNvSpPr txBox="1"/>
          <p:nvPr/>
        </p:nvSpPr>
        <p:spPr>
          <a:xfrm>
            <a:off x="2283618" y="3433407"/>
            <a:ext cx="7707313" cy="461963"/>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1. J’habitais </a:t>
            </a:r>
            <a:r>
              <a:rPr b="1" i="0" lang="fr-FR" sz="2400" u="sng" cap="none" strike="noStrike">
                <a:solidFill>
                  <a:srgbClr val="FF0000"/>
                </a:solidFill>
                <a:latin typeface="Open Sans"/>
                <a:ea typeface="Open Sans"/>
                <a:cs typeface="Open Sans"/>
                <a:sym typeface="Open Sans"/>
              </a:rPr>
              <a:t>un de ces villages </a:t>
            </a:r>
            <a:r>
              <a:rPr b="0" i="0" lang="fr-FR" sz="2400" u="none" cap="none" strike="noStrike">
                <a:solidFill>
                  <a:schemeClr val="dk1"/>
                </a:solidFill>
                <a:latin typeface="Open Sans"/>
                <a:ea typeface="Open Sans"/>
                <a:cs typeface="Open Sans"/>
                <a:sym typeface="Open Sans"/>
              </a:rPr>
              <a:t>en nids d’aigles. </a:t>
            </a:r>
            <a:endParaRPr b="0" i="0" sz="1400" u="none" cap="none" strike="noStrike">
              <a:solidFill>
                <a:srgbClr val="000000"/>
              </a:solidFill>
              <a:latin typeface="Arial"/>
              <a:ea typeface="Arial"/>
              <a:cs typeface="Arial"/>
              <a:sym typeface="Arial"/>
            </a:endParaRPr>
          </a:p>
        </p:txBody>
      </p:sp>
      <p:sp>
        <p:nvSpPr>
          <p:cNvPr id="191" name="Google Shape;191;p16"/>
          <p:cNvSpPr/>
          <p:nvPr/>
        </p:nvSpPr>
        <p:spPr>
          <a:xfrm>
            <a:off x="57149" y="3606800"/>
            <a:ext cx="2192337" cy="267765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fonctions grammaticales de «</a:t>
            </a:r>
            <a:r>
              <a:rPr b="1" i="0" lang="fr-FR" sz="2400" u="none" cap="none" strike="noStrike">
                <a:solidFill>
                  <a:srgbClr val="2E75B5"/>
                </a:solidFill>
                <a:latin typeface="Open Sans"/>
                <a:ea typeface="Open Sans"/>
                <a:cs typeface="Open Sans"/>
                <a:sym typeface="Open Sans"/>
              </a:rPr>
              <a:t> </a:t>
            </a:r>
            <a:r>
              <a:rPr b="1" i="0" lang="fr-FR" sz="2400" u="none" cap="none" strike="noStrike">
                <a:solidFill>
                  <a:srgbClr val="FF0000"/>
                </a:solidFill>
                <a:latin typeface="Open Sans"/>
                <a:ea typeface="Open Sans"/>
                <a:cs typeface="Open Sans"/>
                <a:sym typeface="Open Sans"/>
              </a:rPr>
              <a:t>ces villages</a:t>
            </a:r>
            <a:r>
              <a:rPr b="1" i="0" lang="fr-FR" sz="2400" u="none" cap="none" strike="noStrike">
                <a:solidFill>
                  <a:srgbClr val="2E75B5"/>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 dans les phrases 2 et 3 ? </a:t>
            </a:r>
            <a:endParaRPr b="0" i="0" sz="1400" u="none" cap="none" strike="noStrike">
              <a:solidFill>
                <a:srgbClr val="000000"/>
              </a:solidFill>
              <a:latin typeface="Arial"/>
              <a:ea typeface="Arial"/>
              <a:cs typeface="Arial"/>
              <a:sym typeface="Arial"/>
            </a:endParaRPr>
          </a:p>
        </p:txBody>
      </p:sp>
      <p:sp>
        <p:nvSpPr>
          <p:cNvPr id="192" name="Google Shape;192;p16"/>
          <p:cNvSpPr/>
          <p:nvPr/>
        </p:nvSpPr>
        <p:spPr>
          <a:xfrm>
            <a:off x="10169525" y="1231900"/>
            <a:ext cx="1795463" cy="2257425"/>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Que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002060"/>
                </a:solidFill>
                <a:latin typeface="Open Sans"/>
                <a:ea typeface="Open Sans"/>
                <a:cs typeface="Open Sans"/>
                <a:sym typeface="Open Sans"/>
              </a:rPr>
              <a:t>Pronom relatif remplace un COD  </a:t>
            </a:r>
            <a:endParaRPr b="0" i="0" sz="1400" u="none" cap="none" strike="noStrike">
              <a:solidFill>
                <a:srgbClr val="000000"/>
              </a:solidFill>
              <a:latin typeface="Arial"/>
              <a:ea typeface="Arial"/>
              <a:cs typeface="Arial"/>
              <a:sym typeface="Arial"/>
            </a:endParaRPr>
          </a:p>
        </p:txBody>
      </p:sp>
      <p:sp>
        <p:nvSpPr>
          <p:cNvPr id="193" name="Google Shape;193;p16"/>
          <p:cNvSpPr/>
          <p:nvPr/>
        </p:nvSpPr>
        <p:spPr>
          <a:xfrm>
            <a:off x="10139363" y="4089400"/>
            <a:ext cx="1795462" cy="2255838"/>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Qui</a:t>
            </a:r>
            <a:r>
              <a:rPr b="0" i="0" lang="fr-FR" sz="2800" u="none" cap="none" strike="noStrike">
                <a:solidFill>
                  <a:srgbClr val="00206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002060"/>
                </a:solidFill>
                <a:latin typeface="Open Sans"/>
                <a:ea typeface="Open Sans"/>
                <a:cs typeface="Open Sans"/>
                <a:sym typeface="Open Sans"/>
              </a:rPr>
              <a:t>Pronom relatif remplace un Sujet  </a:t>
            </a:r>
            <a:endParaRPr b="0" i="0" sz="1400" u="none" cap="none" strike="noStrike">
              <a:solidFill>
                <a:srgbClr val="000000"/>
              </a:solidFill>
              <a:latin typeface="Arial"/>
              <a:ea typeface="Arial"/>
              <a:cs typeface="Arial"/>
              <a:sym typeface="Arial"/>
            </a:endParaRPr>
          </a:p>
        </p:txBody>
      </p:sp>
      <p:sp>
        <p:nvSpPr>
          <p:cNvPr id="194" name="Google Shape;194;p16"/>
          <p:cNvSpPr txBox="1"/>
          <p:nvPr/>
        </p:nvSpPr>
        <p:spPr>
          <a:xfrm>
            <a:off x="2305844" y="5864225"/>
            <a:ext cx="7708900" cy="769938"/>
          </a:xfrm>
          <a:prstGeom prst="rect">
            <a:avLst/>
          </a:prstGeom>
          <a:solidFill>
            <a:srgbClr val="C8E0FC"/>
          </a:solid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2200"/>
              <a:buFont typeface="Open Sans"/>
              <a:buChar char="−"/>
            </a:pPr>
            <a:r>
              <a:rPr b="0" i="0" lang="fr-FR" sz="2200" u="none" cap="none" strike="noStrike">
                <a:solidFill>
                  <a:srgbClr val="000000"/>
                </a:solidFill>
                <a:latin typeface="Open Sans"/>
                <a:ea typeface="Open Sans"/>
                <a:cs typeface="Open Sans"/>
                <a:sym typeface="Open Sans"/>
              </a:rPr>
              <a:t>une fois comme </a:t>
            </a:r>
            <a:r>
              <a:rPr b="1" i="0" lang="fr-FR" sz="2200" u="sng" cap="none" strike="noStrike">
                <a:solidFill>
                  <a:srgbClr val="00B050"/>
                </a:solidFill>
                <a:latin typeface="Open Sans"/>
                <a:ea typeface="Open Sans"/>
                <a:cs typeface="Open Sans"/>
                <a:sym typeface="Open Sans"/>
              </a:rPr>
              <a:t>COD</a:t>
            </a:r>
            <a:r>
              <a:rPr b="0" i="0" lang="fr-FR" sz="22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une autre fois comme </a:t>
            </a:r>
            <a:r>
              <a:rPr b="1" i="0" lang="fr-FR" sz="2200" u="sng" cap="none" strike="noStrike">
                <a:solidFill>
                  <a:srgbClr val="7030A0"/>
                </a:solidFill>
                <a:latin typeface="Open Sans"/>
                <a:ea typeface="Open Sans"/>
                <a:cs typeface="Open Sans"/>
                <a:sym typeface="Open Sans"/>
              </a:rPr>
              <a:t>SUJET.</a:t>
            </a:r>
            <a:r>
              <a:rPr b="1" i="0" lang="fr-FR" sz="2200" u="none" cap="none" strike="noStrike">
                <a:solidFill>
                  <a:srgbClr val="FFFF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95" name="Google Shape;195;p16"/>
          <p:cNvSpPr txBox="1"/>
          <p:nvPr/>
        </p:nvSpPr>
        <p:spPr>
          <a:xfrm>
            <a:off x="6327776" y="6154504"/>
            <a:ext cx="3657600" cy="430213"/>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Absence de QUE / QUI.</a:t>
            </a:r>
            <a:endParaRPr b="0" i="0" sz="1400" u="none" cap="none" strike="noStrike">
              <a:solidFill>
                <a:srgbClr val="000000"/>
              </a:solidFill>
              <a:latin typeface="Arial"/>
              <a:ea typeface="Arial"/>
              <a:cs typeface="Arial"/>
              <a:sym typeface="Arial"/>
            </a:endParaRPr>
          </a:p>
        </p:txBody>
      </p:sp>
      <p:sp>
        <p:nvSpPr>
          <p:cNvPr id="196" name="Google Shape;196;p16"/>
          <p:cNvSpPr/>
          <p:nvPr/>
        </p:nvSpPr>
        <p:spPr>
          <a:xfrm>
            <a:off x="4406900" y="4632325"/>
            <a:ext cx="1525588" cy="51593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7030A0"/>
                </a:solidFill>
                <a:latin typeface="Open Sans"/>
                <a:ea typeface="Open Sans"/>
                <a:cs typeface="Open Sans"/>
                <a:sym typeface="Open Sans"/>
              </a:rPr>
              <a:t>SUJET</a:t>
            </a:r>
            <a:endParaRPr b="0" i="0" sz="2800" u="none" cap="none" strike="noStrike">
              <a:solidFill>
                <a:srgbClr val="7030A0"/>
              </a:solidFill>
              <a:latin typeface="Arial"/>
              <a:ea typeface="Arial"/>
              <a:cs typeface="Arial"/>
              <a:sym typeface="Arial"/>
            </a:endParaRPr>
          </a:p>
        </p:txBody>
      </p:sp>
      <p:sp>
        <p:nvSpPr>
          <p:cNvPr id="197" name="Google Shape;197;p16"/>
          <p:cNvSpPr/>
          <p:nvPr/>
        </p:nvSpPr>
        <p:spPr>
          <a:xfrm>
            <a:off x="7485063" y="3846513"/>
            <a:ext cx="1050925" cy="51593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000"/>
              <a:buFont typeface="Arial"/>
              <a:buNone/>
            </a:pPr>
            <a:r>
              <a:rPr b="1" i="0" lang="fr-FR" sz="3000" u="none" cap="none" strike="noStrike">
                <a:solidFill>
                  <a:srgbClr val="00B050"/>
                </a:solidFill>
                <a:latin typeface="Open Sans"/>
                <a:ea typeface="Open Sans"/>
                <a:cs typeface="Open Sans"/>
                <a:sym typeface="Open Sans"/>
              </a:rPr>
              <a:t>COD</a:t>
            </a:r>
            <a:endParaRPr b="0" i="0" sz="30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
                                        </p:tgtEl>
                                        <p:attrNameLst>
                                          <p:attrName>style.visibility</p:attrName>
                                        </p:attrNameLst>
                                      </p:cBhvr>
                                      <p:to>
                                        <p:strVal val="visible"/>
                                      </p:to>
                                    </p:set>
                                    <p:anim calcmode="lin" valueType="num">
                                      <p:cBhvr additive="base">
                                        <p:cTn dur="500"/>
                                        <p:tgtEl>
                                          <p:spTgt spid="181"/>
                                        </p:tgtEl>
                                        <p:attrNameLst>
                                          <p:attrName>ppt_w</p:attrName>
                                        </p:attrNameLst>
                                      </p:cBhvr>
                                      <p:tavLst>
                                        <p:tav fmla="" tm="0">
                                          <p:val>
                                            <p:strVal val="0"/>
                                          </p:val>
                                        </p:tav>
                                        <p:tav fmla="" tm="100000">
                                          <p:val>
                                            <p:strVal val="#ppt_w"/>
                                          </p:val>
                                        </p:tav>
                                      </p:tavLst>
                                    </p:anim>
                                    <p:anim calcmode="lin" valueType="num">
                                      <p:cBhvr additive="base">
                                        <p:cTn dur="500"/>
                                        <p:tgtEl>
                                          <p:spTgt spid="18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3"/>
                                        </p:tgtEl>
                                        <p:attrNameLst>
                                          <p:attrName>style.visibility</p:attrName>
                                        </p:attrNameLst>
                                      </p:cBhvr>
                                      <p:to>
                                        <p:strVal val="visible"/>
                                      </p:to>
                                    </p:set>
                                    <p:anim calcmode="lin" valueType="num">
                                      <p:cBhvr additive="base">
                                        <p:cTn dur="500"/>
                                        <p:tgtEl>
                                          <p:spTgt spid="183"/>
                                        </p:tgtEl>
                                        <p:attrNameLst>
                                          <p:attrName>ppt_w</p:attrName>
                                        </p:attrNameLst>
                                      </p:cBhvr>
                                      <p:tavLst>
                                        <p:tav fmla="" tm="0">
                                          <p:val>
                                            <p:strVal val="0"/>
                                          </p:val>
                                        </p:tav>
                                        <p:tav fmla="" tm="100000">
                                          <p:val>
                                            <p:strVal val="#ppt_w"/>
                                          </p:val>
                                        </p:tav>
                                      </p:tavLst>
                                    </p:anim>
                                    <p:anim calcmode="lin" valueType="num">
                                      <p:cBhvr additive="base">
                                        <p:cTn dur="500"/>
                                        <p:tgtEl>
                                          <p:spTgt spid="18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2"/>
                                        </p:tgtEl>
                                        <p:attrNameLst>
                                          <p:attrName>style.visibility</p:attrName>
                                        </p:attrNameLst>
                                      </p:cBhvr>
                                      <p:to>
                                        <p:strVal val="visible"/>
                                      </p:to>
                                    </p:set>
                                    <p:anim calcmode="lin" valueType="num">
                                      <p:cBhvr additive="base">
                                        <p:cTn dur="500"/>
                                        <p:tgtEl>
                                          <p:spTgt spid="182"/>
                                        </p:tgtEl>
                                        <p:attrNameLst>
                                          <p:attrName>ppt_w</p:attrName>
                                        </p:attrNameLst>
                                      </p:cBhvr>
                                      <p:tavLst>
                                        <p:tav fmla="" tm="0">
                                          <p:val>
                                            <p:strVal val="0"/>
                                          </p:val>
                                        </p:tav>
                                        <p:tav fmla="" tm="100000">
                                          <p:val>
                                            <p:strVal val="#ppt_w"/>
                                          </p:val>
                                        </p:tav>
                                      </p:tavLst>
                                    </p:anim>
                                    <p:anim calcmode="lin" valueType="num">
                                      <p:cBhvr additive="base">
                                        <p:cTn dur="500"/>
                                        <p:tgtEl>
                                          <p:spTgt spid="1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2000"/>
                                        <p:tgtEl>
                                          <p:spTgt spid="185"/>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20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2000"/>
                                        <p:tgtEl>
                                          <p:spTgt spid="187"/>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2000"/>
                                        <p:tgtEl>
                                          <p:spTgt spid="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2000"/>
                                        <p:tgtEl>
                                          <p:spTgt spid="188"/>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2000"/>
                                        <p:tgtEl>
                                          <p:spTgt spid="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17"/>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04" name="Google Shape;204;p17"/>
          <p:cNvSpPr txBox="1"/>
          <p:nvPr/>
        </p:nvSpPr>
        <p:spPr>
          <a:xfrm>
            <a:off x="637560" y="205472"/>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05" name="Google Shape;205;p17"/>
          <p:cNvSpPr txBox="1"/>
          <p:nvPr/>
        </p:nvSpPr>
        <p:spPr>
          <a:xfrm>
            <a:off x="3160713" y="1112838"/>
            <a:ext cx="6659562" cy="12001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treilles, lourdes de grappes, recouvraient </a:t>
            </a:r>
            <a:r>
              <a:rPr b="1" i="0" lang="fr-FR" sz="2400" u="none" cap="none" strike="noStrike">
                <a:solidFill>
                  <a:srgbClr val="2E75B5"/>
                </a:solidFill>
                <a:latin typeface="Open Sans"/>
                <a:ea typeface="Open Sans"/>
                <a:cs typeface="Open Sans"/>
                <a:sym typeface="Open Sans"/>
              </a:rPr>
              <a:t>les terrasses</a:t>
            </a:r>
            <a:r>
              <a:rPr b="0" i="0" lang="fr-FR" sz="2400" u="none" cap="none" strike="noStrike">
                <a:solidFill>
                  <a:srgbClr val="2E75B5"/>
                </a:solidFill>
                <a:latin typeface="Open Sans"/>
                <a:ea typeface="Open Sans"/>
                <a:cs typeface="Open Sans"/>
                <a:sym typeface="Open Sans"/>
              </a:rPr>
              <a:t> </a:t>
            </a:r>
            <a:r>
              <a:rPr b="1" i="0" lang="fr-FR" sz="2400" u="none" cap="none" strike="noStrike">
                <a:solidFill>
                  <a:srgbClr val="2E75B5"/>
                </a:solidFill>
                <a:latin typeface="Open Sans"/>
                <a:ea typeface="Open Sans"/>
                <a:cs typeface="Open Sans"/>
                <a:sym typeface="Open Sans"/>
              </a:rPr>
              <a:t>où se déroulait la vie de plein air de la maisonnée.</a:t>
            </a:r>
            <a:endParaRPr b="0" i="0" sz="1400" u="none" cap="none" strike="noStrike">
              <a:solidFill>
                <a:srgbClr val="000000"/>
              </a:solidFill>
              <a:latin typeface="Arial"/>
              <a:ea typeface="Arial"/>
              <a:cs typeface="Arial"/>
              <a:sym typeface="Arial"/>
            </a:endParaRPr>
          </a:p>
        </p:txBody>
      </p:sp>
      <p:sp>
        <p:nvSpPr>
          <p:cNvPr id="206" name="Google Shape;206;p17"/>
          <p:cNvSpPr/>
          <p:nvPr/>
        </p:nvSpPr>
        <p:spPr>
          <a:xfrm>
            <a:off x="3244850" y="4171950"/>
            <a:ext cx="6713538" cy="1938338"/>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Arial"/>
                <a:ea typeface="Arial"/>
                <a:cs typeface="Arial"/>
                <a:sym typeface="Arial"/>
              </a:rPr>
              <a:t>- </a:t>
            </a:r>
            <a:r>
              <a:rPr b="1" i="0" lang="fr-FR" sz="2400" u="sng" cap="none" strike="noStrike">
                <a:solidFill>
                  <a:srgbClr val="2E75B5"/>
                </a:solidFill>
                <a:latin typeface="Open Sans"/>
                <a:ea typeface="Open Sans"/>
                <a:cs typeface="Open Sans"/>
                <a:sym typeface="Open Sans"/>
              </a:rPr>
              <a:t>Sur les terrasses </a:t>
            </a:r>
            <a:r>
              <a:rPr b="1" i="0" lang="fr-FR" sz="2400" u="none" cap="none" strike="noStrike">
                <a:solidFill>
                  <a:srgbClr val="2E75B5"/>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se  déroulait la vie de la maisonnée.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279400" lvl="0" marL="27940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 La vie de la maisonnée se  déroulait </a:t>
            </a:r>
            <a:r>
              <a:rPr b="1" i="0" lang="fr-FR" sz="2400" u="sng" cap="none" strike="noStrike">
                <a:solidFill>
                  <a:srgbClr val="2E75B5"/>
                </a:solidFill>
                <a:latin typeface="Open Sans"/>
                <a:ea typeface="Open Sans"/>
                <a:cs typeface="Open Sans"/>
                <a:sym typeface="Open Sans"/>
              </a:rPr>
              <a:t>sur les terrasses.</a:t>
            </a:r>
            <a:r>
              <a:rPr b="1" i="0" lang="fr-FR" sz="2400" u="sng" cap="none" strike="noStrike">
                <a:solidFill>
                  <a:schemeClr val="dk2"/>
                </a:solidFill>
                <a:latin typeface="Open Sans"/>
                <a:ea typeface="Open Sans"/>
                <a:cs typeface="Open Sans"/>
                <a:sym typeface="Open Sans"/>
              </a:rPr>
              <a:t> </a:t>
            </a:r>
            <a:endParaRPr b="0" i="0" sz="2400" u="none" cap="none" strike="noStrike">
              <a:solidFill>
                <a:schemeClr val="dk2"/>
              </a:solidFill>
              <a:latin typeface="Open Sans"/>
              <a:ea typeface="Open Sans"/>
              <a:cs typeface="Open Sans"/>
              <a:sym typeface="Open Sans"/>
            </a:endParaRPr>
          </a:p>
        </p:txBody>
      </p:sp>
      <p:sp>
        <p:nvSpPr>
          <p:cNvPr id="207" name="Google Shape;207;p17"/>
          <p:cNvSpPr/>
          <p:nvPr/>
        </p:nvSpPr>
        <p:spPr>
          <a:xfrm>
            <a:off x="3244850" y="2738438"/>
            <a:ext cx="657542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000000"/>
              </a:buClr>
              <a:buSzPts val="2400"/>
              <a:buFont typeface="Open Sans"/>
              <a:buChar char="-"/>
            </a:pPr>
            <a:r>
              <a:rPr b="0" i="0" lang="fr-FR" sz="2400" u="none" cap="none" strike="noStrike">
                <a:solidFill>
                  <a:srgbClr val="000000"/>
                </a:solidFill>
                <a:latin typeface="Open Sans"/>
                <a:ea typeface="Open Sans"/>
                <a:cs typeface="Open Sans"/>
                <a:sym typeface="Open Sans"/>
              </a:rPr>
              <a:t>Les treilles, lourdes de grappes, recouvraient </a:t>
            </a:r>
            <a:r>
              <a:rPr b="1" i="0" lang="fr-FR" sz="2400" u="sng" cap="none" strike="noStrike">
                <a:solidFill>
                  <a:srgbClr val="2E75B5"/>
                </a:solidFill>
                <a:latin typeface="Open Sans"/>
                <a:ea typeface="Open Sans"/>
                <a:cs typeface="Open Sans"/>
                <a:sym typeface="Open Sans"/>
              </a:rPr>
              <a:t>les terrasses.</a:t>
            </a:r>
            <a:r>
              <a:rPr b="0" i="0" lang="fr-FR" sz="2000" u="none" cap="none" strike="noStrike">
                <a:solidFill>
                  <a:srgbClr val="2E75B5"/>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08" name="Google Shape;208;p17"/>
          <p:cNvSpPr txBox="1"/>
          <p:nvPr/>
        </p:nvSpPr>
        <p:spPr>
          <a:xfrm>
            <a:off x="90487" y="1215371"/>
            <a:ext cx="2911476" cy="15696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Décomposez cette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phrase complexe 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des propositions indépendantes. </a:t>
            </a:r>
            <a:endParaRPr b="0" i="0" sz="1400" u="none" cap="none" strike="noStrike">
              <a:solidFill>
                <a:srgbClr val="000000"/>
              </a:solidFill>
              <a:latin typeface="Arial"/>
              <a:ea typeface="Arial"/>
              <a:cs typeface="Arial"/>
              <a:sym typeface="Arial"/>
            </a:endParaRPr>
          </a:p>
        </p:txBody>
      </p:sp>
      <p:cxnSp>
        <p:nvCxnSpPr>
          <p:cNvPr id="209" name="Google Shape;209;p17"/>
          <p:cNvCxnSpPr/>
          <p:nvPr/>
        </p:nvCxnSpPr>
        <p:spPr>
          <a:xfrm>
            <a:off x="4994275" y="1933575"/>
            <a:ext cx="1603375" cy="0"/>
          </a:xfrm>
          <a:prstGeom prst="straightConnector1">
            <a:avLst/>
          </a:prstGeom>
          <a:noFill/>
          <a:ln cap="flat" cmpd="sng" w="38100">
            <a:solidFill>
              <a:srgbClr val="FF0000"/>
            </a:solidFill>
            <a:prstDash val="solid"/>
            <a:round/>
            <a:headEnd len="sm" w="sm" type="none"/>
            <a:tailEnd len="sm" w="sm" type="none"/>
          </a:ln>
        </p:spPr>
      </p:cxnSp>
      <p:cxnSp>
        <p:nvCxnSpPr>
          <p:cNvPr id="210" name="Google Shape;210;p17"/>
          <p:cNvCxnSpPr/>
          <p:nvPr/>
        </p:nvCxnSpPr>
        <p:spPr>
          <a:xfrm>
            <a:off x="7627938" y="1489075"/>
            <a:ext cx="1604962" cy="0"/>
          </a:xfrm>
          <a:prstGeom prst="straightConnector1">
            <a:avLst/>
          </a:prstGeom>
          <a:noFill/>
          <a:ln cap="flat" cmpd="sng" w="38100">
            <a:solidFill>
              <a:srgbClr val="FF0000"/>
            </a:solidFill>
            <a:prstDash val="solid"/>
            <a:round/>
            <a:headEnd len="sm" w="sm" type="none"/>
            <a:tailEnd len="sm" w="sm" type="none"/>
          </a:ln>
        </p:spPr>
      </p:cxnSp>
      <p:sp>
        <p:nvSpPr>
          <p:cNvPr id="211" name="Google Shape;211;p17"/>
          <p:cNvSpPr/>
          <p:nvPr/>
        </p:nvSpPr>
        <p:spPr>
          <a:xfrm>
            <a:off x="4513006" y="1479551"/>
            <a:ext cx="409063" cy="454024"/>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12" name="Google Shape;212;p17"/>
          <p:cNvSpPr txBox="1"/>
          <p:nvPr/>
        </p:nvSpPr>
        <p:spPr>
          <a:xfrm>
            <a:off x="0" y="4511675"/>
            <a:ext cx="3049588"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Où se déroulait la vie de la maisonnée ?  `</a:t>
            </a:r>
            <a:endParaRPr b="0" i="0" sz="1400" u="none" cap="none" strike="noStrike">
              <a:solidFill>
                <a:srgbClr val="000000"/>
              </a:solidFill>
              <a:latin typeface="Arial"/>
              <a:ea typeface="Arial"/>
              <a:cs typeface="Arial"/>
              <a:sym typeface="Arial"/>
            </a:endParaRPr>
          </a:p>
        </p:txBody>
      </p:sp>
      <p:sp>
        <p:nvSpPr>
          <p:cNvPr id="213" name="Google Shape;213;p17"/>
          <p:cNvSpPr/>
          <p:nvPr/>
        </p:nvSpPr>
        <p:spPr>
          <a:xfrm>
            <a:off x="10091738" y="2522538"/>
            <a:ext cx="1795462" cy="2255837"/>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C00000"/>
                </a:solidFill>
                <a:latin typeface="Open Sans"/>
                <a:ea typeface="Open Sans"/>
                <a:cs typeface="Open Sans"/>
                <a:sym typeface="Open Sans"/>
              </a:rPr>
              <a:t>Où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C00000"/>
                </a:solidFill>
                <a:latin typeface="Open Sans"/>
                <a:ea typeface="Open Sans"/>
                <a:cs typeface="Open Sans"/>
                <a:sym typeface="Open Sans"/>
              </a:rPr>
              <a:t>Pronom relatif remplace un CCL  </a:t>
            </a:r>
            <a:endParaRPr b="0" i="0" sz="1400" u="none" cap="none" strike="noStrike">
              <a:solidFill>
                <a:srgbClr val="000000"/>
              </a:solidFill>
              <a:latin typeface="Arial"/>
              <a:ea typeface="Arial"/>
              <a:cs typeface="Arial"/>
              <a:sym typeface="Arial"/>
            </a:endParaRPr>
          </a:p>
        </p:txBody>
      </p:sp>
      <p:sp>
        <p:nvSpPr>
          <p:cNvPr id="214" name="Google Shape;214;p17"/>
          <p:cNvSpPr/>
          <p:nvPr/>
        </p:nvSpPr>
        <p:spPr>
          <a:xfrm>
            <a:off x="4887118" y="4628255"/>
            <a:ext cx="732017" cy="253461"/>
          </a:xfrm>
          <a:prstGeom prst="rect">
            <a:avLst/>
          </a:prstGeom>
          <a:solidFill>
            <a:srgbClr val="BBD6E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215" name="Google Shape;215;p17"/>
          <p:cNvSpPr/>
          <p:nvPr/>
        </p:nvSpPr>
        <p:spPr>
          <a:xfrm>
            <a:off x="4994275" y="5745162"/>
            <a:ext cx="728098" cy="295717"/>
          </a:xfrm>
          <a:prstGeom prst="rect">
            <a:avLst/>
          </a:prstGeom>
          <a:solidFill>
            <a:srgbClr val="BBD6E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gtEl>
                                        <p:attrNameLst>
                                          <p:attrName>style.visibility</p:attrName>
                                        </p:attrNameLst>
                                      </p:cBhvr>
                                      <p:to>
                                        <p:strVal val="visible"/>
                                      </p:to>
                                    </p:set>
                                  </p:childTnLst>
                                </p:cTn>
                              </p:par>
                              <p:par>
                                <p:cTn fill="hold" nodeType="withEffect" presetClass="entr" presetID="23" presetSubtype="16">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ppt_w</p:attrName>
                                        </p:attrNameLst>
                                      </p:cBhvr>
                                      <p:tavLst>
                                        <p:tav fmla="" tm="0">
                                          <p:val>
                                            <p:strVal val="0"/>
                                          </p:val>
                                        </p:tav>
                                        <p:tav fmla="" tm="100000">
                                          <p:val>
                                            <p:strVal val="#ppt_w"/>
                                          </p:val>
                                        </p:tav>
                                      </p:tavLst>
                                    </p:anim>
                                    <p:anim calcmode="lin" valueType="num">
                                      <p:cBhvr additive="base">
                                        <p:cTn dur="500"/>
                                        <p:tgtEl>
                                          <p:spTgt spid="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500"/>
                                        <p:tgtEl>
                                          <p:spTgt spid="210"/>
                                        </p:tgtEl>
                                        <p:attrNameLst>
                                          <p:attrName>ppt_w</p:attrName>
                                        </p:attrNameLst>
                                      </p:cBhvr>
                                      <p:tavLst>
                                        <p:tav fmla="" tm="0">
                                          <p:val>
                                            <p:strVal val="0"/>
                                          </p:val>
                                        </p:tav>
                                        <p:tav fmla="" tm="100000">
                                          <p:val>
                                            <p:strVal val="#ppt_w"/>
                                          </p:val>
                                        </p:tav>
                                      </p:tavLst>
                                    </p:anim>
                                    <p:anim calcmode="lin" valueType="num">
                                      <p:cBhvr additive="base">
                                        <p:cTn dur="500"/>
                                        <p:tgtEl>
                                          <p:spTgt spid="21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2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ppt_w</p:attrName>
                                        </p:attrNameLst>
                                      </p:cBhvr>
                                      <p:tavLst>
                                        <p:tav fmla="" tm="0">
                                          <p:val>
                                            <p:strVal val="0"/>
                                          </p:val>
                                        </p:tav>
                                        <p:tav fmla="" tm="100000">
                                          <p:val>
                                            <p:strVal val="#ppt_w"/>
                                          </p:val>
                                        </p:tav>
                                      </p:tavLst>
                                    </p:anim>
                                    <p:anim calcmode="lin" valueType="num">
                                      <p:cBhvr additive="base">
                                        <p:cTn dur="500"/>
                                        <p:tgtEl>
                                          <p:spTgt spid="2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ppt_w</p:attrName>
                                        </p:attrNameLst>
                                      </p:cBhvr>
                                      <p:tavLst>
                                        <p:tav fmla="" tm="0">
                                          <p:val>
                                            <p:strVal val="0"/>
                                          </p:val>
                                        </p:tav>
                                        <p:tav fmla="" tm="100000">
                                          <p:val>
                                            <p:strVal val="#ppt_w"/>
                                          </p:val>
                                        </p:tav>
                                      </p:tavLst>
                                    </p:anim>
                                    <p:anim calcmode="lin" valueType="num">
                                      <p:cBhvr additive="base">
                                        <p:cTn dur="500"/>
                                        <p:tgtEl>
                                          <p:spTgt spid="2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18"/>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22" name="Google Shape;222;p18"/>
          <p:cNvSpPr txBox="1"/>
          <p:nvPr/>
        </p:nvSpPr>
        <p:spPr>
          <a:xfrm>
            <a:off x="603250" y="192088"/>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23" name="Google Shape;223;p18"/>
          <p:cNvSpPr/>
          <p:nvPr/>
        </p:nvSpPr>
        <p:spPr>
          <a:xfrm>
            <a:off x="603250" y="5670550"/>
            <a:ext cx="36861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des </a:t>
            </a:r>
            <a:r>
              <a:rPr b="1" i="0" lang="fr-FR" sz="2400" u="sng" cap="none" strike="noStrike">
                <a:solidFill>
                  <a:srgbClr val="FFC000"/>
                </a:solidFill>
                <a:latin typeface="Open Sans"/>
                <a:ea typeface="Open Sans"/>
                <a:cs typeface="Open Sans"/>
                <a:sym typeface="Open Sans"/>
              </a:rPr>
              <a:t>maisons importantes. </a:t>
            </a:r>
            <a:r>
              <a:rPr b="0" i="0" lang="fr-FR" sz="2400" u="none" cap="none" strike="noStrike">
                <a:solidFill>
                  <a:schemeClr val="dk1"/>
                </a:solidFill>
                <a:latin typeface="Open Sans"/>
                <a:ea typeface="Open Sans"/>
                <a:cs typeface="Open Sans"/>
                <a:sym typeface="Open Sans"/>
              </a:rPr>
              <a:t>.</a:t>
            </a:r>
            <a:endParaRPr b="1" i="0" sz="2400" u="sng" cap="none" strike="noStrike">
              <a:solidFill>
                <a:srgbClr val="FFC000"/>
              </a:solidFill>
              <a:latin typeface="Open Sans"/>
              <a:ea typeface="Open Sans"/>
              <a:cs typeface="Open Sans"/>
              <a:sym typeface="Open Sans"/>
            </a:endParaRPr>
          </a:p>
        </p:txBody>
      </p:sp>
      <p:sp>
        <p:nvSpPr>
          <p:cNvPr id="224" name="Google Shape;224;p18"/>
          <p:cNvSpPr/>
          <p:nvPr/>
        </p:nvSpPr>
        <p:spPr>
          <a:xfrm>
            <a:off x="614363" y="4573588"/>
            <a:ext cx="3675062"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sng" cap="none" strike="noStrike">
                <a:solidFill>
                  <a:srgbClr val="002060"/>
                </a:solidFill>
                <a:latin typeface="Open Sans"/>
                <a:ea typeface="Open Sans"/>
                <a:cs typeface="Open Sans"/>
                <a:sym typeface="Open Sans"/>
              </a:rPr>
              <a:t>des maisons modestes. </a:t>
            </a:r>
            <a:endParaRPr b="0" i="0" sz="1400" u="none" cap="none" strike="noStrike">
              <a:solidFill>
                <a:srgbClr val="000000"/>
              </a:solidFill>
              <a:latin typeface="Arial"/>
              <a:ea typeface="Arial"/>
              <a:cs typeface="Arial"/>
              <a:sym typeface="Arial"/>
            </a:endParaRPr>
          </a:p>
        </p:txBody>
      </p:sp>
      <p:sp>
        <p:nvSpPr>
          <p:cNvPr id="225" name="Google Shape;225;p18"/>
          <p:cNvSpPr/>
          <p:nvPr/>
        </p:nvSpPr>
        <p:spPr>
          <a:xfrm>
            <a:off x="603250" y="3478213"/>
            <a:ext cx="3686175" cy="8302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sng" cap="none" strike="noStrike">
                <a:solidFill>
                  <a:srgbClr val="C00000"/>
                </a:solidFill>
                <a:latin typeface="Open Sans"/>
                <a:ea typeface="Open Sans"/>
                <a:cs typeface="Open Sans"/>
                <a:sym typeface="Open Sans"/>
              </a:rPr>
              <a:t>des maisons</a:t>
            </a:r>
            <a:r>
              <a:rPr b="0" i="0" lang="fr-FR" sz="2400" u="none" cap="none" strike="noStrike">
                <a:solidFill>
                  <a:srgbClr val="C00000"/>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de  granit.</a:t>
            </a:r>
            <a:endParaRPr b="0" i="0" sz="1400" u="none" cap="none" strike="noStrike">
              <a:solidFill>
                <a:srgbClr val="000000"/>
              </a:solidFill>
              <a:latin typeface="Arial"/>
              <a:ea typeface="Arial"/>
              <a:cs typeface="Arial"/>
              <a:sym typeface="Arial"/>
            </a:endParaRPr>
          </a:p>
        </p:txBody>
      </p:sp>
      <p:sp>
        <p:nvSpPr>
          <p:cNvPr id="226" name="Google Shape;226;p18"/>
          <p:cNvSpPr txBox="1"/>
          <p:nvPr/>
        </p:nvSpPr>
        <p:spPr>
          <a:xfrm>
            <a:off x="257174" y="1011238"/>
            <a:ext cx="2914651" cy="15696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Décomposez cette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phrase complexe 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des propositions indépendantes.</a:t>
            </a:r>
            <a:endParaRPr b="0" i="0" sz="1400" u="none" cap="none" strike="noStrike">
              <a:solidFill>
                <a:srgbClr val="000000"/>
              </a:solidFill>
              <a:latin typeface="Arial"/>
              <a:ea typeface="Arial"/>
              <a:cs typeface="Arial"/>
              <a:sym typeface="Arial"/>
            </a:endParaRPr>
          </a:p>
        </p:txBody>
      </p:sp>
      <p:sp>
        <p:nvSpPr>
          <p:cNvPr id="227" name="Google Shape;227;p18"/>
          <p:cNvSpPr/>
          <p:nvPr/>
        </p:nvSpPr>
        <p:spPr>
          <a:xfrm>
            <a:off x="4495800" y="3494088"/>
            <a:ext cx="5184775" cy="8302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231775" lvl="0" marL="231775"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Les fenêtres simples  </a:t>
            </a:r>
            <a:r>
              <a:rPr b="1" i="0" lang="fr-FR" sz="2400" u="sng" cap="none" strike="noStrike">
                <a:solidFill>
                  <a:srgbClr val="C00000"/>
                </a:solidFill>
                <a:latin typeface="Open Sans"/>
                <a:ea typeface="Open Sans"/>
                <a:cs typeface="Open Sans"/>
                <a:sym typeface="Open Sans"/>
              </a:rPr>
              <a:t>de ces maisons de granit (CDN) </a:t>
            </a:r>
            <a:r>
              <a:rPr b="0" i="0" lang="fr-FR" sz="2400" u="none" cap="none" strike="noStrike">
                <a:solidFill>
                  <a:schemeClr val="dk1"/>
                </a:solidFill>
                <a:latin typeface="Open Sans"/>
                <a:ea typeface="Open Sans"/>
                <a:cs typeface="Open Sans"/>
                <a:sym typeface="Open Sans"/>
              </a:rPr>
              <a:t>étaient ornées</a:t>
            </a:r>
            <a:r>
              <a:rPr b="0" i="0" lang="fr-FR" sz="2000" u="none" cap="none" strike="noStrike">
                <a:solidFill>
                  <a:schemeClr val="dk1"/>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228" name="Google Shape;228;p18"/>
          <p:cNvSpPr/>
          <p:nvPr/>
        </p:nvSpPr>
        <p:spPr>
          <a:xfrm>
            <a:off x="4498975" y="4573588"/>
            <a:ext cx="5181600"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sng" cap="none" strike="noStrike">
                <a:solidFill>
                  <a:srgbClr val="002060"/>
                </a:solidFill>
                <a:latin typeface="Open Sans"/>
                <a:ea typeface="Open Sans"/>
                <a:cs typeface="Open Sans"/>
                <a:sym typeface="Open Sans"/>
              </a:rPr>
              <a:t>Les maisons modestes</a:t>
            </a:r>
            <a:r>
              <a:rPr b="0" i="0" lang="fr-FR" sz="2400" u="none" cap="none" strike="noStrike">
                <a:solidFill>
                  <a:srgbClr val="002060"/>
                </a:solidFill>
                <a:latin typeface="Open Sans"/>
                <a:ea typeface="Open Sans"/>
                <a:cs typeface="Open Sans"/>
                <a:sym typeface="Open Sans"/>
              </a:rPr>
              <a:t> </a:t>
            </a:r>
            <a:r>
              <a:rPr b="0" i="0" lang="fr-FR" sz="2400" u="none" cap="none" strike="noStrike">
                <a:solidFill>
                  <a:schemeClr val="dk1"/>
                </a:solidFill>
                <a:latin typeface="Open Sans"/>
                <a:ea typeface="Open Sans"/>
                <a:cs typeface="Open Sans"/>
                <a:sym typeface="Open Sans"/>
              </a:rPr>
              <a:t>avaient des piliers de bois ou de pierre</a:t>
            </a:r>
            <a:r>
              <a:rPr b="0" i="0" lang="fr-FR" sz="20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229" name="Google Shape;229;p18"/>
          <p:cNvSpPr/>
          <p:nvPr/>
        </p:nvSpPr>
        <p:spPr>
          <a:xfrm>
            <a:off x="4495800" y="5651500"/>
            <a:ext cx="51847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fenêtres </a:t>
            </a:r>
            <a:r>
              <a:rPr b="1" i="0" lang="fr-FR" sz="2400" u="sng" cap="none" strike="noStrike">
                <a:solidFill>
                  <a:srgbClr val="FFC000"/>
                </a:solidFill>
                <a:latin typeface="Open Sans"/>
                <a:ea typeface="Open Sans"/>
                <a:cs typeface="Open Sans"/>
                <a:sym typeface="Open Sans"/>
              </a:rPr>
              <a:t>des maisons (CDN)</a:t>
            </a:r>
            <a:r>
              <a:rPr b="1" i="0" lang="fr-FR" sz="2400" u="none" cap="none" strike="noStrike">
                <a:solidFill>
                  <a:srgbClr val="FFC000"/>
                </a:solidFill>
                <a:latin typeface="Open Sans"/>
                <a:ea typeface="Open Sans"/>
                <a:cs typeface="Open Sans"/>
                <a:sym typeface="Open Sans"/>
              </a:rPr>
              <a:t> </a:t>
            </a:r>
            <a:r>
              <a:rPr b="0" i="0" lang="fr-FR" sz="2400" u="none" cap="none" strike="noStrike">
                <a:solidFill>
                  <a:schemeClr val="dk1"/>
                </a:solidFill>
                <a:latin typeface="Open Sans"/>
                <a:ea typeface="Open Sans"/>
                <a:cs typeface="Open Sans"/>
                <a:sym typeface="Open Sans"/>
              </a:rPr>
              <a:t>portaient des balcons à fleurs.</a:t>
            </a:r>
            <a:endParaRPr b="1" i="0" sz="2400" u="sng" cap="none" strike="noStrike">
              <a:solidFill>
                <a:srgbClr val="FFC000"/>
              </a:solidFill>
              <a:latin typeface="Open Sans"/>
              <a:ea typeface="Open Sans"/>
              <a:cs typeface="Open Sans"/>
              <a:sym typeface="Open Sans"/>
            </a:endParaRPr>
          </a:p>
        </p:txBody>
      </p:sp>
      <p:sp>
        <p:nvSpPr>
          <p:cNvPr id="230" name="Google Shape;230;p18"/>
          <p:cNvSpPr/>
          <p:nvPr/>
        </p:nvSpPr>
        <p:spPr>
          <a:xfrm>
            <a:off x="10155238" y="3713163"/>
            <a:ext cx="1797050" cy="2257425"/>
          </a:xfrm>
          <a:prstGeom prst="rect">
            <a:avLst/>
          </a:prstGeom>
          <a:noFill/>
          <a:ln cap="flat" cmpd="sng" w="25400">
            <a:solidFill>
              <a:srgbClr val="54813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85623"/>
                </a:solidFill>
                <a:latin typeface="Open Sans"/>
                <a:ea typeface="Open Sans"/>
                <a:cs typeface="Open Sans"/>
                <a:sym typeface="Open Sans"/>
              </a:rPr>
              <a:t>Dont</a:t>
            </a:r>
            <a:r>
              <a:rPr b="1" i="0" lang="fr-FR" sz="28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385623"/>
                </a:solidFill>
                <a:latin typeface="Open Sans"/>
                <a:ea typeface="Open Sans"/>
                <a:cs typeface="Open Sans"/>
                <a:sym typeface="Open Sans"/>
              </a:rPr>
              <a:t>Pronom relatif remplace un CDN  </a:t>
            </a:r>
            <a:endParaRPr b="0" i="0" sz="1400" u="none" cap="none" strike="noStrike">
              <a:solidFill>
                <a:srgbClr val="000000"/>
              </a:solidFill>
              <a:latin typeface="Arial"/>
              <a:ea typeface="Arial"/>
              <a:cs typeface="Arial"/>
              <a:sym typeface="Arial"/>
            </a:endParaRPr>
          </a:p>
        </p:txBody>
      </p:sp>
      <p:grpSp>
        <p:nvGrpSpPr>
          <p:cNvPr id="231" name="Google Shape;231;p18"/>
          <p:cNvGrpSpPr/>
          <p:nvPr/>
        </p:nvGrpSpPr>
        <p:grpSpPr>
          <a:xfrm>
            <a:off x="3479800" y="720725"/>
            <a:ext cx="7924800" cy="1938338"/>
            <a:chOff x="3479065" y="787032"/>
            <a:chExt cx="7924801" cy="1938337"/>
          </a:xfrm>
        </p:grpSpPr>
        <p:grpSp>
          <p:nvGrpSpPr>
            <p:cNvPr id="232" name="Google Shape;232;p18"/>
            <p:cNvGrpSpPr/>
            <p:nvPr/>
          </p:nvGrpSpPr>
          <p:grpSpPr>
            <a:xfrm>
              <a:off x="3479065" y="787032"/>
              <a:ext cx="7924801" cy="1938337"/>
              <a:chOff x="2748413" y="1281836"/>
              <a:chExt cx="7299129" cy="1938992"/>
            </a:xfrm>
          </p:grpSpPr>
          <p:sp>
            <p:nvSpPr>
              <p:cNvPr id="233" name="Google Shape;233;p18"/>
              <p:cNvSpPr txBox="1"/>
              <p:nvPr/>
            </p:nvSpPr>
            <p:spPr>
              <a:xfrm>
                <a:off x="2748413" y="1281836"/>
                <a:ext cx="7299129" cy="193899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none" cap="none" strike="noStrike">
                    <a:solidFill>
                      <a:srgbClr val="C00000"/>
                    </a:solidFill>
                    <a:latin typeface="Open Sans"/>
                    <a:ea typeface="Open Sans"/>
                    <a:cs typeface="Open Sans"/>
                    <a:sym typeface="Open Sans"/>
                  </a:rPr>
                  <a:t>des maisons</a:t>
                </a:r>
                <a:r>
                  <a:rPr b="0" i="0" lang="fr-FR" sz="2400" u="none" cap="none" strike="noStrike">
                    <a:solidFill>
                      <a:srgbClr val="C00000"/>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de granit </a:t>
                </a:r>
                <a:r>
                  <a:rPr b="1" i="0" lang="fr-FR" sz="2400" u="none" cap="none" strike="noStrike">
                    <a:solidFill>
                      <a:srgbClr val="C00000"/>
                    </a:solidFill>
                    <a:latin typeface="Open Sans"/>
                    <a:ea typeface="Open Sans"/>
                    <a:cs typeface="Open Sans"/>
                    <a:sym typeface="Open Sans"/>
                  </a:rPr>
                  <a:t>dont les fenêtres simples étaient ornées</a:t>
                </a:r>
                <a:r>
                  <a:rPr b="0" i="0" lang="fr-FR" sz="2400" u="none" cap="none" strike="noStrike">
                    <a:solidFill>
                      <a:srgbClr val="C00000"/>
                    </a:solidFill>
                    <a:latin typeface="Open Sans"/>
                    <a:ea typeface="Open Sans"/>
                    <a:cs typeface="Open Sans"/>
                    <a:sym typeface="Open Sans"/>
                  </a:rPr>
                  <a:t>,</a:t>
                </a:r>
                <a:r>
                  <a:rPr b="0" i="0" lang="fr-FR" sz="2400" u="none" cap="none" strike="noStrike">
                    <a:solidFill>
                      <a:srgbClr val="000000"/>
                    </a:solidFill>
                    <a:latin typeface="Open Sans"/>
                    <a:ea typeface="Open Sans"/>
                    <a:cs typeface="Open Sans"/>
                    <a:sym typeface="Open Sans"/>
                  </a:rPr>
                  <a:t> (il y a des) </a:t>
                </a:r>
                <a:r>
                  <a:rPr b="1" i="0" lang="fr-FR" sz="2400" u="none" cap="none" strike="noStrike">
                    <a:solidFill>
                      <a:srgbClr val="002060"/>
                    </a:solidFill>
                    <a:latin typeface="Open Sans"/>
                    <a:ea typeface="Open Sans"/>
                    <a:cs typeface="Open Sans"/>
                    <a:sym typeface="Open Sans"/>
                  </a:rPr>
                  <a:t>maisons</a:t>
                </a:r>
                <a:r>
                  <a:rPr b="0" i="0" lang="fr-FR" sz="2400" u="none" cap="none" strike="noStrike">
                    <a:solidFill>
                      <a:srgbClr val="000000"/>
                    </a:solidFill>
                    <a:latin typeface="Open Sans"/>
                    <a:ea typeface="Open Sans"/>
                    <a:cs typeface="Open Sans"/>
                    <a:sym typeface="Open Sans"/>
                  </a:rPr>
                  <a:t> modestes </a:t>
                </a:r>
                <a:r>
                  <a:rPr b="1" i="0" lang="fr-FR" sz="2400" u="none" cap="none" strike="noStrike">
                    <a:solidFill>
                      <a:srgbClr val="002060"/>
                    </a:solidFill>
                    <a:latin typeface="Open Sans"/>
                    <a:ea typeface="Open Sans"/>
                    <a:cs typeface="Open Sans"/>
                    <a:sym typeface="Open Sans"/>
                  </a:rPr>
                  <a:t>qui avaient des piliers de bois ou de pierre</a:t>
                </a:r>
                <a:r>
                  <a:rPr b="0" i="0" lang="fr-FR" sz="2400" u="none" cap="none" strike="noStrike">
                    <a:solidFill>
                      <a:srgbClr val="000000"/>
                    </a:solidFill>
                    <a:latin typeface="Open Sans"/>
                    <a:ea typeface="Open Sans"/>
                    <a:cs typeface="Open Sans"/>
                    <a:sym typeface="Open Sans"/>
                  </a:rPr>
                  <a:t> ; (il y a des) </a:t>
                </a:r>
                <a:r>
                  <a:rPr b="1" i="0" lang="fr-FR" sz="2400" u="none" cap="none" strike="noStrike">
                    <a:solidFill>
                      <a:srgbClr val="FFC000"/>
                    </a:solidFill>
                    <a:latin typeface="Open Sans"/>
                    <a:ea typeface="Open Sans"/>
                    <a:cs typeface="Open Sans"/>
                    <a:sym typeface="Open Sans"/>
                  </a:rPr>
                  <a:t>maisons</a:t>
                </a:r>
                <a:r>
                  <a:rPr b="0" i="0" lang="fr-FR" sz="2400" u="none" cap="none" strike="noStrike">
                    <a:solidFill>
                      <a:srgbClr val="000000"/>
                    </a:solidFill>
                    <a:latin typeface="Open Sans"/>
                    <a:ea typeface="Open Sans"/>
                    <a:cs typeface="Open Sans"/>
                    <a:sym typeface="Open Sans"/>
                  </a:rPr>
                  <a:t> importantes </a:t>
                </a:r>
                <a:r>
                  <a:rPr b="1" i="0" lang="fr-FR" sz="2400" u="none" cap="none" strike="noStrike">
                    <a:solidFill>
                      <a:srgbClr val="FFC000"/>
                    </a:solidFill>
                    <a:latin typeface="Open Sans"/>
                    <a:ea typeface="Open Sans"/>
                    <a:cs typeface="Open Sans"/>
                    <a:sym typeface="Open Sans"/>
                  </a:rPr>
                  <a:t>dont les fenêtres portaient des balcons </a:t>
                </a:r>
                <a:r>
                  <a:rPr b="1" i="0" lang="fr-FR" sz="2400" u="sng" cap="none" strike="noStrike">
                    <a:solidFill>
                      <a:srgbClr val="FFC000"/>
                    </a:solidFill>
                    <a:latin typeface="Open Sans"/>
                    <a:ea typeface="Open Sans"/>
                    <a:cs typeface="Open Sans"/>
                    <a:sym typeface="Open Sans"/>
                  </a:rPr>
                  <a:t>à </a:t>
                </a:r>
                <a:r>
                  <a:rPr b="1" i="0" lang="fr-FR" sz="2400" u="none" cap="none" strike="noStrike">
                    <a:solidFill>
                      <a:srgbClr val="FFC000"/>
                    </a:solidFill>
                    <a:latin typeface="Open Sans"/>
                    <a:ea typeface="Open Sans"/>
                    <a:cs typeface="Open Sans"/>
                    <a:sym typeface="Open Sans"/>
                  </a:rPr>
                  <a:t>fleurs,</a:t>
                </a:r>
                <a:endParaRPr b="0" i="0" sz="1400" u="none" cap="none" strike="noStrike">
                  <a:solidFill>
                    <a:srgbClr val="000000"/>
                  </a:solidFill>
                  <a:latin typeface="Arial"/>
                  <a:ea typeface="Arial"/>
                  <a:cs typeface="Arial"/>
                  <a:sym typeface="Arial"/>
                </a:endParaRPr>
              </a:p>
            </p:txBody>
          </p:sp>
          <p:sp>
            <p:nvSpPr>
              <p:cNvPr id="234" name="Google Shape;234;p18"/>
              <p:cNvSpPr/>
              <p:nvPr/>
            </p:nvSpPr>
            <p:spPr>
              <a:xfrm>
                <a:off x="6594936" y="1294540"/>
                <a:ext cx="728158" cy="40495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5" name="Google Shape;235;p18"/>
              <p:cNvSpPr/>
              <p:nvPr/>
            </p:nvSpPr>
            <p:spPr>
              <a:xfrm>
                <a:off x="4364106" y="2415693"/>
                <a:ext cx="728158" cy="40495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6" name="Google Shape;236;p18"/>
              <p:cNvSpPr/>
              <p:nvPr/>
            </p:nvSpPr>
            <p:spPr>
              <a:xfrm>
                <a:off x="8423077" y="1669317"/>
                <a:ext cx="728158" cy="425594"/>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37" name="Google Shape;237;p18"/>
              <p:cNvCxnSpPr/>
              <p:nvPr/>
            </p:nvCxnSpPr>
            <p:spPr>
              <a:xfrm>
                <a:off x="8977237" y="2094910"/>
                <a:ext cx="1070305" cy="0"/>
              </a:xfrm>
              <a:prstGeom prst="straightConnector1">
                <a:avLst/>
              </a:prstGeom>
              <a:noFill/>
              <a:ln cap="flat" cmpd="sng" w="38100">
                <a:solidFill>
                  <a:srgbClr val="FF0000"/>
                </a:solidFill>
                <a:prstDash val="solid"/>
                <a:round/>
                <a:headEnd len="sm" w="sm" type="none"/>
                <a:tailEnd len="sm" w="sm" type="none"/>
              </a:ln>
            </p:spPr>
          </p:cxnSp>
          <p:cxnSp>
            <p:nvCxnSpPr>
              <p:cNvPr id="238" name="Google Shape;238;p18"/>
              <p:cNvCxnSpPr/>
              <p:nvPr/>
            </p:nvCxnSpPr>
            <p:spPr>
              <a:xfrm>
                <a:off x="6741587" y="2798411"/>
                <a:ext cx="1406603" cy="0"/>
              </a:xfrm>
              <a:prstGeom prst="straightConnector1">
                <a:avLst/>
              </a:prstGeom>
              <a:noFill/>
              <a:ln cap="flat" cmpd="sng" w="38100">
                <a:solidFill>
                  <a:srgbClr val="FF0000"/>
                </a:solidFill>
                <a:prstDash val="solid"/>
                <a:round/>
                <a:headEnd len="sm" w="sm" type="none"/>
                <a:tailEnd len="sm" w="sm" type="none"/>
              </a:ln>
            </p:spPr>
          </p:cxnSp>
          <p:cxnSp>
            <p:nvCxnSpPr>
              <p:cNvPr id="239" name="Google Shape;239;p18"/>
              <p:cNvCxnSpPr/>
              <p:nvPr/>
            </p:nvCxnSpPr>
            <p:spPr>
              <a:xfrm>
                <a:off x="3302574" y="1699490"/>
                <a:ext cx="315828" cy="0"/>
              </a:xfrm>
              <a:prstGeom prst="straightConnector1">
                <a:avLst/>
              </a:prstGeom>
              <a:noFill/>
              <a:ln cap="flat" cmpd="sng" w="38100">
                <a:solidFill>
                  <a:srgbClr val="FF0000"/>
                </a:solidFill>
                <a:prstDash val="solid"/>
                <a:round/>
                <a:headEnd len="sm" w="sm" type="none"/>
                <a:tailEnd len="sm" w="sm" type="none"/>
              </a:ln>
            </p:spPr>
          </p:cxnSp>
          <p:cxnSp>
            <p:nvCxnSpPr>
              <p:cNvPr id="240" name="Google Shape;240;p18"/>
              <p:cNvCxnSpPr/>
              <p:nvPr/>
            </p:nvCxnSpPr>
            <p:spPr>
              <a:xfrm>
                <a:off x="7990276" y="2418870"/>
                <a:ext cx="315828" cy="0"/>
              </a:xfrm>
              <a:prstGeom prst="straightConnector1">
                <a:avLst/>
              </a:prstGeom>
              <a:noFill/>
              <a:ln cap="flat" cmpd="sng" w="38100">
                <a:solidFill>
                  <a:srgbClr val="FF0000"/>
                </a:solidFill>
                <a:prstDash val="solid"/>
                <a:round/>
                <a:headEnd len="sm" w="sm" type="none"/>
                <a:tailEnd len="sm" w="sm" type="none"/>
              </a:ln>
            </p:spPr>
          </p:cxnSp>
        </p:grpSp>
        <p:cxnSp>
          <p:nvCxnSpPr>
            <p:cNvPr id="241" name="Google Shape;241;p18"/>
            <p:cNvCxnSpPr/>
            <p:nvPr/>
          </p:nvCxnSpPr>
          <p:spPr>
            <a:xfrm>
              <a:off x="6142890" y="1579195"/>
              <a:ext cx="446088" cy="0"/>
            </a:xfrm>
            <a:prstGeom prst="straightConnector1">
              <a:avLst/>
            </a:prstGeom>
            <a:noFill/>
            <a:ln cap="flat" cmpd="sng" w="57150">
              <a:solidFill>
                <a:srgbClr val="FF0000"/>
              </a:solidFill>
              <a:prstDash val="solid"/>
              <a:round/>
              <a:headEnd len="sm" w="sm" type="none"/>
              <a:tailEnd len="sm" w="sm"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20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5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pic>
        <p:nvPicPr>
          <p:cNvPr id="247" name="Google Shape;247;p19"/>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48" name="Google Shape;248;p19"/>
          <p:cNvSpPr txBox="1"/>
          <p:nvPr/>
        </p:nvSpPr>
        <p:spPr>
          <a:xfrm>
            <a:off x="580231" y="207200"/>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49" name="Google Shape;249;p19"/>
          <p:cNvSpPr txBox="1"/>
          <p:nvPr/>
        </p:nvSpPr>
        <p:spPr>
          <a:xfrm>
            <a:off x="111125" y="1539875"/>
            <a:ext cx="2778125" cy="23083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les propositions principales </a:t>
            </a:r>
            <a:r>
              <a:rPr b="1" i="0" lang="fr-FR" sz="2400" u="none" cap="none" strike="noStrike">
                <a:solidFill>
                  <a:schemeClr val="dk1"/>
                </a:solidFill>
                <a:latin typeface="Open Sans"/>
                <a:ea typeface="Open Sans"/>
                <a:cs typeface="Open Sans"/>
                <a:sym typeface="Open Sans"/>
              </a:rPr>
              <a:t>et</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les propositions introduites par un pronom relatif.  </a:t>
            </a:r>
            <a:endParaRPr b="0" i="0" sz="1400" u="none" cap="none" strike="noStrike">
              <a:solidFill>
                <a:srgbClr val="000000"/>
              </a:solidFill>
              <a:latin typeface="Arial"/>
              <a:ea typeface="Arial"/>
              <a:cs typeface="Arial"/>
              <a:sym typeface="Arial"/>
            </a:endParaRPr>
          </a:p>
        </p:txBody>
      </p:sp>
      <p:sp>
        <p:nvSpPr>
          <p:cNvPr id="250" name="Google Shape;250;p19"/>
          <p:cNvSpPr txBox="1"/>
          <p:nvPr/>
        </p:nvSpPr>
        <p:spPr>
          <a:xfrm>
            <a:off x="3124200" y="1114425"/>
            <a:ext cx="5937250" cy="1570038"/>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qui dominaient les milliers de murettes de terrains cultivés.</a:t>
            </a:r>
            <a:endParaRPr b="0" i="0" sz="1400" u="none" cap="none" strike="noStrike">
              <a:solidFill>
                <a:srgbClr val="000000"/>
              </a:solidFill>
              <a:latin typeface="Arial"/>
              <a:ea typeface="Arial"/>
              <a:cs typeface="Arial"/>
              <a:sym typeface="Arial"/>
            </a:endParaRPr>
          </a:p>
        </p:txBody>
      </p:sp>
      <p:sp>
        <p:nvSpPr>
          <p:cNvPr id="251" name="Google Shape;251;p19"/>
          <p:cNvSpPr txBox="1"/>
          <p:nvPr/>
        </p:nvSpPr>
        <p:spPr>
          <a:xfrm>
            <a:off x="3233738" y="3660775"/>
            <a:ext cx="5799137" cy="12001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treilles, lourdes de grappes, recouvraient les terrasses où se déroulait la vie de plein air de la maisonnée.</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9167813" y="1539875"/>
            <a:ext cx="2859087" cy="3556000"/>
          </a:xfrm>
          <a:prstGeom prst="rect">
            <a:avLst/>
          </a:prstGeom>
          <a:noFill/>
          <a:ln cap="flat" cmpd="sng" w="254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La proposition introduite par un pronom relatif est une </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rgbClr val="FF0000"/>
                </a:solidFill>
                <a:latin typeface="Open Sans"/>
                <a:ea typeface="Open Sans"/>
                <a:cs typeface="Open Sans"/>
                <a:sym typeface="Open Sans"/>
              </a:rPr>
              <a:t>SUBORDONNÉE RELATIVE</a:t>
            </a:r>
            <a:endParaRPr b="0" i="0" sz="2400" u="none" cap="none" strike="noStrike">
              <a:solidFill>
                <a:srgbClr val="FF0000"/>
              </a:solidFill>
              <a:latin typeface="Open Sans"/>
              <a:ea typeface="Open Sans"/>
              <a:cs typeface="Open Sans"/>
              <a:sym typeface="Open Sans"/>
            </a:endParaRPr>
          </a:p>
        </p:txBody>
      </p:sp>
      <p:cxnSp>
        <p:nvCxnSpPr>
          <p:cNvPr id="253" name="Google Shape;253;p19"/>
          <p:cNvCxnSpPr/>
          <p:nvPr/>
        </p:nvCxnSpPr>
        <p:spPr>
          <a:xfrm>
            <a:off x="3233738" y="1508125"/>
            <a:ext cx="5727700" cy="0"/>
          </a:xfrm>
          <a:prstGeom prst="straightConnector1">
            <a:avLst/>
          </a:prstGeom>
          <a:noFill/>
          <a:ln cap="flat" cmpd="sng" w="38100">
            <a:solidFill>
              <a:srgbClr val="FF0000"/>
            </a:solidFill>
            <a:prstDash val="solid"/>
            <a:round/>
            <a:headEnd len="sm" w="sm" type="none"/>
            <a:tailEnd len="sm" w="sm" type="none"/>
          </a:ln>
        </p:spPr>
      </p:cxnSp>
      <p:cxnSp>
        <p:nvCxnSpPr>
          <p:cNvPr id="254" name="Google Shape;254;p19"/>
          <p:cNvCxnSpPr/>
          <p:nvPr/>
        </p:nvCxnSpPr>
        <p:spPr>
          <a:xfrm>
            <a:off x="3233738" y="4102100"/>
            <a:ext cx="5727700" cy="0"/>
          </a:xfrm>
          <a:prstGeom prst="straightConnector1">
            <a:avLst/>
          </a:prstGeom>
          <a:noFill/>
          <a:ln cap="flat" cmpd="sng" w="38100">
            <a:solidFill>
              <a:srgbClr val="FF0000"/>
            </a:solidFill>
            <a:prstDash val="solid"/>
            <a:round/>
            <a:headEnd len="sm" w="sm" type="none"/>
            <a:tailEnd len="sm" w="sm" type="none"/>
          </a:ln>
        </p:spPr>
      </p:cxnSp>
      <p:cxnSp>
        <p:nvCxnSpPr>
          <p:cNvPr id="255" name="Google Shape;255;p19"/>
          <p:cNvCxnSpPr/>
          <p:nvPr/>
        </p:nvCxnSpPr>
        <p:spPr>
          <a:xfrm>
            <a:off x="3233738" y="4413250"/>
            <a:ext cx="1711325" cy="0"/>
          </a:xfrm>
          <a:prstGeom prst="straightConnector1">
            <a:avLst/>
          </a:prstGeom>
          <a:noFill/>
          <a:ln cap="flat" cmpd="sng" w="38100">
            <a:solidFill>
              <a:srgbClr val="FF0000"/>
            </a:solidFill>
            <a:prstDash val="solid"/>
            <a:round/>
            <a:headEnd len="sm" w="sm" type="none"/>
            <a:tailEnd len="sm" w="sm" type="none"/>
          </a:ln>
        </p:spPr>
      </p:cxnSp>
      <p:cxnSp>
        <p:nvCxnSpPr>
          <p:cNvPr id="256" name="Google Shape;256;p19"/>
          <p:cNvCxnSpPr>
            <a:stCxn id="257" idx="4"/>
          </p:cNvCxnSpPr>
          <p:nvPr/>
        </p:nvCxnSpPr>
        <p:spPr>
          <a:xfrm flipH="1" rot="10800000">
            <a:off x="5174457" y="4413375"/>
            <a:ext cx="3858300" cy="34800"/>
          </a:xfrm>
          <a:prstGeom prst="straightConnector1">
            <a:avLst/>
          </a:prstGeom>
          <a:noFill/>
          <a:ln cap="flat" cmpd="sng" w="38100">
            <a:solidFill>
              <a:srgbClr val="00B050"/>
            </a:solidFill>
            <a:prstDash val="solid"/>
            <a:round/>
            <a:headEnd len="sm" w="sm" type="none"/>
            <a:tailEnd len="sm" w="sm" type="none"/>
          </a:ln>
        </p:spPr>
      </p:cxnSp>
      <p:cxnSp>
        <p:nvCxnSpPr>
          <p:cNvPr id="258" name="Google Shape;258;p19"/>
          <p:cNvCxnSpPr/>
          <p:nvPr/>
        </p:nvCxnSpPr>
        <p:spPr>
          <a:xfrm>
            <a:off x="3233738" y="1906588"/>
            <a:ext cx="5106987" cy="0"/>
          </a:xfrm>
          <a:prstGeom prst="straightConnector1">
            <a:avLst/>
          </a:prstGeom>
          <a:noFill/>
          <a:ln cap="flat" cmpd="sng" w="38100">
            <a:solidFill>
              <a:srgbClr val="00B050"/>
            </a:solidFill>
            <a:prstDash val="solid"/>
            <a:round/>
            <a:headEnd len="sm" w="sm" type="none"/>
            <a:tailEnd len="sm" w="sm" type="none"/>
          </a:ln>
        </p:spPr>
      </p:cxnSp>
      <p:cxnSp>
        <p:nvCxnSpPr>
          <p:cNvPr id="259" name="Google Shape;259;p19"/>
          <p:cNvCxnSpPr/>
          <p:nvPr/>
        </p:nvCxnSpPr>
        <p:spPr>
          <a:xfrm>
            <a:off x="3233738" y="2241550"/>
            <a:ext cx="5727700" cy="0"/>
          </a:xfrm>
          <a:prstGeom prst="straightConnector1">
            <a:avLst/>
          </a:prstGeom>
          <a:noFill/>
          <a:ln cap="flat" cmpd="sng" w="38100">
            <a:solidFill>
              <a:srgbClr val="00B050"/>
            </a:solidFill>
            <a:prstDash val="solid"/>
            <a:round/>
            <a:headEnd len="sm" w="sm" type="none"/>
            <a:tailEnd len="sm" w="sm" type="none"/>
          </a:ln>
        </p:spPr>
      </p:cxnSp>
      <p:cxnSp>
        <p:nvCxnSpPr>
          <p:cNvPr id="260" name="Google Shape;260;p19"/>
          <p:cNvCxnSpPr/>
          <p:nvPr/>
        </p:nvCxnSpPr>
        <p:spPr>
          <a:xfrm>
            <a:off x="3124200" y="2657475"/>
            <a:ext cx="2279650" cy="0"/>
          </a:xfrm>
          <a:prstGeom prst="straightConnector1">
            <a:avLst/>
          </a:prstGeom>
          <a:noFill/>
          <a:ln cap="flat" cmpd="sng" w="38100">
            <a:solidFill>
              <a:srgbClr val="00B050"/>
            </a:solidFill>
            <a:prstDash val="solid"/>
            <a:round/>
            <a:headEnd len="sm" w="sm" type="none"/>
            <a:tailEnd len="sm" w="sm" type="none"/>
          </a:ln>
        </p:spPr>
      </p:cxnSp>
      <p:cxnSp>
        <p:nvCxnSpPr>
          <p:cNvPr id="261" name="Google Shape;261;p19"/>
          <p:cNvCxnSpPr/>
          <p:nvPr/>
        </p:nvCxnSpPr>
        <p:spPr>
          <a:xfrm>
            <a:off x="3233738" y="4854575"/>
            <a:ext cx="2859087" cy="0"/>
          </a:xfrm>
          <a:prstGeom prst="straightConnector1">
            <a:avLst/>
          </a:prstGeom>
          <a:noFill/>
          <a:ln cap="flat" cmpd="sng" w="38100">
            <a:solidFill>
              <a:srgbClr val="00B050"/>
            </a:solidFill>
            <a:prstDash val="solid"/>
            <a:round/>
            <a:headEnd len="sm" w="sm" type="none"/>
            <a:tailEnd len="sm" w="sm" type="none"/>
          </a:ln>
        </p:spPr>
      </p:cxnSp>
      <p:sp>
        <p:nvSpPr>
          <p:cNvPr id="262" name="Google Shape;262;p19"/>
          <p:cNvSpPr/>
          <p:nvPr/>
        </p:nvSpPr>
        <p:spPr>
          <a:xfrm>
            <a:off x="3143250" y="1489076"/>
            <a:ext cx="612775" cy="441325"/>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57" name="Google Shape;257;p19"/>
          <p:cNvSpPr/>
          <p:nvPr/>
        </p:nvSpPr>
        <p:spPr>
          <a:xfrm>
            <a:off x="4945064" y="4102101"/>
            <a:ext cx="458786" cy="346074"/>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3" name="Google Shape;263;p19"/>
          <p:cNvSpPr/>
          <p:nvPr/>
        </p:nvSpPr>
        <p:spPr>
          <a:xfrm>
            <a:off x="3133725" y="1884363"/>
            <a:ext cx="612775" cy="441325"/>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
                                        </p:tgtEl>
                                        <p:attrNameLst>
                                          <p:attrName>style.visibility</p:attrName>
                                        </p:attrNameLst>
                                      </p:cBhvr>
                                      <p:to>
                                        <p:strVal val="visible"/>
                                      </p:to>
                                    </p:set>
                                    <p:anim calcmode="lin" valueType="num">
                                      <p:cBhvr additive="base">
                                        <p:cTn dur="500"/>
                                        <p:tgtEl>
                                          <p:spTgt spid="253"/>
                                        </p:tgtEl>
                                        <p:attrNameLst>
                                          <p:attrName>ppt_w</p:attrName>
                                        </p:attrNameLst>
                                      </p:cBhvr>
                                      <p:tavLst>
                                        <p:tav fmla="" tm="0">
                                          <p:val>
                                            <p:strVal val="0"/>
                                          </p:val>
                                        </p:tav>
                                        <p:tav fmla="" tm="100000">
                                          <p:val>
                                            <p:strVal val="#ppt_w"/>
                                          </p:val>
                                        </p:tav>
                                      </p:tavLst>
                                    </p:anim>
                                    <p:anim calcmode="lin" valueType="num">
                                      <p:cBhvr additive="base">
                                        <p:cTn dur="500"/>
                                        <p:tgtEl>
                                          <p:spTgt spid="25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8"/>
                                        </p:tgtEl>
                                        <p:attrNameLst>
                                          <p:attrName>style.visibility</p:attrName>
                                        </p:attrNameLst>
                                      </p:cBhvr>
                                      <p:to>
                                        <p:strVal val="visible"/>
                                      </p:to>
                                    </p:set>
                                    <p:anim calcmode="lin" valueType="num">
                                      <p:cBhvr additive="base">
                                        <p:cTn dur="500"/>
                                        <p:tgtEl>
                                          <p:spTgt spid="258"/>
                                        </p:tgtEl>
                                        <p:attrNameLst>
                                          <p:attrName>ppt_w</p:attrName>
                                        </p:attrNameLst>
                                      </p:cBhvr>
                                      <p:tavLst>
                                        <p:tav fmla="" tm="0">
                                          <p:val>
                                            <p:strVal val="0"/>
                                          </p:val>
                                        </p:tav>
                                        <p:tav fmla="" tm="100000">
                                          <p:val>
                                            <p:strVal val="#ppt_w"/>
                                          </p:val>
                                        </p:tav>
                                      </p:tavLst>
                                    </p:anim>
                                    <p:anim calcmode="lin" valueType="num">
                                      <p:cBhvr additive="base">
                                        <p:cTn dur="500"/>
                                        <p:tgtEl>
                                          <p:spTgt spid="25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ppt_w</p:attrName>
                                        </p:attrNameLst>
                                      </p:cBhvr>
                                      <p:tavLst>
                                        <p:tav fmla="" tm="0">
                                          <p:val>
                                            <p:strVal val="0"/>
                                          </p:val>
                                        </p:tav>
                                        <p:tav fmla="" tm="100000">
                                          <p:val>
                                            <p:strVal val="#ppt_w"/>
                                          </p:val>
                                        </p:tav>
                                      </p:tavLst>
                                    </p:anim>
                                    <p:anim calcmode="lin" valueType="num">
                                      <p:cBhvr additive="base">
                                        <p:cTn dur="500"/>
                                        <p:tgtEl>
                                          <p:spTgt spid="2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ppt_w</p:attrName>
                                        </p:attrNameLst>
                                      </p:cBhvr>
                                      <p:tavLst>
                                        <p:tav fmla="" tm="0">
                                          <p:val>
                                            <p:strVal val="0"/>
                                          </p:val>
                                        </p:tav>
                                        <p:tav fmla="" tm="100000">
                                          <p:val>
                                            <p:strVal val="#ppt_w"/>
                                          </p:val>
                                        </p:tav>
                                      </p:tavLst>
                                    </p:anim>
                                    <p:anim calcmode="lin" valueType="num">
                                      <p:cBhvr additive="base">
                                        <p:cTn dur="500"/>
                                        <p:tgtEl>
                                          <p:spTgt spid="26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par>
                                <p:cTn fill="hold" nodeType="with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00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ppt_w</p:attrName>
                                        </p:attrNameLst>
                                      </p:cBhvr>
                                      <p:tavLst>
                                        <p:tav fmla="" tm="0">
                                          <p:val>
                                            <p:strVal val="0"/>
                                          </p:val>
                                        </p:tav>
                                        <p:tav fmla="" tm="100000">
                                          <p:val>
                                            <p:strVal val="#ppt_w"/>
                                          </p:val>
                                        </p:tav>
                                      </p:tavLst>
                                    </p:anim>
                                    <p:anim calcmode="lin" valueType="num">
                                      <p:cBhvr additive="base">
                                        <p:cTn dur="500"/>
                                        <p:tgtEl>
                                          <p:spTgt spid="25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5"/>
                                        </p:tgtEl>
                                        <p:attrNameLst>
                                          <p:attrName>style.visibility</p:attrName>
                                        </p:attrNameLst>
                                      </p:cBhvr>
                                      <p:to>
                                        <p:strVal val="visible"/>
                                      </p:to>
                                    </p:set>
                                    <p:anim calcmode="lin" valueType="num">
                                      <p:cBhvr additive="base">
                                        <p:cTn dur="500"/>
                                        <p:tgtEl>
                                          <p:spTgt spid="255"/>
                                        </p:tgtEl>
                                        <p:attrNameLst>
                                          <p:attrName>ppt_w</p:attrName>
                                        </p:attrNameLst>
                                      </p:cBhvr>
                                      <p:tavLst>
                                        <p:tav fmla="" tm="0">
                                          <p:val>
                                            <p:strVal val="0"/>
                                          </p:val>
                                        </p:tav>
                                        <p:tav fmla="" tm="100000">
                                          <p:val>
                                            <p:strVal val="#ppt_w"/>
                                          </p:val>
                                        </p:tav>
                                      </p:tavLst>
                                    </p:anim>
                                    <p:anim calcmode="lin" valueType="num">
                                      <p:cBhvr additive="base">
                                        <p:cTn dur="500"/>
                                        <p:tgtEl>
                                          <p:spTgt spid="2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
                                        </p:tgtEl>
                                        <p:attrNameLst>
                                          <p:attrName>style.visibility</p:attrName>
                                        </p:attrNameLst>
                                      </p:cBhvr>
                                      <p:to>
                                        <p:strVal val="visible"/>
                                      </p:to>
                                    </p:set>
                                    <p:anim calcmode="lin" valueType="num">
                                      <p:cBhvr additive="base">
                                        <p:cTn dur="500"/>
                                        <p:tgtEl>
                                          <p:spTgt spid="256"/>
                                        </p:tgtEl>
                                        <p:attrNameLst>
                                          <p:attrName>ppt_w</p:attrName>
                                        </p:attrNameLst>
                                      </p:cBhvr>
                                      <p:tavLst>
                                        <p:tav fmla="" tm="0">
                                          <p:val>
                                            <p:strVal val="0"/>
                                          </p:val>
                                        </p:tav>
                                        <p:tav fmla="" tm="100000">
                                          <p:val>
                                            <p:strVal val="#ppt_w"/>
                                          </p:val>
                                        </p:tav>
                                      </p:tavLst>
                                    </p:anim>
                                    <p:anim calcmode="lin" valueType="num">
                                      <p:cBhvr additive="base">
                                        <p:cTn dur="500"/>
                                        <p:tgtEl>
                                          <p:spTgt spid="256"/>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1000"/>
                                        <p:tgtEl>
                                          <p:spTgt spid="257"/>
                                        </p:tgtEl>
                                      </p:cBhvr>
                                    </p:animEffect>
                                  </p:childTnLst>
                                </p:cTn>
                              </p:par>
                              <p:par>
                                <p:cTn fill="hold" nodeType="withEffect" presetClass="entr" presetID="23" presetSubtype="16">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ppt_w</p:attrName>
                                        </p:attrNameLst>
                                      </p:cBhvr>
                                      <p:tavLst>
                                        <p:tav fmla="" tm="0">
                                          <p:val>
                                            <p:strVal val="0"/>
                                          </p:val>
                                        </p:tav>
                                        <p:tav fmla="" tm="100000">
                                          <p:val>
                                            <p:strVal val="#ppt_w"/>
                                          </p:val>
                                        </p:tav>
                                      </p:tavLst>
                                    </p:anim>
                                    <p:anim calcmode="lin" valueType="num">
                                      <p:cBhvr additive="base">
                                        <p:cTn dur="500"/>
                                        <p:tgtEl>
                                          <p:spTgt spid="26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5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0"/>
          <p:cNvSpPr/>
          <p:nvPr/>
        </p:nvSpPr>
        <p:spPr>
          <a:xfrm>
            <a:off x="595313" y="1690688"/>
            <a:ext cx="3652837" cy="682625"/>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FFFFFF"/>
              </a:buClr>
              <a:buSzPts val="1800"/>
              <a:buFont typeface="Calibri"/>
              <a:buNone/>
            </a:pPr>
            <a:r>
              <a:t/>
            </a:r>
            <a:endParaRPr b="0" i="0" sz="2400" u="none" cap="none" strike="noStrike">
              <a:solidFill>
                <a:srgbClr val="FFFFFF"/>
              </a:solidFill>
              <a:latin typeface="Times New Roman"/>
              <a:ea typeface="Times New Roman"/>
              <a:cs typeface="Times New Roman"/>
              <a:sym typeface="Times New Roman"/>
            </a:endParaRPr>
          </a:p>
        </p:txBody>
      </p:sp>
      <p:sp>
        <p:nvSpPr>
          <p:cNvPr id="269" name="Google Shape;269;p20"/>
          <p:cNvSpPr/>
          <p:nvPr/>
        </p:nvSpPr>
        <p:spPr>
          <a:xfrm>
            <a:off x="576263" y="3919538"/>
            <a:ext cx="3652837" cy="627062"/>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70" name="Google Shape;270;p20"/>
          <p:cNvSpPr/>
          <p:nvPr/>
        </p:nvSpPr>
        <p:spPr>
          <a:xfrm>
            <a:off x="268288" y="2900363"/>
            <a:ext cx="3652837" cy="511175"/>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3F3F3F"/>
              </a:solidFill>
              <a:latin typeface="Times New Roman"/>
              <a:ea typeface="Times New Roman"/>
              <a:cs typeface="Times New Roman"/>
              <a:sym typeface="Times New Roman"/>
            </a:endParaRPr>
          </a:p>
        </p:txBody>
      </p:sp>
      <p:sp>
        <p:nvSpPr>
          <p:cNvPr id="271" name="Google Shape;271;p20"/>
          <p:cNvSpPr txBox="1"/>
          <p:nvPr/>
        </p:nvSpPr>
        <p:spPr>
          <a:xfrm>
            <a:off x="904875" y="-2222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la subordonnée relative</a:t>
            </a:r>
            <a:endParaRPr b="0" i="0" sz="3600" u="none" cap="none" strike="noStrike">
              <a:solidFill>
                <a:srgbClr val="0096D6"/>
              </a:solidFill>
              <a:latin typeface="Open Sans"/>
              <a:ea typeface="Open Sans"/>
              <a:cs typeface="Open Sans"/>
              <a:sym typeface="Open Sans"/>
            </a:endParaRPr>
          </a:p>
        </p:txBody>
      </p:sp>
      <p:pic>
        <p:nvPicPr>
          <p:cNvPr id="272" name="Google Shape;272;p20"/>
          <p:cNvPicPr preferRelativeResize="0"/>
          <p:nvPr/>
        </p:nvPicPr>
        <p:blipFill rotWithShape="1">
          <a:blip r:embed="rId3">
            <a:alphaModFix/>
          </a:blip>
          <a:srcRect b="0" l="0" r="0" t="0"/>
          <a:stretch/>
        </p:blipFill>
        <p:spPr>
          <a:xfrm>
            <a:off x="430213" y="1012825"/>
            <a:ext cx="11326812" cy="53101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gtEl>
                                        <p:attrNameLst>
                                          <p:attrName>style.visibility</p:attrName>
                                        </p:attrNameLst>
                                      </p:cBhvr>
                                      <p:to>
                                        <p:strVal val="visible"/>
                                      </p:to>
                                    </p:set>
                                    <p:anim calcmode="lin" valueType="num">
                                      <p:cBhvr additive="base">
                                        <p:cTn dur="500"/>
                                        <p:tgtEl>
                                          <p:spTgt spid="2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8">
                                  <p:stCondLst>
                                    <p:cond delay="2100"/>
                                  </p:stCondLst>
                                  <p:childTnLst>
                                    <p:set>
                                      <p:cBhvr>
                                        <p:cTn dur="1" fill="hold">
                                          <p:stCondLst>
                                            <p:cond delay="0"/>
                                          </p:stCondLst>
                                        </p:cTn>
                                        <p:tgtEl>
                                          <p:spTgt spid="270"/>
                                        </p:tgtEl>
                                        <p:attrNameLst>
                                          <p:attrName>style.visibility</p:attrName>
                                        </p:attrNameLst>
                                      </p:cBhvr>
                                      <p:to>
                                        <p:strVal val="visible"/>
                                      </p:to>
                                    </p:set>
                                    <p:anim calcmode="lin" valueType="num">
                                      <p:cBhvr additive="base">
                                        <p:cTn dur="500"/>
                                        <p:tgtEl>
                                          <p:spTgt spid="27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210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