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FEE7DCD-7220-496B-A5A5-7ED0254904D3}">
  <a:tblStyle styleId="{EFEE7DCD-7220-496B-A5A5-7ED0254904D3}"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160" name="Google Shape;16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4" name="Google Shape;31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2- Repérage : CCL</a:t>
            </a:r>
            <a:endParaRPr/>
          </a:p>
          <a:p>
            <a:pPr indent="-228600" lvl="0" marL="457200" rtl="0" algn="l">
              <a:lnSpc>
                <a:spcPct val="100000"/>
              </a:lnSpc>
              <a:spcBef>
                <a:spcPts val="0"/>
              </a:spcBef>
              <a:spcAft>
                <a:spcPts val="0"/>
              </a:spcAft>
              <a:buSzPts val="1400"/>
              <a:buNone/>
            </a:pPr>
            <a:r>
              <a:rPr lang="fr-FR">
                <a:latin typeface="Arial"/>
                <a:ea typeface="Arial"/>
                <a:cs typeface="Arial"/>
                <a:sym typeface="Arial"/>
              </a:rPr>
              <a:t>Préciser le lieu de l’action (où l’action se passe-t-elle ?)</a:t>
            </a:r>
            <a:endParaRPr/>
          </a:p>
        </p:txBody>
      </p:sp>
      <p:sp>
        <p:nvSpPr>
          <p:cNvPr id="315" name="Google Shape;31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6" name="Google Shape;32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2- Repérage : CCL</a:t>
            </a:r>
            <a:endParaRPr/>
          </a:p>
          <a:p>
            <a:pPr indent="-285750" lvl="0" marL="514350" rtl="0" algn="l">
              <a:lnSpc>
                <a:spcPct val="100000"/>
              </a:lnSpc>
              <a:spcBef>
                <a:spcPts val="0"/>
              </a:spcBef>
              <a:spcAft>
                <a:spcPts val="0"/>
              </a:spcAft>
              <a:buSzPts val="1400"/>
              <a:buFont typeface="Arial"/>
              <a:buChar char="‒"/>
            </a:pPr>
            <a:r>
              <a:rPr lang="fr-FR"/>
              <a:t>Revoir les notes de la diapo 5 pour les valeurs des CCL. </a:t>
            </a:r>
            <a:endParaRPr/>
          </a:p>
          <a:p>
            <a:pPr indent="-285750" lvl="0" marL="514350" rtl="0" algn="l">
              <a:lnSpc>
                <a:spcPct val="100000"/>
              </a:lnSpc>
              <a:spcBef>
                <a:spcPts val="0"/>
              </a:spcBef>
              <a:spcAft>
                <a:spcPts val="0"/>
              </a:spcAft>
              <a:buSzPts val="1400"/>
              <a:buFont typeface="Arial"/>
              <a:buChar char="‒"/>
            </a:pPr>
            <a:r>
              <a:rPr lang="fr-FR"/>
              <a:t>L’enseignant(e) précise qu’il s’agit de CCL. </a:t>
            </a:r>
            <a:endParaRPr/>
          </a:p>
          <a:p>
            <a:pPr indent="-196850" lvl="0" marL="514350" rtl="0" algn="l">
              <a:lnSpc>
                <a:spcPct val="100000"/>
              </a:lnSpc>
              <a:spcBef>
                <a:spcPts val="0"/>
              </a:spcBef>
              <a:spcAft>
                <a:spcPts val="0"/>
              </a:spcAft>
              <a:buSzPts val="1400"/>
              <a:buFont typeface="Arial"/>
              <a:buNone/>
            </a:pPr>
            <a:r>
              <a:t/>
            </a:r>
            <a:endParaRPr/>
          </a:p>
        </p:txBody>
      </p:sp>
      <p:sp>
        <p:nvSpPr>
          <p:cNvPr id="327" name="Google Shape;32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0" name="Google Shape;35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CCL : la nature grammaticale</a:t>
            </a:r>
            <a:endParaRPr/>
          </a:p>
          <a:p>
            <a:pPr indent="0" lvl="0" marL="228600" rtl="0" algn="l">
              <a:lnSpc>
                <a:spcPct val="100000"/>
              </a:lnSpc>
              <a:spcBef>
                <a:spcPts val="0"/>
              </a:spcBef>
              <a:spcAft>
                <a:spcPts val="0"/>
              </a:spcAft>
              <a:buSzPts val="1400"/>
              <a:buFont typeface="Arial"/>
              <a:buNone/>
            </a:pPr>
            <a:r>
              <a:rPr lang="fr-FR"/>
              <a:t>Idem que les notes de la diapo 6.</a:t>
            </a:r>
            <a:endParaRPr/>
          </a:p>
        </p:txBody>
      </p:sp>
      <p:sp>
        <p:nvSpPr>
          <p:cNvPr id="351" name="Google Shape;35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2" name="Google Shape;36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4. Conceptualisation : </a:t>
            </a:r>
            <a:endParaRPr/>
          </a:p>
          <a:p>
            <a:pPr indent="0" lvl="0" marL="228600" rtl="0" algn="l">
              <a:lnSpc>
                <a:spcPct val="100000"/>
              </a:lnSpc>
              <a:spcBef>
                <a:spcPts val="0"/>
              </a:spcBef>
              <a:spcAft>
                <a:spcPts val="0"/>
              </a:spcAft>
              <a:buSzPts val="1400"/>
              <a:buNone/>
            </a:pPr>
            <a:r>
              <a:rPr b="1" lang="fr-FR">
                <a:latin typeface="Open Sans"/>
                <a:ea typeface="Open Sans"/>
                <a:cs typeface="Open Sans"/>
                <a:sym typeface="Open Sans"/>
              </a:rPr>
              <a:t>- </a:t>
            </a:r>
            <a:r>
              <a:rPr lang="fr-FR">
                <a:latin typeface="Arial"/>
                <a:ea typeface="Arial"/>
                <a:cs typeface="Arial"/>
                <a:sym typeface="Arial"/>
              </a:rPr>
              <a:t>L’enseignant(e) élabore une carte mentale pour synthétiser les caractéristiques du CCL. </a:t>
            </a:r>
            <a:endParaRPr/>
          </a:p>
          <a:p>
            <a:pPr indent="-196850" lvl="0" marL="514350" rtl="0" algn="l">
              <a:lnSpc>
                <a:spcPct val="100000"/>
              </a:lnSpc>
              <a:spcBef>
                <a:spcPts val="0"/>
              </a:spcBef>
              <a:spcAft>
                <a:spcPts val="0"/>
              </a:spcAft>
              <a:buSzPts val="1400"/>
              <a:buFont typeface="Arial"/>
              <a:buNone/>
            </a:pPr>
            <a:r>
              <a:t/>
            </a:r>
            <a:endParaRPr/>
          </a:p>
        </p:txBody>
      </p:sp>
      <p:sp>
        <p:nvSpPr>
          <p:cNvPr id="363" name="Google Shape;36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6" name="Google Shape;38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Activité1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d’identifier la fonction des groupes soulignes dans chaque phrase en posant les questions : où ? Et quand ?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p:txBody>
      </p:sp>
      <p:sp>
        <p:nvSpPr>
          <p:cNvPr id="387" name="Google Shape;38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16" name="Google Shape;41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2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trouver les CCT et les CCL puis de les classer en fonction de leur nature / classe grammaticale.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p:txBody>
      </p:sp>
      <p:sp>
        <p:nvSpPr>
          <p:cNvPr id="417" name="Google Shape;41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39" name="Google Shape;43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3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d’enrichir des phrases avec des CCT et des CCL selon les indictions données. </a:t>
            </a:r>
            <a:endParaRPr/>
          </a:p>
        </p:txBody>
      </p:sp>
      <p:sp>
        <p:nvSpPr>
          <p:cNvPr id="440" name="Google Shape;44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51" name="Google Shape;45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4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trouver les CCT et des CCL dans le texte. </a:t>
            </a:r>
            <a:endParaRPr>
              <a:latin typeface="Arial"/>
              <a:ea typeface="Arial"/>
              <a:cs typeface="Arial"/>
              <a:sym typeface="Arial"/>
            </a:endParaRPr>
          </a:p>
        </p:txBody>
      </p:sp>
      <p:sp>
        <p:nvSpPr>
          <p:cNvPr id="452" name="Google Shape;452;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65" name="Google Shape;46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Entrainement :</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5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L’enseignant(e) présente la consigne de production.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Il/ Elle l’analyse avec les apprenants.</a:t>
            </a:r>
            <a:endParaRPr/>
          </a:p>
          <a:p>
            <a:pPr indent="0" lvl="0" marL="0" rtl="0" algn="l">
              <a:lnSpc>
                <a:spcPct val="100000"/>
              </a:lnSpc>
              <a:spcBef>
                <a:spcPts val="0"/>
              </a:spcBef>
              <a:spcAft>
                <a:spcPts val="0"/>
              </a:spcAft>
              <a:buSzPts val="1400"/>
              <a:buFont typeface="Open Sans"/>
              <a:buNone/>
            </a:pPr>
            <a:r>
              <a:rPr lang="fr-FR" sz="1200">
                <a:latin typeface="Open Sans"/>
                <a:ea typeface="Open Sans"/>
                <a:cs typeface="Open Sans"/>
                <a:sym typeface="Open Sans"/>
              </a:rPr>
              <a:t>N.B.: L’enseignant(e) peut proposer un lexique relatif à l’aventure (verbes, adjectif,…) pour les aider à la raconter en tablant sur les indicateurs de temps et de lieu. </a:t>
            </a:r>
            <a:endParaRPr/>
          </a:p>
        </p:txBody>
      </p:sp>
      <p:sp>
        <p:nvSpPr>
          <p:cNvPr id="466" name="Google Shape;46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fr-FR" sz="1400">
                <a:solidFill>
                  <a:srgbClr val="000000"/>
                </a:solidFill>
                <a:latin typeface="Arial"/>
                <a:ea typeface="Arial"/>
                <a:cs typeface="Arial"/>
                <a:sym typeface="Arial"/>
              </a:rPr>
              <a:t>‹#›</a:t>
            </a:fld>
            <a:endParaRPr sz="1400">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Pour savoir plus sur les CC de temps et les  CC de lieu, l’enseignant(e) peut proposer aux apprenants des exercices d’entrainement en cliquant sur </a:t>
            </a:r>
            <a:r>
              <a:rPr lang="fr-FR" sz="1200">
                <a:latin typeface="Calibri"/>
                <a:ea typeface="Calibri"/>
                <a:cs typeface="Calibri"/>
                <a:sym typeface="Calibri"/>
              </a:rPr>
              <a:t>les liens ci dessus.</a:t>
            </a:r>
            <a:endParaRPr/>
          </a:p>
        </p:txBody>
      </p:sp>
      <p:sp>
        <p:nvSpPr>
          <p:cNvPr id="473" name="Google Shape;47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L’enseignant(e) présente l’objectif de la présentation : </a:t>
            </a:r>
            <a:endParaRPr sz="1200">
              <a:latin typeface="Open Sans"/>
              <a:ea typeface="Open Sans"/>
              <a:cs typeface="Open Sans"/>
              <a:sym typeface="Open Sans"/>
            </a:endParaRPr>
          </a:p>
          <a:p>
            <a:pPr indent="-171450" lvl="0" marL="171450" rtl="0" algn="l">
              <a:lnSpc>
                <a:spcPct val="100000"/>
              </a:lnSpc>
              <a:spcBef>
                <a:spcPts val="0"/>
              </a:spcBef>
              <a:spcAft>
                <a:spcPts val="0"/>
              </a:spcAft>
              <a:buSzPts val="1400"/>
              <a:buFont typeface="Open Sans"/>
              <a:buChar char="-"/>
            </a:pPr>
            <a:r>
              <a:rPr b="1" lang="fr-FR" sz="1200">
                <a:latin typeface="Open Sans"/>
                <a:ea typeface="Open Sans"/>
                <a:cs typeface="Open Sans"/>
                <a:sym typeface="Open Sans"/>
              </a:rPr>
              <a:t>Suite à cette séance, vous serez capable d’identifier  les CCT et les CCL en posant les questions : quand ?  Où ? </a:t>
            </a:r>
            <a:endParaRPr/>
          </a:p>
          <a:p>
            <a:pPr indent="-171450" lvl="0" marL="171450" rtl="0" algn="l">
              <a:lnSpc>
                <a:spcPct val="100000"/>
              </a:lnSpc>
              <a:spcBef>
                <a:spcPts val="0"/>
              </a:spcBef>
              <a:spcAft>
                <a:spcPts val="0"/>
              </a:spcAft>
              <a:buSzPts val="1400"/>
              <a:buFont typeface="Open Sans"/>
              <a:buChar char="-"/>
            </a:pPr>
            <a:r>
              <a:rPr b="1" lang="fr-FR" sz="1200">
                <a:latin typeface="Open Sans"/>
                <a:ea typeface="Open Sans"/>
                <a:cs typeface="Open Sans"/>
                <a:sym typeface="Open Sans"/>
              </a:rPr>
              <a:t>Ensuite, vous allez étoffer/enrichir vos phrases par des CCT et des CCL. </a:t>
            </a:r>
            <a:endParaRPr b="1" sz="1200">
              <a:latin typeface="Open Sans"/>
              <a:ea typeface="Open Sans"/>
              <a:cs typeface="Open Sans"/>
              <a:sym typeface="Open Sans"/>
            </a:endParaRPr>
          </a:p>
        </p:txBody>
      </p:sp>
      <p:sp>
        <p:nvSpPr>
          <p:cNvPr id="169" name="Google Shape;16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200">
                <a:latin typeface="Calibri"/>
                <a:ea typeface="Calibri"/>
                <a:cs typeface="Calibri"/>
                <a:sym typeface="Calibri"/>
              </a:rPr>
              <a:t>Voici nos références.</a:t>
            </a:r>
            <a:endParaRPr/>
          </a:p>
        </p:txBody>
      </p:sp>
      <p:sp>
        <p:nvSpPr>
          <p:cNvPr id="481" name="Google Shape;48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86" name="Google Shape;48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2" name="Google Shape;18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1- Découverte</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pose les questions suivantes après avoir fait lire le texte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Qui sont les personnages du texte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Que font les enfants ?</a:t>
            </a:r>
            <a:endParaRPr/>
          </a:p>
          <a:p>
            <a:pPr indent="-196850" lvl="0" marL="514350" rtl="0" algn="l">
              <a:lnSpc>
                <a:spcPct val="100000"/>
              </a:lnSpc>
              <a:spcBef>
                <a:spcPts val="0"/>
              </a:spcBef>
              <a:spcAft>
                <a:spcPts val="0"/>
              </a:spcAft>
              <a:buSzPts val="1400"/>
              <a:buFont typeface="Arial"/>
              <a:buNone/>
            </a:pPr>
            <a:r>
              <a:t/>
            </a:r>
            <a:endParaRPr/>
          </a:p>
        </p:txBody>
      </p:sp>
      <p:sp>
        <p:nvSpPr>
          <p:cNvPr id="183" name="Google Shape;18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2- Repérage : CCT</a:t>
            </a:r>
            <a:endParaRPr/>
          </a:p>
          <a:p>
            <a:pPr indent="-228600" lvl="0" marL="457200" rtl="0" algn="l">
              <a:lnSpc>
                <a:spcPct val="100000"/>
              </a:lnSpc>
              <a:spcBef>
                <a:spcPts val="0"/>
              </a:spcBef>
              <a:spcAft>
                <a:spcPts val="0"/>
              </a:spcAft>
              <a:buSzPts val="1400"/>
              <a:buNone/>
            </a:pPr>
            <a:r>
              <a:rPr lang="fr-FR"/>
              <a:t>L’enseignant pose les mêmes questions après avoir fait lire le second paragraphe du texte:</a:t>
            </a:r>
            <a:endParaRPr/>
          </a:p>
          <a:p>
            <a:pPr indent="-196850" lvl="0" marL="514350" rtl="0" algn="l">
              <a:lnSpc>
                <a:spcPct val="100000"/>
              </a:lnSpc>
              <a:spcBef>
                <a:spcPts val="0"/>
              </a:spcBef>
              <a:spcAft>
                <a:spcPts val="0"/>
              </a:spcAft>
              <a:buSzPts val="1400"/>
              <a:buFont typeface="Arial"/>
              <a:buNone/>
            </a:pPr>
            <a:r>
              <a:t/>
            </a:r>
            <a:endParaRPr/>
          </a:p>
        </p:txBody>
      </p:sp>
      <p:sp>
        <p:nvSpPr>
          <p:cNvPr id="201" name="Google Shape;20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2" name="Google Shape;21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CCT - Les valeurs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L’enseignant(e) demande aux apprenants de classer les groupes qui indiquent le temps selon qu’ils servent à préciser le temps de l’action ou à exprimer la progression des actions. </a:t>
            </a:r>
            <a:endParaRPr/>
          </a:p>
        </p:txBody>
      </p:sp>
      <p:sp>
        <p:nvSpPr>
          <p:cNvPr id="213" name="Google Shape;213;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0" name="Google Shape;23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CCT : la nature grammaticale</a:t>
            </a:r>
            <a:endParaRPr/>
          </a:p>
          <a:p>
            <a:pPr indent="-285750" lvl="0" marL="514350" rtl="0" algn="l">
              <a:lnSpc>
                <a:spcPct val="100000"/>
              </a:lnSpc>
              <a:spcBef>
                <a:spcPts val="0"/>
              </a:spcBef>
              <a:spcAft>
                <a:spcPts val="0"/>
              </a:spcAft>
              <a:buSzPts val="1400"/>
              <a:buFont typeface="Arial"/>
              <a:buChar char="•"/>
            </a:pPr>
            <a:r>
              <a:rPr lang="fr-FR"/>
              <a:t>L’enseignant(e) pose des questions sur la structure de chaque groupe :</a:t>
            </a:r>
            <a:endParaRPr/>
          </a:p>
          <a:p>
            <a:pPr indent="-285750" lvl="0" marL="514350" rtl="0" algn="l">
              <a:lnSpc>
                <a:spcPct val="100000"/>
              </a:lnSpc>
              <a:spcBef>
                <a:spcPts val="0"/>
              </a:spcBef>
              <a:spcAft>
                <a:spcPts val="0"/>
              </a:spcAft>
              <a:buSzPts val="1400"/>
              <a:buFont typeface="Noto Sans Symbols"/>
              <a:buChar char="✔"/>
            </a:pPr>
            <a:r>
              <a:rPr lang="fr-FR">
                <a:latin typeface="Open Sans"/>
                <a:ea typeface="Open Sans"/>
                <a:cs typeface="Open Sans"/>
                <a:sym typeface="Open Sans"/>
              </a:rPr>
              <a:t>Un jour : d</a:t>
            </a:r>
            <a:r>
              <a:rPr lang="fr-FR"/>
              <a:t>éterminant  + nom = GN</a:t>
            </a:r>
            <a:endParaRPr/>
          </a:p>
          <a:p>
            <a:pPr indent="-285750" lvl="0" marL="514350" rtl="0" algn="l">
              <a:lnSpc>
                <a:spcPct val="100000"/>
              </a:lnSpc>
              <a:spcBef>
                <a:spcPts val="0"/>
              </a:spcBef>
              <a:spcAft>
                <a:spcPts val="0"/>
              </a:spcAft>
              <a:buSzPts val="1400"/>
              <a:buFont typeface="Noto Sans Symbols"/>
              <a:buChar char="✔"/>
            </a:pPr>
            <a:r>
              <a:rPr lang="fr-FR">
                <a:solidFill>
                  <a:schemeClr val="dk1"/>
                </a:solidFill>
                <a:latin typeface="Open Sans"/>
                <a:ea typeface="Open Sans"/>
                <a:cs typeface="Open Sans"/>
                <a:sym typeface="Open Sans"/>
              </a:rPr>
              <a:t>lorsqu’il entra dans l’eau : p</a:t>
            </a:r>
            <a:r>
              <a:rPr lang="fr-FR"/>
              <a:t>roposition subordonnée avec lorsque + verbe </a:t>
            </a:r>
            <a:endParaRPr/>
          </a:p>
          <a:p>
            <a:pPr indent="-285750" lvl="0" marL="514350" rtl="0" algn="l">
              <a:lnSpc>
                <a:spcPct val="100000"/>
              </a:lnSpc>
              <a:spcBef>
                <a:spcPts val="0"/>
              </a:spcBef>
              <a:spcAft>
                <a:spcPts val="0"/>
              </a:spcAft>
              <a:buSzPts val="1400"/>
              <a:buFont typeface="Noto Sans Symbols"/>
              <a:buChar char="✔"/>
            </a:pPr>
            <a:r>
              <a:rPr lang="fr-FR"/>
              <a:t>Soudain : adverbe : mot invariable </a:t>
            </a:r>
            <a:endParaRPr/>
          </a:p>
          <a:p>
            <a:pPr indent="-196850" lvl="0" marL="514350" rtl="0" algn="l">
              <a:lnSpc>
                <a:spcPct val="100000"/>
              </a:lnSpc>
              <a:spcBef>
                <a:spcPts val="0"/>
              </a:spcBef>
              <a:spcAft>
                <a:spcPts val="0"/>
              </a:spcAft>
              <a:buSzPts val="1400"/>
              <a:buFont typeface="Arial"/>
              <a:buNone/>
            </a:pPr>
            <a:r>
              <a:t/>
            </a:r>
            <a:endParaRPr/>
          </a:p>
        </p:txBody>
      </p:sp>
      <p:sp>
        <p:nvSpPr>
          <p:cNvPr id="231" name="Google Shape;23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2" name="Google Shape;24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CCT : la place du CCT</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L’enseignant(e) demande aux apprenants de lire les deux passages pour identifier certaines caractéristiques des groupes soulignés dans le texte.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leur demande de lire la première phrase en supprimant «un jour».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L’enseignant(e) explique les caractéristiques des CCT.</a:t>
            </a:r>
            <a:endParaRPr/>
          </a:p>
          <a:p>
            <a:pPr indent="-228600" lvl="0" marL="457200" rtl="0" algn="l">
              <a:lnSpc>
                <a:spcPct val="100000"/>
              </a:lnSpc>
              <a:spcBef>
                <a:spcPts val="0"/>
              </a:spcBef>
              <a:spcAft>
                <a:spcPts val="0"/>
              </a:spcAft>
              <a:buSzPts val="1400"/>
              <a:buNone/>
            </a:pPr>
            <a:r>
              <a:t/>
            </a:r>
            <a:endParaRPr>
              <a:latin typeface="Open Sans"/>
              <a:ea typeface="Open Sans"/>
              <a:cs typeface="Open Sans"/>
              <a:sym typeface="Open Sans"/>
            </a:endParaRPr>
          </a:p>
          <a:p>
            <a:pPr indent="-196850" lvl="0" marL="514350" rtl="0" algn="l">
              <a:lnSpc>
                <a:spcPct val="100000"/>
              </a:lnSpc>
              <a:spcBef>
                <a:spcPts val="0"/>
              </a:spcBef>
              <a:spcAft>
                <a:spcPts val="0"/>
              </a:spcAft>
              <a:buSzPts val="1400"/>
              <a:buFont typeface="Arial"/>
              <a:buNone/>
            </a:pPr>
            <a:r>
              <a:t/>
            </a:r>
            <a:endParaRPr>
              <a:latin typeface="Arial"/>
              <a:ea typeface="Arial"/>
              <a:cs typeface="Arial"/>
              <a:sym typeface="Arial"/>
            </a:endParaRPr>
          </a:p>
        </p:txBody>
      </p:sp>
      <p:sp>
        <p:nvSpPr>
          <p:cNvPr id="243" name="Google Shape;24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4.</a:t>
            </a:r>
            <a:r>
              <a:rPr b="1" lang="fr-FR" sz="1200" u="sng">
                <a:latin typeface="Open Sans"/>
                <a:ea typeface="Open Sans"/>
                <a:cs typeface="Open Sans"/>
                <a:sym typeface="Open Sans"/>
              </a:rPr>
              <a:t> Conceptualisation : CCT</a:t>
            </a:r>
            <a:endParaRPr/>
          </a:p>
        </p:txBody>
      </p:sp>
      <p:sp>
        <p:nvSpPr>
          <p:cNvPr id="264" name="Google Shape;26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3" name="Google Shape;28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a:t>
            </a:r>
            <a:endParaRPr/>
          </a:p>
          <a:p>
            <a:pPr indent="0" lvl="0" marL="228600" rtl="0" algn="l">
              <a:lnSpc>
                <a:spcPct val="100000"/>
              </a:lnSpc>
              <a:spcBef>
                <a:spcPts val="0"/>
              </a:spcBef>
              <a:spcAft>
                <a:spcPts val="0"/>
              </a:spcAft>
              <a:buSzPts val="1400"/>
              <a:buNone/>
            </a:pPr>
            <a:r>
              <a:rPr b="1" lang="fr-FR" u="sng">
                <a:latin typeface="Open Sans"/>
                <a:ea typeface="Open Sans"/>
                <a:cs typeface="Open Sans"/>
                <a:sym typeface="Open Sans"/>
              </a:rPr>
              <a:t>4. Conceptualisation : </a:t>
            </a:r>
            <a:endParaRPr/>
          </a:p>
          <a:p>
            <a:pPr indent="0" lvl="0" marL="228600" rtl="0" algn="l">
              <a:lnSpc>
                <a:spcPct val="100000"/>
              </a:lnSpc>
              <a:spcBef>
                <a:spcPts val="0"/>
              </a:spcBef>
              <a:spcAft>
                <a:spcPts val="0"/>
              </a:spcAft>
              <a:buSzPts val="1400"/>
              <a:buNone/>
            </a:pPr>
            <a:r>
              <a:rPr b="1" lang="fr-FR">
                <a:latin typeface="Open Sans"/>
                <a:ea typeface="Open Sans"/>
                <a:cs typeface="Open Sans"/>
                <a:sym typeface="Open Sans"/>
              </a:rPr>
              <a:t>- </a:t>
            </a:r>
            <a:r>
              <a:rPr lang="fr-FR">
                <a:latin typeface="Arial"/>
                <a:ea typeface="Arial"/>
                <a:cs typeface="Arial"/>
                <a:sym typeface="Arial"/>
              </a:rPr>
              <a:t>L’enseignant(e) déduit avec les apprenants la question à poser pour trouver le CC de temps, sa place, sa valeur, sa nature grammaticale et la ponctuation. </a:t>
            </a:r>
            <a:endParaRPr/>
          </a:p>
          <a:p>
            <a:pPr indent="-196850" lvl="0" marL="514350" rtl="0" algn="l">
              <a:lnSpc>
                <a:spcPct val="100000"/>
              </a:lnSpc>
              <a:spcBef>
                <a:spcPts val="0"/>
              </a:spcBef>
              <a:spcAft>
                <a:spcPts val="0"/>
              </a:spcAft>
              <a:buSzPts val="1400"/>
              <a:buFont typeface="Arial"/>
              <a:buNone/>
            </a:pPr>
            <a:r>
              <a:t/>
            </a:r>
            <a:endParaRPr/>
          </a:p>
        </p:txBody>
      </p:sp>
      <p:sp>
        <p:nvSpPr>
          <p:cNvPr id="284" name="Google Shape;28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8.png"/><Relationship Id="rId7"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0" y="2104056"/>
            <a:ext cx="12192000" cy="3997920"/>
            <a:chOff x="44070" y="706405"/>
            <a:chExt cx="16591967" cy="5470814"/>
          </a:xfrm>
        </p:grpSpPr>
        <p:grpSp>
          <p:nvGrpSpPr>
            <p:cNvPr id="12" name="Google Shape;12;p2"/>
            <p:cNvGrpSpPr/>
            <p:nvPr/>
          </p:nvGrpSpPr>
          <p:grpSpPr>
            <a:xfrm flipH="1" rot="10800000">
              <a:off x="44070" y="3524342"/>
              <a:ext cx="6199341" cy="2652877"/>
              <a:chOff x="4802629" y="811335"/>
              <a:chExt cx="6199341" cy="2652877"/>
            </a:xfrm>
          </p:grpSpPr>
          <p:sp>
            <p:nvSpPr>
              <p:cNvPr id="13" name="Google Shape;13;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4" name="Google Shape;14;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 name="Google Shape;15;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16" name="Google Shape;16;p2"/>
            <p:cNvGrpSpPr/>
            <p:nvPr/>
          </p:nvGrpSpPr>
          <p:grpSpPr>
            <a:xfrm flipH="1">
              <a:off x="1190030" y="706405"/>
              <a:ext cx="15446007" cy="2652877"/>
              <a:chOff x="-4444037" y="811335"/>
              <a:chExt cx="15446007" cy="2652877"/>
            </a:xfrm>
          </p:grpSpPr>
          <p:sp>
            <p:nvSpPr>
              <p:cNvPr id="17" name="Google Shape;17;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 name="Google Shape;18;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 name="Google Shape;19;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1_الصفحة الرئيسية">
    <p:spTree>
      <p:nvGrpSpPr>
        <p:cNvPr id="88" name="Shape 88"/>
        <p:cNvGrpSpPr/>
        <p:nvPr/>
      </p:nvGrpSpPr>
      <p:grpSpPr>
        <a:xfrm>
          <a:off x="0" y="0"/>
          <a:ext cx="0" cy="0"/>
          <a:chOff x="0" y="0"/>
          <a:chExt cx="0" cy="0"/>
        </a:xfrm>
      </p:grpSpPr>
      <p:grpSp>
        <p:nvGrpSpPr>
          <p:cNvPr id="89" name="Google Shape;89;p11"/>
          <p:cNvGrpSpPr/>
          <p:nvPr/>
        </p:nvGrpSpPr>
        <p:grpSpPr>
          <a:xfrm flipH="1" rot="10800000">
            <a:off x="0" y="2096906"/>
            <a:ext cx="12138025" cy="4005444"/>
            <a:chOff x="44070" y="706405"/>
            <a:chExt cx="16518513" cy="5479752"/>
          </a:xfrm>
        </p:grpSpPr>
        <p:grpSp>
          <p:nvGrpSpPr>
            <p:cNvPr id="90" name="Google Shape;90;p11"/>
            <p:cNvGrpSpPr/>
            <p:nvPr/>
          </p:nvGrpSpPr>
          <p:grpSpPr>
            <a:xfrm flipH="1" rot="10800000">
              <a:off x="44070" y="3524343"/>
              <a:ext cx="6199341" cy="2661814"/>
              <a:chOff x="4802629" y="802399"/>
              <a:chExt cx="6199341" cy="2661814"/>
            </a:xfrm>
          </p:grpSpPr>
          <p:sp>
            <p:nvSpPr>
              <p:cNvPr id="91" name="Google Shape;91;p11"/>
              <p:cNvSpPr/>
              <p:nvPr/>
            </p:nvSpPr>
            <p:spPr>
              <a:xfrm>
                <a:off x="4802629" y="3126496"/>
                <a:ext cx="1332975" cy="22804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2" name="Google Shape;92;p11"/>
              <p:cNvSpPr/>
              <p:nvPr/>
            </p:nvSpPr>
            <p:spPr>
              <a:xfrm rot="2727637">
                <a:off x="7155799" y="374039"/>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3" name="Google Shape;93;p11"/>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4" name="Google Shape;94;p11"/>
            <p:cNvGrpSpPr/>
            <p:nvPr/>
          </p:nvGrpSpPr>
          <p:grpSpPr>
            <a:xfrm flipH="1">
              <a:off x="1190030" y="706405"/>
              <a:ext cx="15372553" cy="2769320"/>
              <a:chOff x="-4370583" y="811335"/>
              <a:chExt cx="15372553" cy="2769320"/>
            </a:xfrm>
          </p:grpSpPr>
          <p:sp>
            <p:nvSpPr>
              <p:cNvPr id="95" name="Google Shape;95;p11"/>
              <p:cNvSpPr/>
              <p:nvPr/>
            </p:nvSpPr>
            <p:spPr>
              <a:xfrm>
                <a:off x="-4370583" y="3319787"/>
                <a:ext cx="10579539" cy="1759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6" name="Google Shape;96;p11"/>
              <p:cNvSpPr/>
              <p:nvPr/>
            </p:nvSpPr>
            <p:spPr>
              <a:xfrm rot="2727637">
                <a:off x="7155700" y="595563"/>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7" name="Google Shape;97;p11"/>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id="98" name="Google Shape;98;p11"/>
          <p:cNvPicPr preferRelativeResize="0"/>
          <p:nvPr/>
        </p:nvPicPr>
        <p:blipFill rotWithShape="1">
          <a:blip r:embed="rId2">
            <a:alphaModFix/>
          </a:blip>
          <a:srcRect b="0" l="0" r="0" t="0"/>
          <a:stretch/>
        </p:blipFill>
        <p:spPr>
          <a:xfrm>
            <a:off x="1839913" y="3362325"/>
            <a:ext cx="1693862" cy="144303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1_الصفحة الرئيسية 2">
    <p:spTree>
      <p:nvGrpSpPr>
        <p:cNvPr id="99" name="Shape 99"/>
        <p:cNvGrpSpPr/>
        <p:nvPr/>
      </p:nvGrpSpPr>
      <p:grpSpPr>
        <a:xfrm>
          <a:off x="0" y="0"/>
          <a:ext cx="0" cy="0"/>
          <a:chOff x="0" y="0"/>
          <a:chExt cx="0" cy="0"/>
        </a:xfrm>
      </p:grpSpPr>
      <p:grpSp>
        <p:nvGrpSpPr>
          <p:cNvPr id="100" name="Google Shape;100;p12"/>
          <p:cNvGrpSpPr/>
          <p:nvPr/>
        </p:nvGrpSpPr>
        <p:grpSpPr>
          <a:xfrm flipH="1" rot="10800000">
            <a:off x="0" y="2096906"/>
            <a:ext cx="12138025" cy="4005444"/>
            <a:chOff x="44070" y="706405"/>
            <a:chExt cx="16518513" cy="5479752"/>
          </a:xfrm>
        </p:grpSpPr>
        <p:grpSp>
          <p:nvGrpSpPr>
            <p:cNvPr id="101" name="Google Shape;101;p12"/>
            <p:cNvGrpSpPr/>
            <p:nvPr/>
          </p:nvGrpSpPr>
          <p:grpSpPr>
            <a:xfrm flipH="1" rot="10800000">
              <a:off x="44070" y="3524343"/>
              <a:ext cx="6199341" cy="2661814"/>
              <a:chOff x="4802629" y="802399"/>
              <a:chExt cx="6199341" cy="2661814"/>
            </a:xfrm>
          </p:grpSpPr>
          <p:sp>
            <p:nvSpPr>
              <p:cNvPr id="102" name="Google Shape;102;p12"/>
              <p:cNvSpPr/>
              <p:nvPr/>
            </p:nvSpPr>
            <p:spPr>
              <a:xfrm>
                <a:off x="4802629" y="3126496"/>
                <a:ext cx="1332975" cy="22804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3" name="Google Shape;103;p12"/>
              <p:cNvSpPr/>
              <p:nvPr/>
            </p:nvSpPr>
            <p:spPr>
              <a:xfrm rot="2727637">
                <a:off x="7155799" y="374039"/>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4" name="Google Shape;104;p1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5" name="Google Shape;105;p12"/>
            <p:cNvGrpSpPr/>
            <p:nvPr/>
          </p:nvGrpSpPr>
          <p:grpSpPr>
            <a:xfrm flipH="1">
              <a:off x="1190030" y="706405"/>
              <a:ext cx="15372553" cy="2769320"/>
              <a:chOff x="-4370583" y="811335"/>
              <a:chExt cx="15372553" cy="2769320"/>
            </a:xfrm>
          </p:grpSpPr>
          <p:sp>
            <p:nvSpPr>
              <p:cNvPr id="106" name="Google Shape;106;p12"/>
              <p:cNvSpPr/>
              <p:nvPr/>
            </p:nvSpPr>
            <p:spPr>
              <a:xfrm>
                <a:off x="-4370583" y="3319787"/>
                <a:ext cx="10579539" cy="1759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7" name="Google Shape;107;p12"/>
              <p:cNvSpPr/>
              <p:nvPr/>
            </p:nvSpPr>
            <p:spPr>
              <a:xfrm rot="2727637">
                <a:off x="7155700" y="595563"/>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8" name="Google Shape;108;p1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id="109" name="Google Shape;109;p12"/>
          <p:cNvPicPr preferRelativeResize="0"/>
          <p:nvPr/>
        </p:nvPicPr>
        <p:blipFill rotWithShape="1">
          <a:blip r:embed="rId2">
            <a:alphaModFix/>
          </a:blip>
          <a:srcRect b="0" l="0" r="0" t="0"/>
          <a:stretch/>
        </p:blipFill>
        <p:spPr>
          <a:xfrm>
            <a:off x="1839913" y="3362325"/>
            <a:ext cx="1693862" cy="144303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2">
    <p:spTree>
      <p:nvGrpSpPr>
        <p:cNvPr id="110" name="Shape 110"/>
        <p:cNvGrpSpPr/>
        <p:nvPr/>
      </p:nvGrpSpPr>
      <p:grpSpPr>
        <a:xfrm>
          <a:off x="0" y="0"/>
          <a:ext cx="0" cy="0"/>
          <a:chOff x="0" y="0"/>
          <a:chExt cx="0" cy="0"/>
        </a:xfrm>
      </p:grpSpPr>
      <p:sp>
        <p:nvSpPr>
          <p:cNvPr id="111" name="Google Shape;111;p13"/>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2E75B5"/>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112" name="Google Shape;112;p1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3">
    <p:spTree>
      <p:nvGrpSpPr>
        <p:cNvPr id="113" name="Shape 113"/>
        <p:cNvGrpSpPr/>
        <p:nvPr/>
      </p:nvGrpSpPr>
      <p:grpSpPr>
        <a:xfrm>
          <a:off x="0" y="0"/>
          <a:ext cx="0" cy="0"/>
          <a:chOff x="0" y="0"/>
          <a:chExt cx="0" cy="0"/>
        </a:xfrm>
      </p:grpSpPr>
      <p:sp>
        <p:nvSpPr>
          <p:cNvPr id="114" name="Google Shape;114;p14"/>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2E75B5"/>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115" name="Google Shape;115;p1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4">
    <p:spTree>
      <p:nvGrpSpPr>
        <p:cNvPr id="116" name="Shape 116"/>
        <p:cNvGrpSpPr/>
        <p:nvPr/>
      </p:nvGrpSpPr>
      <p:grpSpPr>
        <a:xfrm>
          <a:off x="0" y="0"/>
          <a:ext cx="0" cy="0"/>
          <a:chOff x="0" y="0"/>
          <a:chExt cx="0" cy="0"/>
        </a:xfrm>
      </p:grpSpPr>
      <p:sp>
        <p:nvSpPr>
          <p:cNvPr id="117" name="Google Shape;117;p15"/>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2E75B5"/>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118" name="Google Shape;118;p1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p:spTree>
      <p:nvGrpSpPr>
        <p:cNvPr id="119" name="Shape 119"/>
        <p:cNvGrpSpPr/>
        <p:nvPr/>
      </p:nvGrpSpPr>
      <p:grpSpPr>
        <a:xfrm>
          <a:off x="0" y="0"/>
          <a:ext cx="0" cy="0"/>
          <a:chOff x="0" y="0"/>
          <a:chExt cx="0" cy="0"/>
        </a:xfrm>
      </p:grpSpPr>
      <p:pic>
        <p:nvPicPr>
          <p:cNvPr id="120" name="Google Shape;120;p1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2">
    <p:spTree>
      <p:nvGrpSpPr>
        <p:cNvPr id="121" name="Shape 121"/>
        <p:cNvGrpSpPr/>
        <p:nvPr/>
      </p:nvGrpSpPr>
      <p:grpSpPr>
        <a:xfrm>
          <a:off x="0" y="0"/>
          <a:ext cx="0" cy="0"/>
          <a:chOff x="0" y="0"/>
          <a:chExt cx="0" cy="0"/>
        </a:xfrm>
      </p:grpSpPr>
      <p:pic>
        <p:nvPicPr>
          <p:cNvPr id="122" name="Google Shape;122;p1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3">
    <p:spTree>
      <p:nvGrpSpPr>
        <p:cNvPr id="123" name="Shape 123"/>
        <p:cNvGrpSpPr/>
        <p:nvPr/>
      </p:nvGrpSpPr>
      <p:grpSpPr>
        <a:xfrm>
          <a:off x="0" y="0"/>
          <a:ext cx="0" cy="0"/>
          <a:chOff x="0" y="0"/>
          <a:chExt cx="0" cy="0"/>
        </a:xfrm>
      </p:grpSpPr>
      <p:pic>
        <p:nvPicPr>
          <p:cNvPr id="124" name="Google Shape;124;p18"/>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4">
    <p:spTree>
      <p:nvGrpSpPr>
        <p:cNvPr id="125" name="Shape 125"/>
        <p:cNvGrpSpPr/>
        <p:nvPr/>
      </p:nvGrpSpPr>
      <p:grpSpPr>
        <a:xfrm>
          <a:off x="0" y="0"/>
          <a:ext cx="0" cy="0"/>
          <a:chOff x="0" y="0"/>
          <a:chExt cx="0" cy="0"/>
        </a:xfrm>
      </p:grpSpPr>
      <p:pic>
        <p:nvPicPr>
          <p:cNvPr id="126" name="Google Shape;126;p1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5">
    <p:spTree>
      <p:nvGrpSpPr>
        <p:cNvPr id="127" name="Shape 127"/>
        <p:cNvGrpSpPr/>
        <p:nvPr/>
      </p:nvGrpSpPr>
      <p:grpSpPr>
        <a:xfrm>
          <a:off x="0" y="0"/>
          <a:ext cx="0" cy="0"/>
          <a:chOff x="0" y="0"/>
          <a:chExt cx="0" cy="0"/>
        </a:xfrm>
      </p:grpSpPr>
      <p:pic>
        <p:nvPicPr>
          <p:cNvPr id="128" name="Google Shape;128;p20"/>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p:spTree>
      <p:nvGrpSpPr>
        <p:cNvPr id="20" name="Shape 20"/>
        <p:cNvGrpSpPr/>
        <p:nvPr/>
      </p:nvGrpSpPr>
      <p:grpSpPr>
        <a:xfrm>
          <a:off x="0" y="0"/>
          <a:ext cx="0" cy="0"/>
          <a:chOff x="0" y="0"/>
          <a:chExt cx="0" cy="0"/>
        </a:xfrm>
      </p:grpSpPr>
      <p:sp>
        <p:nvSpPr>
          <p:cNvPr id="21" name="Google Shape;21;p3"/>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COMPÉTENCE : Connaissance de la langue </a:t>
            </a:r>
            <a:endParaRPr b="0" i="0" sz="1400" u="none" cap="none" strike="noStrike">
              <a:solidFill>
                <a:srgbClr val="000000"/>
              </a:solidFill>
              <a:latin typeface="Arial"/>
              <a:ea typeface="Arial"/>
              <a:cs typeface="Arial"/>
              <a:sym typeface="Arial"/>
            </a:endParaRPr>
          </a:p>
        </p:txBody>
      </p:sp>
      <p:pic>
        <p:nvPicPr>
          <p:cNvPr id="22" name="Google Shape;22;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grpSp>
        <p:nvGrpSpPr>
          <p:cNvPr id="23" name="Google Shape;23;p3"/>
          <p:cNvGrpSpPr/>
          <p:nvPr/>
        </p:nvGrpSpPr>
        <p:grpSpPr>
          <a:xfrm flipH="1" rot="10800000">
            <a:off x="-23813" y="88900"/>
            <a:ext cx="12192001" cy="1998663"/>
            <a:chOff x="-24112820" y="706405"/>
            <a:chExt cx="33183933" cy="5470813"/>
          </a:xfrm>
        </p:grpSpPr>
        <p:grpSp>
          <p:nvGrpSpPr>
            <p:cNvPr id="24" name="Google Shape;24;p3"/>
            <p:cNvGrpSpPr/>
            <p:nvPr/>
          </p:nvGrpSpPr>
          <p:grpSpPr>
            <a:xfrm flipH="1" rot="10800000">
              <a:off x="-24112820" y="3524341"/>
              <a:ext cx="30356231" cy="2652877"/>
              <a:chOff x="-19354261" y="811335"/>
              <a:chExt cx="30356231" cy="2652877"/>
            </a:xfrm>
          </p:grpSpPr>
          <p:sp>
            <p:nvSpPr>
              <p:cNvPr id="25" name="Google Shape;25;p3"/>
              <p:cNvSpPr/>
              <p:nvPr/>
            </p:nvSpPr>
            <p:spPr>
              <a:xfrm>
                <a:off x="-19354261"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6" name="Google Shape;26;p3"/>
              <p:cNvSpPr/>
              <p:nvPr/>
            </p:nvSpPr>
            <p:spPr>
              <a:xfrm rot="2727637">
                <a:off x="709069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7" name="Google Shape;27;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 name="Google Shape;28;p3"/>
            <p:cNvGrpSpPr/>
            <p:nvPr/>
          </p:nvGrpSpPr>
          <p:grpSpPr>
            <a:xfrm flipH="1">
              <a:off x="1190030" y="706405"/>
              <a:ext cx="7881083" cy="2652877"/>
              <a:chOff x="3120887" y="811335"/>
              <a:chExt cx="7881083" cy="2652877"/>
            </a:xfrm>
          </p:grpSpPr>
          <p:sp>
            <p:nvSpPr>
              <p:cNvPr id="29" name="Google Shape;29;p3"/>
              <p:cNvSpPr/>
              <p:nvPr/>
            </p:nvSpPr>
            <p:spPr>
              <a:xfrm>
                <a:off x="3120887" y="3201287"/>
                <a:ext cx="3080749"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0" name="Google Shape;30;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1" name="Google Shape;31;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2" name="Google Shape;32;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6">
    <p:spTree>
      <p:nvGrpSpPr>
        <p:cNvPr id="129" name="Shape 129"/>
        <p:cNvGrpSpPr/>
        <p:nvPr/>
      </p:nvGrpSpPr>
      <p:grpSpPr>
        <a:xfrm>
          <a:off x="0" y="0"/>
          <a:ext cx="0" cy="0"/>
          <a:chOff x="0" y="0"/>
          <a:chExt cx="0" cy="0"/>
        </a:xfrm>
      </p:grpSpPr>
      <p:pic>
        <p:nvPicPr>
          <p:cNvPr id="130" name="Google Shape;130;p21"/>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7">
    <p:spTree>
      <p:nvGrpSpPr>
        <p:cNvPr id="131" name="Shape 131"/>
        <p:cNvGrpSpPr/>
        <p:nvPr/>
      </p:nvGrpSpPr>
      <p:grpSpPr>
        <a:xfrm>
          <a:off x="0" y="0"/>
          <a:ext cx="0" cy="0"/>
          <a:chOff x="0" y="0"/>
          <a:chExt cx="0" cy="0"/>
        </a:xfrm>
      </p:grpSpPr>
      <p:pic>
        <p:nvPicPr>
          <p:cNvPr id="132" name="Google Shape;132;p22"/>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8">
    <p:spTree>
      <p:nvGrpSpPr>
        <p:cNvPr id="133" name="Shape 133"/>
        <p:cNvGrpSpPr/>
        <p:nvPr/>
      </p:nvGrpSpPr>
      <p:grpSpPr>
        <a:xfrm>
          <a:off x="0" y="0"/>
          <a:ext cx="0" cy="0"/>
          <a:chOff x="0" y="0"/>
          <a:chExt cx="0" cy="0"/>
        </a:xfrm>
      </p:grpSpPr>
      <p:pic>
        <p:nvPicPr>
          <p:cNvPr id="134" name="Google Shape;134;p2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9">
    <p:spTree>
      <p:nvGrpSpPr>
        <p:cNvPr id="135" name="Shape 135"/>
        <p:cNvGrpSpPr/>
        <p:nvPr/>
      </p:nvGrpSpPr>
      <p:grpSpPr>
        <a:xfrm>
          <a:off x="0" y="0"/>
          <a:ext cx="0" cy="0"/>
          <a:chOff x="0" y="0"/>
          <a:chExt cx="0" cy="0"/>
        </a:xfrm>
      </p:grpSpPr>
      <p:pic>
        <p:nvPicPr>
          <p:cNvPr id="136" name="Google Shape;136;p2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4_المرحلة التعليمية - ٦">
    <p:spTree>
      <p:nvGrpSpPr>
        <p:cNvPr id="137" name="Shape 137"/>
        <p:cNvGrpSpPr/>
        <p:nvPr/>
      </p:nvGrpSpPr>
      <p:grpSpPr>
        <a:xfrm>
          <a:off x="0" y="0"/>
          <a:ext cx="0" cy="0"/>
          <a:chOff x="0" y="0"/>
          <a:chExt cx="0" cy="0"/>
        </a:xfrm>
      </p:grpSpPr>
      <p:sp>
        <p:nvSpPr>
          <p:cNvPr id="138" name="Google Shape;138;p25"/>
          <p:cNvSpPr/>
          <p:nvPr/>
        </p:nvSpPr>
        <p:spPr>
          <a:xfrm rot="10800000">
            <a:off x="733425" y="1751013"/>
            <a:ext cx="5226050" cy="2092325"/>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39" name="Google Shape;139;p25"/>
          <p:cNvSpPr/>
          <p:nvPr/>
        </p:nvSpPr>
        <p:spPr>
          <a:xfrm rot="10800000">
            <a:off x="733425" y="1752600"/>
            <a:ext cx="5226050" cy="53975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0" name="Google Shape;140;p25"/>
          <p:cNvSpPr/>
          <p:nvPr/>
        </p:nvSpPr>
        <p:spPr>
          <a:xfrm>
            <a:off x="6221413" y="1752600"/>
            <a:ext cx="5218112" cy="2092325"/>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1" name="Google Shape;141;p25"/>
          <p:cNvSpPr/>
          <p:nvPr/>
        </p:nvSpPr>
        <p:spPr>
          <a:xfrm>
            <a:off x="6240463" y="1754188"/>
            <a:ext cx="5218112" cy="53975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2" name="Google Shape;142;p25"/>
          <p:cNvSpPr/>
          <p:nvPr/>
        </p:nvSpPr>
        <p:spPr>
          <a:xfrm rot="10800000">
            <a:off x="733425" y="3971925"/>
            <a:ext cx="5226050" cy="2092325"/>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3" name="Google Shape;143;p25"/>
          <p:cNvSpPr/>
          <p:nvPr/>
        </p:nvSpPr>
        <p:spPr>
          <a:xfrm rot="10800000">
            <a:off x="733425" y="5524500"/>
            <a:ext cx="5226050" cy="53975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4" name="Google Shape;144;p25"/>
          <p:cNvSpPr/>
          <p:nvPr/>
        </p:nvSpPr>
        <p:spPr>
          <a:xfrm>
            <a:off x="6221413" y="3971925"/>
            <a:ext cx="5210175" cy="2144713"/>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5" name="Google Shape;145;p25"/>
          <p:cNvSpPr/>
          <p:nvPr/>
        </p:nvSpPr>
        <p:spPr>
          <a:xfrm>
            <a:off x="6221413" y="5576888"/>
            <a:ext cx="5210175" cy="53975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146" name="Google Shape;146;p2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p:spTree>
      <p:nvGrpSpPr>
        <p:cNvPr id="147" name="Shape 147"/>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2">
    <p:spTree>
      <p:nvGrpSpPr>
        <p:cNvPr id="148" name="Shape 148"/>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3">
    <p:spTree>
      <p:nvGrpSpPr>
        <p:cNvPr id="149" name="Shape 149"/>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4">
    <p:spTree>
      <p:nvGrpSpPr>
        <p:cNvPr id="150" name="Shape 150"/>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5">
    <p:spTree>
      <p:nvGrpSpPr>
        <p:cNvPr id="151" name="Shape 15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34" name="Shape 34"/>
        <p:cNvGrpSpPr/>
        <p:nvPr/>
      </p:nvGrpSpPr>
      <p:grpSpPr>
        <a:xfrm>
          <a:off x="0" y="0"/>
          <a:ext cx="0" cy="0"/>
          <a:chOff x="0" y="0"/>
          <a:chExt cx="0" cy="0"/>
        </a:xfrm>
      </p:grpSpPr>
      <p:pic>
        <p:nvPicPr>
          <p:cNvPr id="35" name="Google Shape;35;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6">
    <p:spTree>
      <p:nvGrpSpPr>
        <p:cNvPr id="152" name="Shape 152"/>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7">
    <p:spTree>
      <p:nvGrpSpPr>
        <p:cNvPr id="153" name="Shape 153"/>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8">
    <p:spTree>
      <p:nvGrpSpPr>
        <p:cNvPr id="154" name="Shape 154"/>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2_المرحلة التعليمية - ٦">
    <p:spTree>
      <p:nvGrpSpPr>
        <p:cNvPr id="155" name="Shape 155"/>
        <p:cNvGrpSpPr/>
        <p:nvPr/>
      </p:nvGrpSpPr>
      <p:grpSpPr>
        <a:xfrm>
          <a:off x="0" y="0"/>
          <a:ext cx="0" cy="0"/>
          <a:chOff x="0" y="0"/>
          <a:chExt cx="0" cy="0"/>
        </a:xfrm>
      </p:grpSpPr>
      <p:pic>
        <p:nvPicPr>
          <p:cNvPr id="156" name="Google Shape;156;p3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157" name="Google Shape;157;p34"/>
          <p:cNvSpPr/>
          <p:nvPr>
            <p:ph idx="2" type="pic"/>
          </p:nvPr>
        </p:nvSpPr>
        <p:spPr>
          <a:xfrm>
            <a:off x="917211" y="0"/>
            <a:ext cx="4057650" cy="6858000"/>
          </a:xfrm>
          <a:prstGeom prst="rect">
            <a:avLst/>
          </a:prstGeom>
          <a:solidFill>
            <a:srgbClr val="F2F2F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36" name="Shape 36"/>
        <p:cNvGrpSpPr/>
        <p:nvPr/>
      </p:nvGrpSpPr>
      <p:grpSpPr>
        <a:xfrm>
          <a:off x="0" y="0"/>
          <a:ext cx="0" cy="0"/>
          <a:chOff x="0" y="0"/>
          <a:chExt cx="0" cy="0"/>
        </a:xfrm>
      </p:grpSpPr>
      <p:pic>
        <p:nvPicPr>
          <p:cNvPr id="37" name="Google Shape;37;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8" name="Shape 3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39" name="Shape 39"/>
        <p:cNvGrpSpPr/>
        <p:nvPr/>
      </p:nvGrpSpPr>
      <p:grpSpPr>
        <a:xfrm>
          <a:off x="0" y="0"/>
          <a:ext cx="0" cy="0"/>
          <a:chOff x="0" y="0"/>
          <a:chExt cx="0" cy="0"/>
        </a:xfrm>
      </p:grpSpPr>
      <p:pic>
        <p:nvPicPr>
          <p:cNvPr id="40" name="Google Shape;40;p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41" name="Google Shape;41;p7"/>
          <p:cNvSpPr/>
          <p:nvPr>
            <p:ph idx="2" type="pic"/>
          </p:nvPr>
        </p:nvSpPr>
        <p:spPr>
          <a:xfrm>
            <a:off x="917211" y="0"/>
            <a:ext cx="4057650" cy="6858000"/>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42" name="Shape 42"/>
        <p:cNvGrpSpPr/>
        <p:nvPr/>
      </p:nvGrpSpPr>
      <p:grpSpPr>
        <a:xfrm>
          <a:off x="0" y="0"/>
          <a:ext cx="0" cy="0"/>
          <a:chOff x="0" y="0"/>
          <a:chExt cx="0" cy="0"/>
        </a:xfrm>
      </p:grpSpPr>
      <p:sp>
        <p:nvSpPr>
          <p:cNvPr id="43" name="Google Shape;43;p8"/>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8"/>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8"/>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 name="Google Shape;46;p8"/>
          <p:cNvGrpSpPr/>
          <p:nvPr/>
        </p:nvGrpSpPr>
        <p:grpSpPr>
          <a:xfrm flipH="1" rot="10800000">
            <a:off x="-63500" y="88900"/>
            <a:ext cx="12192000" cy="1998663"/>
            <a:chOff x="-24194914" y="706405"/>
            <a:chExt cx="33183930" cy="5470813"/>
          </a:xfrm>
        </p:grpSpPr>
        <p:grpSp>
          <p:nvGrpSpPr>
            <p:cNvPr id="47" name="Google Shape;47;p8"/>
            <p:cNvGrpSpPr/>
            <p:nvPr/>
          </p:nvGrpSpPr>
          <p:grpSpPr>
            <a:xfrm flipH="1" rot="10800000">
              <a:off x="-24194914" y="3524341"/>
              <a:ext cx="30438325" cy="2652877"/>
              <a:chOff x="-19436355" y="811335"/>
              <a:chExt cx="30438325" cy="2652877"/>
            </a:xfrm>
          </p:grpSpPr>
          <p:sp>
            <p:nvSpPr>
              <p:cNvPr id="48" name="Google Shape;48;p8"/>
              <p:cNvSpPr/>
              <p:nvPr/>
            </p:nvSpPr>
            <p:spPr>
              <a:xfrm>
                <a:off x="-1943635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8"/>
              <p:cNvSpPr/>
              <p:nvPr/>
            </p:nvSpPr>
            <p:spPr>
              <a:xfrm rot="2727637">
                <a:off x="700860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0" name="Google Shape;50;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1" name="Google Shape;51;p8"/>
            <p:cNvGrpSpPr/>
            <p:nvPr/>
          </p:nvGrpSpPr>
          <p:grpSpPr>
            <a:xfrm flipH="1">
              <a:off x="1190030" y="706405"/>
              <a:ext cx="7798986" cy="2652877"/>
              <a:chOff x="3202984" y="811335"/>
              <a:chExt cx="7798986" cy="2652877"/>
            </a:xfrm>
          </p:grpSpPr>
          <p:sp>
            <p:nvSpPr>
              <p:cNvPr id="52" name="Google Shape;52;p8"/>
              <p:cNvSpPr/>
              <p:nvPr/>
            </p:nvSpPr>
            <p:spPr>
              <a:xfrm>
                <a:off x="320298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3" name="Google Shape;53;p8"/>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4" name="Google Shape;54;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5" name="Google Shape;55;p8"/>
          <p:cNvGrpSpPr/>
          <p:nvPr/>
        </p:nvGrpSpPr>
        <p:grpSpPr>
          <a:xfrm flipH="1">
            <a:off x="9763124" y="736600"/>
            <a:ext cx="871538" cy="758826"/>
            <a:chOff x="4075907" y="5137696"/>
            <a:chExt cx="1420106" cy="1235752"/>
          </a:xfrm>
        </p:grpSpPr>
        <p:sp>
          <p:nvSpPr>
            <p:cNvPr id="56" name="Google Shape;56;p8"/>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7" name="Google Shape;57;p8"/>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8" name="Google Shape;58;p8"/>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9" name="Google Shape;59;p8"/>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60" name="Google Shape;60;p8"/>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61" name="Google Shape;61;p8"/>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62" name="Google Shape;62;p8"/>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RÉFÉRENCES ET LIENS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3" name="Shape 63"/>
        <p:cNvGrpSpPr/>
        <p:nvPr/>
      </p:nvGrpSpPr>
      <p:grpSpPr>
        <a:xfrm>
          <a:off x="0" y="0"/>
          <a:ext cx="0" cy="0"/>
          <a:chOff x="0" y="0"/>
          <a:chExt cx="0" cy="0"/>
        </a:xfrm>
      </p:grpSpPr>
      <p:sp>
        <p:nvSpPr>
          <p:cNvPr id="64" name="Google Shape;64;p9"/>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9"/>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9"/>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7" name="Google Shape;67;p9"/>
          <p:cNvGrpSpPr/>
          <p:nvPr/>
        </p:nvGrpSpPr>
        <p:grpSpPr>
          <a:xfrm flipH="1" rot="10800000">
            <a:off x="-53975" y="88900"/>
            <a:ext cx="12192000" cy="1998663"/>
            <a:chOff x="-24194914" y="706405"/>
            <a:chExt cx="33183930" cy="5470813"/>
          </a:xfrm>
        </p:grpSpPr>
        <p:grpSp>
          <p:nvGrpSpPr>
            <p:cNvPr id="68" name="Google Shape;68;p9"/>
            <p:cNvGrpSpPr/>
            <p:nvPr/>
          </p:nvGrpSpPr>
          <p:grpSpPr>
            <a:xfrm flipH="1" rot="10800000">
              <a:off x="-24194914" y="3524341"/>
              <a:ext cx="30438325" cy="2652877"/>
              <a:chOff x="-19436355" y="811335"/>
              <a:chExt cx="30438325" cy="2652877"/>
            </a:xfrm>
          </p:grpSpPr>
          <p:sp>
            <p:nvSpPr>
              <p:cNvPr id="69" name="Google Shape;69;p9"/>
              <p:cNvSpPr/>
              <p:nvPr/>
            </p:nvSpPr>
            <p:spPr>
              <a:xfrm>
                <a:off x="-1943635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9"/>
              <p:cNvSpPr/>
              <p:nvPr/>
            </p:nvSpPr>
            <p:spPr>
              <a:xfrm rot="2727637">
                <a:off x="700860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1" name="Google Shape;71;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 name="Google Shape;72;p9"/>
            <p:cNvGrpSpPr/>
            <p:nvPr/>
          </p:nvGrpSpPr>
          <p:grpSpPr>
            <a:xfrm flipH="1">
              <a:off x="1190030" y="706405"/>
              <a:ext cx="7798986" cy="2652877"/>
              <a:chOff x="3202984" y="811335"/>
              <a:chExt cx="7798986" cy="2652877"/>
            </a:xfrm>
          </p:grpSpPr>
          <p:sp>
            <p:nvSpPr>
              <p:cNvPr id="73" name="Google Shape;73;p9"/>
              <p:cNvSpPr/>
              <p:nvPr/>
            </p:nvSpPr>
            <p:spPr>
              <a:xfrm>
                <a:off x="320298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4" name="Google Shape;74;p9"/>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5" name="Google Shape;75;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6" name="Google Shape;76;p9"/>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7" name="Google Shape;77;p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8" name="Google Shape;78;p9"/>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9" name="Shape 79"/>
        <p:cNvGrpSpPr/>
        <p:nvPr/>
      </p:nvGrpSpPr>
      <p:grpSpPr>
        <a:xfrm>
          <a:off x="0" y="0"/>
          <a:ext cx="0" cy="0"/>
          <a:chOff x="0" y="0"/>
          <a:chExt cx="0" cy="0"/>
        </a:xfrm>
      </p:grpSpPr>
      <p:pic>
        <p:nvPicPr>
          <p:cNvPr id="80" name="Google Shape;80;p10"/>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81" name="Google Shape;81;p10"/>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82" name="Google Shape;82;p10"/>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83" name="Google Shape;83;p10"/>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4" name="Google Shape;84;p10"/>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5" name="Google Shape;85;p10"/>
          <p:cNvSpPr txBox="1"/>
          <p:nvPr/>
        </p:nvSpPr>
        <p:spPr>
          <a:xfrm>
            <a:off x="4237038" y="2108200"/>
            <a:ext cx="4805362"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6" name="Google Shape;86;p10"/>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7" name="Google Shape;87;p10"/>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34"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hyperlink" Target="https://www.francaisfacile.com/exercices/exercice-francais-2/exercice-francais-39226.php" TargetMode="External"/><Relationship Id="rId4" Type="http://schemas.openxmlformats.org/officeDocument/2006/relationships/hyperlink" Target="https://www.francaisfacile.com/exercices/exercice-francais-2/exercice-francais-38926.ph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hyperlink" Target="https://www.francaisfacile.com/exercices/exercice-francais-2/exercice-francais-38926.php" TargetMode="External"/><Relationship Id="rId4" Type="http://schemas.openxmlformats.org/officeDocument/2006/relationships/hyperlink" Target="https://www.francaisfacile.com/exercices/exercice-francais-2/exercice-francais-39226.php" TargetMode="External"/><Relationship Id="rId5" Type="http://schemas.openxmlformats.org/officeDocument/2006/relationships/hyperlink" Target="https://www.youtube.com/watch?v=nXVKTWBhHF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5"/>
          <p:cNvSpPr txBox="1"/>
          <p:nvPr/>
        </p:nvSpPr>
        <p:spPr>
          <a:xfrm>
            <a:off x="5060950" y="4738688"/>
            <a:ext cx="6510338" cy="8445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 : EB7		</a:t>
            </a:r>
            <a:endParaRPr b="0" i="0" sz="2400" u="none" cap="none" strike="noStrike">
              <a:solidFill>
                <a:srgbClr val="000000"/>
              </a:solidFill>
              <a:latin typeface="Open Sans"/>
              <a:ea typeface="Open Sans"/>
              <a:cs typeface="Open Sans"/>
              <a:sym typeface="Open Sans"/>
            </a:endParaRPr>
          </a:p>
        </p:txBody>
      </p:sp>
      <p:pic>
        <p:nvPicPr>
          <p:cNvPr id="163" name="Google Shape;163;p35"/>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164" name="Google Shape;164;p35"/>
          <p:cNvSpPr txBox="1"/>
          <p:nvPr>
            <p:ph type="ctrTitle"/>
          </p:nvPr>
        </p:nvSpPr>
        <p:spPr>
          <a:xfrm>
            <a:off x="5060950" y="1973578"/>
            <a:ext cx="6090270" cy="2086685"/>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Arial"/>
              <a:buNone/>
            </a:pPr>
            <a:r>
              <a:rPr b="1" i="0" lang="fr-FR" sz="4800" u="none" cap="none" strike="noStrike">
                <a:solidFill>
                  <a:schemeClr val="dk1"/>
                </a:solidFill>
                <a:latin typeface="Open Sans"/>
                <a:ea typeface="Open Sans"/>
                <a:cs typeface="Open Sans"/>
                <a:sym typeface="Open Sans"/>
              </a:rPr>
              <a:t>Les compléments circonstanciels de temps et de lieu</a:t>
            </a:r>
            <a:endParaRPr b="0" i="0" sz="1400" u="none" cap="none" strike="noStrike">
              <a:solidFill>
                <a:srgbClr val="000000"/>
              </a:solidFill>
              <a:latin typeface="Arial"/>
              <a:ea typeface="Arial"/>
              <a:cs typeface="Arial"/>
              <a:sym typeface="Arial"/>
            </a:endParaRPr>
          </a:p>
        </p:txBody>
      </p:sp>
      <p:sp>
        <p:nvSpPr>
          <p:cNvPr id="165" name="Google Shape;165;p35"/>
          <p:cNvSpPr/>
          <p:nvPr/>
        </p:nvSpPr>
        <p:spPr>
          <a:xfrm>
            <a:off x="5097463" y="1391006"/>
            <a:ext cx="6473825" cy="46196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pic>
        <p:nvPicPr>
          <p:cNvPr id="166" name="Google Shape;166;p35"/>
          <p:cNvPicPr preferRelativeResize="0"/>
          <p:nvPr/>
        </p:nvPicPr>
        <p:blipFill rotWithShape="1">
          <a:blip r:embed="rId4">
            <a:alphaModFix/>
          </a:blip>
          <a:srcRect b="0" l="0" r="0" t="0"/>
          <a:stretch/>
        </p:blipFill>
        <p:spPr>
          <a:xfrm>
            <a:off x="1611414" y="3425283"/>
            <a:ext cx="2190565" cy="131340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44"/>
          <p:cNvSpPr/>
          <p:nvPr/>
        </p:nvSpPr>
        <p:spPr>
          <a:xfrm>
            <a:off x="827757" y="58738"/>
            <a:ext cx="8586787" cy="568325"/>
          </a:xfrm>
          <a:prstGeom prst="rect">
            <a:avLst/>
          </a:prstGeom>
          <a:no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 – </a:t>
            </a:r>
            <a:r>
              <a:rPr b="0" i="0" lang="fr-FR" sz="3600" u="none" cap="none" strike="noStrike">
                <a:solidFill>
                  <a:srgbClr val="0096D6"/>
                </a:solidFill>
                <a:latin typeface="Open Sans"/>
                <a:ea typeface="Open Sans"/>
                <a:cs typeface="Open Sans"/>
                <a:sym typeface="Open Sans"/>
              </a:rPr>
              <a:t>CCL</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18" name="Google Shape;318;p44"/>
          <p:cNvSpPr/>
          <p:nvPr/>
        </p:nvSpPr>
        <p:spPr>
          <a:xfrm>
            <a:off x="542925" y="2233613"/>
            <a:ext cx="3008313" cy="19383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souligner tous les groupes de mots qui indiquent le lieu. </a:t>
            </a:r>
            <a:endParaRPr b="0" i="0" sz="1400" u="none" cap="none" strike="noStrike">
              <a:solidFill>
                <a:srgbClr val="000000"/>
              </a:solidFill>
              <a:latin typeface="Arial"/>
              <a:ea typeface="Arial"/>
              <a:cs typeface="Arial"/>
              <a:sym typeface="Arial"/>
            </a:endParaRPr>
          </a:p>
        </p:txBody>
      </p:sp>
      <p:sp>
        <p:nvSpPr>
          <p:cNvPr id="319" name="Google Shape;319;p44"/>
          <p:cNvSpPr txBox="1"/>
          <p:nvPr/>
        </p:nvSpPr>
        <p:spPr>
          <a:xfrm>
            <a:off x="3727450" y="606425"/>
            <a:ext cx="7907338" cy="6002338"/>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cxnSp>
        <p:nvCxnSpPr>
          <p:cNvPr id="320" name="Google Shape;320;p44"/>
          <p:cNvCxnSpPr/>
          <p:nvPr/>
        </p:nvCxnSpPr>
        <p:spPr>
          <a:xfrm>
            <a:off x="4171950" y="2762250"/>
            <a:ext cx="639763" cy="0"/>
          </a:xfrm>
          <a:prstGeom prst="straightConnector1">
            <a:avLst/>
          </a:prstGeom>
          <a:noFill/>
          <a:ln cap="flat" cmpd="sng" w="57150">
            <a:solidFill>
              <a:srgbClr val="FF0000"/>
            </a:solidFill>
            <a:prstDash val="solid"/>
            <a:round/>
            <a:headEnd len="sm" w="sm" type="none"/>
            <a:tailEnd len="sm" w="sm" type="none"/>
          </a:ln>
        </p:spPr>
      </p:cxnSp>
      <p:cxnSp>
        <p:nvCxnSpPr>
          <p:cNvPr id="321" name="Google Shape;321;p44"/>
          <p:cNvCxnSpPr/>
          <p:nvPr/>
        </p:nvCxnSpPr>
        <p:spPr>
          <a:xfrm>
            <a:off x="3813175" y="3981450"/>
            <a:ext cx="2193925" cy="0"/>
          </a:xfrm>
          <a:prstGeom prst="straightConnector1">
            <a:avLst/>
          </a:prstGeom>
          <a:noFill/>
          <a:ln cap="flat" cmpd="sng" w="57150">
            <a:solidFill>
              <a:srgbClr val="FF0000"/>
            </a:solidFill>
            <a:prstDash val="solid"/>
            <a:round/>
            <a:headEnd len="sm" w="sm" type="none"/>
            <a:tailEnd len="sm" w="sm" type="none"/>
          </a:ln>
        </p:spPr>
      </p:cxnSp>
      <p:cxnSp>
        <p:nvCxnSpPr>
          <p:cNvPr id="322" name="Google Shape;322;p44"/>
          <p:cNvCxnSpPr/>
          <p:nvPr/>
        </p:nvCxnSpPr>
        <p:spPr>
          <a:xfrm>
            <a:off x="4954588" y="2762250"/>
            <a:ext cx="2835275" cy="0"/>
          </a:xfrm>
          <a:prstGeom prst="straightConnector1">
            <a:avLst/>
          </a:prstGeom>
          <a:noFill/>
          <a:ln cap="flat" cmpd="sng" w="57150">
            <a:solidFill>
              <a:srgbClr val="FF0000"/>
            </a:solidFill>
            <a:prstDash val="solid"/>
            <a:round/>
            <a:headEnd len="sm" w="sm" type="none"/>
            <a:tailEnd len="sm" w="sm" type="none"/>
          </a:ln>
        </p:spPr>
      </p:cxnSp>
      <p:cxnSp>
        <p:nvCxnSpPr>
          <p:cNvPr id="323" name="Google Shape;323;p44"/>
          <p:cNvCxnSpPr/>
          <p:nvPr/>
        </p:nvCxnSpPr>
        <p:spPr>
          <a:xfrm>
            <a:off x="4632325" y="952500"/>
            <a:ext cx="2193925" cy="0"/>
          </a:xfrm>
          <a:prstGeom prst="straightConnector1">
            <a:avLst/>
          </a:prstGeom>
          <a:noFill/>
          <a:ln cap="flat" cmpd="sng" w="5715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1000"/>
                                        <p:tgtEl>
                                          <p:spTgt spid="3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1000"/>
                                        <p:tgtEl>
                                          <p:spTgt spid="3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750"/>
                                        <p:tgtEl>
                                          <p:spTgt spid="3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75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1000"/>
                                        <p:tgtEl>
                                          <p:spTgt spid="3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5"/>
          <p:cNvSpPr/>
          <p:nvPr/>
        </p:nvSpPr>
        <p:spPr>
          <a:xfrm>
            <a:off x="871538" y="92075"/>
            <a:ext cx="8586787"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CCL</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30" name="Google Shape;330;p45"/>
          <p:cNvSpPr/>
          <p:nvPr/>
        </p:nvSpPr>
        <p:spPr>
          <a:xfrm>
            <a:off x="587921" y="827088"/>
            <a:ext cx="4326980" cy="10156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Lisez le passage suivant pour relever tous les groupes de mots qui indiquent le lieu. </a:t>
            </a:r>
            <a:endParaRPr b="0" i="0" sz="1400" u="none" cap="none" strike="noStrike">
              <a:solidFill>
                <a:srgbClr val="000000"/>
              </a:solidFill>
              <a:latin typeface="Arial"/>
              <a:ea typeface="Arial"/>
              <a:cs typeface="Arial"/>
              <a:sym typeface="Arial"/>
            </a:endParaRPr>
          </a:p>
        </p:txBody>
      </p:sp>
      <p:sp>
        <p:nvSpPr>
          <p:cNvPr id="331" name="Google Shape;331;p45"/>
          <p:cNvSpPr txBox="1"/>
          <p:nvPr/>
        </p:nvSpPr>
        <p:spPr>
          <a:xfrm>
            <a:off x="5005388" y="286871"/>
            <a:ext cx="7024687" cy="624840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p:txBody>
      </p:sp>
      <p:graphicFrame>
        <p:nvGraphicFramePr>
          <p:cNvPr id="332" name="Google Shape;332;p45"/>
          <p:cNvGraphicFramePr/>
          <p:nvPr/>
        </p:nvGraphicFramePr>
        <p:xfrm>
          <a:off x="574739" y="1912321"/>
          <a:ext cx="3000000" cy="3000000"/>
        </p:xfrm>
        <a:graphic>
          <a:graphicData uri="http://schemas.openxmlformats.org/drawingml/2006/table">
            <a:tbl>
              <a:tblPr bandRow="1" firstRow="1">
                <a:noFill/>
                <a:tableStyleId>{EFEE7DCD-7220-496B-A5A5-7ED0254904D3}</a:tableStyleId>
              </a:tblPr>
              <a:tblGrid>
                <a:gridCol w="4353175"/>
              </a:tblGrid>
              <a:tr h="7352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Les groupes qui précisent le cadre spatial de l’action : </a:t>
                      </a:r>
                      <a:endParaRPr sz="1400" u="none" cap="none" strike="noStrike"/>
                    </a:p>
                  </a:txBody>
                  <a:tcPr marT="45700" marB="45700" marR="91450" marL="91450">
                    <a:solidFill>
                      <a:srgbClr val="DDEAF6"/>
                    </a:solidFill>
                  </a:tcPr>
                </a:tc>
              </a:tr>
              <a:tr h="57567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00" marB="45700" marR="91450" marL="91450">
                    <a:solidFill>
                      <a:srgbClr val="DDEAF6"/>
                    </a:solidFill>
                  </a:tcPr>
                </a:tc>
              </a:tr>
              <a:tr h="7352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Les groupes qui  indiquent le déplacement du personnage :</a:t>
                      </a:r>
                      <a:endParaRPr b="1" sz="2000" u="none" cap="none" strike="noStrike">
                        <a:solidFill>
                          <a:schemeClr val="lt1"/>
                        </a:solidFill>
                        <a:latin typeface="Open Sans"/>
                        <a:ea typeface="Open Sans"/>
                        <a:cs typeface="Open Sans"/>
                        <a:sym typeface="Open Sans"/>
                      </a:endParaRPr>
                    </a:p>
                  </a:txBody>
                  <a:tcPr marT="45700" marB="45700" marR="91450" marL="91450">
                    <a:solidFill>
                      <a:srgbClr val="C4E0B2"/>
                    </a:solidFill>
                  </a:tcPr>
                </a:tc>
              </a:tr>
              <a:tr h="73527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00" marB="45700" marR="91450" marL="91450">
                    <a:solidFill>
                      <a:srgbClr val="C4E0B2"/>
                    </a:solidFill>
                  </a:tcPr>
                </a:tc>
              </a:tr>
              <a:tr h="105500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Les groupes qui indiquent l’emplacement d’un objet par rapport à autre.</a:t>
                      </a:r>
                      <a:endParaRPr sz="1400" u="none" cap="none" strike="noStrike"/>
                    </a:p>
                  </a:txBody>
                  <a:tcPr marT="45700" marB="45700" marR="91450" marL="91450">
                    <a:solidFill>
                      <a:srgbClr val="FFF2CC"/>
                    </a:solidFill>
                  </a:tcPr>
                </a:tc>
              </a:tr>
              <a:tr h="58157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00" marB="45700" marR="91450" marL="91450">
                    <a:solidFill>
                      <a:srgbClr val="FFF2CC"/>
                    </a:solidFill>
                  </a:tcPr>
                </a:tc>
              </a:tr>
            </a:tbl>
          </a:graphicData>
        </a:graphic>
      </p:graphicFrame>
      <p:sp>
        <p:nvSpPr>
          <p:cNvPr id="333" name="Google Shape;333;p45"/>
          <p:cNvSpPr/>
          <p:nvPr/>
        </p:nvSpPr>
        <p:spPr>
          <a:xfrm>
            <a:off x="1326383" y="2661690"/>
            <a:ext cx="2767104"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au bord d’une mare,</a:t>
            </a:r>
            <a:endParaRPr b="0" i="0" sz="2400" u="none" cap="none" strike="noStrike">
              <a:solidFill>
                <a:srgbClr val="FF0000"/>
              </a:solidFill>
              <a:latin typeface="Arial"/>
              <a:ea typeface="Arial"/>
              <a:cs typeface="Arial"/>
              <a:sym typeface="Arial"/>
            </a:endParaRPr>
          </a:p>
        </p:txBody>
      </p:sp>
      <p:sp>
        <p:nvSpPr>
          <p:cNvPr id="334" name="Google Shape;334;p45"/>
          <p:cNvSpPr/>
          <p:nvPr/>
        </p:nvSpPr>
        <p:spPr>
          <a:xfrm>
            <a:off x="574739" y="4318088"/>
            <a:ext cx="4442370"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dans quelque chose de mou et de tiède,</a:t>
            </a:r>
            <a:endParaRPr b="0" i="0" sz="2000" u="none" cap="none" strike="noStrike">
              <a:solidFill>
                <a:srgbClr val="FF0000"/>
              </a:solidFill>
              <a:latin typeface="Arial"/>
              <a:ea typeface="Arial"/>
              <a:cs typeface="Arial"/>
              <a:sym typeface="Arial"/>
            </a:endParaRPr>
          </a:p>
        </p:txBody>
      </p:sp>
      <p:cxnSp>
        <p:nvCxnSpPr>
          <p:cNvPr id="335" name="Google Shape;335;p45"/>
          <p:cNvCxnSpPr/>
          <p:nvPr/>
        </p:nvCxnSpPr>
        <p:spPr>
          <a:xfrm>
            <a:off x="8703143" y="3999473"/>
            <a:ext cx="2926080" cy="0"/>
          </a:xfrm>
          <a:prstGeom prst="straightConnector1">
            <a:avLst/>
          </a:prstGeom>
          <a:noFill/>
          <a:ln cap="flat" cmpd="sng" w="57150">
            <a:solidFill>
              <a:srgbClr val="FF0000"/>
            </a:solidFill>
            <a:prstDash val="solid"/>
            <a:round/>
            <a:headEnd len="sm" w="sm" type="none"/>
            <a:tailEnd len="sm" w="sm" type="none"/>
          </a:ln>
        </p:spPr>
      </p:cxnSp>
      <p:cxnSp>
        <p:nvCxnSpPr>
          <p:cNvPr id="336" name="Google Shape;336;p45"/>
          <p:cNvCxnSpPr/>
          <p:nvPr/>
        </p:nvCxnSpPr>
        <p:spPr>
          <a:xfrm>
            <a:off x="10166183" y="3717973"/>
            <a:ext cx="1371600" cy="0"/>
          </a:xfrm>
          <a:prstGeom prst="straightConnector1">
            <a:avLst/>
          </a:prstGeom>
          <a:noFill/>
          <a:ln cap="flat" cmpd="sng" w="57150">
            <a:solidFill>
              <a:srgbClr val="FF0000"/>
            </a:solidFill>
            <a:prstDash val="solid"/>
            <a:round/>
            <a:headEnd len="sm" w="sm" type="none"/>
            <a:tailEnd len="sm" w="sm" type="none"/>
          </a:ln>
        </p:spPr>
      </p:cxnSp>
      <p:cxnSp>
        <p:nvCxnSpPr>
          <p:cNvPr id="337" name="Google Shape;337;p45"/>
          <p:cNvCxnSpPr/>
          <p:nvPr/>
        </p:nvCxnSpPr>
        <p:spPr>
          <a:xfrm>
            <a:off x="6591738" y="3680994"/>
            <a:ext cx="1097280" cy="0"/>
          </a:xfrm>
          <a:prstGeom prst="straightConnector1">
            <a:avLst/>
          </a:prstGeom>
          <a:noFill/>
          <a:ln cap="flat" cmpd="sng" w="57150">
            <a:solidFill>
              <a:srgbClr val="FF0000"/>
            </a:solidFill>
            <a:prstDash val="solid"/>
            <a:round/>
            <a:headEnd len="sm" w="sm" type="none"/>
            <a:tailEnd len="sm" w="sm" type="none"/>
          </a:ln>
        </p:spPr>
      </p:cxnSp>
      <p:cxnSp>
        <p:nvCxnSpPr>
          <p:cNvPr id="338" name="Google Shape;338;p45"/>
          <p:cNvCxnSpPr/>
          <p:nvPr/>
        </p:nvCxnSpPr>
        <p:spPr>
          <a:xfrm>
            <a:off x="11101614" y="6109352"/>
            <a:ext cx="822960" cy="0"/>
          </a:xfrm>
          <a:prstGeom prst="straightConnector1">
            <a:avLst/>
          </a:prstGeom>
          <a:noFill/>
          <a:ln cap="flat" cmpd="sng" w="57150">
            <a:solidFill>
              <a:srgbClr val="FF0000"/>
            </a:solidFill>
            <a:prstDash val="solid"/>
            <a:round/>
            <a:headEnd len="sm" w="sm" type="none"/>
            <a:tailEnd len="sm" w="sm" type="none"/>
          </a:ln>
        </p:spPr>
      </p:cxnSp>
      <p:cxnSp>
        <p:nvCxnSpPr>
          <p:cNvPr id="339" name="Google Shape;339;p45"/>
          <p:cNvCxnSpPr/>
          <p:nvPr/>
        </p:nvCxnSpPr>
        <p:spPr>
          <a:xfrm>
            <a:off x="5395278" y="6423115"/>
            <a:ext cx="822960" cy="0"/>
          </a:xfrm>
          <a:prstGeom prst="straightConnector1">
            <a:avLst/>
          </a:prstGeom>
          <a:noFill/>
          <a:ln cap="flat" cmpd="sng" w="57150">
            <a:solidFill>
              <a:srgbClr val="FF0000"/>
            </a:solidFill>
            <a:prstDash val="solid"/>
            <a:round/>
            <a:headEnd len="sm" w="sm" type="none"/>
            <a:tailEnd len="sm" w="sm" type="none"/>
          </a:ln>
        </p:spPr>
      </p:cxnSp>
      <p:sp>
        <p:nvSpPr>
          <p:cNvPr id="340" name="Google Shape;340;p45"/>
          <p:cNvSpPr/>
          <p:nvPr/>
        </p:nvSpPr>
        <p:spPr>
          <a:xfrm>
            <a:off x="2496803" y="3921321"/>
            <a:ext cx="2468433"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dans le vase du fond, </a:t>
            </a:r>
            <a:endParaRPr b="0" i="0" sz="2000" u="none" cap="none" strike="noStrike">
              <a:solidFill>
                <a:srgbClr val="FF0000"/>
              </a:solidFill>
              <a:latin typeface="Arial"/>
              <a:ea typeface="Arial"/>
              <a:cs typeface="Arial"/>
              <a:sym typeface="Arial"/>
            </a:endParaRPr>
          </a:p>
        </p:txBody>
      </p:sp>
      <p:sp>
        <p:nvSpPr>
          <p:cNvPr id="341" name="Google Shape;341;p45"/>
          <p:cNvSpPr/>
          <p:nvPr/>
        </p:nvSpPr>
        <p:spPr>
          <a:xfrm>
            <a:off x="612839" y="3901963"/>
            <a:ext cx="1289712"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dans l’eau,</a:t>
            </a:r>
            <a:endParaRPr b="0" i="0" sz="2000" u="none" cap="none" strike="noStrike">
              <a:solidFill>
                <a:srgbClr val="FF0000"/>
              </a:solidFill>
              <a:latin typeface="Arial"/>
              <a:ea typeface="Arial"/>
              <a:cs typeface="Arial"/>
              <a:sym typeface="Arial"/>
            </a:endParaRPr>
          </a:p>
        </p:txBody>
      </p:sp>
      <p:sp>
        <p:nvSpPr>
          <p:cNvPr id="342" name="Google Shape;342;p45"/>
          <p:cNvSpPr/>
          <p:nvPr/>
        </p:nvSpPr>
        <p:spPr>
          <a:xfrm>
            <a:off x="782644" y="5794491"/>
            <a:ext cx="543739"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Là ! </a:t>
            </a:r>
            <a:endParaRPr b="0" i="0" sz="2000" u="none" cap="none" strike="noStrike">
              <a:solidFill>
                <a:srgbClr val="FF0000"/>
              </a:solidFill>
              <a:latin typeface="Arial"/>
              <a:ea typeface="Arial"/>
              <a:cs typeface="Arial"/>
              <a:sym typeface="Arial"/>
            </a:endParaRPr>
          </a:p>
        </p:txBody>
      </p:sp>
      <p:sp>
        <p:nvSpPr>
          <p:cNvPr id="343" name="Google Shape;343;p45"/>
          <p:cNvSpPr/>
          <p:nvPr/>
        </p:nvSpPr>
        <p:spPr>
          <a:xfrm>
            <a:off x="1744622" y="5794491"/>
            <a:ext cx="3118418"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Près de cette grande feuille,</a:t>
            </a:r>
            <a:endParaRPr b="0" i="0" sz="2000" u="none" cap="none" strike="noStrike">
              <a:solidFill>
                <a:srgbClr val="FF0000"/>
              </a:solidFill>
              <a:latin typeface="Arial"/>
              <a:ea typeface="Arial"/>
              <a:cs typeface="Arial"/>
              <a:sym typeface="Arial"/>
            </a:endParaRPr>
          </a:p>
        </p:txBody>
      </p:sp>
      <p:cxnSp>
        <p:nvCxnSpPr>
          <p:cNvPr id="344" name="Google Shape;344;p45"/>
          <p:cNvCxnSpPr/>
          <p:nvPr/>
        </p:nvCxnSpPr>
        <p:spPr>
          <a:xfrm>
            <a:off x="5935579" y="660400"/>
            <a:ext cx="2101516" cy="0"/>
          </a:xfrm>
          <a:prstGeom prst="straightConnector1">
            <a:avLst/>
          </a:prstGeom>
          <a:noFill/>
          <a:ln cap="flat" cmpd="sng" w="57150">
            <a:solidFill>
              <a:srgbClr val="FF0000"/>
            </a:solidFill>
            <a:prstDash val="solid"/>
            <a:round/>
            <a:headEnd len="sm" w="sm" type="none"/>
            <a:tailEnd len="sm" w="sm" type="none"/>
          </a:ln>
        </p:spPr>
      </p:cxnSp>
      <p:cxnSp>
        <p:nvCxnSpPr>
          <p:cNvPr id="345" name="Google Shape;345;p45"/>
          <p:cNvCxnSpPr/>
          <p:nvPr/>
        </p:nvCxnSpPr>
        <p:spPr>
          <a:xfrm>
            <a:off x="5598695" y="2470484"/>
            <a:ext cx="619543" cy="0"/>
          </a:xfrm>
          <a:prstGeom prst="straightConnector1">
            <a:avLst/>
          </a:prstGeom>
          <a:noFill/>
          <a:ln cap="flat" cmpd="sng" w="57150">
            <a:solidFill>
              <a:srgbClr val="FF0000"/>
            </a:solidFill>
            <a:prstDash val="solid"/>
            <a:round/>
            <a:headEnd len="sm" w="sm" type="none"/>
            <a:tailEnd len="sm" w="sm" type="none"/>
          </a:ln>
        </p:spPr>
      </p:cxnSp>
      <p:cxnSp>
        <p:nvCxnSpPr>
          <p:cNvPr id="346" name="Google Shape;346;p45"/>
          <p:cNvCxnSpPr/>
          <p:nvPr/>
        </p:nvCxnSpPr>
        <p:spPr>
          <a:xfrm>
            <a:off x="6218238" y="2470484"/>
            <a:ext cx="2909720" cy="0"/>
          </a:xfrm>
          <a:prstGeom prst="straightConnector1">
            <a:avLst/>
          </a:prstGeom>
          <a:noFill/>
          <a:ln cap="flat" cmpd="sng" w="57150">
            <a:solidFill>
              <a:srgbClr val="FF0000"/>
            </a:solidFill>
            <a:prstDash val="solid"/>
            <a:round/>
            <a:headEnd len="sm" w="sm" type="none"/>
            <a:tailEnd len="sm" w="sm" type="none"/>
          </a:ln>
        </p:spPr>
      </p:cxnSp>
      <p:cxnSp>
        <p:nvCxnSpPr>
          <p:cNvPr id="347" name="Google Shape;347;p45"/>
          <p:cNvCxnSpPr/>
          <p:nvPr/>
        </p:nvCxnSpPr>
        <p:spPr>
          <a:xfrm>
            <a:off x="6079958" y="4318088"/>
            <a:ext cx="2149642" cy="0"/>
          </a:xfrm>
          <a:prstGeom prst="straightConnector1">
            <a:avLst/>
          </a:prstGeom>
          <a:noFill/>
          <a:ln cap="flat" cmpd="sng" w="5715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750"/>
                                  </p:stCondLst>
                                  <p:childTnLst>
                                    <p:set>
                                      <p:cBhvr>
                                        <p:cTn dur="1" fill="hold">
                                          <p:stCondLst>
                                            <p:cond delay="0"/>
                                          </p:stCondLst>
                                        </p:cTn>
                                        <p:tgtEl>
                                          <p:spTgt spid="332"/>
                                        </p:tgtEl>
                                        <p:attrNameLst>
                                          <p:attrName>style.visibility</p:attrName>
                                        </p:attrNameLst>
                                      </p:cBhvr>
                                      <p:to>
                                        <p:strVal val="visible"/>
                                      </p:to>
                                    </p:set>
                                    <p:animEffect filter="fade" transition="in">
                                      <p:cBhvr>
                                        <p:cTn dur="1000"/>
                                        <p:tgtEl>
                                          <p:spTgt spid="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500"/>
                                        <p:tgtEl>
                                          <p:spTgt spid="3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7"/>
                                        </p:tgtEl>
                                        <p:attrNameLst>
                                          <p:attrName>style.visibility</p:attrName>
                                        </p:attrNameLst>
                                      </p:cBhvr>
                                      <p:to>
                                        <p:strVal val="visible"/>
                                      </p:to>
                                    </p:set>
                                    <p:animEffect filter="fade" transition="in">
                                      <p:cBhvr>
                                        <p:cTn dur="500"/>
                                        <p:tgtEl>
                                          <p:spTgt spid="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500"/>
                                        <p:tgtEl>
                                          <p:spTgt spid="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8"/>
                                        </p:tgtEl>
                                        <p:attrNameLst>
                                          <p:attrName>style.visibility</p:attrName>
                                        </p:attrNameLst>
                                      </p:cBhvr>
                                      <p:to>
                                        <p:strVal val="visible"/>
                                      </p:to>
                                    </p:set>
                                    <p:animEffect filter="fade" transition="in">
                                      <p:cBhvr>
                                        <p:cTn dur="500"/>
                                        <p:tgtEl>
                                          <p:spTgt spid="3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9"/>
                                        </p:tgtEl>
                                        <p:attrNameLst>
                                          <p:attrName>style.visibility</p:attrName>
                                        </p:attrNameLst>
                                      </p:cBhvr>
                                      <p:to>
                                        <p:strVal val="visible"/>
                                      </p:to>
                                    </p:set>
                                    <p:animEffect filter="fade" transition="in">
                                      <p:cBhvr>
                                        <p:cTn dur="500"/>
                                        <p:tgtEl>
                                          <p:spTgt spid="3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1000"/>
                                        <p:tgtEl>
                                          <p:spTgt spid="3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gtEl>
                                        <p:attrNameLst>
                                          <p:attrName>style.visibility</p:attrName>
                                        </p:attrNameLst>
                                      </p:cBhvr>
                                      <p:to>
                                        <p:strVal val="visible"/>
                                      </p:to>
                                    </p:set>
                                    <p:animEffect filter="fade" transition="in">
                                      <p:cBhvr>
                                        <p:cTn dur="500"/>
                                        <p:tgtEl>
                                          <p:spTgt spid="3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0"/>
                                        </p:tgtEl>
                                        <p:attrNameLst>
                                          <p:attrName>style.visibility</p:attrName>
                                        </p:attrNameLst>
                                      </p:cBhvr>
                                      <p:to>
                                        <p:strVal val="visible"/>
                                      </p:to>
                                    </p:set>
                                    <p:animEffect filter="fade" transition="in">
                                      <p:cBhvr>
                                        <p:cTn dur="500"/>
                                        <p:tgtEl>
                                          <p:spTgt spid="3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5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46"/>
          <p:cNvSpPr/>
          <p:nvPr/>
        </p:nvSpPr>
        <p:spPr>
          <a:xfrm>
            <a:off x="695325" y="103188"/>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354" name="Google Shape;354;p46"/>
          <p:cNvSpPr/>
          <p:nvPr/>
        </p:nvSpPr>
        <p:spPr>
          <a:xfrm>
            <a:off x="577056" y="2536031"/>
            <a:ext cx="2792413" cy="230832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 la nature ou la classe grammaticale des groupes de mots qui indiquent le lieu. </a:t>
            </a:r>
            <a:endParaRPr b="0" i="0" sz="1400" u="none" cap="none" strike="noStrike">
              <a:solidFill>
                <a:srgbClr val="000000"/>
              </a:solidFill>
              <a:latin typeface="Arial"/>
              <a:ea typeface="Arial"/>
              <a:cs typeface="Arial"/>
              <a:sym typeface="Arial"/>
            </a:endParaRPr>
          </a:p>
        </p:txBody>
      </p:sp>
      <p:graphicFrame>
        <p:nvGraphicFramePr>
          <p:cNvPr id="355" name="Google Shape;355;p46"/>
          <p:cNvGraphicFramePr/>
          <p:nvPr/>
        </p:nvGraphicFramePr>
        <p:xfrm>
          <a:off x="4217988" y="1036638"/>
          <a:ext cx="3000000" cy="3000000"/>
        </p:xfrm>
        <a:graphic>
          <a:graphicData uri="http://schemas.openxmlformats.org/drawingml/2006/table">
            <a:tbl>
              <a:tblPr bandRow="1" firstRow="1">
                <a:noFill/>
                <a:tableStyleId>{EFEE7DCD-7220-496B-A5A5-7ED0254904D3}</a:tableStyleId>
              </a:tblPr>
              <a:tblGrid>
                <a:gridCol w="3547900"/>
                <a:gridCol w="3730775"/>
              </a:tblGrid>
              <a:tr h="1097525">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précisent le cadre spatial de l’action : </a:t>
                      </a:r>
                      <a:endParaRPr sz="1400" u="none" cap="none" strike="noStrike"/>
                    </a:p>
                  </a:txBody>
                  <a:tcPr marT="45700" marB="45700"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indiquent la progression des actions dans les lieux : </a:t>
                      </a:r>
                      <a:endParaRPr b="1" sz="2200" u="none" cap="none" strike="noStrike">
                        <a:solidFill>
                          <a:schemeClr val="lt1"/>
                        </a:solidFill>
                        <a:latin typeface="Open Sans"/>
                        <a:ea typeface="Open Sans"/>
                        <a:cs typeface="Open Sans"/>
                        <a:sym typeface="Open Sans"/>
                      </a:endParaRPr>
                    </a:p>
                  </a:txBody>
                  <a:tcPr marT="45700" marB="45700" marR="91475" marL="91475">
                    <a:solidFill>
                      <a:srgbClr val="C4E0B2"/>
                    </a:solidFill>
                  </a:tcPr>
                </a:tc>
              </a:tr>
              <a:tr h="1398100">
                <a:tc rowSpan="3">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au bord d’une mare</a:t>
                      </a:r>
                      <a:endParaRPr sz="1400" u="none" cap="none" strike="noStrike"/>
                    </a:p>
                  </a:txBody>
                  <a:tcPr marT="45700" marB="45700"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Là , là</a:t>
                      </a:r>
                      <a:endParaRPr sz="1400" u="none" cap="none" strike="noStrike"/>
                    </a:p>
                  </a:txBody>
                  <a:tcPr marT="45700" marB="45700" marR="91475" marL="91475">
                    <a:solidFill>
                      <a:srgbClr val="C4E0B2"/>
                    </a:solidFill>
                  </a:tcPr>
                </a:tc>
              </a:tr>
              <a:tr h="1100125">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Près de cette grande feuille</a:t>
                      </a:r>
                      <a:endParaRPr sz="1400" u="none" cap="none" strike="noStrike"/>
                    </a:p>
                  </a:txBody>
                  <a:tcPr marT="45700" marB="45700" marR="91475" marL="91475">
                    <a:solidFill>
                      <a:srgbClr val="C4E0B2"/>
                    </a:solidFill>
                  </a:tcPr>
                </a:tc>
              </a:tr>
              <a:tr h="1188975">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dans le vase du fond </a:t>
                      </a:r>
                      <a:endParaRPr sz="1400" u="none" cap="none" strike="noStrike"/>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txBody>
                  <a:tcPr marT="45700" marB="45700" marR="91475" marL="91475">
                    <a:solidFill>
                      <a:srgbClr val="C4E0B2"/>
                    </a:solidFill>
                  </a:tcPr>
                </a:tc>
              </a:tr>
            </a:tbl>
          </a:graphicData>
        </a:graphic>
      </p:graphicFrame>
      <p:sp>
        <p:nvSpPr>
          <p:cNvPr id="356" name="Google Shape;356;p46"/>
          <p:cNvSpPr/>
          <p:nvPr/>
        </p:nvSpPr>
        <p:spPr>
          <a:xfrm>
            <a:off x="4378325" y="2600325"/>
            <a:ext cx="2366963"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Groupe nominal</a:t>
            </a:r>
            <a:endParaRPr b="0" i="0" sz="1400" u="none" cap="none" strike="noStrike">
              <a:solidFill>
                <a:srgbClr val="000000"/>
              </a:solidFill>
              <a:latin typeface="Arial"/>
              <a:ea typeface="Arial"/>
              <a:cs typeface="Arial"/>
              <a:sym typeface="Arial"/>
            </a:endParaRPr>
          </a:p>
        </p:txBody>
      </p:sp>
      <p:sp>
        <p:nvSpPr>
          <p:cNvPr id="357" name="Google Shape;357;p46"/>
          <p:cNvSpPr/>
          <p:nvPr/>
        </p:nvSpPr>
        <p:spPr>
          <a:xfrm>
            <a:off x="7856538" y="2628900"/>
            <a:ext cx="1235075"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Adverbe</a:t>
            </a:r>
            <a:endParaRPr b="0" i="0" sz="1400" u="none" cap="none" strike="noStrike">
              <a:solidFill>
                <a:srgbClr val="000000"/>
              </a:solidFill>
              <a:latin typeface="Arial"/>
              <a:ea typeface="Arial"/>
              <a:cs typeface="Arial"/>
              <a:sym typeface="Arial"/>
            </a:endParaRPr>
          </a:p>
        </p:txBody>
      </p:sp>
      <p:sp>
        <p:nvSpPr>
          <p:cNvPr id="358" name="Google Shape;358;p46"/>
          <p:cNvSpPr/>
          <p:nvPr/>
        </p:nvSpPr>
        <p:spPr>
          <a:xfrm>
            <a:off x="7840663" y="3944938"/>
            <a:ext cx="3514725"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Groupe prépositionnel </a:t>
            </a:r>
            <a:endParaRPr b="0" i="0" sz="1400" u="none" cap="none" strike="noStrike">
              <a:solidFill>
                <a:srgbClr val="000000"/>
              </a:solidFill>
              <a:latin typeface="Arial"/>
              <a:ea typeface="Arial"/>
              <a:cs typeface="Arial"/>
              <a:sym typeface="Arial"/>
            </a:endParaRPr>
          </a:p>
        </p:txBody>
      </p:sp>
      <p:sp>
        <p:nvSpPr>
          <p:cNvPr id="359" name="Google Shape;359;p46"/>
          <p:cNvSpPr/>
          <p:nvPr/>
        </p:nvSpPr>
        <p:spPr>
          <a:xfrm>
            <a:off x="7802563" y="5108575"/>
            <a:ext cx="3514725"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Groupe prépositionnel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10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1000"/>
                                        <p:tgtEl>
                                          <p:spTgt spid="3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1000"/>
                                        <p:tgtEl>
                                          <p:spTgt spid="3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1000"/>
                                        <p:tgtEl>
                                          <p:spTgt spid="3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9"/>
                                        </p:tgtEl>
                                        <p:attrNameLst>
                                          <p:attrName>style.visibility</p:attrName>
                                        </p:attrNameLst>
                                      </p:cBhvr>
                                      <p:to>
                                        <p:strVal val="visible"/>
                                      </p:to>
                                    </p:set>
                                    <p:animEffect filter="fade" transition="in">
                                      <p:cBhvr>
                                        <p:cTn dur="1000"/>
                                        <p:tgtEl>
                                          <p:spTgt spid="3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7"/>
          <p:cNvSpPr/>
          <p:nvPr/>
        </p:nvSpPr>
        <p:spPr>
          <a:xfrm>
            <a:off x="852488" y="189707"/>
            <a:ext cx="8586787"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366" name="Google Shape;366;p47"/>
          <p:cNvSpPr/>
          <p:nvPr/>
        </p:nvSpPr>
        <p:spPr>
          <a:xfrm>
            <a:off x="4614863" y="2190750"/>
            <a:ext cx="2960687" cy="2036763"/>
          </a:xfrm>
          <a:prstGeom prst="ellipse">
            <a:avLst/>
          </a:prstGeom>
          <a:solidFill>
            <a:schemeClr val="lt1"/>
          </a:solid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complément circonstanciel de  lieu</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367" name="Google Shape;367;p47"/>
          <p:cNvSpPr/>
          <p:nvPr/>
        </p:nvSpPr>
        <p:spPr>
          <a:xfrm>
            <a:off x="2863850" y="5226050"/>
            <a:ext cx="2103438" cy="882650"/>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nominal</a:t>
            </a:r>
            <a:endParaRPr b="1" i="0" sz="2200" u="none" cap="none" strike="noStrike">
              <a:solidFill>
                <a:schemeClr val="dk1"/>
              </a:solidFill>
              <a:latin typeface="Open Sans"/>
              <a:ea typeface="Open Sans"/>
              <a:cs typeface="Open Sans"/>
              <a:sym typeface="Open Sans"/>
            </a:endParaRPr>
          </a:p>
        </p:txBody>
      </p:sp>
      <p:cxnSp>
        <p:nvCxnSpPr>
          <p:cNvPr id="368" name="Google Shape;368;p47"/>
          <p:cNvCxnSpPr/>
          <p:nvPr/>
        </p:nvCxnSpPr>
        <p:spPr>
          <a:xfrm rot="10800000">
            <a:off x="3216275" y="1984375"/>
            <a:ext cx="1398588" cy="1225550"/>
          </a:xfrm>
          <a:prstGeom prst="straightConnector1">
            <a:avLst/>
          </a:prstGeom>
          <a:noFill/>
          <a:ln cap="flat" cmpd="sng" w="9525">
            <a:solidFill>
              <a:srgbClr val="00B050"/>
            </a:solidFill>
            <a:prstDash val="solid"/>
            <a:round/>
            <a:headEnd len="sm" w="sm" type="none"/>
            <a:tailEnd len="med" w="med" type="triangle"/>
          </a:ln>
        </p:spPr>
      </p:cxnSp>
      <p:cxnSp>
        <p:nvCxnSpPr>
          <p:cNvPr id="369" name="Google Shape;369;p47"/>
          <p:cNvCxnSpPr>
            <a:stCxn id="366" idx="2"/>
            <a:endCxn id="370" idx="6"/>
          </p:cNvCxnSpPr>
          <p:nvPr/>
        </p:nvCxnSpPr>
        <p:spPr>
          <a:xfrm rot="10800000">
            <a:off x="2594063" y="2653532"/>
            <a:ext cx="2020800" cy="555600"/>
          </a:xfrm>
          <a:prstGeom prst="straightConnector1">
            <a:avLst/>
          </a:prstGeom>
          <a:noFill/>
          <a:ln cap="flat" cmpd="sng" w="9525">
            <a:solidFill>
              <a:srgbClr val="00B050"/>
            </a:solidFill>
            <a:prstDash val="solid"/>
            <a:round/>
            <a:headEnd len="sm" w="sm" type="none"/>
            <a:tailEnd len="med" w="med" type="triangle"/>
          </a:ln>
        </p:spPr>
      </p:cxnSp>
      <p:sp>
        <p:nvSpPr>
          <p:cNvPr id="371" name="Google Shape;371;p47"/>
          <p:cNvSpPr/>
          <p:nvPr/>
        </p:nvSpPr>
        <p:spPr>
          <a:xfrm>
            <a:off x="1947863" y="908050"/>
            <a:ext cx="2103437" cy="1098550"/>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cadre spatial de l’action</a:t>
            </a:r>
            <a:endParaRPr b="1" i="0" sz="2200" u="none" cap="none" strike="noStrike">
              <a:solidFill>
                <a:schemeClr val="dk1"/>
              </a:solidFill>
              <a:latin typeface="Open Sans"/>
              <a:ea typeface="Open Sans"/>
              <a:cs typeface="Open Sans"/>
              <a:sym typeface="Open Sans"/>
            </a:endParaRPr>
          </a:p>
        </p:txBody>
      </p:sp>
      <p:sp>
        <p:nvSpPr>
          <p:cNvPr id="370" name="Google Shape;370;p47"/>
          <p:cNvSpPr/>
          <p:nvPr/>
        </p:nvSpPr>
        <p:spPr>
          <a:xfrm>
            <a:off x="490538" y="2105025"/>
            <a:ext cx="2103437" cy="1096963"/>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 progression des actions</a:t>
            </a:r>
            <a:endParaRPr b="1" i="0" sz="2200" u="none" cap="none" strike="noStrike">
              <a:solidFill>
                <a:schemeClr val="dk1"/>
              </a:solidFill>
              <a:latin typeface="Open Sans"/>
              <a:ea typeface="Open Sans"/>
              <a:cs typeface="Open Sans"/>
              <a:sym typeface="Open Sans"/>
            </a:endParaRPr>
          </a:p>
        </p:txBody>
      </p:sp>
      <p:cxnSp>
        <p:nvCxnSpPr>
          <p:cNvPr id="372" name="Google Shape;372;p47"/>
          <p:cNvCxnSpPr>
            <a:stCxn id="366" idx="6"/>
          </p:cNvCxnSpPr>
          <p:nvPr/>
        </p:nvCxnSpPr>
        <p:spPr>
          <a:xfrm flipH="1" rot="10800000">
            <a:off x="7575550" y="1601131"/>
            <a:ext cx="738300" cy="1608000"/>
          </a:xfrm>
          <a:prstGeom prst="straightConnector1">
            <a:avLst/>
          </a:prstGeom>
          <a:noFill/>
          <a:ln cap="flat" cmpd="sng" w="9525">
            <a:solidFill>
              <a:srgbClr val="5597D3"/>
            </a:solidFill>
            <a:prstDash val="solid"/>
            <a:round/>
            <a:headEnd len="sm" w="sm" type="none"/>
            <a:tailEnd len="med" w="med" type="triangle"/>
          </a:ln>
        </p:spPr>
      </p:cxnSp>
      <p:sp>
        <p:nvSpPr>
          <p:cNvPr id="373" name="Google Shape;373;p47"/>
          <p:cNvSpPr/>
          <p:nvPr/>
        </p:nvSpPr>
        <p:spPr>
          <a:xfrm>
            <a:off x="7575550" y="554038"/>
            <a:ext cx="2103438" cy="1006475"/>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déplacé</a:t>
            </a:r>
            <a:endParaRPr b="1" i="0" sz="2200" u="none" cap="none" strike="noStrike">
              <a:solidFill>
                <a:schemeClr val="dk1"/>
              </a:solidFill>
              <a:latin typeface="Open Sans"/>
              <a:ea typeface="Open Sans"/>
              <a:cs typeface="Open Sans"/>
              <a:sym typeface="Open Sans"/>
            </a:endParaRPr>
          </a:p>
        </p:txBody>
      </p:sp>
      <p:cxnSp>
        <p:nvCxnSpPr>
          <p:cNvPr id="374" name="Google Shape;374;p47"/>
          <p:cNvCxnSpPr>
            <a:stCxn id="366" idx="6"/>
          </p:cNvCxnSpPr>
          <p:nvPr/>
        </p:nvCxnSpPr>
        <p:spPr>
          <a:xfrm flipH="1" rot="10800000">
            <a:off x="7575550" y="2361332"/>
            <a:ext cx="2576400" cy="847800"/>
          </a:xfrm>
          <a:prstGeom prst="straightConnector1">
            <a:avLst/>
          </a:prstGeom>
          <a:noFill/>
          <a:ln cap="flat" cmpd="sng" w="9525">
            <a:solidFill>
              <a:srgbClr val="5597D3"/>
            </a:solidFill>
            <a:prstDash val="solid"/>
            <a:round/>
            <a:headEnd len="sm" w="sm" type="none"/>
            <a:tailEnd len="med" w="med" type="triangle"/>
          </a:ln>
        </p:spPr>
      </p:cxnSp>
      <p:sp>
        <p:nvSpPr>
          <p:cNvPr id="375" name="Google Shape;375;p47"/>
          <p:cNvSpPr/>
          <p:nvPr/>
        </p:nvSpPr>
        <p:spPr>
          <a:xfrm>
            <a:off x="9598025" y="1312863"/>
            <a:ext cx="2103438" cy="1049337"/>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supprimé</a:t>
            </a:r>
            <a:endParaRPr b="1" i="0" sz="2200" u="none" cap="none" strike="noStrike">
              <a:solidFill>
                <a:schemeClr val="dk1"/>
              </a:solidFill>
              <a:latin typeface="Open Sans"/>
              <a:ea typeface="Open Sans"/>
              <a:cs typeface="Open Sans"/>
              <a:sym typeface="Open Sans"/>
            </a:endParaRPr>
          </a:p>
        </p:txBody>
      </p:sp>
      <p:sp>
        <p:nvSpPr>
          <p:cNvPr id="376" name="Google Shape;376;p47"/>
          <p:cNvSpPr/>
          <p:nvPr/>
        </p:nvSpPr>
        <p:spPr>
          <a:xfrm>
            <a:off x="2692400" y="2405063"/>
            <a:ext cx="1709738" cy="54927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00B050"/>
                </a:solidFill>
                <a:latin typeface="Open Sans"/>
                <a:ea typeface="Open Sans"/>
                <a:cs typeface="Open Sans"/>
                <a:sym typeface="Open Sans"/>
              </a:rPr>
              <a:t>précise</a:t>
            </a:r>
            <a:endParaRPr b="0" i="0" sz="1400" u="none" cap="none" strike="noStrike">
              <a:solidFill>
                <a:srgbClr val="000000"/>
              </a:solidFill>
              <a:latin typeface="Arial"/>
              <a:ea typeface="Arial"/>
              <a:cs typeface="Arial"/>
              <a:sym typeface="Arial"/>
            </a:endParaRPr>
          </a:p>
        </p:txBody>
      </p:sp>
      <p:sp>
        <p:nvSpPr>
          <p:cNvPr id="377" name="Google Shape;377;p47"/>
          <p:cNvSpPr/>
          <p:nvPr/>
        </p:nvSpPr>
        <p:spPr>
          <a:xfrm>
            <a:off x="7735888" y="2286000"/>
            <a:ext cx="1703387" cy="54768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2E75B5"/>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cxnSp>
        <p:nvCxnSpPr>
          <p:cNvPr id="378" name="Google Shape;378;p47"/>
          <p:cNvCxnSpPr>
            <a:stCxn id="366" idx="4"/>
          </p:cNvCxnSpPr>
          <p:nvPr/>
        </p:nvCxnSpPr>
        <p:spPr>
          <a:xfrm flipH="1">
            <a:off x="4328207" y="4227513"/>
            <a:ext cx="1767000" cy="1028700"/>
          </a:xfrm>
          <a:prstGeom prst="straightConnector1">
            <a:avLst/>
          </a:prstGeom>
          <a:noFill/>
          <a:ln cap="flat" cmpd="sng" w="9525">
            <a:solidFill>
              <a:srgbClr val="FF0000"/>
            </a:solidFill>
            <a:prstDash val="solid"/>
            <a:round/>
            <a:headEnd len="sm" w="sm" type="none"/>
            <a:tailEnd len="med" w="med" type="triangle"/>
          </a:ln>
        </p:spPr>
      </p:cxnSp>
      <p:cxnSp>
        <p:nvCxnSpPr>
          <p:cNvPr id="379" name="Google Shape;379;p47"/>
          <p:cNvCxnSpPr>
            <a:endCxn id="380" idx="0"/>
          </p:cNvCxnSpPr>
          <p:nvPr/>
        </p:nvCxnSpPr>
        <p:spPr>
          <a:xfrm>
            <a:off x="6095913" y="4227650"/>
            <a:ext cx="189000" cy="1188900"/>
          </a:xfrm>
          <a:prstGeom prst="straightConnector1">
            <a:avLst/>
          </a:prstGeom>
          <a:noFill/>
          <a:ln cap="flat" cmpd="sng" w="9525">
            <a:solidFill>
              <a:srgbClr val="FF0000"/>
            </a:solidFill>
            <a:prstDash val="solid"/>
            <a:round/>
            <a:headEnd len="sm" w="sm" type="none"/>
            <a:tailEnd len="med" w="med" type="triangle"/>
          </a:ln>
        </p:spPr>
      </p:cxnSp>
      <p:cxnSp>
        <p:nvCxnSpPr>
          <p:cNvPr id="381" name="Google Shape;381;p47"/>
          <p:cNvCxnSpPr>
            <a:endCxn id="382" idx="0"/>
          </p:cNvCxnSpPr>
          <p:nvPr/>
        </p:nvCxnSpPr>
        <p:spPr>
          <a:xfrm>
            <a:off x="6096101" y="4227488"/>
            <a:ext cx="2793900" cy="968400"/>
          </a:xfrm>
          <a:prstGeom prst="straightConnector1">
            <a:avLst/>
          </a:prstGeom>
          <a:noFill/>
          <a:ln cap="flat" cmpd="sng" w="9525">
            <a:solidFill>
              <a:srgbClr val="FF0000"/>
            </a:solidFill>
            <a:prstDash val="solid"/>
            <a:round/>
            <a:headEnd len="sm" w="sm" type="none"/>
            <a:tailEnd len="med" w="med" type="triangle"/>
          </a:ln>
        </p:spPr>
      </p:cxnSp>
      <p:sp>
        <p:nvSpPr>
          <p:cNvPr id="382" name="Google Shape;382;p47"/>
          <p:cNvSpPr/>
          <p:nvPr/>
        </p:nvSpPr>
        <p:spPr>
          <a:xfrm>
            <a:off x="7627938" y="5195888"/>
            <a:ext cx="2524125" cy="1027112"/>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prépositionnel</a:t>
            </a:r>
            <a:endParaRPr b="1" i="0" sz="2200" u="none" cap="none" strike="noStrike">
              <a:solidFill>
                <a:schemeClr val="dk1"/>
              </a:solidFill>
              <a:latin typeface="Open Sans"/>
              <a:ea typeface="Open Sans"/>
              <a:cs typeface="Open Sans"/>
              <a:sym typeface="Open Sans"/>
            </a:endParaRPr>
          </a:p>
        </p:txBody>
      </p:sp>
      <p:sp>
        <p:nvSpPr>
          <p:cNvPr id="380" name="Google Shape;380;p47"/>
          <p:cNvSpPr/>
          <p:nvPr/>
        </p:nvSpPr>
        <p:spPr>
          <a:xfrm>
            <a:off x="5370513" y="5416550"/>
            <a:ext cx="1828800" cy="731838"/>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Adverbe</a:t>
            </a:r>
            <a:endParaRPr b="1" i="0" sz="2200" u="none" cap="none" strike="noStrike">
              <a:solidFill>
                <a:schemeClr val="dk1"/>
              </a:solidFill>
              <a:latin typeface="Open Sans"/>
              <a:ea typeface="Open Sans"/>
              <a:cs typeface="Open Sans"/>
              <a:sym typeface="Open Sans"/>
            </a:endParaRPr>
          </a:p>
        </p:txBody>
      </p:sp>
      <p:sp>
        <p:nvSpPr>
          <p:cNvPr id="383" name="Google Shape;383;p47"/>
          <p:cNvSpPr/>
          <p:nvPr/>
        </p:nvSpPr>
        <p:spPr>
          <a:xfrm>
            <a:off x="5303838" y="4029075"/>
            <a:ext cx="1703387" cy="54927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500"/>
                                        <p:tgtEl>
                                          <p:spTgt spid="368"/>
                                        </p:tgtEl>
                                      </p:cBhvr>
                                    </p:animEffect>
                                  </p:childTnLst>
                                </p:cTn>
                              </p:par>
                              <p:par>
                                <p:cTn fill="hold" nodeType="with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500"/>
                                        <p:tgtEl>
                                          <p:spTgt spid="369"/>
                                        </p:tgtEl>
                                      </p:cBhvr>
                                    </p:animEffect>
                                  </p:childTnLst>
                                </p:cTn>
                              </p:par>
                              <p:par>
                                <p:cTn fill="hold" nodeType="withEffect" presetClass="entr" presetID="23" presetSubtype="16">
                                  <p:stCondLst>
                                    <p:cond delay="0"/>
                                  </p:stCondLst>
                                  <p:childTnLst>
                                    <p:set>
                                      <p:cBhvr>
                                        <p:cTn dur="1" fill="hold">
                                          <p:stCondLst>
                                            <p:cond delay="0"/>
                                          </p:stCondLst>
                                        </p:cTn>
                                        <p:tgtEl>
                                          <p:spTgt spid="371"/>
                                        </p:tgtEl>
                                        <p:attrNameLst>
                                          <p:attrName>style.visibility</p:attrName>
                                        </p:attrNameLst>
                                      </p:cBhvr>
                                      <p:to>
                                        <p:strVal val="visible"/>
                                      </p:to>
                                    </p:set>
                                    <p:anim calcmode="lin" valueType="num">
                                      <p:cBhvr additive="base">
                                        <p:cTn dur="500"/>
                                        <p:tgtEl>
                                          <p:spTgt spid="371"/>
                                        </p:tgtEl>
                                        <p:attrNameLst>
                                          <p:attrName>ppt_w</p:attrName>
                                        </p:attrNameLst>
                                      </p:cBhvr>
                                      <p:tavLst>
                                        <p:tav fmla="" tm="0">
                                          <p:val>
                                            <p:strVal val="0"/>
                                          </p:val>
                                        </p:tav>
                                        <p:tav fmla="" tm="100000">
                                          <p:val>
                                            <p:strVal val="#ppt_w"/>
                                          </p:val>
                                        </p:tav>
                                      </p:tavLst>
                                    </p:anim>
                                    <p:anim calcmode="lin" valueType="num">
                                      <p:cBhvr additive="base">
                                        <p:cTn dur="500"/>
                                        <p:tgtEl>
                                          <p:spTgt spid="3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70"/>
                                        </p:tgtEl>
                                        <p:attrNameLst>
                                          <p:attrName>style.visibility</p:attrName>
                                        </p:attrNameLst>
                                      </p:cBhvr>
                                      <p:to>
                                        <p:strVal val="visible"/>
                                      </p:to>
                                    </p:set>
                                    <p:anim calcmode="lin" valueType="num">
                                      <p:cBhvr additive="base">
                                        <p:cTn dur="500"/>
                                        <p:tgtEl>
                                          <p:spTgt spid="370"/>
                                        </p:tgtEl>
                                        <p:attrNameLst>
                                          <p:attrName>ppt_w</p:attrName>
                                        </p:attrNameLst>
                                      </p:cBhvr>
                                      <p:tavLst>
                                        <p:tav fmla="" tm="0">
                                          <p:val>
                                            <p:strVal val="0"/>
                                          </p:val>
                                        </p:tav>
                                        <p:tav fmla="" tm="100000">
                                          <p:val>
                                            <p:strVal val="#ppt_w"/>
                                          </p:val>
                                        </p:tav>
                                      </p:tavLst>
                                    </p:anim>
                                    <p:anim calcmode="lin" valueType="num">
                                      <p:cBhvr additive="base">
                                        <p:cTn dur="500"/>
                                        <p:tgtEl>
                                          <p:spTgt spid="37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76"/>
                                        </p:tgtEl>
                                        <p:attrNameLst>
                                          <p:attrName>style.visibility</p:attrName>
                                        </p:attrNameLst>
                                      </p:cBhvr>
                                      <p:to>
                                        <p:strVal val="visible"/>
                                      </p:to>
                                    </p:set>
                                    <p:animEffect filter="fade" transition="in">
                                      <p:cBhvr>
                                        <p:cTn dur="500"/>
                                        <p:tgtEl>
                                          <p:spTgt spid="3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2"/>
                                        </p:tgtEl>
                                        <p:attrNameLst>
                                          <p:attrName>style.visibility</p:attrName>
                                        </p:attrNameLst>
                                      </p:cBhvr>
                                      <p:to>
                                        <p:strVal val="visible"/>
                                      </p:to>
                                    </p:set>
                                    <p:animEffect filter="fade" transition="in">
                                      <p:cBhvr>
                                        <p:cTn dur="500"/>
                                        <p:tgtEl>
                                          <p:spTgt spid="372"/>
                                        </p:tgtEl>
                                      </p:cBhvr>
                                    </p:animEffect>
                                  </p:childTnLst>
                                </p:cTn>
                              </p:par>
                              <p:par>
                                <p:cTn fill="hold" nodeType="with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500"/>
                                        <p:tgtEl>
                                          <p:spTgt spid="374"/>
                                        </p:tgtEl>
                                      </p:cBhvr>
                                    </p:animEffect>
                                  </p:childTnLst>
                                </p:cTn>
                              </p:par>
                              <p:par>
                                <p:cTn fill="hold" nodeType="withEffect" presetClass="entr" presetID="23" presetSubtype="16">
                                  <p:stCondLst>
                                    <p:cond delay="0"/>
                                  </p:stCondLst>
                                  <p:childTnLst>
                                    <p:set>
                                      <p:cBhvr>
                                        <p:cTn dur="1" fill="hold">
                                          <p:stCondLst>
                                            <p:cond delay="0"/>
                                          </p:stCondLst>
                                        </p:cTn>
                                        <p:tgtEl>
                                          <p:spTgt spid="373"/>
                                        </p:tgtEl>
                                        <p:attrNameLst>
                                          <p:attrName>style.visibility</p:attrName>
                                        </p:attrNameLst>
                                      </p:cBhvr>
                                      <p:to>
                                        <p:strVal val="visible"/>
                                      </p:to>
                                    </p:set>
                                    <p:anim calcmode="lin" valueType="num">
                                      <p:cBhvr additive="base">
                                        <p:cTn dur="500"/>
                                        <p:tgtEl>
                                          <p:spTgt spid="373"/>
                                        </p:tgtEl>
                                        <p:attrNameLst>
                                          <p:attrName>ppt_w</p:attrName>
                                        </p:attrNameLst>
                                      </p:cBhvr>
                                      <p:tavLst>
                                        <p:tav fmla="" tm="0">
                                          <p:val>
                                            <p:strVal val="0"/>
                                          </p:val>
                                        </p:tav>
                                        <p:tav fmla="" tm="100000">
                                          <p:val>
                                            <p:strVal val="#ppt_w"/>
                                          </p:val>
                                        </p:tav>
                                      </p:tavLst>
                                    </p:anim>
                                    <p:anim calcmode="lin" valueType="num">
                                      <p:cBhvr additive="base">
                                        <p:cTn dur="500"/>
                                        <p:tgtEl>
                                          <p:spTgt spid="3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75"/>
                                        </p:tgtEl>
                                        <p:attrNameLst>
                                          <p:attrName>style.visibility</p:attrName>
                                        </p:attrNameLst>
                                      </p:cBhvr>
                                      <p:to>
                                        <p:strVal val="visible"/>
                                      </p:to>
                                    </p:set>
                                    <p:anim calcmode="lin" valueType="num">
                                      <p:cBhvr additive="base">
                                        <p:cTn dur="500"/>
                                        <p:tgtEl>
                                          <p:spTgt spid="375"/>
                                        </p:tgtEl>
                                        <p:attrNameLst>
                                          <p:attrName>ppt_w</p:attrName>
                                        </p:attrNameLst>
                                      </p:cBhvr>
                                      <p:tavLst>
                                        <p:tav fmla="" tm="0">
                                          <p:val>
                                            <p:strVal val="0"/>
                                          </p:val>
                                        </p:tav>
                                        <p:tav fmla="" tm="100000">
                                          <p:val>
                                            <p:strVal val="#ppt_w"/>
                                          </p:val>
                                        </p:tav>
                                      </p:tavLst>
                                    </p:anim>
                                    <p:anim calcmode="lin" valueType="num">
                                      <p:cBhvr additive="base">
                                        <p:cTn dur="500"/>
                                        <p:tgtEl>
                                          <p:spTgt spid="375"/>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77"/>
                                        </p:tgtEl>
                                        <p:attrNameLst>
                                          <p:attrName>style.visibility</p:attrName>
                                        </p:attrNameLst>
                                      </p:cBhvr>
                                      <p:to>
                                        <p:strVal val="visible"/>
                                      </p:to>
                                    </p:set>
                                    <p:animEffect filter="fade" transition="in">
                                      <p:cBhvr>
                                        <p:cTn dur="500"/>
                                        <p:tgtEl>
                                          <p:spTgt spid="3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8"/>
                                        </p:tgtEl>
                                        <p:attrNameLst>
                                          <p:attrName>style.visibility</p:attrName>
                                        </p:attrNameLst>
                                      </p:cBhvr>
                                      <p:to>
                                        <p:strVal val="visible"/>
                                      </p:to>
                                    </p:set>
                                    <p:animEffect filter="fade" transition="in">
                                      <p:cBhvr>
                                        <p:cTn dur="500"/>
                                        <p:tgtEl>
                                          <p:spTgt spid="378"/>
                                        </p:tgtEl>
                                      </p:cBhvr>
                                    </p:animEffect>
                                  </p:childTnLst>
                                </p:cTn>
                              </p:par>
                              <p:par>
                                <p:cTn fill="hold" nodeType="with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500"/>
                                        <p:tgtEl>
                                          <p:spTgt spid="379"/>
                                        </p:tgtEl>
                                      </p:cBhvr>
                                    </p:animEffect>
                                  </p:childTnLst>
                                </p:cTn>
                              </p:par>
                              <p:par>
                                <p:cTn fill="hold" nodeType="withEffect" presetClass="entr" presetID="10" presetSubtype="0">
                                  <p:stCondLst>
                                    <p:cond delay="0"/>
                                  </p:stCondLst>
                                  <p:childTnLst>
                                    <p:set>
                                      <p:cBhvr>
                                        <p:cTn dur="1" fill="hold">
                                          <p:stCondLst>
                                            <p:cond delay="0"/>
                                          </p:stCondLst>
                                        </p:cTn>
                                        <p:tgtEl>
                                          <p:spTgt spid="381"/>
                                        </p:tgtEl>
                                        <p:attrNameLst>
                                          <p:attrName>style.visibility</p:attrName>
                                        </p:attrNameLst>
                                      </p:cBhvr>
                                      <p:to>
                                        <p:strVal val="visible"/>
                                      </p:to>
                                    </p:set>
                                    <p:animEffect filter="fade" transition="in">
                                      <p:cBhvr>
                                        <p:cTn dur="500"/>
                                        <p:tgtEl>
                                          <p:spTgt spid="381"/>
                                        </p:tgtEl>
                                      </p:cBhvr>
                                    </p:animEffect>
                                  </p:childTnLst>
                                </p:cTn>
                              </p:par>
                              <p:par>
                                <p:cTn fill="hold" nodeType="withEffect" presetClass="entr" presetID="23" presetSubtype="16">
                                  <p:stCondLst>
                                    <p:cond delay="0"/>
                                  </p:stCondLst>
                                  <p:childTnLst>
                                    <p:set>
                                      <p:cBhvr>
                                        <p:cTn dur="1" fill="hold">
                                          <p:stCondLst>
                                            <p:cond delay="0"/>
                                          </p:stCondLst>
                                        </p:cTn>
                                        <p:tgtEl>
                                          <p:spTgt spid="367"/>
                                        </p:tgtEl>
                                        <p:attrNameLst>
                                          <p:attrName>style.visibility</p:attrName>
                                        </p:attrNameLst>
                                      </p:cBhvr>
                                      <p:to>
                                        <p:strVal val="visible"/>
                                      </p:to>
                                    </p:set>
                                    <p:anim calcmode="lin" valueType="num">
                                      <p:cBhvr additive="base">
                                        <p:cTn dur="500"/>
                                        <p:tgtEl>
                                          <p:spTgt spid="367"/>
                                        </p:tgtEl>
                                        <p:attrNameLst>
                                          <p:attrName>ppt_w</p:attrName>
                                        </p:attrNameLst>
                                      </p:cBhvr>
                                      <p:tavLst>
                                        <p:tav fmla="" tm="0">
                                          <p:val>
                                            <p:strVal val="0"/>
                                          </p:val>
                                        </p:tav>
                                        <p:tav fmla="" tm="100000">
                                          <p:val>
                                            <p:strVal val="#ppt_w"/>
                                          </p:val>
                                        </p:tav>
                                      </p:tavLst>
                                    </p:anim>
                                    <p:anim calcmode="lin" valueType="num">
                                      <p:cBhvr additive="base">
                                        <p:cTn dur="500"/>
                                        <p:tgtEl>
                                          <p:spTgt spid="3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80"/>
                                        </p:tgtEl>
                                        <p:attrNameLst>
                                          <p:attrName>style.visibility</p:attrName>
                                        </p:attrNameLst>
                                      </p:cBhvr>
                                      <p:to>
                                        <p:strVal val="visible"/>
                                      </p:to>
                                    </p:set>
                                    <p:anim calcmode="lin" valueType="num">
                                      <p:cBhvr additive="base">
                                        <p:cTn dur="500"/>
                                        <p:tgtEl>
                                          <p:spTgt spid="380"/>
                                        </p:tgtEl>
                                        <p:attrNameLst>
                                          <p:attrName>ppt_w</p:attrName>
                                        </p:attrNameLst>
                                      </p:cBhvr>
                                      <p:tavLst>
                                        <p:tav fmla="" tm="0">
                                          <p:val>
                                            <p:strVal val="0"/>
                                          </p:val>
                                        </p:tav>
                                        <p:tav fmla="" tm="100000">
                                          <p:val>
                                            <p:strVal val="#ppt_w"/>
                                          </p:val>
                                        </p:tav>
                                      </p:tavLst>
                                    </p:anim>
                                    <p:anim calcmode="lin" valueType="num">
                                      <p:cBhvr additive="base">
                                        <p:cTn dur="500"/>
                                        <p:tgtEl>
                                          <p:spTgt spid="38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82"/>
                                        </p:tgtEl>
                                        <p:attrNameLst>
                                          <p:attrName>style.visibility</p:attrName>
                                        </p:attrNameLst>
                                      </p:cBhvr>
                                      <p:to>
                                        <p:strVal val="visible"/>
                                      </p:to>
                                    </p:set>
                                    <p:anim calcmode="lin" valueType="num">
                                      <p:cBhvr additive="base">
                                        <p:cTn dur="500"/>
                                        <p:tgtEl>
                                          <p:spTgt spid="382"/>
                                        </p:tgtEl>
                                        <p:attrNameLst>
                                          <p:attrName>ppt_w</p:attrName>
                                        </p:attrNameLst>
                                      </p:cBhvr>
                                      <p:tavLst>
                                        <p:tav fmla="" tm="0">
                                          <p:val>
                                            <p:strVal val="0"/>
                                          </p:val>
                                        </p:tav>
                                        <p:tav fmla="" tm="100000">
                                          <p:val>
                                            <p:strVal val="#ppt_w"/>
                                          </p:val>
                                        </p:tav>
                                      </p:tavLst>
                                    </p:anim>
                                    <p:anim calcmode="lin" valueType="num">
                                      <p:cBhvr additive="base">
                                        <p:cTn dur="500"/>
                                        <p:tgtEl>
                                          <p:spTgt spid="382"/>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5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pic>
        <p:nvPicPr>
          <p:cNvPr id="389" name="Google Shape;389;p48"/>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390" name="Google Shape;390;p48"/>
          <p:cNvSpPr txBox="1"/>
          <p:nvPr/>
        </p:nvSpPr>
        <p:spPr>
          <a:xfrm>
            <a:off x="749300" y="111094"/>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91" name="Google Shape;391;p48"/>
          <p:cNvSpPr/>
          <p:nvPr/>
        </p:nvSpPr>
        <p:spPr>
          <a:xfrm>
            <a:off x="430213" y="1828800"/>
            <a:ext cx="2805112" cy="175418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Pour chaque groupe souligné, indiquez s’il s’agit d’un CCT ou d’un CCL. </a:t>
            </a:r>
            <a:endParaRPr b="1" i="0" sz="2400" u="none" cap="none" strike="noStrike">
              <a:solidFill>
                <a:srgbClr val="2E75B5"/>
              </a:solidFill>
              <a:latin typeface="Open Sans"/>
              <a:ea typeface="Open Sans"/>
              <a:cs typeface="Open Sans"/>
              <a:sym typeface="Open Sans"/>
            </a:endParaRPr>
          </a:p>
        </p:txBody>
      </p:sp>
      <p:grpSp>
        <p:nvGrpSpPr>
          <p:cNvPr id="392" name="Google Shape;392;p48"/>
          <p:cNvGrpSpPr/>
          <p:nvPr/>
        </p:nvGrpSpPr>
        <p:grpSpPr>
          <a:xfrm>
            <a:off x="3360738" y="747713"/>
            <a:ext cx="8596312" cy="457200"/>
            <a:chOff x="3361530" y="748185"/>
            <a:chExt cx="8595360" cy="457200"/>
          </a:xfrm>
        </p:grpSpPr>
        <p:sp>
          <p:nvSpPr>
            <p:cNvPr id="393" name="Google Shape;393;p48"/>
            <p:cNvSpPr txBox="1"/>
            <p:nvPr/>
          </p:nvSpPr>
          <p:spPr>
            <a:xfrm>
              <a:off x="3361530" y="748185"/>
              <a:ext cx="8595360" cy="457200"/>
            </a:xfrm>
            <a:prstGeom prst="rect">
              <a:avLst/>
            </a:prstGeom>
            <a:noFill/>
            <a:ln cap="flat" cmpd="sng" w="38100">
              <a:solidFill>
                <a:srgbClr val="2E75B5"/>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Autrefois, on ne trouvait les moustiques qu’en très petit nombre.</a:t>
              </a:r>
              <a:endParaRPr b="0" i="0" sz="1400" u="none" cap="none" strike="noStrike">
                <a:solidFill>
                  <a:srgbClr val="000000"/>
                </a:solidFill>
                <a:latin typeface="Arial"/>
                <a:ea typeface="Arial"/>
                <a:cs typeface="Arial"/>
                <a:sym typeface="Arial"/>
              </a:endParaRPr>
            </a:p>
          </p:txBody>
        </p:sp>
        <p:cxnSp>
          <p:nvCxnSpPr>
            <p:cNvPr id="394" name="Google Shape;394;p48"/>
            <p:cNvCxnSpPr/>
            <p:nvPr/>
          </p:nvCxnSpPr>
          <p:spPr>
            <a:xfrm>
              <a:off x="3404387" y="1129185"/>
              <a:ext cx="1163509" cy="0"/>
            </a:xfrm>
            <a:prstGeom prst="straightConnector1">
              <a:avLst/>
            </a:prstGeom>
            <a:noFill/>
            <a:ln cap="flat" cmpd="sng" w="38100">
              <a:solidFill>
                <a:srgbClr val="FF0000"/>
              </a:solidFill>
              <a:prstDash val="solid"/>
              <a:round/>
              <a:headEnd len="sm" w="sm" type="none"/>
              <a:tailEnd len="sm" w="sm" type="none"/>
            </a:ln>
          </p:spPr>
        </p:cxnSp>
      </p:grpSp>
      <p:grpSp>
        <p:nvGrpSpPr>
          <p:cNvPr id="395" name="Google Shape;395;p48"/>
          <p:cNvGrpSpPr/>
          <p:nvPr/>
        </p:nvGrpSpPr>
        <p:grpSpPr>
          <a:xfrm>
            <a:off x="3360738" y="1790700"/>
            <a:ext cx="8596312" cy="457200"/>
            <a:chOff x="3596640" y="2020060"/>
            <a:chExt cx="8595360" cy="457200"/>
          </a:xfrm>
        </p:grpSpPr>
        <p:sp>
          <p:nvSpPr>
            <p:cNvPr id="396" name="Google Shape;396;p48"/>
            <p:cNvSpPr/>
            <p:nvPr/>
          </p:nvSpPr>
          <p:spPr>
            <a:xfrm>
              <a:off x="3596640" y="2020060"/>
              <a:ext cx="8595360" cy="457200"/>
            </a:xfrm>
            <a:prstGeom prst="rect">
              <a:avLst/>
            </a:prstGeom>
            <a:noFill/>
            <a:ln cap="flat" cmpd="sng" w="38100">
              <a:solidFill>
                <a:srgbClr val="2E75B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Cette année, la compétition se tient dans un pays lointain.  </a:t>
              </a:r>
              <a:endParaRPr b="0" i="0" sz="1400" u="none" cap="none" strike="noStrike">
                <a:solidFill>
                  <a:srgbClr val="000000"/>
                </a:solidFill>
                <a:latin typeface="Arial"/>
                <a:ea typeface="Arial"/>
                <a:cs typeface="Arial"/>
                <a:sym typeface="Arial"/>
              </a:endParaRPr>
            </a:p>
          </p:txBody>
        </p:sp>
        <p:cxnSp>
          <p:nvCxnSpPr>
            <p:cNvPr id="397" name="Google Shape;397;p48"/>
            <p:cNvCxnSpPr/>
            <p:nvPr/>
          </p:nvCxnSpPr>
          <p:spPr>
            <a:xfrm>
              <a:off x="3634736" y="2386773"/>
              <a:ext cx="1646055" cy="0"/>
            </a:xfrm>
            <a:prstGeom prst="straightConnector1">
              <a:avLst/>
            </a:prstGeom>
            <a:noFill/>
            <a:ln cap="flat" cmpd="sng" w="38100">
              <a:solidFill>
                <a:srgbClr val="FF0000"/>
              </a:solidFill>
              <a:prstDash val="solid"/>
              <a:round/>
              <a:headEnd len="sm" w="sm" type="none"/>
              <a:tailEnd len="sm" w="sm" type="none"/>
            </a:ln>
          </p:spPr>
        </p:cxnSp>
        <p:cxnSp>
          <p:nvCxnSpPr>
            <p:cNvPr id="398" name="Google Shape;398;p48"/>
            <p:cNvCxnSpPr/>
            <p:nvPr/>
          </p:nvCxnSpPr>
          <p:spPr>
            <a:xfrm>
              <a:off x="8337977" y="2386773"/>
              <a:ext cx="2650831" cy="0"/>
            </a:xfrm>
            <a:prstGeom prst="straightConnector1">
              <a:avLst/>
            </a:prstGeom>
            <a:noFill/>
            <a:ln cap="flat" cmpd="sng" w="38100">
              <a:solidFill>
                <a:srgbClr val="FF0000"/>
              </a:solidFill>
              <a:prstDash val="solid"/>
              <a:round/>
              <a:headEnd len="sm" w="sm" type="none"/>
              <a:tailEnd len="sm" w="sm" type="none"/>
            </a:ln>
          </p:spPr>
        </p:cxnSp>
      </p:grpSp>
      <p:grpSp>
        <p:nvGrpSpPr>
          <p:cNvPr id="399" name="Google Shape;399;p48"/>
          <p:cNvGrpSpPr/>
          <p:nvPr/>
        </p:nvGrpSpPr>
        <p:grpSpPr>
          <a:xfrm>
            <a:off x="3360738" y="5648325"/>
            <a:ext cx="8601075" cy="461963"/>
            <a:chOff x="3399630" y="5821352"/>
            <a:chExt cx="8599489" cy="461665"/>
          </a:xfrm>
        </p:grpSpPr>
        <p:sp>
          <p:nvSpPr>
            <p:cNvPr id="400" name="Google Shape;400;p48"/>
            <p:cNvSpPr txBox="1"/>
            <p:nvPr/>
          </p:nvSpPr>
          <p:spPr>
            <a:xfrm>
              <a:off x="3404391" y="5821352"/>
              <a:ext cx="8594728" cy="461665"/>
            </a:xfrm>
            <a:prstGeom prst="rect">
              <a:avLst/>
            </a:prstGeom>
            <a:noFill/>
            <a:ln cap="flat" cmpd="sng" w="28575">
              <a:solidFill>
                <a:srgbClr val="2E75B5"/>
              </a:solidFill>
              <a:prstDash val="solid"/>
              <a:round/>
              <a:headEnd len="sm" w="sm" type="none"/>
              <a:tailEnd len="sm" w="sm" type="none"/>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Lorsque vous êtes arrivés, le match était terminé !</a:t>
              </a:r>
              <a:endParaRPr b="0" i="0" sz="1400" u="none" cap="none" strike="noStrike">
                <a:solidFill>
                  <a:srgbClr val="000000"/>
                </a:solidFill>
                <a:latin typeface="Arial"/>
                <a:ea typeface="Arial"/>
                <a:cs typeface="Arial"/>
                <a:sym typeface="Arial"/>
              </a:endParaRPr>
            </a:p>
          </p:txBody>
        </p:sp>
        <p:cxnSp>
          <p:nvCxnSpPr>
            <p:cNvPr id="401" name="Google Shape;401;p48"/>
            <p:cNvCxnSpPr/>
            <p:nvPr/>
          </p:nvCxnSpPr>
          <p:spPr>
            <a:xfrm>
              <a:off x="3399630" y="6211625"/>
              <a:ext cx="3383926" cy="0"/>
            </a:xfrm>
            <a:prstGeom prst="straightConnector1">
              <a:avLst/>
            </a:prstGeom>
            <a:noFill/>
            <a:ln cap="flat" cmpd="sng" w="38100">
              <a:solidFill>
                <a:srgbClr val="FF0000"/>
              </a:solidFill>
              <a:prstDash val="solid"/>
              <a:round/>
              <a:headEnd len="sm" w="sm" type="none"/>
              <a:tailEnd len="sm" w="sm" type="none"/>
            </a:ln>
          </p:spPr>
        </p:cxnSp>
      </p:grpSp>
      <p:grpSp>
        <p:nvGrpSpPr>
          <p:cNvPr id="402" name="Google Shape;402;p48"/>
          <p:cNvGrpSpPr/>
          <p:nvPr/>
        </p:nvGrpSpPr>
        <p:grpSpPr>
          <a:xfrm>
            <a:off x="3360738" y="3167063"/>
            <a:ext cx="8596312" cy="460375"/>
            <a:chOff x="3361530" y="3167176"/>
            <a:chExt cx="8595360" cy="460375"/>
          </a:xfrm>
        </p:grpSpPr>
        <p:sp>
          <p:nvSpPr>
            <p:cNvPr id="403" name="Google Shape;403;p48"/>
            <p:cNvSpPr txBox="1"/>
            <p:nvPr/>
          </p:nvSpPr>
          <p:spPr>
            <a:xfrm>
              <a:off x="3361530" y="3167176"/>
              <a:ext cx="8595360" cy="460375"/>
            </a:xfrm>
            <a:prstGeom prst="rect">
              <a:avLst/>
            </a:prstGeom>
            <a:noFill/>
            <a:ln cap="flat" cmpd="sng" w="28575">
              <a:solidFill>
                <a:srgbClr val="2E75B5"/>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Au moment de répondre, elle avait tout oublié. </a:t>
              </a:r>
              <a:endParaRPr b="0" i="0" sz="1400" u="none" cap="none" strike="noStrike">
                <a:solidFill>
                  <a:srgbClr val="000000"/>
                </a:solidFill>
                <a:latin typeface="Arial"/>
                <a:ea typeface="Arial"/>
                <a:cs typeface="Arial"/>
                <a:sym typeface="Arial"/>
              </a:endParaRPr>
            </a:p>
          </p:txBody>
        </p:sp>
        <p:cxnSp>
          <p:nvCxnSpPr>
            <p:cNvPr id="404" name="Google Shape;404;p48"/>
            <p:cNvCxnSpPr/>
            <p:nvPr/>
          </p:nvCxnSpPr>
          <p:spPr>
            <a:xfrm>
              <a:off x="3445658" y="3545001"/>
              <a:ext cx="3200046" cy="0"/>
            </a:xfrm>
            <a:prstGeom prst="straightConnector1">
              <a:avLst/>
            </a:prstGeom>
            <a:noFill/>
            <a:ln cap="flat" cmpd="sng" w="38100">
              <a:solidFill>
                <a:srgbClr val="FF0000"/>
              </a:solidFill>
              <a:prstDash val="solid"/>
              <a:round/>
              <a:headEnd len="sm" w="sm" type="none"/>
              <a:tailEnd len="sm" w="sm" type="none"/>
            </a:ln>
          </p:spPr>
        </p:cxnSp>
      </p:grpSp>
      <p:grpSp>
        <p:nvGrpSpPr>
          <p:cNvPr id="405" name="Google Shape;405;p48"/>
          <p:cNvGrpSpPr/>
          <p:nvPr/>
        </p:nvGrpSpPr>
        <p:grpSpPr>
          <a:xfrm>
            <a:off x="3360738" y="4567238"/>
            <a:ext cx="8596312" cy="460375"/>
            <a:chOff x="3361530" y="4567454"/>
            <a:chExt cx="8595360" cy="460375"/>
          </a:xfrm>
        </p:grpSpPr>
        <p:sp>
          <p:nvSpPr>
            <p:cNvPr id="406" name="Google Shape;406;p48"/>
            <p:cNvSpPr/>
            <p:nvPr/>
          </p:nvSpPr>
          <p:spPr>
            <a:xfrm>
              <a:off x="3361530" y="4567454"/>
              <a:ext cx="8595360" cy="460375"/>
            </a:xfrm>
            <a:prstGeom prst="rect">
              <a:avLst/>
            </a:prstGeom>
            <a:noFill/>
            <a:ln cap="flat" cmpd="sng" w="28575">
              <a:solidFill>
                <a:srgbClr val="2E75B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Dans ma ville, il y a un centre culturel, récemment installé</a:t>
              </a:r>
              <a:r>
                <a:rPr b="1" i="0" lang="fr-FR" sz="2400" u="none" cap="none" strike="noStrike">
                  <a:solidFill>
                    <a:srgbClr val="7030A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cxnSp>
          <p:nvCxnSpPr>
            <p:cNvPr id="407" name="Google Shape;407;p48"/>
            <p:cNvCxnSpPr/>
            <p:nvPr/>
          </p:nvCxnSpPr>
          <p:spPr>
            <a:xfrm>
              <a:off x="3407562" y="4951629"/>
              <a:ext cx="1828597" cy="0"/>
            </a:xfrm>
            <a:prstGeom prst="straightConnector1">
              <a:avLst/>
            </a:prstGeom>
            <a:noFill/>
            <a:ln cap="flat" cmpd="sng" w="38100">
              <a:solidFill>
                <a:srgbClr val="FF0000"/>
              </a:solidFill>
              <a:prstDash val="solid"/>
              <a:round/>
              <a:headEnd len="sm" w="sm" type="none"/>
              <a:tailEnd len="sm" w="sm" type="none"/>
            </a:ln>
          </p:spPr>
        </p:cxnSp>
      </p:grpSp>
      <p:sp>
        <p:nvSpPr>
          <p:cNvPr id="408" name="Google Shape;408;p48"/>
          <p:cNvSpPr/>
          <p:nvPr/>
        </p:nvSpPr>
        <p:spPr>
          <a:xfrm>
            <a:off x="3360738" y="1204913"/>
            <a:ext cx="1206500" cy="366712"/>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09" name="Google Shape;409;p48"/>
          <p:cNvSpPr/>
          <p:nvPr/>
        </p:nvSpPr>
        <p:spPr>
          <a:xfrm>
            <a:off x="8824913" y="2262188"/>
            <a:ext cx="1206500" cy="365125"/>
          </a:xfrm>
          <a:prstGeom prst="rect">
            <a:avLst/>
          </a:prstGeom>
          <a:solidFill>
            <a:srgbClr val="C4E0B2"/>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410" name="Google Shape;410;p48"/>
          <p:cNvSpPr/>
          <p:nvPr/>
        </p:nvSpPr>
        <p:spPr>
          <a:xfrm>
            <a:off x="3535363" y="2252663"/>
            <a:ext cx="1206500" cy="366712"/>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11" name="Google Shape;411;p48"/>
          <p:cNvSpPr/>
          <p:nvPr/>
        </p:nvSpPr>
        <p:spPr>
          <a:xfrm>
            <a:off x="4138613" y="3627438"/>
            <a:ext cx="1206500" cy="366712"/>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12" name="Google Shape;412;p48"/>
          <p:cNvSpPr/>
          <p:nvPr/>
        </p:nvSpPr>
        <p:spPr>
          <a:xfrm>
            <a:off x="4449763" y="6134100"/>
            <a:ext cx="1206500" cy="366713"/>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13" name="Google Shape;413;p48"/>
          <p:cNvSpPr/>
          <p:nvPr/>
        </p:nvSpPr>
        <p:spPr>
          <a:xfrm>
            <a:off x="3840163" y="5005388"/>
            <a:ext cx="1204912" cy="366712"/>
          </a:xfrm>
          <a:prstGeom prst="rect">
            <a:avLst/>
          </a:prstGeom>
          <a:solidFill>
            <a:srgbClr val="C4E0B2"/>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2"/>
                                        </p:tgtEl>
                                        <p:attrNameLst>
                                          <p:attrName>style.visibility</p:attrName>
                                        </p:attrNameLst>
                                      </p:cBhvr>
                                      <p:to>
                                        <p:strVal val="visible"/>
                                      </p:to>
                                    </p:set>
                                    <p:animEffect filter="fade" transition="in">
                                      <p:cBhvr>
                                        <p:cTn dur="1000"/>
                                        <p:tgtEl>
                                          <p:spTgt spid="392"/>
                                        </p:tgtEl>
                                      </p:cBhvr>
                                    </p:animEffect>
                                  </p:childTnLst>
                                </p:cTn>
                              </p:par>
                              <p:par>
                                <p:cTn fill="hold" nodeType="withEffect" presetClass="entr" presetID="10" presetSubtype="0">
                                  <p:stCondLst>
                                    <p:cond delay="0"/>
                                  </p:stCondLst>
                                  <p:childTnLst>
                                    <p:set>
                                      <p:cBhvr>
                                        <p:cTn dur="1" fill="hold">
                                          <p:stCondLst>
                                            <p:cond delay="0"/>
                                          </p:stCondLst>
                                        </p:cTn>
                                        <p:tgtEl>
                                          <p:spTgt spid="395"/>
                                        </p:tgtEl>
                                        <p:attrNameLst>
                                          <p:attrName>style.visibility</p:attrName>
                                        </p:attrNameLst>
                                      </p:cBhvr>
                                      <p:to>
                                        <p:strVal val="visible"/>
                                      </p:to>
                                    </p:set>
                                    <p:animEffect filter="fade" transition="in">
                                      <p:cBhvr>
                                        <p:cTn dur="1000"/>
                                        <p:tgtEl>
                                          <p:spTgt spid="395"/>
                                        </p:tgtEl>
                                      </p:cBhvr>
                                    </p:animEffect>
                                  </p:childTnLst>
                                </p:cTn>
                              </p:par>
                              <p:par>
                                <p:cTn fill="hold" nodeType="with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1000"/>
                                        <p:tgtEl>
                                          <p:spTgt spid="402"/>
                                        </p:tgtEl>
                                      </p:cBhvr>
                                    </p:animEffect>
                                  </p:childTnLst>
                                </p:cTn>
                              </p:par>
                              <p:par>
                                <p:cTn fill="hold" nodeType="with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1000"/>
                                        <p:tgtEl>
                                          <p:spTgt spid="405"/>
                                        </p:tgtEl>
                                      </p:cBhvr>
                                    </p:animEffect>
                                  </p:childTnLst>
                                </p:cTn>
                              </p:par>
                              <p:par>
                                <p:cTn fill="hold" nodeType="with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1000"/>
                                        <p:tgtEl>
                                          <p:spTgt spid="3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500"/>
                                        <p:tgtEl>
                                          <p:spTgt spid="4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500"/>
                                        <p:tgtEl>
                                          <p:spTgt spid="4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500"/>
                                        <p:tgtEl>
                                          <p:spTgt spid="4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gtEl>
                                        <p:attrNameLst>
                                          <p:attrName>style.visibility</p:attrName>
                                        </p:attrNameLst>
                                      </p:cBhvr>
                                      <p:to>
                                        <p:strVal val="visible"/>
                                      </p:to>
                                    </p:set>
                                    <p:animEffect filter="fade" transition="in">
                                      <p:cBhvr>
                                        <p:cTn dur="500"/>
                                        <p:tgtEl>
                                          <p:spTgt spid="4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500"/>
                                        <p:tgtEl>
                                          <p:spTgt spid="4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pic>
        <p:nvPicPr>
          <p:cNvPr id="419" name="Google Shape;419;p49"/>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420" name="Google Shape;420;p49"/>
          <p:cNvSpPr txBox="1"/>
          <p:nvPr/>
        </p:nvSpPr>
        <p:spPr>
          <a:xfrm>
            <a:off x="682625" y="204788"/>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21" name="Google Shape;421;p49"/>
          <p:cNvSpPr/>
          <p:nvPr/>
        </p:nvSpPr>
        <p:spPr>
          <a:xfrm>
            <a:off x="336550" y="2121485"/>
            <a:ext cx="2403475" cy="757237"/>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Trouvez les </a:t>
            </a:r>
            <a:r>
              <a:rPr b="1" i="0" lang="fr-FR" sz="2400" u="none" cap="none" strike="noStrike">
                <a:solidFill>
                  <a:srgbClr val="00B0F0"/>
                </a:solidFill>
                <a:latin typeface="Open Sans"/>
                <a:ea typeface="Open Sans"/>
                <a:cs typeface="Open Sans"/>
                <a:sym typeface="Open Sans"/>
              </a:rPr>
              <a:t>CCT</a:t>
            </a:r>
            <a:r>
              <a:rPr b="1" i="0" lang="fr-FR" sz="2400" u="none" cap="none" strike="noStrike">
                <a:solidFill>
                  <a:schemeClr val="dk1"/>
                </a:solidFill>
                <a:latin typeface="Open Sans"/>
                <a:ea typeface="Open Sans"/>
                <a:cs typeface="Open Sans"/>
                <a:sym typeface="Open Sans"/>
              </a:rPr>
              <a:t> et les </a:t>
            </a:r>
            <a:r>
              <a:rPr b="1" i="0" lang="fr-FR" sz="2400" u="none" cap="none" strike="noStrike">
                <a:solidFill>
                  <a:srgbClr val="00B050"/>
                </a:solidFill>
                <a:latin typeface="Open Sans"/>
                <a:ea typeface="Open Sans"/>
                <a:cs typeface="Open Sans"/>
                <a:sym typeface="Open Sans"/>
              </a:rPr>
              <a:t>CCL.</a:t>
            </a:r>
            <a:endParaRPr b="1" i="0" sz="2400" u="none" cap="none" strike="noStrike">
              <a:solidFill>
                <a:srgbClr val="00B050"/>
              </a:solidFill>
              <a:latin typeface="Open Sans"/>
              <a:ea typeface="Open Sans"/>
              <a:cs typeface="Open Sans"/>
              <a:sym typeface="Open Sans"/>
            </a:endParaRPr>
          </a:p>
        </p:txBody>
      </p:sp>
      <p:sp>
        <p:nvSpPr>
          <p:cNvPr id="422" name="Google Shape;422;p49"/>
          <p:cNvSpPr txBox="1"/>
          <p:nvPr/>
        </p:nvSpPr>
        <p:spPr>
          <a:xfrm>
            <a:off x="2932113" y="823914"/>
            <a:ext cx="8961437" cy="4302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En hiver, la plupart des oiseaux migrateurs s’envolent vers les pays chauds.</a:t>
            </a:r>
            <a:endParaRPr b="0" i="0" sz="1400" u="none" cap="none" strike="noStrike">
              <a:solidFill>
                <a:srgbClr val="000000"/>
              </a:solidFill>
              <a:latin typeface="Arial"/>
              <a:ea typeface="Arial"/>
              <a:cs typeface="Arial"/>
              <a:sym typeface="Arial"/>
            </a:endParaRPr>
          </a:p>
        </p:txBody>
      </p:sp>
      <p:sp>
        <p:nvSpPr>
          <p:cNvPr id="423" name="Google Shape;423;p49"/>
          <p:cNvSpPr txBox="1"/>
          <p:nvPr/>
        </p:nvSpPr>
        <p:spPr>
          <a:xfrm>
            <a:off x="2932113" y="1346200"/>
            <a:ext cx="8961437" cy="4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Mon père se réveille tôt pour faire sa gymnastique. </a:t>
            </a:r>
            <a:endParaRPr b="0" i="0" sz="1400" u="none" cap="none" strike="noStrike">
              <a:solidFill>
                <a:srgbClr val="000000"/>
              </a:solidFill>
              <a:latin typeface="Arial"/>
              <a:ea typeface="Arial"/>
              <a:cs typeface="Arial"/>
              <a:sym typeface="Arial"/>
            </a:endParaRPr>
          </a:p>
        </p:txBody>
      </p:sp>
      <p:sp>
        <p:nvSpPr>
          <p:cNvPr id="424" name="Google Shape;424;p49"/>
          <p:cNvSpPr txBox="1"/>
          <p:nvPr/>
        </p:nvSpPr>
        <p:spPr>
          <a:xfrm>
            <a:off x="2932113" y="1884363"/>
            <a:ext cx="8961437" cy="4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Pendant la récré, les enseignants échangent des nouvelles. </a:t>
            </a:r>
            <a:endParaRPr b="0" i="0" sz="1400" u="none" cap="none" strike="noStrike">
              <a:solidFill>
                <a:srgbClr val="000000"/>
              </a:solidFill>
              <a:latin typeface="Arial"/>
              <a:ea typeface="Arial"/>
              <a:cs typeface="Arial"/>
              <a:sym typeface="Arial"/>
            </a:endParaRPr>
          </a:p>
        </p:txBody>
      </p:sp>
      <p:sp>
        <p:nvSpPr>
          <p:cNvPr id="425" name="Google Shape;425;p49"/>
          <p:cNvSpPr txBox="1"/>
          <p:nvPr/>
        </p:nvSpPr>
        <p:spPr>
          <a:xfrm>
            <a:off x="2932113" y="2406650"/>
            <a:ext cx="8961437" cy="76993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Cette année, les élèves vont dans les laboratoires pour faire des expériences. </a:t>
            </a:r>
            <a:endParaRPr b="0" i="0" sz="1400" u="none" cap="none" strike="noStrike">
              <a:solidFill>
                <a:srgbClr val="000000"/>
              </a:solidFill>
              <a:latin typeface="Arial"/>
              <a:ea typeface="Arial"/>
              <a:cs typeface="Arial"/>
              <a:sym typeface="Arial"/>
            </a:endParaRPr>
          </a:p>
        </p:txBody>
      </p:sp>
      <p:sp>
        <p:nvSpPr>
          <p:cNvPr id="426" name="Google Shape;426;p49"/>
          <p:cNvSpPr/>
          <p:nvPr/>
        </p:nvSpPr>
        <p:spPr>
          <a:xfrm>
            <a:off x="336550" y="4791076"/>
            <a:ext cx="2403475" cy="1090612"/>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Classez-les dans le tableau suivant : </a:t>
            </a:r>
            <a:endParaRPr b="1" i="0" sz="2400" u="none" cap="none" strike="noStrike">
              <a:solidFill>
                <a:srgbClr val="2E75B5"/>
              </a:solidFill>
              <a:latin typeface="Open Sans"/>
              <a:ea typeface="Open Sans"/>
              <a:cs typeface="Open Sans"/>
              <a:sym typeface="Open Sans"/>
            </a:endParaRPr>
          </a:p>
        </p:txBody>
      </p:sp>
      <p:graphicFrame>
        <p:nvGraphicFramePr>
          <p:cNvPr id="427" name="Google Shape;427;p49"/>
          <p:cNvGraphicFramePr/>
          <p:nvPr/>
        </p:nvGraphicFramePr>
        <p:xfrm>
          <a:off x="2740025" y="4065588"/>
          <a:ext cx="3000000" cy="3000000"/>
        </p:xfrm>
        <a:graphic>
          <a:graphicData uri="http://schemas.openxmlformats.org/drawingml/2006/table">
            <a:tbl>
              <a:tblPr bandRow="1" firstRow="1">
                <a:noFill/>
                <a:tableStyleId>{EFEE7DCD-7220-496B-A5A5-7ED0254904D3}</a:tableStyleId>
              </a:tblPr>
              <a:tblGrid>
                <a:gridCol w="2122325"/>
                <a:gridCol w="1430500"/>
                <a:gridCol w="2876550"/>
                <a:gridCol w="2724150"/>
              </a:tblGrid>
              <a:tr h="701250">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nominal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Adverbe</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prépositionnel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Proposition subordonnée</a:t>
                      </a:r>
                      <a:endParaRPr sz="1400" u="none" cap="none" strike="noStrike"/>
                    </a:p>
                  </a:txBody>
                  <a:tcPr marT="45725" marB="45725" marR="91450" marL="91450"/>
                </a:tc>
              </a:tr>
              <a:tr h="46552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bl>
          </a:graphicData>
        </a:graphic>
      </p:graphicFrame>
      <p:sp>
        <p:nvSpPr>
          <p:cNvPr id="428" name="Google Shape;428;p49"/>
          <p:cNvSpPr txBox="1"/>
          <p:nvPr/>
        </p:nvSpPr>
        <p:spPr>
          <a:xfrm>
            <a:off x="2932113" y="3332163"/>
            <a:ext cx="8961437" cy="4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Quand la mer est basse, nous ramassons des coquillages.  </a:t>
            </a:r>
            <a:endParaRPr b="0" i="0" sz="1400" u="none" cap="none" strike="noStrike">
              <a:solidFill>
                <a:srgbClr val="000000"/>
              </a:solidFill>
              <a:latin typeface="Arial"/>
              <a:ea typeface="Arial"/>
              <a:cs typeface="Arial"/>
              <a:sym typeface="Arial"/>
            </a:endParaRPr>
          </a:p>
        </p:txBody>
      </p:sp>
      <p:sp>
        <p:nvSpPr>
          <p:cNvPr id="429" name="Google Shape;429;p49"/>
          <p:cNvSpPr/>
          <p:nvPr/>
        </p:nvSpPr>
        <p:spPr>
          <a:xfrm>
            <a:off x="2932113" y="851695"/>
            <a:ext cx="1106487" cy="428625"/>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0" name="Google Shape;430;p49"/>
          <p:cNvSpPr/>
          <p:nvPr/>
        </p:nvSpPr>
        <p:spPr>
          <a:xfrm>
            <a:off x="9221788" y="826797"/>
            <a:ext cx="2378075" cy="428625"/>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1" name="Google Shape;431;p49"/>
          <p:cNvSpPr/>
          <p:nvPr/>
        </p:nvSpPr>
        <p:spPr>
          <a:xfrm>
            <a:off x="5392738" y="1338263"/>
            <a:ext cx="365125" cy="430212"/>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2" name="Google Shape;432;p49"/>
          <p:cNvSpPr/>
          <p:nvPr/>
        </p:nvSpPr>
        <p:spPr>
          <a:xfrm>
            <a:off x="2970213" y="1914525"/>
            <a:ext cx="2011362" cy="428625"/>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3" name="Google Shape;433;p49"/>
          <p:cNvSpPr/>
          <p:nvPr/>
        </p:nvSpPr>
        <p:spPr>
          <a:xfrm>
            <a:off x="2970213" y="2425700"/>
            <a:ext cx="1554162" cy="428625"/>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4" name="Google Shape;434;p49"/>
          <p:cNvSpPr/>
          <p:nvPr/>
        </p:nvSpPr>
        <p:spPr>
          <a:xfrm>
            <a:off x="6276975" y="2387600"/>
            <a:ext cx="2378075" cy="428625"/>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5" name="Google Shape;435;p49"/>
          <p:cNvSpPr/>
          <p:nvPr/>
        </p:nvSpPr>
        <p:spPr>
          <a:xfrm>
            <a:off x="2932113" y="3281363"/>
            <a:ext cx="2835275" cy="430212"/>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aphicFrame>
        <p:nvGraphicFramePr>
          <p:cNvPr id="436" name="Google Shape;436;p49"/>
          <p:cNvGraphicFramePr/>
          <p:nvPr/>
        </p:nvGraphicFramePr>
        <p:xfrm>
          <a:off x="2740025" y="4065588"/>
          <a:ext cx="3000000" cy="3000000"/>
        </p:xfrm>
        <a:graphic>
          <a:graphicData uri="http://schemas.openxmlformats.org/drawingml/2006/table">
            <a:tbl>
              <a:tblPr bandRow="1" firstRow="1">
                <a:noFill/>
                <a:tableStyleId>{EFEE7DCD-7220-496B-A5A5-7ED0254904D3}</a:tableStyleId>
              </a:tblPr>
              <a:tblGrid>
                <a:gridCol w="2122325"/>
                <a:gridCol w="1430500"/>
                <a:gridCol w="2876550"/>
                <a:gridCol w="2724150"/>
              </a:tblGrid>
              <a:tr h="701225">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nominal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Adverbe</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prépositionnel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Proposition subordonnée</a:t>
                      </a:r>
                      <a:endParaRPr sz="1400" u="none" cap="none" strike="noStrike"/>
                    </a:p>
                  </a:txBody>
                  <a:tcPr marT="45725" marB="45725" marR="91450" marL="91450"/>
                </a:tc>
              </a:tr>
              <a:tr h="457325">
                <a:tc>
                  <a:txBody>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Cette année</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solidFill>
                            <a:srgbClr val="FF0000"/>
                          </a:solidFill>
                          <a:latin typeface="Open Sans"/>
                          <a:ea typeface="Open Sans"/>
                          <a:cs typeface="Open Sans"/>
                          <a:sym typeface="Open Sans"/>
                        </a:rPr>
                        <a:t>tôt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solidFill>
                            <a:srgbClr val="FF0000"/>
                          </a:solidFill>
                          <a:latin typeface="Open Sans"/>
                          <a:ea typeface="Open Sans"/>
                          <a:cs typeface="Open Sans"/>
                          <a:sym typeface="Open Sans"/>
                        </a:rPr>
                        <a:t>En hiver</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Quand la mer est basse</a:t>
                      </a:r>
                      <a:endParaRPr sz="2000" u="none" cap="none" strike="noStrike">
                        <a:solidFill>
                          <a:srgbClr val="FF0000"/>
                        </a:solidFill>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vers les pays chauds</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solidFill>
                            <a:srgbClr val="FF0000"/>
                          </a:solidFill>
                          <a:latin typeface="Open Sans"/>
                          <a:ea typeface="Open Sans"/>
                          <a:cs typeface="Open Sans"/>
                          <a:sym typeface="Open Sans"/>
                        </a:rPr>
                        <a:t>Pendant la récré</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42682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rgbClr val="FF0000"/>
                          </a:solidFill>
                          <a:latin typeface="Open Sans"/>
                          <a:ea typeface="Open Sans"/>
                          <a:cs typeface="Open Sans"/>
                          <a:sym typeface="Open Sans"/>
                        </a:rPr>
                        <a:t>dans les laboratoires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1000"/>
                                        <p:tgtEl>
                                          <p:spTgt spid="4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gtEl>
                                        <p:attrNameLst>
                                          <p:attrName>style.visibility</p:attrName>
                                        </p:attrNameLst>
                                      </p:cBhvr>
                                      <p:to>
                                        <p:strVal val="visible"/>
                                      </p:to>
                                    </p:set>
                                    <p:animEffect filter="fade" transition="in">
                                      <p:cBhvr>
                                        <p:cTn dur="1000"/>
                                        <p:tgtEl>
                                          <p:spTgt spid="4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4"/>
                                        </p:tgtEl>
                                        <p:attrNameLst>
                                          <p:attrName>style.visibility</p:attrName>
                                        </p:attrNameLst>
                                      </p:cBhvr>
                                      <p:to>
                                        <p:strVal val="visible"/>
                                      </p:to>
                                    </p:set>
                                    <p:animEffect filter="fade" transition="in">
                                      <p:cBhvr>
                                        <p:cTn dur="1000"/>
                                        <p:tgtEl>
                                          <p:spTgt spid="4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5"/>
                                        </p:tgtEl>
                                        <p:attrNameLst>
                                          <p:attrName>style.visibility</p:attrName>
                                        </p:attrNameLst>
                                      </p:cBhvr>
                                      <p:to>
                                        <p:strVal val="visible"/>
                                      </p:to>
                                    </p:set>
                                    <p:animEffect filter="fade" transition="in">
                                      <p:cBhvr>
                                        <p:cTn dur="1000"/>
                                        <p:tgtEl>
                                          <p:spTgt spid="4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8"/>
                                        </p:tgtEl>
                                        <p:attrNameLst>
                                          <p:attrName>style.visibility</p:attrName>
                                        </p:attrNameLst>
                                      </p:cBhvr>
                                      <p:to>
                                        <p:strVal val="visible"/>
                                      </p:to>
                                    </p:set>
                                    <p:animEffect filter="fade" transition="in">
                                      <p:cBhvr>
                                        <p:cTn dur="1000"/>
                                        <p:tgtEl>
                                          <p:spTgt spid="4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500"/>
                                        <p:tgtEl>
                                          <p:spTgt spid="4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0"/>
                                        </p:tgtEl>
                                        <p:attrNameLst>
                                          <p:attrName>style.visibility</p:attrName>
                                        </p:attrNameLst>
                                      </p:cBhvr>
                                      <p:to>
                                        <p:strVal val="visible"/>
                                      </p:to>
                                    </p:set>
                                    <p:animEffect filter="fade" transition="in">
                                      <p:cBhvr>
                                        <p:cTn dur="500"/>
                                        <p:tgtEl>
                                          <p:spTgt spid="4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500"/>
                                        <p:tgtEl>
                                          <p:spTgt spid="4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2"/>
                                        </p:tgtEl>
                                        <p:attrNameLst>
                                          <p:attrName>style.visibility</p:attrName>
                                        </p:attrNameLst>
                                      </p:cBhvr>
                                      <p:to>
                                        <p:strVal val="visible"/>
                                      </p:to>
                                    </p:set>
                                    <p:animEffect filter="fade" transition="in">
                                      <p:cBhvr>
                                        <p:cTn dur="500"/>
                                        <p:tgtEl>
                                          <p:spTgt spid="4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3"/>
                                        </p:tgtEl>
                                        <p:attrNameLst>
                                          <p:attrName>style.visibility</p:attrName>
                                        </p:attrNameLst>
                                      </p:cBhvr>
                                      <p:to>
                                        <p:strVal val="visible"/>
                                      </p:to>
                                    </p:set>
                                    <p:animEffect filter="fade" transition="in">
                                      <p:cBhvr>
                                        <p:cTn dur="500"/>
                                        <p:tgtEl>
                                          <p:spTgt spid="4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4"/>
                                        </p:tgtEl>
                                        <p:attrNameLst>
                                          <p:attrName>style.visibility</p:attrName>
                                        </p:attrNameLst>
                                      </p:cBhvr>
                                      <p:to>
                                        <p:strVal val="visible"/>
                                      </p:to>
                                    </p:set>
                                    <p:animEffect filter="fade" transition="in">
                                      <p:cBhvr>
                                        <p:cTn dur="500"/>
                                        <p:tgtEl>
                                          <p:spTgt spid="4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5"/>
                                        </p:tgtEl>
                                        <p:attrNameLst>
                                          <p:attrName>style.visibility</p:attrName>
                                        </p:attrNameLst>
                                      </p:cBhvr>
                                      <p:to>
                                        <p:strVal val="visible"/>
                                      </p:to>
                                    </p:set>
                                    <p:animEffect filter="fade" transition="in">
                                      <p:cBhvr>
                                        <p:cTn dur="500"/>
                                        <p:tgtEl>
                                          <p:spTgt spid="4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6"/>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427"/>
                                        </p:tgtEl>
                                        <p:attrNameLst>
                                          <p:attrName>style.visibility</p:attrName>
                                        </p:attrNameLst>
                                      </p:cBhvr>
                                      <p:to>
                                        <p:strVal val="visible"/>
                                      </p:to>
                                    </p:set>
                                    <p:animEffect filter="fade" transition="in">
                                      <p:cBhvr>
                                        <p:cTn dur="1000"/>
                                        <p:tgtEl>
                                          <p:spTgt spid="4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1000"/>
                                        <p:tgtEl>
                                          <p:spTgt spid="4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pic>
        <p:nvPicPr>
          <p:cNvPr id="442" name="Google Shape;442;p50"/>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443" name="Google Shape;443;p50"/>
          <p:cNvSpPr txBox="1"/>
          <p:nvPr/>
        </p:nvSpPr>
        <p:spPr>
          <a:xfrm>
            <a:off x="749300" y="225425"/>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44" name="Google Shape;444;p50"/>
          <p:cNvSpPr/>
          <p:nvPr/>
        </p:nvSpPr>
        <p:spPr>
          <a:xfrm>
            <a:off x="10950575" y="3357563"/>
            <a:ext cx="1227138" cy="349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B050"/>
              </a:solidFill>
              <a:latin typeface="Arial"/>
              <a:ea typeface="Arial"/>
              <a:cs typeface="Arial"/>
              <a:sym typeface="Arial"/>
            </a:endParaRPr>
          </a:p>
        </p:txBody>
      </p:sp>
      <p:sp>
        <p:nvSpPr>
          <p:cNvPr id="445" name="Google Shape;445;p50"/>
          <p:cNvSpPr/>
          <p:nvPr/>
        </p:nvSpPr>
        <p:spPr>
          <a:xfrm>
            <a:off x="9559925" y="4883150"/>
            <a:ext cx="1390650" cy="166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B050"/>
              </a:solidFill>
              <a:latin typeface="Arial"/>
              <a:ea typeface="Arial"/>
              <a:cs typeface="Arial"/>
              <a:sym typeface="Arial"/>
            </a:endParaRPr>
          </a:p>
        </p:txBody>
      </p:sp>
      <p:sp>
        <p:nvSpPr>
          <p:cNvPr id="446" name="Google Shape;446;p50"/>
          <p:cNvSpPr txBox="1"/>
          <p:nvPr/>
        </p:nvSpPr>
        <p:spPr>
          <a:xfrm>
            <a:off x="3606800" y="1268413"/>
            <a:ext cx="7835900" cy="1570037"/>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 karim et ses amis sont allés </a:t>
            </a: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_________________pour camper </a:t>
            </a:r>
            <a:r>
              <a:rPr b="1" i="0" lang="fr-FR" sz="2400" u="none" cap="none" strike="noStrike">
                <a:solidFill>
                  <a:srgbClr val="00B0F0"/>
                </a:solidFill>
                <a:latin typeface="Open Sans"/>
                <a:ea typeface="Open Sans"/>
                <a:cs typeface="Open Sans"/>
                <a:sym typeface="Open Sans"/>
              </a:rPr>
              <a:t>(CCL)</a:t>
            </a:r>
            <a:r>
              <a:rPr b="0" i="0" lang="fr-FR" sz="2400" u="none" cap="none" strike="noStrike">
                <a:solidFill>
                  <a:srgbClr val="000000"/>
                </a:solidFill>
                <a:latin typeface="Open Sans"/>
                <a:ea typeface="Open Sans"/>
                <a:cs typeface="Open Sans"/>
                <a:sym typeface="Open Sans"/>
              </a:rPr>
              <a:t> _______________.</a:t>
            </a:r>
            <a:endParaRPr b="1" i="0" sz="2400" u="none" cap="none" strike="noStrike">
              <a:solidFill>
                <a:srgbClr val="00B0F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p:txBody>
      </p:sp>
      <p:sp>
        <p:nvSpPr>
          <p:cNvPr id="447" name="Google Shape;447;p50"/>
          <p:cNvSpPr/>
          <p:nvPr/>
        </p:nvSpPr>
        <p:spPr>
          <a:xfrm>
            <a:off x="430213" y="1828800"/>
            <a:ext cx="2805112" cy="2087563"/>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Enrichissez  les phrases suivantes par des CCL et des CCT selon les indications données:</a:t>
            </a:r>
            <a:endParaRPr b="0" i="0" sz="1400" u="none" cap="none" strike="noStrike">
              <a:solidFill>
                <a:srgbClr val="000000"/>
              </a:solidFill>
              <a:latin typeface="Arial"/>
              <a:ea typeface="Arial"/>
              <a:cs typeface="Arial"/>
              <a:sym typeface="Arial"/>
            </a:endParaRPr>
          </a:p>
        </p:txBody>
      </p:sp>
      <p:sp>
        <p:nvSpPr>
          <p:cNvPr id="448" name="Google Shape;448;p50"/>
          <p:cNvSpPr txBox="1"/>
          <p:nvPr/>
        </p:nvSpPr>
        <p:spPr>
          <a:xfrm>
            <a:off x="3606800" y="2925763"/>
            <a:ext cx="7835900" cy="212407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 certains enfants ont commencé a dresser les tentes </a:t>
            </a:r>
            <a:r>
              <a:rPr b="1" i="0" lang="fr-FR" sz="2400" u="none" cap="none" strike="noStrike">
                <a:solidFill>
                  <a:srgbClr val="00B0F0"/>
                </a:solidFill>
                <a:latin typeface="Open Sans"/>
                <a:ea typeface="Open Sans"/>
                <a:cs typeface="Open Sans"/>
                <a:sym typeface="Open Sans"/>
              </a:rPr>
              <a:t>(CCL) </a:t>
            </a:r>
            <a:r>
              <a:rPr b="0" i="0" lang="fr-FR" sz="2400" u="none" cap="none" strike="noStrike">
                <a:solidFill>
                  <a:srgbClr val="000000"/>
                </a:solidFill>
                <a:latin typeface="Open Sans"/>
                <a:ea typeface="Open Sans"/>
                <a:cs typeface="Open Sans"/>
                <a:sym typeface="Open Sans"/>
              </a:rPr>
              <a:t>_________________ , d’autres ont cherché du bois pour faire du feu </a:t>
            </a: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a:t>
            </a:r>
            <a:endParaRPr b="1" i="0" sz="2400" u="none" cap="none" strike="noStrike">
              <a:solidFill>
                <a:srgbClr val="00B0F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4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1"/>
          <p:cNvSpPr/>
          <p:nvPr/>
        </p:nvSpPr>
        <p:spPr>
          <a:xfrm>
            <a:off x="714375" y="168275"/>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 </a:t>
            </a:r>
            <a:endParaRPr b="1" i="0" sz="2800" u="none" cap="none" strike="noStrike">
              <a:solidFill>
                <a:srgbClr val="0096D6"/>
              </a:solidFill>
              <a:latin typeface="Open Sans"/>
              <a:ea typeface="Open Sans"/>
              <a:cs typeface="Open Sans"/>
              <a:sym typeface="Open Sans"/>
            </a:endParaRPr>
          </a:p>
        </p:txBody>
      </p:sp>
      <p:sp>
        <p:nvSpPr>
          <p:cNvPr id="455" name="Google Shape;455;p51"/>
          <p:cNvSpPr/>
          <p:nvPr/>
        </p:nvSpPr>
        <p:spPr>
          <a:xfrm>
            <a:off x="714375" y="2255838"/>
            <a:ext cx="2333625" cy="15700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repérer les </a:t>
            </a:r>
            <a:r>
              <a:rPr b="1" i="0" lang="fr-FR" sz="2400" u="none" cap="none" strike="noStrike">
                <a:solidFill>
                  <a:srgbClr val="00B050"/>
                </a:solidFill>
                <a:latin typeface="Open Sans"/>
                <a:ea typeface="Open Sans"/>
                <a:cs typeface="Open Sans"/>
                <a:sym typeface="Open Sans"/>
              </a:rPr>
              <a:t>CCT</a:t>
            </a:r>
            <a:r>
              <a:rPr b="1" i="0" lang="fr-FR" sz="2400" u="none" cap="none" strike="noStrike">
                <a:solidFill>
                  <a:schemeClr val="dk1"/>
                </a:solidFill>
                <a:latin typeface="Open Sans"/>
                <a:ea typeface="Open Sans"/>
                <a:cs typeface="Open Sans"/>
                <a:sym typeface="Open Sans"/>
              </a:rPr>
              <a:t> et les </a:t>
            </a:r>
            <a:r>
              <a:rPr b="1" i="0" lang="fr-FR" sz="2400" u="none" cap="none" strike="noStrike">
                <a:solidFill>
                  <a:srgbClr val="00B0F0"/>
                </a:solidFill>
                <a:latin typeface="Open Sans"/>
                <a:ea typeface="Open Sans"/>
                <a:cs typeface="Open Sans"/>
                <a:sym typeface="Open Sans"/>
              </a:rPr>
              <a:t>CCL</a:t>
            </a: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456" name="Google Shape;456;p51"/>
          <p:cNvSpPr/>
          <p:nvPr/>
        </p:nvSpPr>
        <p:spPr>
          <a:xfrm>
            <a:off x="3516313" y="1460500"/>
            <a:ext cx="8094662" cy="4242059"/>
          </a:xfrm>
          <a:prstGeom prst="rect">
            <a:avLst/>
          </a:prstGeom>
          <a:noFill/>
          <a:ln cap="flat" cmpd="sng" w="57150">
            <a:solidFill>
              <a:srgbClr val="2E75B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000000"/>
              </a:buClr>
              <a:buSzPts val="2200"/>
              <a:buFont typeface="Arial"/>
              <a:buNone/>
            </a:pPr>
            <a:r>
              <a:rPr b="0" i="0" lang="fr-FR" sz="2200" u="none" cap="none" strike="noStrike">
                <a:solidFill>
                  <a:srgbClr val="000000"/>
                </a:solidFill>
                <a:latin typeface="Open Sans"/>
                <a:ea typeface="Open Sans"/>
                <a:cs typeface="Open Sans"/>
                <a:sym typeface="Open Sans"/>
              </a:rPr>
              <a:t>Il ne sait pas nager...</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t/>
            </a:r>
            <a:endParaRPr b="0" i="0" sz="20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Ricou est l’un des gabariers qui descendent la rivière dans un village pour transporter des marchandises. Il n'a que quatorze ans. La rivière le fascine et l'attire. Un jour de travail, en marchant sur un chemin qui surplombe une rivière, Marcel et Ricou aperçoivent quelqu'un qui est tombé dans l'eau.</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t/>
            </a:r>
            <a:endParaRPr b="0" i="0" sz="20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a:t>
            </a:r>
            <a:r>
              <a:rPr b="1" i="0" lang="fr-FR" sz="1600" u="none" cap="none" strike="noStrike">
                <a:solidFill>
                  <a:srgbClr val="000000"/>
                </a:solidFill>
                <a:latin typeface="Open Sans"/>
                <a:ea typeface="Open Sans"/>
                <a:cs typeface="Open Sans"/>
                <a:sym typeface="Open Sans"/>
              </a:rPr>
              <a:t>D’après Thalie de Molènes, Ricou et la Rivière, Castor poche Flammarion</a:t>
            </a:r>
            <a:r>
              <a:rPr b="0" i="0" lang="fr-FR" sz="2000" u="none" cap="none" strike="noStrike">
                <a:solidFill>
                  <a:srgbClr val="00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457" name="Google Shape;457;p51"/>
          <p:cNvSpPr/>
          <p:nvPr/>
        </p:nvSpPr>
        <p:spPr>
          <a:xfrm>
            <a:off x="9563100" y="2549031"/>
            <a:ext cx="1657350" cy="342900"/>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8" name="Google Shape;458;p51"/>
          <p:cNvSpPr/>
          <p:nvPr/>
        </p:nvSpPr>
        <p:spPr>
          <a:xfrm>
            <a:off x="8725819" y="3425331"/>
            <a:ext cx="2011362" cy="342900"/>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9" name="Google Shape;459;p51"/>
          <p:cNvSpPr/>
          <p:nvPr/>
        </p:nvSpPr>
        <p:spPr>
          <a:xfrm>
            <a:off x="4347412" y="4373146"/>
            <a:ext cx="1155030" cy="343234"/>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0" name="Google Shape;460;p51"/>
          <p:cNvSpPr/>
          <p:nvPr/>
        </p:nvSpPr>
        <p:spPr>
          <a:xfrm>
            <a:off x="5361906" y="3432475"/>
            <a:ext cx="1889125" cy="393400"/>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1" name="Google Shape;461;p51"/>
          <p:cNvSpPr/>
          <p:nvPr/>
        </p:nvSpPr>
        <p:spPr>
          <a:xfrm>
            <a:off x="7251031" y="3432475"/>
            <a:ext cx="3017837" cy="342900"/>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2" name="Google Shape;462;p51"/>
          <p:cNvSpPr/>
          <p:nvPr/>
        </p:nvSpPr>
        <p:spPr>
          <a:xfrm>
            <a:off x="3516313" y="3998416"/>
            <a:ext cx="2419266" cy="236700"/>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500"/>
                                        <p:tgtEl>
                                          <p:spTgt spid="4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8"/>
                                        </p:tgtEl>
                                        <p:attrNameLst>
                                          <p:attrName>style.visibility</p:attrName>
                                        </p:attrNameLst>
                                      </p:cBhvr>
                                      <p:to>
                                        <p:strVal val="visible"/>
                                      </p:to>
                                    </p:set>
                                    <p:animEffect filter="fade" transition="in">
                                      <p:cBhvr>
                                        <p:cTn dur="500"/>
                                        <p:tgtEl>
                                          <p:spTgt spid="458"/>
                                        </p:tgtEl>
                                      </p:cBhvr>
                                    </p:animEffect>
                                  </p:childTnLst>
                                </p:cTn>
                              </p:par>
                              <p:par>
                                <p:cTn fill="hold" nodeType="withEffect" presetClass="entr" presetID="10" presetSubtype="0">
                                  <p:stCondLst>
                                    <p:cond delay="0"/>
                                  </p:stCondLst>
                                  <p:childTnLst>
                                    <p:set>
                                      <p:cBhvr>
                                        <p:cTn dur="1" fill="hold">
                                          <p:stCondLst>
                                            <p:cond delay="0"/>
                                          </p:stCondLst>
                                        </p:cTn>
                                        <p:tgtEl>
                                          <p:spTgt spid="462"/>
                                        </p:tgtEl>
                                        <p:attrNameLst>
                                          <p:attrName>style.visibility</p:attrName>
                                        </p:attrNameLst>
                                      </p:cBhvr>
                                      <p:to>
                                        <p:strVal val="visible"/>
                                      </p:to>
                                    </p:set>
                                    <p:animEffect filter="fade" transition="in">
                                      <p:cBhvr>
                                        <p:cTn dur="500"/>
                                        <p:tgtEl>
                                          <p:spTgt spid="4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9"/>
                                        </p:tgtEl>
                                        <p:attrNameLst>
                                          <p:attrName>style.visibility</p:attrName>
                                        </p:attrNameLst>
                                      </p:cBhvr>
                                      <p:to>
                                        <p:strVal val="visible"/>
                                      </p:to>
                                    </p:set>
                                    <p:animEffect filter="fade" transition="in">
                                      <p:cBhvr>
                                        <p:cTn dur="500"/>
                                        <p:tgtEl>
                                          <p:spTgt spid="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0"/>
                                        </p:tgtEl>
                                        <p:attrNameLst>
                                          <p:attrName>style.visibility</p:attrName>
                                        </p:attrNameLst>
                                      </p:cBhvr>
                                      <p:to>
                                        <p:strVal val="visible"/>
                                      </p:to>
                                    </p:set>
                                    <p:animEffect filter="fade" transition="in">
                                      <p:cBhvr>
                                        <p:cTn dur="500"/>
                                        <p:tgtEl>
                                          <p:spTgt spid="4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1"/>
                                        </p:tgtEl>
                                        <p:attrNameLst>
                                          <p:attrName>style.visibility</p:attrName>
                                        </p:attrNameLst>
                                      </p:cBhvr>
                                      <p:to>
                                        <p:strVal val="visible"/>
                                      </p:to>
                                    </p:set>
                                    <p:animEffect filter="fade" transition="in">
                                      <p:cBhvr>
                                        <p:cTn dur="500"/>
                                        <p:tgtEl>
                                          <p:spTgt spid="4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52"/>
          <p:cNvSpPr/>
          <p:nvPr/>
        </p:nvSpPr>
        <p:spPr>
          <a:xfrm>
            <a:off x="1420813" y="1028700"/>
            <a:ext cx="8591550" cy="584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1" i="0" lang="fr-FR" sz="2000" u="none" cap="none" strike="noStrike">
                <a:solidFill>
                  <a:srgbClr val="000000"/>
                </a:solidFill>
                <a:latin typeface="Times New Roman"/>
                <a:ea typeface="Times New Roman"/>
                <a:cs typeface="Times New Roman"/>
                <a:sym typeface="Times New Roman"/>
              </a:rPr>
              <a:t> </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469" name="Google Shape;469;p52"/>
          <p:cNvSpPr txBox="1"/>
          <p:nvPr/>
        </p:nvSpPr>
        <p:spPr>
          <a:xfrm>
            <a:off x="827088" y="193675"/>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70" name="Google Shape;470;p52"/>
          <p:cNvSpPr/>
          <p:nvPr/>
        </p:nvSpPr>
        <p:spPr>
          <a:xfrm>
            <a:off x="1527238" y="2254250"/>
            <a:ext cx="9137524" cy="2031325"/>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Écrivez 5 phrases pour compléter l’aventure de Ricou.  </a:t>
            </a:r>
            <a:br>
              <a:rPr b="1" i="0" lang="fr-FR" sz="2800" u="none" cap="none" strike="noStrike">
                <a:solidFill>
                  <a:schemeClr val="dk1"/>
                </a:solidFill>
                <a:latin typeface="Open Sans"/>
                <a:ea typeface="Open Sans"/>
                <a:cs typeface="Open Sans"/>
                <a:sym typeface="Open Sans"/>
              </a:rPr>
            </a:br>
            <a:r>
              <a:rPr b="1" i="0" lang="fr-FR" sz="2800" u="none" cap="none" strike="noStrike">
                <a:solidFill>
                  <a:schemeClr val="dk1"/>
                </a:solidFill>
                <a:latin typeface="Open Sans"/>
                <a:ea typeface="Open Sans"/>
                <a:cs typeface="Open Sans"/>
                <a:sym typeface="Open Sans"/>
              </a:rPr>
              <a:t>Employez des CC de temps et de lieu et variez leur classe grammaticale.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53"/>
          <p:cNvSpPr txBox="1"/>
          <p:nvPr/>
        </p:nvSpPr>
        <p:spPr>
          <a:xfrm>
            <a:off x="704850" y="1481138"/>
            <a:ext cx="11126788" cy="22542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chemeClr val="dk1"/>
                </a:solidFill>
                <a:latin typeface="Open Sans"/>
                <a:ea typeface="Open Sans"/>
                <a:cs typeface="Open Sans"/>
                <a:sym typeface="Open Sans"/>
              </a:rPr>
              <a:t>Cliquez  sur le lien suivant pour un bon entrainement sur les CC de temps :</a:t>
            </a:r>
            <a:endParaRPr b="1" i="0" sz="3600" u="none" cap="none" strike="noStrike">
              <a:solidFill>
                <a:srgbClr val="0097D7"/>
              </a:solidFill>
              <a:latin typeface="Open Sans"/>
              <a:ea typeface="Open Sans"/>
              <a:cs typeface="Open Sans"/>
              <a:sym typeface="Open Sans"/>
            </a:endParaRPr>
          </a:p>
          <a:p>
            <a:pPr indent="0" lvl="0" marL="0" marR="0" rtl="0" algn="ctr">
              <a:lnSpc>
                <a:spcPct val="100000"/>
              </a:lnSpc>
              <a:spcBef>
                <a:spcPts val="0"/>
              </a:spcBef>
              <a:spcAft>
                <a:spcPts val="0"/>
              </a:spcAft>
              <a:buClr>
                <a:srgbClr val="0097D7"/>
              </a:buClr>
              <a:buSzPts val="3600"/>
              <a:buFont typeface="Open Sans"/>
              <a:buNone/>
            </a:pPr>
            <a:r>
              <a:rPr b="1" i="0" lang="fr-FR" sz="2800" u="sng" cap="none" strike="noStrike">
                <a:solidFill>
                  <a:schemeClr val="hlink"/>
                </a:solidFill>
                <a:latin typeface="Times New Roman"/>
                <a:ea typeface="Times New Roman"/>
                <a:cs typeface="Times New Roman"/>
                <a:sym typeface="Times New Roman"/>
                <a:hlinkClick r:id="rId3"/>
              </a:rPr>
              <a:t>https://www.francaisfacile.com/exercices/exercice-francais-2/exercice-francais-39226.php</a:t>
            </a:r>
            <a:endParaRPr b="1" i="0" sz="2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97D7"/>
              </a:buClr>
              <a:buSzPts val="3600"/>
              <a:buFont typeface="Open Sans"/>
              <a:buNone/>
            </a:pPr>
            <a:r>
              <a:t/>
            </a:r>
            <a:endParaRPr b="1" i="0" sz="1800" u="none" cap="none" strike="noStrike">
              <a:solidFill>
                <a:srgbClr val="000000"/>
              </a:solidFill>
              <a:latin typeface="Times New Roman"/>
              <a:ea typeface="Times New Roman"/>
              <a:cs typeface="Times New Roman"/>
              <a:sym typeface="Times New Roman"/>
            </a:endParaRPr>
          </a:p>
        </p:txBody>
      </p:sp>
      <p:sp>
        <p:nvSpPr>
          <p:cNvPr id="476" name="Google Shape;476;p53"/>
          <p:cNvSpPr txBox="1"/>
          <p:nvPr/>
        </p:nvSpPr>
        <p:spPr>
          <a:xfrm>
            <a:off x="2411413" y="568325"/>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2800" u="none" cap="none" strike="noStrike">
                <a:solidFill>
                  <a:srgbClr val="FF0000"/>
                </a:solidFill>
                <a:latin typeface="Open Sans"/>
                <a:ea typeface="Open Sans"/>
                <a:cs typeface="Open Sans"/>
                <a:sym typeface="Open Sans"/>
              </a:rPr>
              <a:t>Pour aller plus loin </a:t>
            </a:r>
            <a:endParaRPr b="0" i="0" sz="2800" u="none" cap="none" strike="noStrike">
              <a:solidFill>
                <a:srgbClr val="FF0000"/>
              </a:solidFill>
              <a:latin typeface="Open Sans"/>
              <a:ea typeface="Open Sans"/>
              <a:cs typeface="Open Sans"/>
              <a:sym typeface="Open Sans"/>
            </a:endParaRPr>
          </a:p>
        </p:txBody>
      </p:sp>
      <p:sp>
        <p:nvSpPr>
          <p:cNvPr id="477" name="Google Shape;477;p53"/>
          <p:cNvSpPr txBox="1"/>
          <p:nvPr/>
        </p:nvSpPr>
        <p:spPr>
          <a:xfrm>
            <a:off x="725488" y="55235"/>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78" name="Google Shape;478;p53"/>
          <p:cNvSpPr txBox="1"/>
          <p:nvPr/>
        </p:nvSpPr>
        <p:spPr>
          <a:xfrm>
            <a:off x="704850" y="4249738"/>
            <a:ext cx="11126788" cy="225266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chemeClr val="dk1"/>
                </a:solidFill>
                <a:latin typeface="Open Sans"/>
                <a:ea typeface="Open Sans"/>
                <a:cs typeface="Open Sans"/>
                <a:sym typeface="Open Sans"/>
              </a:rPr>
              <a:t>Cliquez  sur le lien suivant pour un bon entrainement sur les CC de lieu :</a:t>
            </a:r>
            <a:endParaRPr b="1" i="0" sz="3600" u="none" cap="none" strike="noStrike">
              <a:solidFill>
                <a:srgbClr val="0097D7"/>
              </a:solidFill>
              <a:latin typeface="Open Sans"/>
              <a:ea typeface="Open Sans"/>
              <a:cs typeface="Open Sans"/>
              <a:sym typeface="Open Sans"/>
            </a:endParaRPr>
          </a:p>
          <a:p>
            <a:pPr indent="0" lvl="0" marL="0" marR="0" rtl="0" algn="ctr">
              <a:lnSpc>
                <a:spcPct val="100000"/>
              </a:lnSpc>
              <a:spcBef>
                <a:spcPts val="0"/>
              </a:spcBef>
              <a:spcAft>
                <a:spcPts val="0"/>
              </a:spcAft>
              <a:buClr>
                <a:srgbClr val="0097D7"/>
              </a:buClr>
              <a:buSzPts val="3600"/>
              <a:buFont typeface="Open Sans"/>
              <a:buNone/>
            </a:pPr>
            <a:r>
              <a:rPr b="1" i="0" lang="fr-FR" sz="2800" u="sng" cap="none" strike="noStrike">
                <a:solidFill>
                  <a:schemeClr val="hlink"/>
                </a:solidFill>
                <a:latin typeface="Times New Roman"/>
                <a:ea typeface="Times New Roman"/>
                <a:cs typeface="Times New Roman"/>
                <a:sym typeface="Times New Roman"/>
                <a:hlinkClick r:id="rId4"/>
              </a:rPr>
              <a:t>https://www.francaisfacile.com/exercices/exercice-francais-2/exercice-francais-38926.php</a:t>
            </a:r>
            <a:endParaRPr b="1" i="0" sz="2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97D7"/>
              </a:buClr>
              <a:buSzPts val="3600"/>
              <a:buFont typeface="Open Sans"/>
              <a:buNone/>
            </a:pPr>
            <a:r>
              <a:t/>
            </a:r>
            <a:endParaRPr b="1" i="0" sz="2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97D7"/>
              </a:buClr>
              <a:buSzPts val="3600"/>
              <a:buFont typeface="Open Sans"/>
              <a:buNone/>
            </a:pPr>
            <a:r>
              <a:t/>
            </a:r>
            <a:endParaRPr b="1" i="0" sz="1800" u="none" cap="none" strike="noStrike">
              <a:solidFill>
                <a:srgbClr val="000000"/>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75"/>
                                        </p:tgtEl>
                                        <p:attrNameLst>
                                          <p:attrName>style.visibility</p:attrName>
                                        </p:attrNameLst>
                                      </p:cBhvr>
                                      <p:to>
                                        <p:strVal val="visible"/>
                                      </p:to>
                                    </p:set>
                                    <p:anim calcmode="lin" valueType="num">
                                      <p:cBhvr additive="base">
                                        <p:cTn dur="500"/>
                                        <p:tgtEl>
                                          <p:spTgt spid="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78"/>
                                        </p:tgtEl>
                                        <p:attrNameLst>
                                          <p:attrName>style.visibility</p:attrName>
                                        </p:attrNameLst>
                                      </p:cBhvr>
                                      <p:to>
                                        <p:strVal val="visible"/>
                                      </p:to>
                                    </p:set>
                                    <p:anim calcmode="lin" valueType="num">
                                      <p:cBhvr additive="base">
                                        <p:cTn dur="500"/>
                                        <p:tgtEl>
                                          <p:spTgt spid="47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6"/>
          <p:cNvSpPr txBox="1"/>
          <p:nvPr/>
        </p:nvSpPr>
        <p:spPr>
          <a:xfrm>
            <a:off x="1740278" y="1431926"/>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0" i="0" lang="fr-FR" sz="2400" u="none" cap="none" strike="noStrike">
                <a:solidFill>
                  <a:srgbClr val="000000"/>
                </a:solidFill>
                <a:latin typeface="Open Sans"/>
                <a:ea typeface="Open Sans"/>
                <a:cs typeface="Open Sans"/>
                <a:sym typeface="Open Sans"/>
              </a:rPr>
              <a:t>Objectif</a:t>
            </a:r>
            <a:r>
              <a:rPr b="0" i="0" lang="fr-FR" sz="2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172" name="Google Shape;172;p36"/>
          <p:cNvSpPr txBox="1"/>
          <p:nvPr/>
        </p:nvSpPr>
        <p:spPr>
          <a:xfrm>
            <a:off x="1063625" y="40401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3</a:t>
            </a:r>
            <a:endParaRPr b="0" i="0" sz="1400" u="none" cap="none" strike="noStrike">
              <a:solidFill>
                <a:srgbClr val="000000"/>
              </a:solidFill>
              <a:latin typeface="Arial"/>
              <a:ea typeface="Arial"/>
              <a:cs typeface="Arial"/>
              <a:sym typeface="Arial"/>
            </a:endParaRPr>
          </a:p>
        </p:txBody>
      </p:sp>
      <p:sp>
        <p:nvSpPr>
          <p:cNvPr id="173" name="Google Shape;173;p36"/>
          <p:cNvSpPr/>
          <p:nvPr/>
        </p:nvSpPr>
        <p:spPr>
          <a:xfrm flipH="1">
            <a:off x="1801813" y="2465388"/>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Exprimer les circonstances d'une action : temps, lieu.</a:t>
            </a:r>
            <a:endParaRPr b="0" i="0" sz="1200" u="none" cap="none" strike="noStrike">
              <a:solidFill>
                <a:srgbClr val="000000"/>
              </a:solidFill>
              <a:latin typeface="Arial"/>
              <a:ea typeface="Arial"/>
              <a:cs typeface="Arial"/>
              <a:sym typeface="Arial"/>
            </a:endParaRPr>
          </a:p>
        </p:txBody>
      </p:sp>
      <p:grpSp>
        <p:nvGrpSpPr>
          <p:cNvPr id="174" name="Google Shape;174;p36"/>
          <p:cNvGrpSpPr/>
          <p:nvPr/>
        </p:nvGrpSpPr>
        <p:grpSpPr>
          <a:xfrm>
            <a:off x="1044575" y="2155825"/>
            <a:ext cx="738188" cy="1038225"/>
            <a:chOff x="1044575" y="2155825"/>
            <a:chExt cx="738188" cy="1038225"/>
          </a:xfrm>
        </p:grpSpPr>
        <p:pic>
          <p:nvPicPr>
            <p:cNvPr id="175" name="Google Shape;175;p36"/>
            <p:cNvPicPr preferRelativeResize="0"/>
            <p:nvPr/>
          </p:nvPicPr>
          <p:blipFill rotWithShape="1">
            <a:blip r:embed="rId3">
              <a:alphaModFix/>
            </a:blip>
            <a:srcRect b="0" l="0" r="0" t="0"/>
            <a:stretch/>
          </p:blipFill>
          <p:spPr>
            <a:xfrm>
              <a:off x="1044575" y="2155825"/>
              <a:ext cx="738188" cy="1038225"/>
            </a:xfrm>
            <a:prstGeom prst="rect">
              <a:avLst/>
            </a:prstGeom>
            <a:noFill/>
            <a:ln>
              <a:noFill/>
            </a:ln>
          </p:spPr>
        </p:pic>
        <p:sp>
          <p:nvSpPr>
            <p:cNvPr id="176" name="Google Shape;176;p36"/>
            <p:cNvSpPr txBox="1"/>
            <p:nvPr/>
          </p:nvSpPr>
          <p:spPr>
            <a:xfrm>
              <a:off x="1063625" y="24653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grpSp>
      <p:sp>
        <p:nvSpPr>
          <p:cNvPr id="177" name="Google Shape;177;p36"/>
          <p:cNvSpPr txBox="1"/>
          <p:nvPr/>
        </p:nvSpPr>
        <p:spPr>
          <a:xfrm>
            <a:off x="1740278" y="3564731"/>
            <a:ext cx="8462962"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a:t>
            </a:r>
            <a:endParaRPr b="0" i="0" sz="1400" u="none" cap="none" strike="noStrike">
              <a:solidFill>
                <a:srgbClr val="000000"/>
              </a:solidFill>
              <a:latin typeface="Arial"/>
              <a:ea typeface="Arial"/>
              <a:cs typeface="Arial"/>
              <a:sym typeface="Arial"/>
            </a:endParaRPr>
          </a:p>
        </p:txBody>
      </p:sp>
      <p:sp>
        <p:nvSpPr>
          <p:cNvPr id="178" name="Google Shape;178;p36"/>
          <p:cNvSpPr/>
          <p:nvPr/>
        </p:nvSpPr>
        <p:spPr>
          <a:xfrm flipH="1">
            <a:off x="1801813" y="4218781"/>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identifier les compléments circonstanciels de temps et de lieu. </a:t>
            </a:r>
            <a:endParaRPr b="0" i="0" sz="1400" u="none" cap="none" strike="noStrike">
              <a:solidFill>
                <a:srgbClr val="000000"/>
              </a:solidFill>
              <a:latin typeface="Arial"/>
              <a:ea typeface="Arial"/>
              <a:cs typeface="Arial"/>
              <a:sym typeface="Arial"/>
            </a:endParaRPr>
          </a:p>
        </p:txBody>
      </p:sp>
      <p:sp>
        <p:nvSpPr>
          <p:cNvPr id="179" name="Google Shape;179;p36"/>
          <p:cNvSpPr/>
          <p:nvPr/>
        </p:nvSpPr>
        <p:spPr>
          <a:xfrm flipH="1">
            <a:off x="1782763" y="5078412"/>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enrichir la phrase par des C.C. de temps et de lieu.</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54"/>
          <p:cNvSpPr/>
          <p:nvPr/>
        </p:nvSpPr>
        <p:spPr>
          <a:xfrm>
            <a:off x="788988" y="2024063"/>
            <a:ext cx="10828337" cy="371633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Times New Roman"/>
                <a:ea typeface="Times New Roman"/>
                <a:cs typeface="Times New Roman"/>
                <a:sym typeface="Times New Roman"/>
                <a:hlinkClick r:id="rId3"/>
              </a:rPr>
              <a:t>https://www.francaisfacile.com/exercices/exercice-francais-2/exercice-francais-38926.php</a:t>
            </a:r>
            <a:r>
              <a:rPr b="0" i="0" lang="fr-FR" sz="2400" u="none" cap="none" strike="noStrike">
                <a:solidFill>
                  <a:schemeClr val="dk1"/>
                </a:solidFill>
                <a:latin typeface="Times New Roman"/>
                <a:ea typeface="Times New Roman"/>
                <a:cs typeface="Times New Roman"/>
                <a:sym typeface="Times New Roman"/>
              </a:rPr>
              <a:t> </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Times New Roman"/>
                <a:ea typeface="Times New Roman"/>
                <a:cs typeface="Times New Roman"/>
                <a:sym typeface="Times New Roman"/>
                <a:hlinkClick r:id="rId4"/>
              </a:rPr>
              <a:t>https://www.francaisfacile.com/exercices/exercice-francais-2/exercice-francais-39226.php</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Times New Roman"/>
                <a:ea typeface="Times New Roman"/>
                <a:cs typeface="Times New Roman"/>
                <a:sym typeface="Times New Roman"/>
                <a:hlinkClick r:id="rId5"/>
              </a:rPr>
              <a:t>https://www.youtube.com/watch?v=nXVKTWBhHFg</a:t>
            </a:r>
            <a:r>
              <a:rPr b="0" i="0" lang="fr-FR" sz="2400" u="none" cap="none" strike="noStrike">
                <a:solidFill>
                  <a:srgbClr val="000000"/>
                </a:solidFill>
                <a:latin typeface="Times New Roman"/>
                <a:ea typeface="Times New Roman"/>
                <a:cs typeface="Times New Roman"/>
                <a:sym typeface="Times New Roman"/>
              </a:rPr>
              <a:t> </a:t>
            </a:r>
            <a:endParaRPr b="0" i="0" sz="2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55"/>
          <p:cNvSpPr txBox="1"/>
          <p:nvPr/>
        </p:nvSpPr>
        <p:spPr>
          <a:xfrm>
            <a:off x="726908" y="1861720"/>
            <a:ext cx="9926638" cy="39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Samia El Khoury</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Safa MAWLAWI</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Éditrice de langue : Hala Fayyad</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7"/>
          <p:cNvSpPr txBox="1"/>
          <p:nvPr/>
        </p:nvSpPr>
        <p:spPr>
          <a:xfrm>
            <a:off x="3290888" y="736600"/>
            <a:ext cx="7907337" cy="5632311"/>
          </a:xfrm>
          <a:prstGeom prst="rect">
            <a:avLst/>
          </a:prstGeom>
          <a:solidFill>
            <a:srgbClr val="ECF3FA"/>
          </a:solid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p:txBody>
      </p:sp>
      <p:sp>
        <p:nvSpPr>
          <p:cNvPr id="186" name="Google Shape;186;p37"/>
          <p:cNvSpPr/>
          <p:nvPr/>
        </p:nvSpPr>
        <p:spPr>
          <a:xfrm>
            <a:off x="714375" y="153987"/>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DÉCOUVERTE </a:t>
            </a:r>
            <a:endParaRPr b="1" i="0" sz="2800" u="none" cap="none" strike="noStrike">
              <a:solidFill>
                <a:srgbClr val="0096D6"/>
              </a:solidFill>
              <a:latin typeface="Open Sans"/>
              <a:ea typeface="Open Sans"/>
              <a:cs typeface="Open Sans"/>
              <a:sym typeface="Open Sans"/>
            </a:endParaRPr>
          </a:p>
        </p:txBody>
      </p:sp>
      <p:sp>
        <p:nvSpPr>
          <p:cNvPr id="187" name="Google Shape;187;p37"/>
          <p:cNvSpPr/>
          <p:nvPr/>
        </p:nvSpPr>
        <p:spPr>
          <a:xfrm>
            <a:off x="490538" y="1360488"/>
            <a:ext cx="2543175" cy="15700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répondre aux questions :  </a:t>
            </a:r>
            <a:endParaRPr b="0" i="0" sz="1400" u="none" cap="none" strike="noStrike">
              <a:solidFill>
                <a:srgbClr val="000000"/>
              </a:solidFill>
              <a:latin typeface="Arial"/>
              <a:ea typeface="Arial"/>
              <a:cs typeface="Arial"/>
              <a:sym typeface="Arial"/>
            </a:endParaRPr>
          </a:p>
        </p:txBody>
      </p:sp>
      <p:sp>
        <p:nvSpPr>
          <p:cNvPr id="188" name="Google Shape;188;p37"/>
          <p:cNvSpPr/>
          <p:nvPr/>
        </p:nvSpPr>
        <p:spPr>
          <a:xfrm>
            <a:off x="280193" y="3075918"/>
            <a:ext cx="2543175" cy="12001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Qui sont les personnages du texte ?</a:t>
            </a:r>
            <a:endParaRPr b="0" i="0" sz="1400" u="none" cap="none" strike="noStrike">
              <a:solidFill>
                <a:srgbClr val="000000"/>
              </a:solidFill>
              <a:latin typeface="Arial"/>
              <a:ea typeface="Arial"/>
              <a:cs typeface="Arial"/>
              <a:sym typeface="Arial"/>
            </a:endParaRPr>
          </a:p>
        </p:txBody>
      </p:sp>
      <p:sp>
        <p:nvSpPr>
          <p:cNvPr id="189" name="Google Shape;189;p37"/>
          <p:cNvSpPr/>
          <p:nvPr/>
        </p:nvSpPr>
        <p:spPr>
          <a:xfrm>
            <a:off x="280193" y="4437198"/>
            <a:ext cx="2543175" cy="830263"/>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2E75B5"/>
                </a:solidFill>
                <a:latin typeface="Open Sans"/>
                <a:ea typeface="Open Sans"/>
                <a:cs typeface="Open Sans"/>
                <a:sym typeface="Open Sans"/>
              </a:rPr>
              <a:t>Que font les</a:t>
            </a:r>
            <a:r>
              <a:rPr b="0" i="0" lang="fr-FR" sz="2400" u="none" cap="none" strike="noStrike">
                <a:solidFill>
                  <a:srgbClr val="2E75B5"/>
                </a:solidFill>
                <a:latin typeface="Open Sans"/>
                <a:ea typeface="Open Sans"/>
                <a:cs typeface="Open Sans"/>
                <a:sym typeface="Open Sans"/>
              </a:rPr>
              <a:t> </a:t>
            </a:r>
            <a:r>
              <a:rPr b="1" i="0" lang="fr-FR" sz="2400" u="none" cap="none" strike="noStrike">
                <a:solidFill>
                  <a:srgbClr val="2E75B5"/>
                </a:solidFill>
                <a:latin typeface="Open Sans"/>
                <a:ea typeface="Open Sans"/>
                <a:cs typeface="Open Sans"/>
                <a:sym typeface="Open Sans"/>
              </a:rPr>
              <a:t>enfants</a:t>
            </a:r>
            <a:r>
              <a:rPr b="0"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90" name="Google Shape;190;p37"/>
          <p:cNvSpPr/>
          <p:nvPr/>
        </p:nvSpPr>
        <p:spPr>
          <a:xfrm>
            <a:off x="6821488" y="736600"/>
            <a:ext cx="1389062" cy="365125"/>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1" name="Google Shape;191;p37"/>
          <p:cNvSpPr/>
          <p:nvPr/>
        </p:nvSpPr>
        <p:spPr>
          <a:xfrm>
            <a:off x="3290888" y="1381125"/>
            <a:ext cx="1646237" cy="366713"/>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2" name="Google Shape;192;p37"/>
          <p:cNvSpPr/>
          <p:nvPr/>
        </p:nvSpPr>
        <p:spPr>
          <a:xfrm>
            <a:off x="6008688" y="1982788"/>
            <a:ext cx="823912" cy="366712"/>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3" name="Google Shape;193;p37"/>
          <p:cNvSpPr/>
          <p:nvPr/>
        </p:nvSpPr>
        <p:spPr>
          <a:xfrm>
            <a:off x="5999163" y="2917826"/>
            <a:ext cx="822325" cy="312738"/>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4" name="Google Shape;194;p37"/>
          <p:cNvSpPr/>
          <p:nvPr/>
        </p:nvSpPr>
        <p:spPr>
          <a:xfrm>
            <a:off x="6278563" y="5059363"/>
            <a:ext cx="1281112" cy="303351"/>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5" name="Google Shape;195;p37"/>
          <p:cNvSpPr/>
          <p:nvPr/>
        </p:nvSpPr>
        <p:spPr>
          <a:xfrm>
            <a:off x="6493789" y="4114939"/>
            <a:ext cx="1528641" cy="322259"/>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6" name="Google Shape;196;p37"/>
          <p:cNvSpPr/>
          <p:nvPr/>
        </p:nvSpPr>
        <p:spPr>
          <a:xfrm>
            <a:off x="8256588" y="750888"/>
            <a:ext cx="2925762" cy="365125"/>
          </a:xfrm>
          <a:prstGeom prst="rect">
            <a:avLst/>
          </a:prstGeom>
          <a:no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7" name="Google Shape;197;p37"/>
          <p:cNvSpPr/>
          <p:nvPr/>
        </p:nvSpPr>
        <p:spPr>
          <a:xfrm>
            <a:off x="3295650" y="1101725"/>
            <a:ext cx="1281113" cy="280988"/>
          </a:xfrm>
          <a:prstGeom prst="rect">
            <a:avLst/>
          </a:prstGeom>
          <a:no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500"/>
                                        <p:tgtEl>
                                          <p:spTgt spid="190"/>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191"/>
                                        </p:tgtEl>
                                        <p:attrNameLst>
                                          <p:attrName>style.visibility</p:attrName>
                                        </p:attrNameLst>
                                      </p:cBhvr>
                                      <p:to>
                                        <p:strVal val="visible"/>
                                      </p:to>
                                    </p:set>
                                    <p:animEffect filter="fade" transition="in">
                                      <p:cBhvr>
                                        <p:cTn dur="500"/>
                                        <p:tgtEl>
                                          <p:spTgt spid="191"/>
                                        </p:tgtEl>
                                      </p:cBhvr>
                                    </p:animEffect>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192"/>
                                        </p:tgtEl>
                                        <p:attrNameLst>
                                          <p:attrName>style.visibility</p:attrName>
                                        </p:attrNameLst>
                                      </p:cBhvr>
                                      <p:to>
                                        <p:strVal val="visible"/>
                                      </p:to>
                                    </p:set>
                                    <p:animEffect filter="fade" transition="in">
                                      <p:cBhvr>
                                        <p:cTn dur="500"/>
                                        <p:tgtEl>
                                          <p:spTgt spid="192"/>
                                        </p:tgtEl>
                                      </p:cBhvr>
                                    </p:animEffect>
                                  </p:childTnLst>
                                </p:cTn>
                              </p:par>
                            </p:childTnLst>
                          </p:cTn>
                        </p:par>
                        <p:par>
                          <p:cTn fill="hold">
                            <p:stCondLst>
                              <p:cond delay="1500"/>
                            </p:stCondLst>
                            <p:childTnLst>
                              <p:par>
                                <p:cTn fill="hold" nodeType="afterEffect" presetClass="entr" presetID="10" presetSubtype="0">
                                  <p:stCondLst>
                                    <p:cond delay="50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childTnLst>
                          </p:cTn>
                        </p:par>
                        <p:par>
                          <p:cTn fill="hold">
                            <p:stCondLst>
                              <p:cond delay="2000"/>
                            </p:stCondLst>
                            <p:childTnLst>
                              <p:par>
                                <p:cTn fill="hold" nodeType="afterEffect" presetClass="entr" presetID="10" presetSubtype="0">
                                  <p:stCondLst>
                                    <p:cond delay="50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childTnLst>
                          </p:cTn>
                        </p:par>
                        <p:par>
                          <p:cTn fill="hold">
                            <p:stCondLst>
                              <p:cond delay="2500"/>
                            </p:stCondLst>
                            <p:childTnLst>
                              <p:par>
                                <p:cTn fill="hold" nodeType="afterEffect" presetClass="entr" presetID="10" presetSubtype="0">
                                  <p:stCondLst>
                                    <p:cond delay="50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500"/>
                                        <p:tgtEl>
                                          <p:spTgt spid="196"/>
                                        </p:tgtEl>
                                      </p:cBhvr>
                                    </p:animEffect>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8"/>
          <p:cNvSpPr/>
          <p:nvPr/>
        </p:nvSpPr>
        <p:spPr>
          <a:xfrm>
            <a:off x="792163" y="128588"/>
            <a:ext cx="8586787"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 – </a:t>
            </a:r>
            <a:r>
              <a:rPr b="0" i="0" lang="fr-FR" sz="3600" u="none" cap="none" strike="noStrike">
                <a:solidFill>
                  <a:srgbClr val="0096D6"/>
                </a:solidFill>
                <a:latin typeface="Open Sans"/>
                <a:ea typeface="Open Sans"/>
                <a:cs typeface="Open Sans"/>
                <a:sym typeface="Open Sans"/>
              </a:rPr>
              <a:t>CCT</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04" name="Google Shape;204;p38"/>
          <p:cNvSpPr/>
          <p:nvPr/>
        </p:nvSpPr>
        <p:spPr>
          <a:xfrm>
            <a:off x="338138" y="2411413"/>
            <a:ext cx="3355975" cy="1568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souligner les groupes de mots qui indiquent le temps. </a:t>
            </a:r>
            <a:endParaRPr b="0" i="0" sz="1400" u="none" cap="none" strike="noStrike">
              <a:solidFill>
                <a:srgbClr val="000000"/>
              </a:solidFill>
              <a:latin typeface="Arial"/>
              <a:ea typeface="Arial"/>
              <a:cs typeface="Arial"/>
              <a:sym typeface="Arial"/>
            </a:endParaRPr>
          </a:p>
        </p:txBody>
      </p:sp>
      <p:sp>
        <p:nvSpPr>
          <p:cNvPr id="205" name="Google Shape;205;p38"/>
          <p:cNvSpPr txBox="1"/>
          <p:nvPr/>
        </p:nvSpPr>
        <p:spPr>
          <a:xfrm>
            <a:off x="3968750" y="696913"/>
            <a:ext cx="7954963" cy="600075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cxnSp>
        <p:nvCxnSpPr>
          <p:cNvPr id="206" name="Google Shape;206;p38"/>
          <p:cNvCxnSpPr/>
          <p:nvPr/>
        </p:nvCxnSpPr>
        <p:spPr>
          <a:xfrm>
            <a:off x="4091553" y="1038386"/>
            <a:ext cx="74391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07" name="Google Shape;207;p38"/>
          <p:cNvCxnSpPr/>
          <p:nvPr/>
        </p:nvCxnSpPr>
        <p:spPr>
          <a:xfrm flipH="1" rot="10800000">
            <a:off x="4138047" y="1968285"/>
            <a:ext cx="2789695" cy="15498"/>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08" name="Google Shape;208;p38"/>
          <p:cNvCxnSpPr/>
          <p:nvPr/>
        </p:nvCxnSpPr>
        <p:spPr>
          <a:xfrm>
            <a:off x="4091553" y="3518802"/>
            <a:ext cx="266570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09" name="Google Shape;209;p38"/>
          <p:cNvCxnSpPr/>
          <p:nvPr/>
        </p:nvCxnSpPr>
        <p:spPr>
          <a:xfrm>
            <a:off x="8493071" y="3487805"/>
            <a:ext cx="885879"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5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500"/>
                                        <p:tgtEl>
                                          <p:spTgt spid="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9"/>
          <p:cNvSpPr/>
          <p:nvPr/>
        </p:nvSpPr>
        <p:spPr>
          <a:xfrm>
            <a:off x="714375" y="80963"/>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r>
              <a:rPr b="0" i="0" lang="fr-FR" sz="3600" u="none" cap="none" strike="noStrike">
                <a:solidFill>
                  <a:srgbClr val="0096D6"/>
                </a:solidFill>
                <a:latin typeface="Open Sans"/>
                <a:ea typeface="Open Sans"/>
                <a:cs typeface="Open Sans"/>
                <a:sym typeface="Open Sans"/>
              </a:rPr>
              <a:t>– CCT – VALEURS </a:t>
            </a:r>
            <a:endParaRPr b="0" i="0" sz="1400" u="none" cap="none" strike="noStrike">
              <a:solidFill>
                <a:srgbClr val="000000"/>
              </a:solidFill>
              <a:latin typeface="Arial"/>
              <a:ea typeface="Arial"/>
              <a:cs typeface="Arial"/>
              <a:sym typeface="Arial"/>
            </a:endParaRPr>
          </a:p>
        </p:txBody>
      </p:sp>
      <p:sp>
        <p:nvSpPr>
          <p:cNvPr id="216" name="Google Shape;216;p39"/>
          <p:cNvSpPr/>
          <p:nvPr/>
        </p:nvSpPr>
        <p:spPr>
          <a:xfrm>
            <a:off x="430213" y="1114425"/>
            <a:ext cx="4214812" cy="12001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Complétez le tableau avec les groupes de mots soulignés dans le texte. </a:t>
            </a:r>
            <a:endParaRPr b="0" i="0" sz="1400" u="none" cap="none" strike="noStrike">
              <a:solidFill>
                <a:srgbClr val="000000"/>
              </a:solidFill>
              <a:latin typeface="Arial"/>
              <a:ea typeface="Arial"/>
              <a:cs typeface="Arial"/>
              <a:sym typeface="Arial"/>
            </a:endParaRPr>
          </a:p>
        </p:txBody>
      </p:sp>
      <p:graphicFrame>
        <p:nvGraphicFramePr>
          <p:cNvPr id="217" name="Google Shape;217;p39"/>
          <p:cNvGraphicFramePr/>
          <p:nvPr/>
        </p:nvGraphicFramePr>
        <p:xfrm>
          <a:off x="385763" y="2370138"/>
          <a:ext cx="3000000" cy="3000000"/>
        </p:xfrm>
        <a:graphic>
          <a:graphicData uri="http://schemas.openxmlformats.org/drawingml/2006/table">
            <a:tbl>
              <a:tblPr bandRow="1" firstRow="1">
                <a:noFill/>
                <a:tableStyleId>{EFEE7DCD-7220-496B-A5A5-7ED0254904D3}</a:tableStyleId>
              </a:tblPr>
              <a:tblGrid>
                <a:gridCol w="4214800"/>
              </a:tblGrid>
              <a:tr h="76200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précisent le cadre temporel de l’action : </a:t>
                      </a:r>
                      <a:endParaRPr sz="1400" u="none" cap="none" strike="noStrike"/>
                    </a:p>
                  </a:txBody>
                  <a:tcPr marT="45675" marB="45675" marR="91450" marL="91450">
                    <a:solidFill>
                      <a:srgbClr val="DDEAF6"/>
                    </a:solidFill>
                  </a:tcPr>
                </a:tc>
              </a:tr>
              <a:tr h="73160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675" marB="45675" marR="91450" marL="91450">
                    <a:solidFill>
                      <a:srgbClr val="DDEAF6"/>
                    </a:solidFill>
                  </a:tcPr>
                </a:tc>
              </a:tr>
              <a:tr h="76200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indiquent la progression des actions : </a:t>
                      </a:r>
                      <a:endParaRPr b="1" sz="2200" u="none" cap="none" strike="noStrike">
                        <a:solidFill>
                          <a:schemeClr val="lt1"/>
                        </a:solidFill>
                        <a:latin typeface="Open Sans"/>
                        <a:ea typeface="Open Sans"/>
                        <a:cs typeface="Open Sans"/>
                        <a:sym typeface="Open Sans"/>
                      </a:endParaRPr>
                    </a:p>
                  </a:txBody>
                  <a:tcPr marT="45675" marB="45675" marR="91450" marL="91450">
                    <a:solidFill>
                      <a:srgbClr val="C4E0B2"/>
                    </a:solidFill>
                  </a:tcPr>
                </a:tc>
              </a:tr>
              <a:tr h="182902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675" marB="45675" marR="91450" marL="91450">
                    <a:solidFill>
                      <a:srgbClr val="C4E0B2"/>
                    </a:solidFill>
                  </a:tcPr>
                </a:tc>
              </a:tr>
            </a:tbl>
          </a:graphicData>
        </a:graphic>
      </p:graphicFrame>
      <p:grpSp>
        <p:nvGrpSpPr>
          <p:cNvPr id="218" name="Google Shape;218;p39"/>
          <p:cNvGrpSpPr/>
          <p:nvPr/>
        </p:nvGrpSpPr>
        <p:grpSpPr>
          <a:xfrm>
            <a:off x="4664075" y="824747"/>
            <a:ext cx="7396163" cy="5940425"/>
            <a:chOff x="4645913" y="739563"/>
            <a:chExt cx="7396353" cy="5940088"/>
          </a:xfrm>
        </p:grpSpPr>
        <p:sp>
          <p:nvSpPr>
            <p:cNvPr id="219" name="Google Shape;219;p39"/>
            <p:cNvSpPr txBox="1"/>
            <p:nvPr/>
          </p:nvSpPr>
          <p:spPr>
            <a:xfrm>
              <a:off x="4645913" y="739563"/>
              <a:ext cx="7396353" cy="5940088"/>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p:txBody>
        </p:sp>
        <p:cxnSp>
          <p:nvCxnSpPr>
            <p:cNvPr id="220" name="Google Shape;220;p39"/>
            <p:cNvCxnSpPr/>
            <p:nvPr/>
          </p:nvCxnSpPr>
          <p:spPr>
            <a:xfrm>
              <a:off x="4682427" y="1140827"/>
              <a:ext cx="822346"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21" name="Google Shape;221;p39"/>
            <p:cNvCxnSpPr/>
            <p:nvPr/>
          </p:nvCxnSpPr>
          <p:spPr>
            <a:xfrm>
              <a:off x="6114389" y="2030531"/>
              <a:ext cx="3017916"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22" name="Google Shape;222;p39"/>
            <p:cNvCxnSpPr/>
            <p:nvPr/>
          </p:nvCxnSpPr>
          <p:spPr>
            <a:xfrm>
              <a:off x="4742753" y="3834580"/>
              <a:ext cx="274327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23" name="Google Shape;223;p39"/>
            <p:cNvCxnSpPr/>
            <p:nvPr/>
          </p:nvCxnSpPr>
          <p:spPr>
            <a:xfrm>
              <a:off x="9132304" y="3834580"/>
              <a:ext cx="914423"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grpSp>
      <p:sp>
        <p:nvSpPr>
          <p:cNvPr id="224" name="Google Shape;224;p39"/>
          <p:cNvSpPr/>
          <p:nvPr/>
        </p:nvSpPr>
        <p:spPr>
          <a:xfrm>
            <a:off x="642938" y="3089275"/>
            <a:ext cx="1357312" cy="523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002060"/>
                </a:solidFill>
                <a:latin typeface="Open Sans"/>
                <a:ea typeface="Open Sans"/>
                <a:cs typeface="Open Sans"/>
                <a:sym typeface="Open Sans"/>
              </a:rPr>
              <a:t>un jour</a:t>
            </a:r>
            <a:endParaRPr b="0" i="0" sz="2800" u="none" cap="none" strike="noStrike">
              <a:solidFill>
                <a:srgbClr val="002060"/>
              </a:solidFill>
              <a:latin typeface="Arial"/>
              <a:ea typeface="Arial"/>
              <a:cs typeface="Arial"/>
              <a:sym typeface="Arial"/>
            </a:endParaRPr>
          </a:p>
        </p:txBody>
      </p:sp>
      <p:sp>
        <p:nvSpPr>
          <p:cNvPr id="225" name="Google Shape;225;p39"/>
          <p:cNvSpPr/>
          <p:nvPr/>
        </p:nvSpPr>
        <p:spPr>
          <a:xfrm>
            <a:off x="352425" y="4633913"/>
            <a:ext cx="3925888" cy="4619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quelques minutes plus tard</a:t>
            </a:r>
            <a:endParaRPr b="0" i="0" sz="2400" u="none" cap="none" strike="noStrike">
              <a:solidFill>
                <a:srgbClr val="002060"/>
              </a:solidFill>
              <a:latin typeface="Arial"/>
              <a:ea typeface="Arial"/>
              <a:cs typeface="Arial"/>
              <a:sym typeface="Arial"/>
            </a:endParaRPr>
          </a:p>
        </p:txBody>
      </p:sp>
      <p:sp>
        <p:nvSpPr>
          <p:cNvPr id="226" name="Google Shape;226;p39"/>
          <p:cNvSpPr/>
          <p:nvPr/>
        </p:nvSpPr>
        <p:spPr>
          <a:xfrm>
            <a:off x="374650" y="5862638"/>
            <a:ext cx="1300163" cy="4619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soudain</a:t>
            </a:r>
            <a:endParaRPr b="0" i="0" sz="2400" u="none" cap="none" strike="noStrike">
              <a:solidFill>
                <a:srgbClr val="002060"/>
              </a:solidFill>
              <a:latin typeface="Arial"/>
              <a:ea typeface="Arial"/>
              <a:cs typeface="Arial"/>
              <a:sym typeface="Arial"/>
            </a:endParaRPr>
          </a:p>
        </p:txBody>
      </p:sp>
      <p:sp>
        <p:nvSpPr>
          <p:cNvPr id="227" name="Google Shape;227;p39"/>
          <p:cNvSpPr/>
          <p:nvPr/>
        </p:nvSpPr>
        <p:spPr>
          <a:xfrm>
            <a:off x="374650" y="5322888"/>
            <a:ext cx="3535363" cy="4619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lorsqu’il entra dans l’eau</a:t>
            </a:r>
            <a:endParaRPr b="0" i="0" sz="2400" u="none" cap="none" strike="noStrike">
              <a:solidFill>
                <a:srgbClr val="00206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500"/>
                                        <p:tgtEl>
                                          <p:spTgt spid="224"/>
                                        </p:tgtEl>
                                      </p:cBhvr>
                                    </p:animEffect>
                                  </p:childTnLst>
                                </p:cTn>
                              </p:par>
                            </p:childTnLst>
                          </p:cTn>
                        </p:par>
                        <p:par>
                          <p:cTn fill="hold">
                            <p:stCondLst>
                              <p:cond delay="500"/>
                            </p:stCondLst>
                            <p:childTnLst>
                              <p:par>
                                <p:cTn fill="hold" nodeType="afterEffect" presetClass="entr" presetID="10" presetSubtype="0">
                                  <p:stCondLst>
                                    <p:cond delay="75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childTnLst>
                          </p:cTn>
                        </p:par>
                        <p:par>
                          <p:cTn fill="hold">
                            <p:stCondLst>
                              <p:cond delay="1000"/>
                            </p:stCondLst>
                            <p:childTnLst>
                              <p:par>
                                <p:cTn fill="hold" nodeType="afterEffect" presetClass="entr" presetID="10" presetSubtype="0">
                                  <p:stCondLst>
                                    <p:cond delay="75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childTnLst>
                          </p:cTn>
                        </p:par>
                        <p:par>
                          <p:cTn fill="hold">
                            <p:stCondLst>
                              <p:cond delay="1500"/>
                            </p:stCondLst>
                            <p:childTnLst>
                              <p:par>
                                <p:cTn fill="hold" nodeType="afterEffect" presetClass="entr" presetID="10" presetSubtype="0">
                                  <p:stCondLst>
                                    <p:cond delay="75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0"/>
          <p:cNvSpPr/>
          <p:nvPr/>
        </p:nvSpPr>
        <p:spPr>
          <a:xfrm>
            <a:off x="1011238" y="174625"/>
            <a:ext cx="9140152"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r>
              <a:rPr b="0" i="0" lang="fr-FR" sz="3600" u="none" cap="none" strike="noStrike">
                <a:solidFill>
                  <a:srgbClr val="0096D6"/>
                </a:solidFill>
                <a:latin typeface="Open Sans"/>
                <a:ea typeface="Open Sans"/>
                <a:cs typeface="Open Sans"/>
                <a:sym typeface="Open Sans"/>
              </a:rPr>
              <a:t>– CCT – NATURE GRAMMATICALE </a:t>
            </a:r>
            <a:endParaRPr b="0" i="0" sz="1400" u="none" cap="none" strike="noStrike">
              <a:solidFill>
                <a:srgbClr val="000000"/>
              </a:solidFill>
              <a:latin typeface="Arial"/>
              <a:ea typeface="Arial"/>
              <a:cs typeface="Arial"/>
              <a:sym typeface="Arial"/>
            </a:endParaRPr>
          </a:p>
        </p:txBody>
      </p:sp>
      <p:sp>
        <p:nvSpPr>
          <p:cNvPr id="234" name="Google Shape;234;p40"/>
          <p:cNvSpPr/>
          <p:nvPr/>
        </p:nvSpPr>
        <p:spPr>
          <a:xfrm>
            <a:off x="656567" y="1922661"/>
            <a:ext cx="3141071" cy="193899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 la nature ou la classe grammaticale des groupes de mots qui indiquent le temps. </a:t>
            </a:r>
            <a:endParaRPr b="0" i="0" sz="1400" u="none" cap="none" strike="noStrike">
              <a:solidFill>
                <a:srgbClr val="000000"/>
              </a:solidFill>
              <a:latin typeface="Arial"/>
              <a:ea typeface="Arial"/>
              <a:cs typeface="Arial"/>
              <a:sym typeface="Arial"/>
            </a:endParaRPr>
          </a:p>
        </p:txBody>
      </p:sp>
      <p:graphicFrame>
        <p:nvGraphicFramePr>
          <p:cNvPr id="235" name="Google Shape;235;p40"/>
          <p:cNvGraphicFramePr/>
          <p:nvPr/>
        </p:nvGraphicFramePr>
        <p:xfrm>
          <a:off x="4059238" y="998538"/>
          <a:ext cx="3000000" cy="3000000"/>
        </p:xfrm>
        <a:graphic>
          <a:graphicData uri="http://schemas.openxmlformats.org/drawingml/2006/table">
            <a:tbl>
              <a:tblPr bandRow="1" firstRow="1">
                <a:noFill/>
                <a:tableStyleId>{EFEE7DCD-7220-496B-A5A5-7ED0254904D3}</a:tableStyleId>
              </a:tblPr>
              <a:tblGrid>
                <a:gridCol w="3547900"/>
                <a:gridCol w="3730775"/>
              </a:tblGrid>
              <a:tr h="954150">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Les groupes qui précisent le cadre temporel de l’action : </a:t>
                      </a:r>
                      <a:endParaRPr sz="1400" u="none" cap="none" strike="noStrike"/>
                    </a:p>
                  </a:txBody>
                  <a:tcPr marT="45675" marB="45675"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Les groupes qui  indiquent la progression des actions : </a:t>
                      </a:r>
                      <a:endParaRPr b="0" sz="2400" u="none" cap="none" strike="noStrike">
                        <a:solidFill>
                          <a:schemeClr val="lt1"/>
                        </a:solidFill>
                        <a:latin typeface="Open Sans"/>
                        <a:ea typeface="Open Sans"/>
                        <a:cs typeface="Open Sans"/>
                        <a:sym typeface="Open Sans"/>
                      </a:endParaRPr>
                    </a:p>
                  </a:txBody>
                  <a:tcPr marT="45675" marB="45675" marR="91475" marL="91475">
                    <a:solidFill>
                      <a:srgbClr val="C4E0B2"/>
                    </a:solidFill>
                  </a:tcPr>
                </a:tc>
              </a:tr>
              <a:tr h="1397675">
                <a:tc rowSpan="3">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Un jour </a:t>
                      </a:r>
                      <a:endParaRPr sz="1400" u="none" cap="none" strike="noStrike"/>
                    </a:p>
                  </a:txBody>
                  <a:tcPr marT="45675" marB="45675"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quelques minutes plus tard</a:t>
                      </a:r>
                      <a:endParaRPr sz="1400" u="none" cap="none" strike="noStrike"/>
                    </a:p>
                  </a:txBody>
                  <a:tcPr marT="45675" marB="45675" marR="91475" marL="91475">
                    <a:solidFill>
                      <a:srgbClr val="C4E0B2"/>
                    </a:solidFill>
                  </a:tcPr>
                </a:tc>
              </a:tr>
              <a:tr h="1099800">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lorsqu’il entra dans l’eau</a:t>
                      </a:r>
                      <a:endParaRPr sz="1400" u="none" cap="none" strike="noStrike"/>
                    </a:p>
                  </a:txBody>
                  <a:tcPr marT="45675" marB="45675" marR="91475" marL="91475">
                    <a:solidFill>
                      <a:srgbClr val="C4E0B2"/>
                    </a:solidFill>
                  </a:tcPr>
                </a:tc>
              </a:tr>
              <a:tr h="1188625">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Soudain</a:t>
                      </a:r>
                      <a:endParaRPr sz="1400" u="none" cap="none" strike="noStrike"/>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txBody>
                  <a:tcPr marT="45675" marB="45675" marR="91475" marL="91475">
                    <a:solidFill>
                      <a:srgbClr val="C4E0B2"/>
                    </a:solidFill>
                  </a:tcPr>
                </a:tc>
              </a:tr>
            </a:tbl>
          </a:graphicData>
        </a:graphic>
      </p:graphicFrame>
      <p:sp>
        <p:nvSpPr>
          <p:cNvPr id="236" name="Google Shape;236;p40"/>
          <p:cNvSpPr/>
          <p:nvPr/>
        </p:nvSpPr>
        <p:spPr>
          <a:xfrm>
            <a:off x="4059237" y="2793233"/>
            <a:ext cx="2713521"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Groupe nominal</a:t>
            </a:r>
            <a:endParaRPr b="0" i="0" sz="1400" u="none" cap="none" strike="noStrike">
              <a:solidFill>
                <a:srgbClr val="000000"/>
              </a:solidFill>
              <a:latin typeface="Arial"/>
              <a:ea typeface="Arial"/>
              <a:cs typeface="Arial"/>
              <a:sym typeface="Arial"/>
            </a:endParaRPr>
          </a:p>
        </p:txBody>
      </p:sp>
      <p:sp>
        <p:nvSpPr>
          <p:cNvPr id="237" name="Google Shape;237;p40"/>
          <p:cNvSpPr/>
          <p:nvPr/>
        </p:nvSpPr>
        <p:spPr>
          <a:xfrm>
            <a:off x="7616825" y="4051518"/>
            <a:ext cx="3753528"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Proposition subordonnée </a:t>
            </a:r>
            <a:endParaRPr b="0" i="0" sz="1400" u="none" cap="none" strike="noStrike">
              <a:solidFill>
                <a:srgbClr val="000000"/>
              </a:solidFill>
              <a:latin typeface="Arial"/>
              <a:ea typeface="Arial"/>
              <a:cs typeface="Arial"/>
              <a:sym typeface="Arial"/>
            </a:endParaRPr>
          </a:p>
        </p:txBody>
      </p:sp>
      <p:sp>
        <p:nvSpPr>
          <p:cNvPr id="238" name="Google Shape;238;p40"/>
          <p:cNvSpPr/>
          <p:nvPr/>
        </p:nvSpPr>
        <p:spPr>
          <a:xfrm>
            <a:off x="7669212" y="2661325"/>
            <a:ext cx="2714652"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Groupe nominal</a:t>
            </a:r>
            <a:endParaRPr b="0" i="0" sz="1400" u="none" cap="none" strike="noStrike">
              <a:solidFill>
                <a:srgbClr val="000000"/>
              </a:solidFill>
              <a:latin typeface="Arial"/>
              <a:ea typeface="Arial"/>
              <a:cs typeface="Arial"/>
              <a:sym typeface="Arial"/>
            </a:endParaRPr>
          </a:p>
        </p:txBody>
      </p:sp>
      <p:sp>
        <p:nvSpPr>
          <p:cNvPr id="239" name="Google Shape;239;p40"/>
          <p:cNvSpPr/>
          <p:nvPr/>
        </p:nvSpPr>
        <p:spPr>
          <a:xfrm>
            <a:off x="7616824" y="5227279"/>
            <a:ext cx="1349152"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Adverbe</a:t>
            </a:r>
            <a:endParaRPr b="1" i="0" sz="24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1"/>
          <p:cNvSpPr/>
          <p:nvPr/>
        </p:nvSpPr>
        <p:spPr>
          <a:xfrm>
            <a:off x="968375" y="101600"/>
            <a:ext cx="8586788" cy="568325"/>
          </a:xfrm>
          <a:prstGeom prst="rect">
            <a:avLst/>
          </a:prstGeom>
          <a:no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CCT – PLACE DU CCT</a:t>
            </a:r>
            <a:endParaRPr b="0" i="0" sz="1400" u="none" cap="none" strike="noStrike">
              <a:solidFill>
                <a:srgbClr val="000000"/>
              </a:solidFill>
              <a:latin typeface="Arial"/>
              <a:ea typeface="Arial"/>
              <a:cs typeface="Arial"/>
              <a:sym typeface="Arial"/>
            </a:endParaRPr>
          </a:p>
        </p:txBody>
      </p:sp>
      <p:sp>
        <p:nvSpPr>
          <p:cNvPr id="246" name="Google Shape;246;p41"/>
          <p:cNvSpPr/>
          <p:nvPr/>
        </p:nvSpPr>
        <p:spPr>
          <a:xfrm>
            <a:off x="554038" y="963613"/>
            <a:ext cx="3713162" cy="461962"/>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Lisez les deux passages. </a:t>
            </a:r>
            <a:endParaRPr b="0" i="0" sz="1400" u="none" cap="none" strike="noStrike">
              <a:solidFill>
                <a:srgbClr val="000000"/>
              </a:solidFill>
              <a:latin typeface="Arial"/>
              <a:ea typeface="Arial"/>
              <a:cs typeface="Arial"/>
              <a:sym typeface="Arial"/>
            </a:endParaRPr>
          </a:p>
        </p:txBody>
      </p:sp>
      <p:sp>
        <p:nvSpPr>
          <p:cNvPr id="247" name="Google Shape;247;p41"/>
          <p:cNvSpPr txBox="1"/>
          <p:nvPr/>
        </p:nvSpPr>
        <p:spPr>
          <a:xfrm>
            <a:off x="4375150" y="800100"/>
            <a:ext cx="7604125" cy="280035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Un jour</a:t>
            </a:r>
            <a:r>
              <a:rPr b="0" i="0" lang="fr-FR" sz="2200" u="none" cap="none" strike="noStrike">
                <a:solidFill>
                  <a:schemeClr val="dk1"/>
                </a:solidFill>
                <a:latin typeface="Open Sans"/>
                <a:ea typeface="Open Sans"/>
                <a:cs typeface="Open Sans"/>
                <a:sym typeface="Open Sans"/>
              </a:rPr>
              <a:t>,</a:t>
            </a:r>
            <a:r>
              <a:rPr b="1" i="0" lang="fr-FR" sz="2200" u="none" cap="none" strike="noStrike">
                <a:solidFill>
                  <a:srgbClr val="00B050"/>
                </a:solidFill>
                <a:latin typeface="Open Sans"/>
                <a:ea typeface="Open Sans"/>
                <a:cs typeface="Open Sans"/>
                <a:sym typeface="Open Sans"/>
              </a:rPr>
              <a:t> </a:t>
            </a:r>
            <a:r>
              <a:rPr b="0" i="0" lang="fr-FR" sz="2200" u="none" cap="none" strike="noStrike">
                <a:solidFill>
                  <a:schemeClr val="dk1"/>
                </a:solidFill>
                <a:latin typeface="Open Sans"/>
                <a:ea typeface="Open Sans"/>
                <a:cs typeface="Open Sans"/>
                <a:sym typeface="Open Sans"/>
              </a:rPr>
              <a:t>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Les six gosses voulurent faire le tour de la mare et, à la queue leu leu, s’avancèrent. </a:t>
            </a:r>
            <a:r>
              <a:rPr b="1" i="0" lang="fr-FR" sz="2200" u="none" cap="none" strike="noStrike">
                <a:solidFill>
                  <a:srgbClr val="FF0000"/>
                </a:solidFill>
                <a:latin typeface="Open Sans"/>
                <a:ea typeface="Open Sans"/>
                <a:cs typeface="Open Sans"/>
                <a:sym typeface="Open Sans"/>
              </a:rPr>
              <a:t>Quelques minutes plus tard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p:txBody>
      </p:sp>
      <p:sp>
        <p:nvSpPr>
          <p:cNvPr id="248" name="Google Shape;248;p41"/>
          <p:cNvSpPr/>
          <p:nvPr/>
        </p:nvSpPr>
        <p:spPr>
          <a:xfrm>
            <a:off x="4375150" y="3771900"/>
            <a:ext cx="7604125" cy="28019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Des enfants cherchent, </a:t>
            </a:r>
            <a:r>
              <a:rPr b="1" i="0" lang="fr-FR" sz="2200" u="none" cap="none" strike="noStrike">
                <a:solidFill>
                  <a:srgbClr val="FF0000"/>
                </a:solidFill>
                <a:latin typeface="Open Sans"/>
                <a:ea typeface="Open Sans"/>
                <a:cs typeface="Open Sans"/>
                <a:sym typeface="Open Sans"/>
              </a:rPr>
              <a:t>un jour</a:t>
            </a:r>
            <a:r>
              <a:rPr b="0" i="0" lang="fr-FR" sz="2200" u="none" cap="none" strike="noStrike">
                <a:solidFill>
                  <a:schemeClr val="dk1"/>
                </a:solidFill>
                <a:latin typeface="Open Sans"/>
                <a:ea typeface="Open Sans"/>
                <a:cs typeface="Open Sans"/>
                <a:sym typeface="Open Sans"/>
              </a:rPr>
              <a:t>,  à capturer des grenouilles, au bord d’une mare.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Les six gosses voulurent faire le tour et, à la queue leu leu, s’avancèrent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J’en vois une, souffla Boulot,  </a:t>
            </a:r>
            <a:r>
              <a:rPr b="1" i="0" lang="fr-FR" sz="2200" u="none" cap="none" strike="noStrike">
                <a:solidFill>
                  <a:srgbClr val="FF0000"/>
                </a:solidFill>
                <a:latin typeface="Open Sans"/>
                <a:ea typeface="Open Sans"/>
                <a:cs typeface="Open Sans"/>
                <a:sym typeface="Open Sans"/>
              </a:rPr>
              <a:t>quelques minutes plus tard</a:t>
            </a:r>
            <a:r>
              <a:rPr b="0" i="0" lang="fr-FR" sz="22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p:txBody>
      </p:sp>
      <p:sp>
        <p:nvSpPr>
          <p:cNvPr id="249" name="Google Shape;249;p41"/>
          <p:cNvSpPr/>
          <p:nvPr/>
        </p:nvSpPr>
        <p:spPr>
          <a:xfrm>
            <a:off x="517525" y="4108450"/>
            <a:ext cx="3714750" cy="8318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Par quoi ces CCT sont-ils précédés ou suivis ? </a:t>
            </a:r>
            <a:endParaRPr b="0" i="0" sz="1400" u="none" cap="none" strike="noStrike">
              <a:solidFill>
                <a:srgbClr val="000000"/>
              </a:solidFill>
              <a:latin typeface="Arial"/>
              <a:ea typeface="Arial"/>
              <a:cs typeface="Arial"/>
              <a:sym typeface="Arial"/>
            </a:endParaRPr>
          </a:p>
        </p:txBody>
      </p:sp>
      <p:sp>
        <p:nvSpPr>
          <p:cNvPr id="250" name="Google Shape;250;p41"/>
          <p:cNvSpPr/>
          <p:nvPr/>
        </p:nvSpPr>
        <p:spPr>
          <a:xfrm>
            <a:off x="4375150" y="798513"/>
            <a:ext cx="1165225" cy="43021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Un jour</a:t>
            </a:r>
            <a:endParaRPr b="0" i="0" sz="2200" u="none" cap="none" strike="noStrike">
              <a:solidFill>
                <a:srgbClr val="000000"/>
              </a:solidFill>
              <a:latin typeface="Arial"/>
              <a:ea typeface="Arial"/>
              <a:cs typeface="Arial"/>
              <a:sym typeface="Arial"/>
            </a:endParaRPr>
          </a:p>
        </p:txBody>
      </p:sp>
      <p:sp>
        <p:nvSpPr>
          <p:cNvPr id="251" name="Google Shape;251;p41"/>
          <p:cNvSpPr/>
          <p:nvPr/>
        </p:nvSpPr>
        <p:spPr>
          <a:xfrm>
            <a:off x="7085806" y="3783040"/>
            <a:ext cx="1093787" cy="431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un jour</a:t>
            </a:r>
            <a:endParaRPr b="1" i="0" sz="2200" u="none" cap="none" strike="noStrike">
              <a:solidFill>
                <a:srgbClr val="000000"/>
              </a:solidFill>
              <a:latin typeface="Arial"/>
              <a:ea typeface="Arial"/>
              <a:cs typeface="Arial"/>
              <a:sym typeface="Arial"/>
            </a:endParaRPr>
          </a:p>
        </p:txBody>
      </p:sp>
      <p:sp>
        <p:nvSpPr>
          <p:cNvPr id="252" name="Google Shape;252;p41"/>
          <p:cNvSpPr/>
          <p:nvPr/>
        </p:nvSpPr>
        <p:spPr>
          <a:xfrm>
            <a:off x="6834188" y="1815425"/>
            <a:ext cx="3984745" cy="430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Quelques minutes plus tard      </a:t>
            </a:r>
            <a:endParaRPr b="0" i="0" sz="2200" u="none" cap="none" strike="noStrike">
              <a:solidFill>
                <a:srgbClr val="000000"/>
              </a:solidFill>
              <a:latin typeface="Arial"/>
              <a:ea typeface="Arial"/>
              <a:cs typeface="Arial"/>
              <a:sym typeface="Arial"/>
            </a:endParaRPr>
          </a:p>
        </p:txBody>
      </p:sp>
      <p:sp>
        <p:nvSpPr>
          <p:cNvPr id="253" name="Google Shape;253;p41"/>
          <p:cNvSpPr/>
          <p:nvPr/>
        </p:nvSpPr>
        <p:spPr>
          <a:xfrm>
            <a:off x="8201024" y="5122915"/>
            <a:ext cx="3661130" cy="430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quelques minutes plus tard.</a:t>
            </a:r>
            <a:endParaRPr b="1" i="0" sz="2200" u="none" cap="none" strike="noStrike">
              <a:solidFill>
                <a:srgbClr val="00B050"/>
              </a:solidFill>
              <a:latin typeface="Arial"/>
              <a:ea typeface="Arial"/>
              <a:cs typeface="Arial"/>
              <a:sym typeface="Arial"/>
            </a:endParaRPr>
          </a:p>
        </p:txBody>
      </p:sp>
      <p:sp>
        <p:nvSpPr>
          <p:cNvPr id="254" name="Google Shape;254;p41"/>
          <p:cNvSpPr/>
          <p:nvPr/>
        </p:nvSpPr>
        <p:spPr>
          <a:xfrm>
            <a:off x="554038" y="1517650"/>
            <a:ext cx="3821112" cy="1570038"/>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Que remarquez-vous au niveau de la place des groupes de mots qui indiquent le temps ?</a:t>
            </a:r>
            <a:endParaRPr b="0" i="0" sz="1400" u="none" cap="none" strike="noStrike">
              <a:solidFill>
                <a:srgbClr val="000000"/>
              </a:solidFill>
              <a:latin typeface="Arial"/>
              <a:ea typeface="Arial"/>
              <a:cs typeface="Arial"/>
              <a:sym typeface="Arial"/>
            </a:endParaRPr>
          </a:p>
        </p:txBody>
      </p:sp>
      <p:sp>
        <p:nvSpPr>
          <p:cNvPr id="255" name="Google Shape;255;p41"/>
          <p:cNvSpPr/>
          <p:nvPr/>
        </p:nvSpPr>
        <p:spPr>
          <a:xfrm>
            <a:off x="554038" y="3163888"/>
            <a:ext cx="4281487" cy="830262"/>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Est-ce que le sens de la phrase a changé ? </a:t>
            </a:r>
            <a:endParaRPr b="0" i="0" sz="1400" u="none" cap="none" strike="noStrike">
              <a:solidFill>
                <a:srgbClr val="000000"/>
              </a:solidFill>
              <a:latin typeface="Arial"/>
              <a:ea typeface="Arial"/>
              <a:cs typeface="Arial"/>
              <a:sym typeface="Arial"/>
            </a:endParaRPr>
          </a:p>
        </p:txBody>
      </p:sp>
      <p:sp>
        <p:nvSpPr>
          <p:cNvPr id="256" name="Google Shape;256;p41"/>
          <p:cNvSpPr/>
          <p:nvPr/>
        </p:nvSpPr>
        <p:spPr>
          <a:xfrm>
            <a:off x="7939087" y="3471863"/>
            <a:ext cx="381000" cy="6397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57" name="Google Shape;257;p41"/>
          <p:cNvSpPr/>
          <p:nvPr/>
        </p:nvSpPr>
        <p:spPr>
          <a:xfrm>
            <a:off x="7986712" y="4846639"/>
            <a:ext cx="381000" cy="639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58" name="Google Shape;258;p41"/>
          <p:cNvSpPr/>
          <p:nvPr/>
        </p:nvSpPr>
        <p:spPr>
          <a:xfrm>
            <a:off x="10265280" y="1476374"/>
            <a:ext cx="381000" cy="639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59" name="Google Shape;259;p41"/>
          <p:cNvSpPr/>
          <p:nvPr/>
        </p:nvSpPr>
        <p:spPr>
          <a:xfrm>
            <a:off x="5262563" y="477838"/>
            <a:ext cx="381000" cy="6413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60" name="Google Shape;260;p41"/>
          <p:cNvSpPr/>
          <p:nvPr/>
        </p:nvSpPr>
        <p:spPr>
          <a:xfrm>
            <a:off x="6937375" y="3452019"/>
            <a:ext cx="381000" cy="6397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61" name="Google Shape;261;p41"/>
          <p:cNvSpPr/>
          <p:nvPr/>
        </p:nvSpPr>
        <p:spPr>
          <a:xfrm>
            <a:off x="727075" y="5340350"/>
            <a:ext cx="3475038" cy="1200150"/>
          </a:xfrm>
          <a:prstGeom prst="rect">
            <a:avLst/>
          </a:prstGeom>
          <a:solidFill>
            <a:srgbClr val="F7CAAC"/>
          </a:solid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      Des compléments circonstanciels de temps    </a:t>
            </a:r>
            <a:endParaRPr b="0" i="0" sz="1400" u="none" cap="none" strike="noStrike">
              <a:solidFill>
                <a:srgbClr val="000000"/>
              </a:solidFill>
              <a:latin typeface="Arial"/>
              <a:ea typeface="Arial"/>
              <a:cs typeface="Arial"/>
              <a:sym typeface="Arial"/>
            </a:endParaRPr>
          </a:p>
          <a:p>
            <a:pPr indent="0" lvl="0" marL="228600" marR="0" rtl="0" algn="l">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                </a:t>
            </a:r>
            <a:r>
              <a:rPr b="1" i="0" lang="fr-FR" sz="2800" u="none" cap="none" strike="noStrike">
                <a:solidFill>
                  <a:srgbClr val="000000"/>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9"/>
                                        </p:tgtEl>
                                        <p:attrNameLst>
                                          <p:attrName>style.visibility</p:attrName>
                                        </p:attrNameLst>
                                      </p:cBhvr>
                                      <p:to>
                                        <p:strVal val="visible"/>
                                      </p:to>
                                    </p:set>
                                    <p:anim calcmode="lin" valueType="num">
                                      <p:cBhvr additive="base">
                                        <p:cTn dur="500"/>
                                        <p:tgtEl>
                                          <p:spTgt spid="259"/>
                                        </p:tgtEl>
                                        <p:attrNameLst>
                                          <p:attrName>ppt_w</p:attrName>
                                        </p:attrNameLst>
                                      </p:cBhvr>
                                      <p:tavLst>
                                        <p:tav fmla="" tm="0">
                                          <p:val>
                                            <p:strVal val="0"/>
                                          </p:val>
                                        </p:tav>
                                        <p:tav fmla="" tm="100000">
                                          <p:val>
                                            <p:strVal val="#ppt_w"/>
                                          </p:val>
                                        </p:tav>
                                      </p:tavLst>
                                    </p:anim>
                                    <p:anim calcmode="lin" valueType="num">
                                      <p:cBhvr additive="base">
                                        <p:cTn dur="500"/>
                                        <p:tgtEl>
                                          <p:spTgt spid="2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8"/>
                                        </p:tgtEl>
                                        <p:attrNameLst>
                                          <p:attrName>style.visibility</p:attrName>
                                        </p:attrNameLst>
                                      </p:cBhvr>
                                      <p:to>
                                        <p:strVal val="visible"/>
                                      </p:to>
                                    </p:set>
                                    <p:anim calcmode="lin" valueType="num">
                                      <p:cBhvr additive="base">
                                        <p:cTn dur="500"/>
                                        <p:tgtEl>
                                          <p:spTgt spid="258"/>
                                        </p:tgtEl>
                                        <p:attrNameLst>
                                          <p:attrName>ppt_w</p:attrName>
                                        </p:attrNameLst>
                                      </p:cBhvr>
                                      <p:tavLst>
                                        <p:tav fmla="" tm="0">
                                          <p:val>
                                            <p:strVal val="0"/>
                                          </p:val>
                                        </p:tav>
                                        <p:tav fmla="" tm="100000">
                                          <p:val>
                                            <p:strVal val="#ppt_w"/>
                                          </p:val>
                                        </p:tav>
                                      </p:tavLst>
                                    </p:anim>
                                    <p:anim calcmode="lin" valueType="num">
                                      <p:cBhvr additive="base">
                                        <p:cTn dur="500"/>
                                        <p:tgtEl>
                                          <p:spTgt spid="25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ppt_w</p:attrName>
                                        </p:attrNameLst>
                                      </p:cBhvr>
                                      <p:tavLst>
                                        <p:tav fmla="" tm="0">
                                          <p:val>
                                            <p:strVal val="0"/>
                                          </p:val>
                                        </p:tav>
                                        <p:tav fmla="" tm="100000">
                                          <p:val>
                                            <p:strVal val="#ppt_w"/>
                                          </p:val>
                                        </p:tav>
                                      </p:tavLst>
                                    </p:anim>
                                    <p:anim calcmode="lin" valueType="num">
                                      <p:cBhvr additive="base">
                                        <p:cTn dur="500"/>
                                        <p:tgtEl>
                                          <p:spTgt spid="2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6"/>
                                        </p:tgtEl>
                                        <p:attrNameLst>
                                          <p:attrName>style.visibility</p:attrName>
                                        </p:attrNameLst>
                                      </p:cBhvr>
                                      <p:to>
                                        <p:strVal val="visible"/>
                                      </p:to>
                                    </p:set>
                                    <p:anim calcmode="lin" valueType="num">
                                      <p:cBhvr additive="base">
                                        <p:cTn dur="500"/>
                                        <p:tgtEl>
                                          <p:spTgt spid="256"/>
                                        </p:tgtEl>
                                        <p:attrNameLst>
                                          <p:attrName>ppt_w</p:attrName>
                                        </p:attrNameLst>
                                      </p:cBhvr>
                                      <p:tavLst>
                                        <p:tav fmla="" tm="0">
                                          <p:val>
                                            <p:strVal val="0"/>
                                          </p:val>
                                        </p:tav>
                                        <p:tav fmla="" tm="100000">
                                          <p:val>
                                            <p:strVal val="#ppt_w"/>
                                          </p:val>
                                        </p:tav>
                                      </p:tavLst>
                                    </p:anim>
                                    <p:anim calcmode="lin" valueType="num">
                                      <p:cBhvr additive="base">
                                        <p:cTn dur="500"/>
                                        <p:tgtEl>
                                          <p:spTgt spid="25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7"/>
                                        </p:tgtEl>
                                        <p:attrNameLst>
                                          <p:attrName>style.visibility</p:attrName>
                                        </p:attrNameLst>
                                      </p:cBhvr>
                                      <p:to>
                                        <p:strVal val="visible"/>
                                      </p:to>
                                    </p:set>
                                    <p:anim calcmode="lin" valueType="num">
                                      <p:cBhvr additive="base">
                                        <p:cTn dur="500"/>
                                        <p:tgtEl>
                                          <p:spTgt spid="257"/>
                                        </p:tgtEl>
                                        <p:attrNameLst>
                                          <p:attrName>ppt_w</p:attrName>
                                        </p:attrNameLst>
                                      </p:cBhvr>
                                      <p:tavLst>
                                        <p:tav fmla="" tm="0">
                                          <p:val>
                                            <p:strVal val="0"/>
                                          </p:val>
                                        </p:tav>
                                        <p:tav fmla="" tm="100000">
                                          <p:val>
                                            <p:strVal val="#ppt_w"/>
                                          </p:val>
                                        </p:tav>
                                      </p:tavLst>
                                    </p:anim>
                                    <p:anim calcmode="lin" valueType="num">
                                      <p:cBhvr additive="base">
                                        <p:cTn dur="500"/>
                                        <p:tgtEl>
                                          <p:spTgt spid="2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ppt_w</p:attrName>
                                        </p:attrNameLst>
                                      </p:cBhvr>
                                      <p:tavLst>
                                        <p:tav fmla="" tm="0">
                                          <p:val>
                                            <p:strVal val="0"/>
                                          </p:val>
                                        </p:tav>
                                        <p:tav fmla="" tm="100000">
                                          <p:val>
                                            <p:strVal val="#ppt_w"/>
                                          </p:val>
                                        </p:tav>
                                      </p:tavLst>
                                    </p:anim>
                                    <p:anim calcmode="lin" valueType="num">
                                      <p:cBhvr additive="base">
                                        <p:cTn dur="500"/>
                                        <p:tgtEl>
                                          <p:spTgt spid="26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2"/>
          <p:cNvSpPr/>
          <p:nvPr/>
        </p:nvSpPr>
        <p:spPr>
          <a:xfrm>
            <a:off x="595313" y="1690688"/>
            <a:ext cx="3652837" cy="682625"/>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FFFFFF"/>
              </a:buClr>
              <a:buSzPts val="1800"/>
              <a:buFont typeface="Calibri"/>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267" name="Google Shape;267;p42"/>
          <p:cNvSpPr/>
          <p:nvPr/>
        </p:nvSpPr>
        <p:spPr>
          <a:xfrm>
            <a:off x="0" y="2465994"/>
            <a:ext cx="2371725" cy="8318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Complétez l’encadré. </a:t>
            </a:r>
            <a:endParaRPr b="0" i="0" sz="1400" u="none" cap="none" strike="noStrike">
              <a:solidFill>
                <a:srgbClr val="000000"/>
              </a:solidFill>
              <a:latin typeface="Arial"/>
              <a:ea typeface="Arial"/>
              <a:cs typeface="Arial"/>
              <a:sym typeface="Arial"/>
            </a:endParaRPr>
          </a:p>
        </p:txBody>
      </p:sp>
      <p:grpSp>
        <p:nvGrpSpPr>
          <p:cNvPr id="268" name="Google Shape;268;p42"/>
          <p:cNvGrpSpPr/>
          <p:nvPr/>
        </p:nvGrpSpPr>
        <p:grpSpPr>
          <a:xfrm>
            <a:off x="2193757" y="876868"/>
            <a:ext cx="9875838" cy="5632311"/>
            <a:chOff x="3732080" y="2973585"/>
            <a:chExt cx="9876080" cy="5631348"/>
          </a:xfrm>
        </p:grpSpPr>
        <p:sp>
          <p:nvSpPr>
            <p:cNvPr id="269" name="Google Shape;269;p42"/>
            <p:cNvSpPr txBox="1"/>
            <p:nvPr/>
          </p:nvSpPr>
          <p:spPr>
            <a:xfrm>
              <a:off x="3732080" y="2973585"/>
              <a:ext cx="9876080" cy="5631348"/>
            </a:xfrm>
            <a:prstGeom prst="rect">
              <a:avLst/>
            </a:prstGeom>
            <a:noFill/>
            <a:ln cap="flat" cmpd="sng" w="38100">
              <a:solidFill>
                <a:srgbClr val="2E75B5"/>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3000"/>
                <a:buFont typeface="Arial"/>
                <a:buNone/>
              </a:pPr>
              <a:r>
                <a:rPr b="0" i="0" lang="fr-FR" sz="3000" u="none" cap="none" strike="noStrike">
                  <a:solidFill>
                    <a:schemeClr val="dk1"/>
                  </a:solidFill>
                  <a:latin typeface="Open Sans"/>
                  <a:ea typeface="Open Sans"/>
                  <a:cs typeface="Open Sans"/>
                  <a:sym typeface="Open Sans"/>
                </a:rPr>
                <a:t>Les compléments circonstanciels de temps (C.C.T.) sont des mots ou groupes de mots qui indiquent                              de l’action ou</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3000"/>
                <a:buFont typeface="Arial"/>
                <a:buNone/>
              </a:pPr>
              <a:r>
                <a:rPr b="0" i="0" lang="fr-FR" sz="3000" u="none" cap="none" strike="noStrike">
                  <a:solidFill>
                    <a:schemeClr val="dk1"/>
                  </a:solidFill>
                  <a:latin typeface="Open Sans"/>
                  <a:ea typeface="Open Sans"/>
                  <a:cs typeface="Open Sans"/>
                  <a:sym typeface="Open Sans"/>
                </a:rPr>
                <a:t>des actions dans un texte.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3000"/>
                <a:buFont typeface="Arial"/>
                <a:buNone/>
              </a:pPr>
              <a:r>
                <a:rPr b="0" i="0" lang="fr-FR" sz="3000" u="none" cap="none" strike="noStrike">
                  <a:solidFill>
                    <a:schemeClr val="dk1"/>
                  </a:solidFill>
                  <a:latin typeface="Open Sans"/>
                  <a:ea typeface="Open Sans"/>
                  <a:cs typeface="Open Sans"/>
                  <a:sym typeface="Open Sans"/>
                </a:rPr>
                <a:t>Le plus souvent les C.C. de temps sont des groupes                                                                     </a:t>
              </a:r>
              <a:br>
                <a:rPr b="0" i="0" lang="fr-FR" sz="3000" u="none" cap="none" strike="noStrike">
                  <a:solidFill>
                    <a:schemeClr val="dk1"/>
                  </a:solidFill>
                  <a:latin typeface="Open Sans"/>
                  <a:ea typeface="Open Sans"/>
                  <a:cs typeface="Open Sans"/>
                  <a:sym typeface="Open Sans"/>
                </a:rPr>
              </a:br>
              <a:r>
                <a:rPr b="0" i="0" lang="fr-FR" sz="3000" u="none" cap="none" strike="noStrike">
                  <a:solidFill>
                    <a:schemeClr val="dk1"/>
                  </a:solidFill>
                  <a:latin typeface="Open Sans"/>
                  <a:ea typeface="Open Sans"/>
                  <a:cs typeface="Open Sans"/>
                  <a:sym typeface="Open Sans"/>
                </a:rPr>
                <a:t>                            ou des adverbes,  qui peuvent  être                                             </a:t>
              </a:r>
              <a:br>
                <a:rPr b="0" i="0" lang="fr-FR" sz="3000" u="none" cap="none" strike="noStrike">
                  <a:solidFill>
                    <a:schemeClr val="dk1"/>
                  </a:solidFill>
                  <a:latin typeface="Open Sans"/>
                  <a:ea typeface="Open Sans"/>
                  <a:cs typeface="Open Sans"/>
                  <a:sym typeface="Open Sans"/>
                </a:rPr>
              </a:br>
              <a:r>
                <a:rPr b="0" i="0" lang="fr-FR" sz="3000" u="none" cap="none" strike="noStrike">
                  <a:solidFill>
                    <a:schemeClr val="dk1"/>
                  </a:solidFill>
                  <a:latin typeface="Open Sans"/>
                  <a:ea typeface="Open Sans"/>
                  <a:cs typeface="Open Sans"/>
                  <a:sym typeface="Open Sans"/>
                </a:rPr>
                <a:t>                             ou                              sans changer le sens de la phrase. </a:t>
              </a:r>
              <a:endParaRPr b="0" i="0" sz="1400" u="none" cap="none" strike="noStrike">
                <a:solidFill>
                  <a:srgbClr val="000000"/>
                </a:solidFill>
                <a:latin typeface="Arial"/>
                <a:ea typeface="Arial"/>
                <a:cs typeface="Arial"/>
                <a:sym typeface="Arial"/>
              </a:endParaRPr>
            </a:p>
          </p:txBody>
        </p:sp>
        <p:sp>
          <p:nvSpPr>
            <p:cNvPr id="270" name="Google Shape;270;p42"/>
            <p:cNvSpPr/>
            <p:nvPr/>
          </p:nvSpPr>
          <p:spPr>
            <a:xfrm>
              <a:off x="5650664" y="4550208"/>
              <a:ext cx="2103489" cy="457122"/>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71" name="Google Shape;271;p42"/>
            <p:cNvSpPr/>
            <p:nvPr/>
          </p:nvSpPr>
          <p:spPr>
            <a:xfrm>
              <a:off x="10321884" y="3853928"/>
              <a:ext cx="2120996" cy="549181"/>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72" name="Google Shape;272;p42"/>
            <p:cNvSpPr/>
            <p:nvPr/>
          </p:nvSpPr>
          <p:spPr>
            <a:xfrm>
              <a:off x="3850725" y="6590665"/>
              <a:ext cx="2101902" cy="547593"/>
            </a:xfrm>
            <a:prstGeom prst="rect">
              <a:avLst/>
            </a:pr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3" name="Google Shape;273;p42"/>
            <p:cNvSpPr/>
            <p:nvPr/>
          </p:nvSpPr>
          <p:spPr>
            <a:xfrm>
              <a:off x="3941579" y="7270401"/>
              <a:ext cx="2103489" cy="549181"/>
            </a:xfrm>
            <a:prstGeom prst="rect">
              <a:avLst/>
            </a:pr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4" name="Google Shape;274;p42"/>
            <p:cNvSpPr/>
            <p:nvPr/>
          </p:nvSpPr>
          <p:spPr>
            <a:xfrm>
              <a:off x="6718450" y="7303038"/>
              <a:ext cx="2103490" cy="549181"/>
            </a:xfrm>
            <a:prstGeom prst="rect">
              <a:avLst/>
            </a:pr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275" name="Google Shape;275;p42"/>
          <p:cNvSpPr/>
          <p:nvPr/>
        </p:nvSpPr>
        <p:spPr>
          <a:xfrm>
            <a:off x="8783400" y="1757362"/>
            <a:ext cx="2101850" cy="547687"/>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le temps</a:t>
            </a:r>
            <a:endParaRPr b="0" i="0" sz="1400" u="none" cap="none" strike="noStrike">
              <a:solidFill>
                <a:srgbClr val="000000"/>
              </a:solidFill>
              <a:latin typeface="Arial"/>
              <a:ea typeface="Arial"/>
              <a:cs typeface="Arial"/>
              <a:sym typeface="Arial"/>
            </a:endParaRPr>
          </a:p>
        </p:txBody>
      </p:sp>
      <p:sp>
        <p:nvSpPr>
          <p:cNvPr id="276" name="Google Shape;276;p42"/>
          <p:cNvSpPr txBox="1"/>
          <p:nvPr/>
        </p:nvSpPr>
        <p:spPr>
          <a:xfrm>
            <a:off x="773948" y="-35945"/>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a:t>
            </a:r>
            <a:endParaRPr b="0" i="0" sz="2800" u="none" cap="none" strike="noStrike">
              <a:solidFill>
                <a:srgbClr val="0096D6"/>
              </a:solidFill>
              <a:latin typeface="Open Sans"/>
              <a:ea typeface="Open Sans"/>
              <a:cs typeface="Open Sans"/>
              <a:sym typeface="Open Sans"/>
            </a:endParaRPr>
          </a:p>
        </p:txBody>
      </p:sp>
      <p:sp>
        <p:nvSpPr>
          <p:cNvPr id="277" name="Google Shape;277;p42"/>
          <p:cNvSpPr/>
          <p:nvPr/>
        </p:nvSpPr>
        <p:spPr>
          <a:xfrm>
            <a:off x="4086877" y="2431144"/>
            <a:ext cx="2470150"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la progression</a:t>
            </a:r>
            <a:endParaRPr b="0" i="0" sz="1400" u="none" cap="none" strike="noStrike">
              <a:solidFill>
                <a:srgbClr val="000000"/>
              </a:solidFill>
              <a:latin typeface="Arial"/>
              <a:ea typeface="Arial"/>
              <a:cs typeface="Arial"/>
              <a:sym typeface="Arial"/>
            </a:endParaRPr>
          </a:p>
        </p:txBody>
      </p:sp>
      <p:sp>
        <p:nvSpPr>
          <p:cNvPr id="278" name="Google Shape;278;p42"/>
          <p:cNvSpPr/>
          <p:nvPr/>
        </p:nvSpPr>
        <p:spPr>
          <a:xfrm>
            <a:off x="2322923" y="4492184"/>
            <a:ext cx="2101850"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nominaux</a:t>
            </a:r>
            <a:endParaRPr b="0" i="0" sz="1400" u="none" cap="none" strike="noStrike">
              <a:solidFill>
                <a:srgbClr val="000000"/>
              </a:solidFill>
              <a:latin typeface="Arial"/>
              <a:ea typeface="Arial"/>
              <a:cs typeface="Arial"/>
              <a:sym typeface="Arial"/>
            </a:endParaRPr>
          </a:p>
        </p:txBody>
      </p:sp>
      <p:sp>
        <p:nvSpPr>
          <p:cNvPr id="279" name="Google Shape;279;p42"/>
          <p:cNvSpPr/>
          <p:nvPr/>
        </p:nvSpPr>
        <p:spPr>
          <a:xfrm>
            <a:off x="2411272" y="5174418"/>
            <a:ext cx="2103437"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Arial"/>
                <a:ea typeface="Arial"/>
                <a:cs typeface="Arial"/>
                <a:sym typeface="Arial"/>
              </a:rPr>
              <a:t>déplacés</a:t>
            </a:r>
            <a:endParaRPr b="0" i="0" sz="1400" u="none" cap="none" strike="noStrike">
              <a:solidFill>
                <a:srgbClr val="000000"/>
              </a:solidFill>
              <a:latin typeface="Arial"/>
              <a:ea typeface="Arial"/>
              <a:cs typeface="Arial"/>
              <a:sym typeface="Arial"/>
            </a:endParaRPr>
          </a:p>
        </p:txBody>
      </p:sp>
      <p:sp>
        <p:nvSpPr>
          <p:cNvPr id="280" name="Google Shape;280;p42"/>
          <p:cNvSpPr/>
          <p:nvPr/>
        </p:nvSpPr>
        <p:spPr>
          <a:xfrm>
            <a:off x="5164012" y="5207060"/>
            <a:ext cx="2103438"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Arial"/>
                <a:ea typeface="Arial"/>
                <a:cs typeface="Arial"/>
                <a:sym typeface="Arial"/>
              </a:rPr>
              <a:t>supprimés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6"/>
                                        </p:tgtEl>
                                        <p:attrNameLst>
                                          <p:attrName>style.visibility</p:attrName>
                                        </p:attrNameLst>
                                      </p:cBhvr>
                                      <p:to>
                                        <p:strVal val="visible"/>
                                      </p:to>
                                    </p:set>
                                    <p:anim calcmode="lin" valueType="num">
                                      <p:cBhvr additive="base">
                                        <p:cTn dur="500"/>
                                        <p:tgtEl>
                                          <p:spTgt spid="2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5"/>
                                        </p:tgtEl>
                                        <p:attrNameLst>
                                          <p:attrName>style.visibility</p:attrName>
                                        </p:attrNameLst>
                                      </p:cBhvr>
                                      <p:to>
                                        <p:strVal val="visible"/>
                                      </p:to>
                                    </p:set>
                                    <p:anim calcmode="lin" valueType="num">
                                      <p:cBhvr additive="base">
                                        <p:cTn dur="500"/>
                                        <p:tgtEl>
                                          <p:spTgt spid="275"/>
                                        </p:tgtEl>
                                        <p:attrNameLst>
                                          <p:attrName>ppt_w</p:attrName>
                                        </p:attrNameLst>
                                      </p:cBhvr>
                                      <p:tavLst>
                                        <p:tav fmla="" tm="0">
                                          <p:val>
                                            <p:strVal val="0"/>
                                          </p:val>
                                        </p:tav>
                                        <p:tav fmla="" tm="100000">
                                          <p:val>
                                            <p:strVal val="#ppt_w"/>
                                          </p:val>
                                        </p:tav>
                                      </p:tavLst>
                                    </p:anim>
                                    <p:anim calcmode="lin" valueType="num">
                                      <p:cBhvr additive="base">
                                        <p:cTn dur="500"/>
                                        <p:tgtEl>
                                          <p:spTgt spid="2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7"/>
                                        </p:tgtEl>
                                        <p:attrNameLst>
                                          <p:attrName>style.visibility</p:attrName>
                                        </p:attrNameLst>
                                      </p:cBhvr>
                                      <p:to>
                                        <p:strVal val="visible"/>
                                      </p:to>
                                    </p:set>
                                    <p:anim calcmode="lin" valueType="num">
                                      <p:cBhvr additive="base">
                                        <p:cTn dur="500"/>
                                        <p:tgtEl>
                                          <p:spTgt spid="277"/>
                                        </p:tgtEl>
                                        <p:attrNameLst>
                                          <p:attrName>ppt_w</p:attrName>
                                        </p:attrNameLst>
                                      </p:cBhvr>
                                      <p:tavLst>
                                        <p:tav fmla="" tm="0">
                                          <p:val>
                                            <p:strVal val="0"/>
                                          </p:val>
                                        </p:tav>
                                        <p:tav fmla="" tm="100000">
                                          <p:val>
                                            <p:strVal val="#ppt_w"/>
                                          </p:val>
                                        </p:tav>
                                      </p:tavLst>
                                    </p:anim>
                                    <p:anim calcmode="lin" valueType="num">
                                      <p:cBhvr additive="base">
                                        <p:cTn dur="500"/>
                                        <p:tgtEl>
                                          <p:spTgt spid="2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
                                        </p:tgtEl>
                                        <p:attrNameLst>
                                          <p:attrName>style.visibility</p:attrName>
                                        </p:attrNameLst>
                                      </p:cBhvr>
                                      <p:to>
                                        <p:strVal val="visible"/>
                                      </p:to>
                                    </p:set>
                                    <p:anim calcmode="lin" valueType="num">
                                      <p:cBhvr additive="base">
                                        <p:cTn dur="500"/>
                                        <p:tgtEl>
                                          <p:spTgt spid="278"/>
                                        </p:tgtEl>
                                        <p:attrNameLst>
                                          <p:attrName>ppt_w</p:attrName>
                                        </p:attrNameLst>
                                      </p:cBhvr>
                                      <p:tavLst>
                                        <p:tav fmla="" tm="0">
                                          <p:val>
                                            <p:strVal val="0"/>
                                          </p:val>
                                        </p:tav>
                                        <p:tav fmla="" tm="100000">
                                          <p:val>
                                            <p:strVal val="#ppt_w"/>
                                          </p:val>
                                        </p:tav>
                                      </p:tavLst>
                                    </p:anim>
                                    <p:anim calcmode="lin" valueType="num">
                                      <p:cBhvr additive="base">
                                        <p:cTn dur="500"/>
                                        <p:tgtEl>
                                          <p:spTgt spid="2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
                                        </p:tgtEl>
                                        <p:attrNameLst>
                                          <p:attrName>style.visibility</p:attrName>
                                        </p:attrNameLst>
                                      </p:cBhvr>
                                      <p:to>
                                        <p:strVal val="visible"/>
                                      </p:to>
                                    </p:set>
                                    <p:anim calcmode="lin" valueType="num">
                                      <p:cBhvr additive="base">
                                        <p:cTn dur="500"/>
                                        <p:tgtEl>
                                          <p:spTgt spid="279"/>
                                        </p:tgtEl>
                                        <p:attrNameLst>
                                          <p:attrName>ppt_w</p:attrName>
                                        </p:attrNameLst>
                                      </p:cBhvr>
                                      <p:tavLst>
                                        <p:tav fmla="" tm="0">
                                          <p:val>
                                            <p:strVal val="0"/>
                                          </p:val>
                                        </p:tav>
                                        <p:tav fmla="" tm="100000">
                                          <p:val>
                                            <p:strVal val="#ppt_w"/>
                                          </p:val>
                                        </p:tav>
                                      </p:tavLst>
                                    </p:anim>
                                    <p:anim calcmode="lin" valueType="num">
                                      <p:cBhvr additive="base">
                                        <p:cTn dur="500"/>
                                        <p:tgtEl>
                                          <p:spTgt spid="2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
                                        </p:tgtEl>
                                        <p:attrNameLst>
                                          <p:attrName>style.visibility</p:attrName>
                                        </p:attrNameLst>
                                      </p:cBhvr>
                                      <p:to>
                                        <p:strVal val="visible"/>
                                      </p:to>
                                    </p:set>
                                    <p:anim calcmode="lin" valueType="num">
                                      <p:cBhvr additive="base">
                                        <p:cTn dur="500"/>
                                        <p:tgtEl>
                                          <p:spTgt spid="280"/>
                                        </p:tgtEl>
                                        <p:attrNameLst>
                                          <p:attrName>ppt_w</p:attrName>
                                        </p:attrNameLst>
                                      </p:cBhvr>
                                      <p:tavLst>
                                        <p:tav fmla="" tm="0">
                                          <p:val>
                                            <p:strVal val="0"/>
                                          </p:val>
                                        </p:tav>
                                        <p:tav fmla="" tm="100000">
                                          <p:val>
                                            <p:strVal val="#ppt_w"/>
                                          </p:val>
                                        </p:tav>
                                      </p:tavLst>
                                    </p:anim>
                                    <p:anim calcmode="lin" valueType="num">
                                      <p:cBhvr additive="base">
                                        <p:cTn dur="500"/>
                                        <p:tgtEl>
                                          <p:spTgt spid="2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3"/>
          <p:cNvSpPr/>
          <p:nvPr/>
        </p:nvSpPr>
        <p:spPr>
          <a:xfrm>
            <a:off x="831850" y="134938"/>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287" name="Google Shape;287;p43"/>
          <p:cNvSpPr/>
          <p:nvPr/>
        </p:nvSpPr>
        <p:spPr>
          <a:xfrm>
            <a:off x="4614863" y="2190750"/>
            <a:ext cx="2960687" cy="2036763"/>
          </a:xfrm>
          <a:prstGeom prst="ellipse">
            <a:avLst/>
          </a:prstGeom>
          <a:solidFill>
            <a:schemeClr val="lt1"/>
          </a:solid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complément circonstanciel de  temps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288" name="Google Shape;288;p43"/>
          <p:cNvSpPr/>
          <p:nvPr/>
        </p:nvSpPr>
        <p:spPr>
          <a:xfrm>
            <a:off x="2649538" y="4900613"/>
            <a:ext cx="1681162" cy="914400"/>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nominal</a:t>
            </a:r>
            <a:endParaRPr b="1" i="0" sz="2200" u="none" cap="none" strike="noStrike">
              <a:solidFill>
                <a:schemeClr val="dk1"/>
              </a:solidFill>
              <a:latin typeface="Open Sans"/>
              <a:ea typeface="Open Sans"/>
              <a:cs typeface="Open Sans"/>
              <a:sym typeface="Open Sans"/>
            </a:endParaRPr>
          </a:p>
        </p:txBody>
      </p:sp>
      <p:sp>
        <p:nvSpPr>
          <p:cNvPr id="289" name="Google Shape;289;p43"/>
          <p:cNvSpPr/>
          <p:nvPr/>
        </p:nvSpPr>
        <p:spPr>
          <a:xfrm>
            <a:off x="8832850" y="2667000"/>
            <a:ext cx="2103438" cy="1096963"/>
          </a:xfrm>
          <a:prstGeom prst="ellipse">
            <a:avLst/>
          </a:prstGeom>
          <a:solidFill>
            <a:schemeClr val="lt1"/>
          </a:solidFill>
          <a:ln cap="flat" cmpd="sng" w="254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d’une virgule</a:t>
            </a:r>
            <a:endParaRPr b="1" i="0" sz="2200" u="none" cap="none" strike="noStrike">
              <a:solidFill>
                <a:srgbClr val="FFC000"/>
              </a:solidFill>
              <a:latin typeface="Open Sans"/>
              <a:ea typeface="Open Sans"/>
              <a:cs typeface="Open Sans"/>
              <a:sym typeface="Open Sans"/>
            </a:endParaRPr>
          </a:p>
        </p:txBody>
      </p:sp>
      <p:cxnSp>
        <p:nvCxnSpPr>
          <p:cNvPr id="290" name="Google Shape;290;p43"/>
          <p:cNvCxnSpPr>
            <a:stCxn id="287" idx="2"/>
            <a:endCxn id="291" idx="6"/>
          </p:cNvCxnSpPr>
          <p:nvPr/>
        </p:nvCxnSpPr>
        <p:spPr>
          <a:xfrm rot="10800000">
            <a:off x="2933663" y="2274032"/>
            <a:ext cx="1681200" cy="935100"/>
          </a:xfrm>
          <a:prstGeom prst="straightConnector1">
            <a:avLst/>
          </a:prstGeom>
          <a:noFill/>
          <a:ln cap="flat" cmpd="sng" w="9525">
            <a:solidFill>
              <a:srgbClr val="00B050"/>
            </a:solidFill>
            <a:prstDash val="solid"/>
            <a:round/>
            <a:headEnd len="sm" w="sm" type="none"/>
            <a:tailEnd len="med" w="med" type="triangle"/>
          </a:ln>
        </p:spPr>
      </p:cxnSp>
      <p:cxnSp>
        <p:nvCxnSpPr>
          <p:cNvPr id="292" name="Google Shape;292;p43"/>
          <p:cNvCxnSpPr>
            <a:stCxn id="287" idx="2"/>
            <a:endCxn id="293" idx="6"/>
          </p:cNvCxnSpPr>
          <p:nvPr/>
        </p:nvCxnSpPr>
        <p:spPr>
          <a:xfrm flipH="1">
            <a:off x="2933663" y="3209132"/>
            <a:ext cx="1681200" cy="398400"/>
          </a:xfrm>
          <a:prstGeom prst="straightConnector1">
            <a:avLst/>
          </a:prstGeom>
          <a:noFill/>
          <a:ln cap="flat" cmpd="sng" w="9525">
            <a:solidFill>
              <a:srgbClr val="00B050"/>
            </a:solidFill>
            <a:prstDash val="solid"/>
            <a:round/>
            <a:headEnd len="sm" w="sm" type="none"/>
            <a:tailEnd len="med" w="med" type="triangle"/>
          </a:ln>
        </p:spPr>
      </p:cxnSp>
      <p:sp>
        <p:nvSpPr>
          <p:cNvPr id="291" name="Google Shape;291;p43"/>
          <p:cNvSpPr/>
          <p:nvPr/>
        </p:nvSpPr>
        <p:spPr>
          <a:xfrm>
            <a:off x="831850" y="1725613"/>
            <a:ext cx="2101850" cy="1096962"/>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cadre temporel de l’action</a:t>
            </a:r>
            <a:endParaRPr b="1" i="0" sz="2200" u="none" cap="none" strike="noStrike">
              <a:solidFill>
                <a:schemeClr val="dk1"/>
              </a:solidFill>
              <a:latin typeface="Open Sans"/>
              <a:ea typeface="Open Sans"/>
              <a:cs typeface="Open Sans"/>
              <a:sym typeface="Open Sans"/>
            </a:endParaRPr>
          </a:p>
        </p:txBody>
      </p:sp>
      <p:sp>
        <p:nvSpPr>
          <p:cNvPr id="293" name="Google Shape;293;p43"/>
          <p:cNvSpPr/>
          <p:nvPr/>
        </p:nvSpPr>
        <p:spPr>
          <a:xfrm>
            <a:off x="831850" y="3059113"/>
            <a:ext cx="2101850" cy="1096962"/>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 progression des actions</a:t>
            </a:r>
            <a:endParaRPr b="1" i="0" sz="2200" u="none" cap="none" strike="noStrike">
              <a:solidFill>
                <a:schemeClr val="dk1"/>
              </a:solidFill>
              <a:latin typeface="Open Sans"/>
              <a:ea typeface="Open Sans"/>
              <a:cs typeface="Open Sans"/>
              <a:sym typeface="Open Sans"/>
            </a:endParaRPr>
          </a:p>
        </p:txBody>
      </p:sp>
      <p:cxnSp>
        <p:nvCxnSpPr>
          <p:cNvPr id="294" name="Google Shape;294;p43"/>
          <p:cNvCxnSpPr>
            <a:stCxn id="287" idx="0"/>
            <a:endCxn id="295" idx="5"/>
          </p:cNvCxnSpPr>
          <p:nvPr/>
        </p:nvCxnSpPr>
        <p:spPr>
          <a:xfrm rot="10800000">
            <a:off x="5579507" y="1545450"/>
            <a:ext cx="515700" cy="645300"/>
          </a:xfrm>
          <a:prstGeom prst="straightConnector1">
            <a:avLst/>
          </a:prstGeom>
          <a:noFill/>
          <a:ln cap="flat" cmpd="sng" w="9525">
            <a:solidFill>
              <a:srgbClr val="5597D3"/>
            </a:solidFill>
            <a:prstDash val="solid"/>
            <a:round/>
            <a:headEnd len="sm" w="sm" type="none"/>
            <a:tailEnd len="med" w="med" type="triangle"/>
          </a:ln>
        </p:spPr>
      </p:cxnSp>
      <p:sp>
        <p:nvSpPr>
          <p:cNvPr id="295" name="Google Shape;295;p43"/>
          <p:cNvSpPr/>
          <p:nvPr/>
        </p:nvSpPr>
        <p:spPr>
          <a:xfrm>
            <a:off x="4013200" y="800099"/>
            <a:ext cx="1835149" cy="873125"/>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déplacé</a:t>
            </a:r>
            <a:endParaRPr b="1" i="0" sz="2200" u="none" cap="none" strike="noStrike">
              <a:solidFill>
                <a:schemeClr val="dk1"/>
              </a:solidFill>
              <a:latin typeface="Open Sans"/>
              <a:ea typeface="Open Sans"/>
              <a:cs typeface="Open Sans"/>
              <a:sym typeface="Open Sans"/>
            </a:endParaRPr>
          </a:p>
        </p:txBody>
      </p:sp>
      <p:cxnSp>
        <p:nvCxnSpPr>
          <p:cNvPr id="296" name="Google Shape;296;p43"/>
          <p:cNvCxnSpPr>
            <a:stCxn id="287" idx="0"/>
          </p:cNvCxnSpPr>
          <p:nvPr/>
        </p:nvCxnSpPr>
        <p:spPr>
          <a:xfrm flipH="1" rot="10800000">
            <a:off x="6095207" y="1419150"/>
            <a:ext cx="356400" cy="771600"/>
          </a:xfrm>
          <a:prstGeom prst="straightConnector1">
            <a:avLst/>
          </a:prstGeom>
          <a:noFill/>
          <a:ln cap="flat" cmpd="sng" w="9525">
            <a:solidFill>
              <a:srgbClr val="5597D3"/>
            </a:solidFill>
            <a:prstDash val="solid"/>
            <a:round/>
            <a:headEnd len="sm" w="sm" type="none"/>
            <a:tailEnd len="med" w="med" type="triangle"/>
          </a:ln>
        </p:spPr>
      </p:cxnSp>
      <p:sp>
        <p:nvSpPr>
          <p:cNvPr id="297" name="Google Shape;297;p43"/>
          <p:cNvSpPr/>
          <p:nvPr/>
        </p:nvSpPr>
        <p:spPr>
          <a:xfrm>
            <a:off x="6408737" y="739775"/>
            <a:ext cx="1941513" cy="909638"/>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supprimé</a:t>
            </a:r>
            <a:endParaRPr b="1" i="0" sz="2200" u="none" cap="none" strike="noStrike">
              <a:solidFill>
                <a:schemeClr val="dk1"/>
              </a:solidFill>
              <a:latin typeface="Open Sans"/>
              <a:ea typeface="Open Sans"/>
              <a:cs typeface="Open Sans"/>
              <a:sym typeface="Open Sans"/>
            </a:endParaRPr>
          </a:p>
        </p:txBody>
      </p:sp>
      <p:sp>
        <p:nvSpPr>
          <p:cNvPr id="298" name="Google Shape;298;p43"/>
          <p:cNvSpPr/>
          <p:nvPr/>
        </p:nvSpPr>
        <p:spPr>
          <a:xfrm>
            <a:off x="2905125" y="2803525"/>
            <a:ext cx="1681163" cy="54768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00B050"/>
                </a:solidFill>
                <a:latin typeface="Open Sans"/>
                <a:ea typeface="Open Sans"/>
                <a:cs typeface="Open Sans"/>
                <a:sym typeface="Open Sans"/>
              </a:rPr>
              <a:t>précise</a:t>
            </a:r>
            <a:endParaRPr b="0" i="0" sz="1400" u="none" cap="none" strike="noStrike">
              <a:solidFill>
                <a:srgbClr val="000000"/>
              </a:solidFill>
              <a:latin typeface="Arial"/>
              <a:ea typeface="Arial"/>
              <a:cs typeface="Arial"/>
              <a:sym typeface="Arial"/>
            </a:endParaRPr>
          </a:p>
        </p:txBody>
      </p:sp>
      <p:sp>
        <p:nvSpPr>
          <p:cNvPr id="299" name="Google Shape;299;p43"/>
          <p:cNvSpPr/>
          <p:nvPr/>
        </p:nvSpPr>
        <p:spPr>
          <a:xfrm>
            <a:off x="5137150" y="1563688"/>
            <a:ext cx="1701800" cy="54768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2E75B5"/>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cxnSp>
        <p:nvCxnSpPr>
          <p:cNvPr id="300" name="Google Shape;300;p43"/>
          <p:cNvCxnSpPr>
            <a:stCxn id="287" idx="6"/>
          </p:cNvCxnSpPr>
          <p:nvPr/>
        </p:nvCxnSpPr>
        <p:spPr>
          <a:xfrm flipH="1" rot="10800000">
            <a:off x="7575550" y="3186932"/>
            <a:ext cx="1257300" cy="22200"/>
          </a:xfrm>
          <a:prstGeom prst="straightConnector1">
            <a:avLst/>
          </a:prstGeom>
          <a:noFill/>
          <a:ln cap="flat" cmpd="sng" w="9525">
            <a:solidFill>
              <a:srgbClr val="FFC000"/>
            </a:solidFill>
            <a:prstDash val="solid"/>
            <a:round/>
            <a:headEnd len="sm" w="sm" type="none"/>
            <a:tailEnd len="med" w="med" type="triangle"/>
          </a:ln>
        </p:spPr>
      </p:cxnSp>
      <p:sp>
        <p:nvSpPr>
          <p:cNvPr id="301" name="Google Shape;301;p43"/>
          <p:cNvSpPr/>
          <p:nvPr/>
        </p:nvSpPr>
        <p:spPr>
          <a:xfrm>
            <a:off x="7437438" y="2568575"/>
            <a:ext cx="1770730" cy="6477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FFC000"/>
                </a:solidFill>
                <a:latin typeface="Open Sans"/>
                <a:ea typeface="Open Sans"/>
                <a:cs typeface="Open Sans"/>
                <a:sym typeface="Open Sans"/>
              </a:rPr>
              <a:t>est précédé /suivi</a:t>
            </a:r>
            <a:endParaRPr b="0" i="0" sz="1400" u="none" cap="none" strike="noStrike">
              <a:solidFill>
                <a:srgbClr val="000000"/>
              </a:solidFill>
              <a:latin typeface="Arial"/>
              <a:ea typeface="Arial"/>
              <a:cs typeface="Arial"/>
              <a:sym typeface="Arial"/>
            </a:endParaRPr>
          </a:p>
        </p:txBody>
      </p:sp>
      <p:cxnSp>
        <p:nvCxnSpPr>
          <p:cNvPr id="302" name="Google Shape;302;p43"/>
          <p:cNvCxnSpPr>
            <a:stCxn id="287" idx="4"/>
          </p:cNvCxnSpPr>
          <p:nvPr/>
        </p:nvCxnSpPr>
        <p:spPr>
          <a:xfrm flipH="1">
            <a:off x="4328207" y="4227513"/>
            <a:ext cx="1767000" cy="1028700"/>
          </a:xfrm>
          <a:prstGeom prst="straightConnector1">
            <a:avLst/>
          </a:prstGeom>
          <a:noFill/>
          <a:ln cap="flat" cmpd="sng" w="9525">
            <a:solidFill>
              <a:srgbClr val="FF0000"/>
            </a:solidFill>
            <a:prstDash val="solid"/>
            <a:round/>
            <a:headEnd len="sm" w="sm" type="none"/>
            <a:tailEnd len="med" w="med" type="triangle"/>
          </a:ln>
        </p:spPr>
      </p:cxnSp>
      <p:cxnSp>
        <p:nvCxnSpPr>
          <p:cNvPr id="303" name="Google Shape;303;p43"/>
          <p:cNvCxnSpPr>
            <a:stCxn id="287" idx="4"/>
          </p:cNvCxnSpPr>
          <p:nvPr/>
        </p:nvCxnSpPr>
        <p:spPr>
          <a:xfrm flipH="1">
            <a:off x="5442707" y="4227513"/>
            <a:ext cx="652500" cy="1174800"/>
          </a:xfrm>
          <a:prstGeom prst="straightConnector1">
            <a:avLst/>
          </a:prstGeom>
          <a:noFill/>
          <a:ln cap="flat" cmpd="sng" w="9525">
            <a:solidFill>
              <a:srgbClr val="FF0000"/>
            </a:solidFill>
            <a:prstDash val="solid"/>
            <a:round/>
            <a:headEnd len="sm" w="sm" type="none"/>
            <a:tailEnd len="med" w="med" type="triangle"/>
          </a:ln>
        </p:spPr>
      </p:cxnSp>
      <p:cxnSp>
        <p:nvCxnSpPr>
          <p:cNvPr id="304" name="Google Shape;304;p43"/>
          <p:cNvCxnSpPr/>
          <p:nvPr/>
        </p:nvCxnSpPr>
        <p:spPr>
          <a:xfrm>
            <a:off x="6092825" y="4233863"/>
            <a:ext cx="2000250" cy="701675"/>
          </a:xfrm>
          <a:prstGeom prst="straightConnector1">
            <a:avLst/>
          </a:prstGeom>
          <a:noFill/>
          <a:ln cap="flat" cmpd="sng" w="9525">
            <a:solidFill>
              <a:srgbClr val="FF0000"/>
            </a:solidFill>
            <a:prstDash val="solid"/>
            <a:round/>
            <a:headEnd len="sm" w="sm" type="none"/>
            <a:tailEnd len="med" w="med" type="triangle"/>
          </a:ln>
        </p:spPr>
      </p:cxnSp>
      <p:sp>
        <p:nvSpPr>
          <p:cNvPr id="305" name="Google Shape;305;p43"/>
          <p:cNvSpPr/>
          <p:nvPr/>
        </p:nvSpPr>
        <p:spPr>
          <a:xfrm>
            <a:off x="6383338" y="5294313"/>
            <a:ext cx="2286000" cy="887412"/>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Proposition subordonnée</a:t>
            </a:r>
            <a:endParaRPr b="1" i="0" sz="2200" u="none" cap="none" strike="noStrike">
              <a:solidFill>
                <a:schemeClr val="dk1"/>
              </a:solidFill>
              <a:latin typeface="Open Sans"/>
              <a:ea typeface="Open Sans"/>
              <a:cs typeface="Open Sans"/>
              <a:sym typeface="Open Sans"/>
            </a:endParaRPr>
          </a:p>
        </p:txBody>
      </p:sp>
      <p:sp>
        <p:nvSpPr>
          <p:cNvPr id="306" name="Google Shape;306;p43"/>
          <p:cNvSpPr/>
          <p:nvPr/>
        </p:nvSpPr>
        <p:spPr>
          <a:xfrm>
            <a:off x="4418013" y="5429250"/>
            <a:ext cx="1828800" cy="731838"/>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Adverbe</a:t>
            </a:r>
            <a:endParaRPr b="1" i="0" sz="2200" u="none" cap="none" strike="noStrike">
              <a:solidFill>
                <a:schemeClr val="dk1"/>
              </a:solidFill>
              <a:latin typeface="Open Sans"/>
              <a:ea typeface="Open Sans"/>
              <a:cs typeface="Open Sans"/>
              <a:sym typeface="Open Sans"/>
            </a:endParaRPr>
          </a:p>
        </p:txBody>
      </p:sp>
      <p:sp>
        <p:nvSpPr>
          <p:cNvPr id="307" name="Google Shape;307;p43"/>
          <p:cNvSpPr/>
          <p:nvPr/>
        </p:nvSpPr>
        <p:spPr>
          <a:xfrm>
            <a:off x="5245100" y="4049713"/>
            <a:ext cx="1701800" cy="54768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cxnSp>
        <p:nvCxnSpPr>
          <p:cNvPr id="308" name="Google Shape;308;p43"/>
          <p:cNvCxnSpPr/>
          <p:nvPr/>
        </p:nvCxnSpPr>
        <p:spPr>
          <a:xfrm>
            <a:off x="6095206" y="4227513"/>
            <a:ext cx="743744" cy="1211262"/>
          </a:xfrm>
          <a:prstGeom prst="straightConnector1">
            <a:avLst/>
          </a:prstGeom>
          <a:noFill/>
          <a:ln cap="flat" cmpd="sng" w="9525">
            <a:solidFill>
              <a:srgbClr val="FF0000"/>
            </a:solidFill>
            <a:prstDash val="solid"/>
            <a:round/>
            <a:headEnd len="sm" w="sm" type="none"/>
            <a:tailEnd len="med" w="med" type="triangle"/>
          </a:ln>
        </p:spPr>
      </p:cxnSp>
      <p:grpSp>
        <p:nvGrpSpPr>
          <p:cNvPr id="309" name="Google Shape;309;p43"/>
          <p:cNvGrpSpPr/>
          <p:nvPr/>
        </p:nvGrpSpPr>
        <p:grpSpPr>
          <a:xfrm>
            <a:off x="8093075" y="4649788"/>
            <a:ext cx="3846095" cy="1511300"/>
            <a:chOff x="8093374" y="4649884"/>
            <a:chExt cx="3845805" cy="1511194"/>
          </a:xfrm>
        </p:grpSpPr>
        <p:sp>
          <p:nvSpPr>
            <p:cNvPr id="310" name="Google Shape;310;p43"/>
            <p:cNvSpPr/>
            <p:nvPr/>
          </p:nvSpPr>
          <p:spPr>
            <a:xfrm>
              <a:off x="9473978" y="5580094"/>
              <a:ext cx="2465201" cy="580984"/>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quitte sa maison </a:t>
              </a:r>
              <a:r>
                <a:rPr b="0" i="0" lang="fr-FR" sz="2000" u="none" cap="none" strike="noStrike">
                  <a:solidFill>
                    <a:srgbClr val="FF0000"/>
                  </a:solidFill>
                  <a:latin typeface="Open Sans"/>
                  <a:ea typeface="Open Sans"/>
                  <a:cs typeface="Open Sans"/>
                  <a:sym typeface="Open Sans"/>
                </a:rPr>
                <a:t>à huit heures. </a:t>
              </a:r>
              <a:endParaRPr b="0" i="0" sz="1400" u="none" cap="none" strike="noStrike">
                <a:solidFill>
                  <a:srgbClr val="000000"/>
                </a:solidFill>
                <a:latin typeface="Arial"/>
                <a:ea typeface="Arial"/>
                <a:cs typeface="Arial"/>
                <a:sym typeface="Arial"/>
              </a:endParaRPr>
            </a:p>
          </p:txBody>
        </p:sp>
        <p:sp>
          <p:nvSpPr>
            <p:cNvPr id="311" name="Google Shape;311;p43"/>
            <p:cNvSpPr/>
            <p:nvPr/>
          </p:nvSpPr>
          <p:spPr>
            <a:xfrm>
              <a:off x="8093374" y="4649884"/>
              <a:ext cx="2517585" cy="893699"/>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prépositionnel</a:t>
              </a:r>
              <a:endParaRPr b="1" i="0" sz="2200" u="none" cap="none" strike="noStrike">
                <a:solidFill>
                  <a:schemeClr val="dk1"/>
                </a:solidFill>
                <a:latin typeface="Open Sans"/>
                <a:ea typeface="Open Sans"/>
                <a:cs typeface="Open Sans"/>
                <a:sym typeface="Open Sa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par>
                                <p:cTn fill="hold" nodeType="with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500"/>
                                        <p:tgtEl>
                                          <p:spTgt spid="292"/>
                                        </p:tgtEl>
                                      </p:cBhvr>
                                    </p:animEffect>
                                  </p:childTnLst>
                                </p:cTn>
                              </p:par>
                              <p:par>
                                <p:cTn fill="hold" nodeType="withEffect" presetClass="entr" presetID="23" presetSubtype="16">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ppt_w</p:attrName>
                                        </p:attrNameLst>
                                      </p:cBhvr>
                                      <p:tavLst>
                                        <p:tav fmla="" tm="0">
                                          <p:val>
                                            <p:strVal val="0"/>
                                          </p:val>
                                        </p:tav>
                                        <p:tav fmla="" tm="100000">
                                          <p:val>
                                            <p:strVal val="#ppt_w"/>
                                          </p:val>
                                        </p:tav>
                                      </p:tavLst>
                                    </p:anim>
                                    <p:anim calcmode="lin" valueType="num">
                                      <p:cBhvr additive="base">
                                        <p:cTn dur="500"/>
                                        <p:tgtEl>
                                          <p:spTgt spid="2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3"/>
                                        </p:tgtEl>
                                        <p:attrNameLst>
                                          <p:attrName>style.visibility</p:attrName>
                                        </p:attrNameLst>
                                      </p:cBhvr>
                                      <p:to>
                                        <p:strVal val="visible"/>
                                      </p:to>
                                    </p:set>
                                    <p:anim calcmode="lin" valueType="num">
                                      <p:cBhvr additive="base">
                                        <p:cTn dur="500"/>
                                        <p:tgtEl>
                                          <p:spTgt spid="293"/>
                                        </p:tgtEl>
                                        <p:attrNameLst>
                                          <p:attrName>ppt_w</p:attrName>
                                        </p:attrNameLst>
                                      </p:cBhvr>
                                      <p:tavLst>
                                        <p:tav fmla="" tm="0">
                                          <p:val>
                                            <p:strVal val="0"/>
                                          </p:val>
                                        </p:tav>
                                        <p:tav fmla="" tm="100000">
                                          <p:val>
                                            <p:strVal val="#ppt_w"/>
                                          </p:val>
                                        </p:tav>
                                      </p:tavLst>
                                    </p:anim>
                                    <p:anim calcmode="lin" valueType="num">
                                      <p:cBhvr additive="base">
                                        <p:cTn dur="500"/>
                                        <p:tgtEl>
                                          <p:spTgt spid="293"/>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par>
                                <p:cTn fill="hold" nodeType="withEffect" presetClass="entr" presetID="10" presetSubtype="0">
                                  <p:stCondLst>
                                    <p:cond delay="0"/>
                                  </p:stCondLst>
                                  <p:childTnLst>
                                    <p:set>
                                      <p:cBhvr>
                                        <p:cTn dur="1" fill="hold">
                                          <p:stCondLst>
                                            <p:cond delay="0"/>
                                          </p:stCondLst>
                                        </p:cTn>
                                        <p:tgtEl>
                                          <p:spTgt spid="296"/>
                                        </p:tgtEl>
                                        <p:attrNameLst>
                                          <p:attrName>style.visibility</p:attrName>
                                        </p:attrNameLst>
                                      </p:cBhvr>
                                      <p:to>
                                        <p:strVal val="visible"/>
                                      </p:to>
                                    </p:set>
                                    <p:animEffect filter="fade" transition="in">
                                      <p:cBhvr>
                                        <p:cTn dur="500"/>
                                        <p:tgtEl>
                                          <p:spTgt spid="296"/>
                                        </p:tgtEl>
                                      </p:cBhvr>
                                    </p:animEffect>
                                  </p:childTnLst>
                                </p:cTn>
                              </p:par>
                              <p:par>
                                <p:cTn fill="hold" nodeType="withEffect" presetClass="entr" presetID="23" presetSubtype="16">
                                  <p:stCondLst>
                                    <p:cond delay="0"/>
                                  </p:stCondLst>
                                  <p:childTnLst>
                                    <p:set>
                                      <p:cBhvr>
                                        <p:cTn dur="1" fill="hold">
                                          <p:stCondLst>
                                            <p:cond delay="0"/>
                                          </p:stCondLst>
                                        </p:cTn>
                                        <p:tgtEl>
                                          <p:spTgt spid="295"/>
                                        </p:tgtEl>
                                        <p:attrNameLst>
                                          <p:attrName>style.visibility</p:attrName>
                                        </p:attrNameLst>
                                      </p:cBhvr>
                                      <p:to>
                                        <p:strVal val="visible"/>
                                      </p:to>
                                    </p:set>
                                    <p:anim calcmode="lin" valueType="num">
                                      <p:cBhvr additive="base">
                                        <p:cTn dur="500"/>
                                        <p:tgtEl>
                                          <p:spTgt spid="295"/>
                                        </p:tgtEl>
                                        <p:attrNameLst>
                                          <p:attrName>ppt_w</p:attrName>
                                        </p:attrNameLst>
                                      </p:cBhvr>
                                      <p:tavLst>
                                        <p:tav fmla="" tm="0">
                                          <p:val>
                                            <p:strVal val="0"/>
                                          </p:val>
                                        </p:tav>
                                        <p:tav fmla="" tm="100000">
                                          <p:val>
                                            <p:strVal val="#ppt_w"/>
                                          </p:val>
                                        </p:tav>
                                      </p:tavLst>
                                    </p:anim>
                                    <p:anim calcmode="lin" valueType="num">
                                      <p:cBhvr additive="base">
                                        <p:cTn dur="500"/>
                                        <p:tgtEl>
                                          <p:spTgt spid="2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7"/>
                                        </p:tgtEl>
                                        <p:attrNameLst>
                                          <p:attrName>style.visibility</p:attrName>
                                        </p:attrNameLst>
                                      </p:cBhvr>
                                      <p:to>
                                        <p:strVal val="visible"/>
                                      </p:to>
                                    </p:set>
                                    <p:anim calcmode="lin" valueType="num">
                                      <p:cBhvr additive="base">
                                        <p:cTn dur="500"/>
                                        <p:tgtEl>
                                          <p:spTgt spid="297"/>
                                        </p:tgtEl>
                                        <p:attrNameLst>
                                          <p:attrName>ppt_w</p:attrName>
                                        </p:attrNameLst>
                                      </p:cBhvr>
                                      <p:tavLst>
                                        <p:tav fmla="" tm="0">
                                          <p:val>
                                            <p:strVal val="0"/>
                                          </p:val>
                                        </p:tav>
                                        <p:tav fmla="" tm="100000">
                                          <p:val>
                                            <p:strVal val="#ppt_w"/>
                                          </p:val>
                                        </p:tav>
                                      </p:tavLst>
                                    </p:anim>
                                    <p:anim calcmode="lin" valueType="num">
                                      <p:cBhvr additive="base">
                                        <p:cTn dur="500"/>
                                        <p:tgtEl>
                                          <p:spTgt spid="297"/>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
                                        <p:tgtEl>
                                          <p:spTgt spid="301"/>
                                        </p:tgtEl>
                                      </p:cBhvr>
                                    </p:animEffect>
                                  </p:childTnLst>
                                </p:cTn>
                              </p:par>
                              <p:par>
                                <p:cTn fill="hold" nodeType="with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par>
                                <p:cTn fill="hold" nodeType="withEffect" presetClass="entr" presetID="23" presetSubtype="16">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ppt_w</p:attrName>
                                        </p:attrNameLst>
                                      </p:cBhvr>
                                      <p:tavLst>
                                        <p:tav fmla="" tm="0">
                                          <p:val>
                                            <p:strVal val="0"/>
                                          </p:val>
                                        </p:tav>
                                        <p:tav fmla="" tm="100000">
                                          <p:val>
                                            <p:strVal val="#ppt_w"/>
                                          </p:val>
                                        </p:tav>
                                      </p:tavLst>
                                    </p:anim>
                                    <p:anim calcmode="lin" valueType="num">
                                      <p:cBhvr additive="base">
                                        <p:cTn dur="500"/>
                                        <p:tgtEl>
                                          <p:spTgt spid="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par>
                                <p:cTn fill="hold" nodeType="with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500"/>
                                        <p:tgtEl>
                                          <p:spTgt spid="303"/>
                                        </p:tgtEl>
                                      </p:cBhvr>
                                    </p:animEffect>
                                  </p:childTnLst>
                                </p:cTn>
                              </p:par>
                              <p:par>
                                <p:cTn fill="hold" nodeType="with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par>
                                <p:cTn fill="hold" nodeType="withEffect" presetClass="entr" presetID="23" presetSubtype="16">
                                  <p:stCondLst>
                                    <p:cond delay="0"/>
                                  </p:stCondLst>
                                  <p:childTnLst>
                                    <p:set>
                                      <p:cBhvr>
                                        <p:cTn dur="1" fill="hold">
                                          <p:stCondLst>
                                            <p:cond delay="0"/>
                                          </p:stCondLst>
                                        </p:cTn>
                                        <p:tgtEl>
                                          <p:spTgt spid="288"/>
                                        </p:tgtEl>
                                        <p:attrNameLst>
                                          <p:attrName>style.visibility</p:attrName>
                                        </p:attrNameLst>
                                      </p:cBhvr>
                                      <p:to>
                                        <p:strVal val="visible"/>
                                      </p:to>
                                    </p:set>
                                    <p:anim calcmode="lin" valueType="num">
                                      <p:cBhvr additive="base">
                                        <p:cTn dur="500"/>
                                        <p:tgtEl>
                                          <p:spTgt spid="288"/>
                                        </p:tgtEl>
                                        <p:attrNameLst>
                                          <p:attrName>ppt_w</p:attrName>
                                        </p:attrNameLst>
                                      </p:cBhvr>
                                      <p:tavLst>
                                        <p:tav fmla="" tm="0">
                                          <p:val>
                                            <p:strVal val="0"/>
                                          </p:val>
                                        </p:tav>
                                        <p:tav fmla="" tm="100000">
                                          <p:val>
                                            <p:strVal val="#ppt_w"/>
                                          </p:val>
                                        </p:tav>
                                      </p:tavLst>
                                    </p:anim>
                                    <p:anim calcmode="lin" valueType="num">
                                      <p:cBhvr additive="base">
                                        <p:cTn dur="500"/>
                                        <p:tgtEl>
                                          <p:spTgt spid="2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6"/>
                                        </p:tgtEl>
                                        <p:attrNameLst>
                                          <p:attrName>style.visibility</p:attrName>
                                        </p:attrNameLst>
                                      </p:cBhvr>
                                      <p:to>
                                        <p:strVal val="visible"/>
                                      </p:to>
                                    </p:set>
                                    <p:anim calcmode="lin" valueType="num">
                                      <p:cBhvr additive="base">
                                        <p:cTn dur="500"/>
                                        <p:tgtEl>
                                          <p:spTgt spid="306"/>
                                        </p:tgtEl>
                                        <p:attrNameLst>
                                          <p:attrName>ppt_w</p:attrName>
                                        </p:attrNameLst>
                                      </p:cBhvr>
                                      <p:tavLst>
                                        <p:tav fmla="" tm="0">
                                          <p:val>
                                            <p:strVal val="0"/>
                                          </p:val>
                                        </p:tav>
                                        <p:tav fmla="" tm="100000">
                                          <p:val>
                                            <p:strVal val="#ppt_w"/>
                                          </p:val>
                                        </p:tav>
                                      </p:tavLst>
                                    </p:anim>
                                    <p:anim calcmode="lin" valueType="num">
                                      <p:cBhvr additive="base">
                                        <p:cTn dur="500"/>
                                        <p:tgtEl>
                                          <p:spTgt spid="30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5"/>
                                        </p:tgtEl>
                                        <p:attrNameLst>
                                          <p:attrName>style.visibility</p:attrName>
                                        </p:attrNameLst>
                                      </p:cBhvr>
                                      <p:to>
                                        <p:strVal val="visible"/>
                                      </p:to>
                                    </p:set>
                                    <p:anim calcmode="lin" valueType="num">
                                      <p:cBhvr additive="base">
                                        <p:cTn dur="500"/>
                                        <p:tgtEl>
                                          <p:spTgt spid="305"/>
                                        </p:tgtEl>
                                        <p:attrNameLst>
                                          <p:attrName>ppt_w</p:attrName>
                                        </p:attrNameLst>
                                      </p:cBhvr>
                                      <p:tavLst>
                                        <p:tav fmla="" tm="0">
                                          <p:val>
                                            <p:strVal val="0"/>
                                          </p:val>
                                        </p:tav>
                                        <p:tav fmla="" tm="100000">
                                          <p:val>
                                            <p:strVal val="#ppt_w"/>
                                          </p:val>
                                        </p:tav>
                                      </p:tavLst>
                                    </p:anim>
                                    <p:anim calcmode="lin" valueType="num">
                                      <p:cBhvr additive="base">
                                        <p:cTn dur="500"/>
                                        <p:tgtEl>
                                          <p:spTgt spid="305"/>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500"/>
                                        <p:tgtEl>
                                          <p:spTgt spid="307"/>
                                        </p:tgtEl>
                                      </p:cBhvr>
                                    </p:animEffect>
                                  </p:childTnLst>
                                </p:cTn>
                              </p:par>
                              <p:par>
                                <p:cTn fill="hold" nodeType="with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500"/>
                                        <p:tgtEl>
                                          <p:spTgt spid="308"/>
                                        </p:tgtEl>
                                      </p:cBhvr>
                                    </p:animEffect>
                                  </p:childTnLst>
                                </p:cTn>
                              </p:par>
                              <p:par>
                                <p:cTn fill="hold" nodeType="withEffect" presetClass="entr" presetID="23" presetSubtype="16">
                                  <p:stCondLst>
                                    <p:cond delay="0"/>
                                  </p:stCondLst>
                                  <p:childTnLst>
                                    <p:set>
                                      <p:cBhvr>
                                        <p:cTn dur="1" fill="hold">
                                          <p:stCondLst>
                                            <p:cond delay="0"/>
                                          </p:stCondLst>
                                        </p:cTn>
                                        <p:tgtEl>
                                          <p:spTgt spid="309"/>
                                        </p:tgtEl>
                                        <p:attrNameLst>
                                          <p:attrName>style.visibility</p:attrName>
                                        </p:attrNameLst>
                                      </p:cBhvr>
                                      <p:to>
                                        <p:strVal val="visible"/>
                                      </p:to>
                                    </p:set>
                                    <p:anim calcmode="lin" valueType="num">
                                      <p:cBhvr additive="base">
                                        <p:cTn dur="500"/>
                                        <p:tgtEl>
                                          <p:spTgt spid="309"/>
                                        </p:tgtEl>
                                        <p:attrNameLst>
                                          <p:attrName>ppt_w</p:attrName>
                                        </p:attrNameLst>
                                      </p:cBhvr>
                                      <p:tavLst>
                                        <p:tav fmla="" tm="0">
                                          <p:val>
                                            <p:strVal val="0"/>
                                          </p:val>
                                        </p:tav>
                                        <p:tav fmla="" tm="100000">
                                          <p:val>
                                            <p:strVal val="#ppt_w"/>
                                          </p:val>
                                        </p:tav>
                                      </p:tavLst>
                                    </p:anim>
                                    <p:anim calcmode="lin" valueType="num">
                                      <p:cBhvr additive="base">
                                        <p:cTn dur="500"/>
                                        <p:tgtEl>
                                          <p:spTgt spid="309"/>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