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Light"/>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Light-bold.fntdata"/><Relationship Id="rId23" Type="http://schemas.openxmlformats.org/officeDocument/2006/relationships/font" Target="fonts/OpenSansLight-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Light-boldItalic.fntdata"/><Relationship Id="rId25" Type="http://schemas.openxmlformats.org/officeDocument/2006/relationships/font" Target="fonts/OpenSansLigh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6 :</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la phrase.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demander aux apprenants ce qu’ils remarquent.</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 Je vois deux lettres en majuscule : au début et au milieu de la phrase , il y a un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montre la majuscule au début de la phrase et le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montrer la majuscule au début du nom Céline et demande aux apprenants de justifier cette écriture.</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Pourquoi le nom Céline commence par une majuscule et il n’est pas le premier mot de la phrase?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laisse les élèves s’exprimer librement.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D’après les réponses données, l’enseignant(e ) fait degager la règle. « </a:t>
            </a:r>
            <a:r>
              <a:rPr b="1" lang="fr-FR">
                <a:latin typeface="Open Sans"/>
                <a:ea typeface="Open Sans"/>
                <a:cs typeface="Open Sans"/>
                <a:sym typeface="Open Sans"/>
              </a:rPr>
              <a:t>Tous les prénoms et les noms de famille commencent par une majuscule.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330" name="Google Shape;33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Activité1</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les suites de mots et demande aux apprenants de trouver les phrases.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leur demande de justifier leurs réponses.</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Une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Elle a un sens.</a:t>
            </a:r>
            <a:endParaRPr b="1">
              <a:latin typeface="Open Sans"/>
              <a:ea typeface="Open Sans"/>
              <a:cs typeface="Open Sans"/>
              <a:sym typeface="Open Sans"/>
            </a:endParaRPr>
          </a:p>
        </p:txBody>
      </p:sp>
      <p:sp>
        <p:nvSpPr>
          <p:cNvPr id="340" name="Google Shape;340;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 name="Google Shape;35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2</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les deux suites de mots et demande aux apprenants s’ils ont compris le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Corrigé</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Mon voisin cherche son petit chien.</a:t>
            </a:r>
            <a:endParaRPr/>
          </a:p>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Les feuilles des arbres tombent en automne.</a:t>
            </a:r>
            <a:endParaRPr b="1">
              <a:latin typeface="Open Sans"/>
              <a:ea typeface="Open Sans"/>
              <a:cs typeface="Open Sans"/>
              <a:sym typeface="Open Sans"/>
            </a:endParaRPr>
          </a:p>
        </p:txBody>
      </p:sp>
      <p:sp>
        <p:nvSpPr>
          <p:cNvPr id="352" name="Google Shape;35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 name="Google Shape;373;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3</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la 1ère suite de mots et demande aux apprenants s’ils ont compris le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 le corrigé.</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avec la 2</a:t>
            </a:r>
            <a:r>
              <a:rPr baseline="30000" lang="fr-FR">
                <a:latin typeface="Open Sans"/>
                <a:ea typeface="Open Sans"/>
                <a:cs typeface="Open Sans"/>
                <a:sym typeface="Open Sans"/>
              </a:rPr>
              <a:t>ème</a:t>
            </a:r>
            <a:r>
              <a:rPr lang="fr-FR">
                <a:latin typeface="Open Sans"/>
                <a:ea typeface="Open Sans"/>
                <a:cs typeface="Open Sans"/>
                <a:sym typeface="Open Sans"/>
              </a:rPr>
              <a:t> suite de mots.</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374" name="Google Shape;37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4</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a:t>
            </a:r>
            <a:r>
              <a:rPr b="0" lang="fr-FR">
                <a:latin typeface="Open Sans"/>
                <a:ea typeface="Open Sans"/>
                <a:cs typeface="Open Sans"/>
                <a:sym typeface="Open Sans"/>
              </a:rPr>
              <a:t>fait lire le texte si le niveau des apprenants le permet.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un rappel: </a:t>
            </a:r>
            <a:r>
              <a:rPr b="1" lang="fr-FR">
                <a:latin typeface="Open Sans"/>
                <a:ea typeface="Open Sans"/>
                <a:cs typeface="Open Sans"/>
                <a:sym typeface="Open Sans"/>
              </a:rPr>
              <a:t>par quoi commence la phrase? Par quoi se termine –t-elle ? </a:t>
            </a:r>
            <a:r>
              <a:rPr lang="fr-FR">
                <a:latin typeface="Open Sans"/>
                <a:ea typeface="Open Sans"/>
                <a:cs typeface="Open Sans"/>
                <a:sym typeface="Open Sans"/>
              </a:rPr>
              <a:t>Une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colorier les points et les majuscules puis de trouver le nombre de phrases.</a:t>
            </a:r>
            <a:endParaRPr>
              <a:latin typeface="Open Sans"/>
              <a:ea typeface="Open Sans"/>
              <a:cs typeface="Open Sans"/>
              <a:sym typeface="Open Sans"/>
            </a:endParaRPr>
          </a:p>
        </p:txBody>
      </p:sp>
      <p:sp>
        <p:nvSpPr>
          <p:cNvPr id="394" name="Google Shape;394;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 name="Google Shape;40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3. Application : </a:t>
            </a:r>
            <a:endParaRPr/>
          </a:p>
          <a:p>
            <a:pPr indent="0" lvl="0" marL="0" rtl="0" algn="l">
              <a:lnSpc>
                <a:spcPct val="100000"/>
              </a:lnSpc>
              <a:spcBef>
                <a:spcPts val="0"/>
              </a:spcBef>
              <a:spcAft>
                <a:spcPts val="0"/>
              </a:spcAft>
              <a:buClr>
                <a:srgbClr val="7B7B7B"/>
              </a:buClr>
              <a:buSzPts val="1200"/>
              <a:buFont typeface="Open Sans"/>
              <a:buNone/>
            </a:pPr>
            <a:r>
              <a:rPr b="1" i="0" lang="fr-FR" u="sng">
                <a:solidFill>
                  <a:srgbClr val="7B7B7B"/>
                </a:solidFill>
                <a:latin typeface="Open Sans"/>
                <a:ea typeface="Open Sans"/>
                <a:cs typeface="Open Sans"/>
                <a:sym typeface="Open Sans"/>
              </a:rPr>
              <a:t>Activité 5</a:t>
            </a:r>
            <a:r>
              <a:rPr b="1" i="1" lang="fr-FR" u="sng">
                <a:solidFill>
                  <a:srgbClr val="7B7B7B"/>
                </a:solidFill>
                <a:latin typeface="Open Sans"/>
                <a:ea typeface="Open Sans"/>
                <a:cs typeface="Open Sans"/>
                <a:sym typeface="Open Sans"/>
              </a:rPr>
              <a:t>:</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leur pose des questions pour rappeler les stratégies d’identifier une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Par quoi commence la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Par quoi se termine la phrase?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Comment les mots sont-ils placés?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Qu’est-ce qu’il faut chercher dans une phrase? (R=le sens). </a:t>
            </a:r>
            <a:endParaRPr/>
          </a:p>
          <a:p>
            <a:pPr indent="0" lvl="0" marL="0" rtl="0" algn="l">
              <a:lnSpc>
                <a:spcPct val="100000"/>
              </a:lnSpc>
              <a:spcBef>
                <a:spcPts val="0"/>
              </a:spcBef>
              <a:spcAft>
                <a:spcPts val="0"/>
              </a:spcAft>
              <a:buClr>
                <a:schemeClr val="dk1"/>
              </a:buClr>
              <a:buSzPts val="1200"/>
              <a:buFont typeface="Open Sans"/>
              <a:buNone/>
            </a:pPr>
            <a:r>
              <a:rPr b="1" i="1" lang="fr-FR">
                <a:latin typeface="Open Sans"/>
                <a:ea typeface="Open Sans"/>
                <a:cs typeface="Open Sans"/>
                <a:sym typeface="Open Sans"/>
              </a:rPr>
              <a:t>Est-ce que le nombre de majuscules est égal au nombre de phrase dans un texte? </a:t>
            </a:r>
            <a:endParaRPr/>
          </a:p>
          <a:p>
            <a:pPr indent="-95250" lvl="0" marL="171450" rtl="0" algn="l">
              <a:lnSpc>
                <a:spcPct val="100000"/>
              </a:lnSpc>
              <a:spcBef>
                <a:spcPts val="0"/>
              </a:spcBef>
              <a:spcAft>
                <a:spcPts val="0"/>
              </a:spcAft>
              <a:buClr>
                <a:schemeClr val="dk1"/>
              </a:buClr>
              <a:buSzPts val="1200"/>
              <a:buFont typeface="Calibri"/>
              <a:buNone/>
            </a:pPr>
            <a:r>
              <a:t/>
            </a:r>
            <a:endParaRPr/>
          </a:p>
        </p:txBody>
      </p:sp>
      <p:sp>
        <p:nvSpPr>
          <p:cNvPr id="406" name="Google Shape;40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3" name="Google Shape;42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8" name="Google Shape;4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3" name="Google Shape;4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l’enseignant(e)</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L’enseignant (e ) dit aux apprenants : « Aujourd’hui, nous allons travailler sur la phrase. Ce travail va vous permettre de mieux écrire lorsque vous répondrez à des questions en lecture, produirez des textes,… »</a:t>
            </a:r>
            <a:endParaRPr/>
          </a:p>
          <a:p>
            <a:pPr indent="0" lvl="0" marL="0" rtl="0" algn="l">
              <a:lnSpc>
                <a:spcPct val="100000"/>
              </a:lnSpc>
              <a:spcBef>
                <a:spcPts val="0"/>
              </a:spcBef>
              <a:spcAft>
                <a:spcPts val="0"/>
              </a:spcAft>
              <a:buClr>
                <a:schemeClr val="dk1"/>
              </a:buClr>
              <a:buSzPts val="1200"/>
              <a:buFont typeface="Calibri"/>
              <a:buNone/>
            </a:pPr>
            <a:r>
              <a:t/>
            </a:r>
            <a:endParaRPr b="1">
              <a:solidFill>
                <a:srgbClr val="FF0000"/>
              </a:solidFill>
            </a:endParaRPr>
          </a:p>
          <a:p>
            <a:pPr indent="0" lvl="0" marL="0" rtl="0" algn="l">
              <a:lnSpc>
                <a:spcPct val="100000"/>
              </a:lnSpc>
              <a:spcBef>
                <a:spcPts val="0"/>
              </a:spcBef>
              <a:spcAft>
                <a:spcPts val="0"/>
              </a:spcAft>
              <a:buClr>
                <a:schemeClr val="dk1"/>
              </a:buClr>
              <a:buSzPts val="1200"/>
              <a:buFont typeface="Arial"/>
              <a:buNone/>
            </a:pPr>
            <a:r>
              <a:t/>
            </a:r>
            <a:endParaRPr>
              <a:solidFill>
                <a:srgbClr val="FF0000"/>
              </a:solidFill>
            </a:endParaRPr>
          </a:p>
          <a:p>
            <a:pPr indent="0" lvl="0" marL="0" rtl="0" algn="l">
              <a:lnSpc>
                <a:spcPct val="100000"/>
              </a:lnSpc>
              <a:spcBef>
                <a:spcPts val="0"/>
              </a:spcBef>
              <a:spcAft>
                <a:spcPts val="0"/>
              </a:spcAft>
              <a:buClr>
                <a:schemeClr val="dk1"/>
              </a:buClr>
              <a:buSzPts val="1200"/>
              <a:buFont typeface="Arial"/>
              <a:buNone/>
            </a:pPr>
            <a:r>
              <a:t/>
            </a:r>
            <a:endParaRPr/>
          </a:p>
          <a:p>
            <a:pPr indent="0" lvl="0" marL="0" rtl="0" algn="l">
              <a:lnSpc>
                <a:spcPct val="100000"/>
              </a:lnSpc>
              <a:spcBef>
                <a:spcPts val="0"/>
              </a:spcBef>
              <a:spcAft>
                <a:spcPts val="0"/>
              </a:spcAft>
              <a:buSzPts val="1400"/>
              <a:buNone/>
            </a:pPr>
            <a:r>
              <a:t/>
            </a:r>
            <a:endParaRPr/>
          </a:p>
        </p:txBody>
      </p:sp>
      <p:sp>
        <p:nvSpPr>
          <p:cNvPr id="239" name="Google Shape;23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F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1:</a:t>
            </a:r>
            <a:endParaRPr b="0" u="none">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L’enseignant (e ) présente les mots et demande aux apprenants de les lire.</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pose la question suivante: « </a:t>
            </a:r>
            <a:r>
              <a:rPr b="1" lang="fr-FR">
                <a:latin typeface="Open Sans"/>
                <a:ea typeface="Open Sans"/>
                <a:cs typeface="Open Sans"/>
                <a:sym typeface="Open Sans"/>
              </a:rPr>
              <a:t>Est-ce que tu comprends le sens de chaque mot ? </a:t>
            </a:r>
            <a:r>
              <a:rPr b="0" lang="fr-FR">
                <a:latin typeface="Open Sans"/>
                <a:ea typeface="Open Sans"/>
                <a:cs typeface="Open Sans"/>
                <a:sym typeface="Open Sans"/>
              </a:rPr>
              <a:t>»[Pause 3 secondes]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présente la phrase et la fait lire la phrase par les apprenants « Papa répare sa voiture. »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 elle demander aux apprenants s’ils comprennent le sens de cette phrase.</a:t>
            </a:r>
            <a:endParaRPr/>
          </a:p>
          <a:p>
            <a:pPr indent="0" lvl="0" marL="0" rtl="0" algn="l">
              <a:lnSpc>
                <a:spcPct val="100000"/>
              </a:lnSpc>
              <a:spcBef>
                <a:spcPts val="0"/>
              </a:spcBef>
              <a:spcAft>
                <a:spcPts val="0"/>
              </a:spcAft>
              <a:buClr>
                <a:schemeClr val="dk1"/>
              </a:buClr>
              <a:buSzPts val="1200"/>
              <a:buFont typeface="Calibri"/>
              <a:buNone/>
            </a:pPr>
            <a:r>
              <a:t/>
            </a:r>
            <a:endParaRPr b="1"/>
          </a:p>
          <a:p>
            <a:pPr indent="0" lvl="0" marL="0" rtl="0" algn="l">
              <a:lnSpc>
                <a:spcPct val="100000"/>
              </a:lnSpc>
              <a:spcBef>
                <a:spcPts val="0"/>
              </a:spcBef>
              <a:spcAft>
                <a:spcPts val="0"/>
              </a:spcAft>
              <a:buClr>
                <a:schemeClr val="dk1"/>
              </a:buClr>
              <a:buSzPts val="1200"/>
              <a:buFont typeface="Calibri"/>
              <a:buNone/>
            </a:pPr>
            <a:r>
              <a:t/>
            </a:r>
            <a:endParaRPr b="1"/>
          </a:p>
          <a:p>
            <a:pPr indent="0" lvl="0" marL="0" rtl="0" algn="l">
              <a:lnSpc>
                <a:spcPct val="100000"/>
              </a:lnSpc>
              <a:spcBef>
                <a:spcPts val="0"/>
              </a:spcBef>
              <a:spcAft>
                <a:spcPts val="0"/>
              </a:spcAft>
              <a:buClr>
                <a:schemeClr val="dk1"/>
              </a:buClr>
              <a:buSzPts val="1200"/>
              <a:buFont typeface="Calibri"/>
              <a:buNone/>
            </a:pPr>
            <a:r>
              <a:t/>
            </a:r>
            <a:endParaRPr/>
          </a:p>
        </p:txBody>
      </p:sp>
      <p:sp>
        <p:nvSpPr>
          <p:cNvPr id="246" name="Google Shape;246;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2:</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 (e ) fait lire la phrase « Papa répare sa voiture.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Il/Elle pose la 1</a:t>
            </a:r>
            <a:r>
              <a:rPr baseline="30000" lang="fr-FR">
                <a:latin typeface="Open Sans"/>
                <a:ea typeface="Open Sans"/>
                <a:cs typeface="Open Sans"/>
                <a:sym typeface="Open Sans"/>
              </a:rPr>
              <a:t>ère</a:t>
            </a:r>
            <a:r>
              <a:rPr lang="fr-FR">
                <a:latin typeface="Open Sans"/>
                <a:ea typeface="Open Sans"/>
                <a:cs typeface="Open Sans"/>
                <a:sym typeface="Open Sans"/>
              </a:rPr>
              <a:t> question et laisse les élèves trouver la réponse.</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présente l’étiquette « Papa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pour les deux autres questions.</a:t>
            </a:r>
            <a:endParaRPr/>
          </a:p>
        </p:txBody>
      </p:sp>
      <p:sp>
        <p:nvSpPr>
          <p:cNvPr id="260" name="Google Shape;26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3:</a:t>
            </a:r>
            <a:endParaRPr b="1">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a:t>
            </a:r>
            <a:r>
              <a:rPr b="0" lang="fr-FR">
                <a:latin typeface="Open Sans"/>
                <a:ea typeface="Open Sans"/>
                <a:cs typeface="Open Sans"/>
                <a:sym typeface="Open Sans"/>
              </a:rPr>
              <a:t>les 2 suites de </a:t>
            </a:r>
            <a:r>
              <a:rPr b="0" lang="fr-FR" u="none">
                <a:latin typeface="Open Sans"/>
                <a:ea typeface="Open Sans"/>
                <a:cs typeface="Open Sans"/>
                <a:sym typeface="Open Sans"/>
              </a:rPr>
              <a:t>mots </a:t>
            </a:r>
            <a:r>
              <a:rPr lang="fr-FR" u="none">
                <a:latin typeface="Open Sans"/>
                <a:ea typeface="Open Sans"/>
                <a:cs typeface="Open Sans"/>
                <a:sym typeface="Open Sans"/>
              </a:rPr>
              <a:t>et</a:t>
            </a:r>
            <a:r>
              <a:rPr lang="fr-FR">
                <a:latin typeface="Open Sans"/>
                <a:ea typeface="Open Sans"/>
                <a:cs typeface="Open Sans"/>
                <a:sym typeface="Open Sans"/>
              </a:rPr>
              <a:t> demande aux apprenants de trouver laquelle a du sens.</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demander aux apprenants de justifier leurs réponses.</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poser la question suivante : « </a:t>
            </a:r>
            <a:r>
              <a:rPr b="1" lang="fr-FR">
                <a:latin typeface="Open Sans"/>
                <a:ea typeface="Open Sans"/>
                <a:cs typeface="Open Sans"/>
                <a:sym typeface="Open Sans"/>
              </a:rPr>
              <a:t>Est-ce qu’il suffit de mettre les mots les uns après les autres pour faire une phrase? »</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laisse les apprenants s’exprimer.</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d</a:t>
            </a:r>
            <a:r>
              <a:rPr lang="fr-FR">
                <a:latin typeface="Open Sans"/>
                <a:ea typeface="Open Sans"/>
                <a:cs typeface="Open Sans"/>
                <a:sym typeface="Open Sans"/>
              </a:rPr>
              <a:t>it que la 2</a:t>
            </a:r>
            <a:r>
              <a:rPr baseline="30000" lang="fr-FR">
                <a:latin typeface="Open Sans"/>
                <a:ea typeface="Open Sans"/>
                <a:cs typeface="Open Sans"/>
                <a:sym typeface="Open Sans"/>
              </a:rPr>
              <a:t>ème</a:t>
            </a:r>
            <a:r>
              <a:rPr lang="fr-FR">
                <a:latin typeface="Open Sans"/>
                <a:ea typeface="Open Sans"/>
                <a:cs typeface="Open Sans"/>
                <a:sym typeface="Open Sans"/>
              </a:rPr>
              <a:t> suite de mots a un sens, c-à-d je lis et je comprends.</a:t>
            </a:r>
            <a:endParaRPr/>
          </a:p>
          <a:p>
            <a:pPr indent="-171450" lvl="0" marL="171450" rtl="0" algn="l">
              <a:lnSpc>
                <a:spcPct val="100000"/>
              </a:lnSpc>
              <a:spcBef>
                <a:spcPts val="0"/>
              </a:spcBef>
              <a:spcAft>
                <a:spcPts val="0"/>
              </a:spcAft>
              <a:buClr>
                <a:schemeClr val="dk1"/>
              </a:buClr>
              <a:buSzPts val="1200"/>
              <a:buFont typeface="Open Sans"/>
              <a:buChar char="-"/>
            </a:pPr>
            <a:r>
              <a:rPr b="0" lang="fr-FR">
                <a:latin typeface="Open Sans"/>
                <a:ea typeface="Open Sans"/>
                <a:cs typeface="Open Sans"/>
                <a:sym typeface="Open Sans"/>
              </a:rPr>
              <a:t>Il /Elle f</a:t>
            </a:r>
            <a:r>
              <a:rPr lang="fr-FR">
                <a:latin typeface="Open Sans"/>
                <a:ea typeface="Open Sans"/>
                <a:cs typeface="Open Sans"/>
                <a:sym typeface="Open Sans"/>
              </a:rPr>
              <a:t>ait dégager le 1</a:t>
            </a:r>
            <a:r>
              <a:rPr baseline="30000" lang="fr-FR">
                <a:latin typeface="Open Sans"/>
                <a:ea typeface="Open Sans"/>
                <a:cs typeface="Open Sans"/>
                <a:sym typeface="Open Sans"/>
              </a:rPr>
              <a:t>er</a:t>
            </a:r>
            <a:r>
              <a:rPr lang="fr-FR">
                <a:latin typeface="Open Sans"/>
                <a:ea typeface="Open Sans"/>
                <a:cs typeface="Open Sans"/>
                <a:sym typeface="Open Sans"/>
              </a:rPr>
              <a:t> critère de la phrase. « </a:t>
            </a:r>
            <a:r>
              <a:rPr b="1" lang="fr-FR">
                <a:latin typeface="Open Sans"/>
                <a:ea typeface="Open Sans"/>
                <a:cs typeface="Open Sans"/>
                <a:sym typeface="Open Sans"/>
              </a:rPr>
              <a:t>La phrase est une suite de mots en ordre et qui a un sens. »</a:t>
            </a:r>
            <a:endParaRPr/>
          </a:p>
          <a:p>
            <a:pPr indent="0" lvl="0" marL="0" rtl="0" algn="l">
              <a:lnSpc>
                <a:spcPct val="100000"/>
              </a:lnSpc>
              <a:spcBef>
                <a:spcPts val="0"/>
              </a:spcBef>
              <a:spcAft>
                <a:spcPts val="0"/>
              </a:spcAft>
              <a:buClr>
                <a:schemeClr val="dk1"/>
              </a:buClr>
              <a:buSzPts val="1200"/>
              <a:buFont typeface="Calibri"/>
              <a:buNone/>
            </a:pPr>
            <a:r>
              <a:t/>
            </a:r>
            <a:endParaRPr b="1">
              <a:latin typeface="Open Sans"/>
              <a:ea typeface="Open Sans"/>
              <a:cs typeface="Open Sans"/>
              <a:sym typeface="Open Sans"/>
            </a:endParaRPr>
          </a:p>
          <a:p>
            <a:pPr indent="0" lvl="0" marL="0" rtl="0" algn="l">
              <a:lnSpc>
                <a:spcPct val="100000"/>
              </a:lnSpc>
              <a:spcBef>
                <a:spcPts val="0"/>
              </a:spcBef>
              <a:spcAft>
                <a:spcPts val="0"/>
              </a:spcAft>
              <a:buClr>
                <a:schemeClr val="dk1"/>
              </a:buClr>
              <a:buSzPts val="1200"/>
              <a:buFont typeface="Calibri"/>
              <a:buNone/>
            </a:pPr>
            <a:r>
              <a:t/>
            </a:r>
            <a:endParaRPr>
              <a:latin typeface="Open Sans"/>
              <a:ea typeface="Open Sans"/>
              <a:cs typeface="Open Sans"/>
              <a:sym typeface="Open Sans"/>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73" name="Google Shape;27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 name="Google Shape;283;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4:</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les deux phrases et demande aux apprenants de trouver les différences.</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La 2</a:t>
            </a:r>
            <a:r>
              <a:rPr baseline="30000" lang="fr-FR">
                <a:latin typeface="Open Sans"/>
                <a:ea typeface="Open Sans"/>
                <a:cs typeface="Open Sans"/>
                <a:sym typeface="Open Sans"/>
              </a:rPr>
              <a:t>ème</a:t>
            </a:r>
            <a:r>
              <a:rPr lang="fr-FR">
                <a:latin typeface="Open Sans"/>
                <a:ea typeface="Open Sans"/>
                <a:cs typeface="Open Sans"/>
                <a:sym typeface="Open Sans"/>
              </a:rPr>
              <a:t> phrase commence par une majuscule et se termine par un point.</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 Elle montre la majuscule au début de la phrase et le point à la fin.</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dégager le 2ème critère :</a:t>
            </a:r>
            <a:endParaRPr/>
          </a:p>
          <a:p>
            <a:pPr indent="-171450" lvl="0" marL="171450" rtl="0" algn="l">
              <a:lnSpc>
                <a:spcPct val="100000"/>
              </a:lnSpc>
              <a:spcBef>
                <a:spcPts val="0"/>
              </a:spcBef>
              <a:spcAft>
                <a:spcPts val="0"/>
              </a:spcAft>
              <a:buClr>
                <a:schemeClr val="dk1"/>
              </a:buClr>
              <a:buSzPts val="1200"/>
              <a:buFont typeface="Arial"/>
              <a:buChar char="•"/>
            </a:pPr>
            <a:r>
              <a:rPr b="1" lang="fr-FR">
                <a:latin typeface="Open Sans"/>
                <a:ea typeface="Open Sans"/>
                <a:cs typeface="Open Sans"/>
                <a:sym typeface="Open Sans"/>
              </a:rPr>
              <a:t>La phrase commence par une majuscule et se termine par un point.</a:t>
            </a:r>
            <a:endParaRPr/>
          </a:p>
          <a:p>
            <a:pPr indent="-95250" lvl="0" marL="171450" rtl="0" algn="l">
              <a:lnSpc>
                <a:spcPct val="100000"/>
              </a:lnSpc>
              <a:spcBef>
                <a:spcPts val="0"/>
              </a:spcBef>
              <a:spcAft>
                <a:spcPts val="0"/>
              </a:spcAft>
              <a:buClr>
                <a:schemeClr val="dk1"/>
              </a:buClr>
              <a:buSzPts val="1200"/>
              <a:buFont typeface="Arial"/>
              <a:buNone/>
            </a:pPr>
            <a:r>
              <a:t/>
            </a:r>
            <a:endParaRPr b="1"/>
          </a:p>
          <a:p>
            <a:pPr indent="0" lvl="0" marL="0" rtl="0" algn="l">
              <a:lnSpc>
                <a:spcPct val="100000"/>
              </a:lnSpc>
              <a:spcBef>
                <a:spcPts val="0"/>
              </a:spcBef>
              <a:spcAft>
                <a:spcPts val="0"/>
              </a:spcAft>
              <a:buClr>
                <a:schemeClr val="dk1"/>
              </a:buClr>
              <a:buSzPts val="1200"/>
              <a:buFont typeface="Calibri"/>
              <a:buNone/>
            </a:pPr>
            <a:r>
              <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84" name="Google Shape;284;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 name="Google Shape;29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228600" lvl="0" marL="228600" marR="0" rtl="0" algn="l">
              <a:lnSpc>
                <a:spcPct val="100000"/>
              </a:lnSpc>
              <a:spcBef>
                <a:spcPts val="0"/>
              </a:spcBef>
              <a:spcAft>
                <a:spcPts val="0"/>
              </a:spcAft>
              <a:buClr>
                <a:schemeClr val="dk1"/>
              </a:buClr>
              <a:buSzPts val="1200"/>
              <a:buFont typeface="Open Sans"/>
              <a:buAutoNum type="arabicPeriod"/>
            </a:pPr>
            <a:r>
              <a:rPr b="1" lang="fr-FR" sz="1200" u="sng">
                <a:latin typeface="Open Sans"/>
                <a:ea typeface="Open Sans"/>
                <a:cs typeface="Open Sans"/>
                <a:sym typeface="Open Sans"/>
              </a:rPr>
              <a:t>Découverte : </a:t>
            </a:r>
            <a:endParaRPr/>
          </a:p>
          <a:p>
            <a:pPr indent="0" lvl="0" marL="0" marR="0" rtl="0" algn="l">
              <a:lnSpc>
                <a:spcPct val="100000"/>
              </a:lnSpc>
              <a:spcBef>
                <a:spcPts val="0"/>
              </a:spcBef>
              <a:spcAft>
                <a:spcPts val="0"/>
              </a:spcAft>
              <a:buClr>
                <a:schemeClr val="dk1"/>
              </a:buClr>
              <a:buSzPts val="1200"/>
              <a:buFont typeface="Open Sans"/>
              <a:buNone/>
            </a:pPr>
            <a:r>
              <a:rPr b="0" lang="fr-FR" sz="1200" u="none">
                <a:latin typeface="Open Sans"/>
                <a:ea typeface="Open Sans"/>
                <a:cs typeface="Open Sans"/>
                <a:sym typeface="Open Sans"/>
              </a:rPr>
              <a:t>Etape 5:</a:t>
            </a:r>
            <a:endParaRPr>
              <a:latin typeface="Open Sans"/>
              <a:ea typeface="Open Sans"/>
              <a:cs typeface="Open Sans"/>
              <a:sym typeface="Open Sans"/>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dit aux apprenants qu’il y a d’autres points qui terminent la phrase et qu’on les trouve dans les textes. </a:t>
            </a:r>
            <a:endParaRPr/>
          </a:p>
          <a:p>
            <a:pPr indent="-171450" lvl="0" marL="171450" rtl="0" algn="l">
              <a:lnSpc>
                <a:spcPct val="100000"/>
              </a:lnSpc>
              <a:spcBef>
                <a:spcPts val="0"/>
              </a:spcBef>
              <a:spcAft>
                <a:spcPts val="0"/>
              </a:spcAft>
              <a:buClr>
                <a:schemeClr val="dk1"/>
              </a:buClr>
              <a:buSzPts val="1200"/>
              <a:buFont typeface="Open Sans"/>
              <a:buChar char="-"/>
            </a:pPr>
            <a:r>
              <a:rPr lang="fr-FR">
                <a:latin typeface="Open Sans"/>
                <a:ea typeface="Open Sans"/>
                <a:cs typeface="Open Sans"/>
                <a:sym typeface="Open Sans"/>
              </a:rPr>
              <a:t>Il/elle présenter les phrases l’une après l’autre et attire l’attention des apprenants au sens, à la majuscule et aux points.</a:t>
            </a:r>
            <a:endParaRPr/>
          </a:p>
          <a:p>
            <a:pPr indent="0" lvl="0" marL="0" rtl="0" algn="l">
              <a:lnSpc>
                <a:spcPct val="100000"/>
              </a:lnSpc>
              <a:spcBef>
                <a:spcPts val="0"/>
              </a:spcBef>
              <a:spcAft>
                <a:spcPts val="0"/>
              </a:spcAft>
              <a:buClr>
                <a:schemeClr val="dk1"/>
              </a:buClr>
              <a:buSzPts val="1200"/>
              <a:buFont typeface="Calibri"/>
              <a:buNone/>
            </a:pPr>
            <a:r>
              <a:t/>
            </a:r>
            <a:endParaRPr/>
          </a:p>
        </p:txBody>
      </p:sp>
      <p:sp>
        <p:nvSpPr>
          <p:cNvPr id="298" name="Google Shape;29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Open Sans"/>
              <a:buNone/>
            </a:pPr>
            <a:r>
              <a:rPr b="1" lang="fr-FR">
                <a:latin typeface="Open Sans"/>
                <a:ea typeface="Open Sans"/>
                <a:cs typeface="Open Sans"/>
                <a:sym typeface="Open Sans"/>
              </a:rPr>
              <a:t>Note à l’enseignant (e ) </a:t>
            </a:r>
            <a:endParaRPr/>
          </a:p>
          <a:p>
            <a:pPr indent="0" lvl="0" marL="0" marR="0" rtl="0" algn="l">
              <a:lnSpc>
                <a:spcPct val="100000"/>
              </a:lnSpc>
              <a:spcBef>
                <a:spcPts val="0"/>
              </a:spcBef>
              <a:spcAft>
                <a:spcPts val="0"/>
              </a:spcAft>
              <a:buClr>
                <a:schemeClr val="dk1"/>
              </a:buClr>
              <a:buSzPts val="1200"/>
              <a:buFont typeface="Open Sans"/>
              <a:buNone/>
            </a:pPr>
            <a:r>
              <a:rPr b="1" lang="fr-FR" sz="1200" u="sng">
                <a:latin typeface="Open Sans"/>
                <a:ea typeface="Open Sans"/>
                <a:cs typeface="Open Sans"/>
                <a:sym typeface="Open Sans"/>
              </a:rPr>
              <a:t>2. Synthèse : </a:t>
            </a:r>
            <a:endParaRPr/>
          </a:p>
          <a:p>
            <a:pPr indent="0" lvl="0" marL="0" rtl="0" algn="l">
              <a:lnSpc>
                <a:spcPct val="100000"/>
              </a:lnSpc>
              <a:spcBef>
                <a:spcPts val="0"/>
              </a:spcBef>
              <a:spcAft>
                <a:spcPts val="0"/>
              </a:spcAft>
              <a:buClr>
                <a:schemeClr val="dk1"/>
              </a:buClr>
              <a:buSzPts val="1200"/>
              <a:buFont typeface="Open Sans"/>
              <a:buNone/>
            </a:pPr>
            <a:r>
              <a:rPr lang="fr-FR">
                <a:latin typeface="Open Sans"/>
                <a:ea typeface="Open Sans"/>
                <a:cs typeface="Open Sans"/>
                <a:sym typeface="Open Sans"/>
              </a:rPr>
              <a:t>L’enseignant(e ) élabore cette carte mentale est à élaborer avec les apprenants via des questions dont les réponses seront les encadrés en vert. </a:t>
            </a:r>
            <a:endParaRPr>
              <a:latin typeface="Open Sans"/>
              <a:ea typeface="Open Sans"/>
              <a:cs typeface="Open Sans"/>
              <a:sym typeface="Open Sans"/>
            </a:endParaRPr>
          </a:p>
        </p:txBody>
      </p:sp>
      <p:sp>
        <p:nvSpPr>
          <p:cNvPr id="313" name="Google Shape;31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fr-F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image" Target="../media/image3.png"/><Relationship Id="rId7"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sp>
        <p:nvSpPr>
          <p:cNvPr id="11" name="Google Shape;11;p2"/>
          <p:cNvSpPr/>
          <p:nvPr>
            <p:ph idx="2" type="pic"/>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flipH="1" rot="10800000">
            <a:off x="0" y="2104056"/>
            <a:ext cx="12192000" cy="3997921"/>
            <a:chOff x="44070" y="706405"/>
            <a:chExt cx="16591967" cy="5470815"/>
          </a:xfrm>
        </p:grpSpPr>
        <p:grpSp>
          <p:nvGrpSpPr>
            <p:cNvPr id="13" name="Google Shape;13;p2"/>
            <p:cNvGrpSpPr/>
            <p:nvPr/>
          </p:nvGrpSpPr>
          <p:grpSpPr>
            <a:xfrm flipH="1" rot="10800000">
              <a:off x="44070" y="3524343"/>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المرحلة التعليمية - ٣">
    <p:spTree>
      <p:nvGrpSpPr>
        <p:cNvPr id="100" name="Shape 100"/>
        <p:cNvGrpSpPr/>
        <p:nvPr/>
      </p:nvGrpSpPr>
      <p:grpSpPr>
        <a:xfrm>
          <a:off x="0" y="0"/>
          <a:ext cx="0" cy="0"/>
          <a:chOff x="0" y="0"/>
          <a:chExt cx="0" cy="0"/>
        </a:xfrm>
      </p:grpSpPr>
      <p:sp>
        <p:nvSpPr>
          <p:cNvPr id="101" name="Google Shape;101;p11"/>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nvGrpSpPr>
          <p:cNvPr id="102" name="Google Shape;102;p11"/>
          <p:cNvGrpSpPr/>
          <p:nvPr/>
        </p:nvGrpSpPr>
        <p:grpSpPr>
          <a:xfrm>
            <a:off x="6907074" y="1240481"/>
            <a:ext cx="4709243" cy="4377037"/>
            <a:chOff x="433353" y="993616"/>
            <a:chExt cx="5355059" cy="4977295"/>
          </a:xfrm>
        </p:grpSpPr>
        <p:sp>
          <p:nvSpPr>
            <p:cNvPr id="103" name="Google Shape;103;p11"/>
            <p:cNvSpPr/>
            <p:nvPr/>
          </p:nvSpPr>
          <p:spPr>
            <a:xfrm>
              <a:off x="648520" y="993616"/>
              <a:ext cx="4889897" cy="4886405"/>
            </a:xfrm>
            <a:custGeom>
              <a:rect b="b" l="l" r="r" t="t"/>
              <a:pathLst>
                <a:path extrusionOk="0" h="4886405" w="4889897">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4" name="Google Shape;104;p11"/>
            <p:cNvSpPr/>
            <p:nvPr/>
          </p:nvSpPr>
          <p:spPr>
            <a:xfrm>
              <a:off x="2725301" y="1994325"/>
              <a:ext cx="1028362" cy="2566364"/>
            </a:xfrm>
            <a:custGeom>
              <a:rect b="b" l="l" r="r" t="t"/>
              <a:pathLst>
                <a:path extrusionOk="0" h="2566364" w="1028362">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5" name="Google Shape;105;p11"/>
            <p:cNvSpPr/>
            <p:nvPr/>
          </p:nvSpPr>
          <p:spPr>
            <a:xfrm>
              <a:off x="753484" y="2816488"/>
              <a:ext cx="455857" cy="1789840"/>
            </a:xfrm>
            <a:custGeom>
              <a:rect b="b" l="l" r="r" t="t"/>
              <a:pathLst>
                <a:path extrusionOk="0" h="1789840" w="455857">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6" name="Google Shape;106;p11"/>
            <p:cNvSpPr/>
            <p:nvPr/>
          </p:nvSpPr>
          <p:spPr>
            <a:xfrm>
              <a:off x="1066883" y="1098145"/>
              <a:ext cx="2072516" cy="1251742"/>
            </a:xfrm>
            <a:custGeom>
              <a:rect b="b" l="l" r="r" t="t"/>
              <a:pathLst>
                <a:path extrusionOk="0" h="1251742" w="2072516">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7" name="Google Shape;107;p11"/>
            <p:cNvSpPr/>
            <p:nvPr/>
          </p:nvSpPr>
          <p:spPr>
            <a:xfrm>
              <a:off x="4181123" y="1783127"/>
              <a:ext cx="1252389" cy="3678776"/>
            </a:xfrm>
            <a:custGeom>
              <a:rect b="b" l="l" r="r" t="t"/>
              <a:pathLst>
                <a:path extrusionOk="0" h="3678776" w="1252389">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8" name="Google Shape;108;p11"/>
            <p:cNvSpPr/>
            <p:nvPr/>
          </p:nvSpPr>
          <p:spPr>
            <a:xfrm>
              <a:off x="1438596" y="4974046"/>
              <a:ext cx="1703522" cy="801445"/>
            </a:xfrm>
            <a:custGeom>
              <a:rect b="b" l="l" r="r" t="t"/>
              <a:pathLst>
                <a:path extrusionOk="0" h="801445" w="1703522">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09" name="Google Shape;109;p11"/>
            <p:cNvSpPr/>
            <p:nvPr/>
          </p:nvSpPr>
          <p:spPr>
            <a:xfrm>
              <a:off x="1497616" y="1065273"/>
              <a:ext cx="868289" cy="867669"/>
            </a:xfrm>
            <a:custGeom>
              <a:rect b="b" l="l" r="r" t="t"/>
              <a:pathLst>
                <a:path extrusionOk="0" h="867669" w="868289">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0" name="Google Shape;110;p11"/>
            <p:cNvSpPr/>
            <p:nvPr/>
          </p:nvSpPr>
          <p:spPr>
            <a:xfrm>
              <a:off x="4920123" y="2977917"/>
              <a:ext cx="868289" cy="867669"/>
            </a:xfrm>
            <a:custGeom>
              <a:rect b="b" l="l" r="r" t="t"/>
              <a:pathLst>
                <a:path extrusionOk="0" h="867669" w="868289">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1" name="Google Shape;111;p11"/>
            <p:cNvSpPr/>
            <p:nvPr/>
          </p:nvSpPr>
          <p:spPr>
            <a:xfrm>
              <a:off x="1856906" y="5103136"/>
              <a:ext cx="868395" cy="867775"/>
            </a:xfrm>
            <a:custGeom>
              <a:rect b="b" l="l" r="r" t="t"/>
              <a:pathLst>
                <a:path extrusionOk="0" h="867775" w="868395">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2" name="Google Shape;112;p11"/>
            <p:cNvSpPr/>
            <p:nvPr/>
          </p:nvSpPr>
          <p:spPr>
            <a:xfrm>
              <a:off x="438086" y="3327148"/>
              <a:ext cx="868289" cy="867669"/>
            </a:xfrm>
            <a:custGeom>
              <a:rect b="b" l="l" r="r" t="t"/>
              <a:pathLst>
                <a:path extrusionOk="0" h="867669" w="868289">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rotWithShape="0" algn="tl" dir="2700000" dist="38100">
                <a:srgbClr val="000000">
                  <a:alpha val="3137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3" name="Google Shape;113;p11"/>
            <p:cNvSpPr txBox="1"/>
            <p:nvPr/>
          </p:nvSpPr>
          <p:spPr>
            <a:xfrm>
              <a:off x="1540111" y="113679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1</a:t>
              </a:r>
              <a:endParaRPr b="0" i="0" sz="1400" u="none" cap="none" strike="noStrike">
                <a:solidFill>
                  <a:srgbClr val="000000"/>
                </a:solidFill>
                <a:latin typeface="Arial"/>
                <a:ea typeface="Arial"/>
                <a:cs typeface="Arial"/>
                <a:sym typeface="Arial"/>
              </a:endParaRPr>
            </a:p>
          </p:txBody>
        </p:sp>
        <p:sp>
          <p:nvSpPr>
            <p:cNvPr id="114" name="Google Shape;114;p11"/>
            <p:cNvSpPr txBox="1"/>
            <p:nvPr/>
          </p:nvSpPr>
          <p:spPr>
            <a:xfrm>
              <a:off x="4975318" y="3088585"/>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4</a:t>
              </a:r>
              <a:endParaRPr b="0" i="0" sz="1400" u="none" cap="none" strike="noStrike">
                <a:solidFill>
                  <a:srgbClr val="000000"/>
                </a:solidFill>
                <a:latin typeface="Arial"/>
                <a:ea typeface="Arial"/>
                <a:cs typeface="Arial"/>
                <a:sym typeface="Arial"/>
              </a:endParaRPr>
            </a:p>
          </p:txBody>
        </p:sp>
        <p:sp>
          <p:nvSpPr>
            <p:cNvPr id="115" name="Google Shape;115;p11"/>
            <p:cNvSpPr txBox="1"/>
            <p:nvPr/>
          </p:nvSpPr>
          <p:spPr>
            <a:xfrm>
              <a:off x="1886960" y="5196822"/>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3</a:t>
              </a:r>
              <a:endParaRPr b="0" i="0" sz="1400" u="none" cap="none" strike="noStrike">
                <a:solidFill>
                  <a:srgbClr val="000000"/>
                </a:solidFill>
                <a:latin typeface="Arial"/>
                <a:ea typeface="Arial"/>
                <a:cs typeface="Arial"/>
                <a:sym typeface="Arial"/>
              </a:endParaRPr>
            </a:p>
          </p:txBody>
        </p:sp>
        <p:sp>
          <p:nvSpPr>
            <p:cNvPr id="116" name="Google Shape;116;p11"/>
            <p:cNvSpPr txBox="1"/>
            <p:nvPr/>
          </p:nvSpPr>
          <p:spPr>
            <a:xfrm>
              <a:off x="433353" y="343107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0000"/>
                  </a:solidFill>
                  <a:latin typeface="Twentieth Century"/>
                  <a:ea typeface="Twentieth Century"/>
                  <a:cs typeface="Twentieth Century"/>
                  <a:sym typeface="Twentieth Century"/>
                </a:rPr>
                <a:t>2</a:t>
              </a:r>
              <a:endParaRPr b="0" i="0" sz="1400" u="none" cap="none" strike="noStrike">
                <a:solidFill>
                  <a:srgbClr val="000000"/>
                </a:solidFill>
                <a:latin typeface="Arial"/>
                <a:ea typeface="Arial"/>
                <a:cs typeface="Arial"/>
                <a:sym typeface="Arial"/>
              </a:endParaRPr>
            </a:p>
          </p:txBody>
        </p:sp>
      </p:grpSp>
      <p:pic>
        <p:nvPicPr>
          <p:cNvPr id="117" name="Google Shape;117;p11"/>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01"/>
                                        </p:tgtEl>
                                        <p:attrNameLst>
                                          <p:attrName>style.visibility</p:attrName>
                                        </p:attrNameLst>
                                      </p:cBhvr>
                                      <p:to>
                                        <p:strVal val="visible"/>
                                      </p:to>
                                    </p:set>
                                    <p:animEffect filter="fade" transition="in">
                                      <p:cBhvr>
                                        <p:cTn dur="5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٤">
  <p:cSld name="المرحلة التعليمية - ٤">
    <p:spTree>
      <p:nvGrpSpPr>
        <p:cNvPr id="118" name="Shape 118"/>
        <p:cNvGrpSpPr/>
        <p:nvPr/>
      </p:nvGrpSpPr>
      <p:grpSpPr>
        <a:xfrm>
          <a:off x="0" y="0"/>
          <a:ext cx="0" cy="0"/>
          <a:chOff x="0" y="0"/>
          <a:chExt cx="0" cy="0"/>
        </a:xfrm>
      </p:grpSpPr>
      <p:sp>
        <p:nvSpPr>
          <p:cNvPr id="119" name="Google Shape;119;p12"/>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0" name="Google Shape;120;p12"/>
          <p:cNvSpPr/>
          <p:nvPr/>
        </p:nvSpPr>
        <p:spPr>
          <a:xfrm>
            <a:off x="9640688" y="3325043"/>
            <a:ext cx="2081559" cy="2081559"/>
          </a:xfrm>
          <a:prstGeom prst="ellipse">
            <a:avLst/>
          </a:prstGeom>
          <a:noFill/>
          <a:ln cap="flat" cmpd="sng" w="635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21" name="Google Shape;121;p12"/>
          <p:cNvSpPr/>
          <p:nvPr/>
        </p:nvSpPr>
        <p:spPr>
          <a:xfrm>
            <a:off x="8504587" y="1413644"/>
            <a:ext cx="2475312" cy="2475311"/>
          </a:xfrm>
          <a:prstGeom prst="ellipse">
            <a:avLst/>
          </a:prstGeom>
          <a:no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22" name="Google Shape;122;p12"/>
          <p:cNvSpPr/>
          <p:nvPr/>
        </p:nvSpPr>
        <p:spPr>
          <a:xfrm>
            <a:off x="6350779" y="2706265"/>
            <a:ext cx="3190836" cy="3190835"/>
          </a:xfrm>
          <a:prstGeom prst="ellipse">
            <a:avLst/>
          </a:prstGeom>
          <a:no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grpSp>
        <p:nvGrpSpPr>
          <p:cNvPr id="123" name="Google Shape;123;p12"/>
          <p:cNvGrpSpPr/>
          <p:nvPr/>
        </p:nvGrpSpPr>
        <p:grpSpPr>
          <a:xfrm>
            <a:off x="5960439" y="715219"/>
            <a:ext cx="1961427" cy="3491678"/>
            <a:chOff x="1851024" y="1671637"/>
            <a:chExt cx="4343813" cy="7732734"/>
          </a:xfrm>
        </p:grpSpPr>
        <p:sp>
          <p:nvSpPr>
            <p:cNvPr id="124" name="Google Shape;124;p12"/>
            <p:cNvSpPr/>
            <p:nvPr/>
          </p:nvSpPr>
          <p:spPr>
            <a:xfrm>
              <a:off x="3147617" y="6872041"/>
              <a:ext cx="18722" cy="32763"/>
            </a:xfrm>
            <a:custGeom>
              <a:rect b="b" l="l" r="r" t="t"/>
              <a:pathLst>
                <a:path extrusionOk="0" h="33" w="18">
                  <a:moveTo>
                    <a:pt x="0" y="32"/>
                  </a:moveTo>
                  <a:lnTo>
                    <a:pt x="17" y="0"/>
                  </a:lnTo>
                  <a:lnTo>
                    <a:pt x="17" y="0"/>
                  </a:lnTo>
                  <a:cubicBezTo>
                    <a:pt x="9" y="15"/>
                    <a:pt x="4" y="24"/>
                    <a:pt x="0" y="3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5" name="Google Shape;125;p12"/>
            <p:cNvSpPr/>
            <p:nvPr/>
          </p:nvSpPr>
          <p:spPr>
            <a:xfrm>
              <a:off x="3016553" y="7134170"/>
              <a:ext cx="9361" cy="18722"/>
            </a:xfrm>
            <a:custGeom>
              <a:rect b="b" l="l" r="r" t="t"/>
              <a:pathLst>
                <a:path extrusionOk="0" h="17" w="7">
                  <a:moveTo>
                    <a:pt x="1" y="9"/>
                  </a:moveTo>
                  <a:lnTo>
                    <a:pt x="0" y="16"/>
                  </a:lnTo>
                  <a:lnTo>
                    <a:pt x="0" y="16"/>
                  </a:lnTo>
                  <a:cubicBezTo>
                    <a:pt x="4" y="5"/>
                    <a:pt x="6" y="0"/>
                    <a:pt x="1" y="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6" name="Google Shape;126;p12"/>
            <p:cNvSpPr/>
            <p:nvPr/>
          </p:nvSpPr>
          <p:spPr>
            <a:xfrm>
              <a:off x="2754427" y="9310755"/>
              <a:ext cx="14041" cy="51492"/>
            </a:xfrm>
            <a:custGeom>
              <a:rect b="b" l="l" r="r" t="t"/>
              <a:pathLst>
                <a:path extrusionOk="0" h="49" w="14">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7" name="Google Shape;127;p12"/>
            <p:cNvSpPr/>
            <p:nvPr/>
          </p:nvSpPr>
          <p:spPr>
            <a:xfrm>
              <a:off x="2721659" y="9207777"/>
              <a:ext cx="9361" cy="70214"/>
            </a:xfrm>
            <a:custGeom>
              <a:rect b="b" l="l" r="r" t="t"/>
              <a:pathLst>
                <a:path extrusionOk="0" h="68" w="11">
                  <a:moveTo>
                    <a:pt x="10" y="67"/>
                  </a:moveTo>
                  <a:lnTo>
                    <a:pt x="0" y="0"/>
                  </a:lnTo>
                  <a:lnTo>
                    <a:pt x="0" y="0"/>
                  </a:lnTo>
                  <a:cubicBezTo>
                    <a:pt x="2" y="15"/>
                    <a:pt x="5" y="37"/>
                    <a:pt x="10" y="6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8" name="Google Shape;128;p12"/>
            <p:cNvSpPr/>
            <p:nvPr/>
          </p:nvSpPr>
          <p:spPr>
            <a:xfrm>
              <a:off x="4149313" y="5804815"/>
              <a:ext cx="37447" cy="28086"/>
            </a:xfrm>
            <a:custGeom>
              <a:rect b="b" l="l" r="r" t="t"/>
              <a:pathLst>
                <a:path extrusionOk="0" h="27" w="37">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29" name="Google Shape;129;p12"/>
            <p:cNvSpPr/>
            <p:nvPr/>
          </p:nvSpPr>
          <p:spPr>
            <a:xfrm>
              <a:off x="3119531" y="6989062"/>
              <a:ext cx="18722" cy="32767"/>
            </a:xfrm>
            <a:custGeom>
              <a:rect b="b" l="l" r="r" t="t"/>
              <a:pathLst>
                <a:path extrusionOk="0" h="31" w="18">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0" name="Google Shape;130;p12"/>
            <p:cNvSpPr/>
            <p:nvPr/>
          </p:nvSpPr>
          <p:spPr>
            <a:xfrm>
              <a:off x="2731020" y="9263946"/>
              <a:ext cx="4682" cy="23406"/>
            </a:xfrm>
            <a:custGeom>
              <a:rect b="b" l="l" r="r" t="t"/>
              <a:pathLst>
                <a:path extrusionOk="0" h="20" w="4">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1" name="Google Shape;131;p12"/>
            <p:cNvSpPr/>
            <p:nvPr/>
          </p:nvSpPr>
          <p:spPr>
            <a:xfrm>
              <a:off x="4144632" y="5828216"/>
              <a:ext cx="9361" cy="4682"/>
            </a:xfrm>
            <a:custGeom>
              <a:rect b="b" l="l" r="r" t="t"/>
              <a:pathLst>
                <a:path extrusionOk="0" h="6" w="8">
                  <a:moveTo>
                    <a:pt x="0" y="5"/>
                  </a:moveTo>
                  <a:lnTo>
                    <a:pt x="4" y="2"/>
                  </a:lnTo>
                  <a:lnTo>
                    <a:pt x="4" y="2"/>
                  </a:lnTo>
                  <a:cubicBezTo>
                    <a:pt x="5" y="1"/>
                    <a:pt x="6" y="0"/>
                    <a:pt x="7" y="0"/>
                  </a:cubicBezTo>
                  <a:lnTo>
                    <a:pt x="0" y="5"/>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2" name="Google Shape;132;p12"/>
            <p:cNvSpPr/>
            <p:nvPr/>
          </p:nvSpPr>
          <p:spPr>
            <a:xfrm>
              <a:off x="2791874" y="7653740"/>
              <a:ext cx="18722" cy="60851"/>
            </a:xfrm>
            <a:custGeom>
              <a:rect b="b" l="l" r="r" t="t"/>
              <a:pathLst>
                <a:path extrusionOk="0" h="56" w="18">
                  <a:moveTo>
                    <a:pt x="0" y="49"/>
                  </a:moveTo>
                  <a:lnTo>
                    <a:pt x="0" y="55"/>
                  </a:lnTo>
                  <a:lnTo>
                    <a:pt x="0" y="55"/>
                  </a:lnTo>
                  <a:cubicBezTo>
                    <a:pt x="4" y="45"/>
                    <a:pt x="9" y="29"/>
                    <a:pt x="17" y="0"/>
                  </a:cubicBezTo>
                  <a:lnTo>
                    <a:pt x="0" y="4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3" name="Google Shape;133;p12"/>
            <p:cNvSpPr/>
            <p:nvPr/>
          </p:nvSpPr>
          <p:spPr>
            <a:xfrm>
              <a:off x="3180380" y="6815872"/>
              <a:ext cx="23406" cy="23404"/>
            </a:xfrm>
            <a:custGeom>
              <a:rect b="b" l="l" r="r" t="t"/>
              <a:pathLst>
                <a:path extrusionOk="0" h="23" w="20">
                  <a:moveTo>
                    <a:pt x="8" y="9"/>
                  </a:moveTo>
                  <a:lnTo>
                    <a:pt x="0" y="22"/>
                  </a:lnTo>
                  <a:lnTo>
                    <a:pt x="19" y="0"/>
                  </a:lnTo>
                  <a:lnTo>
                    <a:pt x="8" y="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4" name="Google Shape;134;p12"/>
            <p:cNvSpPr/>
            <p:nvPr/>
          </p:nvSpPr>
          <p:spPr>
            <a:xfrm>
              <a:off x="3620378" y="6193321"/>
              <a:ext cx="84255" cy="79576"/>
            </a:xfrm>
            <a:custGeom>
              <a:rect b="b" l="l" r="r" t="t"/>
              <a:pathLst>
                <a:path extrusionOk="0" h="74" w="81">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5" name="Google Shape;135;p12"/>
            <p:cNvSpPr/>
            <p:nvPr/>
          </p:nvSpPr>
          <p:spPr>
            <a:xfrm>
              <a:off x="5717392" y="7709911"/>
              <a:ext cx="477445" cy="777019"/>
            </a:xfrm>
            <a:custGeom>
              <a:rect b="b" l="l" r="r" t="t"/>
              <a:pathLst>
                <a:path extrusionOk="0" h="733" w="449">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6" name="Google Shape;136;p12"/>
            <p:cNvSpPr/>
            <p:nvPr/>
          </p:nvSpPr>
          <p:spPr>
            <a:xfrm>
              <a:off x="2131873" y="2509507"/>
              <a:ext cx="2288928" cy="2288925"/>
            </a:xfrm>
            <a:custGeom>
              <a:rect b="b" l="l" r="r" t="t"/>
              <a:pathLst>
                <a:path extrusionOk="0" h="2157" w="2157">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7" name="Google Shape;137;p12"/>
            <p:cNvSpPr/>
            <p:nvPr/>
          </p:nvSpPr>
          <p:spPr>
            <a:xfrm>
              <a:off x="2693573" y="9090757"/>
              <a:ext cx="126384" cy="313614"/>
            </a:xfrm>
            <a:custGeom>
              <a:rect b="b" l="l" r="r" t="t"/>
              <a:pathLst>
                <a:path extrusionOk="0" h="296" w="118">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8" name="Google Shape;138;p12"/>
            <p:cNvSpPr/>
            <p:nvPr/>
          </p:nvSpPr>
          <p:spPr>
            <a:xfrm>
              <a:off x="5993561" y="8369909"/>
              <a:ext cx="126382" cy="313614"/>
            </a:xfrm>
            <a:custGeom>
              <a:rect b="b" l="l" r="r" t="t"/>
              <a:pathLst>
                <a:path extrusionOk="0" h="297" w="118">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39" name="Google Shape;139;p12"/>
            <p:cNvSpPr/>
            <p:nvPr/>
          </p:nvSpPr>
          <p:spPr>
            <a:xfrm>
              <a:off x="2871445" y="2308229"/>
              <a:ext cx="322980" cy="482127"/>
            </a:xfrm>
            <a:custGeom>
              <a:rect b="b" l="l" r="r" t="t"/>
              <a:pathLst>
                <a:path extrusionOk="0" h="455" w="303">
                  <a:moveTo>
                    <a:pt x="302" y="408"/>
                  </a:moveTo>
                  <a:lnTo>
                    <a:pt x="89" y="454"/>
                  </a:lnTo>
                  <a:lnTo>
                    <a:pt x="0" y="46"/>
                  </a:lnTo>
                  <a:lnTo>
                    <a:pt x="213" y="0"/>
                  </a:lnTo>
                  <a:lnTo>
                    <a:pt x="302" y="40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0" name="Google Shape;140;p12"/>
            <p:cNvSpPr/>
            <p:nvPr/>
          </p:nvSpPr>
          <p:spPr>
            <a:xfrm>
              <a:off x="2688894" y="1671637"/>
              <a:ext cx="496168" cy="861274"/>
            </a:xfrm>
            <a:custGeom>
              <a:rect b="b" l="l" r="r" t="t"/>
              <a:pathLst>
                <a:path extrusionOk="0" h="812" w="467">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1" name="Google Shape;141;p12"/>
            <p:cNvSpPr/>
            <p:nvPr/>
          </p:nvSpPr>
          <p:spPr>
            <a:xfrm>
              <a:off x="2333151" y="5860984"/>
              <a:ext cx="3014457" cy="809782"/>
            </a:xfrm>
            <a:custGeom>
              <a:rect b="b" l="l" r="r" t="t"/>
              <a:pathLst>
                <a:path extrusionOk="0" h="764" w="2842">
                  <a:moveTo>
                    <a:pt x="2807" y="0"/>
                  </a:moveTo>
                  <a:lnTo>
                    <a:pt x="0" y="611"/>
                  </a:lnTo>
                  <a:lnTo>
                    <a:pt x="34" y="763"/>
                  </a:lnTo>
                  <a:lnTo>
                    <a:pt x="2841" y="151"/>
                  </a:lnTo>
                  <a:lnTo>
                    <a:pt x="2807" y="0"/>
                  </a:ln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2" name="Google Shape;142;p12"/>
            <p:cNvSpPr/>
            <p:nvPr/>
          </p:nvSpPr>
          <p:spPr>
            <a:xfrm>
              <a:off x="5286755" y="5701835"/>
              <a:ext cx="547660" cy="369784"/>
            </a:xfrm>
            <a:custGeom>
              <a:rect b="b" l="l" r="r" t="t"/>
              <a:pathLst>
                <a:path extrusionOk="0" h="350" w="518">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3" name="Google Shape;143;p12"/>
            <p:cNvSpPr/>
            <p:nvPr/>
          </p:nvSpPr>
          <p:spPr>
            <a:xfrm>
              <a:off x="1851024" y="6450768"/>
              <a:ext cx="547660" cy="369784"/>
            </a:xfrm>
            <a:custGeom>
              <a:rect b="b" l="l" r="r" t="t"/>
              <a:pathLst>
                <a:path extrusionOk="0" h="349" w="518">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4" name="Google Shape;144;p12"/>
            <p:cNvSpPr/>
            <p:nvPr/>
          </p:nvSpPr>
          <p:spPr>
            <a:xfrm>
              <a:off x="3681231" y="5748643"/>
              <a:ext cx="332339" cy="1057868"/>
            </a:xfrm>
            <a:custGeom>
              <a:rect b="b" l="l" r="r" t="t"/>
              <a:pathLst>
                <a:path extrusionOk="0" h="998" w="312">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5" name="Google Shape;145;p12"/>
            <p:cNvSpPr/>
            <p:nvPr/>
          </p:nvSpPr>
          <p:spPr>
            <a:xfrm>
              <a:off x="2417406" y="3731203"/>
              <a:ext cx="692764" cy="4797855"/>
            </a:xfrm>
            <a:custGeom>
              <a:rect b="b" l="l" r="r" t="t"/>
              <a:pathLst>
                <a:path extrusionOk="0" h="4519" w="652">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6" name="Google Shape;146;p12"/>
            <p:cNvSpPr/>
            <p:nvPr/>
          </p:nvSpPr>
          <p:spPr>
            <a:xfrm>
              <a:off x="2417406" y="8430758"/>
              <a:ext cx="477445" cy="777019"/>
            </a:xfrm>
            <a:custGeom>
              <a:rect b="b" l="l" r="r" t="t"/>
              <a:pathLst>
                <a:path extrusionOk="0" h="732" w="448">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47" name="Google Shape;147;p12"/>
            <p:cNvSpPr/>
            <p:nvPr/>
          </p:nvSpPr>
          <p:spPr>
            <a:xfrm>
              <a:off x="3475274" y="3548652"/>
              <a:ext cx="2574459" cy="4334451"/>
            </a:xfrm>
            <a:custGeom>
              <a:rect b="b" l="l" r="r" t="t"/>
              <a:pathLst>
                <a:path extrusionOk="0" h="4084" w="2426">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grpSp>
      <p:pic>
        <p:nvPicPr>
          <p:cNvPr id="148" name="Google Shape;148;p12"/>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par>
                                <p:cTn fill="hold" nodeType="with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1000"/>
                                        <p:tgtEl>
                                          <p:spTgt spid="122"/>
                                        </p:tgtEl>
                                      </p:cBhvr>
                                    </p:animEffect>
                                  </p:childTnLst>
                                </p:cTn>
                              </p:par>
                              <p:par>
                                <p:cTn fill="hold" nodeType="with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par>
                                <p:cTn fill="hold" nodeType="withEffect" presetClass="entr" presetID="10" presetSubtype="0">
                                  <p:stCondLst>
                                    <p:cond delay="50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٥">
  <p:cSld name="المرحلة التعليمية - ٥">
    <p:spTree>
      <p:nvGrpSpPr>
        <p:cNvPr id="149" name="Shape 149"/>
        <p:cNvGrpSpPr/>
        <p:nvPr/>
      </p:nvGrpSpPr>
      <p:grpSpPr>
        <a:xfrm>
          <a:off x="0" y="0"/>
          <a:ext cx="0" cy="0"/>
          <a:chOff x="0" y="0"/>
          <a:chExt cx="0" cy="0"/>
        </a:xfrm>
      </p:grpSpPr>
      <p:sp>
        <p:nvSpPr>
          <p:cNvPr id="150" name="Google Shape;150;p13"/>
          <p:cNvSpPr/>
          <p:nvPr/>
        </p:nvSpPr>
        <p:spPr>
          <a:xfrm flipH="1">
            <a:off x="91126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1" name="Google Shape;151;p13"/>
          <p:cNvSpPr/>
          <p:nvPr/>
        </p:nvSpPr>
        <p:spPr>
          <a:xfrm flipH="1">
            <a:off x="91126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2" name="Google Shape;152;p13"/>
          <p:cNvSpPr/>
          <p:nvPr/>
        </p:nvSpPr>
        <p:spPr>
          <a:xfrm flipH="1">
            <a:off x="4406568"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3" name="Google Shape;153;p13"/>
          <p:cNvSpPr/>
          <p:nvPr/>
        </p:nvSpPr>
        <p:spPr>
          <a:xfrm flipH="1">
            <a:off x="4406567"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4" name="Google Shape;154;p13"/>
          <p:cNvSpPr/>
          <p:nvPr/>
        </p:nvSpPr>
        <p:spPr>
          <a:xfrm flipH="1">
            <a:off x="265891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5" name="Google Shape;155;p13"/>
          <p:cNvSpPr/>
          <p:nvPr/>
        </p:nvSpPr>
        <p:spPr>
          <a:xfrm flipH="1">
            <a:off x="265891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6" name="Google Shape;156;p13"/>
          <p:cNvSpPr/>
          <p:nvPr/>
        </p:nvSpPr>
        <p:spPr>
          <a:xfrm flipH="1">
            <a:off x="6143019"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7" name="Google Shape;157;p13"/>
          <p:cNvSpPr/>
          <p:nvPr/>
        </p:nvSpPr>
        <p:spPr>
          <a:xfrm flipH="1">
            <a:off x="6143018"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8" name="Google Shape;158;p13"/>
          <p:cNvSpPr/>
          <p:nvPr/>
        </p:nvSpPr>
        <p:spPr>
          <a:xfrm flipH="1">
            <a:off x="963832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59" name="Google Shape;159;p13"/>
          <p:cNvSpPr/>
          <p:nvPr/>
        </p:nvSpPr>
        <p:spPr>
          <a:xfrm flipH="1">
            <a:off x="963832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60" name="Google Shape;160;p13"/>
          <p:cNvSpPr/>
          <p:nvPr/>
        </p:nvSpPr>
        <p:spPr>
          <a:xfrm flipH="1">
            <a:off x="789067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61" name="Google Shape;161;p13"/>
          <p:cNvSpPr/>
          <p:nvPr/>
        </p:nvSpPr>
        <p:spPr>
          <a:xfrm flipH="1">
            <a:off x="789067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pic>
        <p:nvPicPr>
          <p:cNvPr id="162" name="Google Shape;162;p1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٦">
  <p:cSld name="المرحلة التعليمية - ٦">
    <p:spTree>
      <p:nvGrpSpPr>
        <p:cNvPr id="163" name="Shape 163"/>
        <p:cNvGrpSpPr/>
        <p:nvPr/>
      </p:nvGrpSpPr>
      <p:grpSpPr>
        <a:xfrm>
          <a:off x="0" y="0"/>
          <a:ext cx="0" cy="0"/>
          <a:chOff x="0" y="0"/>
          <a:chExt cx="0" cy="0"/>
        </a:xfrm>
      </p:grpSpPr>
      <p:sp>
        <p:nvSpPr>
          <p:cNvPr id="164" name="Google Shape;164;p14"/>
          <p:cNvSpPr/>
          <p:nvPr>
            <p:ph idx="2" type="pic"/>
          </p:nvPr>
        </p:nvSpPr>
        <p:spPr>
          <a:xfrm>
            <a:off x="888719" y="1642858"/>
            <a:ext cx="5092700" cy="3264808"/>
          </a:xfrm>
          <a:prstGeom prst="rect">
            <a:avLst/>
          </a:prstGeom>
          <a:solidFill>
            <a:srgbClr val="F2F2F2"/>
          </a:solidFill>
          <a:ln>
            <a:noFill/>
          </a:ln>
        </p:spPr>
      </p:sp>
      <p:sp>
        <p:nvSpPr>
          <p:cNvPr id="165" name="Google Shape;165;p14"/>
          <p:cNvSpPr/>
          <p:nvPr>
            <p:ph idx="3" type="pic"/>
          </p:nvPr>
        </p:nvSpPr>
        <p:spPr>
          <a:xfrm>
            <a:off x="6143625" y="1642858"/>
            <a:ext cx="5092700" cy="3264808"/>
          </a:xfrm>
          <a:prstGeom prst="rect">
            <a:avLst/>
          </a:prstGeom>
          <a:solidFill>
            <a:srgbClr val="F2F2F2"/>
          </a:solidFill>
          <a:ln>
            <a:noFill/>
          </a:ln>
        </p:spPr>
      </p:sp>
      <p:pic>
        <p:nvPicPr>
          <p:cNvPr id="166" name="Google Shape;166;p1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167" name="Shape 167"/>
        <p:cNvGrpSpPr/>
        <p:nvPr/>
      </p:nvGrpSpPr>
      <p:grpSpPr>
        <a:xfrm>
          <a:off x="0" y="0"/>
          <a:ext cx="0" cy="0"/>
          <a:chOff x="0" y="0"/>
          <a:chExt cx="0" cy="0"/>
        </a:xfrm>
      </p:grpSpPr>
      <p:sp>
        <p:nvSpPr>
          <p:cNvPr id="168" name="Google Shape;168;p15"/>
          <p:cNvSpPr/>
          <p:nvPr/>
        </p:nvSpPr>
        <p:spPr>
          <a:xfrm rot="10800000">
            <a:off x="919340" y="1860899"/>
            <a:ext cx="5040000" cy="1908000"/>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69" name="Google Shape;169;p15"/>
          <p:cNvSpPr/>
          <p:nvPr/>
        </p:nvSpPr>
        <p:spPr>
          <a:xfrm rot="10800000">
            <a:off x="919340" y="1860899"/>
            <a:ext cx="5040000" cy="54000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0" name="Google Shape;170;p15"/>
          <p:cNvSpPr/>
          <p:nvPr/>
        </p:nvSpPr>
        <p:spPr>
          <a:xfrm>
            <a:off x="6213336" y="1860899"/>
            <a:ext cx="5040000" cy="1908000"/>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1" name="Google Shape;171;p15"/>
          <p:cNvSpPr/>
          <p:nvPr/>
        </p:nvSpPr>
        <p:spPr>
          <a:xfrm>
            <a:off x="6213336" y="1860899"/>
            <a:ext cx="5040000" cy="54000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2" name="Google Shape;172;p15"/>
          <p:cNvSpPr/>
          <p:nvPr/>
        </p:nvSpPr>
        <p:spPr>
          <a:xfrm rot="10800000">
            <a:off x="927112" y="4060072"/>
            <a:ext cx="5040000" cy="1908000"/>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3" name="Google Shape;173;p15"/>
          <p:cNvSpPr/>
          <p:nvPr/>
        </p:nvSpPr>
        <p:spPr>
          <a:xfrm rot="10800000">
            <a:off x="927112" y="5428072"/>
            <a:ext cx="5040000" cy="54000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4" name="Google Shape;174;p15"/>
          <p:cNvSpPr/>
          <p:nvPr/>
        </p:nvSpPr>
        <p:spPr>
          <a:xfrm>
            <a:off x="6221108" y="4060072"/>
            <a:ext cx="5040000" cy="1908000"/>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75" name="Google Shape;175;p15"/>
          <p:cNvSpPr/>
          <p:nvPr/>
        </p:nvSpPr>
        <p:spPr>
          <a:xfrm>
            <a:off x="6221108" y="5428072"/>
            <a:ext cx="5040000" cy="54000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176" name="Google Shape;176;p1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177" name="Shape 177"/>
        <p:cNvGrpSpPr/>
        <p:nvPr/>
      </p:nvGrpSpPr>
      <p:grpSpPr>
        <a:xfrm>
          <a:off x="0" y="0"/>
          <a:ext cx="0" cy="0"/>
          <a:chOff x="0" y="0"/>
          <a:chExt cx="0" cy="0"/>
        </a:xfrm>
      </p:grpSpPr>
      <p:sp>
        <p:nvSpPr>
          <p:cNvPr id="178" name="Google Shape;178;p16"/>
          <p:cNvSpPr/>
          <p:nvPr>
            <p:ph idx="2" type="pic"/>
          </p:nvPr>
        </p:nvSpPr>
        <p:spPr>
          <a:xfrm>
            <a:off x="917211" y="0"/>
            <a:ext cx="4057650" cy="6858000"/>
          </a:xfrm>
          <a:prstGeom prst="rect">
            <a:avLst/>
          </a:prstGeom>
          <a:solidFill>
            <a:srgbClr val="F2F2F2"/>
          </a:solidFill>
          <a:ln>
            <a:noFill/>
          </a:ln>
        </p:spPr>
      </p:sp>
      <p:pic>
        <p:nvPicPr>
          <p:cNvPr id="179" name="Google Shape;179;p1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المرحلة التعليمية - ٦">
  <p:cSld name="2_المرحلة التعليمية - ٦">
    <p:spTree>
      <p:nvGrpSpPr>
        <p:cNvPr id="180" name="Shape 180"/>
        <p:cNvGrpSpPr/>
        <p:nvPr/>
      </p:nvGrpSpPr>
      <p:grpSpPr>
        <a:xfrm>
          <a:off x="0" y="0"/>
          <a:ext cx="0" cy="0"/>
          <a:chOff x="0" y="0"/>
          <a:chExt cx="0" cy="0"/>
        </a:xfrm>
      </p:grpSpPr>
      <p:sp>
        <p:nvSpPr>
          <p:cNvPr id="181" name="Google Shape;181;p17"/>
          <p:cNvSpPr/>
          <p:nvPr>
            <p:ph idx="2" type="pic"/>
          </p:nvPr>
        </p:nvSpPr>
        <p:spPr>
          <a:xfrm>
            <a:off x="5298370" y="-1"/>
            <a:ext cx="6893630" cy="4397447"/>
          </a:xfrm>
          <a:prstGeom prst="rect">
            <a:avLst/>
          </a:prstGeom>
          <a:solidFill>
            <a:srgbClr val="F2F2F2"/>
          </a:solidFill>
          <a:ln>
            <a:noFill/>
          </a:ln>
        </p:spPr>
      </p:sp>
      <p:sp>
        <p:nvSpPr>
          <p:cNvPr id="182" name="Google Shape;182;p17"/>
          <p:cNvSpPr/>
          <p:nvPr/>
        </p:nvSpPr>
        <p:spPr>
          <a:xfrm>
            <a:off x="-1" y="4397447"/>
            <a:ext cx="12192001" cy="2467478"/>
          </a:xfrm>
          <a:prstGeom prst="rect">
            <a:avLst/>
          </a:prstGeom>
          <a:solidFill>
            <a:srgbClr val="0097D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3" name="Google Shape;183;p17"/>
          <p:cNvSpPr/>
          <p:nvPr/>
        </p:nvSpPr>
        <p:spPr>
          <a:xfrm>
            <a:off x="8952511"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4" name="Google Shape;184;p17"/>
          <p:cNvSpPr/>
          <p:nvPr/>
        </p:nvSpPr>
        <p:spPr>
          <a:xfrm>
            <a:off x="10068511" y="470590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5" name="Google Shape;185;p17"/>
          <p:cNvSpPr/>
          <p:nvPr/>
        </p:nvSpPr>
        <p:spPr>
          <a:xfrm>
            <a:off x="621119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6" name="Google Shape;186;p17"/>
          <p:cNvSpPr/>
          <p:nvPr/>
        </p:nvSpPr>
        <p:spPr>
          <a:xfrm>
            <a:off x="7327195" y="471155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7" name="Google Shape;187;p17"/>
          <p:cNvSpPr/>
          <p:nvPr/>
        </p:nvSpPr>
        <p:spPr>
          <a:xfrm>
            <a:off x="3469880"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8" name="Google Shape;188;p17"/>
          <p:cNvSpPr/>
          <p:nvPr/>
        </p:nvSpPr>
        <p:spPr>
          <a:xfrm>
            <a:off x="4585880" y="4705427"/>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89" name="Google Shape;189;p17"/>
          <p:cNvSpPr/>
          <p:nvPr/>
        </p:nvSpPr>
        <p:spPr>
          <a:xfrm>
            <a:off x="72856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190" name="Google Shape;190;p17"/>
          <p:cNvSpPr/>
          <p:nvPr/>
        </p:nvSpPr>
        <p:spPr>
          <a:xfrm>
            <a:off x="1844565" y="4710345"/>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pic>
        <p:nvPicPr>
          <p:cNvPr id="191" name="Google Shape;191;p1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أسئلة نهاية الدرس">
  <p:cSld name="صفحة أسئلة نهاية الدرس">
    <p:spTree>
      <p:nvGrpSpPr>
        <p:cNvPr id="192" name="Shape 192"/>
        <p:cNvGrpSpPr/>
        <p:nvPr/>
      </p:nvGrpSpPr>
      <p:grpSpPr>
        <a:xfrm>
          <a:off x="0" y="0"/>
          <a:ext cx="0" cy="0"/>
          <a:chOff x="0" y="0"/>
          <a:chExt cx="0" cy="0"/>
        </a:xfrm>
      </p:grpSpPr>
      <p:sp>
        <p:nvSpPr>
          <p:cNvPr id="193" name="Google Shape;193;p18"/>
          <p:cNvSpPr/>
          <p:nvPr/>
        </p:nvSpPr>
        <p:spPr>
          <a:xfrm flipH="1">
            <a:off x="-1812"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4" name="Google Shape;194;p18"/>
          <p:cNvSpPr/>
          <p:nvPr/>
        </p:nvSpPr>
        <p:spPr>
          <a:xfrm flipH="1">
            <a:off x="94441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5" name="Google Shape;195;p18"/>
          <p:cNvSpPr/>
          <p:nvPr/>
        </p:nvSpPr>
        <p:spPr>
          <a:xfrm flipH="1">
            <a:off x="9889348" y="-27363"/>
            <a:ext cx="685867" cy="2400657"/>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5000"/>
              <a:buFont typeface="Arial"/>
              <a:buNone/>
            </a:pPr>
            <a:r>
              <a:rPr b="1" i="0" lang="fr-FR" sz="15000" u="none" cap="none" strike="noStrike">
                <a:solidFill>
                  <a:schemeClr val="lt1"/>
                </a:solidFill>
                <a:latin typeface="Arial"/>
                <a:ea typeface="Arial"/>
                <a:cs typeface="Arial"/>
                <a:sym typeface="Arial"/>
              </a:rPr>
              <a:t>?</a:t>
            </a:r>
            <a:endParaRPr b="1" i="0" sz="15000" u="none" cap="none" strike="noStrike">
              <a:solidFill>
                <a:schemeClr val="lt1"/>
              </a:solidFill>
              <a:latin typeface="Arial"/>
              <a:ea typeface="Arial"/>
              <a:cs typeface="Arial"/>
              <a:sym typeface="Arial"/>
            </a:endParaRPr>
          </a:p>
        </p:txBody>
      </p:sp>
      <p:grpSp>
        <p:nvGrpSpPr>
          <p:cNvPr id="196" name="Google Shape;196;p18"/>
          <p:cNvGrpSpPr/>
          <p:nvPr/>
        </p:nvGrpSpPr>
        <p:grpSpPr>
          <a:xfrm flipH="1" rot="10800000">
            <a:off x="-1812" y="88702"/>
            <a:ext cx="12191999" cy="1998962"/>
            <a:chOff x="-24048006" y="706405"/>
            <a:chExt cx="33183930" cy="5470815"/>
          </a:xfrm>
        </p:grpSpPr>
        <p:grpSp>
          <p:nvGrpSpPr>
            <p:cNvPr id="197" name="Google Shape;197;p18"/>
            <p:cNvGrpSpPr/>
            <p:nvPr/>
          </p:nvGrpSpPr>
          <p:grpSpPr>
            <a:xfrm flipH="1" rot="10800000">
              <a:off x="-24048006" y="3524343"/>
              <a:ext cx="30291417" cy="2652877"/>
              <a:chOff x="-19289447" y="811335"/>
              <a:chExt cx="30291417" cy="2652877"/>
            </a:xfrm>
          </p:grpSpPr>
          <p:sp>
            <p:nvSpPr>
              <p:cNvPr id="198" name="Google Shape;198;p18"/>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9" name="Google Shape;199;p18"/>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0" name="Google Shape;200;p1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201" name="Google Shape;201;p18"/>
            <p:cNvGrpSpPr/>
            <p:nvPr/>
          </p:nvGrpSpPr>
          <p:grpSpPr>
            <a:xfrm flipH="1">
              <a:off x="1190030" y="706405"/>
              <a:ext cx="7945894" cy="2652877"/>
              <a:chOff x="3056076" y="811335"/>
              <a:chExt cx="7945894" cy="2652877"/>
            </a:xfrm>
          </p:grpSpPr>
          <p:sp>
            <p:nvSpPr>
              <p:cNvPr id="202" name="Google Shape;202;p18"/>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3" name="Google Shape;203;p18"/>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4" name="Google Shape;204;p1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pic>
        <p:nvPicPr>
          <p:cNvPr id="205" name="Google Shape;205;p18"/>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06" name="Google Shape;206;p18"/>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fr-FR" sz="2800" u="none" cap="none" strike="noStrike">
                <a:solidFill>
                  <a:schemeClr val="dk1"/>
                </a:solidFill>
                <a:latin typeface="Open Sans Light"/>
                <a:ea typeface="Open Sans Light"/>
                <a:cs typeface="Open Sans Light"/>
                <a:sym typeface="Open Sans Light"/>
              </a:rPr>
              <a:t>End of Lesson Question/s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07" name="Shape 20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490" y="8760"/>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1" i="0" lang="fr-FR" sz="2400" u="none" cap="none" strike="noStrike">
                <a:solidFill>
                  <a:schemeClr val="dk1"/>
                </a:solidFill>
                <a:latin typeface="Open Sans"/>
                <a:ea typeface="Open Sans"/>
                <a:cs typeface="Open Sans"/>
                <a:sym typeface="Open Sans"/>
              </a:rPr>
              <a:t>COMPÉTENCE : Connaissance de la langue</a:t>
            </a:r>
            <a:endParaRPr b="1" i="0" sz="2400" u="none" cap="none" strike="noStrike">
              <a:solidFill>
                <a:schemeClr val="dk1"/>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4" name="Google Shape;24;p3"/>
          <p:cNvSpPr/>
          <p:nvPr/>
        </p:nvSpPr>
        <p:spPr>
          <a:xfrm flipH="1">
            <a:off x="9448110"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25" name="Google Shape;25;p3"/>
          <p:cNvGrpSpPr/>
          <p:nvPr/>
        </p:nvGrpSpPr>
        <p:grpSpPr>
          <a:xfrm flipH="1" rot="10800000">
            <a:off x="0" y="88702"/>
            <a:ext cx="12191999" cy="1998962"/>
            <a:chOff x="-24048006" y="706405"/>
            <a:chExt cx="33183930" cy="5470815"/>
          </a:xfrm>
        </p:grpSpPr>
        <p:grpSp>
          <p:nvGrpSpPr>
            <p:cNvPr id="26" name="Google Shape;26;p3"/>
            <p:cNvGrpSpPr/>
            <p:nvPr/>
          </p:nvGrpSpPr>
          <p:grpSpPr>
            <a:xfrm flipH="1" rot="10800000">
              <a:off x="-24048006" y="3524343"/>
              <a:ext cx="30291417" cy="2652877"/>
              <a:chOff x="-19289447" y="811335"/>
              <a:chExt cx="30291417" cy="2652877"/>
            </a:xfrm>
          </p:grpSpPr>
          <p:sp>
            <p:nvSpPr>
              <p:cNvPr id="27" name="Google Shape;27;p3"/>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 name="Google Shape;28;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30" name="Google Shape;30;p3"/>
            <p:cNvGrpSpPr/>
            <p:nvPr/>
          </p:nvGrpSpPr>
          <p:grpSpPr>
            <a:xfrm flipH="1">
              <a:off x="1190030" y="706405"/>
              <a:ext cx="7945894" cy="2652877"/>
              <a:chOff x="3056076" y="811335"/>
              <a:chExt cx="7945894" cy="2652877"/>
            </a:xfrm>
          </p:grpSpPr>
          <p:sp>
            <p:nvSpPr>
              <p:cNvPr id="31" name="Google Shape;31;p3"/>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 name="Google Shape;32;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34" name="Google Shape;34;p3"/>
          <p:cNvSpPr/>
          <p:nvPr/>
        </p:nvSpPr>
        <p:spPr>
          <a:xfrm flipH="1">
            <a:off x="9790321" y="699801"/>
            <a:ext cx="778955" cy="785296"/>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١">
  <p:cSld name="المرحلة التعليمية - ١">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7"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9" name="Shape 39"/>
        <p:cNvGrpSpPr/>
        <p:nvPr/>
      </p:nvGrpSpPr>
      <p:grpSpPr>
        <a:xfrm>
          <a:off x="0" y="0"/>
          <a:ext cx="0" cy="0"/>
          <a:chOff x="0" y="0"/>
          <a:chExt cx="0" cy="0"/>
        </a:xfrm>
      </p:grpSpPr>
      <p:sp>
        <p:nvSpPr>
          <p:cNvPr id="40" name="Google Shape;40;p6"/>
          <p:cNvSpPr/>
          <p:nvPr/>
        </p:nvSpPr>
        <p:spPr>
          <a:xfrm flipH="1">
            <a:off x="-9144"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1" name="Google Shape;41;p6"/>
          <p:cNvSpPr/>
          <p:nvPr/>
        </p:nvSpPr>
        <p:spPr>
          <a:xfrm flipH="1">
            <a:off x="709592"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2" name="Google Shape;42;p6"/>
          <p:cNvSpPr/>
          <p:nvPr/>
        </p:nvSpPr>
        <p:spPr>
          <a:xfrm flipH="1">
            <a:off x="94240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43" name="Google Shape;43;p6"/>
          <p:cNvGrpSpPr/>
          <p:nvPr/>
        </p:nvGrpSpPr>
        <p:grpSpPr>
          <a:xfrm flipH="1" rot="10800000">
            <a:off x="-9144" y="88702"/>
            <a:ext cx="12191999" cy="1998962"/>
            <a:chOff x="-24048006" y="706405"/>
            <a:chExt cx="33183930" cy="5470815"/>
          </a:xfrm>
        </p:grpSpPr>
        <p:grpSp>
          <p:nvGrpSpPr>
            <p:cNvPr id="44" name="Google Shape;44;p6"/>
            <p:cNvGrpSpPr/>
            <p:nvPr/>
          </p:nvGrpSpPr>
          <p:grpSpPr>
            <a:xfrm flipH="1" rot="10800000">
              <a:off x="-24048006" y="3524343"/>
              <a:ext cx="30291417" cy="2652877"/>
              <a:chOff x="-19289447" y="811335"/>
              <a:chExt cx="30291417" cy="2652877"/>
            </a:xfrm>
          </p:grpSpPr>
          <p:sp>
            <p:nvSpPr>
              <p:cNvPr id="45" name="Google Shape;45;p6"/>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6" name="Google Shape;46;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7" name="Google Shape;47;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48" name="Google Shape;48;p6"/>
            <p:cNvGrpSpPr/>
            <p:nvPr/>
          </p:nvGrpSpPr>
          <p:grpSpPr>
            <a:xfrm flipH="1">
              <a:off x="1190030" y="706405"/>
              <a:ext cx="7945894" cy="2652877"/>
              <a:chOff x="3056076" y="811335"/>
              <a:chExt cx="7945894" cy="2652877"/>
            </a:xfrm>
          </p:grpSpPr>
          <p:sp>
            <p:nvSpPr>
              <p:cNvPr id="49" name="Google Shape;49;p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0" name="Google Shape;50;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1" name="Google Shape;51;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grpSp>
        <p:nvGrpSpPr>
          <p:cNvPr id="52" name="Google Shape;52;p6"/>
          <p:cNvGrpSpPr/>
          <p:nvPr/>
        </p:nvGrpSpPr>
        <p:grpSpPr>
          <a:xfrm flipH="1">
            <a:off x="9763739" y="736745"/>
            <a:ext cx="871170" cy="758077"/>
            <a:chOff x="4075906" y="5137696"/>
            <a:chExt cx="1420106" cy="1235751"/>
          </a:xfrm>
        </p:grpSpPr>
        <p:sp>
          <p:nvSpPr>
            <p:cNvPr id="53" name="Google Shape;53;p6"/>
            <p:cNvSpPr/>
            <p:nvPr/>
          </p:nvSpPr>
          <p:spPr>
            <a:xfrm flipH="1" rot="5400000">
              <a:off x="4674379" y="5298426"/>
              <a:ext cx="223160"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4" name="Google Shape;54;p6"/>
            <p:cNvSpPr/>
            <p:nvPr/>
          </p:nvSpPr>
          <p:spPr>
            <a:xfrm flipH="1" rot="-5400000">
              <a:off x="4680603" y="5597643"/>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5" name="Google Shape;55;p6"/>
            <p:cNvSpPr/>
            <p:nvPr/>
          </p:nvSpPr>
          <p:spPr>
            <a:xfrm flipH="1" rot="-5400000">
              <a:off x="4680603" y="5077728"/>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6" name="Google Shape;56;p6"/>
            <p:cNvSpPr/>
            <p:nvPr/>
          </p:nvSpPr>
          <p:spPr>
            <a:xfrm flipH="1" rot="-5400000">
              <a:off x="4662514" y="4825671"/>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57" name="Google Shape;57;p6"/>
            <p:cNvSpPr/>
            <p:nvPr/>
          </p:nvSpPr>
          <p:spPr>
            <a:xfrm flipH="1" rot="5400000">
              <a:off x="4697692" y="4572604"/>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fr-FR"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grpSp>
      <p:pic>
        <p:nvPicPr>
          <p:cNvPr id="58" name="Google Shape;58;p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59" name="Google Shape;59;p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3200"/>
              <a:buFont typeface="Open Sans"/>
              <a:buNone/>
            </a:pPr>
            <a:r>
              <a:rPr b="1" i="0" lang="fr-FR" sz="3200" u="none" cap="none" strike="noStrike">
                <a:solidFill>
                  <a:schemeClr val="dk1"/>
                </a:solidFill>
                <a:latin typeface="Open Sans"/>
                <a:ea typeface="Open Sans"/>
                <a:cs typeface="Open Sans"/>
                <a:sym typeface="Open Sans"/>
              </a:rPr>
              <a:t>RÉFÉRENCES</a:t>
            </a:r>
            <a:endParaRPr b="1" i="0" sz="3200" u="none" cap="none" strike="noStrike">
              <a:solidFill>
                <a:schemeClr val="dk1"/>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0" name="Shape 60"/>
        <p:cNvGrpSpPr/>
        <p:nvPr/>
      </p:nvGrpSpPr>
      <p:grpSpPr>
        <a:xfrm>
          <a:off x="0" y="0"/>
          <a:ext cx="0" cy="0"/>
          <a:chOff x="0" y="0"/>
          <a:chExt cx="0" cy="0"/>
        </a:xfrm>
      </p:grpSpPr>
      <p:sp>
        <p:nvSpPr>
          <p:cNvPr id="61" name="Google Shape;61;p7"/>
          <p:cNvSpPr/>
          <p:nvPr/>
        </p:nvSpPr>
        <p:spPr>
          <a:xfrm flipH="1">
            <a:off x="0"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p:nvPr/>
        </p:nvSpPr>
        <p:spPr>
          <a:xfrm flipH="1">
            <a:off x="718736"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 name="Google Shape;63;p7"/>
          <p:cNvSpPr/>
          <p:nvPr/>
        </p:nvSpPr>
        <p:spPr>
          <a:xfrm flipH="1">
            <a:off x="9433215"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64" name="Google Shape;64;p7"/>
          <p:cNvGrpSpPr/>
          <p:nvPr/>
        </p:nvGrpSpPr>
        <p:grpSpPr>
          <a:xfrm flipH="1" rot="10800000">
            <a:off x="0" y="88702"/>
            <a:ext cx="12191999" cy="1998962"/>
            <a:chOff x="-24048006" y="706405"/>
            <a:chExt cx="33183930" cy="5470815"/>
          </a:xfrm>
        </p:grpSpPr>
        <p:grpSp>
          <p:nvGrpSpPr>
            <p:cNvPr id="65" name="Google Shape;65;p7"/>
            <p:cNvGrpSpPr/>
            <p:nvPr/>
          </p:nvGrpSpPr>
          <p:grpSpPr>
            <a:xfrm flipH="1" rot="10800000">
              <a:off x="-24048006" y="3524343"/>
              <a:ext cx="30291417" cy="2652877"/>
              <a:chOff x="-19289447" y="811335"/>
              <a:chExt cx="30291417" cy="2652877"/>
            </a:xfrm>
          </p:grpSpPr>
          <p:sp>
            <p:nvSpPr>
              <p:cNvPr id="66" name="Google Shape;66;p7"/>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7" name="Google Shape;67;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8" name="Google Shape;68;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69" name="Google Shape;69;p7"/>
            <p:cNvGrpSpPr/>
            <p:nvPr/>
          </p:nvGrpSpPr>
          <p:grpSpPr>
            <a:xfrm flipH="1">
              <a:off x="1190030" y="706405"/>
              <a:ext cx="7945894" cy="2652877"/>
              <a:chOff x="3056076" y="811335"/>
              <a:chExt cx="7945894" cy="2652877"/>
            </a:xfrm>
          </p:grpSpPr>
          <p:sp>
            <p:nvSpPr>
              <p:cNvPr id="70" name="Google Shape;70;p7"/>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1" name="Google Shape;71;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2" name="Google Shape;72;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73" name="Google Shape;73;p7"/>
          <p:cNvSpPr/>
          <p:nvPr/>
        </p:nvSpPr>
        <p:spPr>
          <a:xfrm flipH="1">
            <a:off x="9653258" y="772427"/>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4" name="Google Shape;74;p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75" name="Google Shape;75;p7"/>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3600"/>
              <a:buFont typeface="Open Sans"/>
              <a:buNone/>
            </a:pPr>
            <a:r>
              <a:rPr b="1" i="0" lang="fr-FR"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6" name="Shape 76"/>
        <p:cNvGrpSpPr/>
        <p:nvPr/>
      </p:nvGrpSpPr>
      <p:grpSpPr>
        <a:xfrm>
          <a:off x="0" y="0"/>
          <a:ext cx="0" cy="0"/>
          <a:chOff x="0" y="0"/>
          <a:chExt cx="0" cy="0"/>
        </a:xfrm>
      </p:grpSpPr>
      <p:pic>
        <p:nvPicPr>
          <p:cNvPr id="77" name="Google Shape;77;p8"/>
          <p:cNvPicPr preferRelativeResize="0"/>
          <p:nvPr/>
        </p:nvPicPr>
        <p:blipFill rotWithShape="1">
          <a:blip r:embed="rId2">
            <a:alphaModFix/>
          </a:blip>
          <a:srcRect b="0" l="0" r="0" t="0"/>
          <a:stretch/>
        </p:blipFill>
        <p:spPr>
          <a:xfrm>
            <a:off x="1239037" y="6008475"/>
            <a:ext cx="1352308" cy="355871"/>
          </a:xfrm>
          <a:prstGeom prst="rect">
            <a:avLst/>
          </a:prstGeom>
          <a:noFill/>
          <a:ln>
            <a:noFill/>
          </a:ln>
        </p:spPr>
      </p:pic>
      <p:pic>
        <p:nvPicPr>
          <p:cNvPr id="78" name="Google Shape;78;p8"/>
          <p:cNvPicPr preferRelativeResize="0"/>
          <p:nvPr/>
        </p:nvPicPr>
        <p:blipFill rotWithShape="1">
          <a:blip r:embed="rId3">
            <a:alphaModFix/>
          </a:blip>
          <a:srcRect b="0" l="0" r="0" t="0"/>
          <a:stretch/>
        </p:blipFill>
        <p:spPr>
          <a:xfrm>
            <a:off x="3414911" y="6008475"/>
            <a:ext cx="1096080" cy="355871"/>
          </a:xfrm>
          <a:prstGeom prst="rect">
            <a:avLst/>
          </a:prstGeom>
          <a:noFill/>
          <a:ln>
            <a:noFill/>
          </a:ln>
        </p:spPr>
      </p:pic>
      <p:pic>
        <p:nvPicPr>
          <p:cNvPr id="79" name="Google Shape;79;p8"/>
          <p:cNvPicPr preferRelativeResize="0"/>
          <p:nvPr/>
        </p:nvPicPr>
        <p:blipFill rotWithShape="1">
          <a:blip r:embed="rId4">
            <a:alphaModFix/>
          </a:blip>
          <a:srcRect b="0" l="0" r="0" t="0"/>
          <a:stretch/>
        </p:blipFill>
        <p:spPr>
          <a:xfrm>
            <a:off x="5334557" y="6008475"/>
            <a:ext cx="1224194" cy="355871"/>
          </a:xfrm>
          <a:prstGeom prst="rect">
            <a:avLst/>
          </a:prstGeom>
          <a:noFill/>
          <a:ln>
            <a:noFill/>
          </a:ln>
        </p:spPr>
      </p:pic>
      <p:pic>
        <p:nvPicPr>
          <p:cNvPr id="80" name="Google Shape;80;p8"/>
          <p:cNvPicPr preferRelativeResize="0"/>
          <p:nvPr/>
        </p:nvPicPr>
        <p:blipFill rotWithShape="1">
          <a:blip r:embed="rId5">
            <a:alphaModFix/>
          </a:blip>
          <a:srcRect b="0" l="0" r="0" t="0"/>
          <a:stretch/>
        </p:blipFill>
        <p:spPr>
          <a:xfrm>
            <a:off x="7382318" y="6016455"/>
            <a:ext cx="1053378" cy="341636"/>
          </a:xfrm>
          <a:prstGeom prst="rect">
            <a:avLst/>
          </a:prstGeom>
          <a:noFill/>
          <a:ln>
            <a:noFill/>
          </a:ln>
        </p:spPr>
      </p:pic>
      <p:pic>
        <p:nvPicPr>
          <p:cNvPr id="81" name="Google Shape;81;p8"/>
          <p:cNvPicPr preferRelativeResize="0"/>
          <p:nvPr/>
        </p:nvPicPr>
        <p:blipFill rotWithShape="1">
          <a:blip r:embed="rId6">
            <a:alphaModFix/>
          </a:blip>
          <a:srcRect b="0" l="0" r="0" t="0"/>
          <a:stretch/>
        </p:blipFill>
        <p:spPr>
          <a:xfrm>
            <a:off x="9259263" y="6002220"/>
            <a:ext cx="1323839" cy="355871"/>
          </a:xfrm>
          <a:prstGeom prst="rect">
            <a:avLst/>
          </a:prstGeom>
          <a:noFill/>
          <a:ln>
            <a:noFill/>
          </a:ln>
        </p:spPr>
      </p:pic>
      <p:sp>
        <p:nvSpPr>
          <p:cNvPr id="82" name="Google Shape;82;p8"/>
          <p:cNvSpPr txBox="1"/>
          <p:nvPr/>
        </p:nvSpPr>
        <p:spPr>
          <a:xfrm>
            <a:off x="4237281" y="2108885"/>
            <a:ext cx="3717438" cy="22901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3" name="Google Shape;83;p8"/>
          <p:cNvCxnSpPr/>
          <p:nvPr/>
        </p:nvCxnSpPr>
        <p:spPr>
          <a:xfrm>
            <a:off x="1239037" y="5625297"/>
            <a:ext cx="9358260" cy="0"/>
          </a:xfrm>
          <a:prstGeom prst="straightConnector1">
            <a:avLst/>
          </a:prstGeom>
          <a:noFill/>
          <a:ln cap="flat" cmpd="sng" w="9525">
            <a:solidFill>
              <a:srgbClr val="3A3838"/>
            </a:solidFill>
            <a:prstDash val="solid"/>
            <a:miter lim="800000"/>
            <a:headEnd len="sm" w="sm" type="none"/>
            <a:tailEnd len="sm" w="sm" type="none"/>
          </a:ln>
        </p:spPr>
      </p:cxnSp>
      <p:pic>
        <p:nvPicPr>
          <p:cNvPr id="84" name="Google Shape;84;p8"/>
          <p:cNvPicPr preferRelativeResize="0"/>
          <p:nvPr/>
        </p:nvPicPr>
        <p:blipFill rotWithShape="1">
          <a:blip r:embed="rId7">
            <a:alphaModFix/>
          </a:blip>
          <a:srcRect b="0" l="0" r="0" t="0"/>
          <a:stretch/>
        </p:blipFill>
        <p:spPr>
          <a:xfrm>
            <a:off x="611717" y="574554"/>
            <a:ext cx="2019300" cy="774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مقدمة الدرس">
  <p:cSld name="صفحة مقدمة الدرس">
    <p:spTree>
      <p:nvGrpSpPr>
        <p:cNvPr id="85" name="Shape 85"/>
        <p:cNvGrpSpPr/>
        <p:nvPr/>
      </p:nvGrpSpPr>
      <p:grpSpPr>
        <a:xfrm>
          <a:off x="0" y="0"/>
          <a:ext cx="0" cy="0"/>
          <a:chOff x="0" y="0"/>
          <a:chExt cx="0" cy="0"/>
        </a:xfrm>
      </p:grpSpPr>
      <p:sp>
        <p:nvSpPr>
          <p:cNvPr id="86" name="Google Shape;86;p9"/>
          <p:cNvSpPr/>
          <p:nvPr/>
        </p:nvSpPr>
        <p:spPr>
          <a:xfrm>
            <a:off x="0" y="1000014"/>
            <a:ext cx="6546079" cy="513175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7" name="Google Shape;87;p9"/>
          <p:cNvSpPr/>
          <p:nvPr>
            <p:ph idx="2" type="pic"/>
          </p:nvPr>
        </p:nvSpPr>
        <p:spPr>
          <a:xfrm>
            <a:off x="6096000" y="2854285"/>
            <a:ext cx="6096000" cy="2700000"/>
          </a:xfrm>
          <a:prstGeom prst="rect">
            <a:avLst/>
          </a:prstGeom>
          <a:solidFill>
            <a:srgbClr val="F2F2F2"/>
          </a:solidFill>
          <a:ln>
            <a:noFill/>
          </a:ln>
        </p:spPr>
      </p:sp>
      <p:pic>
        <p:nvPicPr>
          <p:cNvPr id="88" name="Google Shape;88;p9"/>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89" name="Shape 89"/>
        <p:cNvGrpSpPr/>
        <p:nvPr/>
      </p:nvGrpSpPr>
      <p:grpSpPr>
        <a:xfrm>
          <a:off x="0" y="0"/>
          <a:ext cx="0" cy="0"/>
          <a:chOff x="0" y="0"/>
          <a:chExt cx="0" cy="0"/>
        </a:xfrm>
      </p:grpSpPr>
      <p:sp>
        <p:nvSpPr>
          <p:cNvPr id="90" name="Google Shape;90;p10"/>
          <p:cNvSpPr/>
          <p:nvPr/>
        </p:nvSpPr>
        <p:spPr>
          <a:xfrm>
            <a:off x="0" y="987552"/>
            <a:ext cx="12192000" cy="5309076"/>
          </a:xfrm>
          <a:prstGeom prst="rect">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91" name="Google Shape;91;p10"/>
          <p:cNvSpPr/>
          <p:nvPr/>
        </p:nvSpPr>
        <p:spPr>
          <a:xfrm>
            <a:off x="4248055" y="3144377"/>
            <a:ext cx="430753" cy="431863"/>
          </a:xfrm>
          <a:custGeom>
            <a:rect b="b" l="l" r="r" t="t"/>
            <a:pathLst>
              <a:path extrusionOk="0" h="431863" w="430753">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2" name="Google Shape;92;p10"/>
          <p:cNvSpPr/>
          <p:nvPr/>
        </p:nvSpPr>
        <p:spPr>
          <a:xfrm>
            <a:off x="7516516" y="3144377"/>
            <a:ext cx="430753" cy="431863"/>
          </a:xfrm>
          <a:custGeom>
            <a:rect b="b" l="l" r="r" t="t"/>
            <a:pathLst>
              <a:path extrusionOk="0" h="431863" w="430753">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3" name="Google Shape;93;p10"/>
          <p:cNvSpPr/>
          <p:nvPr/>
        </p:nvSpPr>
        <p:spPr>
          <a:xfrm>
            <a:off x="7054126" y="2014140"/>
            <a:ext cx="430753" cy="431863"/>
          </a:xfrm>
          <a:custGeom>
            <a:rect b="b" l="l" r="r" t="t"/>
            <a:pathLst>
              <a:path extrusionOk="0" h="431863" w="430753">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4" name="Google Shape;94;p10"/>
          <p:cNvSpPr/>
          <p:nvPr/>
        </p:nvSpPr>
        <p:spPr>
          <a:xfrm>
            <a:off x="7054126" y="4309665"/>
            <a:ext cx="430753" cy="431863"/>
          </a:xfrm>
          <a:custGeom>
            <a:rect b="b" l="l" r="r" t="t"/>
            <a:pathLst>
              <a:path extrusionOk="0" h="431863" w="430753">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5" name="Google Shape;95;p10"/>
          <p:cNvSpPr/>
          <p:nvPr/>
        </p:nvSpPr>
        <p:spPr>
          <a:xfrm>
            <a:off x="4669497" y="2057384"/>
            <a:ext cx="430753" cy="431863"/>
          </a:xfrm>
          <a:custGeom>
            <a:rect b="b" l="l" r="r" t="t"/>
            <a:pathLst>
              <a:path extrusionOk="0" h="431863" w="430753">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6" name="Google Shape;96;p10"/>
          <p:cNvSpPr/>
          <p:nvPr/>
        </p:nvSpPr>
        <p:spPr>
          <a:xfrm>
            <a:off x="4673678" y="4260516"/>
            <a:ext cx="430753" cy="431863"/>
          </a:xfrm>
          <a:custGeom>
            <a:rect b="b" l="l" r="r" t="t"/>
            <a:pathLst>
              <a:path extrusionOk="0" h="431863" w="430753">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7" name="Google Shape;97;p10"/>
          <p:cNvSpPr/>
          <p:nvPr/>
        </p:nvSpPr>
        <p:spPr>
          <a:xfrm>
            <a:off x="4449132" y="1690777"/>
            <a:ext cx="3263556" cy="4174764"/>
          </a:xfrm>
          <a:custGeom>
            <a:rect b="b" l="l" r="r" t="t"/>
            <a:pathLst>
              <a:path extrusionOk="0" h="4174764" w="3263556">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98" name="Google Shape;98;p10"/>
          <p:cNvSpPr/>
          <p:nvPr/>
        </p:nvSpPr>
        <p:spPr>
          <a:xfrm>
            <a:off x="4406511" y="1671337"/>
            <a:ext cx="3382206" cy="5186663"/>
          </a:xfrm>
          <a:custGeom>
            <a:rect b="b" l="l" r="r" t="t"/>
            <a:pathLst>
              <a:path extrusionOk="0" h="5186663" w="3382206">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99" name="Google Shape;99;p10"/>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par>
                                <p:cTn fill="hold" nodeType="withEffect" presetClass="entr" presetID="10" presetSubtype="0">
                                  <p:stCondLst>
                                    <p:cond delay="600"/>
                                  </p:stCondLst>
                                  <p:childTnLst>
                                    <p:set>
                                      <p:cBhvr>
                                        <p:cTn dur="1" fill="hold">
                                          <p:stCondLst>
                                            <p:cond delay="0"/>
                                          </p:stCondLst>
                                        </p:cTn>
                                        <p:tgtEl>
                                          <p:spTgt spid="90"/>
                                        </p:tgtEl>
                                        <p:attrNameLst>
                                          <p:attrName>style.visibility</p:attrName>
                                        </p:attrNameLst>
                                      </p:cBhvr>
                                      <p:to>
                                        <p:strVal val="visible"/>
                                      </p:to>
                                    </p:set>
                                    <p:animEffect filter="fade" transition="in">
                                      <p:cBhvr>
                                        <p:cTn dur="500"/>
                                        <p:tgtEl>
                                          <p:spTgt spid="90"/>
                                        </p:tgtEl>
                                      </p:cBhvr>
                                    </p:animEffect>
                                  </p:childTnLst>
                                </p:cTn>
                              </p:par>
                              <p:par>
                                <p:cTn fill="hold" nodeType="withEffect" presetClass="entr" presetID="10" presetSubtype="0">
                                  <p:stCondLst>
                                    <p:cond delay="2100"/>
                                  </p:stCondLst>
                                  <p:childTnLst>
                                    <p:set>
                                      <p:cBhvr>
                                        <p:cTn dur="1" fill="hold">
                                          <p:stCondLst>
                                            <p:cond delay="0"/>
                                          </p:stCondLst>
                                        </p:cTn>
                                        <p:tgtEl>
                                          <p:spTgt spid="95"/>
                                        </p:tgtEl>
                                        <p:attrNameLst>
                                          <p:attrName>style.visibility</p:attrName>
                                        </p:attrNameLst>
                                      </p:cBhvr>
                                      <p:to>
                                        <p:strVal val="visible"/>
                                      </p:to>
                                    </p:set>
                                    <p:animEffect filter="fade" transition="in">
                                      <p:cBhvr>
                                        <p:cTn dur="500"/>
                                        <p:tgtEl>
                                          <p:spTgt spid="95"/>
                                        </p:tgtEl>
                                      </p:cBhvr>
                                    </p:animEffect>
                                  </p:childTnLst>
                                </p:cTn>
                              </p:par>
                              <p:par>
                                <p:cTn fill="hold" nodeType="withEffect" presetClass="entr" presetID="10" presetSubtype="0">
                                  <p:stCondLst>
                                    <p:cond delay="2100"/>
                                  </p:stCondLst>
                                  <p:childTnLst>
                                    <p:set>
                                      <p:cBhvr>
                                        <p:cTn dur="1" fill="hold">
                                          <p:stCondLst>
                                            <p:cond delay="0"/>
                                          </p:stCondLst>
                                        </p:cTn>
                                        <p:tgtEl>
                                          <p:spTgt spid="91"/>
                                        </p:tgtEl>
                                        <p:attrNameLst>
                                          <p:attrName>style.visibility</p:attrName>
                                        </p:attrNameLst>
                                      </p:cBhvr>
                                      <p:to>
                                        <p:strVal val="visible"/>
                                      </p:to>
                                    </p:set>
                                    <p:animEffect filter="fade" transition="in">
                                      <p:cBhvr>
                                        <p:cTn dur="500"/>
                                        <p:tgtEl>
                                          <p:spTgt spid="91"/>
                                        </p:tgtEl>
                                      </p:cBhvr>
                                    </p:animEffect>
                                  </p:childTnLst>
                                </p:cTn>
                              </p:par>
                              <p:par>
                                <p:cTn fill="hold" nodeType="withEffect" presetClass="entr" presetID="10" presetSubtype="0">
                                  <p:stCondLst>
                                    <p:cond delay="2100"/>
                                  </p:stCondLst>
                                  <p:childTnLst>
                                    <p:set>
                                      <p:cBhvr>
                                        <p:cTn dur="1" fill="hold">
                                          <p:stCondLst>
                                            <p:cond delay="0"/>
                                          </p:stCondLst>
                                        </p:cTn>
                                        <p:tgtEl>
                                          <p:spTgt spid="96"/>
                                        </p:tgtEl>
                                        <p:attrNameLst>
                                          <p:attrName>style.visibility</p:attrName>
                                        </p:attrNameLst>
                                      </p:cBhvr>
                                      <p:to>
                                        <p:strVal val="visible"/>
                                      </p:to>
                                    </p:set>
                                    <p:animEffect filter="fade" transition="in">
                                      <p:cBhvr>
                                        <p:cTn dur="500"/>
                                        <p:tgtEl>
                                          <p:spTgt spid="96"/>
                                        </p:tgtEl>
                                      </p:cBhvr>
                                    </p:animEffect>
                                  </p:childTnLst>
                                </p:cTn>
                              </p:par>
                              <p:par>
                                <p:cTn fill="hold" nodeType="withEffect" presetClass="entr" presetID="10" presetSubtype="0">
                                  <p:stCondLst>
                                    <p:cond delay="2600"/>
                                  </p:stCondLst>
                                  <p:childTnLst>
                                    <p:set>
                                      <p:cBhvr>
                                        <p:cTn dur="1" fill="hold">
                                          <p:stCondLst>
                                            <p:cond delay="0"/>
                                          </p:stCondLst>
                                        </p:cTn>
                                        <p:tgtEl>
                                          <p:spTgt spid="93"/>
                                        </p:tgtEl>
                                        <p:attrNameLst>
                                          <p:attrName>style.visibility</p:attrName>
                                        </p:attrNameLst>
                                      </p:cBhvr>
                                      <p:to>
                                        <p:strVal val="visible"/>
                                      </p:to>
                                    </p:set>
                                    <p:animEffect filter="fade" transition="in">
                                      <p:cBhvr>
                                        <p:cTn dur="500"/>
                                        <p:tgtEl>
                                          <p:spTgt spid="93"/>
                                        </p:tgtEl>
                                      </p:cBhvr>
                                    </p:animEffect>
                                  </p:childTnLst>
                                </p:cTn>
                              </p:par>
                              <p:par>
                                <p:cTn fill="hold" nodeType="withEffect" presetClass="entr" presetID="10" presetSubtype="0">
                                  <p:stCondLst>
                                    <p:cond delay="2600"/>
                                  </p:stCondLst>
                                  <p:childTnLst>
                                    <p:set>
                                      <p:cBhvr>
                                        <p:cTn dur="1" fill="hold">
                                          <p:stCondLst>
                                            <p:cond delay="0"/>
                                          </p:stCondLst>
                                        </p:cTn>
                                        <p:tgtEl>
                                          <p:spTgt spid="92"/>
                                        </p:tgtEl>
                                        <p:attrNameLst>
                                          <p:attrName>style.visibility</p:attrName>
                                        </p:attrNameLst>
                                      </p:cBhvr>
                                      <p:to>
                                        <p:strVal val="visible"/>
                                      </p:to>
                                    </p:set>
                                    <p:animEffect filter="fade" transition="in">
                                      <p:cBhvr>
                                        <p:cTn dur="500"/>
                                        <p:tgtEl>
                                          <p:spTgt spid="92"/>
                                        </p:tgtEl>
                                      </p:cBhvr>
                                    </p:animEffect>
                                  </p:childTnLst>
                                </p:cTn>
                              </p:par>
                              <p:par>
                                <p:cTn fill="hold" nodeType="withEffect" presetClass="entr" presetID="10" presetSubtype="0">
                                  <p:stCondLst>
                                    <p:cond delay="2600"/>
                                  </p:stCondLst>
                                  <p:childTnLst>
                                    <p:set>
                                      <p:cBhvr>
                                        <p:cTn dur="1" fill="hold">
                                          <p:stCondLst>
                                            <p:cond delay="0"/>
                                          </p:stCondLst>
                                        </p:cTn>
                                        <p:tgtEl>
                                          <p:spTgt spid="94"/>
                                        </p:tgtEl>
                                        <p:attrNameLst>
                                          <p:attrName>style.visibility</p:attrName>
                                        </p:attrNameLst>
                                      </p:cBhvr>
                                      <p:to>
                                        <p:strVal val="visible"/>
                                      </p:to>
                                    </p:set>
                                    <p:animEffect filter="fade" transition="in">
                                      <p:cBhvr>
                                        <p:cTn dur="500"/>
                                        <p:tgtEl>
                                          <p:spTgt spid="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fr.freepik.com/vecteurs-premium/eleves-enseignant-classe-illustration-dessin-anime_5338721.ht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0"/>
          <p:cNvSpPr txBox="1"/>
          <p:nvPr/>
        </p:nvSpPr>
        <p:spPr>
          <a:xfrm>
            <a:off x="4948903" y="4524006"/>
            <a:ext cx="6510177" cy="845287"/>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Classes  : EB2 – EB3</a:t>
            </a:r>
            <a:endParaRPr b="0" i="0" sz="1400" u="none" cap="none" strike="noStrike">
              <a:solidFill>
                <a:srgbClr val="000000"/>
              </a:solidFill>
              <a:latin typeface="Arial"/>
              <a:ea typeface="Arial"/>
              <a:cs typeface="Arial"/>
              <a:sym typeface="Arial"/>
            </a:endParaRPr>
          </a:p>
        </p:txBody>
      </p:sp>
      <p:pic>
        <p:nvPicPr>
          <p:cNvPr id="214" name="Google Shape;214;p20"/>
          <p:cNvPicPr preferRelativeResize="0"/>
          <p:nvPr/>
        </p:nvPicPr>
        <p:blipFill rotWithShape="1">
          <a:blip r:embed="rId3">
            <a:alphaModFix/>
          </a:blip>
          <a:srcRect b="0" l="0" r="0" t="0"/>
          <a:stretch/>
        </p:blipFill>
        <p:spPr>
          <a:xfrm>
            <a:off x="611717" y="574554"/>
            <a:ext cx="2019300" cy="774700"/>
          </a:xfrm>
          <a:prstGeom prst="rect">
            <a:avLst/>
          </a:prstGeom>
          <a:noFill/>
          <a:ln>
            <a:noFill/>
          </a:ln>
        </p:spPr>
      </p:pic>
      <p:sp>
        <p:nvSpPr>
          <p:cNvPr id="215" name="Google Shape;215;p20"/>
          <p:cNvSpPr txBox="1"/>
          <p:nvPr>
            <p:ph type="ctrTitle"/>
          </p:nvPr>
        </p:nvSpPr>
        <p:spPr>
          <a:xfrm>
            <a:off x="4948903" y="2808107"/>
            <a:ext cx="6473388" cy="75713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chemeClr val="dk1"/>
              </a:buClr>
              <a:buSzPts val="4800"/>
              <a:buFont typeface="Open Sans"/>
              <a:buNone/>
            </a:pPr>
            <a:r>
              <a:rPr b="1" i="0" lang="fr-FR" sz="4800" u="none" cap="none" strike="noStrike">
                <a:solidFill>
                  <a:schemeClr val="dk1"/>
                </a:solidFill>
                <a:latin typeface="Open Sans"/>
                <a:ea typeface="Open Sans"/>
                <a:cs typeface="Open Sans"/>
                <a:sym typeface="Open Sans"/>
              </a:rPr>
              <a:t>La phrase </a:t>
            </a:r>
            <a:endParaRPr b="0" i="0" sz="1400" u="none" cap="none" strike="noStrike">
              <a:solidFill>
                <a:srgbClr val="000000"/>
              </a:solidFill>
              <a:latin typeface="Arial"/>
              <a:ea typeface="Arial"/>
              <a:cs typeface="Arial"/>
              <a:sym typeface="Arial"/>
            </a:endParaRPr>
          </a:p>
        </p:txBody>
      </p:sp>
      <p:sp>
        <p:nvSpPr>
          <p:cNvPr id="216" name="Google Shape;216;p20"/>
          <p:cNvSpPr/>
          <p:nvPr/>
        </p:nvSpPr>
        <p:spPr>
          <a:xfrm>
            <a:off x="4948903" y="1982379"/>
            <a:ext cx="6473388"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217" name="Google Shape;217;p20"/>
          <p:cNvPicPr preferRelativeResize="0"/>
          <p:nvPr/>
        </p:nvPicPr>
        <p:blipFill rotWithShape="1">
          <a:blip r:embed="rId4">
            <a:alphaModFix/>
          </a:blip>
          <a:srcRect b="0" l="0" r="0" t="0"/>
          <a:stretch/>
        </p:blipFill>
        <p:spPr>
          <a:xfrm>
            <a:off x="1888602" y="3186672"/>
            <a:ext cx="1484829" cy="17599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9"/>
          <p:cNvSpPr txBox="1"/>
          <p:nvPr/>
        </p:nvSpPr>
        <p:spPr>
          <a:xfrm>
            <a:off x="332696" y="2149763"/>
            <a:ext cx="3920817" cy="107721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Lis cette phrase.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Que remarques-tu?</a:t>
            </a:r>
            <a:endParaRPr b="0" i="0" sz="1400" u="none" cap="none" strike="noStrike">
              <a:solidFill>
                <a:srgbClr val="000000"/>
              </a:solidFill>
              <a:latin typeface="Arial"/>
              <a:ea typeface="Arial"/>
              <a:cs typeface="Arial"/>
              <a:sym typeface="Arial"/>
            </a:endParaRPr>
          </a:p>
        </p:txBody>
      </p:sp>
      <p:sp>
        <p:nvSpPr>
          <p:cNvPr id="333" name="Google Shape;333;p29"/>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grpSp>
        <p:nvGrpSpPr>
          <p:cNvPr id="334" name="Google Shape;334;p29"/>
          <p:cNvGrpSpPr/>
          <p:nvPr/>
        </p:nvGrpSpPr>
        <p:grpSpPr>
          <a:xfrm>
            <a:off x="4520613" y="1360967"/>
            <a:ext cx="7671388" cy="3944680"/>
            <a:chOff x="601259" y="-266642"/>
            <a:chExt cx="11693541" cy="6344890"/>
          </a:xfrm>
        </p:grpSpPr>
        <p:pic>
          <p:nvPicPr>
            <p:cNvPr id="335" name="Google Shape;335;p29"/>
            <p:cNvPicPr preferRelativeResize="0"/>
            <p:nvPr/>
          </p:nvPicPr>
          <p:blipFill rotWithShape="1">
            <a:blip r:embed="rId3">
              <a:alphaModFix/>
            </a:blip>
            <a:srcRect b="0" l="0" r="0" t="0"/>
            <a:stretch/>
          </p:blipFill>
          <p:spPr>
            <a:xfrm>
              <a:off x="6573630" y="-266642"/>
              <a:ext cx="5721170" cy="6344890"/>
            </a:xfrm>
            <a:prstGeom prst="rect">
              <a:avLst/>
            </a:prstGeom>
            <a:noFill/>
            <a:ln>
              <a:noFill/>
            </a:ln>
          </p:spPr>
        </p:pic>
        <p:sp>
          <p:nvSpPr>
            <p:cNvPr id="336" name="Google Shape;336;p29"/>
            <p:cNvSpPr txBox="1"/>
            <p:nvPr/>
          </p:nvSpPr>
          <p:spPr>
            <a:xfrm>
              <a:off x="601259" y="2510432"/>
              <a:ext cx="7016262" cy="70788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M</a:t>
              </a:r>
              <a:r>
                <a:rPr b="0" i="0" lang="fr-FR" sz="4000" u="none" cap="none" strike="noStrike">
                  <a:solidFill>
                    <a:schemeClr val="dk1"/>
                  </a:solidFill>
                  <a:latin typeface="Open Sans"/>
                  <a:ea typeface="Open Sans"/>
                  <a:cs typeface="Open Sans"/>
                  <a:sym typeface="Open Sans"/>
                </a:rPr>
                <a:t>a</a:t>
              </a:r>
              <a:r>
                <a:rPr b="0" i="0" lang="fr-FR" sz="4000" u="none" cap="none" strike="noStrike">
                  <a:solidFill>
                    <a:srgbClr val="FF0000"/>
                  </a:solidFill>
                  <a:latin typeface="Open Sans"/>
                  <a:ea typeface="Open Sans"/>
                  <a:cs typeface="Open Sans"/>
                  <a:sym typeface="Open Sans"/>
                </a:rPr>
                <a:t> </a:t>
              </a:r>
              <a:r>
                <a:rPr b="0" i="0" lang="fr-FR" sz="4000" u="none" cap="none" strike="noStrike">
                  <a:solidFill>
                    <a:schemeClr val="dk1"/>
                  </a:solidFill>
                  <a:latin typeface="Open Sans"/>
                  <a:ea typeface="Open Sans"/>
                  <a:cs typeface="Open Sans"/>
                  <a:sym typeface="Open Sans"/>
                </a:rPr>
                <a:t>sœur </a:t>
              </a:r>
              <a:r>
                <a:rPr b="0" i="0" lang="fr-FR" sz="4000" u="none" cap="none" strike="noStrike">
                  <a:solidFill>
                    <a:srgbClr val="FF0000"/>
                  </a:solidFill>
                  <a:latin typeface="Open Sans"/>
                  <a:ea typeface="Open Sans"/>
                  <a:cs typeface="Open Sans"/>
                  <a:sym typeface="Open Sans"/>
                </a:rPr>
                <a:t>C</a:t>
              </a:r>
              <a:r>
                <a:rPr b="0" i="0" lang="fr-FR" sz="4000" u="none" cap="none" strike="noStrike">
                  <a:solidFill>
                    <a:schemeClr val="dk1"/>
                  </a:solidFill>
                  <a:latin typeface="Open Sans"/>
                  <a:ea typeface="Open Sans"/>
                  <a:cs typeface="Open Sans"/>
                  <a:sym typeface="Open Sans"/>
                </a:rPr>
                <a:t>éline joue au ballon</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5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0"/>
          <p:cNvSpPr txBox="1"/>
          <p:nvPr/>
        </p:nvSpPr>
        <p:spPr>
          <a:xfrm>
            <a:off x="285382" y="2552389"/>
            <a:ext cx="2587753"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chemeClr val="dk1"/>
                </a:solidFill>
                <a:latin typeface="Open Sans"/>
                <a:ea typeface="Open Sans"/>
                <a:cs typeface="Open Sans"/>
                <a:sym typeface="Open Sans"/>
              </a:rPr>
              <a:t> Souligne les phrases.</a:t>
            </a:r>
            <a:endParaRPr b="1" i="0" sz="3600" u="none" cap="none" strike="noStrike">
              <a:solidFill>
                <a:schemeClr val="dk1"/>
              </a:solidFill>
              <a:latin typeface="Open Sans"/>
              <a:ea typeface="Open Sans"/>
              <a:cs typeface="Open Sans"/>
              <a:sym typeface="Open Sans"/>
            </a:endParaRPr>
          </a:p>
        </p:txBody>
      </p:sp>
      <p:sp>
        <p:nvSpPr>
          <p:cNvPr id="343" name="Google Shape;343;p30"/>
          <p:cNvSpPr txBox="1"/>
          <p:nvPr/>
        </p:nvSpPr>
        <p:spPr>
          <a:xfrm>
            <a:off x="3676220" y="1035910"/>
            <a:ext cx="8515780" cy="5632311"/>
          </a:xfrm>
          <a:prstGeom prst="rect">
            <a:avLst/>
          </a:prstGeom>
          <a:solidFill>
            <a:schemeClr val="lt1"/>
          </a:solidFill>
          <a:ln>
            <a:noFill/>
          </a:ln>
          <a:effectLst>
            <a:outerShdw blurRad="50800" rotWithShape="0" dir="16200000" dist="38100">
              <a:srgbClr val="000000">
                <a:alpha val="40000"/>
              </a:srgbClr>
            </a:outerShdw>
          </a:effectLst>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souris la attrape chat 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Mon petit frère regarde la télé.</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J’aime lire des histoires.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0" i="0" sz="3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Une banane le mange singe.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À l’école, les élèves apprennent à lire et à écrire.</a:t>
            </a:r>
            <a:endParaRPr b="0" i="0" sz="1400" u="none" cap="none" strike="noStrike">
              <a:solidFill>
                <a:srgbClr val="000000"/>
              </a:solidFill>
              <a:latin typeface="Arial"/>
              <a:ea typeface="Arial"/>
              <a:cs typeface="Arial"/>
              <a:sym typeface="Arial"/>
            </a:endParaRPr>
          </a:p>
        </p:txBody>
      </p:sp>
      <p:cxnSp>
        <p:nvCxnSpPr>
          <p:cNvPr id="344" name="Google Shape;344;p30"/>
          <p:cNvCxnSpPr/>
          <p:nvPr/>
        </p:nvCxnSpPr>
        <p:spPr>
          <a:xfrm>
            <a:off x="3752933" y="2929576"/>
            <a:ext cx="5653185" cy="0"/>
          </a:xfrm>
          <a:prstGeom prst="straightConnector1">
            <a:avLst/>
          </a:prstGeom>
          <a:noFill/>
          <a:ln cap="flat" cmpd="sng" w="28575">
            <a:solidFill>
              <a:srgbClr val="FF0000"/>
            </a:solidFill>
            <a:prstDash val="solid"/>
            <a:miter lim="800000"/>
            <a:headEnd len="sm" w="sm" type="none"/>
            <a:tailEnd len="sm" w="sm" type="none"/>
          </a:ln>
        </p:spPr>
      </p:cxnSp>
      <p:cxnSp>
        <p:nvCxnSpPr>
          <p:cNvPr id="345" name="Google Shape;345;p30"/>
          <p:cNvCxnSpPr/>
          <p:nvPr/>
        </p:nvCxnSpPr>
        <p:spPr>
          <a:xfrm flipH="1" rot="10800000">
            <a:off x="3850299" y="6004778"/>
            <a:ext cx="7604162" cy="44310"/>
          </a:xfrm>
          <a:prstGeom prst="straightConnector1">
            <a:avLst/>
          </a:prstGeom>
          <a:noFill/>
          <a:ln cap="flat" cmpd="sng" w="28575">
            <a:solidFill>
              <a:srgbClr val="FF0000"/>
            </a:solidFill>
            <a:prstDash val="solid"/>
            <a:miter lim="800000"/>
            <a:headEnd len="sm" w="sm" type="none"/>
            <a:tailEnd len="sm" w="sm" type="none"/>
          </a:ln>
        </p:spPr>
      </p:cxnSp>
      <p:cxnSp>
        <p:nvCxnSpPr>
          <p:cNvPr id="346" name="Google Shape;346;p30"/>
          <p:cNvCxnSpPr/>
          <p:nvPr/>
        </p:nvCxnSpPr>
        <p:spPr>
          <a:xfrm>
            <a:off x="3752933" y="3912034"/>
            <a:ext cx="4361304" cy="0"/>
          </a:xfrm>
          <a:prstGeom prst="straightConnector1">
            <a:avLst/>
          </a:prstGeom>
          <a:noFill/>
          <a:ln cap="flat" cmpd="sng" w="28575">
            <a:solidFill>
              <a:srgbClr val="FF0000"/>
            </a:solidFill>
            <a:prstDash val="solid"/>
            <a:miter lim="800000"/>
            <a:headEnd len="sm" w="sm" type="none"/>
            <a:tailEnd len="sm" w="sm" type="none"/>
          </a:ln>
        </p:spPr>
      </p:cxnSp>
      <p:sp>
        <p:nvSpPr>
          <p:cNvPr id="347" name="Google Shape;347;p30"/>
          <p:cNvSpPr/>
          <p:nvPr/>
        </p:nvSpPr>
        <p:spPr>
          <a:xfrm>
            <a:off x="866905" y="228339"/>
            <a:ext cx="9705795"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1" i="0" sz="3600" u="none" cap="none" strike="noStrike">
              <a:solidFill>
                <a:srgbClr val="0097D7"/>
              </a:solidFill>
              <a:latin typeface="Open Sans"/>
              <a:ea typeface="Open Sans"/>
              <a:cs typeface="Open Sans"/>
              <a:sym typeface="Open Sans"/>
            </a:endParaRPr>
          </a:p>
        </p:txBody>
      </p:sp>
      <p:cxnSp>
        <p:nvCxnSpPr>
          <p:cNvPr id="348" name="Google Shape;348;p30"/>
          <p:cNvCxnSpPr/>
          <p:nvPr/>
        </p:nvCxnSpPr>
        <p:spPr>
          <a:xfrm>
            <a:off x="3752933" y="6620695"/>
            <a:ext cx="1103850" cy="0"/>
          </a:xfrm>
          <a:prstGeom prst="straightConnector1">
            <a:avLst/>
          </a:prstGeom>
          <a:noFill/>
          <a:ln cap="flat" cmpd="sng" w="28575">
            <a:solidFill>
              <a:srgbClr val="FF0000"/>
            </a:solidFill>
            <a:prstDash val="solid"/>
            <a:miter lim="800000"/>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5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10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100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00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1000"/>
                                        <p:tgtEl>
                                          <p:spTgt spid="3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31"/>
          <p:cNvSpPr/>
          <p:nvPr/>
        </p:nvSpPr>
        <p:spPr>
          <a:xfrm>
            <a:off x="941179" y="197662"/>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55" name="Google Shape;355;p31"/>
          <p:cNvSpPr txBox="1"/>
          <p:nvPr/>
        </p:nvSpPr>
        <p:spPr>
          <a:xfrm>
            <a:off x="741286" y="827537"/>
            <a:ext cx="10856968"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Range les mots dans l’ordre.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1" lang="fr-FR" sz="2800" u="none" cap="none" strike="noStrike">
                <a:solidFill>
                  <a:schemeClr val="dk1"/>
                </a:solidFill>
                <a:latin typeface="Open Sans"/>
                <a:ea typeface="Open Sans"/>
                <a:cs typeface="Open Sans"/>
                <a:sym typeface="Open Sans"/>
              </a:rPr>
              <a:t>Attention aux majuscules et aux points!</a:t>
            </a:r>
            <a:endParaRPr b="0" i="1" sz="2800" u="none" cap="none" strike="noStrike">
              <a:solidFill>
                <a:schemeClr val="dk1"/>
              </a:solidFill>
              <a:latin typeface="Open Sans"/>
              <a:ea typeface="Open Sans"/>
              <a:cs typeface="Open Sans"/>
              <a:sym typeface="Open Sans"/>
            </a:endParaRPr>
          </a:p>
        </p:txBody>
      </p:sp>
      <p:sp>
        <p:nvSpPr>
          <p:cNvPr id="356" name="Google Shape;356;p31"/>
          <p:cNvSpPr txBox="1"/>
          <p:nvPr/>
        </p:nvSpPr>
        <p:spPr>
          <a:xfrm>
            <a:off x="6336408" y="2333536"/>
            <a:ext cx="888640"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son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57" name="Google Shape;357;p31"/>
          <p:cNvSpPr txBox="1"/>
          <p:nvPr/>
        </p:nvSpPr>
        <p:spPr>
          <a:xfrm>
            <a:off x="2599086" y="2318540"/>
            <a:ext cx="1963718"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cherche</a:t>
            </a:r>
            <a:endParaRPr b="0" i="0" sz="1400" u="none" cap="none" strike="noStrike">
              <a:solidFill>
                <a:srgbClr val="000000"/>
              </a:solidFill>
              <a:latin typeface="Arial"/>
              <a:ea typeface="Arial"/>
              <a:cs typeface="Arial"/>
              <a:sym typeface="Arial"/>
            </a:endParaRPr>
          </a:p>
        </p:txBody>
      </p:sp>
      <p:sp>
        <p:nvSpPr>
          <p:cNvPr id="358" name="Google Shape;358;p31"/>
          <p:cNvSpPr txBox="1"/>
          <p:nvPr/>
        </p:nvSpPr>
        <p:spPr>
          <a:xfrm>
            <a:off x="9259525" y="2305361"/>
            <a:ext cx="1465417"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voisin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59" name="Google Shape;359;p31"/>
          <p:cNvSpPr txBox="1"/>
          <p:nvPr/>
        </p:nvSpPr>
        <p:spPr>
          <a:xfrm>
            <a:off x="7509578" y="2318539"/>
            <a:ext cx="1465417"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chien.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0" name="Google Shape;360;p31"/>
          <p:cNvSpPr txBox="1"/>
          <p:nvPr/>
        </p:nvSpPr>
        <p:spPr>
          <a:xfrm>
            <a:off x="1217328" y="2318540"/>
            <a:ext cx="1106833"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Mon</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1" name="Google Shape;361;p31"/>
          <p:cNvSpPr txBox="1"/>
          <p:nvPr/>
        </p:nvSpPr>
        <p:spPr>
          <a:xfrm>
            <a:off x="5408908" y="4649986"/>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Les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2" name="Google Shape;362;p31"/>
          <p:cNvSpPr txBox="1"/>
          <p:nvPr/>
        </p:nvSpPr>
        <p:spPr>
          <a:xfrm>
            <a:off x="1744851" y="4649987"/>
            <a:ext cx="1641405"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feuilles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3" name="Google Shape;363;p31"/>
          <p:cNvSpPr txBox="1"/>
          <p:nvPr/>
        </p:nvSpPr>
        <p:spPr>
          <a:xfrm>
            <a:off x="680952" y="4649987"/>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des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4" name="Google Shape;364;p31"/>
          <p:cNvSpPr txBox="1"/>
          <p:nvPr/>
        </p:nvSpPr>
        <p:spPr>
          <a:xfrm>
            <a:off x="6478222" y="4649985"/>
            <a:ext cx="888640"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en </a:t>
            </a:r>
            <a:endParaRPr b="0" i="0" sz="1400" u="none" cap="none" strike="noStrike">
              <a:solidFill>
                <a:srgbClr val="000000"/>
              </a:solidFill>
              <a:latin typeface="Arial"/>
              <a:ea typeface="Arial"/>
              <a:cs typeface="Arial"/>
              <a:sym typeface="Arial"/>
            </a:endParaRPr>
          </a:p>
        </p:txBody>
      </p:sp>
      <p:sp>
        <p:nvSpPr>
          <p:cNvPr id="365" name="Google Shape;365;p31"/>
          <p:cNvSpPr txBox="1"/>
          <p:nvPr/>
        </p:nvSpPr>
        <p:spPr>
          <a:xfrm>
            <a:off x="7506526" y="4649985"/>
            <a:ext cx="2127158"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automne. </a:t>
            </a:r>
            <a:endParaRPr b="0" i="0" sz="1400" u="none" cap="none" strike="noStrike">
              <a:solidFill>
                <a:srgbClr val="000000"/>
              </a:solidFill>
              <a:latin typeface="Arial"/>
              <a:ea typeface="Arial"/>
              <a:cs typeface="Arial"/>
              <a:sym typeface="Arial"/>
            </a:endParaRPr>
          </a:p>
        </p:txBody>
      </p:sp>
      <p:sp>
        <p:nvSpPr>
          <p:cNvPr id="366" name="Google Shape;366;p31"/>
          <p:cNvSpPr txBox="1"/>
          <p:nvPr/>
        </p:nvSpPr>
        <p:spPr>
          <a:xfrm>
            <a:off x="9872613" y="4649985"/>
            <a:ext cx="1951913"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tombent </a:t>
            </a:r>
            <a:endParaRPr b="0" i="0" sz="1400" u="none" cap="none" strike="noStrike">
              <a:solidFill>
                <a:srgbClr val="000000"/>
              </a:solidFill>
              <a:latin typeface="Arial"/>
              <a:ea typeface="Arial"/>
              <a:cs typeface="Arial"/>
              <a:sym typeface="Arial"/>
            </a:endParaRPr>
          </a:p>
        </p:txBody>
      </p:sp>
      <p:sp>
        <p:nvSpPr>
          <p:cNvPr id="367" name="Google Shape;367;p31"/>
          <p:cNvSpPr txBox="1"/>
          <p:nvPr/>
        </p:nvSpPr>
        <p:spPr>
          <a:xfrm>
            <a:off x="3561515" y="4649987"/>
            <a:ext cx="1641405" cy="646331"/>
          </a:xfrm>
          <a:prstGeom prst="rect">
            <a:avLst/>
          </a:prstGeom>
          <a:solidFill>
            <a:schemeClr val="lt1"/>
          </a:solidFill>
          <a:ln cap="flat" cmpd="sng" w="12700">
            <a:solidFill>
              <a:srgbClr val="8DA9D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arbres</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8" name="Google Shape;368;p31"/>
          <p:cNvSpPr txBox="1"/>
          <p:nvPr/>
        </p:nvSpPr>
        <p:spPr>
          <a:xfrm>
            <a:off x="4752000" y="2318540"/>
            <a:ext cx="1290274" cy="646331"/>
          </a:xfrm>
          <a:prstGeom prst="rect">
            <a:avLst/>
          </a:prstGeom>
          <a:solidFill>
            <a:schemeClr val="lt1"/>
          </a:solidFill>
          <a:ln cap="flat" cmpd="sng" w="12700">
            <a:solidFill>
              <a:srgbClr val="FFD96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petit</a:t>
            </a:r>
            <a:r>
              <a:rPr b="0" i="0" lang="fr-FR" sz="36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369" name="Google Shape;369;p31"/>
          <p:cNvSpPr txBox="1"/>
          <p:nvPr/>
        </p:nvSpPr>
        <p:spPr>
          <a:xfrm>
            <a:off x="1228403" y="3299392"/>
            <a:ext cx="9620167" cy="646331"/>
          </a:xfrm>
          <a:prstGeom prst="rect">
            <a:avLst/>
          </a:prstGeom>
          <a:solidFill>
            <a:schemeClr val="lt1"/>
          </a:solidFill>
          <a:ln cap="flat" cmpd="sng" w="38100">
            <a:solidFill>
              <a:srgbClr val="FFD966"/>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Mon voisin cherche son petit chien.</a:t>
            </a:r>
            <a:endParaRPr b="0" i="0" sz="1400" u="none" cap="none" strike="noStrike">
              <a:solidFill>
                <a:srgbClr val="000000"/>
              </a:solidFill>
              <a:latin typeface="Arial"/>
              <a:ea typeface="Arial"/>
              <a:cs typeface="Arial"/>
              <a:sym typeface="Arial"/>
            </a:endParaRPr>
          </a:p>
        </p:txBody>
      </p:sp>
      <p:sp>
        <p:nvSpPr>
          <p:cNvPr id="370" name="Google Shape;370;p31"/>
          <p:cNvSpPr txBox="1"/>
          <p:nvPr/>
        </p:nvSpPr>
        <p:spPr>
          <a:xfrm>
            <a:off x="1228403" y="5707297"/>
            <a:ext cx="10369851" cy="646331"/>
          </a:xfrm>
          <a:prstGeom prst="rect">
            <a:avLst/>
          </a:prstGeom>
          <a:solidFill>
            <a:schemeClr val="lt1"/>
          </a:solidFill>
          <a:ln cap="flat" cmpd="sng" w="38100">
            <a:solidFill>
              <a:srgbClr val="8DA9DB"/>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Les feuilles des arbres tombent en automne.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5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6"/>
                                        </p:tgtEl>
                                        <p:attrNameLst>
                                          <p:attrName>style.visibility</p:attrName>
                                        </p:attrNameLst>
                                      </p:cBhvr>
                                      <p:to>
                                        <p:strVal val="visible"/>
                                      </p:to>
                                    </p:set>
                                    <p:anim calcmode="lin" valueType="num">
                                      <p:cBhvr additive="base">
                                        <p:cTn dur="500"/>
                                        <p:tgtEl>
                                          <p:spTgt spid="35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7"/>
                                        </p:tgtEl>
                                        <p:attrNameLst>
                                          <p:attrName>style.visibility</p:attrName>
                                        </p:attrNameLst>
                                      </p:cBhvr>
                                      <p:to>
                                        <p:strVal val="visible"/>
                                      </p:to>
                                    </p:set>
                                    <p:anim calcmode="lin" valueType="num">
                                      <p:cBhvr additive="base">
                                        <p:cTn dur="500"/>
                                        <p:tgtEl>
                                          <p:spTgt spid="35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8"/>
                                        </p:tgtEl>
                                        <p:attrNameLst>
                                          <p:attrName>style.visibility</p:attrName>
                                        </p:attrNameLst>
                                      </p:cBhvr>
                                      <p:to>
                                        <p:strVal val="visible"/>
                                      </p:to>
                                    </p:set>
                                    <p:anim calcmode="lin" valueType="num">
                                      <p:cBhvr additive="base">
                                        <p:cTn dur="500"/>
                                        <p:tgtEl>
                                          <p:spTgt spid="35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500"/>
                                        <p:tgtEl>
                                          <p:spTgt spid="35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8"/>
                                        </p:tgtEl>
                                        <p:attrNameLst>
                                          <p:attrName>style.visibility</p:attrName>
                                        </p:attrNameLst>
                                      </p:cBhvr>
                                      <p:to>
                                        <p:strVal val="visible"/>
                                      </p:to>
                                    </p:set>
                                    <p:anim calcmode="lin" valueType="num">
                                      <p:cBhvr additive="base">
                                        <p:cTn dur="500"/>
                                        <p:tgtEl>
                                          <p:spTgt spid="3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0"/>
                                        </p:tgtEl>
                                        <p:attrNameLst>
                                          <p:attrName>style.visibility</p:attrName>
                                        </p:attrNameLst>
                                      </p:cBhvr>
                                      <p:to>
                                        <p:strVal val="visible"/>
                                      </p:to>
                                    </p:set>
                                    <p:anim calcmode="lin" valueType="num">
                                      <p:cBhvr additive="base">
                                        <p:cTn dur="500"/>
                                        <p:tgtEl>
                                          <p:spTgt spid="3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69"/>
                                        </p:tgtEl>
                                        <p:attrNameLst>
                                          <p:attrName>style.visibility</p:attrName>
                                        </p:attrNameLst>
                                      </p:cBhvr>
                                      <p:to>
                                        <p:strVal val="visible"/>
                                      </p:to>
                                    </p:set>
                                    <p:anim calcmode="lin" valueType="num">
                                      <p:cBhvr additive="base">
                                        <p:cTn dur="500"/>
                                        <p:tgtEl>
                                          <p:spTgt spid="369"/>
                                        </p:tgtEl>
                                        <p:attrNameLst>
                                          <p:attrName>ppt_w</p:attrName>
                                        </p:attrNameLst>
                                      </p:cBhvr>
                                      <p:tavLst>
                                        <p:tav fmla="" tm="0">
                                          <p:val>
                                            <p:strVal val="0"/>
                                          </p:val>
                                        </p:tav>
                                        <p:tav fmla="" tm="100000">
                                          <p:val>
                                            <p:strVal val="#ppt_w"/>
                                          </p:val>
                                        </p:tav>
                                      </p:tavLst>
                                    </p:anim>
                                    <p:anim calcmode="lin" valueType="num">
                                      <p:cBhvr additive="base">
                                        <p:cTn dur="500"/>
                                        <p:tgtEl>
                                          <p:spTgt spid="36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1"/>
                                        </p:tgtEl>
                                        <p:attrNameLst>
                                          <p:attrName>style.visibility</p:attrName>
                                        </p:attrNameLst>
                                      </p:cBhvr>
                                      <p:to>
                                        <p:strVal val="visible"/>
                                      </p:to>
                                    </p:set>
                                    <p:anim calcmode="lin" valueType="num">
                                      <p:cBhvr additive="base">
                                        <p:cTn dur="500"/>
                                        <p:tgtEl>
                                          <p:spTgt spid="36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5"/>
                                        </p:tgtEl>
                                        <p:attrNameLst>
                                          <p:attrName>style.visibility</p:attrName>
                                        </p:attrNameLst>
                                      </p:cBhvr>
                                      <p:to>
                                        <p:strVal val="visible"/>
                                      </p:to>
                                    </p:set>
                                    <p:anim calcmode="lin" valueType="num">
                                      <p:cBhvr additive="base">
                                        <p:cTn dur="500"/>
                                        <p:tgtEl>
                                          <p:spTgt spid="36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6"/>
                                        </p:tgtEl>
                                        <p:attrNameLst>
                                          <p:attrName>style.visibility</p:attrName>
                                        </p:attrNameLst>
                                      </p:cBhvr>
                                      <p:to>
                                        <p:strVal val="visible"/>
                                      </p:to>
                                    </p:set>
                                    <p:anim calcmode="lin" valueType="num">
                                      <p:cBhvr additive="base">
                                        <p:cTn dur="500"/>
                                        <p:tgtEl>
                                          <p:spTgt spid="36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67"/>
                                        </p:tgtEl>
                                        <p:attrNameLst>
                                          <p:attrName>style.visibility</p:attrName>
                                        </p:attrNameLst>
                                      </p:cBhvr>
                                      <p:to>
                                        <p:strVal val="visible"/>
                                      </p:to>
                                    </p:set>
                                    <p:anim calcmode="lin" valueType="num">
                                      <p:cBhvr additive="base">
                                        <p:cTn dur="500"/>
                                        <p:tgtEl>
                                          <p:spTgt spid="36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70"/>
                                        </p:tgtEl>
                                        <p:attrNameLst>
                                          <p:attrName>style.visibility</p:attrName>
                                        </p:attrNameLst>
                                      </p:cBhvr>
                                      <p:to>
                                        <p:strVal val="visible"/>
                                      </p:to>
                                    </p:set>
                                    <p:anim calcmode="lin" valueType="num">
                                      <p:cBhvr additive="base">
                                        <p:cTn dur="500"/>
                                        <p:tgtEl>
                                          <p:spTgt spid="370"/>
                                        </p:tgtEl>
                                        <p:attrNameLst>
                                          <p:attrName>ppt_w</p:attrName>
                                        </p:attrNameLst>
                                      </p:cBhvr>
                                      <p:tavLst>
                                        <p:tav fmla="" tm="0">
                                          <p:val>
                                            <p:strVal val="0"/>
                                          </p:val>
                                        </p:tav>
                                        <p:tav fmla="" tm="100000">
                                          <p:val>
                                            <p:strVal val="#ppt_w"/>
                                          </p:val>
                                        </p:tav>
                                      </p:tavLst>
                                    </p:anim>
                                    <p:anim calcmode="lin" valueType="num">
                                      <p:cBhvr additive="base">
                                        <p:cTn dur="500"/>
                                        <p:tgtEl>
                                          <p:spTgt spid="37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2"/>
          <p:cNvSpPr/>
          <p:nvPr/>
        </p:nvSpPr>
        <p:spPr>
          <a:xfrm>
            <a:off x="949759" y="250398"/>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77" name="Google Shape;377;p32"/>
          <p:cNvSpPr txBox="1"/>
          <p:nvPr/>
        </p:nvSpPr>
        <p:spPr>
          <a:xfrm>
            <a:off x="785414" y="830988"/>
            <a:ext cx="11230974"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Recopie les mots dans le bon ordre pour former une phrase. </a:t>
            </a:r>
            <a:br>
              <a:rPr b="1" i="0" lang="fr-FR" sz="2800" u="none" cap="none" strike="noStrike">
                <a:solidFill>
                  <a:schemeClr val="dk1"/>
                </a:solidFill>
                <a:latin typeface="Open Sans"/>
                <a:ea typeface="Open Sans"/>
                <a:cs typeface="Open Sans"/>
                <a:sym typeface="Open Sans"/>
              </a:rPr>
            </a:br>
            <a:r>
              <a:rPr b="0" i="1" lang="fr-FR" sz="2800" u="none" cap="none" strike="noStrike">
                <a:solidFill>
                  <a:schemeClr val="dk1"/>
                </a:solidFill>
                <a:latin typeface="Open Sans"/>
                <a:ea typeface="Open Sans"/>
                <a:cs typeface="Open Sans"/>
                <a:sym typeface="Open Sans"/>
              </a:rPr>
              <a:t>N’oublie pas les majuscules et les points.</a:t>
            </a:r>
            <a:endParaRPr b="0" i="1" sz="2800" u="none" cap="none" strike="noStrike">
              <a:solidFill>
                <a:schemeClr val="dk1"/>
              </a:solidFill>
              <a:latin typeface="Open Sans"/>
              <a:ea typeface="Open Sans"/>
              <a:cs typeface="Open Sans"/>
              <a:sym typeface="Open Sans"/>
            </a:endParaRPr>
          </a:p>
        </p:txBody>
      </p:sp>
      <p:sp>
        <p:nvSpPr>
          <p:cNvPr id="378" name="Google Shape;378;p32"/>
          <p:cNvSpPr txBox="1"/>
          <p:nvPr/>
        </p:nvSpPr>
        <p:spPr>
          <a:xfrm>
            <a:off x="2443165" y="4506969"/>
            <a:ext cx="2097007"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poisson </a:t>
            </a:r>
            <a:endParaRPr b="0" i="0" sz="1400" u="none" cap="none" strike="noStrike">
              <a:solidFill>
                <a:srgbClr val="000000"/>
              </a:solidFill>
              <a:latin typeface="Arial"/>
              <a:ea typeface="Arial"/>
              <a:cs typeface="Arial"/>
              <a:sym typeface="Arial"/>
            </a:endParaRPr>
          </a:p>
        </p:txBody>
      </p:sp>
      <p:sp>
        <p:nvSpPr>
          <p:cNvPr id="379" name="Google Shape;379;p32"/>
          <p:cNvSpPr txBox="1"/>
          <p:nvPr/>
        </p:nvSpPr>
        <p:spPr>
          <a:xfrm>
            <a:off x="276651" y="450696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rouge </a:t>
            </a:r>
            <a:endParaRPr b="0" i="0" sz="1400" u="none" cap="none" strike="noStrike">
              <a:solidFill>
                <a:srgbClr val="000000"/>
              </a:solidFill>
              <a:latin typeface="Arial"/>
              <a:ea typeface="Arial"/>
              <a:cs typeface="Arial"/>
              <a:sym typeface="Arial"/>
            </a:endParaRPr>
          </a:p>
        </p:txBody>
      </p:sp>
      <p:sp>
        <p:nvSpPr>
          <p:cNvPr id="380" name="Google Shape;380;p32"/>
          <p:cNvSpPr txBox="1"/>
          <p:nvPr/>
        </p:nvSpPr>
        <p:spPr>
          <a:xfrm>
            <a:off x="10320670" y="4486248"/>
            <a:ext cx="1537034" cy="584776"/>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nage </a:t>
            </a:r>
            <a:endParaRPr b="0" i="0" sz="1400" u="none" cap="none" strike="noStrike">
              <a:solidFill>
                <a:srgbClr val="000000"/>
              </a:solidFill>
              <a:latin typeface="Arial"/>
              <a:ea typeface="Arial"/>
              <a:cs typeface="Arial"/>
              <a:sym typeface="Arial"/>
            </a:endParaRPr>
          </a:p>
        </p:txBody>
      </p:sp>
      <p:sp>
        <p:nvSpPr>
          <p:cNvPr id="381" name="Google Shape;381;p32"/>
          <p:cNvSpPr txBox="1"/>
          <p:nvPr/>
        </p:nvSpPr>
        <p:spPr>
          <a:xfrm>
            <a:off x="8151662" y="448624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dans </a:t>
            </a:r>
            <a:endParaRPr b="0" i="0" sz="1400" u="none" cap="none" strike="noStrike">
              <a:solidFill>
                <a:srgbClr val="000000"/>
              </a:solidFill>
              <a:latin typeface="Arial"/>
              <a:ea typeface="Arial"/>
              <a:cs typeface="Arial"/>
              <a:sym typeface="Arial"/>
            </a:endParaRPr>
          </a:p>
        </p:txBody>
      </p:sp>
      <p:sp>
        <p:nvSpPr>
          <p:cNvPr id="382" name="Google Shape;382;p32"/>
          <p:cNvSpPr txBox="1"/>
          <p:nvPr/>
        </p:nvSpPr>
        <p:spPr>
          <a:xfrm>
            <a:off x="5985148" y="4486249"/>
            <a:ext cx="1871331"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l’eau </a:t>
            </a:r>
            <a:endParaRPr b="0" i="0" sz="1400" u="none" cap="none" strike="noStrike">
              <a:solidFill>
                <a:srgbClr val="000000"/>
              </a:solidFill>
              <a:latin typeface="Arial"/>
              <a:ea typeface="Arial"/>
              <a:cs typeface="Arial"/>
              <a:sym typeface="Arial"/>
            </a:endParaRPr>
          </a:p>
        </p:txBody>
      </p:sp>
      <p:sp>
        <p:nvSpPr>
          <p:cNvPr id="383" name="Google Shape;383;p32"/>
          <p:cNvSpPr txBox="1"/>
          <p:nvPr/>
        </p:nvSpPr>
        <p:spPr>
          <a:xfrm>
            <a:off x="2443165" y="3223628"/>
            <a:ext cx="7305671" cy="584775"/>
          </a:xfrm>
          <a:prstGeom prst="rect">
            <a:avLst/>
          </a:prstGeom>
          <a:solidFill>
            <a:schemeClr val="lt1"/>
          </a:solidFill>
          <a:ln cap="flat" cmpd="sng" w="57150">
            <a:solidFill>
              <a:srgbClr val="1E4E79"/>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70C0"/>
                </a:solidFill>
                <a:latin typeface="Calibri"/>
                <a:ea typeface="Calibri"/>
                <a:cs typeface="Calibri"/>
                <a:sym typeface="Calibri"/>
              </a:rPr>
              <a:t> </a:t>
            </a:r>
            <a:r>
              <a:rPr b="1" i="0" lang="fr-FR" sz="3200" u="none" cap="none" strike="noStrike">
                <a:solidFill>
                  <a:srgbClr val="0070C0"/>
                </a:solidFill>
                <a:latin typeface="Open Sans"/>
                <a:ea typeface="Open Sans"/>
                <a:cs typeface="Open Sans"/>
                <a:sym typeface="Open Sans"/>
              </a:rPr>
              <a:t>Le chat chasse la souris. </a:t>
            </a:r>
            <a:endParaRPr b="0" i="0" sz="1400" u="none" cap="none" strike="noStrike">
              <a:solidFill>
                <a:srgbClr val="000000"/>
              </a:solidFill>
              <a:latin typeface="Arial"/>
              <a:ea typeface="Arial"/>
              <a:cs typeface="Arial"/>
              <a:sym typeface="Arial"/>
            </a:endParaRPr>
          </a:p>
        </p:txBody>
      </p:sp>
      <p:sp>
        <p:nvSpPr>
          <p:cNvPr id="384" name="Google Shape;384;p32"/>
          <p:cNvSpPr txBox="1"/>
          <p:nvPr/>
        </p:nvSpPr>
        <p:spPr>
          <a:xfrm>
            <a:off x="949759" y="2194162"/>
            <a:ext cx="1020038"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le  </a:t>
            </a:r>
            <a:endParaRPr b="0" i="0" sz="1400" u="none" cap="none" strike="noStrike">
              <a:solidFill>
                <a:srgbClr val="000000"/>
              </a:solidFill>
              <a:latin typeface="Arial"/>
              <a:ea typeface="Arial"/>
              <a:cs typeface="Arial"/>
              <a:sym typeface="Arial"/>
            </a:endParaRPr>
          </a:p>
        </p:txBody>
      </p:sp>
      <p:sp>
        <p:nvSpPr>
          <p:cNvPr id="385" name="Google Shape;385;p32"/>
          <p:cNvSpPr txBox="1"/>
          <p:nvPr/>
        </p:nvSpPr>
        <p:spPr>
          <a:xfrm>
            <a:off x="4835355" y="4486250"/>
            <a:ext cx="854610" cy="584775"/>
          </a:xfrm>
          <a:prstGeom prst="rect">
            <a:avLst/>
          </a:prstGeom>
          <a:solidFill>
            <a:schemeClr val="lt1"/>
          </a:solidFill>
          <a:ln cap="flat" cmpd="sng" w="12700">
            <a:solidFill>
              <a:schemeClr val="accent2"/>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le </a:t>
            </a:r>
            <a:endParaRPr b="0" i="0" sz="1400" u="none" cap="none" strike="noStrike">
              <a:solidFill>
                <a:srgbClr val="000000"/>
              </a:solidFill>
              <a:latin typeface="Arial"/>
              <a:ea typeface="Arial"/>
              <a:cs typeface="Arial"/>
              <a:sym typeface="Arial"/>
            </a:endParaRPr>
          </a:p>
        </p:txBody>
      </p:sp>
      <p:sp>
        <p:nvSpPr>
          <p:cNvPr id="386" name="Google Shape;386;p32"/>
          <p:cNvSpPr txBox="1"/>
          <p:nvPr/>
        </p:nvSpPr>
        <p:spPr>
          <a:xfrm>
            <a:off x="8712598" y="2194161"/>
            <a:ext cx="1554489"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 chat </a:t>
            </a:r>
            <a:endParaRPr b="0" i="0" sz="1400" u="none" cap="none" strike="noStrike">
              <a:solidFill>
                <a:srgbClr val="000000"/>
              </a:solidFill>
              <a:latin typeface="Arial"/>
              <a:ea typeface="Arial"/>
              <a:cs typeface="Arial"/>
              <a:sym typeface="Arial"/>
            </a:endParaRPr>
          </a:p>
        </p:txBody>
      </p:sp>
      <p:sp>
        <p:nvSpPr>
          <p:cNvPr id="387" name="Google Shape;387;p32"/>
          <p:cNvSpPr txBox="1"/>
          <p:nvPr/>
        </p:nvSpPr>
        <p:spPr>
          <a:xfrm>
            <a:off x="2310909" y="2194162"/>
            <a:ext cx="2053667"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chasse </a:t>
            </a:r>
            <a:endParaRPr b="0" i="0" sz="1400" u="none" cap="none" strike="noStrike">
              <a:solidFill>
                <a:srgbClr val="000000"/>
              </a:solidFill>
              <a:latin typeface="Arial"/>
              <a:ea typeface="Arial"/>
              <a:cs typeface="Arial"/>
              <a:sym typeface="Arial"/>
            </a:endParaRPr>
          </a:p>
        </p:txBody>
      </p:sp>
      <p:sp>
        <p:nvSpPr>
          <p:cNvPr id="388" name="Google Shape;388;p32"/>
          <p:cNvSpPr txBox="1"/>
          <p:nvPr/>
        </p:nvSpPr>
        <p:spPr>
          <a:xfrm>
            <a:off x="7185034" y="2194161"/>
            <a:ext cx="1186452"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la </a:t>
            </a:r>
            <a:endParaRPr b="0" i="0" sz="1400" u="none" cap="none" strike="noStrike">
              <a:solidFill>
                <a:srgbClr val="000000"/>
              </a:solidFill>
              <a:latin typeface="Arial"/>
              <a:ea typeface="Arial"/>
              <a:cs typeface="Arial"/>
              <a:sym typeface="Arial"/>
            </a:endParaRPr>
          </a:p>
        </p:txBody>
      </p:sp>
      <p:sp>
        <p:nvSpPr>
          <p:cNvPr id="389" name="Google Shape;389;p32"/>
          <p:cNvSpPr txBox="1"/>
          <p:nvPr/>
        </p:nvSpPr>
        <p:spPr>
          <a:xfrm>
            <a:off x="4705688" y="2199047"/>
            <a:ext cx="2138234" cy="584775"/>
          </a:xfrm>
          <a:prstGeom prst="rect">
            <a:avLst/>
          </a:prstGeom>
          <a:solidFill>
            <a:schemeClr val="lt1"/>
          </a:solidFill>
          <a:ln cap="flat" cmpd="sng" w="12700">
            <a:solidFill>
              <a:srgbClr val="1E4E79"/>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souris </a:t>
            </a:r>
            <a:endParaRPr b="0" i="0" sz="1400" u="none" cap="none" strike="noStrike">
              <a:solidFill>
                <a:srgbClr val="000000"/>
              </a:solidFill>
              <a:latin typeface="Arial"/>
              <a:ea typeface="Arial"/>
              <a:cs typeface="Arial"/>
              <a:sym typeface="Arial"/>
            </a:endParaRPr>
          </a:p>
        </p:txBody>
      </p:sp>
      <p:sp>
        <p:nvSpPr>
          <p:cNvPr id="390" name="Google Shape;390;p32"/>
          <p:cNvSpPr txBox="1"/>
          <p:nvPr/>
        </p:nvSpPr>
        <p:spPr>
          <a:xfrm>
            <a:off x="2443165" y="5542212"/>
            <a:ext cx="7305671" cy="584775"/>
          </a:xfrm>
          <a:prstGeom prst="rect">
            <a:avLst/>
          </a:prstGeom>
          <a:solidFill>
            <a:schemeClr val="lt1"/>
          </a:solidFill>
          <a:ln cap="flat" cmpd="sng" w="57150">
            <a:solidFill>
              <a:schemeClr val="accent2"/>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70C0"/>
                </a:solidFill>
                <a:latin typeface="Open Sans"/>
                <a:ea typeface="Open Sans"/>
                <a:cs typeface="Open Sans"/>
                <a:sym typeface="Open Sans"/>
              </a:rPr>
              <a:t> Le poisson rouge nage dans l’eau.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7"/>
                                        </p:tgtEl>
                                        <p:attrNameLst>
                                          <p:attrName>style.visibility</p:attrName>
                                        </p:attrNameLst>
                                      </p:cBhvr>
                                      <p:to>
                                        <p:strVal val="visible"/>
                                      </p:to>
                                    </p:set>
                                    <p:animEffect filter="fade" transition="in">
                                      <p:cBhvr>
                                        <p:cTn dur="500"/>
                                        <p:tgtEl>
                                          <p:spTgt spid="3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83"/>
                                        </p:tgtEl>
                                        <p:attrNameLst>
                                          <p:attrName>style.visibility</p:attrName>
                                        </p:attrNameLst>
                                      </p:cBhvr>
                                      <p:to>
                                        <p:strVal val="visible"/>
                                      </p:to>
                                    </p:set>
                                    <p:anim calcmode="lin" valueType="num">
                                      <p:cBhvr additive="base">
                                        <p:cTn dur="500"/>
                                        <p:tgtEl>
                                          <p:spTgt spid="383"/>
                                        </p:tgtEl>
                                        <p:attrNameLst>
                                          <p:attrName>ppt_w</p:attrName>
                                        </p:attrNameLst>
                                      </p:cBhvr>
                                      <p:tavLst>
                                        <p:tav fmla="" tm="0">
                                          <p:val>
                                            <p:strVal val="0"/>
                                          </p:val>
                                        </p:tav>
                                        <p:tav fmla="" tm="100000">
                                          <p:val>
                                            <p:strVal val="#ppt_w"/>
                                          </p:val>
                                        </p:tav>
                                      </p:tavLst>
                                    </p:anim>
                                    <p:anim calcmode="lin" valueType="num">
                                      <p:cBhvr additive="base">
                                        <p:cTn dur="500"/>
                                        <p:tgtEl>
                                          <p:spTgt spid="3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90"/>
                                        </p:tgtEl>
                                        <p:attrNameLst>
                                          <p:attrName>style.visibility</p:attrName>
                                        </p:attrNameLst>
                                      </p:cBhvr>
                                      <p:to>
                                        <p:strVal val="visible"/>
                                      </p:to>
                                    </p:set>
                                    <p:anim calcmode="lin" valueType="num">
                                      <p:cBhvr additive="base">
                                        <p:cTn dur="500"/>
                                        <p:tgtEl>
                                          <p:spTgt spid="390"/>
                                        </p:tgtEl>
                                        <p:attrNameLst>
                                          <p:attrName>ppt_w</p:attrName>
                                        </p:attrNameLst>
                                      </p:cBhvr>
                                      <p:tavLst>
                                        <p:tav fmla="" tm="0">
                                          <p:val>
                                            <p:strVal val="0"/>
                                          </p:val>
                                        </p:tav>
                                        <p:tav fmla="" tm="100000">
                                          <p:val>
                                            <p:strVal val="#ppt_w"/>
                                          </p:val>
                                        </p:tav>
                                      </p:tavLst>
                                    </p:anim>
                                    <p:anim calcmode="lin" valueType="num">
                                      <p:cBhvr additive="base">
                                        <p:cTn dur="500"/>
                                        <p:tgtEl>
                                          <p:spTgt spid="39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33"/>
          <p:cNvSpPr/>
          <p:nvPr/>
        </p:nvSpPr>
        <p:spPr>
          <a:xfrm>
            <a:off x="785414" y="202923"/>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397" name="Google Shape;397;p33"/>
          <p:cNvSpPr txBox="1"/>
          <p:nvPr/>
        </p:nvSpPr>
        <p:spPr>
          <a:xfrm>
            <a:off x="998692" y="1642148"/>
            <a:ext cx="10194613" cy="31085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Il était une fois un bûcheron et une bûcheronne qui avaient sept enfants. Tous étaient des garçons. L’ainé n’avait que dix ans. Cette famille était très pauvre. Mais ce qui chagrinait les parents, c’était le dernier. Il n’était guère plus gros que le pouce. Ce qui fit qu’on l’appela le Petit Poucet.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D’après Charles Perrault, </a:t>
            </a:r>
            <a:r>
              <a:rPr b="0" i="1" lang="fr-FR" sz="1800" u="none" cap="none" strike="noStrike">
                <a:solidFill>
                  <a:schemeClr val="dk1"/>
                </a:solidFill>
                <a:latin typeface="Open Sans"/>
                <a:ea typeface="Open Sans"/>
                <a:cs typeface="Open Sans"/>
                <a:sym typeface="Open Sans"/>
              </a:rPr>
              <a:t>Le Petit Poucet </a:t>
            </a:r>
            <a:endParaRPr b="0" i="0" sz="1800" u="none" cap="none" strike="noStrike">
              <a:solidFill>
                <a:schemeClr val="dk1"/>
              </a:solidFill>
              <a:latin typeface="Open Sans"/>
              <a:ea typeface="Open Sans"/>
              <a:cs typeface="Open Sans"/>
              <a:sym typeface="Open Sans"/>
            </a:endParaRPr>
          </a:p>
        </p:txBody>
      </p:sp>
      <p:sp>
        <p:nvSpPr>
          <p:cNvPr id="398" name="Google Shape;398;p33"/>
          <p:cNvSpPr txBox="1"/>
          <p:nvPr/>
        </p:nvSpPr>
        <p:spPr>
          <a:xfrm>
            <a:off x="680099" y="962442"/>
            <a:ext cx="10299928"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Colorie les points et les majuscules.</a:t>
            </a:r>
            <a:endParaRPr b="1" i="0" sz="2800" u="none" cap="none" strike="noStrike">
              <a:solidFill>
                <a:schemeClr val="dk1"/>
              </a:solidFill>
              <a:latin typeface="Open Sans"/>
              <a:ea typeface="Open Sans"/>
              <a:cs typeface="Open Sans"/>
              <a:sym typeface="Open Sans"/>
            </a:endParaRPr>
          </a:p>
        </p:txBody>
      </p:sp>
      <p:sp>
        <p:nvSpPr>
          <p:cNvPr id="399" name="Google Shape;399;p33"/>
          <p:cNvSpPr txBox="1"/>
          <p:nvPr/>
        </p:nvSpPr>
        <p:spPr>
          <a:xfrm>
            <a:off x="785414" y="5925137"/>
            <a:ext cx="5402108"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Dans ce texte , il y a ……    phrases.</a:t>
            </a:r>
            <a:endParaRPr b="0" i="0" sz="2800" u="none" cap="none" strike="noStrike">
              <a:solidFill>
                <a:schemeClr val="dk1"/>
              </a:solidFill>
              <a:latin typeface="Open Sans"/>
              <a:ea typeface="Open Sans"/>
              <a:cs typeface="Open Sans"/>
              <a:sym typeface="Open Sans"/>
            </a:endParaRPr>
          </a:p>
        </p:txBody>
      </p:sp>
      <p:sp>
        <p:nvSpPr>
          <p:cNvPr id="400" name="Google Shape;400;p33"/>
          <p:cNvSpPr txBox="1"/>
          <p:nvPr/>
        </p:nvSpPr>
        <p:spPr>
          <a:xfrm>
            <a:off x="657240" y="5339663"/>
            <a:ext cx="1219199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Complète avec le chiffre qui correspond au nombre de phrases. </a:t>
            </a:r>
            <a:endParaRPr b="1" i="0" sz="2800" u="none" cap="none" strike="noStrike">
              <a:solidFill>
                <a:schemeClr val="dk1"/>
              </a:solidFill>
              <a:latin typeface="Open Sans"/>
              <a:ea typeface="Open Sans"/>
              <a:cs typeface="Open Sans"/>
              <a:sym typeface="Open Sans"/>
            </a:endParaRPr>
          </a:p>
        </p:txBody>
      </p:sp>
      <p:sp>
        <p:nvSpPr>
          <p:cNvPr id="401" name="Google Shape;401;p33"/>
          <p:cNvSpPr txBox="1"/>
          <p:nvPr/>
        </p:nvSpPr>
        <p:spPr>
          <a:xfrm>
            <a:off x="3801189" y="5802726"/>
            <a:ext cx="982203"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7</a:t>
            </a:r>
            <a:endParaRPr b="0" i="0" sz="1400" u="none" cap="none" strike="noStrike">
              <a:solidFill>
                <a:srgbClr val="000000"/>
              </a:solidFill>
              <a:latin typeface="Arial"/>
              <a:ea typeface="Arial"/>
              <a:cs typeface="Arial"/>
              <a:sym typeface="Arial"/>
            </a:endParaRPr>
          </a:p>
        </p:txBody>
      </p:sp>
      <p:sp>
        <p:nvSpPr>
          <p:cNvPr id="402" name="Google Shape;402;p33"/>
          <p:cNvSpPr txBox="1"/>
          <p:nvPr/>
        </p:nvSpPr>
        <p:spPr>
          <a:xfrm>
            <a:off x="785414" y="1666834"/>
            <a:ext cx="10407891" cy="3108543"/>
          </a:xfrm>
          <a:prstGeom prst="rect">
            <a:avLst/>
          </a:prstGeom>
          <a:solidFill>
            <a:schemeClr val="lt1"/>
          </a:solidFill>
          <a:ln cap="flat" cmpd="sng" w="12700">
            <a:solidFill>
              <a:schemeClr val="accent2"/>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rgbClr val="FF0000"/>
                </a:solidFill>
                <a:latin typeface="Open Sans"/>
                <a:ea typeface="Open Sans"/>
                <a:cs typeface="Open Sans"/>
                <a:sym typeface="Open Sans"/>
              </a:rPr>
              <a:t>I</a:t>
            </a:r>
            <a:r>
              <a:rPr b="0" i="0" lang="fr-FR" sz="3200" u="none" cap="none" strike="noStrike">
                <a:solidFill>
                  <a:schemeClr val="dk1"/>
                </a:solidFill>
                <a:latin typeface="Open Sans"/>
                <a:ea typeface="Open Sans"/>
                <a:cs typeface="Open Sans"/>
                <a:sym typeface="Open Sans"/>
              </a:rPr>
              <a:t>l était une fois un bûcheron et une bûcheronne qui avaient sept enfants</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T</a:t>
            </a:r>
            <a:r>
              <a:rPr b="0" i="0" lang="fr-FR" sz="3200" u="none" cap="none" strike="noStrike">
                <a:solidFill>
                  <a:schemeClr val="dk1"/>
                </a:solidFill>
                <a:latin typeface="Open Sans"/>
                <a:ea typeface="Open Sans"/>
                <a:cs typeface="Open Sans"/>
                <a:sym typeface="Open Sans"/>
              </a:rPr>
              <a:t>ous étaient des garçons</a:t>
            </a:r>
            <a:r>
              <a:rPr b="1" i="0" lang="fr-FR" sz="3200" u="none" cap="none" strike="noStrike">
                <a:solidFill>
                  <a:srgbClr val="FF0000"/>
                </a:solidFill>
                <a:latin typeface="Open Sans"/>
                <a:ea typeface="Open Sans"/>
                <a:cs typeface="Open Sans"/>
                <a:sym typeface="Open Sans"/>
              </a:rPr>
              <a:t>. L</a:t>
            </a:r>
            <a:r>
              <a:rPr b="0" i="0" lang="fr-FR" sz="3200" u="none" cap="none" strike="noStrike">
                <a:solidFill>
                  <a:schemeClr val="dk1"/>
                </a:solidFill>
                <a:latin typeface="Open Sans"/>
                <a:ea typeface="Open Sans"/>
                <a:cs typeface="Open Sans"/>
                <a:sym typeface="Open Sans"/>
              </a:rPr>
              <a:t>’ainé n’avait que dix ans</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C</a:t>
            </a:r>
            <a:r>
              <a:rPr b="0" i="0" lang="fr-FR" sz="3200" u="none" cap="none" strike="noStrike">
                <a:solidFill>
                  <a:schemeClr val="dk1"/>
                </a:solidFill>
                <a:latin typeface="Open Sans"/>
                <a:ea typeface="Open Sans"/>
                <a:cs typeface="Open Sans"/>
                <a:sym typeface="Open Sans"/>
              </a:rPr>
              <a:t>ette famille était très pauvre</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M</a:t>
            </a:r>
            <a:r>
              <a:rPr b="0" i="0" lang="fr-FR" sz="3200" u="none" cap="none" strike="noStrike">
                <a:solidFill>
                  <a:schemeClr val="dk1"/>
                </a:solidFill>
                <a:latin typeface="Open Sans"/>
                <a:ea typeface="Open Sans"/>
                <a:cs typeface="Open Sans"/>
                <a:sym typeface="Open Sans"/>
              </a:rPr>
              <a:t>ais ce qui chagrinait les parents, c’était le dernier</a:t>
            </a:r>
            <a:r>
              <a:rPr b="1" i="0" lang="fr-FR" sz="3200" u="none" cap="none" strike="noStrike">
                <a:solidFill>
                  <a:srgbClr val="FF0000"/>
                </a:solidFill>
                <a:latin typeface="Open Sans"/>
                <a:ea typeface="Open Sans"/>
                <a:cs typeface="Open Sans"/>
                <a:sym typeface="Open Sans"/>
              </a:rPr>
              <a:t>.</a:t>
            </a:r>
            <a:r>
              <a:rPr b="0" i="0" lang="fr-FR" sz="3200" u="none" cap="none" strike="noStrike">
                <a:solidFill>
                  <a:schemeClr val="dk1"/>
                </a:solidFill>
                <a:latin typeface="Open Sans"/>
                <a:ea typeface="Open Sans"/>
                <a:cs typeface="Open Sans"/>
                <a:sym typeface="Open Sans"/>
              </a:rPr>
              <a:t> </a:t>
            </a:r>
            <a:r>
              <a:rPr b="1" i="0" lang="fr-FR" sz="3200" u="none" cap="none" strike="noStrike">
                <a:solidFill>
                  <a:srgbClr val="FF0000"/>
                </a:solidFill>
                <a:latin typeface="Open Sans"/>
                <a:ea typeface="Open Sans"/>
                <a:cs typeface="Open Sans"/>
                <a:sym typeface="Open Sans"/>
              </a:rPr>
              <a:t>I</a:t>
            </a:r>
            <a:r>
              <a:rPr b="0" i="0" lang="fr-FR" sz="3200" u="none" cap="none" strike="noStrike">
                <a:solidFill>
                  <a:schemeClr val="dk1"/>
                </a:solidFill>
                <a:latin typeface="Open Sans"/>
                <a:ea typeface="Open Sans"/>
                <a:cs typeface="Open Sans"/>
                <a:sym typeface="Open Sans"/>
              </a:rPr>
              <a:t>l n’était guère plus gros que le pouce</a:t>
            </a:r>
            <a:r>
              <a:rPr b="1" i="0" lang="fr-FR" sz="3200" u="none" cap="none" strike="noStrike">
                <a:solidFill>
                  <a:srgbClr val="FF0000"/>
                </a:solidFill>
                <a:latin typeface="Open Sans"/>
                <a:ea typeface="Open Sans"/>
                <a:cs typeface="Open Sans"/>
                <a:sym typeface="Open Sans"/>
              </a:rPr>
              <a:t>. C</a:t>
            </a:r>
            <a:r>
              <a:rPr b="0" i="0" lang="fr-FR" sz="3200" u="none" cap="none" strike="noStrike">
                <a:solidFill>
                  <a:schemeClr val="dk1"/>
                </a:solidFill>
                <a:latin typeface="Open Sans"/>
                <a:ea typeface="Open Sans"/>
                <a:cs typeface="Open Sans"/>
                <a:sym typeface="Open Sans"/>
              </a:rPr>
              <a:t>e qui fit qu’on l’appela le Petit Poucet</a:t>
            </a:r>
            <a:r>
              <a:rPr b="1" i="0" lang="fr-FR" sz="3200" u="none" cap="none" strike="noStrike">
                <a:solidFill>
                  <a:srgbClr val="FF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D’après Charles Perrault, </a:t>
            </a:r>
            <a:r>
              <a:rPr b="0" i="1" lang="fr-FR" sz="1800" u="none" cap="none" strike="noStrike">
                <a:solidFill>
                  <a:schemeClr val="dk1"/>
                </a:solidFill>
                <a:latin typeface="Open Sans"/>
                <a:ea typeface="Open Sans"/>
                <a:cs typeface="Open Sans"/>
                <a:sym typeface="Open Sans"/>
              </a:rPr>
              <a:t>Le Petit Poucet </a:t>
            </a:r>
            <a:endParaRPr b="0" i="0" sz="18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2"/>
                                        </p:tgtEl>
                                        <p:attrNameLst>
                                          <p:attrName>style.visibility</p:attrName>
                                        </p:attrNameLst>
                                      </p:cBhvr>
                                      <p:to>
                                        <p:strVal val="visible"/>
                                      </p:to>
                                    </p:set>
                                    <p:anim calcmode="lin" valueType="num">
                                      <p:cBhvr additive="base">
                                        <p:cTn dur="500"/>
                                        <p:tgtEl>
                                          <p:spTgt spid="402"/>
                                        </p:tgtEl>
                                        <p:attrNameLst>
                                          <p:attrName>ppt_w</p:attrName>
                                        </p:attrNameLst>
                                      </p:cBhvr>
                                      <p:tavLst>
                                        <p:tav fmla="" tm="0">
                                          <p:val>
                                            <p:strVal val="0"/>
                                          </p:val>
                                        </p:tav>
                                        <p:tav fmla="" tm="100000">
                                          <p:val>
                                            <p:strVal val="#ppt_w"/>
                                          </p:val>
                                        </p:tav>
                                      </p:tavLst>
                                    </p:anim>
                                    <p:anim calcmode="lin" valueType="num">
                                      <p:cBhvr additive="base">
                                        <p:cTn dur="500"/>
                                        <p:tgtEl>
                                          <p:spTgt spid="4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500"/>
                                        <p:tgtEl>
                                          <p:spTgt spid="4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9"/>
                                        </p:tgtEl>
                                        <p:attrNameLst>
                                          <p:attrName>style.visibility</p:attrName>
                                        </p:attrNameLst>
                                      </p:cBhvr>
                                      <p:to>
                                        <p:strVal val="visible"/>
                                      </p:to>
                                    </p:set>
                                    <p:anim calcmode="lin" valueType="num">
                                      <p:cBhvr additive="base">
                                        <p:cTn dur="500"/>
                                        <p:tgtEl>
                                          <p:spTgt spid="3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1"/>
                                        </p:tgtEl>
                                        <p:attrNameLst>
                                          <p:attrName>style.visibility</p:attrName>
                                        </p:attrNameLst>
                                      </p:cBhvr>
                                      <p:to>
                                        <p:strVal val="visible"/>
                                      </p:to>
                                    </p:set>
                                    <p:anim calcmode="lin" valueType="num">
                                      <p:cBhvr additive="base">
                                        <p:cTn dur="500"/>
                                        <p:tgtEl>
                                          <p:spTgt spid="401"/>
                                        </p:tgtEl>
                                        <p:attrNameLst>
                                          <p:attrName>ppt_w</p:attrName>
                                        </p:attrNameLst>
                                      </p:cBhvr>
                                      <p:tavLst>
                                        <p:tav fmla="" tm="0">
                                          <p:val>
                                            <p:strVal val="0"/>
                                          </p:val>
                                        </p:tav>
                                        <p:tav fmla="" tm="100000">
                                          <p:val>
                                            <p:strVal val="#ppt_w"/>
                                          </p:val>
                                        </p:tav>
                                      </p:tavLst>
                                    </p:anim>
                                    <p:anim calcmode="lin" valueType="num">
                                      <p:cBhvr additive="base">
                                        <p:cTn dur="500"/>
                                        <p:tgtEl>
                                          <p:spTgt spid="40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34"/>
          <p:cNvSpPr/>
          <p:nvPr/>
        </p:nvSpPr>
        <p:spPr>
          <a:xfrm>
            <a:off x="946036" y="239767"/>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APPLICATION</a:t>
            </a:r>
            <a:endParaRPr b="0" i="0" sz="1400" u="none" cap="none" strike="noStrike">
              <a:solidFill>
                <a:srgbClr val="000000"/>
              </a:solidFill>
              <a:latin typeface="Arial"/>
              <a:ea typeface="Arial"/>
              <a:cs typeface="Arial"/>
              <a:sym typeface="Arial"/>
            </a:endParaRPr>
          </a:p>
        </p:txBody>
      </p:sp>
      <p:sp>
        <p:nvSpPr>
          <p:cNvPr id="409" name="Google Shape;409;p34"/>
          <p:cNvSpPr txBox="1"/>
          <p:nvPr/>
        </p:nvSpPr>
        <p:spPr>
          <a:xfrm>
            <a:off x="840720" y="1090032"/>
            <a:ext cx="1067615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le texte puis souligne chaque phrase d’une couleur différente.</a:t>
            </a:r>
            <a:endParaRPr b="1" i="0" sz="2800" u="none" cap="none" strike="noStrike">
              <a:solidFill>
                <a:schemeClr val="dk1"/>
              </a:solidFill>
              <a:latin typeface="Open Sans"/>
              <a:ea typeface="Open Sans"/>
              <a:cs typeface="Open Sans"/>
              <a:sym typeface="Open Sans"/>
            </a:endParaRPr>
          </a:p>
        </p:txBody>
      </p:sp>
      <p:sp>
        <p:nvSpPr>
          <p:cNvPr id="410" name="Google Shape;410;p34"/>
          <p:cNvSpPr txBox="1"/>
          <p:nvPr/>
        </p:nvSpPr>
        <p:spPr>
          <a:xfrm>
            <a:off x="946036" y="1858693"/>
            <a:ext cx="10299928" cy="23083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Dans la nuit, Tina se réveille. Elle a peur du noir.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Elle entend un bruit. Mais qu’est-ce que c’est ?         Elle regarde et voit une petite souris sous son lit.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Quelle peur !</a:t>
            </a:r>
            <a:endParaRPr b="0" i="0" sz="3600" u="none" cap="none" strike="noStrike">
              <a:solidFill>
                <a:schemeClr val="dk1"/>
              </a:solidFill>
              <a:latin typeface="Open Sans"/>
              <a:ea typeface="Open Sans"/>
              <a:cs typeface="Open Sans"/>
              <a:sym typeface="Open Sans"/>
            </a:endParaRPr>
          </a:p>
        </p:txBody>
      </p:sp>
      <p:cxnSp>
        <p:nvCxnSpPr>
          <p:cNvPr id="411" name="Google Shape;411;p34"/>
          <p:cNvCxnSpPr/>
          <p:nvPr/>
        </p:nvCxnSpPr>
        <p:spPr>
          <a:xfrm>
            <a:off x="946036" y="2448282"/>
            <a:ext cx="5310586" cy="0"/>
          </a:xfrm>
          <a:prstGeom prst="straightConnector1">
            <a:avLst/>
          </a:prstGeom>
          <a:noFill/>
          <a:ln cap="flat" cmpd="sng" w="38100">
            <a:solidFill>
              <a:schemeClr val="accent1"/>
            </a:solidFill>
            <a:prstDash val="solid"/>
            <a:miter lim="800000"/>
            <a:headEnd len="sm" w="sm" type="none"/>
            <a:tailEnd len="sm" w="sm" type="none"/>
          </a:ln>
        </p:spPr>
      </p:cxnSp>
      <p:cxnSp>
        <p:nvCxnSpPr>
          <p:cNvPr id="412" name="Google Shape;412;p34"/>
          <p:cNvCxnSpPr/>
          <p:nvPr/>
        </p:nvCxnSpPr>
        <p:spPr>
          <a:xfrm>
            <a:off x="6256622" y="2448282"/>
            <a:ext cx="3680003" cy="0"/>
          </a:xfrm>
          <a:prstGeom prst="straightConnector1">
            <a:avLst/>
          </a:prstGeom>
          <a:noFill/>
          <a:ln cap="flat" cmpd="sng" w="38100">
            <a:solidFill>
              <a:schemeClr val="accent2"/>
            </a:solidFill>
            <a:prstDash val="solid"/>
            <a:miter lim="800000"/>
            <a:headEnd len="sm" w="sm" type="none"/>
            <a:tailEnd len="sm" w="sm" type="none"/>
          </a:ln>
        </p:spPr>
      </p:cxnSp>
      <p:cxnSp>
        <p:nvCxnSpPr>
          <p:cNvPr id="413" name="Google Shape;413;p34"/>
          <p:cNvCxnSpPr/>
          <p:nvPr/>
        </p:nvCxnSpPr>
        <p:spPr>
          <a:xfrm>
            <a:off x="946036" y="2954194"/>
            <a:ext cx="3754838" cy="25077"/>
          </a:xfrm>
          <a:prstGeom prst="straightConnector1">
            <a:avLst/>
          </a:prstGeom>
          <a:noFill/>
          <a:ln cap="flat" cmpd="sng" w="38100">
            <a:solidFill>
              <a:schemeClr val="accent6"/>
            </a:solidFill>
            <a:prstDash val="solid"/>
            <a:miter lim="800000"/>
            <a:headEnd len="sm" w="sm" type="none"/>
            <a:tailEnd len="sm" w="sm" type="none"/>
          </a:ln>
        </p:spPr>
      </p:cxnSp>
      <p:cxnSp>
        <p:nvCxnSpPr>
          <p:cNvPr id="414" name="Google Shape;414;p34"/>
          <p:cNvCxnSpPr/>
          <p:nvPr/>
        </p:nvCxnSpPr>
        <p:spPr>
          <a:xfrm>
            <a:off x="4906051" y="2963175"/>
            <a:ext cx="4853354" cy="11010"/>
          </a:xfrm>
          <a:prstGeom prst="straightConnector1">
            <a:avLst/>
          </a:prstGeom>
          <a:noFill/>
          <a:ln cap="flat" cmpd="sng" w="38100">
            <a:solidFill>
              <a:srgbClr val="C00000"/>
            </a:solidFill>
            <a:prstDash val="solid"/>
            <a:miter lim="800000"/>
            <a:headEnd len="sm" w="sm" type="none"/>
            <a:tailEnd len="sm" w="sm" type="none"/>
          </a:ln>
        </p:spPr>
      </p:cxnSp>
      <p:cxnSp>
        <p:nvCxnSpPr>
          <p:cNvPr id="415" name="Google Shape;415;p34"/>
          <p:cNvCxnSpPr/>
          <p:nvPr/>
        </p:nvCxnSpPr>
        <p:spPr>
          <a:xfrm>
            <a:off x="994085" y="3570317"/>
            <a:ext cx="8963497" cy="0"/>
          </a:xfrm>
          <a:prstGeom prst="straightConnector1">
            <a:avLst/>
          </a:prstGeom>
          <a:noFill/>
          <a:ln cap="flat" cmpd="sng" w="38100">
            <a:solidFill>
              <a:srgbClr val="FFFF00"/>
            </a:solidFill>
            <a:prstDash val="solid"/>
            <a:miter lim="800000"/>
            <a:headEnd len="sm" w="sm" type="none"/>
            <a:tailEnd len="sm" w="sm" type="none"/>
          </a:ln>
        </p:spPr>
      </p:cxnSp>
      <p:cxnSp>
        <p:nvCxnSpPr>
          <p:cNvPr id="416" name="Google Shape;416;p34"/>
          <p:cNvCxnSpPr/>
          <p:nvPr/>
        </p:nvCxnSpPr>
        <p:spPr>
          <a:xfrm>
            <a:off x="946036" y="4120845"/>
            <a:ext cx="2407952" cy="0"/>
          </a:xfrm>
          <a:prstGeom prst="straightConnector1">
            <a:avLst/>
          </a:prstGeom>
          <a:noFill/>
          <a:ln cap="flat" cmpd="sng" w="38100">
            <a:solidFill>
              <a:srgbClr val="FDB9EA"/>
            </a:solidFill>
            <a:prstDash val="solid"/>
            <a:miter lim="800000"/>
            <a:headEnd len="sm" w="sm" type="none"/>
            <a:tailEnd len="sm" w="sm" type="none"/>
          </a:ln>
        </p:spPr>
      </p:cxnSp>
      <p:sp>
        <p:nvSpPr>
          <p:cNvPr id="417" name="Google Shape;417;p34"/>
          <p:cNvSpPr txBox="1"/>
          <p:nvPr/>
        </p:nvSpPr>
        <p:spPr>
          <a:xfrm>
            <a:off x="840720" y="5360307"/>
            <a:ext cx="6148436"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Times New Roman"/>
                <a:ea typeface="Times New Roman"/>
                <a:cs typeface="Times New Roman"/>
                <a:sym typeface="Times New Roman"/>
              </a:rPr>
              <a:t>Dans ce texte il y a  … phrases.</a:t>
            </a:r>
            <a:endParaRPr b="0" i="0" sz="3600" u="none" cap="none" strike="noStrike">
              <a:solidFill>
                <a:schemeClr val="dk1"/>
              </a:solidFill>
              <a:latin typeface="Calibri"/>
              <a:ea typeface="Calibri"/>
              <a:cs typeface="Calibri"/>
              <a:sym typeface="Calibri"/>
            </a:endParaRPr>
          </a:p>
        </p:txBody>
      </p:sp>
      <p:sp>
        <p:nvSpPr>
          <p:cNvPr id="418" name="Google Shape;418;p34"/>
          <p:cNvSpPr txBox="1"/>
          <p:nvPr/>
        </p:nvSpPr>
        <p:spPr>
          <a:xfrm>
            <a:off x="4527931" y="5551318"/>
            <a:ext cx="706136"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6</a:t>
            </a:r>
            <a:endParaRPr b="0" i="0" sz="1400" u="none" cap="none" strike="noStrike">
              <a:solidFill>
                <a:srgbClr val="000000"/>
              </a:solidFill>
              <a:latin typeface="Arial"/>
              <a:ea typeface="Arial"/>
              <a:cs typeface="Arial"/>
              <a:sym typeface="Arial"/>
            </a:endParaRPr>
          </a:p>
        </p:txBody>
      </p:sp>
      <p:sp>
        <p:nvSpPr>
          <p:cNvPr id="419" name="Google Shape;419;p34"/>
          <p:cNvSpPr txBox="1"/>
          <p:nvPr/>
        </p:nvSpPr>
        <p:spPr>
          <a:xfrm>
            <a:off x="840720" y="4769260"/>
            <a:ext cx="11383044"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Complète avec le chiffre qui correspond au nombre de phrases. </a:t>
            </a:r>
            <a:endParaRPr b="1" i="0" sz="28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1000"/>
                                        <p:tgtEl>
                                          <p:spTgt spid="4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1000"/>
                                        <p:tgtEl>
                                          <p:spTgt spid="4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1000"/>
                                        <p:tgtEl>
                                          <p:spTgt spid="4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1000"/>
                                        <p:tgtEl>
                                          <p:spTgt spid="4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1000"/>
                                        <p:tgtEl>
                                          <p:spTgt spid="4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1000"/>
                                        <p:tgtEl>
                                          <p:spTgt spid="4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9"/>
                                        </p:tgtEl>
                                        <p:attrNameLst>
                                          <p:attrName>style.visibility</p:attrName>
                                        </p:attrNameLst>
                                      </p:cBhvr>
                                      <p:to>
                                        <p:strVal val="visible"/>
                                      </p:to>
                                    </p:set>
                                    <p:animEffect filter="fade" transition="in">
                                      <p:cBhvr>
                                        <p:cTn dur="500"/>
                                        <p:tgtEl>
                                          <p:spTgt spid="4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18">
                                            <p:txEl>
                                              <p:pRg end="0" st="0"/>
                                            </p:txEl>
                                          </p:spTgt>
                                        </p:tgtEl>
                                        <p:attrNameLst>
                                          <p:attrName>style.visibility</p:attrName>
                                        </p:attrNameLst>
                                      </p:cBhvr>
                                      <p:to>
                                        <p:strVal val="visible"/>
                                      </p:to>
                                    </p:set>
                                    <p:anim calcmode="lin" valueType="num">
                                      <p:cBhvr additive="base">
                                        <p:cTn dur="500"/>
                                        <p:tgtEl>
                                          <p:spTgt spid="418">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418">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4" name="Shape 424"/>
        <p:cNvGrpSpPr/>
        <p:nvPr/>
      </p:nvGrpSpPr>
      <p:grpSpPr>
        <a:xfrm>
          <a:off x="0" y="0"/>
          <a:ext cx="0" cy="0"/>
          <a:chOff x="0" y="0"/>
          <a:chExt cx="0" cy="0"/>
        </a:xfrm>
      </p:grpSpPr>
      <p:sp>
        <p:nvSpPr>
          <p:cNvPr id="425" name="Google Shape;425;p35"/>
          <p:cNvSpPr/>
          <p:nvPr/>
        </p:nvSpPr>
        <p:spPr>
          <a:xfrm>
            <a:off x="825908" y="1622323"/>
            <a:ext cx="9940414"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sng"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3"/>
              </a:rPr>
              <a:t>- https://fr.freepik.com/vecteurs-premium/eleves-enseignant-classe-illustration-dessin-anime_5338721.htm</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36"/>
          <p:cNvSpPr txBox="1"/>
          <p:nvPr/>
        </p:nvSpPr>
        <p:spPr>
          <a:xfrm>
            <a:off x="852482" y="1930992"/>
            <a:ext cx="9926595" cy="166866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Auteure : Rawaa Chami</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100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Coordinatrices : Marina Chammas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000"/>
              </a:spcBef>
              <a:spcAft>
                <a:spcPts val="0"/>
              </a:spcAft>
              <a:buClr>
                <a:schemeClr val="dk1"/>
              </a:buClr>
              <a:buSzPts val="2400"/>
              <a:buFont typeface="Arial"/>
              <a:buNone/>
            </a:pPr>
            <a:r>
              <a:rPr b="0" i="0" lang="fr-FR" sz="2400" u="none" cap="none" strike="noStrike">
                <a:solidFill>
                  <a:schemeClr val="dk1"/>
                </a:solidFill>
                <a:latin typeface="Open Sans"/>
                <a:ea typeface="Open Sans"/>
                <a:cs typeface="Open Sans"/>
                <a:sym typeface="Open Sans"/>
              </a:rPr>
              <a:t>                                  Safa Mawlawi</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1000"/>
              </a:spcBef>
              <a:spcAft>
                <a:spcPts val="0"/>
              </a:spcAft>
              <a:buClr>
                <a:schemeClr val="dk1"/>
              </a:buClr>
              <a:buSzPts val="1600"/>
              <a:buFont typeface="Arial"/>
              <a:buNone/>
            </a:pPr>
            <a:r>
              <a:t/>
            </a:r>
            <a:endParaRPr b="0" i="0" sz="1600" u="none" cap="none" strike="noStrike">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1"/>
          <p:cNvSpPr txBox="1"/>
          <p:nvPr/>
        </p:nvSpPr>
        <p:spPr>
          <a:xfrm>
            <a:off x="1639823" y="1501285"/>
            <a:ext cx="8549441" cy="57211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0" i="0" lang="fr-FR" sz="2400" u="none" cap="none" strike="noStrike">
                <a:solidFill>
                  <a:schemeClr val="dk1"/>
                </a:solidFill>
                <a:latin typeface="Open Sans"/>
                <a:ea typeface="Open Sans"/>
                <a:cs typeface="Open Sans"/>
                <a:sym typeface="Open Sans"/>
              </a:rPr>
              <a:t>Objectifs</a:t>
            </a:r>
            <a:endParaRPr b="0" i="0" sz="1400" u="none" cap="none" strike="noStrike">
              <a:solidFill>
                <a:srgbClr val="000000"/>
              </a:solidFill>
              <a:latin typeface="Arial"/>
              <a:ea typeface="Arial"/>
              <a:cs typeface="Arial"/>
              <a:sym typeface="Arial"/>
            </a:endParaRPr>
          </a:p>
        </p:txBody>
      </p:sp>
      <p:sp>
        <p:nvSpPr>
          <p:cNvPr id="224" name="Google Shape;224;p21"/>
          <p:cNvSpPr txBox="1"/>
          <p:nvPr/>
        </p:nvSpPr>
        <p:spPr>
          <a:xfrm>
            <a:off x="1064276" y="324768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sp>
        <p:nvSpPr>
          <p:cNvPr id="225" name="Google Shape;225;p21"/>
          <p:cNvSpPr txBox="1"/>
          <p:nvPr/>
        </p:nvSpPr>
        <p:spPr>
          <a:xfrm>
            <a:off x="1064276" y="403987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3</a:t>
            </a:r>
            <a:endParaRPr b="1" i="0" sz="2700" u="none" cap="none" strike="noStrike">
              <a:solidFill>
                <a:schemeClr val="lt1"/>
              </a:solidFill>
              <a:latin typeface="Calibri"/>
              <a:ea typeface="Calibri"/>
              <a:cs typeface="Calibri"/>
              <a:sym typeface="Calibri"/>
            </a:endParaRPr>
          </a:p>
        </p:txBody>
      </p:sp>
      <p:sp>
        <p:nvSpPr>
          <p:cNvPr id="226" name="Google Shape;226;p21"/>
          <p:cNvSpPr/>
          <p:nvPr/>
        </p:nvSpPr>
        <p:spPr>
          <a:xfrm flipH="1">
            <a:off x="1801464" y="2244944"/>
            <a:ext cx="9751074" cy="84669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Reconnaitre la phrase comme unité de sens à partir des indices suivants : les signes graphiques , l’ordre des mots.  </a:t>
            </a:r>
            <a:endParaRPr b="0" i="0" sz="1400" u="none" cap="none" strike="noStrike">
              <a:solidFill>
                <a:srgbClr val="000000"/>
              </a:solidFill>
              <a:latin typeface="Arial"/>
              <a:ea typeface="Arial"/>
              <a:cs typeface="Arial"/>
              <a:sym typeface="Arial"/>
            </a:endParaRPr>
          </a:p>
        </p:txBody>
      </p:sp>
      <p:grpSp>
        <p:nvGrpSpPr>
          <p:cNvPr id="227" name="Google Shape;227;p21"/>
          <p:cNvGrpSpPr/>
          <p:nvPr/>
        </p:nvGrpSpPr>
        <p:grpSpPr>
          <a:xfrm>
            <a:off x="1045135" y="2178890"/>
            <a:ext cx="737188" cy="1039132"/>
            <a:chOff x="1045135" y="2178890"/>
            <a:chExt cx="737188" cy="1039132"/>
          </a:xfrm>
        </p:grpSpPr>
        <p:pic>
          <p:nvPicPr>
            <p:cNvPr id="228" name="Google Shape;228;p21"/>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29" name="Google Shape;229;p21"/>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1</a:t>
              </a:r>
              <a:endParaRPr b="1" i="0" sz="2700" u="none" cap="none" strike="noStrike">
                <a:solidFill>
                  <a:schemeClr val="lt1"/>
                </a:solidFill>
                <a:latin typeface="Calibri"/>
                <a:ea typeface="Calibri"/>
                <a:cs typeface="Calibri"/>
                <a:sym typeface="Calibri"/>
              </a:endParaRPr>
            </a:p>
          </p:txBody>
        </p:sp>
      </p:grpSp>
      <p:sp>
        <p:nvSpPr>
          <p:cNvPr id="230" name="Google Shape;230;p21"/>
          <p:cNvSpPr txBox="1"/>
          <p:nvPr/>
        </p:nvSpPr>
        <p:spPr>
          <a:xfrm>
            <a:off x="1064276" y="4828339"/>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4</a:t>
            </a:r>
            <a:endParaRPr b="1" i="0" sz="2700" u="none" cap="none" strike="noStrike">
              <a:solidFill>
                <a:schemeClr val="lt1"/>
              </a:solidFill>
              <a:latin typeface="Calibri"/>
              <a:ea typeface="Calibri"/>
              <a:cs typeface="Calibri"/>
              <a:sym typeface="Calibri"/>
            </a:endParaRPr>
          </a:p>
        </p:txBody>
      </p:sp>
      <p:sp>
        <p:nvSpPr>
          <p:cNvPr id="231" name="Google Shape;231;p21"/>
          <p:cNvSpPr txBox="1"/>
          <p:nvPr/>
        </p:nvSpPr>
        <p:spPr>
          <a:xfrm>
            <a:off x="1064276" y="5617282"/>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5</a:t>
            </a:r>
            <a:endParaRPr b="1" i="0" sz="2700" u="none" cap="none" strike="noStrike">
              <a:solidFill>
                <a:schemeClr val="lt1"/>
              </a:solidFill>
              <a:latin typeface="Calibri"/>
              <a:ea typeface="Calibri"/>
              <a:cs typeface="Calibri"/>
              <a:sym typeface="Calibri"/>
            </a:endParaRPr>
          </a:p>
        </p:txBody>
      </p:sp>
      <p:grpSp>
        <p:nvGrpSpPr>
          <p:cNvPr id="232" name="Google Shape;232;p21"/>
          <p:cNvGrpSpPr/>
          <p:nvPr/>
        </p:nvGrpSpPr>
        <p:grpSpPr>
          <a:xfrm>
            <a:off x="1065096" y="3429000"/>
            <a:ext cx="737188" cy="1039132"/>
            <a:chOff x="1045135" y="2178890"/>
            <a:chExt cx="737188" cy="1039132"/>
          </a:xfrm>
        </p:grpSpPr>
        <p:pic>
          <p:nvPicPr>
            <p:cNvPr id="233" name="Google Shape;233;p21"/>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34" name="Google Shape;234;p21"/>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grpSp>
      <p:sp>
        <p:nvSpPr>
          <p:cNvPr id="235" name="Google Shape;235;p21"/>
          <p:cNvSpPr/>
          <p:nvPr/>
        </p:nvSpPr>
        <p:spPr>
          <a:xfrm flipH="1">
            <a:off x="1821425" y="3546514"/>
            <a:ext cx="9751074" cy="84669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Respecter dans la phrase simple, l'ordre correct des mots.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2"/>
          <p:cNvSpPr txBox="1"/>
          <p:nvPr/>
        </p:nvSpPr>
        <p:spPr>
          <a:xfrm>
            <a:off x="796413" y="103239"/>
            <a:ext cx="355078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INTRODUCTION:</a:t>
            </a:r>
            <a:endParaRPr b="1" i="0" sz="1800" u="none" cap="none" strike="noStrike">
              <a:solidFill>
                <a:srgbClr val="0097D7"/>
              </a:solidFill>
              <a:latin typeface="Open Sans"/>
              <a:ea typeface="Open Sans"/>
              <a:cs typeface="Open Sans"/>
              <a:sym typeface="Open Sans"/>
            </a:endParaRPr>
          </a:p>
        </p:txBody>
      </p:sp>
      <p:pic>
        <p:nvPicPr>
          <p:cNvPr id="242" name="Google Shape;242;p22"/>
          <p:cNvPicPr preferRelativeResize="0"/>
          <p:nvPr/>
        </p:nvPicPr>
        <p:blipFill rotWithShape="1">
          <a:blip r:embed="rId3">
            <a:alphaModFix/>
          </a:blip>
          <a:srcRect b="0" l="0" r="0" t="0"/>
          <a:stretch/>
        </p:blipFill>
        <p:spPr>
          <a:xfrm>
            <a:off x="1830990" y="943897"/>
            <a:ext cx="8530020" cy="547257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500"/>
                                        <p:tgtEl>
                                          <p:spTgt spid="2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3"/>
          <p:cNvSpPr/>
          <p:nvPr/>
        </p:nvSpPr>
        <p:spPr>
          <a:xfrm>
            <a:off x="839429" y="241667"/>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sp>
        <p:nvSpPr>
          <p:cNvPr id="249" name="Google Shape;249;p23"/>
          <p:cNvSpPr txBox="1"/>
          <p:nvPr/>
        </p:nvSpPr>
        <p:spPr>
          <a:xfrm>
            <a:off x="541105" y="1350603"/>
            <a:ext cx="3450057"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les mots suivants. </a:t>
            </a:r>
            <a:endParaRPr b="0" i="0" sz="1400" u="none" cap="none" strike="noStrike">
              <a:solidFill>
                <a:srgbClr val="000000"/>
              </a:solidFill>
              <a:latin typeface="Arial"/>
              <a:ea typeface="Arial"/>
              <a:cs typeface="Arial"/>
              <a:sym typeface="Arial"/>
            </a:endParaRPr>
          </a:p>
        </p:txBody>
      </p:sp>
      <p:sp>
        <p:nvSpPr>
          <p:cNvPr id="250" name="Google Shape;250;p23"/>
          <p:cNvSpPr txBox="1"/>
          <p:nvPr/>
        </p:nvSpPr>
        <p:spPr>
          <a:xfrm>
            <a:off x="10245362" y="2039961"/>
            <a:ext cx="1575582"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Papa</a:t>
            </a:r>
            <a:endParaRPr b="0" i="0" sz="1400" u="none" cap="none" strike="noStrike">
              <a:solidFill>
                <a:srgbClr val="000000"/>
              </a:solidFill>
              <a:latin typeface="Arial"/>
              <a:ea typeface="Arial"/>
              <a:cs typeface="Arial"/>
              <a:sym typeface="Arial"/>
            </a:endParaRPr>
          </a:p>
        </p:txBody>
      </p:sp>
      <p:sp>
        <p:nvSpPr>
          <p:cNvPr id="251" name="Google Shape;251;p23"/>
          <p:cNvSpPr txBox="1"/>
          <p:nvPr/>
        </p:nvSpPr>
        <p:spPr>
          <a:xfrm>
            <a:off x="7688056" y="2039960"/>
            <a:ext cx="1845212"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répare</a:t>
            </a:r>
            <a:endParaRPr b="0" i="0" sz="1400" u="none" cap="none" strike="noStrike">
              <a:solidFill>
                <a:srgbClr val="000000"/>
              </a:solidFill>
              <a:latin typeface="Arial"/>
              <a:ea typeface="Arial"/>
              <a:cs typeface="Arial"/>
              <a:sym typeface="Arial"/>
            </a:endParaRPr>
          </a:p>
        </p:txBody>
      </p:sp>
      <p:sp>
        <p:nvSpPr>
          <p:cNvPr id="252" name="Google Shape;252;p23"/>
          <p:cNvSpPr txBox="1"/>
          <p:nvPr/>
        </p:nvSpPr>
        <p:spPr>
          <a:xfrm>
            <a:off x="3831995" y="2041058"/>
            <a:ext cx="3143967" cy="769441"/>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sa voiture.</a:t>
            </a:r>
            <a:endParaRPr b="0" i="0" sz="1400" u="none" cap="none" strike="noStrike">
              <a:solidFill>
                <a:srgbClr val="000000"/>
              </a:solidFill>
              <a:latin typeface="Arial"/>
              <a:ea typeface="Arial"/>
              <a:cs typeface="Arial"/>
              <a:sym typeface="Arial"/>
            </a:endParaRPr>
          </a:p>
        </p:txBody>
      </p:sp>
      <p:sp>
        <p:nvSpPr>
          <p:cNvPr id="253" name="Google Shape;253;p23"/>
          <p:cNvSpPr txBox="1"/>
          <p:nvPr/>
        </p:nvSpPr>
        <p:spPr>
          <a:xfrm>
            <a:off x="393232" y="4859246"/>
            <a:ext cx="3269400"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Lis la suite de mots. </a:t>
            </a:r>
            <a:endParaRPr b="0" i="0" sz="1400" u="none" cap="none" strike="noStrike">
              <a:solidFill>
                <a:srgbClr val="000000"/>
              </a:solidFill>
              <a:latin typeface="Arial"/>
              <a:ea typeface="Arial"/>
              <a:cs typeface="Arial"/>
              <a:sym typeface="Arial"/>
            </a:endParaRPr>
          </a:p>
        </p:txBody>
      </p:sp>
      <p:sp>
        <p:nvSpPr>
          <p:cNvPr id="254" name="Google Shape;254;p23"/>
          <p:cNvSpPr txBox="1"/>
          <p:nvPr/>
        </p:nvSpPr>
        <p:spPr>
          <a:xfrm>
            <a:off x="3831995" y="4910783"/>
            <a:ext cx="8193237" cy="769441"/>
          </a:xfrm>
          <a:prstGeom prst="rect">
            <a:avLst/>
          </a:pr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a:effectLst>
            <a:outerShdw blurRad="50800" rotWithShape="0" algn="t" dir="5400000" dist="38100">
              <a:srgbClr val="000000">
                <a:alpha val="40000"/>
              </a:srgbClr>
            </a:outerShdw>
          </a:effectLst>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0" i="0" lang="fr-FR" sz="4400" u="none" cap="none" strike="noStrike">
                <a:solidFill>
                  <a:schemeClr val="dk1"/>
                </a:solidFill>
                <a:latin typeface="Open Sans"/>
                <a:ea typeface="Open Sans"/>
                <a:cs typeface="Open Sans"/>
                <a:sym typeface="Open Sans"/>
              </a:rPr>
              <a:t>Papa répare sa voiture.</a:t>
            </a:r>
            <a:endParaRPr b="0" i="0" sz="1400" u="none" cap="none" strike="noStrike">
              <a:solidFill>
                <a:srgbClr val="000000"/>
              </a:solidFill>
              <a:latin typeface="Arial"/>
              <a:ea typeface="Arial"/>
              <a:cs typeface="Arial"/>
              <a:sym typeface="Arial"/>
            </a:endParaRPr>
          </a:p>
        </p:txBody>
      </p:sp>
      <p:sp>
        <p:nvSpPr>
          <p:cNvPr id="255" name="Google Shape;255;p23"/>
          <p:cNvSpPr txBox="1"/>
          <p:nvPr/>
        </p:nvSpPr>
        <p:spPr>
          <a:xfrm>
            <a:off x="487487" y="2424680"/>
            <a:ext cx="2973655" cy="18158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Est-ce que tu comprends le sens de chaque mot ?</a:t>
            </a:r>
            <a:endParaRPr b="0" i="0" sz="1400" u="none" cap="none" strike="noStrike">
              <a:solidFill>
                <a:srgbClr val="000000"/>
              </a:solidFill>
              <a:latin typeface="Arial"/>
              <a:ea typeface="Arial"/>
              <a:cs typeface="Arial"/>
              <a:sym typeface="Arial"/>
            </a:endParaRPr>
          </a:p>
        </p:txBody>
      </p:sp>
      <p:sp>
        <p:nvSpPr>
          <p:cNvPr id="256" name="Google Shape;256;p23"/>
          <p:cNvSpPr txBox="1"/>
          <p:nvPr/>
        </p:nvSpPr>
        <p:spPr>
          <a:xfrm>
            <a:off x="369080" y="5662226"/>
            <a:ext cx="2389992"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As-tu compris le sens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gtEl>
                                        <p:attrNameLst>
                                          <p:attrName>style.visibility</p:attrName>
                                        </p:attrNameLst>
                                      </p:cBhvr>
                                      <p:to>
                                        <p:strVal val="visible"/>
                                      </p:to>
                                    </p:set>
                                    <p:animEffect filter="fade" transition="in">
                                      <p:cBhvr>
                                        <p:cTn dur="500"/>
                                        <p:tgtEl>
                                          <p:spTgt spid="2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5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500"/>
                                        <p:tgtEl>
                                          <p:spTgt spid="2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52"/>
                                        </p:tgtEl>
                                        <p:attrNameLst>
                                          <p:attrName>style.visibility</p:attrName>
                                        </p:attrNameLst>
                                      </p:cBhvr>
                                      <p:to>
                                        <p:strVal val="visible"/>
                                      </p:to>
                                    </p:set>
                                    <p:anim calcmode="lin" valueType="num">
                                      <p:cBhvr additive="base">
                                        <p:cTn dur="500"/>
                                        <p:tgtEl>
                                          <p:spTgt spid="25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5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500"/>
                                        <p:tgtEl>
                                          <p:spTgt spid="2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500"/>
                                        <p:tgtEl>
                                          <p:spTgt spid="2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4"/>
          <p:cNvSpPr/>
          <p:nvPr/>
        </p:nvSpPr>
        <p:spPr>
          <a:xfrm>
            <a:off x="798667" y="186766"/>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
        <p:nvSpPr>
          <p:cNvPr id="263" name="Google Shape;263;p24"/>
          <p:cNvSpPr txBox="1"/>
          <p:nvPr/>
        </p:nvSpPr>
        <p:spPr>
          <a:xfrm>
            <a:off x="1753001" y="5529502"/>
            <a:ext cx="1488685" cy="52322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Open Sans"/>
                <a:ea typeface="Open Sans"/>
                <a:cs typeface="Open Sans"/>
                <a:sym typeface="Open Sans"/>
              </a:rPr>
              <a:t>Papa</a:t>
            </a:r>
            <a:endParaRPr b="1" i="0" sz="3200" u="none" cap="none" strike="noStrike">
              <a:solidFill>
                <a:srgbClr val="2E75B5"/>
              </a:solidFill>
              <a:latin typeface="Open Sans"/>
              <a:ea typeface="Open Sans"/>
              <a:cs typeface="Open Sans"/>
              <a:sym typeface="Open Sans"/>
            </a:endParaRPr>
          </a:p>
        </p:txBody>
      </p:sp>
      <p:sp>
        <p:nvSpPr>
          <p:cNvPr id="264" name="Google Shape;264;p24"/>
          <p:cNvSpPr txBox="1"/>
          <p:nvPr/>
        </p:nvSpPr>
        <p:spPr>
          <a:xfrm>
            <a:off x="4834682" y="5529502"/>
            <a:ext cx="1845212" cy="523220"/>
          </a:xfrm>
          <a:prstGeom prst="rect">
            <a:avLst/>
          </a:prstGeom>
          <a:solidFill>
            <a:schemeClr val="lt1"/>
          </a:solid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92D050"/>
                </a:solidFill>
                <a:latin typeface="Open Sans"/>
                <a:ea typeface="Open Sans"/>
                <a:cs typeface="Open Sans"/>
                <a:sym typeface="Open Sans"/>
              </a:rPr>
              <a:t>répare</a:t>
            </a:r>
            <a:endParaRPr b="1" i="0" sz="3200" u="none" cap="none" strike="noStrike">
              <a:solidFill>
                <a:srgbClr val="92D050"/>
              </a:solidFill>
              <a:latin typeface="Open Sans"/>
              <a:ea typeface="Open Sans"/>
              <a:cs typeface="Open Sans"/>
              <a:sym typeface="Open Sans"/>
            </a:endParaRPr>
          </a:p>
        </p:txBody>
      </p:sp>
      <p:sp>
        <p:nvSpPr>
          <p:cNvPr id="265" name="Google Shape;265;p24"/>
          <p:cNvSpPr txBox="1"/>
          <p:nvPr/>
        </p:nvSpPr>
        <p:spPr>
          <a:xfrm>
            <a:off x="8103749" y="5467947"/>
            <a:ext cx="2348180" cy="584775"/>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FFC000"/>
                </a:solidFill>
                <a:latin typeface="Open Sans"/>
                <a:ea typeface="Open Sans"/>
                <a:cs typeface="Open Sans"/>
                <a:sym typeface="Open Sans"/>
              </a:rPr>
              <a:t>sa</a:t>
            </a:r>
            <a:r>
              <a:rPr b="1" i="0" lang="fr-FR" sz="3200" u="none" cap="none" strike="noStrike">
                <a:solidFill>
                  <a:srgbClr val="FFC000"/>
                </a:solidFill>
                <a:latin typeface="Open Sans"/>
                <a:ea typeface="Open Sans"/>
                <a:cs typeface="Open Sans"/>
                <a:sym typeface="Open Sans"/>
              </a:rPr>
              <a:t> </a:t>
            </a:r>
            <a:r>
              <a:rPr b="1" i="0" lang="fr-FR" sz="2800" u="none" cap="none" strike="noStrike">
                <a:solidFill>
                  <a:srgbClr val="FFC000"/>
                </a:solidFill>
                <a:latin typeface="Open Sans"/>
                <a:ea typeface="Open Sans"/>
                <a:cs typeface="Open Sans"/>
                <a:sym typeface="Open Sans"/>
              </a:rPr>
              <a:t>voiture</a:t>
            </a:r>
            <a:r>
              <a:rPr b="1" i="0" lang="fr-FR" sz="3200" u="none" cap="none" strike="noStrike">
                <a:solidFill>
                  <a:srgbClr val="FFC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266" name="Google Shape;266;p24"/>
          <p:cNvSpPr/>
          <p:nvPr/>
        </p:nvSpPr>
        <p:spPr>
          <a:xfrm>
            <a:off x="1411569" y="3208225"/>
            <a:ext cx="2211233" cy="108585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2E75B5"/>
                </a:solidFill>
                <a:latin typeface="Open Sans"/>
                <a:ea typeface="Open Sans"/>
                <a:cs typeface="Open Sans"/>
                <a:sym typeface="Open Sans"/>
              </a:rPr>
              <a:t>De qui on parle?</a:t>
            </a:r>
            <a:endParaRPr b="1" i="0" sz="2800" u="none" cap="none" strike="noStrike">
              <a:solidFill>
                <a:srgbClr val="2E75B5"/>
              </a:solidFill>
              <a:latin typeface="Open Sans"/>
              <a:ea typeface="Open Sans"/>
              <a:cs typeface="Open Sans"/>
              <a:sym typeface="Open Sans"/>
            </a:endParaRPr>
          </a:p>
        </p:txBody>
      </p:sp>
      <p:sp>
        <p:nvSpPr>
          <p:cNvPr id="267" name="Google Shape;267;p24"/>
          <p:cNvSpPr/>
          <p:nvPr/>
        </p:nvSpPr>
        <p:spPr>
          <a:xfrm>
            <a:off x="4651671" y="3174276"/>
            <a:ext cx="2211233" cy="1085850"/>
          </a:xfrm>
          <a:prstGeom prst="rect">
            <a:avLst/>
          </a:prstGeom>
          <a:solidFill>
            <a:schemeClr val="lt1"/>
          </a:solidFill>
          <a:ln cap="flat" cmpd="sng" w="28575">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92D050"/>
                </a:solidFill>
                <a:latin typeface="Open Sans"/>
                <a:ea typeface="Open Sans"/>
                <a:cs typeface="Open Sans"/>
                <a:sym typeface="Open Sans"/>
              </a:rPr>
              <a:t>Que fait papa? </a:t>
            </a:r>
            <a:endParaRPr b="1" i="0" sz="2800" u="none" cap="none" strike="noStrike">
              <a:solidFill>
                <a:srgbClr val="92D050"/>
              </a:solidFill>
              <a:latin typeface="Open Sans"/>
              <a:ea typeface="Open Sans"/>
              <a:cs typeface="Open Sans"/>
              <a:sym typeface="Open Sans"/>
            </a:endParaRPr>
          </a:p>
        </p:txBody>
      </p:sp>
      <p:sp>
        <p:nvSpPr>
          <p:cNvPr id="268" name="Google Shape;268;p24"/>
          <p:cNvSpPr/>
          <p:nvPr/>
        </p:nvSpPr>
        <p:spPr>
          <a:xfrm>
            <a:off x="7891773" y="3174276"/>
            <a:ext cx="2772132" cy="1085850"/>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FFC000"/>
                </a:solidFill>
                <a:latin typeface="Open Sans"/>
                <a:ea typeface="Open Sans"/>
                <a:cs typeface="Open Sans"/>
                <a:sym typeface="Open Sans"/>
              </a:rPr>
              <a:t>Que répare-t-il?</a:t>
            </a:r>
            <a:endParaRPr b="0" i="0" sz="1400" u="none" cap="none" strike="noStrike">
              <a:solidFill>
                <a:srgbClr val="000000"/>
              </a:solidFill>
              <a:latin typeface="Arial"/>
              <a:ea typeface="Arial"/>
              <a:cs typeface="Arial"/>
              <a:sym typeface="Arial"/>
            </a:endParaRPr>
          </a:p>
        </p:txBody>
      </p:sp>
      <p:sp>
        <p:nvSpPr>
          <p:cNvPr id="269" name="Google Shape;269;p24"/>
          <p:cNvSpPr txBox="1"/>
          <p:nvPr/>
        </p:nvSpPr>
        <p:spPr>
          <a:xfrm>
            <a:off x="1044176" y="1285788"/>
            <a:ext cx="9060202" cy="76944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400"/>
              <a:buFont typeface="Arial"/>
              <a:buNone/>
            </a:pPr>
            <a:r>
              <a:rPr b="1" i="0" lang="fr-FR" sz="4400" u="none" cap="none" strike="noStrike">
                <a:solidFill>
                  <a:schemeClr val="dk1"/>
                </a:solidFill>
                <a:latin typeface="Times New Roman"/>
                <a:ea typeface="Times New Roman"/>
                <a:cs typeface="Times New Roman"/>
                <a:sym typeface="Times New Roman"/>
              </a:rPr>
              <a:t>Papa répare sa voiture.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ppt_w</p:attrName>
                                        </p:attrNameLst>
                                      </p:cBhvr>
                                      <p:tavLst>
                                        <p:tav fmla="" tm="0">
                                          <p:val>
                                            <p:strVal val="0"/>
                                          </p:val>
                                        </p:tav>
                                        <p:tav fmla="" tm="100000">
                                          <p:val>
                                            <p:strVal val="#ppt_w"/>
                                          </p:val>
                                        </p:tav>
                                      </p:tavLst>
                                    </p:anim>
                                    <p:anim calcmode="lin" valueType="num">
                                      <p:cBhvr additive="base">
                                        <p:cTn dur="500"/>
                                        <p:tgtEl>
                                          <p:spTgt spid="26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5"/>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
        <p:nvSpPr>
          <p:cNvPr id="276" name="Google Shape;276;p25"/>
          <p:cNvSpPr txBox="1"/>
          <p:nvPr/>
        </p:nvSpPr>
        <p:spPr>
          <a:xfrm>
            <a:off x="507815" y="1558509"/>
            <a:ext cx="3305395"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Observe les deux suites de mots.</a:t>
            </a:r>
            <a:endParaRPr b="0" i="0" sz="1400" u="none" cap="none" strike="noStrike">
              <a:solidFill>
                <a:srgbClr val="000000"/>
              </a:solidFill>
              <a:latin typeface="Arial"/>
              <a:ea typeface="Arial"/>
              <a:cs typeface="Arial"/>
              <a:sym typeface="Arial"/>
            </a:endParaRPr>
          </a:p>
        </p:txBody>
      </p:sp>
      <p:sp>
        <p:nvSpPr>
          <p:cNvPr id="277" name="Google Shape;277;p25"/>
          <p:cNvSpPr txBox="1"/>
          <p:nvPr/>
        </p:nvSpPr>
        <p:spPr>
          <a:xfrm>
            <a:off x="4441309" y="1733379"/>
            <a:ext cx="6551971" cy="830997"/>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0" i="0" lang="fr-FR" sz="4800" u="none" cap="none" strike="noStrike">
                <a:solidFill>
                  <a:schemeClr val="dk1"/>
                </a:solidFill>
                <a:latin typeface="Open Sans"/>
                <a:ea typeface="Open Sans"/>
                <a:cs typeface="Open Sans"/>
                <a:sym typeface="Open Sans"/>
              </a:rPr>
              <a:t>voiture. répare sa Papa</a:t>
            </a:r>
            <a:endParaRPr b="0" i="0" sz="1400" u="none" cap="none" strike="noStrike">
              <a:solidFill>
                <a:srgbClr val="000000"/>
              </a:solidFill>
              <a:latin typeface="Arial"/>
              <a:ea typeface="Arial"/>
              <a:cs typeface="Arial"/>
              <a:sym typeface="Arial"/>
            </a:endParaRPr>
          </a:p>
        </p:txBody>
      </p:sp>
      <p:sp>
        <p:nvSpPr>
          <p:cNvPr id="278" name="Google Shape;278;p25"/>
          <p:cNvSpPr txBox="1"/>
          <p:nvPr/>
        </p:nvSpPr>
        <p:spPr>
          <a:xfrm>
            <a:off x="4441309" y="3565197"/>
            <a:ext cx="6551971" cy="830997"/>
          </a:xfrm>
          <a:prstGeom prst="rect">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800"/>
              <a:buFont typeface="Arial"/>
              <a:buNone/>
            </a:pPr>
            <a:r>
              <a:rPr b="0" i="0" lang="fr-FR" sz="4800" u="none" cap="none" strike="noStrike">
                <a:solidFill>
                  <a:schemeClr val="dk1"/>
                </a:solidFill>
                <a:latin typeface="Open Sans"/>
                <a:ea typeface="Open Sans"/>
                <a:cs typeface="Open Sans"/>
                <a:sym typeface="Open Sans"/>
              </a:rPr>
              <a:t>Papa répare sa voiture.</a:t>
            </a:r>
            <a:endParaRPr b="0" i="0" sz="1400" u="none" cap="none" strike="noStrike">
              <a:solidFill>
                <a:srgbClr val="000000"/>
              </a:solidFill>
              <a:latin typeface="Arial"/>
              <a:ea typeface="Arial"/>
              <a:cs typeface="Arial"/>
              <a:sym typeface="Arial"/>
            </a:endParaRPr>
          </a:p>
        </p:txBody>
      </p:sp>
      <p:sp>
        <p:nvSpPr>
          <p:cNvPr id="279" name="Google Shape;279;p25"/>
          <p:cNvSpPr txBox="1"/>
          <p:nvPr/>
        </p:nvSpPr>
        <p:spPr>
          <a:xfrm>
            <a:off x="318977" y="5532792"/>
            <a:ext cx="11734093" cy="61555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400"/>
              <a:buFont typeface="Arial"/>
              <a:buNone/>
            </a:pPr>
            <a:r>
              <a:rPr b="1" i="0" lang="fr-FR" sz="3400" u="none" cap="none" strike="noStrike">
                <a:solidFill>
                  <a:srgbClr val="0070C0"/>
                </a:solidFill>
                <a:latin typeface="Open Sans"/>
                <a:ea typeface="Open Sans"/>
                <a:cs typeface="Open Sans"/>
                <a:sym typeface="Open Sans"/>
              </a:rPr>
              <a:t>La phrase est une suite de mots en ordre et qui a un sens.</a:t>
            </a:r>
            <a:endParaRPr b="0" i="0" sz="1400" u="none" cap="none" strike="noStrike">
              <a:solidFill>
                <a:srgbClr val="000000"/>
              </a:solidFill>
              <a:latin typeface="Arial"/>
              <a:ea typeface="Arial"/>
              <a:cs typeface="Arial"/>
              <a:sym typeface="Arial"/>
            </a:endParaRPr>
          </a:p>
        </p:txBody>
      </p:sp>
      <p:sp>
        <p:nvSpPr>
          <p:cNvPr id="280" name="Google Shape;280;p25"/>
          <p:cNvSpPr txBox="1"/>
          <p:nvPr/>
        </p:nvSpPr>
        <p:spPr>
          <a:xfrm>
            <a:off x="611729" y="3181957"/>
            <a:ext cx="3336970" cy="10772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fr-FR" sz="3200" u="none" cap="none" strike="noStrike">
                <a:solidFill>
                  <a:schemeClr val="dk1"/>
                </a:solidFill>
                <a:latin typeface="Open Sans"/>
                <a:ea typeface="Open Sans"/>
                <a:cs typeface="Open Sans"/>
                <a:sym typeface="Open Sans"/>
              </a:rPr>
              <a:t>Laquelle a-t-elle du sens?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500"/>
                                        <p:tgtEl>
                                          <p:spTgt spid="2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7"/>
                                        </p:tgtEl>
                                        <p:attrNameLst>
                                          <p:attrName>style.visibility</p:attrName>
                                        </p:attrNameLst>
                                      </p:cBhvr>
                                      <p:to>
                                        <p:strVal val="visible"/>
                                      </p:to>
                                    </p:set>
                                    <p:anim calcmode="lin" valueType="num">
                                      <p:cBhvr additive="base">
                                        <p:cTn dur="500"/>
                                        <p:tgtEl>
                                          <p:spTgt spid="277"/>
                                        </p:tgtEl>
                                        <p:attrNameLst>
                                          <p:attrName>ppt_w</p:attrName>
                                        </p:attrNameLst>
                                      </p:cBhvr>
                                      <p:tavLst>
                                        <p:tav fmla="" tm="0">
                                          <p:val>
                                            <p:strVal val="0"/>
                                          </p:val>
                                        </p:tav>
                                        <p:tav fmla="" tm="100000">
                                          <p:val>
                                            <p:strVal val="#ppt_w"/>
                                          </p:val>
                                        </p:tav>
                                      </p:tavLst>
                                    </p:anim>
                                    <p:anim calcmode="lin" valueType="num">
                                      <p:cBhvr additive="base">
                                        <p:cTn dur="500"/>
                                        <p:tgtEl>
                                          <p:spTgt spid="27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78"/>
                                        </p:tgtEl>
                                        <p:attrNameLst>
                                          <p:attrName>style.visibility</p:attrName>
                                        </p:attrNameLst>
                                      </p:cBhvr>
                                      <p:to>
                                        <p:strVal val="visible"/>
                                      </p:to>
                                    </p:set>
                                    <p:anim calcmode="lin" valueType="num">
                                      <p:cBhvr additive="base">
                                        <p:cTn dur="500"/>
                                        <p:tgtEl>
                                          <p:spTgt spid="278"/>
                                        </p:tgtEl>
                                        <p:attrNameLst>
                                          <p:attrName>ppt_w</p:attrName>
                                        </p:attrNameLst>
                                      </p:cBhvr>
                                      <p:tavLst>
                                        <p:tav fmla="" tm="0">
                                          <p:val>
                                            <p:strVal val="0"/>
                                          </p:val>
                                        </p:tav>
                                        <p:tav fmla="" tm="100000">
                                          <p:val>
                                            <p:strVal val="#ppt_w"/>
                                          </p:val>
                                        </p:tav>
                                      </p:tavLst>
                                    </p:anim>
                                    <p:anim calcmode="lin" valueType="num">
                                      <p:cBhvr additive="base">
                                        <p:cTn dur="500"/>
                                        <p:tgtEl>
                                          <p:spTgt spid="2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5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6"/>
          <p:cNvSpPr txBox="1"/>
          <p:nvPr/>
        </p:nvSpPr>
        <p:spPr>
          <a:xfrm>
            <a:off x="798666" y="1297391"/>
            <a:ext cx="3667825"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chemeClr val="dk1"/>
                </a:solidFill>
                <a:latin typeface="Open Sans"/>
                <a:ea typeface="Open Sans"/>
                <a:cs typeface="Open Sans"/>
                <a:sym typeface="Open Sans"/>
              </a:rPr>
              <a:t>Observons bien!</a:t>
            </a:r>
            <a:endParaRPr b="0" i="0" sz="1400" u="none" cap="none" strike="noStrike">
              <a:solidFill>
                <a:srgbClr val="000000"/>
              </a:solidFill>
              <a:latin typeface="Arial"/>
              <a:ea typeface="Arial"/>
              <a:cs typeface="Arial"/>
              <a:sym typeface="Arial"/>
            </a:endParaRPr>
          </a:p>
        </p:txBody>
      </p:sp>
      <p:sp>
        <p:nvSpPr>
          <p:cNvPr id="287" name="Google Shape;287;p26"/>
          <p:cNvSpPr txBox="1"/>
          <p:nvPr/>
        </p:nvSpPr>
        <p:spPr>
          <a:xfrm>
            <a:off x="998806" y="3967089"/>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288" name="Google Shape;288;p26"/>
          <p:cNvSpPr/>
          <p:nvPr/>
        </p:nvSpPr>
        <p:spPr>
          <a:xfrm rot="-1396727">
            <a:off x="948683" y="3265291"/>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89" name="Google Shape;289;p26"/>
          <p:cNvSpPr/>
          <p:nvPr/>
        </p:nvSpPr>
        <p:spPr>
          <a:xfrm rot="2057221">
            <a:off x="6407779" y="3479616"/>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90" name="Google Shape;290;p26"/>
          <p:cNvSpPr txBox="1"/>
          <p:nvPr/>
        </p:nvSpPr>
        <p:spPr>
          <a:xfrm>
            <a:off x="602692" y="5491246"/>
            <a:ext cx="11214170"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70C0"/>
                </a:solidFill>
                <a:latin typeface="Open Sans"/>
                <a:ea typeface="Open Sans"/>
                <a:cs typeface="Open Sans"/>
                <a:sym typeface="Open Sans"/>
              </a:rPr>
              <a:t>La phrase commence par une majuscule et se termine par un point.</a:t>
            </a:r>
            <a:endParaRPr b="0" i="0" sz="1400" u="none" cap="none" strike="noStrike">
              <a:solidFill>
                <a:srgbClr val="000000"/>
              </a:solidFill>
              <a:latin typeface="Arial"/>
              <a:ea typeface="Arial"/>
              <a:cs typeface="Arial"/>
              <a:sym typeface="Arial"/>
            </a:endParaRPr>
          </a:p>
        </p:txBody>
      </p:sp>
      <p:sp>
        <p:nvSpPr>
          <p:cNvPr id="291" name="Google Shape;291;p26"/>
          <p:cNvSpPr txBox="1"/>
          <p:nvPr/>
        </p:nvSpPr>
        <p:spPr>
          <a:xfrm>
            <a:off x="998806" y="2386707"/>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chemeClr val="dk1"/>
                </a:solidFill>
                <a:latin typeface="Open Sans"/>
                <a:ea typeface="Open Sans"/>
                <a:cs typeface="Open Sans"/>
                <a:sym typeface="Open Sans"/>
              </a:rPr>
              <a:t>papa répare sa voiture</a:t>
            </a:r>
            <a:endParaRPr b="0" i="0" sz="4000" u="none" cap="none" strike="noStrike">
              <a:solidFill>
                <a:srgbClr val="FF0000"/>
              </a:solidFill>
              <a:latin typeface="Open Sans"/>
              <a:ea typeface="Open Sans"/>
              <a:cs typeface="Open Sans"/>
              <a:sym typeface="Open Sans"/>
            </a:endParaRPr>
          </a:p>
        </p:txBody>
      </p:sp>
      <p:pic>
        <p:nvPicPr>
          <p:cNvPr id="292" name="Google Shape;292;p26"/>
          <p:cNvPicPr preferRelativeResize="0"/>
          <p:nvPr/>
        </p:nvPicPr>
        <p:blipFill rotWithShape="1">
          <a:blip r:embed="rId3">
            <a:alphaModFix/>
          </a:blip>
          <a:srcRect b="0" l="0" r="0" t="0"/>
          <a:stretch/>
        </p:blipFill>
        <p:spPr>
          <a:xfrm>
            <a:off x="7154421" y="781665"/>
            <a:ext cx="4860125" cy="3284286"/>
          </a:xfrm>
          <a:prstGeom prst="rect">
            <a:avLst/>
          </a:prstGeom>
          <a:solidFill>
            <a:srgbClr val="ECECEC"/>
          </a:solidFill>
          <a:ln cap="sq" cmpd="sng" w="889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pic>
      <p:pic>
        <p:nvPicPr>
          <p:cNvPr id="293" name="Google Shape;293;p26"/>
          <p:cNvPicPr preferRelativeResize="0"/>
          <p:nvPr/>
        </p:nvPicPr>
        <p:blipFill rotWithShape="1">
          <a:blip r:embed="rId4">
            <a:alphaModFix/>
          </a:blip>
          <a:srcRect b="0" l="0" r="0" t="0"/>
          <a:stretch/>
        </p:blipFill>
        <p:spPr>
          <a:xfrm>
            <a:off x="4704511" y="1268581"/>
            <a:ext cx="914479" cy="914479"/>
          </a:xfrm>
          <a:prstGeom prst="rect">
            <a:avLst/>
          </a:prstGeom>
          <a:noFill/>
          <a:ln>
            <a:noFill/>
          </a:ln>
        </p:spPr>
      </p:pic>
      <p:sp>
        <p:nvSpPr>
          <p:cNvPr id="294" name="Google Shape;294;p26"/>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par>
                                <p:cTn fill="hold" nodeType="with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10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822"/>
                                        <p:tgtEl>
                                          <p:spTgt spid="2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1000"/>
                                        <p:tgtEl>
                                          <p:spTgt spid="2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2000"/>
                                        <p:tgtEl>
                                          <p:spTgt spid="2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1822"/>
                                        <p:tgtEl>
                                          <p:spTgt spid="2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1822"/>
                                        <p:tgtEl>
                                          <p:spTgt spid="2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7"/>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DÉCOUVERTE</a:t>
            </a:r>
            <a:endParaRPr b="1" i="0" sz="2800" u="none" cap="none" strike="noStrike">
              <a:solidFill>
                <a:srgbClr val="0097D7"/>
              </a:solidFill>
              <a:latin typeface="Open Sans"/>
              <a:ea typeface="Open Sans"/>
              <a:cs typeface="Open Sans"/>
              <a:sym typeface="Open Sans"/>
            </a:endParaRPr>
          </a:p>
        </p:txBody>
      </p:sp>
      <p:sp>
        <p:nvSpPr>
          <p:cNvPr id="301" name="Google Shape;301;p27"/>
          <p:cNvSpPr txBox="1"/>
          <p:nvPr/>
        </p:nvSpPr>
        <p:spPr>
          <a:xfrm>
            <a:off x="2604323" y="1910840"/>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2" name="Google Shape;302;p27"/>
          <p:cNvSpPr/>
          <p:nvPr/>
        </p:nvSpPr>
        <p:spPr>
          <a:xfrm rot="-1396727">
            <a:off x="2554200" y="1209042"/>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3" name="Google Shape;303;p27"/>
          <p:cNvSpPr/>
          <p:nvPr/>
        </p:nvSpPr>
        <p:spPr>
          <a:xfrm rot="2057221">
            <a:off x="7917603" y="1540281"/>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4" name="Google Shape;304;p27"/>
          <p:cNvSpPr txBox="1"/>
          <p:nvPr/>
        </p:nvSpPr>
        <p:spPr>
          <a:xfrm>
            <a:off x="3773905" y="3393436"/>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P</a:t>
            </a:r>
            <a:r>
              <a:rPr b="0" i="0" lang="fr-FR" sz="4000" u="none" cap="none" strike="noStrike">
                <a:solidFill>
                  <a:schemeClr val="dk1"/>
                </a:solidFill>
                <a:latin typeface="Open Sans"/>
                <a:ea typeface="Open Sans"/>
                <a:cs typeface="Open Sans"/>
                <a:sym typeface="Open Sans"/>
              </a:rPr>
              <a:t>apa répare sa voiture</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5" name="Google Shape;305;p27"/>
          <p:cNvSpPr/>
          <p:nvPr/>
        </p:nvSpPr>
        <p:spPr>
          <a:xfrm rot="-1396727">
            <a:off x="3723782" y="2691638"/>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6" name="Google Shape;306;p27"/>
          <p:cNvSpPr/>
          <p:nvPr/>
        </p:nvSpPr>
        <p:spPr>
          <a:xfrm rot="2057221">
            <a:off x="9182878" y="2905963"/>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7" name="Google Shape;307;p27"/>
          <p:cNvSpPr txBox="1"/>
          <p:nvPr/>
        </p:nvSpPr>
        <p:spPr>
          <a:xfrm>
            <a:off x="4422439" y="5120441"/>
            <a:ext cx="5726459" cy="70788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000"/>
              <a:buFont typeface="Arial"/>
              <a:buNone/>
            </a:pPr>
            <a:r>
              <a:rPr b="0" i="0" lang="fr-FR" sz="4000" u="none" cap="none" strike="noStrike">
                <a:solidFill>
                  <a:srgbClr val="FF0000"/>
                </a:solidFill>
                <a:latin typeface="Open Sans"/>
                <a:ea typeface="Open Sans"/>
                <a:cs typeface="Open Sans"/>
                <a:sym typeface="Open Sans"/>
              </a:rPr>
              <a:t>Q</a:t>
            </a:r>
            <a:r>
              <a:rPr b="0" i="0" lang="fr-FR" sz="4000" u="none" cap="none" strike="noStrike">
                <a:solidFill>
                  <a:schemeClr val="dk1"/>
                </a:solidFill>
                <a:latin typeface="Open Sans"/>
                <a:ea typeface="Open Sans"/>
                <a:cs typeface="Open Sans"/>
                <a:sym typeface="Open Sans"/>
              </a:rPr>
              <a:t>uelle belle voiture </a:t>
            </a:r>
            <a:r>
              <a:rPr b="0" i="0" lang="fr-FR" sz="4000" u="none"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308" name="Google Shape;308;p27"/>
          <p:cNvSpPr/>
          <p:nvPr/>
        </p:nvSpPr>
        <p:spPr>
          <a:xfrm rot="-1396727">
            <a:off x="4372316" y="4418643"/>
            <a:ext cx="548640" cy="872197"/>
          </a:xfrm>
          <a:prstGeom prst="downArrow">
            <a:avLst>
              <a:gd fmla="val 50000" name="adj1"/>
              <a:gd fmla="val 50000" name="adj2"/>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09" name="Google Shape;309;p27"/>
          <p:cNvSpPr/>
          <p:nvPr/>
        </p:nvSpPr>
        <p:spPr>
          <a:xfrm rot="2057221">
            <a:off x="9665815" y="4684342"/>
            <a:ext cx="548640" cy="872197"/>
          </a:xfrm>
          <a:prstGeom prst="downArrow">
            <a:avLst>
              <a:gd fmla="val 50000" name="adj1"/>
              <a:gd fmla="val 50000" name="adj2"/>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20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1822"/>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822"/>
                                        <p:tgtEl>
                                          <p:spTgt spid="3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20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1822"/>
                                        <p:tgtEl>
                                          <p:spTgt spid="3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822"/>
                                        <p:tgtEl>
                                          <p:spTgt spid="3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2000"/>
                                        <p:tgtEl>
                                          <p:spTgt spid="3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1822"/>
                                        <p:tgtEl>
                                          <p:spTgt spid="3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1822"/>
                                        <p:tgtEl>
                                          <p:spTgt spid="3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cxnSp>
        <p:nvCxnSpPr>
          <p:cNvPr id="315" name="Google Shape;315;p28"/>
          <p:cNvCxnSpPr/>
          <p:nvPr/>
        </p:nvCxnSpPr>
        <p:spPr>
          <a:xfrm>
            <a:off x="6096000" y="1713739"/>
            <a:ext cx="5063075" cy="3303311"/>
          </a:xfrm>
          <a:prstGeom prst="straightConnector1">
            <a:avLst/>
          </a:prstGeom>
          <a:noFill/>
          <a:ln cap="flat" cmpd="sng" w="19050">
            <a:solidFill>
              <a:schemeClr val="dk1"/>
            </a:solidFill>
            <a:prstDash val="solid"/>
            <a:miter lim="800000"/>
            <a:headEnd len="sm" w="sm" type="none"/>
            <a:tailEnd len="med" w="med" type="triangle"/>
          </a:ln>
        </p:spPr>
      </p:cxnSp>
      <p:sp>
        <p:nvSpPr>
          <p:cNvPr id="316" name="Google Shape;316;p28"/>
          <p:cNvSpPr/>
          <p:nvPr/>
        </p:nvSpPr>
        <p:spPr>
          <a:xfrm>
            <a:off x="357741" y="2614544"/>
            <a:ext cx="3460652" cy="1532334"/>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est une suite de mots présentée dans le bon ordre. </a:t>
            </a:r>
            <a:endParaRPr b="0" i="0" sz="1400" u="none" cap="none" strike="noStrike">
              <a:solidFill>
                <a:srgbClr val="000000"/>
              </a:solidFill>
              <a:latin typeface="Arial"/>
              <a:ea typeface="Arial"/>
              <a:cs typeface="Arial"/>
              <a:sym typeface="Arial"/>
            </a:endParaRPr>
          </a:p>
        </p:txBody>
      </p:sp>
      <p:sp>
        <p:nvSpPr>
          <p:cNvPr id="317" name="Google Shape;317;p28"/>
          <p:cNvSpPr/>
          <p:nvPr/>
        </p:nvSpPr>
        <p:spPr>
          <a:xfrm>
            <a:off x="7923559" y="5134630"/>
            <a:ext cx="4057620"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se termine par un ., !, ou ?</a:t>
            </a:r>
            <a:endParaRPr b="0" i="0" sz="1400" u="none" cap="none" strike="noStrike">
              <a:solidFill>
                <a:srgbClr val="000000"/>
              </a:solidFill>
              <a:latin typeface="Arial"/>
              <a:ea typeface="Arial"/>
              <a:cs typeface="Arial"/>
              <a:sym typeface="Arial"/>
            </a:endParaRPr>
          </a:p>
        </p:txBody>
      </p:sp>
      <p:sp>
        <p:nvSpPr>
          <p:cNvPr id="318" name="Google Shape;318;p28"/>
          <p:cNvSpPr txBox="1"/>
          <p:nvPr/>
        </p:nvSpPr>
        <p:spPr>
          <a:xfrm>
            <a:off x="4630694" y="935834"/>
            <a:ext cx="2749819" cy="785860"/>
          </a:xfrm>
          <a:prstGeom prst="rect">
            <a:avLst/>
          </a:prstGeom>
          <a:solidFill>
            <a:srgbClr val="F7CAAC"/>
          </a:solidFill>
          <a:ln cap="flat" cmpd="sng" w="9525">
            <a:solidFill>
              <a:srgbClr val="F7CAAC"/>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400"/>
              <a:buFont typeface="Arial"/>
              <a:buNone/>
            </a:pPr>
            <a:r>
              <a:rPr b="1" i="0" lang="fr-FR" sz="4400" u="none" cap="none" strike="noStrike">
                <a:solidFill>
                  <a:schemeClr val="dk1"/>
                </a:solidFill>
                <a:latin typeface="Open Sans"/>
                <a:ea typeface="Open Sans"/>
                <a:cs typeface="Open Sans"/>
                <a:sym typeface="Open Sans"/>
              </a:rPr>
              <a:t>La phrase</a:t>
            </a:r>
            <a:endParaRPr b="0" i="0" sz="1400" u="none" cap="none" strike="noStrike">
              <a:solidFill>
                <a:srgbClr val="000000"/>
              </a:solidFill>
              <a:latin typeface="Arial"/>
              <a:ea typeface="Arial"/>
              <a:cs typeface="Arial"/>
              <a:sym typeface="Arial"/>
            </a:endParaRPr>
          </a:p>
        </p:txBody>
      </p:sp>
      <p:cxnSp>
        <p:nvCxnSpPr>
          <p:cNvPr id="319" name="Google Shape;319;p28"/>
          <p:cNvCxnSpPr>
            <a:stCxn id="318" idx="2"/>
          </p:cNvCxnSpPr>
          <p:nvPr/>
        </p:nvCxnSpPr>
        <p:spPr>
          <a:xfrm flipH="1">
            <a:off x="2088204" y="1721694"/>
            <a:ext cx="3917400" cy="781500"/>
          </a:xfrm>
          <a:prstGeom prst="straightConnector1">
            <a:avLst/>
          </a:prstGeom>
          <a:noFill/>
          <a:ln cap="flat" cmpd="sng" w="19050">
            <a:solidFill>
              <a:schemeClr val="dk1"/>
            </a:solidFill>
            <a:prstDash val="solid"/>
            <a:miter lim="800000"/>
            <a:headEnd len="sm" w="sm" type="none"/>
            <a:tailEnd len="med" w="med" type="triangle"/>
          </a:ln>
        </p:spPr>
      </p:cxnSp>
      <p:cxnSp>
        <p:nvCxnSpPr>
          <p:cNvPr id="320" name="Google Shape;320;p28"/>
          <p:cNvCxnSpPr>
            <a:stCxn id="318" idx="2"/>
          </p:cNvCxnSpPr>
          <p:nvPr/>
        </p:nvCxnSpPr>
        <p:spPr>
          <a:xfrm flipH="1">
            <a:off x="5240304" y="1721694"/>
            <a:ext cx="765300" cy="1396500"/>
          </a:xfrm>
          <a:prstGeom prst="straightConnector1">
            <a:avLst/>
          </a:prstGeom>
          <a:noFill/>
          <a:ln cap="flat" cmpd="sng" w="19050">
            <a:solidFill>
              <a:schemeClr val="dk1"/>
            </a:solidFill>
            <a:prstDash val="solid"/>
            <a:miter lim="800000"/>
            <a:headEnd len="sm" w="sm" type="none"/>
            <a:tailEnd len="med" w="med" type="triangle"/>
          </a:ln>
        </p:spPr>
      </p:cxnSp>
      <p:sp>
        <p:nvSpPr>
          <p:cNvPr id="321" name="Google Shape;321;p28"/>
          <p:cNvSpPr/>
          <p:nvPr/>
        </p:nvSpPr>
        <p:spPr>
          <a:xfrm>
            <a:off x="4203723" y="3314510"/>
            <a:ext cx="2073398"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a un sens.</a:t>
            </a:r>
            <a:endParaRPr b="0" i="0" sz="1400" u="none" cap="none" strike="noStrike">
              <a:solidFill>
                <a:srgbClr val="000000"/>
              </a:solidFill>
              <a:latin typeface="Arial"/>
              <a:ea typeface="Arial"/>
              <a:cs typeface="Arial"/>
              <a:sym typeface="Arial"/>
            </a:endParaRPr>
          </a:p>
        </p:txBody>
      </p:sp>
      <p:cxnSp>
        <p:nvCxnSpPr>
          <p:cNvPr id="322" name="Google Shape;322;p28"/>
          <p:cNvCxnSpPr>
            <a:stCxn id="318" idx="2"/>
          </p:cNvCxnSpPr>
          <p:nvPr/>
        </p:nvCxnSpPr>
        <p:spPr>
          <a:xfrm>
            <a:off x="6005604" y="1721694"/>
            <a:ext cx="2206200" cy="2349900"/>
          </a:xfrm>
          <a:prstGeom prst="straightConnector1">
            <a:avLst/>
          </a:prstGeom>
          <a:noFill/>
          <a:ln cap="flat" cmpd="sng" w="19050">
            <a:solidFill>
              <a:schemeClr val="dk1"/>
            </a:solidFill>
            <a:prstDash val="solid"/>
            <a:miter lim="800000"/>
            <a:headEnd len="sm" w="sm" type="none"/>
            <a:tailEnd len="med" w="med" type="triangle"/>
          </a:ln>
        </p:spPr>
      </p:cxnSp>
      <p:sp>
        <p:nvSpPr>
          <p:cNvPr id="323" name="Google Shape;323;p28"/>
          <p:cNvSpPr/>
          <p:nvPr/>
        </p:nvSpPr>
        <p:spPr>
          <a:xfrm>
            <a:off x="4772481" y="4100370"/>
            <a:ext cx="4964565" cy="578882"/>
          </a:xfrm>
          <a:prstGeom prst="roundRect">
            <a:avLst>
              <a:gd fmla="val 16667" name="adj"/>
            </a:avLst>
          </a:prstGeom>
          <a:gradFill>
            <a:gsLst>
              <a:gs pos="0">
                <a:srgbClr val="B0CAE9"/>
              </a:gs>
              <a:gs pos="50000">
                <a:srgbClr val="A1C1E4"/>
              </a:gs>
              <a:gs pos="100000">
                <a:srgbClr val="90B8E4"/>
              </a:gs>
            </a:gsLst>
            <a:lin ang="5400000" scaled="0"/>
          </a:gradFill>
          <a:ln cap="flat" cmpd="sng" w="952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commence par une majuscule.</a:t>
            </a:r>
            <a:endParaRPr b="0" i="0" sz="1400" u="none" cap="none" strike="noStrike">
              <a:solidFill>
                <a:srgbClr val="000000"/>
              </a:solidFill>
              <a:latin typeface="Arial"/>
              <a:ea typeface="Arial"/>
              <a:cs typeface="Arial"/>
              <a:sym typeface="Arial"/>
            </a:endParaRPr>
          </a:p>
        </p:txBody>
      </p:sp>
      <p:sp>
        <p:nvSpPr>
          <p:cNvPr id="324" name="Google Shape;324;p28"/>
          <p:cNvSpPr/>
          <p:nvPr/>
        </p:nvSpPr>
        <p:spPr>
          <a:xfrm>
            <a:off x="370166" y="4610029"/>
            <a:ext cx="3460652" cy="814042"/>
          </a:xfrm>
          <a:prstGeom prst="roundRect">
            <a:avLst>
              <a:gd fmla="val 16667" name="adj"/>
            </a:avLst>
          </a:prstGeom>
          <a:solidFill>
            <a:schemeClr val="lt1"/>
          </a:solidFill>
          <a:ln cap="flat" cmpd="sng" w="28575">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Qui? </a:t>
            </a:r>
            <a:endParaRPr b="0" i="0" sz="3600" u="none" cap="none" strike="noStrike">
              <a:solidFill>
                <a:schemeClr val="dk1"/>
              </a:solidFill>
              <a:latin typeface="Open Sans"/>
              <a:ea typeface="Open Sans"/>
              <a:cs typeface="Open Sans"/>
              <a:sym typeface="Open Sans"/>
            </a:endParaRPr>
          </a:p>
        </p:txBody>
      </p:sp>
      <p:sp>
        <p:nvSpPr>
          <p:cNvPr id="325" name="Google Shape;325;p28"/>
          <p:cNvSpPr/>
          <p:nvPr/>
        </p:nvSpPr>
        <p:spPr>
          <a:xfrm>
            <a:off x="337627" y="5643920"/>
            <a:ext cx="3460652" cy="814042"/>
          </a:xfrm>
          <a:prstGeom prst="roundRect">
            <a:avLst>
              <a:gd fmla="val 16667" name="adj"/>
            </a:avLst>
          </a:prstGeom>
          <a:solidFill>
            <a:schemeClr val="lt1"/>
          </a:solidFill>
          <a:ln cap="flat" cmpd="sng" w="28575">
            <a:solidFill>
              <a:srgbClr val="9CC2E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chemeClr val="dk1"/>
                </a:solidFill>
                <a:latin typeface="Open Sans"/>
                <a:ea typeface="Open Sans"/>
                <a:cs typeface="Open Sans"/>
                <a:sym typeface="Open Sans"/>
              </a:rPr>
              <a:t>Que fait-il /elle? </a:t>
            </a:r>
            <a:endParaRPr b="0" i="0" sz="3600" u="none" cap="none" strike="noStrike">
              <a:solidFill>
                <a:schemeClr val="dk1"/>
              </a:solidFill>
              <a:latin typeface="Open Sans"/>
              <a:ea typeface="Open Sans"/>
              <a:cs typeface="Open Sans"/>
              <a:sym typeface="Open Sans"/>
            </a:endParaRPr>
          </a:p>
        </p:txBody>
      </p:sp>
      <p:sp>
        <p:nvSpPr>
          <p:cNvPr id="326" name="Google Shape;326;p28"/>
          <p:cNvSpPr/>
          <p:nvPr/>
        </p:nvSpPr>
        <p:spPr>
          <a:xfrm>
            <a:off x="798667" y="166425"/>
            <a:ext cx="10194613" cy="462614"/>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7D7"/>
                </a:solidFill>
                <a:latin typeface="Open Sans"/>
                <a:ea typeface="Open Sans"/>
                <a:cs typeface="Open Sans"/>
                <a:sym typeface="Open Sans"/>
              </a:rPr>
              <a:t>SYNTHÈSE</a:t>
            </a:r>
            <a:endParaRPr b="1"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9"/>
                                        </p:tgtEl>
                                        <p:attrNameLst>
                                          <p:attrName>style.visibility</p:attrName>
                                        </p:attrNameLst>
                                      </p:cBhvr>
                                      <p:to>
                                        <p:strVal val="visible"/>
                                      </p:to>
                                    </p:set>
                                    <p:anim calcmode="lin" valueType="num">
                                      <p:cBhvr additive="base">
                                        <p:cTn dur="500"/>
                                        <p:tgtEl>
                                          <p:spTgt spid="319"/>
                                        </p:tgtEl>
                                        <p:attrNameLst>
                                          <p:attrName>ppt_w</p:attrName>
                                        </p:attrNameLst>
                                      </p:cBhvr>
                                      <p:tavLst>
                                        <p:tav fmla="" tm="0">
                                          <p:val>
                                            <p:strVal val="0"/>
                                          </p:val>
                                        </p:tav>
                                        <p:tav fmla="" tm="100000">
                                          <p:val>
                                            <p:strVal val="#ppt_w"/>
                                          </p:val>
                                        </p:tav>
                                      </p:tavLst>
                                    </p:anim>
                                    <p:anim calcmode="lin" valueType="num">
                                      <p:cBhvr additive="base">
                                        <p:cTn dur="500"/>
                                        <p:tgtEl>
                                          <p:spTgt spid="31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6"/>
                                        </p:tgtEl>
                                        <p:attrNameLst>
                                          <p:attrName>style.visibility</p:attrName>
                                        </p:attrNameLst>
                                      </p:cBhvr>
                                      <p:to>
                                        <p:strVal val="visible"/>
                                      </p:to>
                                    </p:set>
                                    <p:anim calcmode="lin" valueType="num">
                                      <p:cBhvr additive="base">
                                        <p:cTn dur="500"/>
                                        <p:tgtEl>
                                          <p:spTgt spid="31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4"/>
                                        </p:tgtEl>
                                        <p:attrNameLst>
                                          <p:attrName>style.visibility</p:attrName>
                                        </p:attrNameLst>
                                      </p:cBhvr>
                                      <p:to>
                                        <p:strVal val="visible"/>
                                      </p:to>
                                    </p:set>
                                    <p:anim calcmode="lin" valueType="num">
                                      <p:cBhvr additive="base">
                                        <p:cTn dur="500"/>
                                        <p:tgtEl>
                                          <p:spTgt spid="3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5"/>
                                        </p:tgtEl>
                                        <p:attrNameLst>
                                          <p:attrName>style.visibility</p:attrName>
                                        </p:attrNameLst>
                                      </p:cBhvr>
                                      <p:to>
                                        <p:strVal val="visible"/>
                                      </p:to>
                                    </p:set>
                                    <p:anim calcmode="lin" valueType="num">
                                      <p:cBhvr additive="base">
                                        <p:cTn dur="500"/>
                                        <p:tgtEl>
                                          <p:spTgt spid="3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ppt_w</p:attrName>
                                        </p:attrNameLst>
                                      </p:cBhvr>
                                      <p:tavLst>
                                        <p:tav fmla="" tm="0">
                                          <p:val>
                                            <p:strVal val="0"/>
                                          </p:val>
                                        </p:tav>
                                        <p:tav fmla="" tm="100000">
                                          <p:val>
                                            <p:strVal val="#ppt_w"/>
                                          </p:val>
                                        </p:tav>
                                      </p:tavLst>
                                    </p:anim>
                                    <p:anim calcmode="lin" valueType="num">
                                      <p:cBhvr additive="base">
                                        <p:cTn dur="500"/>
                                        <p:tgtEl>
                                          <p:spTgt spid="3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500"/>
                                        <p:tgtEl>
                                          <p:spTgt spid="3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15"/>
                                        </p:tgtEl>
                                        <p:attrNameLst>
                                          <p:attrName>style.visibility</p:attrName>
                                        </p:attrNameLst>
                                      </p:cBhvr>
                                      <p:to>
                                        <p:strVal val="visible"/>
                                      </p:to>
                                    </p:set>
                                    <p:anim calcmode="lin" valueType="num">
                                      <p:cBhvr additive="base">
                                        <p:cTn dur="500"/>
                                        <p:tgtEl>
                                          <p:spTgt spid="315"/>
                                        </p:tgtEl>
                                        <p:attrNameLst>
                                          <p:attrName>ppt_w</p:attrName>
                                        </p:attrNameLst>
                                      </p:cBhvr>
                                      <p:tavLst>
                                        <p:tav fmla="" tm="0">
                                          <p:val>
                                            <p:strVal val="0"/>
                                          </p:val>
                                        </p:tav>
                                        <p:tav fmla="" tm="100000">
                                          <p:val>
                                            <p:strVal val="#ppt_w"/>
                                          </p:val>
                                        </p:tav>
                                      </p:tavLst>
                                    </p:anim>
                                    <p:anim calcmode="lin" valueType="num">
                                      <p:cBhvr additive="base">
                                        <p:cTn dur="500"/>
                                        <p:tgtEl>
                                          <p:spTgt spid="3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7"/>
                                        </p:tgtEl>
                                        <p:attrNameLst>
                                          <p:attrName>style.visibility</p:attrName>
                                        </p:attrNameLst>
                                      </p:cBhvr>
                                      <p:to>
                                        <p:strVal val="visible"/>
                                      </p:to>
                                    </p:set>
                                    <p:anim calcmode="lin" valueType="num">
                                      <p:cBhvr additive="base">
                                        <p:cTn dur="500"/>
                                        <p:tgtEl>
                                          <p:spTgt spid="31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