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Lst>
  <p:sldSz cy="6858000" cx="12192000"/>
  <p:notesSz cx="6858000" cy="9144000"/>
  <p:embeddedFontLst>
    <p:embeddedFont>
      <p:font typeface="Open Sans"/>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E2B5A71-58E8-4DD7-B17B-2D9D5F8598A6}">
  <a:tblStyle styleId="{4E2B5A71-58E8-4DD7-B17B-2D9D5F8598A6}" styleName="Table_0">
    <a:wholeTbl>
      <a:tcTxStyle b="off" i="off">
        <a:font>
          <a:latin typeface="Arial"/>
          <a:ea typeface="Arial"/>
          <a:cs typeface="Arial"/>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 styleId="{D6A5183D-2D62-4F00-9AC1-B057A2949891}" styleName="Table_1">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 styleId="{3574014E-6B87-482E-AA41-441CBE064571}" styleName="Table_2">
    <a:wholeTbl>
      <a:tcTxStyle b="off" i="off">
        <a:font>
          <a:latin typeface="Arial"/>
          <a:ea typeface="Arial"/>
          <a:cs typeface="Arial"/>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9EFF7"/>
          </a:solidFill>
        </a:fill>
      </a:tcStyle>
    </a:wholeTbl>
    <a:band1H>
      <a:tcTxStyle b="off" i="off"/>
      <a:tcStyle>
        <a:fill>
          <a:solidFill>
            <a:srgbClr val="D0DEEF"/>
          </a:solidFill>
        </a:fill>
      </a:tcStyle>
    </a:band1H>
    <a:band2H>
      <a:tcTxStyle b="off" i="off"/>
    </a:band2H>
    <a:band1V>
      <a:tcTxStyle b="off" i="off"/>
      <a:tcStyle>
        <a:fill>
          <a:solidFill>
            <a:srgbClr val="D0DEEF"/>
          </a:solidFill>
        </a:fill>
      </a:tcStyle>
    </a:band1V>
    <a:band2V>
      <a:tcTxStyle b="off" i="off"/>
    </a:band2V>
    <a:lastCol>
      <a:tcTxStyle b="on" i="off">
        <a:font>
          <a:latin typeface="Arial"/>
          <a:ea typeface="Arial"/>
          <a:cs typeface="Arial"/>
        </a:font>
        <a:schemeClr val="lt1"/>
      </a:tcTxStyle>
      <a:tcStyle>
        <a:fill>
          <a:solidFill>
            <a:schemeClr val="accent1"/>
          </a:solidFill>
        </a:fill>
      </a:tcStyle>
    </a:lastCol>
    <a:firstCol>
      <a:tcTxStyle b="on" i="off">
        <a:font>
          <a:latin typeface="Arial"/>
          <a:ea typeface="Arial"/>
          <a:cs typeface="Arial"/>
        </a:font>
        <a:schemeClr val="lt1"/>
      </a:tcTxStyle>
      <a:tcStyle>
        <a:fill>
          <a:solidFill>
            <a:schemeClr val="accent1"/>
          </a:solidFill>
        </a:fill>
      </a:tcStyle>
    </a:firstCol>
    <a:lastRow>
      <a:tcTxStyle b="on" i="off">
        <a:font>
          <a:latin typeface="Arial"/>
          <a:ea typeface="Arial"/>
          <a:cs typeface="Arial"/>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b="off" i="off"/>
    </a:seCell>
    <a:swCell>
      <a:tcTxStyle b="off" i="off"/>
    </a:swCell>
    <a:firstRow>
      <a:tcTxStyle b="on" i="off">
        <a:font>
          <a:latin typeface="Arial"/>
          <a:ea typeface="Arial"/>
          <a:cs typeface="Arial"/>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b="off" i="off"/>
    </a:neCell>
    <a:nwCell>
      <a:tcTxStyle b="off" i="off"/>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font" Target="fonts/OpenSans-regular.fntdata"/><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OpenSans-bold.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OpenSans-boldItalic.fntdata"/><Relationship Id="rId30" Type="http://schemas.openxmlformats.org/officeDocument/2006/relationships/font" Target="fonts/OpenSans-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fr-FR"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85" name="Google Shape;8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05" name="Google Shape;205;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Open Sans"/>
                <a:ea typeface="Open Sans"/>
                <a:cs typeface="Open Sans"/>
                <a:sym typeface="Open Sans"/>
              </a:rPr>
              <a:t>Note à l’enseignant(e) :</a:t>
            </a:r>
            <a:endParaRPr b="1" u="sng">
              <a:latin typeface="Open Sans"/>
              <a:ea typeface="Open Sans"/>
              <a:cs typeface="Open Sans"/>
              <a:sym typeface="Open Sans"/>
            </a:endParaRPr>
          </a:p>
          <a:p>
            <a:pPr indent="0" lvl="0" marL="0" rtl="0" algn="l">
              <a:lnSpc>
                <a:spcPct val="107000"/>
              </a:lnSpc>
              <a:spcBef>
                <a:spcPts val="800"/>
              </a:spcBef>
              <a:spcAft>
                <a:spcPts val="0"/>
              </a:spcAft>
              <a:buSzPts val="1400"/>
              <a:buFont typeface="Times New Roman"/>
              <a:buNone/>
            </a:pPr>
            <a:r>
              <a:rPr b="1" lang="fr-FR" u="sng">
                <a:latin typeface="Open Sans"/>
                <a:ea typeface="Open Sans"/>
                <a:cs typeface="Open Sans"/>
                <a:sym typeface="Open Sans"/>
              </a:rPr>
              <a:t>2. Se préparer à produire un texte descriptif</a:t>
            </a:r>
            <a:endParaRPr/>
          </a:p>
          <a:p>
            <a:pPr indent="0" lvl="0" marL="0" rtl="0" algn="l">
              <a:lnSpc>
                <a:spcPct val="107000"/>
              </a:lnSpc>
              <a:spcBef>
                <a:spcPts val="800"/>
              </a:spcBef>
              <a:spcAft>
                <a:spcPts val="0"/>
              </a:spcAft>
              <a:buSzPts val="1400"/>
              <a:buFont typeface="Times New Roman"/>
              <a:buNone/>
            </a:pPr>
            <a:r>
              <a:rPr b="1" lang="fr-FR" u="sng">
                <a:latin typeface="Open Sans"/>
                <a:ea typeface="Open Sans"/>
                <a:cs typeface="Open Sans"/>
                <a:sym typeface="Open Sans"/>
              </a:rPr>
              <a:t>Étape 1 : C- </a:t>
            </a:r>
            <a:r>
              <a:rPr b="1" lang="fr-FR" sz="1800">
                <a:solidFill>
                  <a:srgbClr val="0097D7"/>
                </a:solidFill>
                <a:latin typeface="Open Sans"/>
                <a:ea typeface="Open Sans"/>
                <a:cs typeface="Open Sans"/>
                <a:sym typeface="Open Sans"/>
              </a:rPr>
              <a:t>Les expansions du nom </a:t>
            </a:r>
            <a:r>
              <a:rPr b="1" lang="fr-FR">
                <a:solidFill>
                  <a:srgbClr val="0097D7"/>
                </a:solidFill>
                <a:latin typeface="Open Sans"/>
                <a:ea typeface="Open Sans"/>
                <a:cs typeface="Open Sans"/>
                <a:sym typeface="Open Sans"/>
              </a:rPr>
              <a:t>(sens)</a:t>
            </a:r>
            <a:endParaRPr b="1" sz="1800">
              <a:solidFill>
                <a:srgbClr val="0097D7"/>
              </a:solidFill>
              <a:latin typeface="Open Sans"/>
              <a:ea typeface="Open Sans"/>
              <a:cs typeface="Open Sans"/>
              <a:sym typeface="Open Sans"/>
            </a:endParaRPr>
          </a:p>
          <a:p>
            <a:pPr indent="-171450" lvl="0" marL="171450" rtl="0" algn="l">
              <a:lnSpc>
                <a:spcPct val="100000"/>
              </a:lnSpc>
              <a:spcBef>
                <a:spcPts val="800"/>
              </a:spcBef>
              <a:spcAft>
                <a:spcPts val="0"/>
              </a:spcAft>
              <a:buSzPts val="1400"/>
              <a:buFont typeface="Arial"/>
              <a:buChar char="•"/>
            </a:pPr>
            <a:r>
              <a:rPr lang="fr-FR">
                <a:latin typeface="Open Sans"/>
                <a:ea typeface="Open Sans"/>
                <a:cs typeface="Open Sans"/>
                <a:sym typeface="Open Sans"/>
              </a:rPr>
              <a:t>L’enseignant(e) fait repérer les objets de la description puis leur demande de compléter le tableau avec les expansions du nom. </a:t>
            </a:r>
            <a:endParaRPr/>
          </a:p>
          <a:p>
            <a:pPr indent="-171450" lvl="0" marL="171450" rtl="0" algn="l">
              <a:lnSpc>
                <a:spcPct val="100000"/>
              </a:lnSpc>
              <a:spcBef>
                <a:spcPts val="0"/>
              </a:spcBef>
              <a:spcAft>
                <a:spcPts val="0"/>
              </a:spcAft>
              <a:buSzPts val="1400"/>
              <a:buFont typeface="Arial"/>
              <a:buChar char="•"/>
            </a:pPr>
            <a:r>
              <a:rPr lang="fr-FR">
                <a:solidFill>
                  <a:srgbClr val="0070C0"/>
                </a:solidFill>
                <a:latin typeface="Open Sans"/>
                <a:ea typeface="Open Sans"/>
                <a:cs typeface="Open Sans"/>
                <a:sym typeface="Open Sans"/>
              </a:rPr>
              <a:t>Il/elle pourrait rappeler la synthèse sur la nature grammaticale des expansions du nom (adjectifs, groupe nominal précédée d’une préposition)</a:t>
            </a:r>
            <a:endParaRPr>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a:p>
        </p:txBody>
      </p:sp>
      <p:sp>
        <p:nvSpPr>
          <p:cNvPr id="206" name="Google Shape;206;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17" name="Google Shape;217;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Open Sans"/>
                <a:ea typeface="Open Sans"/>
                <a:cs typeface="Open Sans"/>
                <a:sym typeface="Open Sans"/>
              </a:rPr>
              <a:t>Note à l’enseignant(e) :</a:t>
            </a:r>
            <a:endParaRPr b="1" u="sng">
              <a:latin typeface="Open Sans"/>
              <a:ea typeface="Open Sans"/>
              <a:cs typeface="Open Sans"/>
              <a:sym typeface="Open Sans"/>
            </a:endParaRPr>
          </a:p>
          <a:p>
            <a:pPr indent="0" lvl="0" marL="0" rtl="0" algn="l">
              <a:lnSpc>
                <a:spcPct val="107000"/>
              </a:lnSpc>
              <a:spcBef>
                <a:spcPts val="800"/>
              </a:spcBef>
              <a:spcAft>
                <a:spcPts val="0"/>
              </a:spcAft>
              <a:buSzPts val="1400"/>
              <a:buFont typeface="Times New Roman"/>
              <a:buNone/>
            </a:pPr>
            <a:r>
              <a:rPr b="1" lang="fr-FR" u="sng">
                <a:latin typeface="Open Sans"/>
                <a:ea typeface="Open Sans"/>
                <a:cs typeface="Open Sans"/>
                <a:sym typeface="Open Sans"/>
              </a:rPr>
              <a:t>2. Se préparer à produire un texte descriptif</a:t>
            </a:r>
            <a:endParaRPr/>
          </a:p>
          <a:p>
            <a:pPr indent="0" lvl="0" marL="0" rtl="0" algn="l">
              <a:lnSpc>
                <a:spcPct val="107000"/>
              </a:lnSpc>
              <a:spcBef>
                <a:spcPts val="800"/>
              </a:spcBef>
              <a:spcAft>
                <a:spcPts val="0"/>
              </a:spcAft>
              <a:buSzPts val="1400"/>
              <a:buFont typeface="Times New Roman"/>
              <a:buNone/>
            </a:pPr>
            <a:r>
              <a:rPr b="1" lang="fr-FR" u="sng">
                <a:latin typeface="Open Sans"/>
                <a:ea typeface="Open Sans"/>
                <a:cs typeface="Open Sans"/>
                <a:sym typeface="Open Sans"/>
              </a:rPr>
              <a:t>Étape 1 : D- </a:t>
            </a:r>
            <a:r>
              <a:rPr b="1" lang="fr-FR" sz="1800">
                <a:solidFill>
                  <a:srgbClr val="0097D7"/>
                </a:solidFill>
                <a:latin typeface="Open Sans"/>
                <a:ea typeface="Open Sans"/>
                <a:cs typeface="Open Sans"/>
                <a:sym typeface="Open Sans"/>
              </a:rPr>
              <a:t>Les expansions du nom </a:t>
            </a:r>
            <a:r>
              <a:rPr b="1" lang="fr-FR">
                <a:solidFill>
                  <a:srgbClr val="0097D7"/>
                </a:solidFill>
                <a:latin typeface="Open Sans"/>
                <a:ea typeface="Open Sans"/>
                <a:cs typeface="Open Sans"/>
                <a:sym typeface="Open Sans"/>
              </a:rPr>
              <a:t>(sens et place de l’adjectif)</a:t>
            </a:r>
            <a:endParaRPr b="1" sz="1800">
              <a:solidFill>
                <a:srgbClr val="0097D7"/>
              </a:solidFill>
              <a:latin typeface="Open Sans"/>
              <a:ea typeface="Open Sans"/>
              <a:cs typeface="Open Sans"/>
              <a:sym typeface="Open Sans"/>
            </a:endParaRPr>
          </a:p>
          <a:p>
            <a:pPr indent="-171450" lvl="0" marL="171450" rtl="0" algn="l">
              <a:lnSpc>
                <a:spcPct val="100000"/>
              </a:lnSpc>
              <a:spcBef>
                <a:spcPts val="800"/>
              </a:spcBef>
              <a:spcAft>
                <a:spcPts val="0"/>
              </a:spcAft>
              <a:buSzPts val="1400"/>
              <a:buFont typeface="Arial"/>
              <a:buChar char="•"/>
            </a:pPr>
            <a:r>
              <a:rPr lang="fr-FR">
                <a:latin typeface="Open Sans"/>
                <a:ea typeface="Open Sans"/>
                <a:cs typeface="Open Sans"/>
                <a:sym typeface="Open Sans"/>
              </a:rPr>
              <a:t>L’enseignant(e) fait repérer les adjectifs en fonction de leur sens puis leur demande de commenter la place de chaque adjectif par rapport au nom qualifié (avant ou après le nom qualifié)</a:t>
            </a:r>
            <a:endParaRPr/>
          </a:p>
          <a:p>
            <a:pPr indent="-171450" lvl="0" marL="171450" rtl="0" algn="l">
              <a:lnSpc>
                <a:spcPct val="100000"/>
              </a:lnSpc>
              <a:spcBef>
                <a:spcPts val="0"/>
              </a:spcBef>
              <a:spcAft>
                <a:spcPts val="0"/>
              </a:spcAft>
              <a:buSzPts val="1400"/>
              <a:buFont typeface="Arial"/>
              <a:buChar char="•"/>
            </a:pPr>
            <a:r>
              <a:rPr lang="fr-FR">
                <a:solidFill>
                  <a:srgbClr val="0070C0"/>
                </a:solidFill>
                <a:latin typeface="Open Sans"/>
                <a:ea typeface="Open Sans"/>
                <a:cs typeface="Open Sans"/>
                <a:sym typeface="Open Sans"/>
              </a:rPr>
              <a:t>Il/elle pourrait rappeler la synthèse sur le sens de l’adjectif qualificatif et sur sa place. </a:t>
            </a:r>
            <a:endParaRPr>
              <a:latin typeface="Open Sans"/>
              <a:ea typeface="Open Sans"/>
              <a:cs typeface="Open Sans"/>
              <a:sym typeface="Open Sans"/>
            </a:endParaRPr>
          </a:p>
        </p:txBody>
      </p:sp>
      <p:sp>
        <p:nvSpPr>
          <p:cNvPr id="218" name="Google Shape;218;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31" name="Google Shape;231;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Open Sans"/>
                <a:ea typeface="Open Sans"/>
                <a:cs typeface="Open Sans"/>
                <a:sym typeface="Open Sans"/>
              </a:rPr>
              <a:t>Note à l’enseignant(e) :</a:t>
            </a:r>
            <a:endParaRPr b="1" u="sng">
              <a:latin typeface="Open Sans"/>
              <a:ea typeface="Open Sans"/>
              <a:cs typeface="Open Sans"/>
              <a:sym typeface="Open Sans"/>
            </a:endParaRPr>
          </a:p>
          <a:p>
            <a:pPr indent="0" lvl="0" marL="0" rtl="0" algn="l">
              <a:lnSpc>
                <a:spcPct val="107000"/>
              </a:lnSpc>
              <a:spcBef>
                <a:spcPts val="800"/>
              </a:spcBef>
              <a:spcAft>
                <a:spcPts val="0"/>
              </a:spcAft>
              <a:buSzPts val="1400"/>
              <a:buFont typeface="Times New Roman"/>
              <a:buNone/>
            </a:pPr>
            <a:r>
              <a:rPr b="1" lang="fr-FR" u="sng">
                <a:latin typeface="Open Sans"/>
                <a:ea typeface="Open Sans"/>
                <a:cs typeface="Open Sans"/>
                <a:sym typeface="Open Sans"/>
              </a:rPr>
              <a:t>2. Se préparer à produire un texte descriptif</a:t>
            </a:r>
            <a:endParaRPr/>
          </a:p>
          <a:p>
            <a:pPr indent="0" lvl="0" marL="0" rtl="0" algn="l">
              <a:lnSpc>
                <a:spcPct val="107000"/>
              </a:lnSpc>
              <a:spcBef>
                <a:spcPts val="800"/>
              </a:spcBef>
              <a:spcAft>
                <a:spcPts val="0"/>
              </a:spcAft>
              <a:buSzPts val="1400"/>
              <a:buFont typeface="Times New Roman"/>
              <a:buNone/>
            </a:pPr>
            <a:r>
              <a:rPr b="1" lang="fr-FR" u="sng">
                <a:latin typeface="Open Sans"/>
                <a:ea typeface="Open Sans"/>
                <a:cs typeface="Open Sans"/>
                <a:sym typeface="Open Sans"/>
              </a:rPr>
              <a:t>Étape 1 : E- </a:t>
            </a:r>
            <a:r>
              <a:rPr b="1" lang="fr-FR" sz="1800">
                <a:solidFill>
                  <a:srgbClr val="0097D7"/>
                </a:solidFill>
                <a:latin typeface="Open Sans"/>
                <a:ea typeface="Open Sans"/>
                <a:cs typeface="Open Sans"/>
                <a:sym typeface="Open Sans"/>
              </a:rPr>
              <a:t>Les expansions du nom </a:t>
            </a:r>
            <a:r>
              <a:rPr b="1" lang="fr-FR">
                <a:solidFill>
                  <a:srgbClr val="0097D7"/>
                </a:solidFill>
                <a:latin typeface="Open Sans"/>
                <a:ea typeface="Open Sans"/>
                <a:cs typeface="Open Sans"/>
                <a:sym typeface="Open Sans"/>
              </a:rPr>
              <a:t>(accord de l’adjectif)</a:t>
            </a:r>
            <a:endParaRPr b="1" sz="1800">
              <a:solidFill>
                <a:srgbClr val="0097D7"/>
              </a:solidFill>
              <a:latin typeface="Open Sans"/>
              <a:ea typeface="Open Sans"/>
              <a:cs typeface="Open Sans"/>
              <a:sym typeface="Open Sans"/>
            </a:endParaRPr>
          </a:p>
          <a:p>
            <a:pPr indent="-171450" lvl="0" marL="171450" rtl="0" algn="l">
              <a:lnSpc>
                <a:spcPct val="100000"/>
              </a:lnSpc>
              <a:spcBef>
                <a:spcPts val="800"/>
              </a:spcBef>
              <a:spcAft>
                <a:spcPts val="0"/>
              </a:spcAft>
              <a:buSzPts val="1400"/>
              <a:buFont typeface="Arial"/>
              <a:buChar char="•"/>
            </a:pPr>
            <a:r>
              <a:rPr lang="fr-FR">
                <a:latin typeface="Open Sans"/>
                <a:ea typeface="Open Sans"/>
                <a:cs typeface="Open Sans"/>
                <a:sym typeface="Open Sans"/>
              </a:rPr>
              <a:t>L’enseignant(e) fait repérer le nom qualifié, demande aux apprenants de préciser son genre et son nombre. </a:t>
            </a:r>
            <a:endParaRPr/>
          </a:p>
          <a:p>
            <a:pPr indent="-171450" lvl="0" marL="171450" rtl="0" algn="l">
              <a:lnSpc>
                <a:spcPct val="100000"/>
              </a:lnSpc>
              <a:spcBef>
                <a:spcPts val="0"/>
              </a:spcBef>
              <a:spcAft>
                <a:spcPts val="0"/>
              </a:spcAft>
              <a:buSzPts val="1400"/>
              <a:buFont typeface="Arial"/>
              <a:buChar char="•"/>
            </a:pPr>
            <a:r>
              <a:rPr lang="fr-FR">
                <a:solidFill>
                  <a:srgbClr val="0070C0"/>
                </a:solidFill>
                <a:latin typeface="Open Sans"/>
                <a:ea typeface="Open Sans"/>
                <a:cs typeface="Open Sans"/>
                <a:sym typeface="Open Sans"/>
              </a:rPr>
              <a:t>Il/elle pourrait rappeler la synthèse sur l’accord de l’adjectif en genre et en nombre avec le nom qualifié.  </a:t>
            </a:r>
            <a:endParaRPr>
              <a:latin typeface="Open Sans"/>
              <a:ea typeface="Open Sans"/>
              <a:cs typeface="Open Sans"/>
              <a:sym typeface="Open Sans"/>
            </a:endParaRPr>
          </a:p>
        </p:txBody>
      </p:sp>
      <p:sp>
        <p:nvSpPr>
          <p:cNvPr id="232" name="Google Shape;232;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41" name="Google Shape;241;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Open Sans"/>
                <a:ea typeface="Open Sans"/>
                <a:cs typeface="Open Sans"/>
                <a:sym typeface="Open Sans"/>
              </a:rPr>
              <a:t>Note à l’enseignant(e) :</a:t>
            </a:r>
            <a:endParaRPr b="1" u="sng">
              <a:latin typeface="Open Sans"/>
              <a:ea typeface="Open Sans"/>
              <a:cs typeface="Open Sans"/>
              <a:sym typeface="Open Sans"/>
            </a:endParaRPr>
          </a:p>
          <a:p>
            <a:pPr indent="0" lvl="0" marL="0" rtl="0" algn="l">
              <a:lnSpc>
                <a:spcPct val="107000"/>
              </a:lnSpc>
              <a:spcBef>
                <a:spcPts val="800"/>
              </a:spcBef>
              <a:spcAft>
                <a:spcPts val="0"/>
              </a:spcAft>
              <a:buSzPts val="1400"/>
              <a:buFont typeface="Times New Roman"/>
              <a:buNone/>
            </a:pPr>
            <a:r>
              <a:rPr b="1" lang="fr-FR" u="sng">
                <a:latin typeface="Open Sans"/>
                <a:ea typeface="Open Sans"/>
                <a:cs typeface="Open Sans"/>
                <a:sym typeface="Open Sans"/>
              </a:rPr>
              <a:t>2. Se préparer à produire un texte descriptif</a:t>
            </a:r>
            <a:endParaRPr/>
          </a:p>
          <a:p>
            <a:pPr indent="0" lvl="0" marL="0" rtl="0" algn="l">
              <a:lnSpc>
                <a:spcPct val="107000"/>
              </a:lnSpc>
              <a:spcBef>
                <a:spcPts val="800"/>
              </a:spcBef>
              <a:spcAft>
                <a:spcPts val="0"/>
              </a:spcAft>
              <a:buSzPts val="1400"/>
              <a:buFont typeface="Times New Roman"/>
              <a:buNone/>
            </a:pPr>
            <a:r>
              <a:rPr b="1" lang="fr-FR" u="sng">
                <a:latin typeface="Open Sans"/>
                <a:ea typeface="Open Sans"/>
                <a:cs typeface="Open Sans"/>
                <a:sym typeface="Open Sans"/>
              </a:rPr>
              <a:t>Étape 1 : F- </a:t>
            </a:r>
            <a:r>
              <a:rPr b="1" lang="fr-FR" sz="1800">
                <a:solidFill>
                  <a:srgbClr val="0097D7"/>
                </a:solidFill>
                <a:latin typeface="Open Sans"/>
                <a:ea typeface="Open Sans"/>
                <a:cs typeface="Open Sans"/>
                <a:sym typeface="Open Sans"/>
              </a:rPr>
              <a:t>Les expansions du nom </a:t>
            </a:r>
            <a:r>
              <a:rPr b="1" lang="fr-FR">
                <a:solidFill>
                  <a:srgbClr val="0097D7"/>
                </a:solidFill>
                <a:latin typeface="Open Sans"/>
                <a:ea typeface="Open Sans"/>
                <a:cs typeface="Open Sans"/>
                <a:sym typeface="Open Sans"/>
              </a:rPr>
              <a:t>(accord de l’adjectif)</a:t>
            </a:r>
            <a:endParaRPr b="1" sz="1800">
              <a:solidFill>
                <a:srgbClr val="0097D7"/>
              </a:solidFill>
              <a:latin typeface="Open Sans"/>
              <a:ea typeface="Open Sans"/>
              <a:cs typeface="Open Sans"/>
              <a:sym typeface="Open Sans"/>
            </a:endParaRPr>
          </a:p>
          <a:p>
            <a:pPr indent="-171450" lvl="0" marL="171450" rtl="0" algn="l">
              <a:lnSpc>
                <a:spcPct val="100000"/>
              </a:lnSpc>
              <a:spcBef>
                <a:spcPts val="800"/>
              </a:spcBef>
              <a:spcAft>
                <a:spcPts val="0"/>
              </a:spcAft>
              <a:buSzPts val="1400"/>
              <a:buFont typeface="Arial"/>
              <a:buChar char="•"/>
            </a:pPr>
            <a:r>
              <a:rPr lang="fr-FR">
                <a:latin typeface="Open Sans"/>
                <a:ea typeface="Open Sans"/>
                <a:cs typeface="Open Sans"/>
                <a:sym typeface="Open Sans"/>
              </a:rPr>
              <a:t>L’enseignant(e) fait repérer les noms qualifiés et les adjectifs qualificatifs. </a:t>
            </a:r>
            <a:endParaRPr/>
          </a:p>
          <a:p>
            <a:pPr indent="-171450" lvl="0" marL="171450" rtl="0" algn="l">
              <a:lnSpc>
                <a:spcPct val="100000"/>
              </a:lnSpc>
              <a:spcBef>
                <a:spcPts val="0"/>
              </a:spcBef>
              <a:spcAft>
                <a:spcPts val="0"/>
              </a:spcAft>
              <a:buSzPts val="1400"/>
              <a:buFont typeface="Arial"/>
              <a:buChar char="•"/>
            </a:pPr>
            <a:r>
              <a:rPr lang="fr-FR">
                <a:latin typeface="Open Sans"/>
                <a:ea typeface="Open Sans"/>
                <a:cs typeface="Open Sans"/>
                <a:sym typeface="Open Sans"/>
              </a:rPr>
              <a:t>Il/elle demande aux apprenants de préciser le genre et le nombre de chaque nom qualifié et de vérifier l’accord de l’adjectif qualificatif. </a:t>
            </a:r>
            <a:endParaRPr/>
          </a:p>
          <a:p>
            <a:pPr indent="-171450" lvl="0" marL="171450" rtl="0" algn="l">
              <a:lnSpc>
                <a:spcPct val="100000"/>
              </a:lnSpc>
              <a:spcBef>
                <a:spcPts val="0"/>
              </a:spcBef>
              <a:spcAft>
                <a:spcPts val="0"/>
              </a:spcAft>
              <a:buSzPts val="1400"/>
              <a:buFont typeface="Arial"/>
              <a:buChar char="•"/>
            </a:pPr>
            <a:r>
              <a:rPr lang="fr-FR">
                <a:solidFill>
                  <a:srgbClr val="0070C0"/>
                </a:solidFill>
                <a:latin typeface="Open Sans"/>
                <a:ea typeface="Open Sans"/>
                <a:cs typeface="Open Sans"/>
                <a:sym typeface="Open Sans"/>
              </a:rPr>
              <a:t>Il/elle pourrait rappeler la synthèse sur l’accord de l’adjectif en genre et en nombre avec le nom qualifié.  </a:t>
            </a:r>
            <a:endParaRPr>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a:p>
        </p:txBody>
      </p:sp>
      <p:sp>
        <p:nvSpPr>
          <p:cNvPr id="242" name="Google Shape;242;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50" name="Google Shape;250;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Open Sans"/>
                <a:ea typeface="Open Sans"/>
                <a:cs typeface="Open Sans"/>
                <a:sym typeface="Open Sans"/>
              </a:rPr>
              <a:t>Note à l’enseignant(e) :</a:t>
            </a:r>
            <a:endParaRPr b="1" u="sng">
              <a:latin typeface="Open Sans"/>
              <a:ea typeface="Open Sans"/>
              <a:cs typeface="Open Sans"/>
              <a:sym typeface="Open Sans"/>
            </a:endParaRPr>
          </a:p>
          <a:p>
            <a:pPr indent="0" lvl="0" marL="0" rtl="0" algn="l">
              <a:lnSpc>
                <a:spcPct val="107000"/>
              </a:lnSpc>
              <a:spcBef>
                <a:spcPts val="800"/>
              </a:spcBef>
              <a:spcAft>
                <a:spcPts val="0"/>
              </a:spcAft>
              <a:buSzPts val="1400"/>
              <a:buFont typeface="Times New Roman"/>
              <a:buNone/>
            </a:pPr>
            <a:r>
              <a:rPr b="1" lang="fr-FR" u="sng">
                <a:latin typeface="Open Sans"/>
                <a:ea typeface="Open Sans"/>
                <a:cs typeface="Open Sans"/>
                <a:sym typeface="Open Sans"/>
              </a:rPr>
              <a:t>2. Se préparer à produire un texte descriptif</a:t>
            </a:r>
            <a:endParaRPr/>
          </a:p>
          <a:p>
            <a:pPr indent="0" lvl="0" marL="0" rtl="0" algn="l">
              <a:lnSpc>
                <a:spcPct val="107000"/>
              </a:lnSpc>
              <a:spcBef>
                <a:spcPts val="800"/>
              </a:spcBef>
              <a:spcAft>
                <a:spcPts val="0"/>
              </a:spcAft>
              <a:buSzPts val="1400"/>
              <a:buFont typeface="Times New Roman"/>
              <a:buNone/>
            </a:pPr>
            <a:r>
              <a:rPr b="1" lang="fr-FR" u="sng">
                <a:latin typeface="Open Sans"/>
                <a:ea typeface="Open Sans"/>
                <a:cs typeface="Open Sans"/>
                <a:sym typeface="Open Sans"/>
              </a:rPr>
              <a:t>Étape 1 : G- </a:t>
            </a:r>
            <a:r>
              <a:rPr b="1" lang="fr-FR" sz="1800">
                <a:solidFill>
                  <a:srgbClr val="0097D7"/>
                </a:solidFill>
                <a:latin typeface="Open Sans"/>
                <a:ea typeface="Open Sans"/>
                <a:cs typeface="Open Sans"/>
                <a:sym typeface="Open Sans"/>
              </a:rPr>
              <a:t>L’imparfait et le présent de l’indicatif</a:t>
            </a:r>
            <a:endParaRPr/>
          </a:p>
          <a:p>
            <a:pPr indent="-171450" lvl="0" marL="171450" rtl="0" algn="l">
              <a:lnSpc>
                <a:spcPct val="100000"/>
              </a:lnSpc>
              <a:spcBef>
                <a:spcPts val="800"/>
              </a:spcBef>
              <a:spcAft>
                <a:spcPts val="0"/>
              </a:spcAft>
              <a:buSzPts val="1400"/>
              <a:buFont typeface="Arial"/>
              <a:buChar char="•"/>
            </a:pPr>
            <a:r>
              <a:rPr lang="fr-FR">
                <a:latin typeface="Open Sans"/>
                <a:ea typeface="Open Sans"/>
                <a:cs typeface="Open Sans"/>
                <a:sym typeface="Open Sans"/>
              </a:rPr>
              <a:t>L’enseignant(e) fait identifier les terminaisons des verbes soulignés.</a:t>
            </a:r>
            <a:endParaRPr/>
          </a:p>
          <a:p>
            <a:pPr indent="-171450" lvl="0" marL="171450" rtl="0" algn="l">
              <a:lnSpc>
                <a:spcPct val="100000"/>
              </a:lnSpc>
              <a:spcBef>
                <a:spcPts val="0"/>
              </a:spcBef>
              <a:spcAft>
                <a:spcPts val="0"/>
              </a:spcAft>
              <a:buSzPts val="1400"/>
              <a:buFont typeface="Arial"/>
              <a:buChar char="•"/>
            </a:pPr>
            <a:r>
              <a:rPr lang="fr-FR">
                <a:latin typeface="Open Sans"/>
                <a:ea typeface="Open Sans"/>
                <a:cs typeface="Open Sans"/>
                <a:sym typeface="Open Sans"/>
              </a:rPr>
              <a:t>Il/elle demande aux apprenants de préciser la valeur de ce temps verbal dans un texte descriptif. </a:t>
            </a:r>
            <a:endParaRPr/>
          </a:p>
          <a:p>
            <a:pPr indent="-171450" lvl="0" marL="171450" rtl="0" algn="l">
              <a:lnSpc>
                <a:spcPct val="100000"/>
              </a:lnSpc>
              <a:spcBef>
                <a:spcPts val="0"/>
              </a:spcBef>
              <a:spcAft>
                <a:spcPts val="0"/>
              </a:spcAft>
              <a:buSzPts val="1400"/>
              <a:buFont typeface="Arial"/>
              <a:buChar char="•"/>
            </a:pPr>
            <a:r>
              <a:rPr lang="fr-FR">
                <a:solidFill>
                  <a:srgbClr val="0070C0"/>
                </a:solidFill>
                <a:latin typeface="Open Sans"/>
                <a:ea typeface="Open Sans"/>
                <a:cs typeface="Open Sans"/>
                <a:sym typeface="Open Sans"/>
              </a:rPr>
              <a:t>Il/elle fait remarquer que le choix du temps verbal est important en fonction de l’effet voulu. </a:t>
            </a:r>
            <a:endParaRPr/>
          </a:p>
          <a:p>
            <a:pPr indent="-171450" lvl="0" marL="171450" rtl="0" algn="l">
              <a:lnSpc>
                <a:spcPct val="100000"/>
              </a:lnSpc>
              <a:spcBef>
                <a:spcPts val="0"/>
              </a:spcBef>
              <a:spcAft>
                <a:spcPts val="0"/>
              </a:spcAft>
              <a:buSzPts val="1400"/>
              <a:buFont typeface="Arial"/>
              <a:buChar char="•"/>
            </a:pPr>
            <a:r>
              <a:rPr lang="fr-FR">
                <a:solidFill>
                  <a:srgbClr val="0070C0"/>
                </a:solidFill>
                <a:latin typeface="Open Sans"/>
                <a:ea typeface="Open Sans"/>
                <a:cs typeface="Open Sans"/>
                <a:sym typeface="Open Sans"/>
              </a:rPr>
              <a:t>Il/elle pourrait rappeler la conjugaison des verbes à l’imparfait et au présent de l’indicatif. </a:t>
            </a:r>
            <a:endParaRPr/>
          </a:p>
        </p:txBody>
      </p:sp>
      <p:sp>
        <p:nvSpPr>
          <p:cNvPr id="251" name="Google Shape;251;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58" name="Google Shape;258;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b="1" lang="fr-FR" u="sng">
                <a:latin typeface="Open Sans"/>
                <a:ea typeface="Open Sans"/>
                <a:cs typeface="Open Sans"/>
                <a:sym typeface="Open Sans"/>
              </a:rPr>
              <a:t>3-Planifier et trouver des idées</a:t>
            </a:r>
            <a:endParaRPr/>
          </a:p>
          <a:p>
            <a:pPr indent="0" lvl="0" marL="0" rtl="0" algn="l">
              <a:lnSpc>
                <a:spcPct val="100000"/>
              </a:lnSpc>
              <a:spcBef>
                <a:spcPts val="800"/>
              </a:spcBef>
              <a:spcAft>
                <a:spcPts val="0"/>
              </a:spcAft>
              <a:buSzPts val="1400"/>
              <a:buNone/>
            </a:pPr>
            <a:r>
              <a:rPr lang="fr-FR">
                <a:latin typeface="Open Sans"/>
                <a:ea typeface="Open Sans"/>
                <a:cs typeface="Open Sans"/>
                <a:sym typeface="Open Sans"/>
              </a:rPr>
              <a:t>Après avoir analysé le sujet de production, l’enseignant(e), fait un remue-méninges pour identifier les apprentissages nécessaires afin d’aider les apprenants à  réussir la production.</a:t>
            </a:r>
            <a:endParaRPr/>
          </a:p>
          <a:p>
            <a:pPr indent="0" lvl="0" marL="0" rtl="0" algn="l">
              <a:lnSpc>
                <a:spcPct val="100000"/>
              </a:lnSpc>
              <a:spcBef>
                <a:spcPts val="0"/>
              </a:spcBef>
              <a:spcAft>
                <a:spcPts val="0"/>
              </a:spcAft>
              <a:buSzPts val="1400"/>
              <a:buNone/>
            </a:pPr>
            <a:r>
              <a:rPr lang="fr-FR">
                <a:latin typeface="Open Sans"/>
                <a:ea typeface="Open Sans"/>
                <a:cs typeface="Open Sans"/>
                <a:sym typeface="Open Sans"/>
              </a:rPr>
              <a:t>Après avoir résolu les exercices de préparation, l’enseignant(e) rappelle aux apprenants le sujet à développer et leur explique que c’est le moment de préparer un plan et de chercher des idées avant de passer à la production proprement dite. </a:t>
            </a:r>
            <a:r>
              <a:rPr i="1" lang="fr-FR">
                <a:latin typeface="Open Sans"/>
                <a:ea typeface="Open Sans"/>
                <a:cs typeface="Open Sans"/>
                <a:sym typeface="Open Sans"/>
              </a:rPr>
              <a:t>   </a:t>
            </a:r>
            <a:endParaRPr/>
          </a:p>
        </p:txBody>
      </p:sp>
      <p:sp>
        <p:nvSpPr>
          <p:cNvPr id="259" name="Google Shape;259;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Open Sans"/>
                <a:ea typeface="Open Sans"/>
                <a:cs typeface="Open Sans"/>
                <a:sym typeface="Open Sans"/>
              </a:rPr>
              <a:t>Note à l’enseignant(e) :</a:t>
            </a:r>
            <a:endParaRPr b="1" u="sng">
              <a:latin typeface="Open Sans"/>
              <a:ea typeface="Open Sans"/>
              <a:cs typeface="Open Sans"/>
              <a:sym typeface="Open Sans"/>
            </a:endParaRPr>
          </a:p>
          <a:p>
            <a:pPr indent="0" lvl="0" marL="0" rtl="0" algn="l">
              <a:lnSpc>
                <a:spcPct val="107000"/>
              </a:lnSpc>
              <a:spcBef>
                <a:spcPts val="800"/>
              </a:spcBef>
              <a:spcAft>
                <a:spcPts val="0"/>
              </a:spcAft>
              <a:buSzPts val="1400"/>
              <a:buFont typeface="Times New Roman"/>
              <a:buNone/>
            </a:pPr>
            <a:r>
              <a:rPr b="1" lang="fr-FR" u="sng">
                <a:latin typeface="Open Sans"/>
                <a:ea typeface="Open Sans"/>
                <a:cs typeface="Open Sans"/>
                <a:sym typeface="Open Sans"/>
              </a:rPr>
              <a:t>3. Elaborer un plan</a:t>
            </a:r>
            <a:endParaRPr/>
          </a:p>
          <a:p>
            <a:pPr indent="-285750" lvl="0" marL="285750" rtl="0" algn="l">
              <a:lnSpc>
                <a:spcPct val="107000"/>
              </a:lnSpc>
              <a:spcBef>
                <a:spcPts val="800"/>
              </a:spcBef>
              <a:spcAft>
                <a:spcPts val="0"/>
              </a:spcAft>
              <a:buSzPts val="1400"/>
              <a:buFont typeface="Arial"/>
              <a:buChar char="•"/>
            </a:pPr>
            <a:r>
              <a:rPr lang="fr-FR">
                <a:latin typeface="Open Sans"/>
                <a:ea typeface="Open Sans"/>
                <a:cs typeface="Open Sans"/>
                <a:sym typeface="Open Sans"/>
              </a:rPr>
              <a:t>L’enseignant(e) demande aux apprenants de relire le sujet et de préciser les éléments qui peuvent constituer chaque partie du texte.  </a:t>
            </a:r>
            <a:endParaRPr/>
          </a:p>
          <a:p>
            <a:pPr indent="-285750" lvl="0" marL="285750" rtl="0" algn="l">
              <a:lnSpc>
                <a:spcPct val="107000"/>
              </a:lnSpc>
              <a:spcBef>
                <a:spcPts val="800"/>
              </a:spcBef>
              <a:spcAft>
                <a:spcPts val="0"/>
              </a:spcAft>
              <a:buSzPts val="1400"/>
              <a:buFont typeface="Arial"/>
              <a:buChar char="•"/>
            </a:pPr>
            <a:r>
              <a:rPr lang="fr-FR">
                <a:solidFill>
                  <a:srgbClr val="0070C0"/>
                </a:solidFill>
                <a:latin typeface="Open Sans"/>
                <a:ea typeface="Open Sans"/>
                <a:cs typeface="Open Sans"/>
                <a:sym typeface="Open Sans"/>
              </a:rPr>
              <a:t>Il /elle collecte les réponses, mène une discussion en classe puis dévoile les propositions de réponses. </a:t>
            </a:r>
            <a:endParaRPr>
              <a:latin typeface="Open Sans"/>
              <a:ea typeface="Open Sans"/>
              <a:cs typeface="Open Sans"/>
              <a:sym typeface="Open Sans"/>
            </a:endParaRPr>
          </a:p>
          <a:p>
            <a:pPr indent="0" lvl="0" marL="0" rtl="0" algn="l">
              <a:lnSpc>
                <a:spcPct val="100000"/>
              </a:lnSpc>
              <a:spcBef>
                <a:spcPts val="800"/>
              </a:spcBef>
              <a:spcAft>
                <a:spcPts val="0"/>
              </a:spcAft>
              <a:buSzPts val="1400"/>
              <a:buNone/>
            </a:pPr>
            <a:r>
              <a:t/>
            </a:r>
            <a:endParaRPr>
              <a:latin typeface="Open Sans"/>
              <a:ea typeface="Open Sans"/>
              <a:cs typeface="Open Sans"/>
              <a:sym typeface="Open Sans"/>
            </a:endParaRPr>
          </a:p>
        </p:txBody>
      </p:sp>
      <p:sp>
        <p:nvSpPr>
          <p:cNvPr id="265" name="Google Shape;265;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Open Sans"/>
                <a:ea typeface="Open Sans"/>
                <a:cs typeface="Open Sans"/>
                <a:sym typeface="Open Sans"/>
              </a:rPr>
              <a:t>Note à l’enseignant(e) :</a:t>
            </a:r>
            <a:endParaRPr b="1" u="sng">
              <a:latin typeface="Open Sans"/>
              <a:ea typeface="Open Sans"/>
              <a:cs typeface="Open Sans"/>
              <a:sym typeface="Open Sans"/>
            </a:endParaRPr>
          </a:p>
          <a:p>
            <a:pPr indent="0" lvl="0" marL="0" rtl="0" algn="l">
              <a:lnSpc>
                <a:spcPct val="107000"/>
              </a:lnSpc>
              <a:spcBef>
                <a:spcPts val="800"/>
              </a:spcBef>
              <a:spcAft>
                <a:spcPts val="0"/>
              </a:spcAft>
              <a:buSzPts val="1400"/>
              <a:buFont typeface="Times New Roman"/>
              <a:buNone/>
            </a:pPr>
            <a:r>
              <a:rPr b="1" lang="fr-FR" u="sng">
                <a:latin typeface="Open Sans"/>
                <a:ea typeface="Open Sans"/>
                <a:cs typeface="Open Sans"/>
                <a:sym typeface="Open Sans"/>
              </a:rPr>
              <a:t>4. Rechercher des idées pour préparer le développement</a:t>
            </a:r>
            <a:endParaRPr/>
          </a:p>
          <a:p>
            <a:pPr indent="-285750" lvl="0" marL="285750" rtl="0" algn="l">
              <a:lnSpc>
                <a:spcPct val="107000"/>
              </a:lnSpc>
              <a:spcBef>
                <a:spcPts val="800"/>
              </a:spcBef>
              <a:spcAft>
                <a:spcPts val="0"/>
              </a:spcAft>
              <a:buSzPts val="1400"/>
              <a:buFont typeface="Arial"/>
              <a:buChar char="•"/>
            </a:pPr>
            <a:r>
              <a:rPr lang="fr-FR">
                <a:latin typeface="Open Sans"/>
                <a:ea typeface="Open Sans"/>
                <a:cs typeface="Open Sans"/>
                <a:sym typeface="Open Sans"/>
              </a:rPr>
              <a:t>L’enseignant(e) demande aux apprenants de compléter chaque tableau en rappelant qu’il s’agit du corps du sujet du texte à produire. </a:t>
            </a:r>
            <a:endParaRPr/>
          </a:p>
          <a:p>
            <a:pPr indent="-285750" lvl="0" marL="285750" rtl="0" algn="l">
              <a:lnSpc>
                <a:spcPct val="107000"/>
              </a:lnSpc>
              <a:spcBef>
                <a:spcPts val="800"/>
              </a:spcBef>
              <a:spcAft>
                <a:spcPts val="0"/>
              </a:spcAft>
              <a:buSzPts val="1400"/>
              <a:buFont typeface="Arial"/>
              <a:buChar char="•"/>
            </a:pPr>
            <a:r>
              <a:rPr lang="fr-FR">
                <a:latin typeface="Open Sans"/>
                <a:ea typeface="Open Sans"/>
                <a:cs typeface="Open Sans"/>
                <a:sym typeface="Open Sans"/>
              </a:rPr>
              <a:t>Il/elle leur demande de répondre aux questions pour retrouver les idées à developer. </a:t>
            </a:r>
            <a:endParaRPr>
              <a:latin typeface="Open Sans"/>
              <a:ea typeface="Open Sans"/>
              <a:cs typeface="Open Sans"/>
              <a:sym typeface="Open Sans"/>
            </a:endParaRPr>
          </a:p>
          <a:p>
            <a:pPr indent="-285750" lvl="0" marL="285750" rtl="0" algn="l">
              <a:lnSpc>
                <a:spcPct val="107000"/>
              </a:lnSpc>
              <a:spcBef>
                <a:spcPts val="800"/>
              </a:spcBef>
              <a:spcAft>
                <a:spcPts val="0"/>
              </a:spcAft>
              <a:buSzPts val="1400"/>
              <a:buFont typeface="Arial"/>
              <a:buChar char="•"/>
            </a:pPr>
            <a:r>
              <a:rPr lang="fr-FR">
                <a:solidFill>
                  <a:srgbClr val="0070C0"/>
                </a:solidFill>
                <a:latin typeface="Open Sans"/>
                <a:ea typeface="Open Sans"/>
                <a:cs typeface="Open Sans"/>
                <a:sym typeface="Open Sans"/>
              </a:rPr>
              <a:t>Il /elle collecte les réponses, mène une discussion en classe puis dévoile les réponses. </a:t>
            </a:r>
            <a:endParaRPr>
              <a:latin typeface="Open Sans"/>
              <a:ea typeface="Open Sans"/>
              <a:cs typeface="Open Sans"/>
              <a:sym typeface="Open Sans"/>
            </a:endParaRPr>
          </a:p>
          <a:p>
            <a:pPr indent="0" lvl="0" marL="0" rtl="0" algn="l">
              <a:lnSpc>
                <a:spcPct val="100000"/>
              </a:lnSpc>
              <a:spcBef>
                <a:spcPts val="800"/>
              </a:spcBef>
              <a:spcAft>
                <a:spcPts val="0"/>
              </a:spcAft>
              <a:buSzPts val="1400"/>
              <a:buNone/>
            </a:pPr>
            <a:r>
              <a:t/>
            </a:r>
            <a:endParaRPr>
              <a:latin typeface="Open Sans"/>
              <a:ea typeface="Open Sans"/>
              <a:cs typeface="Open Sans"/>
              <a:sym typeface="Open Sans"/>
            </a:endParaRPr>
          </a:p>
        </p:txBody>
      </p:sp>
      <p:sp>
        <p:nvSpPr>
          <p:cNvPr id="277" name="Google Shape;277;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95" name="Google Shape;295;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Open Sans"/>
                <a:ea typeface="Open Sans"/>
                <a:cs typeface="Open Sans"/>
                <a:sym typeface="Open Sans"/>
              </a:rPr>
              <a:t>Note à l’enseignant(e) :</a:t>
            </a:r>
            <a:endParaRPr b="1" u="sng">
              <a:latin typeface="Open Sans"/>
              <a:ea typeface="Open Sans"/>
              <a:cs typeface="Open Sans"/>
              <a:sym typeface="Open Sans"/>
            </a:endParaRPr>
          </a:p>
          <a:p>
            <a:pPr indent="0" lvl="0" marL="0" rtl="0" algn="l">
              <a:lnSpc>
                <a:spcPct val="107000"/>
              </a:lnSpc>
              <a:spcBef>
                <a:spcPts val="800"/>
              </a:spcBef>
              <a:spcAft>
                <a:spcPts val="0"/>
              </a:spcAft>
              <a:buSzPts val="1400"/>
              <a:buFont typeface="Times New Roman"/>
              <a:buNone/>
            </a:pPr>
            <a:r>
              <a:rPr b="1" lang="fr-FR" u="sng">
                <a:latin typeface="Open Sans"/>
                <a:ea typeface="Open Sans"/>
                <a:cs typeface="Open Sans"/>
                <a:sym typeface="Open Sans"/>
              </a:rPr>
              <a:t>5. Elaborer une grille pour réussir sa production.</a:t>
            </a:r>
            <a:endParaRPr/>
          </a:p>
          <a:p>
            <a:pPr indent="-285750" lvl="0" marL="285750" rtl="0" algn="l">
              <a:lnSpc>
                <a:spcPct val="107000"/>
              </a:lnSpc>
              <a:spcBef>
                <a:spcPts val="800"/>
              </a:spcBef>
              <a:spcAft>
                <a:spcPts val="0"/>
              </a:spcAft>
              <a:buSzPts val="1400"/>
              <a:buFont typeface="Arial"/>
              <a:buChar char="•"/>
            </a:pPr>
            <a:r>
              <a:rPr lang="fr-FR">
                <a:latin typeface="Open Sans"/>
                <a:ea typeface="Open Sans"/>
                <a:cs typeface="Open Sans"/>
                <a:sym typeface="Open Sans"/>
              </a:rPr>
              <a:t>L’enseignant(e) demande aux apprenants de citer les indicateurs de réussite d’un texte descriptif </a:t>
            </a:r>
            <a:endParaRPr/>
          </a:p>
          <a:p>
            <a:pPr indent="-285750" lvl="0" marL="285750" rtl="0" algn="l">
              <a:lnSpc>
                <a:spcPct val="107000"/>
              </a:lnSpc>
              <a:spcBef>
                <a:spcPts val="800"/>
              </a:spcBef>
              <a:spcAft>
                <a:spcPts val="0"/>
              </a:spcAft>
              <a:buSzPts val="1400"/>
              <a:buFont typeface="Arial"/>
              <a:buChar char="•"/>
            </a:pPr>
            <a:r>
              <a:rPr lang="fr-FR">
                <a:latin typeface="Open Sans"/>
                <a:ea typeface="Open Sans"/>
                <a:cs typeface="Open Sans"/>
                <a:sym typeface="Open Sans"/>
              </a:rPr>
              <a:t>Il/elle leur demande de rédiger le 1</a:t>
            </a:r>
            <a:r>
              <a:rPr baseline="30000" lang="fr-FR">
                <a:latin typeface="Open Sans"/>
                <a:ea typeface="Open Sans"/>
                <a:cs typeface="Open Sans"/>
                <a:sym typeface="Open Sans"/>
              </a:rPr>
              <a:t>er</a:t>
            </a:r>
            <a:r>
              <a:rPr lang="fr-FR">
                <a:latin typeface="Open Sans"/>
                <a:ea typeface="Open Sans"/>
                <a:cs typeface="Open Sans"/>
                <a:sym typeface="Open Sans"/>
              </a:rPr>
              <a:t> jet au brouillon. Il/elle circule entre les apprenants et guide ceux qui en ont besoin. </a:t>
            </a:r>
            <a:endParaRPr/>
          </a:p>
          <a:p>
            <a:pPr indent="-285750" lvl="0" marL="285750" rtl="0" algn="l">
              <a:lnSpc>
                <a:spcPct val="107000"/>
              </a:lnSpc>
              <a:spcBef>
                <a:spcPts val="800"/>
              </a:spcBef>
              <a:spcAft>
                <a:spcPts val="0"/>
              </a:spcAft>
              <a:buSzPts val="1400"/>
              <a:buFont typeface="Arial"/>
              <a:buChar char="•"/>
            </a:pPr>
            <a:r>
              <a:rPr lang="fr-FR">
                <a:latin typeface="Open Sans"/>
                <a:ea typeface="Open Sans"/>
                <a:cs typeface="Open Sans"/>
                <a:sym typeface="Open Sans"/>
              </a:rPr>
              <a:t>Il/elle les incite et les aide à vérifier le respect de chaque indicateur de réussite. </a:t>
            </a:r>
            <a:endParaRPr/>
          </a:p>
          <a:p>
            <a:pPr indent="-285750" lvl="0" marL="285750" rtl="0" algn="l">
              <a:lnSpc>
                <a:spcPct val="107000"/>
              </a:lnSpc>
              <a:spcBef>
                <a:spcPts val="800"/>
              </a:spcBef>
              <a:spcAft>
                <a:spcPts val="0"/>
              </a:spcAft>
              <a:buSzPts val="1400"/>
              <a:buFont typeface="Arial"/>
              <a:buChar char="•"/>
            </a:pPr>
            <a:r>
              <a:rPr lang="fr-FR">
                <a:latin typeface="Open Sans"/>
                <a:ea typeface="Open Sans"/>
                <a:cs typeface="Open Sans"/>
                <a:sym typeface="Open Sans"/>
              </a:rPr>
              <a:t>Il/elle leur demande de mettre au propre en travaillant l’orthographe, les majuscules et les points. </a:t>
            </a:r>
            <a:endParaRPr/>
          </a:p>
          <a:p>
            <a:pPr indent="-285750" lvl="0" marL="285750" rtl="0" algn="l">
              <a:lnSpc>
                <a:spcPct val="107000"/>
              </a:lnSpc>
              <a:spcBef>
                <a:spcPts val="800"/>
              </a:spcBef>
              <a:spcAft>
                <a:spcPts val="0"/>
              </a:spcAft>
              <a:buSzPts val="1400"/>
              <a:buFont typeface="Arial"/>
              <a:buChar char="•"/>
            </a:pPr>
            <a:r>
              <a:rPr lang="fr-FR">
                <a:latin typeface="Open Sans"/>
                <a:ea typeface="Open Sans"/>
                <a:cs typeface="Open Sans"/>
                <a:sym typeface="Open Sans"/>
              </a:rPr>
              <a:t>Il/elle ramasse les copies, choisit une ou deux pour en faire une évaluation (en fonction des indicateurs de réussite) puis une correction du texte. </a:t>
            </a:r>
            <a:endParaRPr/>
          </a:p>
          <a:p>
            <a:pPr indent="-228600" lvl="0" marL="457200" rtl="0" algn="l">
              <a:lnSpc>
                <a:spcPct val="100000"/>
              </a:lnSpc>
              <a:spcBef>
                <a:spcPts val="800"/>
              </a:spcBef>
              <a:spcAft>
                <a:spcPts val="0"/>
              </a:spcAft>
              <a:buSzPts val="1400"/>
              <a:buNone/>
            </a:pPr>
            <a:r>
              <a:t/>
            </a:r>
            <a:endParaRPr>
              <a:latin typeface="Open Sans"/>
              <a:ea typeface="Open Sans"/>
              <a:cs typeface="Open Sans"/>
              <a:sym typeface="Open Sans"/>
            </a:endParaRPr>
          </a:p>
        </p:txBody>
      </p:sp>
      <p:sp>
        <p:nvSpPr>
          <p:cNvPr id="296" name="Google Shape;296;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08" name="Google Shape;308;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Open Sans"/>
                <a:ea typeface="Open Sans"/>
                <a:cs typeface="Open Sans"/>
                <a:sym typeface="Open Sans"/>
              </a:rPr>
              <a:t>Note à l’enseignant(e) :</a:t>
            </a:r>
            <a:endParaRPr b="1" u="sng">
              <a:latin typeface="Open Sans"/>
              <a:ea typeface="Open Sans"/>
              <a:cs typeface="Open Sans"/>
              <a:sym typeface="Open Sans"/>
            </a:endParaRPr>
          </a:p>
          <a:p>
            <a:pPr indent="0" lvl="0" marL="0" rtl="0" algn="l">
              <a:lnSpc>
                <a:spcPct val="107000"/>
              </a:lnSpc>
              <a:spcBef>
                <a:spcPts val="800"/>
              </a:spcBef>
              <a:spcAft>
                <a:spcPts val="0"/>
              </a:spcAft>
              <a:buSzPts val="1400"/>
              <a:buFont typeface="Times New Roman"/>
              <a:buNone/>
            </a:pPr>
            <a:r>
              <a:rPr b="1" lang="fr-FR" u="sng">
                <a:latin typeface="Open Sans"/>
                <a:ea typeface="Open Sans"/>
                <a:cs typeface="Open Sans"/>
                <a:sym typeface="Open Sans"/>
              </a:rPr>
              <a:t>5. Définir les stratégies pour réussir sa production.</a:t>
            </a:r>
            <a:endParaRPr/>
          </a:p>
          <a:p>
            <a:pPr indent="-285750" lvl="0" marL="285750" rtl="0" algn="l">
              <a:lnSpc>
                <a:spcPct val="107000"/>
              </a:lnSpc>
              <a:spcBef>
                <a:spcPts val="800"/>
              </a:spcBef>
              <a:spcAft>
                <a:spcPts val="0"/>
              </a:spcAft>
              <a:buSzPts val="1400"/>
              <a:buFont typeface="Arial"/>
              <a:buChar char="•"/>
            </a:pPr>
            <a:r>
              <a:rPr lang="fr-FR">
                <a:latin typeface="Open Sans"/>
                <a:ea typeface="Open Sans"/>
                <a:cs typeface="Open Sans"/>
                <a:sym typeface="Open Sans"/>
              </a:rPr>
              <a:t>L’enseignant(e) demande aux apprenants de donner un titre à chaque bloc afin de retrouver les différentes stratégies pour réussir une production écrite. </a:t>
            </a:r>
            <a:endParaRPr/>
          </a:p>
          <a:p>
            <a:pPr indent="-285750" lvl="0" marL="285750" rtl="0" algn="l">
              <a:lnSpc>
                <a:spcPct val="107000"/>
              </a:lnSpc>
              <a:spcBef>
                <a:spcPts val="800"/>
              </a:spcBef>
              <a:spcAft>
                <a:spcPts val="0"/>
              </a:spcAft>
              <a:buSzPts val="1400"/>
              <a:buFont typeface="Arial"/>
              <a:buChar char="•"/>
            </a:pPr>
            <a:r>
              <a:rPr lang="fr-FR">
                <a:solidFill>
                  <a:srgbClr val="0070C0"/>
                </a:solidFill>
                <a:latin typeface="Open Sans"/>
                <a:ea typeface="Open Sans"/>
                <a:cs typeface="Open Sans"/>
                <a:sym typeface="Open Sans"/>
              </a:rPr>
              <a:t>Il /elle collecte les réponses, mène une discussion en classe puis dévoile les réponses. </a:t>
            </a:r>
            <a:endParaRPr>
              <a:latin typeface="Open Sans"/>
              <a:ea typeface="Open Sans"/>
              <a:cs typeface="Open Sans"/>
              <a:sym typeface="Open Sans"/>
            </a:endParaRPr>
          </a:p>
          <a:p>
            <a:pPr indent="-228600" lvl="0" marL="457200" rtl="0" algn="l">
              <a:lnSpc>
                <a:spcPct val="100000"/>
              </a:lnSpc>
              <a:spcBef>
                <a:spcPts val="800"/>
              </a:spcBef>
              <a:spcAft>
                <a:spcPts val="0"/>
              </a:spcAft>
              <a:buSzPts val="1400"/>
              <a:buNone/>
            </a:pPr>
            <a:r>
              <a:t/>
            </a:r>
            <a:endParaRPr>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a:latin typeface="Open Sans"/>
              <a:ea typeface="Open Sans"/>
              <a:cs typeface="Open Sans"/>
              <a:sym typeface="Open Sans"/>
            </a:endParaRPr>
          </a:p>
        </p:txBody>
      </p:sp>
      <p:sp>
        <p:nvSpPr>
          <p:cNvPr id="309" name="Google Shape;309;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94" name="Google Shape;94;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9" name="Shape 329"/>
        <p:cNvGrpSpPr/>
        <p:nvPr/>
      </p:nvGrpSpPr>
      <p:grpSpPr>
        <a:xfrm>
          <a:off x="0" y="0"/>
          <a:ext cx="0" cy="0"/>
          <a:chOff x="0" y="0"/>
          <a:chExt cx="0" cy="0"/>
        </a:xfrm>
      </p:grpSpPr>
      <p:sp>
        <p:nvSpPr>
          <p:cNvPr id="330" name="Google Shape;330;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331" name="Google Shape;331;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4" name="Shape 334"/>
        <p:cNvGrpSpPr/>
        <p:nvPr/>
      </p:nvGrpSpPr>
      <p:grpSpPr>
        <a:xfrm>
          <a:off x="0" y="0"/>
          <a:ext cx="0" cy="0"/>
          <a:chOff x="0" y="0"/>
          <a:chExt cx="0" cy="0"/>
        </a:xfrm>
      </p:grpSpPr>
      <p:sp>
        <p:nvSpPr>
          <p:cNvPr id="335" name="Google Shape;335;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336" name="Google Shape;336;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9" name="Shape 339"/>
        <p:cNvGrpSpPr/>
        <p:nvPr/>
      </p:nvGrpSpPr>
      <p:grpSpPr>
        <a:xfrm>
          <a:off x="0" y="0"/>
          <a:ext cx="0" cy="0"/>
          <a:chOff x="0" y="0"/>
          <a:chExt cx="0" cy="0"/>
        </a:xfrm>
      </p:grpSpPr>
      <p:sp>
        <p:nvSpPr>
          <p:cNvPr id="340" name="Google Shape;340;p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sz="1200">
              <a:latin typeface="Calibri"/>
              <a:ea typeface="Calibri"/>
              <a:cs typeface="Calibri"/>
              <a:sym typeface="Calibri"/>
            </a:endParaRPr>
          </a:p>
        </p:txBody>
      </p:sp>
      <p:sp>
        <p:nvSpPr>
          <p:cNvPr id="341" name="Google Shape;341;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06" name="Google Shape;106;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Open Sans"/>
                <a:ea typeface="Open Sans"/>
                <a:cs typeface="Open Sans"/>
                <a:sym typeface="Open Sans"/>
              </a:rPr>
              <a:t>Note à l’enseignant(e) :</a:t>
            </a:r>
            <a:endParaRPr b="1" u="sng">
              <a:latin typeface="Open Sans"/>
              <a:ea typeface="Open Sans"/>
              <a:cs typeface="Open Sans"/>
              <a:sym typeface="Open Sans"/>
            </a:endParaRPr>
          </a:p>
          <a:p>
            <a:pPr indent="0" lvl="0" marL="0" rtl="0" algn="l">
              <a:lnSpc>
                <a:spcPct val="107000"/>
              </a:lnSpc>
              <a:spcBef>
                <a:spcPts val="800"/>
              </a:spcBef>
              <a:spcAft>
                <a:spcPts val="0"/>
              </a:spcAft>
              <a:buSzPts val="1200"/>
              <a:buFont typeface="Times New Roman"/>
              <a:buNone/>
            </a:pPr>
            <a:r>
              <a:rPr lang="fr-FR" sz="1200">
                <a:latin typeface="Open Sans"/>
                <a:ea typeface="Open Sans"/>
                <a:cs typeface="Open Sans"/>
                <a:sym typeface="Open Sans"/>
              </a:rPr>
              <a:t>1</a:t>
            </a:r>
            <a:r>
              <a:rPr b="1" lang="fr-FR" sz="1200">
                <a:latin typeface="Open Sans"/>
                <a:ea typeface="Open Sans"/>
                <a:cs typeface="Open Sans"/>
                <a:sym typeface="Open Sans"/>
              </a:rPr>
              <a:t>. Sensibilisation générale</a:t>
            </a:r>
            <a:endParaRPr/>
          </a:p>
          <a:p>
            <a:pPr indent="-171450" lvl="0" marL="171450" rtl="0" algn="l">
              <a:lnSpc>
                <a:spcPct val="107000"/>
              </a:lnSpc>
              <a:spcBef>
                <a:spcPts val="800"/>
              </a:spcBef>
              <a:spcAft>
                <a:spcPts val="0"/>
              </a:spcAft>
              <a:buSzPts val="1200"/>
              <a:buFont typeface="Arial"/>
              <a:buChar char="•"/>
            </a:pPr>
            <a:r>
              <a:rPr lang="fr-FR" sz="1200">
                <a:latin typeface="Open Sans"/>
                <a:ea typeface="Open Sans"/>
                <a:cs typeface="Open Sans"/>
                <a:sym typeface="Open Sans"/>
              </a:rPr>
              <a:t>L’enseignant(e) présente le sujet et les différentes étapes à suivre pour réussir son développement. </a:t>
            </a:r>
            <a:endParaRPr/>
          </a:p>
          <a:p>
            <a:pPr indent="-171450" lvl="0" marL="171450" rtl="0" algn="l">
              <a:lnSpc>
                <a:spcPct val="107000"/>
              </a:lnSpc>
              <a:spcBef>
                <a:spcPts val="800"/>
              </a:spcBef>
              <a:spcAft>
                <a:spcPts val="0"/>
              </a:spcAft>
              <a:buSzPts val="1200"/>
              <a:buFont typeface="Arial"/>
              <a:buChar char="•"/>
            </a:pPr>
            <a:r>
              <a:rPr lang="fr-FR" sz="1200">
                <a:latin typeface="Open Sans"/>
                <a:ea typeface="Open Sans"/>
                <a:cs typeface="Open Sans"/>
                <a:sym typeface="Open Sans"/>
              </a:rPr>
              <a:t>A commencer par la compréhension et l’analyse du sujet et des différentes parties qui le constituent. </a:t>
            </a:r>
            <a:endParaRPr/>
          </a:p>
        </p:txBody>
      </p:sp>
      <p:sp>
        <p:nvSpPr>
          <p:cNvPr id="107" name="Google Shape;107;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fr-FR">
                <a:latin typeface="Open Sans"/>
                <a:ea typeface="Open Sans"/>
                <a:cs typeface="Open Sans"/>
                <a:sym typeface="Open Sans"/>
              </a:rPr>
              <a:t>Note à l’enseignant(e) :</a:t>
            </a:r>
            <a:endParaRPr/>
          </a:p>
          <a:p>
            <a:pPr indent="0" lvl="0" marL="0" rtl="0" algn="l">
              <a:lnSpc>
                <a:spcPct val="100000"/>
              </a:lnSpc>
              <a:spcBef>
                <a:spcPts val="0"/>
              </a:spcBef>
              <a:spcAft>
                <a:spcPts val="0"/>
              </a:spcAft>
              <a:buSzPts val="1400"/>
              <a:buNone/>
            </a:pPr>
            <a:r>
              <a:rPr lang="fr-FR" u="sng">
                <a:latin typeface="Open Sans"/>
                <a:ea typeface="Open Sans"/>
                <a:cs typeface="Open Sans"/>
                <a:sym typeface="Open Sans"/>
              </a:rPr>
              <a:t>1. Analyser le sujet de production pour le comprendre.</a:t>
            </a:r>
            <a:endParaRPr/>
          </a:p>
          <a:p>
            <a:pPr indent="0" lvl="0" marL="0" rtl="0" algn="l">
              <a:lnSpc>
                <a:spcPct val="100000"/>
              </a:lnSpc>
              <a:spcBef>
                <a:spcPts val="0"/>
              </a:spcBef>
              <a:spcAft>
                <a:spcPts val="0"/>
              </a:spcAft>
              <a:buSzPts val="1400"/>
              <a:buNone/>
            </a:pPr>
            <a:r>
              <a:rPr lang="fr-FR">
                <a:latin typeface="Open Sans"/>
                <a:ea typeface="Open Sans"/>
                <a:cs typeface="Open Sans"/>
                <a:sym typeface="Open Sans"/>
              </a:rPr>
              <a:t>L’enseignant(e) demande aux apprenants d’observer le sujet et d’identifier les différentes parties qui le composent. </a:t>
            </a:r>
            <a:endParaRPr/>
          </a:p>
          <a:p>
            <a:pPr indent="0" lvl="0" marL="0" rtl="0" algn="l">
              <a:lnSpc>
                <a:spcPct val="100000"/>
              </a:lnSpc>
              <a:spcBef>
                <a:spcPts val="0"/>
              </a:spcBef>
              <a:spcAft>
                <a:spcPts val="0"/>
              </a:spcAft>
              <a:buSzPts val="1400"/>
              <a:buNone/>
            </a:pPr>
            <a:r>
              <a:rPr lang="fr-FR">
                <a:latin typeface="Open Sans"/>
                <a:ea typeface="Open Sans"/>
                <a:cs typeface="Open Sans"/>
                <a:sym typeface="Open Sans"/>
              </a:rPr>
              <a:t>Il/Elle leur demande de lire chaque partie et d’identifier son enjeu :</a:t>
            </a:r>
            <a:endParaRPr/>
          </a:p>
          <a:p>
            <a:pPr indent="0" lvl="0" marL="0" rtl="0" algn="l">
              <a:lnSpc>
                <a:spcPct val="100000"/>
              </a:lnSpc>
              <a:spcBef>
                <a:spcPts val="0"/>
              </a:spcBef>
              <a:spcAft>
                <a:spcPts val="0"/>
              </a:spcAft>
              <a:buSzPts val="1400"/>
              <a:buNone/>
            </a:pPr>
            <a:r>
              <a:rPr b="1" lang="fr-FR">
                <a:latin typeface="Open Sans"/>
                <a:ea typeface="Open Sans"/>
                <a:cs typeface="Open Sans"/>
                <a:sym typeface="Open Sans"/>
              </a:rPr>
              <a:t>Réponses attendues : </a:t>
            </a:r>
            <a:endParaRPr/>
          </a:p>
          <a:p>
            <a:pPr indent="0" lvl="0" marL="0" rtl="0" algn="l">
              <a:lnSpc>
                <a:spcPct val="100000"/>
              </a:lnSpc>
              <a:spcBef>
                <a:spcPts val="0"/>
              </a:spcBef>
              <a:spcAft>
                <a:spcPts val="0"/>
              </a:spcAft>
              <a:buSzPts val="1400"/>
              <a:buNone/>
            </a:pPr>
            <a:r>
              <a:rPr lang="fr-FR">
                <a:latin typeface="Open Sans"/>
                <a:ea typeface="Open Sans"/>
                <a:cs typeface="Open Sans"/>
                <a:sym typeface="Open Sans"/>
              </a:rPr>
              <a:t>Partie 1 – précise la situation de communication: Qui ? Quand ? Où ? Quoi ? </a:t>
            </a:r>
            <a:endParaRPr/>
          </a:p>
          <a:p>
            <a:pPr indent="0" lvl="0" marL="0" rtl="0" algn="l">
              <a:lnSpc>
                <a:spcPct val="100000"/>
              </a:lnSpc>
              <a:spcBef>
                <a:spcPts val="0"/>
              </a:spcBef>
              <a:spcAft>
                <a:spcPts val="0"/>
              </a:spcAft>
              <a:buSzPts val="1400"/>
              <a:buNone/>
            </a:pPr>
            <a:r>
              <a:rPr lang="fr-FR">
                <a:latin typeface="Open Sans"/>
                <a:ea typeface="Open Sans"/>
                <a:cs typeface="Open Sans"/>
                <a:sym typeface="Open Sans"/>
              </a:rPr>
              <a:t>Partie 2 – précise la consigne et renseigne sur le type l’enjeu et/ou le genre du texte à produire. </a:t>
            </a:r>
            <a:endParaRPr/>
          </a:p>
          <a:p>
            <a:pPr indent="0" lvl="0" marL="0" rtl="0" algn="l">
              <a:lnSpc>
                <a:spcPct val="100000"/>
              </a:lnSpc>
              <a:spcBef>
                <a:spcPts val="0"/>
              </a:spcBef>
              <a:spcAft>
                <a:spcPts val="0"/>
              </a:spcAft>
              <a:buSzPts val="1400"/>
              <a:buNone/>
            </a:pPr>
            <a:r>
              <a:rPr lang="fr-FR">
                <a:latin typeface="Open Sans"/>
                <a:ea typeface="Open Sans"/>
                <a:cs typeface="Open Sans"/>
                <a:sym typeface="Open Sans"/>
              </a:rPr>
              <a:t>Partie 3 – indique le volume du texte à produire en lignes et/ou en mots.</a:t>
            </a:r>
            <a:endParaRPr/>
          </a:p>
        </p:txBody>
      </p:sp>
      <p:sp>
        <p:nvSpPr>
          <p:cNvPr id="116" name="Google Shape;116;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Open Sans"/>
                <a:ea typeface="Open Sans"/>
                <a:cs typeface="Open Sans"/>
                <a:sym typeface="Open Sans"/>
              </a:rPr>
              <a:t>Note à l’enseignant(e) :</a:t>
            </a:r>
            <a:endParaRPr b="1" u="sng">
              <a:latin typeface="Open Sans"/>
              <a:ea typeface="Open Sans"/>
              <a:cs typeface="Open Sans"/>
              <a:sym typeface="Open Sans"/>
            </a:endParaRPr>
          </a:p>
          <a:p>
            <a:pPr indent="0" lvl="0" marL="0" rtl="0" algn="l">
              <a:lnSpc>
                <a:spcPct val="107000"/>
              </a:lnSpc>
              <a:spcBef>
                <a:spcPts val="800"/>
              </a:spcBef>
              <a:spcAft>
                <a:spcPts val="0"/>
              </a:spcAft>
              <a:buSzPts val="1400"/>
              <a:buFont typeface="Times New Roman"/>
              <a:buNone/>
            </a:pPr>
            <a:r>
              <a:rPr b="1" lang="fr-FR" u="sng">
                <a:latin typeface="Open Sans"/>
                <a:ea typeface="Open Sans"/>
                <a:cs typeface="Open Sans"/>
                <a:sym typeface="Open Sans"/>
              </a:rPr>
              <a:t>1. Analyser le sujet de production pour le comprendre.</a:t>
            </a:r>
            <a:endParaRPr/>
          </a:p>
          <a:p>
            <a:pPr indent="0" lvl="0" marL="0" rtl="0" algn="l">
              <a:lnSpc>
                <a:spcPct val="100000"/>
              </a:lnSpc>
              <a:spcBef>
                <a:spcPts val="800"/>
              </a:spcBef>
              <a:spcAft>
                <a:spcPts val="0"/>
              </a:spcAft>
              <a:buSzPts val="1400"/>
              <a:buNone/>
            </a:pPr>
            <a:r>
              <a:rPr lang="fr-FR">
                <a:latin typeface="Open Sans"/>
                <a:ea typeface="Open Sans"/>
                <a:cs typeface="Open Sans"/>
                <a:sym typeface="Open Sans"/>
              </a:rPr>
              <a:t>L’enseignant(e) demande aux apprenants de lire la partie « situation » et de répondre aux questions.  </a:t>
            </a:r>
            <a:endParaRPr/>
          </a:p>
          <a:p>
            <a:pPr indent="0" lvl="0" marL="0" rtl="0" algn="l">
              <a:lnSpc>
                <a:spcPct val="100000"/>
              </a:lnSpc>
              <a:spcBef>
                <a:spcPts val="0"/>
              </a:spcBef>
              <a:spcAft>
                <a:spcPts val="0"/>
              </a:spcAft>
              <a:buSzPts val="1400"/>
              <a:buNone/>
            </a:pPr>
            <a:r>
              <a:t/>
            </a:r>
            <a:endParaRPr>
              <a:latin typeface="Open Sans"/>
              <a:ea typeface="Open Sans"/>
              <a:cs typeface="Open Sans"/>
              <a:sym typeface="Open Sans"/>
            </a:endParaRPr>
          </a:p>
        </p:txBody>
      </p:sp>
      <p:sp>
        <p:nvSpPr>
          <p:cNvPr id="138" name="Google Shape;138;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Open Sans"/>
                <a:ea typeface="Open Sans"/>
                <a:cs typeface="Open Sans"/>
                <a:sym typeface="Open Sans"/>
              </a:rPr>
              <a:t>Note à l’enseignant(e) :</a:t>
            </a:r>
            <a:endParaRPr b="1" u="sng">
              <a:latin typeface="Open Sans"/>
              <a:ea typeface="Open Sans"/>
              <a:cs typeface="Open Sans"/>
              <a:sym typeface="Open Sans"/>
            </a:endParaRPr>
          </a:p>
          <a:p>
            <a:pPr indent="0" lvl="0" marL="0" rtl="0" algn="l">
              <a:lnSpc>
                <a:spcPct val="107000"/>
              </a:lnSpc>
              <a:spcBef>
                <a:spcPts val="800"/>
              </a:spcBef>
              <a:spcAft>
                <a:spcPts val="0"/>
              </a:spcAft>
              <a:buSzPts val="1400"/>
              <a:buFont typeface="Times New Roman"/>
              <a:buNone/>
            </a:pPr>
            <a:r>
              <a:rPr b="1" lang="fr-FR" u="sng">
                <a:latin typeface="Open Sans"/>
                <a:ea typeface="Open Sans"/>
                <a:cs typeface="Open Sans"/>
                <a:sym typeface="Open Sans"/>
              </a:rPr>
              <a:t>1. Analyser le sujet de production pour le comprendre.</a:t>
            </a:r>
            <a:endParaRPr/>
          </a:p>
          <a:p>
            <a:pPr indent="0" lvl="0" marL="0" rtl="0" algn="l">
              <a:lnSpc>
                <a:spcPct val="100000"/>
              </a:lnSpc>
              <a:spcBef>
                <a:spcPts val="800"/>
              </a:spcBef>
              <a:spcAft>
                <a:spcPts val="0"/>
              </a:spcAft>
              <a:buSzPts val="1400"/>
              <a:buNone/>
            </a:pPr>
            <a:r>
              <a:rPr lang="fr-FR">
                <a:latin typeface="Open Sans"/>
                <a:ea typeface="Open Sans"/>
                <a:cs typeface="Open Sans"/>
                <a:sym typeface="Open Sans"/>
              </a:rPr>
              <a:t>L’enseignant(e) demande aux apprenants de lire la partie « consigne » et d’identifier le(s) type(s), le genre et le(s) enjeu(x) du texte à produire. </a:t>
            </a:r>
            <a:endParaRPr>
              <a:latin typeface="Open Sans"/>
              <a:ea typeface="Open Sans"/>
              <a:cs typeface="Open Sans"/>
              <a:sym typeface="Open Sans"/>
            </a:endParaRPr>
          </a:p>
          <a:p>
            <a:pPr indent="0" lvl="0" marL="0" rtl="0" algn="l">
              <a:lnSpc>
                <a:spcPct val="100000"/>
              </a:lnSpc>
              <a:spcBef>
                <a:spcPts val="0"/>
              </a:spcBef>
              <a:spcAft>
                <a:spcPts val="0"/>
              </a:spcAft>
              <a:buSzPts val="1400"/>
              <a:buNone/>
            </a:pPr>
            <a:r>
              <a:t/>
            </a:r>
            <a:endParaRPr>
              <a:latin typeface="Open Sans"/>
              <a:ea typeface="Open Sans"/>
              <a:cs typeface="Open Sans"/>
              <a:sym typeface="Open Sans"/>
            </a:endParaRPr>
          </a:p>
        </p:txBody>
      </p:sp>
      <p:sp>
        <p:nvSpPr>
          <p:cNvPr id="158" name="Google Shape;158;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72" name="Google Shape;172;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200"/>
              <a:buFont typeface="Times New Roman"/>
              <a:buNone/>
            </a:pPr>
            <a:r>
              <a:rPr lang="fr-FR" sz="1200">
                <a:latin typeface="Open Sans"/>
                <a:ea typeface="Open Sans"/>
                <a:cs typeface="Open Sans"/>
                <a:sym typeface="Open Sans"/>
              </a:rPr>
              <a:t>Note à l’enseignant(e) :</a:t>
            </a:r>
            <a:endParaRPr b="1" sz="1200" u="sng">
              <a:latin typeface="Open Sans"/>
              <a:ea typeface="Open Sans"/>
              <a:cs typeface="Open Sans"/>
              <a:sym typeface="Open Sans"/>
            </a:endParaRPr>
          </a:p>
          <a:p>
            <a:pPr indent="0" lvl="0" marL="0" rtl="0" algn="l">
              <a:lnSpc>
                <a:spcPct val="107000"/>
              </a:lnSpc>
              <a:spcBef>
                <a:spcPts val="800"/>
              </a:spcBef>
              <a:spcAft>
                <a:spcPts val="0"/>
              </a:spcAft>
              <a:buSzPts val="1200"/>
              <a:buFont typeface="Times New Roman"/>
              <a:buNone/>
            </a:pPr>
            <a:r>
              <a:rPr b="1" lang="fr-FR" sz="1200" u="sng">
                <a:latin typeface="Open Sans"/>
                <a:ea typeface="Open Sans"/>
                <a:cs typeface="Open Sans"/>
                <a:sym typeface="Open Sans"/>
              </a:rPr>
              <a:t>2. Se préparer à produire un texte descriptif </a:t>
            </a:r>
            <a:endParaRPr/>
          </a:p>
          <a:p>
            <a:pPr indent="0" lvl="0" marL="0" rtl="0" algn="l">
              <a:lnSpc>
                <a:spcPct val="107000"/>
              </a:lnSpc>
              <a:spcBef>
                <a:spcPts val="800"/>
              </a:spcBef>
              <a:spcAft>
                <a:spcPts val="0"/>
              </a:spcAft>
              <a:buSzPts val="1200"/>
              <a:buFont typeface="Times New Roman"/>
              <a:buNone/>
            </a:pPr>
            <a:r>
              <a:rPr lang="fr-FR" sz="1200">
                <a:latin typeface="Open Sans"/>
                <a:ea typeface="Open Sans"/>
                <a:cs typeface="Open Sans"/>
                <a:sym typeface="Open Sans"/>
              </a:rPr>
              <a:t>Après avoir analysé le sujet de production, l’enseignant(e) fait un remue-méninges pour identifier les apprentissages nécessaires afin d’aider les apprenants à réussir la production. </a:t>
            </a:r>
            <a:endParaRPr/>
          </a:p>
          <a:p>
            <a:pPr indent="0" lvl="0" marL="0" rtl="0" algn="l">
              <a:lnSpc>
                <a:spcPct val="100000"/>
              </a:lnSpc>
              <a:spcBef>
                <a:spcPts val="800"/>
              </a:spcBef>
              <a:spcAft>
                <a:spcPts val="0"/>
              </a:spcAft>
              <a:buSzPts val="1400"/>
              <a:buNone/>
            </a:pPr>
            <a:r>
              <a:rPr i="1" lang="fr-FR" sz="1200">
                <a:latin typeface="Open Sans"/>
                <a:ea typeface="Open Sans"/>
                <a:cs typeface="Open Sans"/>
                <a:sym typeface="Open Sans"/>
              </a:rPr>
              <a:t>N.B : Les apprenants sont censés avoir exploité un ou plusieurs textes descriptifs en classe qui portent sur les mêmes caractéristiques (thème, connaissances linguistiques) de la production demandée.</a:t>
            </a:r>
            <a:endParaRPr/>
          </a:p>
          <a:p>
            <a:pPr indent="-171450" lvl="0" marL="171450" rtl="0" algn="l">
              <a:lnSpc>
                <a:spcPct val="100000"/>
              </a:lnSpc>
              <a:spcBef>
                <a:spcPts val="0"/>
              </a:spcBef>
              <a:spcAft>
                <a:spcPts val="0"/>
              </a:spcAft>
              <a:buSzPts val="1200"/>
              <a:buFont typeface="Arial"/>
              <a:buChar char="•"/>
            </a:pPr>
            <a:r>
              <a:rPr lang="fr-FR" sz="1200">
                <a:latin typeface="Open Sans"/>
                <a:ea typeface="Open Sans"/>
                <a:cs typeface="Open Sans"/>
                <a:sym typeface="Open Sans"/>
              </a:rPr>
              <a:t>Il/elle prépare des exercices de préparation à la production. Voici, dans ce qui suit, une batterie d’activités et d’exercices de préparation.   </a:t>
            </a:r>
            <a:endParaRPr/>
          </a:p>
        </p:txBody>
      </p:sp>
      <p:sp>
        <p:nvSpPr>
          <p:cNvPr id="173" name="Google Shape;173;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80" name="Google Shape;180;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Font typeface="Times New Roman"/>
              <a:buNone/>
            </a:pPr>
            <a:r>
              <a:rPr lang="fr-FR">
                <a:latin typeface="Open Sans"/>
                <a:ea typeface="Open Sans"/>
                <a:cs typeface="Open Sans"/>
                <a:sym typeface="Open Sans"/>
              </a:rPr>
              <a:t>Note à l’enseignant(e) :</a:t>
            </a:r>
            <a:endParaRPr b="1" u="sng">
              <a:latin typeface="Open Sans"/>
              <a:ea typeface="Open Sans"/>
              <a:cs typeface="Open Sans"/>
              <a:sym typeface="Open Sans"/>
            </a:endParaRPr>
          </a:p>
          <a:p>
            <a:pPr indent="0" lvl="0" marL="0" rtl="0" algn="l">
              <a:lnSpc>
                <a:spcPct val="107000"/>
              </a:lnSpc>
              <a:spcBef>
                <a:spcPts val="800"/>
              </a:spcBef>
              <a:spcAft>
                <a:spcPts val="0"/>
              </a:spcAft>
              <a:buSzPts val="1400"/>
              <a:buFont typeface="Times New Roman"/>
              <a:buNone/>
            </a:pPr>
            <a:r>
              <a:rPr b="1" lang="fr-FR" u="sng">
                <a:latin typeface="Open Sans"/>
                <a:ea typeface="Open Sans"/>
                <a:cs typeface="Open Sans"/>
                <a:sym typeface="Open Sans"/>
              </a:rPr>
              <a:t>2. Se préparer à produire un texte descriptif</a:t>
            </a:r>
            <a:endParaRPr/>
          </a:p>
          <a:p>
            <a:pPr indent="0" lvl="0" marL="0" rtl="0" algn="l">
              <a:lnSpc>
                <a:spcPct val="107000"/>
              </a:lnSpc>
              <a:spcBef>
                <a:spcPts val="800"/>
              </a:spcBef>
              <a:spcAft>
                <a:spcPts val="0"/>
              </a:spcAft>
              <a:buSzPts val="1400"/>
              <a:buFont typeface="Times New Roman"/>
              <a:buNone/>
            </a:pPr>
            <a:r>
              <a:rPr b="1" lang="fr-FR" u="sng">
                <a:latin typeface="Open Sans"/>
                <a:ea typeface="Open Sans"/>
                <a:cs typeface="Open Sans"/>
                <a:sym typeface="Open Sans"/>
              </a:rPr>
              <a:t>Étape 1 : A- La description.  </a:t>
            </a:r>
            <a:endParaRPr/>
          </a:p>
          <a:p>
            <a:pPr indent="-171450" lvl="0" marL="171450" rtl="0" algn="l">
              <a:lnSpc>
                <a:spcPct val="100000"/>
              </a:lnSpc>
              <a:spcBef>
                <a:spcPts val="800"/>
              </a:spcBef>
              <a:spcAft>
                <a:spcPts val="0"/>
              </a:spcAft>
              <a:buSzPts val="1400"/>
              <a:buFont typeface="Arial"/>
              <a:buChar char="•"/>
            </a:pPr>
            <a:r>
              <a:rPr lang="fr-FR">
                <a:latin typeface="Open Sans"/>
                <a:ea typeface="Open Sans"/>
                <a:cs typeface="Open Sans"/>
                <a:sym typeface="Open Sans"/>
              </a:rPr>
              <a:t>L’enseignant(e) demande aux apprenants d’ :</a:t>
            </a:r>
            <a:endParaRPr/>
          </a:p>
          <a:p>
            <a:pPr indent="0" lvl="0" marL="0" rtl="0" algn="l">
              <a:lnSpc>
                <a:spcPct val="100000"/>
              </a:lnSpc>
              <a:spcBef>
                <a:spcPts val="0"/>
              </a:spcBef>
              <a:spcAft>
                <a:spcPts val="0"/>
              </a:spcAft>
              <a:buSzPts val="1400"/>
              <a:buNone/>
            </a:pPr>
            <a:r>
              <a:rPr i="1" lang="fr-FR">
                <a:solidFill>
                  <a:srgbClr val="0070C0"/>
                </a:solidFill>
                <a:latin typeface="Open Sans"/>
                <a:ea typeface="Open Sans"/>
                <a:cs typeface="Open Sans"/>
                <a:sym typeface="Open Sans"/>
              </a:rPr>
              <a:t>A- identifier le descripteur, le moment, l’objet de la description et le lieu où se trouve la maison. </a:t>
            </a:r>
            <a:endParaRPr/>
          </a:p>
          <a:p>
            <a:pPr indent="0" lvl="0" marL="0" rtl="0" algn="l">
              <a:lnSpc>
                <a:spcPct val="100000"/>
              </a:lnSpc>
              <a:spcBef>
                <a:spcPts val="0"/>
              </a:spcBef>
              <a:spcAft>
                <a:spcPts val="0"/>
              </a:spcAft>
              <a:buSzPts val="1400"/>
              <a:buFont typeface="Open Sans"/>
              <a:buNone/>
            </a:pPr>
            <a:r>
              <a:rPr i="1" lang="fr-FR">
                <a:solidFill>
                  <a:srgbClr val="0070C0"/>
                </a:solidFill>
                <a:latin typeface="Open Sans"/>
                <a:ea typeface="Open Sans"/>
                <a:cs typeface="Open Sans"/>
                <a:sym typeface="Open Sans"/>
              </a:rPr>
              <a:t>B- faire trouver les indices qui permettent de trouver la réponse.</a:t>
            </a:r>
            <a:endParaRPr/>
          </a:p>
          <a:p>
            <a:pPr indent="-171450" lvl="0" marL="171450" rtl="0" algn="l">
              <a:lnSpc>
                <a:spcPct val="100000"/>
              </a:lnSpc>
              <a:spcBef>
                <a:spcPts val="0"/>
              </a:spcBef>
              <a:spcAft>
                <a:spcPts val="0"/>
              </a:spcAft>
              <a:buSzPts val="1400"/>
              <a:buFont typeface="Arial"/>
              <a:buChar char="•"/>
            </a:pPr>
            <a:r>
              <a:rPr lang="fr-FR">
                <a:solidFill>
                  <a:srgbClr val="0070C0"/>
                </a:solidFill>
                <a:latin typeface="Open Sans"/>
                <a:ea typeface="Open Sans"/>
                <a:cs typeface="Open Sans"/>
                <a:sym typeface="Open Sans"/>
              </a:rPr>
              <a:t>Il/elle collecte les réponses, mène une discussion en classe puis dévoile les réponses. </a:t>
            </a:r>
            <a:endParaRPr>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a:p>
        </p:txBody>
      </p:sp>
      <p:sp>
        <p:nvSpPr>
          <p:cNvPr id="181" name="Google Shape;181;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91" name="Google Shape;191;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800"/>
              <a:buFont typeface="Times New Roman"/>
              <a:buNone/>
            </a:pPr>
            <a:r>
              <a:rPr lang="fr-FR" sz="1800">
                <a:latin typeface="Open Sans"/>
                <a:ea typeface="Open Sans"/>
                <a:cs typeface="Open Sans"/>
                <a:sym typeface="Open Sans"/>
              </a:rPr>
              <a:t>Note à l’enseignant(e) :</a:t>
            </a:r>
            <a:endParaRPr b="1" sz="1800" u="sng">
              <a:latin typeface="Open Sans"/>
              <a:ea typeface="Open Sans"/>
              <a:cs typeface="Open Sans"/>
              <a:sym typeface="Open Sans"/>
            </a:endParaRPr>
          </a:p>
          <a:p>
            <a:pPr indent="0" lvl="0" marL="0" rtl="0" algn="l">
              <a:lnSpc>
                <a:spcPct val="107000"/>
              </a:lnSpc>
              <a:spcBef>
                <a:spcPts val="800"/>
              </a:spcBef>
              <a:spcAft>
                <a:spcPts val="0"/>
              </a:spcAft>
              <a:buSzPts val="1800"/>
              <a:buFont typeface="Times New Roman"/>
              <a:buNone/>
            </a:pPr>
            <a:r>
              <a:rPr b="1" lang="fr-FR" sz="1800" u="sng">
                <a:latin typeface="Open Sans"/>
                <a:ea typeface="Open Sans"/>
                <a:cs typeface="Open Sans"/>
                <a:sym typeface="Open Sans"/>
              </a:rPr>
              <a:t>2. Se préparer à produire un texte descriptif</a:t>
            </a:r>
            <a:endParaRPr/>
          </a:p>
          <a:p>
            <a:pPr indent="0" lvl="0" marL="0" rtl="0" algn="l">
              <a:lnSpc>
                <a:spcPct val="107000"/>
              </a:lnSpc>
              <a:spcBef>
                <a:spcPts val="800"/>
              </a:spcBef>
              <a:spcAft>
                <a:spcPts val="0"/>
              </a:spcAft>
              <a:buSzPts val="1800"/>
              <a:buFont typeface="Times New Roman"/>
              <a:buNone/>
            </a:pPr>
            <a:r>
              <a:rPr b="1" lang="fr-FR" sz="1800" u="sng">
                <a:latin typeface="Open Sans"/>
                <a:ea typeface="Open Sans"/>
                <a:cs typeface="Open Sans"/>
                <a:sym typeface="Open Sans"/>
              </a:rPr>
              <a:t>Étape 1 : B- </a:t>
            </a:r>
            <a:r>
              <a:rPr b="1" lang="fr-FR" sz="2400">
                <a:solidFill>
                  <a:srgbClr val="0097D7"/>
                </a:solidFill>
                <a:latin typeface="Open Sans"/>
                <a:ea typeface="Open Sans"/>
                <a:cs typeface="Open Sans"/>
                <a:sym typeface="Open Sans"/>
              </a:rPr>
              <a:t>Les expansions du nom </a:t>
            </a:r>
            <a:r>
              <a:rPr b="1" lang="fr-FR" sz="1800">
                <a:solidFill>
                  <a:srgbClr val="0097D7"/>
                </a:solidFill>
                <a:latin typeface="Open Sans"/>
                <a:ea typeface="Open Sans"/>
                <a:cs typeface="Open Sans"/>
                <a:sym typeface="Open Sans"/>
              </a:rPr>
              <a:t>(sens et nature grammaticale)</a:t>
            </a:r>
            <a:endParaRPr b="1" sz="2400">
              <a:solidFill>
                <a:srgbClr val="0097D7"/>
              </a:solidFill>
              <a:latin typeface="Open Sans"/>
              <a:ea typeface="Open Sans"/>
              <a:cs typeface="Open Sans"/>
              <a:sym typeface="Open Sans"/>
            </a:endParaRPr>
          </a:p>
          <a:p>
            <a:pPr indent="-171450" lvl="0" marL="171450" rtl="0" algn="l">
              <a:lnSpc>
                <a:spcPct val="100000"/>
              </a:lnSpc>
              <a:spcBef>
                <a:spcPts val="800"/>
              </a:spcBef>
              <a:spcAft>
                <a:spcPts val="0"/>
              </a:spcAft>
              <a:buSzPts val="1800"/>
              <a:buFont typeface="Arial"/>
              <a:buChar char="•"/>
            </a:pPr>
            <a:r>
              <a:rPr lang="fr-FR" sz="1800">
                <a:latin typeface="Open Sans"/>
                <a:ea typeface="Open Sans"/>
                <a:cs typeface="Open Sans"/>
                <a:sym typeface="Open Sans"/>
              </a:rPr>
              <a:t>L’enseignant(e) pose la première question, mène une discussion puis dévoile les réponses. </a:t>
            </a:r>
            <a:endParaRPr/>
          </a:p>
          <a:p>
            <a:pPr indent="-171450" lvl="0" marL="171450" rtl="0" algn="l">
              <a:lnSpc>
                <a:spcPct val="100000"/>
              </a:lnSpc>
              <a:spcBef>
                <a:spcPts val="0"/>
              </a:spcBef>
              <a:spcAft>
                <a:spcPts val="0"/>
              </a:spcAft>
              <a:buSzPts val="1800"/>
              <a:buFont typeface="Arial"/>
              <a:buChar char="•"/>
            </a:pPr>
            <a:r>
              <a:rPr lang="fr-FR" sz="1800">
                <a:latin typeface="Open Sans"/>
                <a:ea typeface="Open Sans"/>
                <a:cs typeface="Open Sans"/>
                <a:sym typeface="Open Sans"/>
              </a:rPr>
              <a:t>Il/elle fait rappeler qu’il s’agit des expansions du nom. </a:t>
            </a:r>
            <a:endParaRPr/>
          </a:p>
          <a:p>
            <a:pPr indent="-171450" lvl="0" marL="171450" rtl="0" algn="l">
              <a:lnSpc>
                <a:spcPct val="100000"/>
              </a:lnSpc>
              <a:spcBef>
                <a:spcPts val="0"/>
              </a:spcBef>
              <a:spcAft>
                <a:spcPts val="0"/>
              </a:spcAft>
              <a:buSzPts val="1800"/>
              <a:buFont typeface="Arial"/>
              <a:buChar char="•"/>
            </a:pPr>
            <a:r>
              <a:rPr lang="fr-FR" sz="1800">
                <a:latin typeface="Open Sans"/>
                <a:ea typeface="Open Sans"/>
                <a:cs typeface="Open Sans"/>
                <a:sym typeface="Open Sans"/>
              </a:rPr>
              <a:t>Il/elle pose les deux questions qui restent l’une après l’autre. </a:t>
            </a:r>
            <a:endParaRPr/>
          </a:p>
          <a:p>
            <a:pPr indent="-171450" lvl="0" marL="171450" rtl="0" algn="l">
              <a:lnSpc>
                <a:spcPct val="100000"/>
              </a:lnSpc>
              <a:spcBef>
                <a:spcPts val="0"/>
              </a:spcBef>
              <a:spcAft>
                <a:spcPts val="0"/>
              </a:spcAft>
              <a:buSzPts val="1800"/>
              <a:buFont typeface="Arial"/>
              <a:buChar char="•"/>
            </a:pPr>
            <a:r>
              <a:rPr lang="fr-FR" sz="1800">
                <a:solidFill>
                  <a:srgbClr val="0070C0"/>
                </a:solidFill>
                <a:latin typeface="Open Sans"/>
                <a:ea typeface="Open Sans"/>
                <a:cs typeface="Open Sans"/>
                <a:sym typeface="Open Sans"/>
              </a:rPr>
              <a:t>Il/elle collecte les réponses, mène une discussion en classe puis dévoile les réponses. </a:t>
            </a:r>
            <a:endParaRPr/>
          </a:p>
          <a:p>
            <a:pPr indent="-171450" lvl="0" marL="171450" rtl="0" algn="l">
              <a:lnSpc>
                <a:spcPct val="100000"/>
              </a:lnSpc>
              <a:spcBef>
                <a:spcPts val="0"/>
              </a:spcBef>
              <a:spcAft>
                <a:spcPts val="0"/>
              </a:spcAft>
              <a:buSzPts val="1800"/>
              <a:buFont typeface="Arial"/>
              <a:buChar char="•"/>
            </a:pPr>
            <a:r>
              <a:rPr lang="fr-FR" sz="1800">
                <a:solidFill>
                  <a:srgbClr val="0070C0"/>
                </a:solidFill>
                <a:latin typeface="Open Sans"/>
                <a:ea typeface="Open Sans"/>
                <a:cs typeface="Open Sans"/>
                <a:sym typeface="Open Sans"/>
              </a:rPr>
              <a:t>Il/elle pourrait rappeler la synthèse sur le sens et la nature grammaticale des expansions du nom. </a:t>
            </a:r>
            <a:endParaRPr sz="1800">
              <a:latin typeface="Open Sans"/>
              <a:ea typeface="Open Sans"/>
              <a:cs typeface="Open Sans"/>
              <a:sym typeface="Open Sans"/>
            </a:endParaRPr>
          </a:p>
          <a:p>
            <a:pPr indent="-228600" lvl="0" marL="457200" rtl="0" algn="l">
              <a:lnSpc>
                <a:spcPct val="100000"/>
              </a:lnSpc>
              <a:spcBef>
                <a:spcPts val="0"/>
              </a:spcBef>
              <a:spcAft>
                <a:spcPts val="0"/>
              </a:spcAft>
              <a:buSzPts val="1400"/>
              <a:buNone/>
            </a:pPr>
            <a:r>
              <a:t/>
            </a:r>
            <a:endParaRPr/>
          </a:p>
        </p:txBody>
      </p:sp>
      <p:sp>
        <p:nvSpPr>
          <p:cNvPr id="192" name="Google Shape;192;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fr-FR" sz="1200">
                <a:solidFill>
                  <a:srgbClr val="000000"/>
                </a:solidFill>
                <a:latin typeface="Calibri"/>
                <a:ea typeface="Calibri"/>
                <a:cs typeface="Calibri"/>
                <a:sym typeface="Calibri"/>
              </a:rPr>
              <a:t>‹#›</a:t>
            </a:fld>
            <a:endParaRPr sz="1200">
              <a:solidFill>
                <a:srgbClr val="000000"/>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4.png"/><Relationship Id="rId4" Type="http://schemas.openxmlformats.org/officeDocument/2006/relationships/image" Target="../media/image7.png"/><Relationship Id="rId5" Type="http://schemas.openxmlformats.org/officeDocument/2006/relationships/image" Target="../media/image10.png"/><Relationship Id="rId6" Type="http://schemas.openxmlformats.org/officeDocument/2006/relationships/image" Target="../media/image12.png"/><Relationship Id="rId7" Type="http://schemas.openxmlformats.org/officeDocument/2006/relationships/image" Target="../media/image9.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صفحة الرئيسية">
  <p:cSld name="الصفحة الرئيسية">
    <p:spTree>
      <p:nvGrpSpPr>
        <p:cNvPr id="10" name="Shape 10"/>
        <p:cNvGrpSpPr/>
        <p:nvPr/>
      </p:nvGrpSpPr>
      <p:grpSpPr>
        <a:xfrm>
          <a:off x="0" y="0"/>
          <a:ext cx="0" cy="0"/>
          <a:chOff x="0" y="0"/>
          <a:chExt cx="0" cy="0"/>
        </a:xfrm>
      </p:grpSpPr>
      <p:grpSp>
        <p:nvGrpSpPr>
          <p:cNvPr id="11" name="Google Shape;11;p2"/>
          <p:cNvGrpSpPr/>
          <p:nvPr/>
        </p:nvGrpSpPr>
        <p:grpSpPr>
          <a:xfrm flipH="1" rot="10800000">
            <a:off x="0" y="2103438"/>
            <a:ext cx="12171363" cy="3998909"/>
            <a:chOff x="44070" y="706405"/>
            <a:chExt cx="16563882" cy="5470813"/>
          </a:xfrm>
        </p:grpSpPr>
        <p:grpSp>
          <p:nvGrpSpPr>
            <p:cNvPr id="12" name="Google Shape;12;p2"/>
            <p:cNvGrpSpPr/>
            <p:nvPr/>
          </p:nvGrpSpPr>
          <p:grpSpPr>
            <a:xfrm flipH="1" rot="10800000">
              <a:off x="44070" y="3524341"/>
              <a:ext cx="6199341" cy="2652877"/>
              <a:chOff x="4802629" y="811335"/>
              <a:chExt cx="6199341" cy="2652877"/>
            </a:xfrm>
          </p:grpSpPr>
          <p:sp>
            <p:nvSpPr>
              <p:cNvPr id="13" name="Google Shape;13;p2"/>
              <p:cNvSpPr/>
              <p:nvPr/>
            </p:nvSpPr>
            <p:spPr>
              <a:xfrm>
                <a:off x="4802629" y="3172103"/>
                <a:ext cx="1332975" cy="228042"/>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4" name="Google Shape;14;p2"/>
              <p:cNvSpPr/>
              <p:nvPr/>
            </p:nvSpPr>
            <p:spPr>
              <a:xfrm rot="2727637">
                <a:off x="7155799" y="419646"/>
                <a:ext cx="228042" cy="3413452"/>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5" name="Google Shape;15;p2"/>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6" name="Google Shape;16;p2"/>
            <p:cNvGrpSpPr/>
            <p:nvPr/>
          </p:nvGrpSpPr>
          <p:grpSpPr>
            <a:xfrm flipH="1">
              <a:off x="1190030" y="706405"/>
              <a:ext cx="15417922" cy="2678103"/>
              <a:chOff x="-4415952" y="811335"/>
              <a:chExt cx="15417922" cy="2678103"/>
            </a:xfrm>
          </p:grpSpPr>
          <p:sp>
            <p:nvSpPr>
              <p:cNvPr id="17" name="Google Shape;17;p2"/>
              <p:cNvSpPr/>
              <p:nvPr/>
            </p:nvSpPr>
            <p:spPr>
              <a:xfrm>
                <a:off x="-4415952" y="3250289"/>
                <a:ext cx="10579540" cy="22152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8" name="Google Shape;18;p2"/>
              <p:cNvSpPr/>
              <p:nvPr/>
            </p:nvSpPr>
            <p:spPr>
              <a:xfrm rot="2727637">
                <a:off x="7155700" y="504346"/>
                <a:ext cx="228040" cy="3413452"/>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9" name="Google Shape;19;p2"/>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20" name="Google Shape;20;p2"/>
          <p:cNvSpPr/>
          <p:nvPr>
            <p:ph idx="2" type="pic"/>
          </p:nvPr>
        </p:nvSpPr>
        <p:spPr>
          <a:xfrm flipH="1">
            <a:off x="1210019" y="2607882"/>
            <a:ext cx="2975891" cy="2975891"/>
          </a:xfrm>
          <a:prstGeom prst="rect">
            <a:avLst/>
          </a:prstGeom>
          <a:solidFill>
            <a:srgbClr val="F2F2F2"/>
          </a:solidFill>
          <a:ln>
            <a:noFill/>
          </a:ln>
        </p:spPr>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واضيع أو الأهداف">
  <p:cSld name="المواضيع أو الأهداف">
    <p:spTree>
      <p:nvGrpSpPr>
        <p:cNvPr id="21" name="Shape 21"/>
        <p:cNvGrpSpPr/>
        <p:nvPr/>
      </p:nvGrpSpPr>
      <p:grpSpPr>
        <a:xfrm>
          <a:off x="0" y="0"/>
          <a:ext cx="0" cy="0"/>
          <a:chOff x="0" y="0"/>
          <a:chExt cx="0" cy="0"/>
        </a:xfrm>
      </p:grpSpPr>
      <p:sp>
        <p:nvSpPr>
          <p:cNvPr id="22" name="Google Shape;22;p3"/>
          <p:cNvSpPr txBox="1"/>
          <p:nvPr/>
        </p:nvSpPr>
        <p:spPr>
          <a:xfrm flipH="1">
            <a:off x="909638" y="9525"/>
            <a:ext cx="9912350" cy="91281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fr-FR" sz="2800" u="none" cap="none" strike="noStrike">
                <a:solidFill>
                  <a:srgbClr val="000000"/>
                </a:solidFill>
                <a:latin typeface="Open Sans"/>
                <a:ea typeface="Open Sans"/>
                <a:cs typeface="Open Sans"/>
                <a:sym typeface="Open Sans"/>
              </a:rPr>
              <a:t>COMPÉTENCE: Expression écrite</a:t>
            </a:r>
            <a:endParaRPr b="1" i="0" sz="2800" u="none" cap="none" strike="noStrike">
              <a:solidFill>
                <a:srgbClr val="3A3838"/>
              </a:solidFill>
              <a:latin typeface="Open Sans"/>
              <a:ea typeface="Open Sans"/>
              <a:cs typeface="Open Sans"/>
              <a:sym typeface="Open Sans"/>
            </a:endParaRPr>
          </a:p>
        </p:txBody>
      </p:sp>
      <p:pic>
        <p:nvPicPr>
          <p:cNvPr id="23" name="Google Shape;23;p3"/>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24" name="Google Shape;24;p3"/>
          <p:cNvSpPr/>
          <p:nvPr/>
        </p:nvSpPr>
        <p:spPr>
          <a:xfrm flipH="1">
            <a:off x="9448800" y="334963"/>
            <a:ext cx="1504950" cy="1504950"/>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5" name="Google Shape;25;p3"/>
          <p:cNvGrpSpPr/>
          <p:nvPr/>
        </p:nvGrpSpPr>
        <p:grpSpPr>
          <a:xfrm flipH="1" rot="10800000">
            <a:off x="-20638" y="88900"/>
            <a:ext cx="12192001" cy="1998663"/>
            <a:chOff x="-24104178" y="706405"/>
            <a:chExt cx="33183933" cy="5470813"/>
          </a:xfrm>
        </p:grpSpPr>
        <p:grpSp>
          <p:nvGrpSpPr>
            <p:cNvPr id="26" name="Google Shape;26;p3"/>
            <p:cNvGrpSpPr/>
            <p:nvPr/>
          </p:nvGrpSpPr>
          <p:grpSpPr>
            <a:xfrm flipH="1" rot="10800000">
              <a:off x="-24104178" y="3524341"/>
              <a:ext cx="30347589" cy="2652877"/>
              <a:chOff x="-19345619" y="811335"/>
              <a:chExt cx="30347589" cy="2652877"/>
            </a:xfrm>
          </p:grpSpPr>
          <p:sp>
            <p:nvSpPr>
              <p:cNvPr id="27" name="Google Shape;27;p3"/>
              <p:cNvSpPr/>
              <p:nvPr/>
            </p:nvSpPr>
            <p:spPr>
              <a:xfrm>
                <a:off x="-19345619" y="3140451"/>
                <a:ext cx="25428052" cy="29114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28" name="Google Shape;28;p3"/>
              <p:cNvSpPr/>
              <p:nvPr/>
            </p:nvSpPr>
            <p:spPr>
              <a:xfrm rot="2727637">
                <a:off x="7099339"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29" name="Google Shape;29;p3"/>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0" name="Google Shape;30;p3"/>
            <p:cNvGrpSpPr/>
            <p:nvPr/>
          </p:nvGrpSpPr>
          <p:grpSpPr>
            <a:xfrm flipH="1">
              <a:off x="1190030" y="706405"/>
              <a:ext cx="7889725" cy="2652877"/>
              <a:chOff x="3112245" y="811335"/>
              <a:chExt cx="7889725" cy="2652877"/>
            </a:xfrm>
          </p:grpSpPr>
          <p:sp>
            <p:nvSpPr>
              <p:cNvPr id="31" name="Google Shape;31;p3"/>
              <p:cNvSpPr/>
              <p:nvPr/>
            </p:nvSpPr>
            <p:spPr>
              <a:xfrm>
                <a:off x="3112245" y="3201287"/>
                <a:ext cx="3080749" cy="23030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32" name="Google Shape;32;p3"/>
              <p:cNvSpPr/>
              <p:nvPr/>
            </p:nvSpPr>
            <p:spPr>
              <a:xfrm rot="2727637">
                <a:off x="7153728"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33" name="Google Shape;33;p3"/>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34" name="Google Shape;34;p3"/>
          <p:cNvSpPr/>
          <p:nvPr/>
        </p:nvSpPr>
        <p:spPr>
          <a:xfrm flipH="1">
            <a:off x="9790113" y="700088"/>
            <a:ext cx="779462" cy="784225"/>
          </a:xfrm>
          <a:custGeom>
            <a:rect b="b" l="l" r="r" t="t"/>
            <a:pathLst>
              <a:path extrusionOk="0" h="3234532" w="3208412">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lnTo>
                  <a:pt x="2909110"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35" name="Shape 35"/>
        <p:cNvGrpSpPr/>
        <p:nvPr/>
      </p:nvGrpSpPr>
      <p:grpSpPr>
        <a:xfrm>
          <a:off x="0" y="0"/>
          <a:ext cx="0" cy="0"/>
          <a:chOff x="0" y="0"/>
          <a:chExt cx="0" cy="0"/>
        </a:xfrm>
      </p:grpSpPr>
      <p:pic>
        <p:nvPicPr>
          <p:cNvPr id="36" name="Google Shape;36;p4"/>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المراجع">
  <p:cSld name="صفحة المراجع">
    <p:spTree>
      <p:nvGrpSpPr>
        <p:cNvPr id="37" name="Shape 37"/>
        <p:cNvGrpSpPr/>
        <p:nvPr/>
      </p:nvGrpSpPr>
      <p:grpSpPr>
        <a:xfrm>
          <a:off x="0" y="0"/>
          <a:ext cx="0" cy="0"/>
          <a:chOff x="0" y="0"/>
          <a:chExt cx="0" cy="0"/>
        </a:xfrm>
      </p:grpSpPr>
      <p:sp>
        <p:nvSpPr>
          <p:cNvPr id="38" name="Google Shape;38;p5"/>
          <p:cNvSpPr/>
          <p:nvPr/>
        </p:nvSpPr>
        <p:spPr>
          <a:xfrm flipH="1">
            <a:off x="-9525" y="987425"/>
            <a:ext cx="12211050" cy="5870575"/>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 name="Google Shape;39;p5"/>
          <p:cNvSpPr/>
          <p:nvPr/>
        </p:nvSpPr>
        <p:spPr>
          <a:xfrm flipH="1">
            <a:off x="709613" y="1784350"/>
            <a:ext cx="10698162" cy="4259263"/>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0" name="Google Shape;40;p5"/>
          <p:cNvSpPr/>
          <p:nvPr/>
        </p:nvSpPr>
        <p:spPr>
          <a:xfrm flipH="1">
            <a:off x="9423400" y="334963"/>
            <a:ext cx="1504950" cy="1504950"/>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1" name="Google Shape;41;p5"/>
          <p:cNvGrpSpPr/>
          <p:nvPr/>
        </p:nvGrpSpPr>
        <p:grpSpPr>
          <a:xfrm flipH="1" rot="10800000">
            <a:off x="-30163" y="88900"/>
            <a:ext cx="12192001" cy="1998663"/>
            <a:chOff x="-24104178" y="706405"/>
            <a:chExt cx="33183933" cy="5470813"/>
          </a:xfrm>
        </p:grpSpPr>
        <p:grpSp>
          <p:nvGrpSpPr>
            <p:cNvPr id="42" name="Google Shape;42;p5"/>
            <p:cNvGrpSpPr/>
            <p:nvPr/>
          </p:nvGrpSpPr>
          <p:grpSpPr>
            <a:xfrm flipH="1" rot="10800000">
              <a:off x="-24104178" y="3524341"/>
              <a:ext cx="30347589" cy="2652877"/>
              <a:chOff x="-19345619" y="811335"/>
              <a:chExt cx="30347589" cy="2652877"/>
            </a:xfrm>
          </p:grpSpPr>
          <p:sp>
            <p:nvSpPr>
              <p:cNvPr id="43" name="Google Shape;43;p5"/>
              <p:cNvSpPr/>
              <p:nvPr/>
            </p:nvSpPr>
            <p:spPr>
              <a:xfrm>
                <a:off x="-19345619" y="3140451"/>
                <a:ext cx="25428052" cy="29114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4" name="Google Shape;44;p5"/>
              <p:cNvSpPr/>
              <p:nvPr/>
            </p:nvSpPr>
            <p:spPr>
              <a:xfrm rot="2727637">
                <a:off x="7099339"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5" name="Google Shape;45;p5"/>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6" name="Google Shape;46;p5"/>
            <p:cNvGrpSpPr/>
            <p:nvPr/>
          </p:nvGrpSpPr>
          <p:grpSpPr>
            <a:xfrm flipH="1">
              <a:off x="1190030" y="706405"/>
              <a:ext cx="7889725" cy="2652877"/>
              <a:chOff x="3112245" y="811335"/>
              <a:chExt cx="7889725" cy="2652877"/>
            </a:xfrm>
          </p:grpSpPr>
          <p:sp>
            <p:nvSpPr>
              <p:cNvPr id="47" name="Google Shape;47;p5"/>
              <p:cNvSpPr/>
              <p:nvPr/>
            </p:nvSpPr>
            <p:spPr>
              <a:xfrm>
                <a:off x="3112245" y="3201287"/>
                <a:ext cx="3080749" cy="23030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8" name="Google Shape;48;p5"/>
              <p:cNvSpPr/>
              <p:nvPr/>
            </p:nvSpPr>
            <p:spPr>
              <a:xfrm rot="2727637">
                <a:off x="7153728"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9" name="Google Shape;49;p5"/>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grpSp>
        <p:nvGrpSpPr>
          <p:cNvPr id="50" name="Google Shape;50;p5"/>
          <p:cNvGrpSpPr/>
          <p:nvPr/>
        </p:nvGrpSpPr>
        <p:grpSpPr>
          <a:xfrm flipH="1">
            <a:off x="9763124" y="736600"/>
            <a:ext cx="871538" cy="758826"/>
            <a:chOff x="4075907" y="5137696"/>
            <a:chExt cx="1420106" cy="1235752"/>
          </a:xfrm>
        </p:grpSpPr>
        <p:sp>
          <p:nvSpPr>
            <p:cNvPr id="51" name="Google Shape;51;p5"/>
            <p:cNvSpPr/>
            <p:nvPr/>
          </p:nvSpPr>
          <p:spPr>
            <a:xfrm flipH="1" rot="5400000">
              <a:off x="4674794" y="5298874"/>
              <a:ext cx="222332" cy="1420106"/>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565874"/>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2" name="Google Shape;52;p5"/>
            <p:cNvSpPr/>
            <p:nvPr/>
          </p:nvSpPr>
          <p:spPr>
            <a:xfrm flipH="1" rot="-5400000">
              <a:off x="4679964" y="5596201"/>
              <a:ext cx="211991" cy="1342503"/>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C82FF"/>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3" name="Google Shape;53;p5"/>
            <p:cNvSpPr/>
            <p:nvPr/>
          </p:nvSpPr>
          <p:spPr>
            <a:xfrm flipH="1" rot="-5400000">
              <a:off x="4679964" y="5076566"/>
              <a:ext cx="211991" cy="1342503"/>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ED0A6"/>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4" name="Google Shape;54;p5"/>
            <p:cNvSpPr/>
            <p:nvPr/>
          </p:nvSpPr>
          <p:spPr>
            <a:xfrm flipH="1" rot="-5400000">
              <a:off x="4663148" y="4824501"/>
              <a:ext cx="209406" cy="1342505"/>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1F3864"/>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55" name="Google Shape;55;p5"/>
            <p:cNvSpPr/>
            <p:nvPr/>
          </p:nvSpPr>
          <p:spPr>
            <a:xfrm flipH="1" rot="5400000">
              <a:off x="4696777" y="4573733"/>
              <a:ext cx="211991" cy="1339917"/>
            </a:xfrm>
            <a:custGeom>
              <a:rect b="b" l="l" r="r" t="t"/>
              <a:pathLst>
                <a:path extrusionOk="0" h="2500353" w="468002">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lnTo>
                    <a:pt x="0" y="2500353"/>
                  </a:lnTo>
                  <a:close/>
                </a:path>
              </a:pathLst>
            </a:custGeom>
            <a:solidFill>
              <a:srgbClr val="FFFFFF"/>
            </a:solidFill>
            <a:ln cap="flat" cmpd="sng" w="41275">
              <a:solidFill>
                <a:srgbClr val="FF8021"/>
              </a:solidFill>
              <a:prstDash val="solid"/>
              <a:miter lim="800000"/>
              <a:headEnd len="sm" w="sm" type="none"/>
              <a:tailEnd len="sm" w="sm" type="none"/>
            </a:ln>
          </p:spPr>
          <p:txBody>
            <a:bodyPr anchorCtr="0" anchor="ctr" bIns="30475" lIns="60950" spcFirstLastPara="1" rIns="60950" wrap="square" tIns="30475">
              <a:noAutofit/>
            </a:bodyPr>
            <a:lstStyle/>
            <a:p>
              <a:pPr indent="0" lvl="0" marL="0" marR="0" rtl="0" algn="ctr">
                <a:lnSpc>
                  <a:spcPct val="100000"/>
                </a:lnSpc>
                <a:spcBef>
                  <a:spcPts val="0"/>
                </a:spcBef>
                <a:spcAft>
                  <a:spcPts val="0"/>
                </a:spcAft>
                <a:buClr>
                  <a:srgbClr val="000000"/>
                </a:buClr>
                <a:buSzPts val="1200"/>
                <a:buFont typeface="Arial"/>
                <a:buNone/>
              </a:pPr>
              <a:r>
                <a:rPr b="0" i="0" lang="fr-FR" sz="1200" u="none" cap="none" strike="noStrike">
                  <a:solidFill>
                    <a:srgbClr val="FFFFFF"/>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grpSp>
      <p:pic>
        <p:nvPicPr>
          <p:cNvPr id="56" name="Google Shape;56;p5"/>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57" name="Google Shape;57;p5"/>
          <p:cNvSpPr txBox="1"/>
          <p:nvPr/>
        </p:nvSpPr>
        <p:spPr>
          <a:xfrm flipH="1">
            <a:off x="909638" y="7938"/>
            <a:ext cx="9912350" cy="9144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fr-FR" sz="2800" u="none" cap="none" strike="noStrike">
                <a:solidFill>
                  <a:srgbClr val="000000"/>
                </a:solidFill>
                <a:latin typeface="Open Sans"/>
                <a:ea typeface="Open Sans"/>
                <a:cs typeface="Open Sans"/>
                <a:sym typeface="Open Sans"/>
              </a:rPr>
              <a:t>RÉFÉRENCES</a:t>
            </a:r>
            <a:endParaRPr b="1" i="0" sz="2800" u="none" cap="none" strike="noStrike">
              <a:solidFill>
                <a:srgbClr val="3A3838"/>
              </a:solidFill>
              <a:latin typeface="Open Sans"/>
              <a:ea typeface="Open Sans"/>
              <a:cs typeface="Open Sans"/>
              <a:sym typeface="Open San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فريق العمل">
  <p:cSld name="صفحة فريق العمل">
    <p:spTree>
      <p:nvGrpSpPr>
        <p:cNvPr id="58" name="Shape 58"/>
        <p:cNvGrpSpPr/>
        <p:nvPr/>
      </p:nvGrpSpPr>
      <p:grpSpPr>
        <a:xfrm>
          <a:off x="0" y="0"/>
          <a:ext cx="0" cy="0"/>
          <a:chOff x="0" y="0"/>
          <a:chExt cx="0" cy="0"/>
        </a:xfrm>
      </p:grpSpPr>
      <p:sp>
        <p:nvSpPr>
          <p:cNvPr id="59" name="Google Shape;59;p6"/>
          <p:cNvSpPr/>
          <p:nvPr/>
        </p:nvSpPr>
        <p:spPr>
          <a:xfrm flipH="1">
            <a:off x="0" y="987425"/>
            <a:ext cx="12211050" cy="5870575"/>
          </a:xfrm>
          <a:custGeom>
            <a:rect b="b" l="l" r="r" t="t"/>
            <a:pathLst>
              <a:path extrusionOk="0" h="5907024" w="12271248">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 name="Google Shape;60;p6"/>
          <p:cNvSpPr/>
          <p:nvPr/>
        </p:nvSpPr>
        <p:spPr>
          <a:xfrm flipH="1">
            <a:off x="719138" y="1784350"/>
            <a:ext cx="10698162" cy="4259263"/>
          </a:xfrm>
          <a:prstGeom prst="rect">
            <a:avLst/>
          </a:prstGeom>
          <a:solidFill>
            <a:schemeClr val="lt1"/>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1" name="Google Shape;61;p6"/>
          <p:cNvSpPr/>
          <p:nvPr/>
        </p:nvSpPr>
        <p:spPr>
          <a:xfrm flipH="1">
            <a:off x="9432925" y="334963"/>
            <a:ext cx="1504950" cy="1504950"/>
          </a:xfrm>
          <a:custGeom>
            <a:rect b="b" l="l" r="r" t="t"/>
            <a:pathLst>
              <a:path extrusionOk="0" h="2017267" w="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2" name="Google Shape;62;p6"/>
          <p:cNvGrpSpPr/>
          <p:nvPr/>
        </p:nvGrpSpPr>
        <p:grpSpPr>
          <a:xfrm flipH="1" rot="10800000">
            <a:off x="-22225" y="88900"/>
            <a:ext cx="12192000" cy="1998663"/>
            <a:chOff x="-24108498" y="706405"/>
            <a:chExt cx="33183930" cy="5470813"/>
          </a:xfrm>
        </p:grpSpPr>
        <p:grpSp>
          <p:nvGrpSpPr>
            <p:cNvPr id="63" name="Google Shape;63;p6"/>
            <p:cNvGrpSpPr/>
            <p:nvPr/>
          </p:nvGrpSpPr>
          <p:grpSpPr>
            <a:xfrm flipH="1" rot="10800000">
              <a:off x="-24108498" y="3524341"/>
              <a:ext cx="30351909" cy="2652877"/>
              <a:chOff x="-19349939" y="811335"/>
              <a:chExt cx="30351909" cy="2652877"/>
            </a:xfrm>
          </p:grpSpPr>
          <p:sp>
            <p:nvSpPr>
              <p:cNvPr id="64" name="Google Shape;64;p6"/>
              <p:cNvSpPr/>
              <p:nvPr/>
            </p:nvSpPr>
            <p:spPr>
              <a:xfrm>
                <a:off x="-19349939" y="3140451"/>
                <a:ext cx="25428052" cy="29114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5" name="Google Shape;65;p6"/>
              <p:cNvSpPr/>
              <p:nvPr/>
            </p:nvSpPr>
            <p:spPr>
              <a:xfrm rot="2727637">
                <a:off x="7095017"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6" name="Google Shape;66;p6"/>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67" name="Google Shape;67;p6"/>
            <p:cNvGrpSpPr/>
            <p:nvPr/>
          </p:nvGrpSpPr>
          <p:grpSpPr>
            <a:xfrm flipH="1">
              <a:off x="1190030" y="706405"/>
              <a:ext cx="7885402" cy="2652877"/>
              <a:chOff x="3116568" y="811335"/>
              <a:chExt cx="7885402" cy="2652877"/>
            </a:xfrm>
          </p:grpSpPr>
          <p:sp>
            <p:nvSpPr>
              <p:cNvPr id="68" name="Google Shape;68;p6"/>
              <p:cNvSpPr/>
              <p:nvPr/>
            </p:nvSpPr>
            <p:spPr>
              <a:xfrm>
                <a:off x="3116568" y="3201287"/>
                <a:ext cx="3080746" cy="230306"/>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9" name="Google Shape;69;p6"/>
              <p:cNvSpPr/>
              <p:nvPr/>
            </p:nvSpPr>
            <p:spPr>
              <a:xfrm rot="2727637">
                <a:off x="7153728" y="449501"/>
                <a:ext cx="230303" cy="3413451"/>
              </a:xfrm>
              <a:prstGeom prst="rect">
                <a:avLst/>
              </a:prstGeom>
              <a:solidFill>
                <a:srgbClr val="9CC2E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70" name="Google Shape;70;p6"/>
              <p:cNvSpPr/>
              <p:nvPr/>
            </p:nvSpPr>
            <p:spPr>
              <a:xfrm flipH="1" rot="-2727637">
                <a:off x="9542351" y="362795"/>
                <a:ext cx="228600" cy="3549958"/>
              </a:xfrm>
              <a:custGeom>
                <a:rect b="b" l="l" r="r" t="t"/>
                <a:pathLst>
                  <a:path extrusionOk="0" h="3549958" w="228600">
                    <a:moveTo>
                      <a:pt x="0" y="0"/>
                    </a:moveTo>
                    <a:lnTo>
                      <a:pt x="0" y="3549958"/>
                    </a:lnTo>
                    <a:lnTo>
                      <a:pt x="10901" y="3549958"/>
                    </a:lnTo>
                    <a:lnTo>
                      <a:pt x="228600" y="3328731"/>
                    </a:lnTo>
                    <a:lnTo>
                      <a:pt x="228600" y="0"/>
                    </a:lnTo>
                    <a:lnTo>
                      <a:pt x="0" y="0"/>
                    </a:lnTo>
                    <a:close/>
                  </a:path>
                </a:pathLst>
              </a:custGeom>
              <a:solidFill>
                <a:srgbClr val="9CC2E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71" name="Google Shape;71;p6"/>
          <p:cNvSpPr/>
          <p:nvPr/>
        </p:nvSpPr>
        <p:spPr>
          <a:xfrm flipH="1">
            <a:off x="9653588" y="773113"/>
            <a:ext cx="1062037" cy="554037"/>
          </a:xfrm>
          <a:custGeom>
            <a:rect b="b" l="l" r="r" t="t"/>
            <a:pathLst>
              <a:path extrusionOk="0" h="141" w="271">
                <a:moveTo>
                  <a:pt x="196" y="133"/>
                </a:moveTo>
                <a:cubicBezTo>
                  <a:pt x="192" y="135"/>
                  <a:pt x="188" y="136"/>
                  <a:pt x="184" y="137"/>
                </a:cubicBezTo>
                <a:cubicBezTo>
                  <a:pt x="170" y="140"/>
                  <a:pt x="156" y="141"/>
                  <a:pt x="139" y="141"/>
                </a:cubicBezTo>
                <a:cubicBezTo>
                  <a:pt x="122" y="141"/>
                  <a:pt x="108" y="140"/>
                  <a:pt x="95" y="137"/>
                </a:cubicBezTo>
                <a:cubicBezTo>
                  <a:pt x="90" y="136"/>
                  <a:pt x="86" y="135"/>
                  <a:pt x="82" y="133"/>
                </a:cubicBezTo>
                <a:cubicBezTo>
                  <a:pt x="71" y="127"/>
                  <a:pt x="71" y="118"/>
                  <a:pt x="77" y="111"/>
                </a:cubicBezTo>
                <a:cubicBezTo>
                  <a:pt x="84" y="104"/>
                  <a:pt x="93" y="99"/>
                  <a:pt x="102" y="95"/>
                </a:cubicBezTo>
                <a:cubicBezTo>
                  <a:pt x="106" y="93"/>
                  <a:pt x="111" y="91"/>
                  <a:pt x="115" y="90"/>
                </a:cubicBezTo>
                <a:cubicBezTo>
                  <a:pt x="123" y="86"/>
                  <a:pt x="125" y="79"/>
                  <a:pt x="119" y="73"/>
                </a:cubicBezTo>
                <a:cubicBezTo>
                  <a:pt x="107" y="61"/>
                  <a:pt x="103" y="46"/>
                  <a:pt x="103" y="31"/>
                </a:cubicBezTo>
                <a:cubicBezTo>
                  <a:pt x="104" y="14"/>
                  <a:pt x="114" y="5"/>
                  <a:pt x="129" y="1"/>
                </a:cubicBezTo>
                <a:cubicBezTo>
                  <a:pt x="133" y="0"/>
                  <a:pt x="136" y="0"/>
                  <a:pt x="139" y="0"/>
                </a:cubicBezTo>
                <a:cubicBezTo>
                  <a:pt x="142" y="0"/>
                  <a:pt x="146" y="0"/>
                  <a:pt x="149" y="1"/>
                </a:cubicBezTo>
                <a:cubicBezTo>
                  <a:pt x="164" y="5"/>
                  <a:pt x="174" y="14"/>
                  <a:pt x="175" y="31"/>
                </a:cubicBezTo>
                <a:cubicBezTo>
                  <a:pt x="175" y="46"/>
                  <a:pt x="171" y="61"/>
                  <a:pt x="159" y="73"/>
                </a:cubicBezTo>
                <a:cubicBezTo>
                  <a:pt x="153" y="78"/>
                  <a:pt x="156" y="86"/>
                  <a:pt x="163" y="90"/>
                </a:cubicBezTo>
                <a:cubicBezTo>
                  <a:pt x="168" y="91"/>
                  <a:pt x="172" y="93"/>
                  <a:pt x="176" y="95"/>
                </a:cubicBezTo>
                <a:cubicBezTo>
                  <a:pt x="185" y="99"/>
                  <a:pt x="194" y="104"/>
                  <a:pt x="201" y="111"/>
                </a:cubicBezTo>
                <a:cubicBezTo>
                  <a:pt x="206" y="116"/>
                  <a:pt x="208" y="127"/>
                  <a:pt x="196" y="133"/>
                </a:cubicBezTo>
                <a:close/>
                <a:moveTo>
                  <a:pt x="267" y="120"/>
                </a:moveTo>
                <a:cubicBezTo>
                  <a:pt x="262" y="115"/>
                  <a:pt x="256" y="112"/>
                  <a:pt x="249" y="109"/>
                </a:cubicBezTo>
                <a:cubicBezTo>
                  <a:pt x="247" y="107"/>
                  <a:pt x="244" y="106"/>
                  <a:pt x="241" y="105"/>
                </a:cubicBezTo>
                <a:cubicBezTo>
                  <a:pt x="235" y="103"/>
                  <a:pt x="234" y="97"/>
                  <a:pt x="238" y="93"/>
                </a:cubicBezTo>
                <a:cubicBezTo>
                  <a:pt x="246" y="85"/>
                  <a:pt x="249" y="75"/>
                  <a:pt x="249" y="64"/>
                </a:cubicBezTo>
                <a:cubicBezTo>
                  <a:pt x="248" y="52"/>
                  <a:pt x="241" y="46"/>
                  <a:pt x="231" y="44"/>
                </a:cubicBezTo>
                <a:cubicBezTo>
                  <a:pt x="228" y="43"/>
                  <a:pt x="226" y="43"/>
                  <a:pt x="224" y="43"/>
                </a:cubicBezTo>
                <a:cubicBezTo>
                  <a:pt x="222" y="43"/>
                  <a:pt x="219" y="43"/>
                  <a:pt x="217" y="44"/>
                </a:cubicBezTo>
                <a:cubicBezTo>
                  <a:pt x="206" y="46"/>
                  <a:pt x="199" y="52"/>
                  <a:pt x="199" y="64"/>
                </a:cubicBezTo>
                <a:cubicBezTo>
                  <a:pt x="199" y="75"/>
                  <a:pt x="202" y="85"/>
                  <a:pt x="210" y="93"/>
                </a:cubicBezTo>
                <a:cubicBezTo>
                  <a:pt x="214" y="98"/>
                  <a:pt x="212" y="103"/>
                  <a:pt x="207" y="105"/>
                </a:cubicBezTo>
                <a:cubicBezTo>
                  <a:pt x="207" y="105"/>
                  <a:pt x="206" y="105"/>
                  <a:pt x="206" y="105"/>
                </a:cubicBezTo>
                <a:cubicBezTo>
                  <a:pt x="207" y="106"/>
                  <a:pt x="208" y="107"/>
                  <a:pt x="209" y="108"/>
                </a:cubicBezTo>
                <a:cubicBezTo>
                  <a:pt x="213" y="112"/>
                  <a:pt x="214" y="118"/>
                  <a:pt x="213" y="123"/>
                </a:cubicBezTo>
                <a:cubicBezTo>
                  <a:pt x="212" y="129"/>
                  <a:pt x="208" y="134"/>
                  <a:pt x="202" y="137"/>
                </a:cubicBezTo>
                <a:cubicBezTo>
                  <a:pt x="201" y="138"/>
                  <a:pt x="199" y="138"/>
                  <a:pt x="197" y="139"/>
                </a:cubicBezTo>
                <a:cubicBezTo>
                  <a:pt x="205" y="140"/>
                  <a:pt x="214" y="141"/>
                  <a:pt x="224" y="141"/>
                </a:cubicBezTo>
                <a:cubicBezTo>
                  <a:pt x="236" y="141"/>
                  <a:pt x="245" y="140"/>
                  <a:pt x="255" y="138"/>
                </a:cubicBezTo>
                <a:cubicBezTo>
                  <a:pt x="258" y="137"/>
                  <a:pt x="261" y="136"/>
                  <a:pt x="263" y="135"/>
                </a:cubicBezTo>
                <a:cubicBezTo>
                  <a:pt x="271" y="131"/>
                  <a:pt x="270" y="123"/>
                  <a:pt x="267" y="120"/>
                </a:cubicBezTo>
                <a:close/>
                <a:moveTo>
                  <a:pt x="64" y="123"/>
                </a:moveTo>
                <a:cubicBezTo>
                  <a:pt x="63" y="118"/>
                  <a:pt x="65" y="112"/>
                  <a:pt x="70" y="108"/>
                </a:cubicBezTo>
                <a:cubicBezTo>
                  <a:pt x="71" y="106"/>
                  <a:pt x="73" y="104"/>
                  <a:pt x="75" y="103"/>
                </a:cubicBezTo>
                <a:cubicBezTo>
                  <a:pt x="74" y="102"/>
                  <a:pt x="73" y="102"/>
                  <a:pt x="72" y="101"/>
                </a:cubicBezTo>
                <a:cubicBezTo>
                  <a:pt x="66" y="99"/>
                  <a:pt x="64" y="93"/>
                  <a:pt x="68" y="88"/>
                </a:cubicBezTo>
                <a:cubicBezTo>
                  <a:pt x="78" y="79"/>
                  <a:pt x="81" y="68"/>
                  <a:pt x="80" y="56"/>
                </a:cubicBezTo>
                <a:cubicBezTo>
                  <a:pt x="80" y="43"/>
                  <a:pt x="72" y="36"/>
                  <a:pt x="60" y="33"/>
                </a:cubicBezTo>
                <a:cubicBezTo>
                  <a:pt x="58" y="33"/>
                  <a:pt x="55" y="32"/>
                  <a:pt x="53" y="32"/>
                </a:cubicBezTo>
                <a:cubicBezTo>
                  <a:pt x="51" y="32"/>
                  <a:pt x="48" y="33"/>
                  <a:pt x="45" y="33"/>
                </a:cubicBezTo>
                <a:cubicBezTo>
                  <a:pt x="34" y="36"/>
                  <a:pt x="26" y="43"/>
                  <a:pt x="25" y="56"/>
                </a:cubicBezTo>
                <a:cubicBezTo>
                  <a:pt x="25" y="68"/>
                  <a:pt x="28" y="79"/>
                  <a:pt x="38" y="88"/>
                </a:cubicBezTo>
                <a:cubicBezTo>
                  <a:pt x="42" y="93"/>
                  <a:pt x="40" y="99"/>
                  <a:pt x="34" y="101"/>
                </a:cubicBezTo>
                <a:cubicBezTo>
                  <a:pt x="31" y="103"/>
                  <a:pt x="28" y="104"/>
                  <a:pt x="25" y="105"/>
                </a:cubicBezTo>
                <a:cubicBezTo>
                  <a:pt x="17" y="109"/>
                  <a:pt x="11" y="112"/>
                  <a:pt x="5" y="118"/>
                </a:cubicBezTo>
                <a:cubicBezTo>
                  <a:pt x="0" y="123"/>
                  <a:pt x="0" y="130"/>
                  <a:pt x="9" y="135"/>
                </a:cubicBezTo>
                <a:cubicBezTo>
                  <a:pt x="12" y="136"/>
                  <a:pt x="15" y="137"/>
                  <a:pt x="19" y="138"/>
                </a:cubicBezTo>
                <a:cubicBezTo>
                  <a:pt x="29" y="140"/>
                  <a:pt x="40" y="141"/>
                  <a:pt x="53" y="141"/>
                </a:cubicBezTo>
                <a:cubicBezTo>
                  <a:pt x="64" y="141"/>
                  <a:pt x="72" y="140"/>
                  <a:pt x="81" y="139"/>
                </a:cubicBezTo>
                <a:cubicBezTo>
                  <a:pt x="79" y="138"/>
                  <a:pt x="78" y="138"/>
                  <a:pt x="76" y="137"/>
                </a:cubicBezTo>
                <a:cubicBezTo>
                  <a:pt x="69" y="134"/>
                  <a:pt x="65" y="129"/>
                  <a:pt x="64" y="12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72" name="Google Shape;72;p6"/>
          <p:cNvPicPr preferRelativeResize="0"/>
          <p:nvPr/>
        </p:nvPicPr>
        <p:blipFill rotWithShape="1">
          <a:blip r:embed="rId2">
            <a:alphaModFix/>
          </a:blip>
          <a:srcRect b="0" l="0" r="0" t="0"/>
          <a:stretch/>
        </p:blipFill>
        <p:spPr>
          <a:xfrm>
            <a:off x="188913" y="157163"/>
            <a:ext cx="544512" cy="592137"/>
          </a:xfrm>
          <a:prstGeom prst="rect">
            <a:avLst/>
          </a:prstGeom>
          <a:noFill/>
          <a:ln>
            <a:noFill/>
          </a:ln>
        </p:spPr>
      </p:pic>
      <p:sp>
        <p:nvSpPr>
          <p:cNvPr id="73" name="Google Shape;73;p6"/>
          <p:cNvSpPr txBox="1"/>
          <p:nvPr/>
        </p:nvSpPr>
        <p:spPr>
          <a:xfrm flipH="1">
            <a:off x="909638" y="7938"/>
            <a:ext cx="9912350" cy="9144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Open Sans Light"/>
              <a:buNone/>
            </a:pPr>
            <a:r>
              <a:rPr b="1" i="0" lang="fr-FR" sz="2800" u="none" cap="none" strike="noStrike">
                <a:solidFill>
                  <a:srgbClr val="000000"/>
                </a:solidFill>
                <a:latin typeface="Open Sans"/>
                <a:ea typeface="Open Sans"/>
                <a:cs typeface="Open Sans"/>
                <a:sym typeface="Open Sans"/>
              </a:rPr>
              <a:t>COLLABORATEURS / COLLABORATRICES</a:t>
            </a:r>
            <a:endParaRPr b="1" i="0" sz="2800" u="none" cap="none" strike="noStrike">
              <a:solidFill>
                <a:srgbClr val="3A3838"/>
              </a:solidFill>
              <a:latin typeface="Open Sans"/>
              <a:ea typeface="Open Sans"/>
              <a:cs typeface="Open Sans"/>
              <a:sym typeface="Open San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فحة الشكر">
  <p:cSld name="صفحة الشكر">
    <p:spTree>
      <p:nvGrpSpPr>
        <p:cNvPr id="74" name="Shape 74"/>
        <p:cNvGrpSpPr/>
        <p:nvPr/>
      </p:nvGrpSpPr>
      <p:grpSpPr>
        <a:xfrm>
          <a:off x="0" y="0"/>
          <a:ext cx="0" cy="0"/>
          <a:chOff x="0" y="0"/>
          <a:chExt cx="0" cy="0"/>
        </a:xfrm>
      </p:grpSpPr>
      <p:pic>
        <p:nvPicPr>
          <p:cNvPr id="75" name="Google Shape;75;p7"/>
          <p:cNvPicPr preferRelativeResize="0"/>
          <p:nvPr/>
        </p:nvPicPr>
        <p:blipFill rotWithShape="1">
          <a:blip r:embed="rId2">
            <a:alphaModFix/>
          </a:blip>
          <a:srcRect b="0" l="0" r="0" t="0"/>
          <a:stretch/>
        </p:blipFill>
        <p:spPr>
          <a:xfrm>
            <a:off x="1238250" y="6008688"/>
            <a:ext cx="1352550" cy="355600"/>
          </a:xfrm>
          <a:prstGeom prst="rect">
            <a:avLst/>
          </a:prstGeom>
          <a:noFill/>
          <a:ln>
            <a:noFill/>
          </a:ln>
        </p:spPr>
      </p:pic>
      <p:pic>
        <p:nvPicPr>
          <p:cNvPr id="76" name="Google Shape;76;p7"/>
          <p:cNvPicPr preferRelativeResize="0"/>
          <p:nvPr/>
        </p:nvPicPr>
        <p:blipFill rotWithShape="1">
          <a:blip r:embed="rId3">
            <a:alphaModFix/>
          </a:blip>
          <a:srcRect b="0" l="0" r="0" t="0"/>
          <a:stretch/>
        </p:blipFill>
        <p:spPr>
          <a:xfrm>
            <a:off x="3414713" y="6008688"/>
            <a:ext cx="1096962" cy="355600"/>
          </a:xfrm>
          <a:prstGeom prst="rect">
            <a:avLst/>
          </a:prstGeom>
          <a:noFill/>
          <a:ln>
            <a:noFill/>
          </a:ln>
        </p:spPr>
      </p:pic>
      <p:pic>
        <p:nvPicPr>
          <p:cNvPr id="77" name="Google Shape;77;p7"/>
          <p:cNvPicPr preferRelativeResize="0"/>
          <p:nvPr/>
        </p:nvPicPr>
        <p:blipFill rotWithShape="1">
          <a:blip r:embed="rId4">
            <a:alphaModFix/>
          </a:blip>
          <a:srcRect b="0" l="0" r="0" t="0"/>
          <a:stretch/>
        </p:blipFill>
        <p:spPr>
          <a:xfrm>
            <a:off x="5334000" y="6008688"/>
            <a:ext cx="1223963" cy="355600"/>
          </a:xfrm>
          <a:prstGeom prst="rect">
            <a:avLst/>
          </a:prstGeom>
          <a:noFill/>
          <a:ln>
            <a:noFill/>
          </a:ln>
        </p:spPr>
      </p:pic>
      <p:pic>
        <p:nvPicPr>
          <p:cNvPr id="78" name="Google Shape;78;p7"/>
          <p:cNvPicPr preferRelativeResize="0"/>
          <p:nvPr/>
        </p:nvPicPr>
        <p:blipFill rotWithShape="1">
          <a:blip r:embed="rId5">
            <a:alphaModFix/>
          </a:blip>
          <a:srcRect b="0" l="0" r="0" t="0"/>
          <a:stretch/>
        </p:blipFill>
        <p:spPr>
          <a:xfrm>
            <a:off x="7381875" y="6016625"/>
            <a:ext cx="1054100" cy="341313"/>
          </a:xfrm>
          <a:prstGeom prst="rect">
            <a:avLst/>
          </a:prstGeom>
          <a:noFill/>
          <a:ln>
            <a:noFill/>
          </a:ln>
        </p:spPr>
      </p:pic>
      <p:pic>
        <p:nvPicPr>
          <p:cNvPr id="79" name="Google Shape;79;p7"/>
          <p:cNvPicPr preferRelativeResize="0"/>
          <p:nvPr/>
        </p:nvPicPr>
        <p:blipFill rotWithShape="1">
          <a:blip r:embed="rId6">
            <a:alphaModFix/>
          </a:blip>
          <a:srcRect b="0" l="0" r="0" t="0"/>
          <a:stretch/>
        </p:blipFill>
        <p:spPr>
          <a:xfrm>
            <a:off x="9259888" y="6002338"/>
            <a:ext cx="1323975" cy="355600"/>
          </a:xfrm>
          <a:prstGeom prst="rect">
            <a:avLst/>
          </a:prstGeom>
          <a:noFill/>
          <a:ln>
            <a:noFill/>
          </a:ln>
        </p:spPr>
      </p:pic>
      <p:sp>
        <p:nvSpPr>
          <p:cNvPr id="80" name="Google Shape;80;p7"/>
          <p:cNvSpPr txBox="1"/>
          <p:nvPr/>
        </p:nvSpPr>
        <p:spPr>
          <a:xfrm>
            <a:off x="4237038" y="2108200"/>
            <a:ext cx="4325937" cy="22907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3A3838"/>
              </a:buClr>
              <a:buSzPts val="7600"/>
              <a:buFont typeface="Open Sans"/>
              <a:buNone/>
            </a:pPr>
            <a:r>
              <a:rPr b="1" i="0" lang="fr-FR" sz="7600" u="none" cap="none" strike="noStrike">
                <a:solidFill>
                  <a:srgbClr val="3A3838"/>
                </a:solidFill>
                <a:latin typeface="Open Sans"/>
                <a:ea typeface="Open Sans"/>
                <a:cs typeface="Open Sans"/>
                <a:sym typeface="Open Sans"/>
              </a:rPr>
              <a:t>MERCI !</a:t>
            </a:r>
            <a:endParaRPr b="0" i="0" sz="1400" u="none" cap="none" strike="noStrike">
              <a:solidFill>
                <a:srgbClr val="000000"/>
              </a:solidFill>
              <a:latin typeface="Arial"/>
              <a:ea typeface="Arial"/>
              <a:cs typeface="Arial"/>
              <a:sym typeface="Arial"/>
            </a:endParaRPr>
          </a:p>
        </p:txBody>
      </p:sp>
      <p:cxnSp>
        <p:nvCxnSpPr>
          <p:cNvPr id="81" name="Google Shape;81;p7"/>
          <p:cNvCxnSpPr/>
          <p:nvPr/>
        </p:nvCxnSpPr>
        <p:spPr>
          <a:xfrm>
            <a:off x="1238250" y="5624513"/>
            <a:ext cx="9358313" cy="0"/>
          </a:xfrm>
          <a:prstGeom prst="straightConnector1">
            <a:avLst/>
          </a:prstGeom>
          <a:noFill/>
          <a:ln cap="flat" cmpd="sng" w="9525">
            <a:solidFill>
              <a:srgbClr val="3A3838"/>
            </a:solidFill>
            <a:prstDash val="solid"/>
            <a:miter lim="800000"/>
            <a:headEnd len="sm" w="sm" type="none"/>
            <a:tailEnd len="sm" w="sm" type="none"/>
          </a:ln>
        </p:spPr>
      </p:cxnSp>
      <p:pic>
        <p:nvPicPr>
          <p:cNvPr id="82" name="Google Shape;82;p7"/>
          <p:cNvPicPr preferRelativeResize="0"/>
          <p:nvPr/>
        </p:nvPicPr>
        <p:blipFill rotWithShape="1">
          <a:blip r:embed="rId7">
            <a:alphaModFix/>
          </a:blip>
          <a:srcRect b="0" l="0" r="0" t="0"/>
          <a:stretch/>
        </p:blipFill>
        <p:spPr>
          <a:xfrm>
            <a:off x="611188" y="574675"/>
            <a:ext cx="2019300" cy="7747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9.png"/><Relationship Id="rId4" Type="http://schemas.openxmlformats.org/officeDocument/2006/relationships/image" Target="../media/image5.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hyperlink" Target="https://nosdevoirs.fr/devoir/287987"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1.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8"/>
          <p:cNvSpPr txBox="1"/>
          <p:nvPr/>
        </p:nvSpPr>
        <p:spPr>
          <a:xfrm>
            <a:off x="5060950" y="4738688"/>
            <a:ext cx="6510338" cy="1979612"/>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Classes : EB7 – EB8 – EB9  		</a:t>
            </a:r>
            <a:endParaRPr b="0" i="0" sz="1400" u="none" cap="none" strike="noStrike">
              <a:solidFill>
                <a:srgbClr val="000000"/>
              </a:solidFill>
              <a:latin typeface="Open Sans"/>
              <a:ea typeface="Open Sans"/>
              <a:cs typeface="Open Sans"/>
              <a:sym typeface="Open Sans"/>
            </a:endParaRPr>
          </a:p>
        </p:txBody>
      </p:sp>
      <p:pic>
        <p:nvPicPr>
          <p:cNvPr id="88" name="Google Shape;88;p8"/>
          <p:cNvPicPr preferRelativeResize="0"/>
          <p:nvPr/>
        </p:nvPicPr>
        <p:blipFill rotWithShape="1">
          <a:blip r:embed="rId3">
            <a:alphaModFix/>
          </a:blip>
          <a:srcRect b="0" l="0" r="0" t="0"/>
          <a:stretch/>
        </p:blipFill>
        <p:spPr>
          <a:xfrm>
            <a:off x="611188" y="574675"/>
            <a:ext cx="2019300" cy="774700"/>
          </a:xfrm>
          <a:prstGeom prst="rect">
            <a:avLst/>
          </a:prstGeom>
          <a:noFill/>
          <a:ln>
            <a:noFill/>
          </a:ln>
        </p:spPr>
      </p:pic>
      <p:sp>
        <p:nvSpPr>
          <p:cNvPr id="89" name="Google Shape;89;p8"/>
          <p:cNvSpPr txBox="1"/>
          <p:nvPr>
            <p:ph type="ctrTitle"/>
          </p:nvPr>
        </p:nvSpPr>
        <p:spPr>
          <a:xfrm>
            <a:off x="4897438" y="2171700"/>
            <a:ext cx="6837362" cy="1421887"/>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Clr>
                <a:srgbClr val="000000"/>
              </a:buClr>
              <a:buSzPts val="4800"/>
              <a:buFont typeface="Open Sans"/>
              <a:buNone/>
            </a:pPr>
            <a:r>
              <a:rPr b="1" i="0" lang="fr-FR" sz="4800" u="none" cap="none" strike="noStrike">
                <a:solidFill>
                  <a:srgbClr val="000000"/>
                </a:solidFill>
                <a:latin typeface="Open Sans"/>
                <a:ea typeface="Open Sans"/>
                <a:cs typeface="Open Sans"/>
                <a:sym typeface="Open Sans"/>
              </a:rPr>
              <a:t>Produire un texte descriptif </a:t>
            </a:r>
            <a:endParaRPr b="1" i="0" sz="4800" u="none" cap="none" strike="noStrike">
              <a:solidFill>
                <a:srgbClr val="3A3838"/>
              </a:solidFill>
              <a:latin typeface="Open Sans"/>
              <a:ea typeface="Open Sans"/>
              <a:cs typeface="Open Sans"/>
              <a:sym typeface="Open Sans"/>
            </a:endParaRPr>
          </a:p>
        </p:txBody>
      </p:sp>
      <p:sp>
        <p:nvSpPr>
          <p:cNvPr id="90" name="Google Shape;90;p8"/>
          <p:cNvSpPr/>
          <p:nvPr/>
        </p:nvSpPr>
        <p:spPr>
          <a:xfrm>
            <a:off x="5097463" y="1498600"/>
            <a:ext cx="6473825" cy="461963"/>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rgbClr val="757070"/>
                </a:solidFill>
                <a:latin typeface="Open Sans"/>
                <a:ea typeface="Open Sans"/>
                <a:cs typeface="Open Sans"/>
                <a:sym typeface="Open Sans"/>
              </a:rPr>
              <a:t>Langue française</a:t>
            </a:r>
            <a:endParaRPr b="0" i="0" sz="2400" u="none" cap="none" strike="noStrike">
              <a:solidFill>
                <a:srgbClr val="757070"/>
              </a:solidFill>
              <a:latin typeface="Open Sans"/>
              <a:ea typeface="Open Sans"/>
              <a:cs typeface="Open Sans"/>
              <a:sym typeface="Open Sans"/>
            </a:endParaRPr>
          </a:p>
        </p:txBody>
      </p:sp>
      <p:pic>
        <p:nvPicPr>
          <p:cNvPr id="91" name="Google Shape;91;p8"/>
          <p:cNvPicPr preferRelativeResize="0"/>
          <p:nvPr/>
        </p:nvPicPr>
        <p:blipFill rotWithShape="1">
          <a:blip r:embed="rId4">
            <a:alphaModFix/>
          </a:blip>
          <a:srcRect b="0" l="0" r="0" t="0"/>
          <a:stretch/>
        </p:blipFill>
        <p:spPr>
          <a:xfrm>
            <a:off x="1516495" y="3483846"/>
            <a:ext cx="2227985" cy="1254842"/>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p17"/>
          <p:cNvSpPr txBox="1"/>
          <p:nvPr/>
        </p:nvSpPr>
        <p:spPr>
          <a:xfrm>
            <a:off x="802457" y="289212"/>
            <a:ext cx="10726737"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SE PRÉPARER À LA PRODUCTION – </a:t>
            </a:r>
            <a:r>
              <a:rPr b="0" i="0" lang="fr-FR" sz="3600" u="none" cap="none" strike="noStrike">
                <a:solidFill>
                  <a:srgbClr val="0096D6"/>
                </a:solidFill>
                <a:latin typeface="Open Sans"/>
                <a:ea typeface="Open Sans"/>
                <a:cs typeface="Open Sans"/>
                <a:sym typeface="Open Sans"/>
              </a:rPr>
              <a:t>Les expansions du nom</a:t>
            </a:r>
            <a:endParaRPr b="0" i="0" sz="1400" u="none" cap="none" strike="noStrike">
              <a:solidFill>
                <a:srgbClr val="000000"/>
              </a:solidFill>
              <a:latin typeface="Arial"/>
              <a:ea typeface="Arial"/>
              <a:cs typeface="Arial"/>
              <a:sym typeface="Arial"/>
            </a:endParaRPr>
          </a:p>
        </p:txBody>
      </p:sp>
      <p:sp>
        <p:nvSpPr>
          <p:cNvPr id="209" name="Google Shape;209;p17"/>
          <p:cNvSpPr/>
          <p:nvPr/>
        </p:nvSpPr>
        <p:spPr>
          <a:xfrm>
            <a:off x="3538537" y="1866951"/>
            <a:ext cx="3425825" cy="1323975"/>
          </a:xfrm>
          <a:prstGeom prst="rect">
            <a:avLst/>
          </a:prstGeom>
          <a:noFill/>
          <a:ln>
            <a:noFill/>
          </a:ln>
        </p:spPr>
        <p:txBody>
          <a:bodyPr anchorCtr="0" anchor="ctr" bIns="45700" lIns="91425" spcFirstLastPara="1" rIns="91425" wrap="square" tIns="45700">
            <a:noAutofit/>
          </a:bodyPr>
          <a:lstStyle/>
          <a:p>
            <a:pPr indent="-288925" lvl="0" marL="288925" marR="0" rtl="0" algn="l">
              <a:lnSpc>
                <a:spcPct val="100000"/>
              </a:lnSpc>
              <a:spcBef>
                <a:spcPts val="0"/>
              </a:spcBef>
              <a:spcAft>
                <a:spcPts val="0"/>
              </a:spcAft>
              <a:buClr>
                <a:srgbClr val="FF0000"/>
              </a:buClr>
              <a:buSzPts val="2000"/>
              <a:buFont typeface="Arial"/>
              <a:buAutoNum type="arabicPeriod"/>
            </a:pPr>
            <a:r>
              <a:rPr b="1" i="1" lang="fr-FR" sz="2000" u="none" cap="none" strike="noStrike">
                <a:solidFill>
                  <a:srgbClr val="FF0000"/>
                </a:solidFill>
                <a:latin typeface="Open Sans"/>
                <a:ea typeface="Open Sans"/>
                <a:cs typeface="Open Sans"/>
                <a:sym typeface="Open Sans"/>
              </a:rPr>
              <a:t>Les volets </a:t>
            </a:r>
            <a:endParaRPr b="0" i="0" sz="1400" u="none" cap="none" strike="noStrike">
              <a:solidFill>
                <a:srgbClr val="000000"/>
              </a:solidFill>
              <a:latin typeface="Arial"/>
              <a:ea typeface="Arial"/>
              <a:cs typeface="Arial"/>
              <a:sym typeface="Arial"/>
            </a:endParaRPr>
          </a:p>
          <a:p>
            <a:pPr indent="-288925" lvl="0" marL="288925" marR="0" rtl="0" algn="l">
              <a:lnSpc>
                <a:spcPct val="100000"/>
              </a:lnSpc>
              <a:spcBef>
                <a:spcPts val="0"/>
              </a:spcBef>
              <a:spcAft>
                <a:spcPts val="0"/>
              </a:spcAft>
              <a:buClr>
                <a:srgbClr val="FF0000"/>
              </a:buClr>
              <a:buSzPts val="2000"/>
              <a:buFont typeface="Arial"/>
              <a:buAutoNum type="arabicPeriod"/>
            </a:pPr>
            <a:r>
              <a:rPr b="1" i="1" lang="fr-FR" sz="2000" u="none" cap="none" strike="noStrike">
                <a:solidFill>
                  <a:srgbClr val="FF0000"/>
                </a:solidFill>
                <a:latin typeface="Open Sans"/>
                <a:ea typeface="Open Sans"/>
                <a:cs typeface="Open Sans"/>
                <a:sym typeface="Open Sans"/>
              </a:rPr>
              <a:t>Le jardin </a:t>
            </a:r>
            <a:endParaRPr b="0" i="0" sz="1400" u="none" cap="none" strike="noStrike">
              <a:solidFill>
                <a:srgbClr val="000000"/>
              </a:solidFill>
              <a:latin typeface="Arial"/>
              <a:ea typeface="Arial"/>
              <a:cs typeface="Arial"/>
              <a:sym typeface="Arial"/>
            </a:endParaRPr>
          </a:p>
          <a:p>
            <a:pPr indent="-288925" lvl="0" marL="288925" marR="0" rtl="0" algn="l">
              <a:lnSpc>
                <a:spcPct val="100000"/>
              </a:lnSpc>
              <a:spcBef>
                <a:spcPts val="0"/>
              </a:spcBef>
              <a:spcAft>
                <a:spcPts val="0"/>
              </a:spcAft>
              <a:buClr>
                <a:srgbClr val="FF0000"/>
              </a:buClr>
              <a:buSzPts val="2000"/>
              <a:buFont typeface="Arial"/>
              <a:buAutoNum type="arabicPeriod"/>
            </a:pPr>
            <a:r>
              <a:rPr b="1" i="1" lang="fr-FR" sz="2000" u="none" cap="none" strike="noStrike">
                <a:solidFill>
                  <a:srgbClr val="FF0000"/>
                </a:solidFill>
                <a:latin typeface="Open Sans"/>
                <a:ea typeface="Open Sans"/>
                <a:cs typeface="Open Sans"/>
                <a:sym typeface="Open Sans"/>
              </a:rPr>
              <a:t>La grille du jardin</a:t>
            </a:r>
            <a:endParaRPr b="0" i="0" sz="1400" u="none" cap="none" strike="noStrike">
              <a:solidFill>
                <a:srgbClr val="000000"/>
              </a:solidFill>
              <a:latin typeface="Arial"/>
              <a:ea typeface="Arial"/>
              <a:cs typeface="Arial"/>
              <a:sym typeface="Arial"/>
            </a:endParaRPr>
          </a:p>
          <a:p>
            <a:pPr indent="-288925" lvl="0" marL="288925" marR="0" rtl="0" algn="l">
              <a:lnSpc>
                <a:spcPct val="100000"/>
              </a:lnSpc>
              <a:spcBef>
                <a:spcPts val="0"/>
              </a:spcBef>
              <a:spcAft>
                <a:spcPts val="0"/>
              </a:spcAft>
              <a:buClr>
                <a:srgbClr val="FF0000"/>
              </a:buClr>
              <a:buSzPts val="2000"/>
              <a:buFont typeface="Arial"/>
              <a:buAutoNum type="arabicPeriod"/>
            </a:pPr>
            <a:r>
              <a:rPr b="1" i="1" lang="fr-FR" sz="2000" u="none" cap="none" strike="noStrike">
                <a:solidFill>
                  <a:srgbClr val="FF0000"/>
                </a:solidFill>
                <a:latin typeface="Open Sans"/>
                <a:ea typeface="Open Sans"/>
                <a:cs typeface="Open Sans"/>
                <a:sym typeface="Open Sans"/>
              </a:rPr>
              <a:t>Le mur du jardin </a:t>
            </a:r>
            <a:endParaRPr b="0" i="0" sz="2000" u="none" cap="none" strike="noStrike">
              <a:solidFill>
                <a:srgbClr val="FF0000"/>
              </a:solidFill>
              <a:latin typeface="Open Sans"/>
              <a:ea typeface="Open Sans"/>
              <a:cs typeface="Open Sans"/>
              <a:sym typeface="Open Sans"/>
            </a:endParaRPr>
          </a:p>
        </p:txBody>
      </p:sp>
      <p:sp>
        <p:nvSpPr>
          <p:cNvPr id="210" name="Google Shape;210;p17"/>
          <p:cNvSpPr/>
          <p:nvPr/>
        </p:nvSpPr>
        <p:spPr>
          <a:xfrm>
            <a:off x="475456" y="1234736"/>
            <a:ext cx="6858000" cy="1938992"/>
          </a:xfrm>
          <a:prstGeom prst="rect">
            <a:avLst/>
          </a:prstGeom>
          <a:noFill/>
          <a:ln>
            <a:noFill/>
          </a:ln>
        </p:spPr>
        <p:txBody>
          <a:bodyPr anchorCtr="0" anchor="ctr" bIns="45700" lIns="91425" spcFirstLastPara="1" rIns="91425" wrap="square" tIns="45700">
            <a:noAutofit/>
          </a:bodyPr>
          <a:lstStyle/>
          <a:p>
            <a:pPr indent="0" lvl="0" marL="0" marR="0" rtl="1"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Retrouvez le bon ordre des éléments décrits de la maison.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fr-FR" sz="1800" u="none" cap="none" strike="noStrike">
                <a:solidFill>
                  <a:schemeClr val="dk1"/>
                </a:solidFill>
                <a:latin typeface="Open Sans"/>
                <a:ea typeface="Open Sans"/>
                <a:cs typeface="Open Sans"/>
                <a:sym typeface="Open Sans"/>
              </a:rPr>
              <a:t>A- Les volets.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fr-FR" sz="1800" u="none" cap="none" strike="noStrike">
                <a:solidFill>
                  <a:schemeClr val="dk1"/>
                </a:solidFill>
                <a:latin typeface="Open Sans"/>
                <a:ea typeface="Open Sans"/>
                <a:cs typeface="Open Sans"/>
                <a:sym typeface="Open Sans"/>
              </a:rPr>
              <a:t>B- La grille du jardin.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fr-FR" sz="1800" u="none" cap="none" strike="noStrike">
                <a:solidFill>
                  <a:schemeClr val="dk1"/>
                </a:solidFill>
                <a:latin typeface="Open Sans"/>
                <a:ea typeface="Open Sans"/>
                <a:cs typeface="Open Sans"/>
                <a:sym typeface="Open Sans"/>
              </a:rPr>
              <a:t>C- Le mur du jardin.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fr-FR" sz="1800" u="none" cap="none" strike="noStrike">
                <a:solidFill>
                  <a:schemeClr val="dk1"/>
                </a:solidFill>
                <a:latin typeface="Open Sans"/>
                <a:ea typeface="Open Sans"/>
                <a:cs typeface="Open Sans"/>
                <a:sym typeface="Open Sans"/>
              </a:rPr>
              <a:t>D- Le jardin.</a:t>
            </a:r>
            <a:endParaRPr b="0" i="0" sz="1400" u="none" cap="none" strike="noStrike">
              <a:solidFill>
                <a:srgbClr val="000000"/>
              </a:solidFill>
              <a:latin typeface="Arial"/>
              <a:ea typeface="Arial"/>
              <a:cs typeface="Arial"/>
              <a:sym typeface="Arial"/>
            </a:endParaRPr>
          </a:p>
        </p:txBody>
      </p:sp>
      <p:sp>
        <p:nvSpPr>
          <p:cNvPr id="211" name="Google Shape;211;p17"/>
          <p:cNvSpPr/>
          <p:nvPr/>
        </p:nvSpPr>
        <p:spPr>
          <a:xfrm>
            <a:off x="475456" y="3218169"/>
            <a:ext cx="6126163" cy="46166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Complétez le tableau.</a:t>
            </a:r>
            <a:r>
              <a:rPr b="1" i="0" lang="fr-FR" sz="2400" u="none" cap="none" strike="noStrike">
                <a:solidFill>
                  <a:srgbClr val="0070C0"/>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graphicFrame>
        <p:nvGraphicFramePr>
          <p:cNvPr id="212" name="Google Shape;212;p17"/>
          <p:cNvGraphicFramePr/>
          <p:nvPr/>
        </p:nvGraphicFramePr>
        <p:xfrm>
          <a:off x="802457" y="3724275"/>
          <a:ext cx="3000000" cy="3000000"/>
        </p:xfrm>
        <a:graphic>
          <a:graphicData uri="http://schemas.openxmlformats.org/drawingml/2006/table">
            <a:tbl>
              <a:tblPr bandRow="1" firstRow="1">
                <a:noFill/>
                <a:tableStyleId>{4E2B5A71-58E8-4DD7-B17B-2D9D5F8598A6}</a:tableStyleId>
              </a:tblPr>
              <a:tblGrid>
                <a:gridCol w="1541825"/>
                <a:gridCol w="1646400"/>
                <a:gridCol w="2502975"/>
              </a:tblGrid>
              <a:tr h="806275">
                <a:tc>
                  <a:txBody>
                    <a:bodyPr/>
                    <a:lstStyle/>
                    <a:p>
                      <a:pPr indent="0" lvl="0" marL="0" marR="0" rtl="0" algn="l">
                        <a:lnSpc>
                          <a:spcPct val="100000"/>
                        </a:lnSpc>
                        <a:spcBef>
                          <a:spcPts val="0"/>
                        </a:spcBef>
                        <a:spcAft>
                          <a:spcPts val="0"/>
                        </a:spcAft>
                        <a:buClr>
                          <a:srgbClr val="000000"/>
                        </a:buClr>
                        <a:buSzPts val="1600"/>
                        <a:buFont typeface="Arial"/>
                        <a:buNone/>
                      </a:pPr>
                      <a:r>
                        <a:t/>
                      </a:r>
                      <a:endParaRPr b="1" sz="1600" u="none" cap="none" strike="noStrike">
                        <a:latin typeface="Open Sans"/>
                        <a:ea typeface="Open Sans"/>
                        <a:cs typeface="Open Sans"/>
                        <a:sym typeface="Open Sans"/>
                      </a:endParaRPr>
                    </a:p>
                  </a:txBody>
                  <a:tcPr marT="37575" marB="37575" marR="91425" marL="91425">
                    <a:lnL cap="flat" cmpd="sng" w="9525">
                      <a:solidFill>
                        <a:srgbClr val="000000">
                          <a:alpha val="0"/>
                        </a:srgbClr>
                      </a:solidFill>
                      <a:prstDash val="solid"/>
                      <a:round/>
                      <a:headEnd len="sm" w="sm" type="none"/>
                      <a:tailEnd len="sm" w="sm" type="none"/>
                    </a:lnL>
                    <a:lnT cap="flat" cmpd="sng" w="9525">
                      <a:solidFill>
                        <a:srgbClr val="000000">
                          <a:alpha val="0"/>
                        </a:srgbClr>
                      </a:solidFill>
                      <a:prstDash val="solid"/>
                      <a:round/>
                      <a:headEnd len="sm" w="sm" type="none"/>
                      <a:tailEnd len="sm" w="sm" type="none"/>
                    </a:lnT>
                  </a:tcPr>
                </a:tc>
                <a:tc>
                  <a:txBody>
                    <a:bodyPr/>
                    <a:lstStyle/>
                    <a:p>
                      <a:pPr indent="0" lvl="0" marL="0" marR="0" rtl="0" algn="ctr">
                        <a:lnSpc>
                          <a:spcPct val="100000"/>
                        </a:lnSpc>
                        <a:spcBef>
                          <a:spcPts val="0"/>
                        </a:spcBef>
                        <a:spcAft>
                          <a:spcPts val="0"/>
                        </a:spcAft>
                        <a:buClr>
                          <a:srgbClr val="000000"/>
                        </a:buClr>
                        <a:buSzPts val="1600"/>
                        <a:buFont typeface="Arial"/>
                        <a:buNone/>
                      </a:pPr>
                      <a:r>
                        <a:rPr b="1" lang="fr-FR" sz="1600" u="none" cap="none" strike="noStrike">
                          <a:latin typeface="Open Sans"/>
                          <a:ea typeface="Open Sans"/>
                          <a:cs typeface="Open Sans"/>
                          <a:sym typeface="Open Sans"/>
                        </a:rPr>
                        <a:t>Pendant l’enfance du narrateur </a:t>
                      </a:r>
                      <a:endParaRPr b="1" sz="1600" u="none" cap="none" strike="noStrike">
                        <a:latin typeface="Open Sans"/>
                        <a:ea typeface="Open Sans"/>
                        <a:cs typeface="Open Sans"/>
                        <a:sym typeface="Open Sans"/>
                      </a:endParaRPr>
                    </a:p>
                  </a:txBody>
                  <a:tcPr marT="37575" marB="37575" marR="91425" marL="91425"/>
                </a:tc>
                <a:tc>
                  <a:txBody>
                    <a:bodyPr/>
                    <a:lstStyle/>
                    <a:p>
                      <a:pPr indent="0" lvl="0" marL="0" marR="0" rtl="0" algn="ctr">
                        <a:lnSpc>
                          <a:spcPct val="100000"/>
                        </a:lnSpc>
                        <a:spcBef>
                          <a:spcPts val="0"/>
                        </a:spcBef>
                        <a:spcAft>
                          <a:spcPts val="0"/>
                        </a:spcAft>
                        <a:buClr>
                          <a:srgbClr val="000000"/>
                        </a:buClr>
                        <a:buSzPts val="1600"/>
                        <a:buFont typeface="Arial"/>
                        <a:buNone/>
                      </a:pPr>
                      <a:r>
                        <a:rPr b="1" lang="fr-FR" sz="1600" u="none" cap="none" strike="noStrike">
                          <a:latin typeface="Open Sans"/>
                          <a:ea typeface="Open Sans"/>
                          <a:cs typeface="Open Sans"/>
                          <a:sym typeface="Open Sans"/>
                        </a:rPr>
                        <a:t>Au moment où le descripteur décrit la maison </a:t>
                      </a:r>
                      <a:endParaRPr b="1" sz="1600" u="none" cap="none" strike="noStrike">
                        <a:latin typeface="Open Sans"/>
                        <a:ea typeface="Open Sans"/>
                        <a:cs typeface="Open Sans"/>
                        <a:sym typeface="Open Sans"/>
                      </a:endParaRPr>
                    </a:p>
                  </a:txBody>
                  <a:tcPr marT="37575" marB="37575" marR="91425" marL="91425"/>
                </a:tc>
              </a:tr>
              <a:tr h="31885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latin typeface="Open Sans"/>
                          <a:ea typeface="Open Sans"/>
                          <a:cs typeface="Open Sans"/>
                          <a:sym typeface="Open Sans"/>
                        </a:rPr>
                        <a:t>Les volets </a:t>
                      </a:r>
                      <a:endParaRPr sz="1400" u="none" cap="none" strike="noStrike"/>
                    </a:p>
                  </a:txBody>
                  <a:tcPr marT="37575" marB="37575" marR="91425" marL="91425"/>
                </a:tc>
                <a:tc>
                  <a:txBody>
                    <a:bodyPr/>
                    <a:lstStyle/>
                    <a:p>
                      <a:pPr indent="0" lvl="0" marL="0" marR="0" rtl="0" algn="l">
                        <a:lnSpc>
                          <a:spcPct val="100000"/>
                        </a:lnSpc>
                        <a:spcBef>
                          <a:spcPts val="0"/>
                        </a:spcBef>
                        <a:spcAft>
                          <a:spcPts val="0"/>
                        </a:spcAft>
                        <a:buClr>
                          <a:srgbClr val="000000"/>
                        </a:buClr>
                        <a:buSzPts val="1600"/>
                        <a:buFont typeface="Arial"/>
                        <a:buNone/>
                      </a:pPr>
                      <a:r>
                        <a:t/>
                      </a:r>
                      <a:endParaRPr b="1" sz="1600" u="none" cap="none" strike="noStrike">
                        <a:latin typeface="Open Sans"/>
                        <a:ea typeface="Open Sans"/>
                        <a:cs typeface="Open Sans"/>
                        <a:sym typeface="Open Sans"/>
                      </a:endParaRPr>
                    </a:p>
                  </a:txBody>
                  <a:tcPr marT="37575" marB="37575" marR="91425" marL="91425"/>
                </a:tc>
                <a:tc>
                  <a:txBody>
                    <a:bodyPr/>
                    <a:lstStyle/>
                    <a:p>
                      <a:pPr indent="0" lvl="0" marL="0" marR="0" rtl="0" algn="l">
                        <a:lnSpc>
                          <a:spcPct val="100000"/>
                        </a:lnSpc>
                        <a:spcBef>
                          <a:spcPts val="0"/>
                        </a:spcBef>
                        <a:spcAft>
                          <a:spcPts val="0"/>
                        </a:spcAft>
                        <a:buClr>
                          <a:srgbClr val="000000"/>
                        </a:buClr>
                        <a:buSzPts val="1600"/>
                        <a:buFont typeface="Arial"/>
                        <a:buNone/>
                      </a:pPr>
                      <a:r>
                        <a:t/>
                      </a:r>
                      <a:endParaRPr b="1" sz="1600" u="none" cap="none" strike="noStrike">
                        <a:latin typeface="Open Sans"/>
                        <a:ea typeface="Open Sans"/>
                        <a:cs typeface="Open Sans"/>
                        <a:sym typeface="Open Sans"/>
                      </a:endParaRPr>
                    </a:p>
                  </a:txBody>
                  <a:tcPr marT="37575" marB="37575" marR="91425" marL="91425"/>
                </a:tc>
              </a:tr>
              <a:tr h="31885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latin typeface="Open Sans"/>
                          <a:ea typeface="Open Sans"/>
                          <a:cs typeface="Open Sans"/>
                          <a:sym typeface="Open Sans"/>
                        </a:rPr>
                        <a:t>Le jardin </a:t>
                      </a:r>
                      <a:endParaRPr b="1" sz="1600" u="none" cap="none" strike="noStrike">
                        <a:latin typeface="Open Sans"/>
                        <a:ea typeface="Open Sans"/>
                        <a:cs typeface="Open Sans"/>
                        <a:sym typeface="Open Sans"/>
                      </a:endParaRPr>
                    </a:p>
                  </a:txBody>
                  <a:tcPr marT="37575" marB="37575" marR="91425" marL="91425"/>
                </a:tc>
                <a:tc>
                  <a:txBody>
                    <a:bodyPr/>
                    <a:lstStyle/>
                    <a:p>
                      <a:pPr indent="0" lvl="0" marL="0" marR="0" rtl="0" algn="l">
                        <a:lnSpc>
                          <a:spcPct val="100000"/>
                        </a:lnSpc>
                        <a:spcBef>
                          <a:spcPts val="0"/>
                        </a:spcBef>
                        <a:spcAft>
                          <a:spcPts val="0"/>
                        </a:spcAft>
                        <a:buClr>
                          <a:srgbClr val="000000"/>
                        </a:buClr>
                        <a:buSzPts val="1600"/>
                        <a:buFont typeface="Arial"/>
                        <a:buNone/>
                      </a:pPr>
                      <a:r>
                        <a:t/>
                      </a:r>
                      <a:endParaRPr b="1" sz="1600" u="none" cap="none" strike="noStrike">
                        <a:latin typeface="Open Sans"/>
                        <a:ea typeface="Open Sans"/>
                        <a:cs typeface="Open Sans"/>
                        <a:sym typeface="Open Sans"/>
                      </a:endParaRPr>
                    </a:p>
                  </a:txBody>
                  <a:tcPr marT="37575" marB="37575" marR="91425" marL="91425"/>
                </a:tc>
                <a:tc>
                  <a:txBody>
                    <a:bodyPr/>
                    <a:lstStyle/>
                    <a:p>
                      <a:pPr indent="0" lvl="0" marL="0" marR="0" rtl="0" algn="l">
                        <a:lnSpc>
                          <a:spcPct val="100000"/>
                        </a:lnSpc>
                        <a:spcBef>
                          <a:spcPts val="0"/>
                        </a:spcBef>
                        <a:spcAft>
                          <a:spcPts val="0"/>
                        </a:spcAft>
                        <a:buClr>
                          <a:srgbClr val="000000"/>
                        </a:buClr>
                        <a:buSzPts val="1600"/>
                        <a:buFont typeface="Arial"/>
                        <a:buNone/>
                      </a:pPr>
                      <a:r>
                        <a:t/>
                      </a:r>
                      <a:endParaRPr b="1" sz="1600" u="none" cap="none" strike="noStrike">
                        <a:latin typeface="Open Sans"/>
                        <a:ea typeface="Open Sans"/>
                        <a:cs typeface="Open Sans"/>
                        <a:sym typeface="Open Sans"/>
                      </a:endParaRPr>
                    </a:p>
                  </a:txBody>
                  <a:tcPr marT="37575" marB="37575" marR="91425" marL="91425"/>
                </a:tc>
              </a:tr>
              <a:tr h="59220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latin typeface="Open Sans"/>
                          <a:ea typeface="Open Sans"/>
                          <a:cs typeface="Open Sans"/>
                          <a:sym typeface="Open Sans"/>
                        </a:rPr>
                        <a:t>La grille du jardin </a:t>
                      </a:r>
                      <a:endParaRPr sz="1400" u="none" cap="none" strike="noStrike"/>
                    </a:p>
                  </a:txBody>
                  <a:tcPr marT="37575" marB="37575" marR="91425" marL="91425"/>
                </a:tc>
                <a:tc>
                  <a:txBody>
                    <a:bodyPr/>
                    <a:lstStyle/>
                    <a:p>
                      <a:pPr indent="0" lvl="0" marL="0" marR="0" rtl="0" algn="l">
                        <a:lnSpc>
                          <a:spcPct val="100000"/>
                        </a:lnSpc>
                        <a:spcBef>
                          <a:spcPts val="0"/>
                        </a:spcBef>
                        <a:spcAft>
                          <a:spcPts val="0"/>
                        </a:spcAft>
                        <a:buClr>
                          <a:srgbClr val="000000"/>
                        </a:buClr>
                        <a:buSzPts val="1600"/>
                        <a:buFont typeface="Arial"/>
                        <a:buNone/>
                      </a:pPr>
                      <a:r>
                        <a:t/>
                      </a:r>
                      <a:endParaRPr b="1" sz="1600" u="none" cap="none" strike="noStrike">
                        <a:latin typeface="Open Sans"/>
                        <a:ea typeface="Open Sans"/>
                        <a:cs typeface="Open Sans"/>
                        <a:sym typeface="Open Sans"/>
                      </a:endParaRPr>
                    </a:p>
                  </a:txBody>
                  <a:tcPr marT="37575" marB="37575" marR="91425" marL="91425"/>
                </a:tc>
                <a:tc>
                  <a:txBody>
                    <a:bodyPr/>
                    <a:lstStyle/>
                    <a:p>
                      <a:pPr indent="0" lvl="0" marL="0" marR="0" rtl="0" algn="l">
                        <a:lnSpc>
                          <a:spcPct val="100000"/>
                        </a:lnSpc>
                        <a:spcBef>
                          <a:spcPts val="0"/>
                        </a:spcBef>
                        <a:spcAft>
                          <a:spcPts val="0"/>
                        </a:spcAft>
                        <a:buClr>
                          <a:srgbClr val="000000"/>
                        </a:buClr>
                        <a:buSzPts val="1600"/>
                        <a:buFont typeface="Arial"/>
                        <a:buNone/>
                      </a:pPr>
                      <a:r>
                        <a:t/>
                      </a:r>
                      <a:endParaRPr b="1" sz="1600" u="none" cap="none" strike="noStrike">
                        <a:latin typeface="Open Sans"/>
                        <a:ea typeface="Open Sans"/>
                        <a:cs typeface="Open Sans"/>
                        <a:sym typeface="Open Sans"/>
                      </a:endParaRPr>
                    </a:p>
                  </a:txBody>
                  <a:tcPr marT="37575" marB="37575" marR="91425" marL="91425"/>
                </a:tc>
              </a:tr>
              <a:tr h="562575">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latin typeface="Open Sans"/>
                          <a:ea typeface="Open Sans"/>
                          <a:cs typeface="Open Sans"/>
                          <a:sym typeface="Open Sans"/>
                        </a:rPr>
                        <a:t>Le mur du jardin </a:t>
                      </a:r>
                      <a:endParaRPr sz="1400" u="none" cap="none" strike="noStrike"/>
                    </a:p>
                  </a:txBody>
                  <a:tcPr marT="37575" marB="37575" marR="91425" marL="91425"/>
                </a:tc>
                <a:tc>
                  <a:txBody>
                    <a:bodyPr/>
                    <a:lstStyle/>
                    <a:p>
                      <a:pPr indent="0" lvl="0" marL="0" marR="0" rtl="0" algn="l">
                        <a:lnSpc>
                          <a:spcPct val="100000"/>
                        </a:lnSpc>
                        <a:spcBef>
                          <a:spcPts val="0"/>
                        </a:spcBef>
                        <a:spcAft>
                          <a:spcPts val="0"/>
                        </a:spcAft>
                        <a:buClr>
                          <a:srgbClr val="000000"/>
                        </a:buClr>
                        <a:buSzPts val="1600"/>
                        <a:buFont typeface="Arial"/>
                        <a:buNone/>
                      </a:pPr>
                      <a:r>
                        <a:t/>
                      </a:r>
                      <a:endParaRPr b="1" sz="1600" u="none" cap="none" strike="noStrike">
                        <a:latin typeface="Open Sans"/>
                        <a:ea typeface="Open Sans"/>
                        <a:cs typeface="Open Sans"/>
                        <a:sym typeface="Open Sans"/>
                      </a:endParaRPr>
                    </a:p>
                  </a:txBody>
                  <a:tcPr marT="37575" marB="37575" marR="91425" marL="91425"/>
                </a:tc>
                <a:tc>
                  <a:txBody>
                    <a:bodyPr/>
                    <a:lstStyle/>
                    <a:p>
                      <a:pPr indent="0" lvl="0" marL="0" marR="0" rtl="0" algn="l">
                        <a:lnSpc>
                          <a:spcPct val="100000"/>
                        </a:lnSpc>
                        <a:spcBef>
                          <a:spcPts val="0"/>
                        </a:spcBef>
                        <a:spcAft>
                          <a:spcPts val="0"/>
                        </a:spcAft>
                        <a:buClr>
                          <a:srgbClr val="000000"/>
                        </a:buClr>
                        <a:buSzPts val="1600"/>
                        <a:buFont typeface="Arial"/>
                        <a:buNone/>
                      </a:pPr>
                      <a:r>
                        <a:t/>
                      </a:r>
                      <a:endParaRPr b="1" sz="1600" u="none" cap="none" strike="noStrike">
                        <a:latin typeface="Open Sans"/>
                        <a:ea typeface="Open Sans"/>
                        <a:cs typeface="Open Sans"/>
                        <a:sym typeface="Open Sans"/>
                      </a:endParaRPr>
                    </a:p>
                  </a:txBody>
                  <a:tcPr marT="37575" marB="37575" marR="91425" marL="91425"/>
                </a:tc>
              </a:tr>
            </a:tbl>
          </a:graphicData>
        </a:graphic>
      </p:graphicFrame>
      <p:graphicFrame>
        <p:nvGraphicFramePr>
          <p:cNvPr id="213" name="Google Shape;213;p17"/>
          <p:cNvGraphicFramePr/>
          <p:nvPr/>
        </p:nvGraphicFramePr>
        <p:xfrm>
          <a:off x="475456" y="3724275"/>
          <a:ext cx="3000000" cy="3000000"/>
        </p:xfrm>
        <a:graphic>
          <a:graphicData uri="http://schemas.openxmlformats.org/drawingml/2006/table">
            <a:tbl>
              <a:tblPr bandRow="1" firstRow="1">
                <a:noFill/>
                <a:tableStyleId>{4E2B5A71-58E8-4DD7-B17B-2D9D5F8598A6}</a:tableStyleId>
              </a:tblPr>
              <a:tblGrid>
                <a:gridCol w="1782950"/>
                <a:gridCol w="1728850"/>
                <a:gridCol w="2614375"/>
              </a:tblGrid>
              <a:tr h="803700">
                <a:tc>
                  <a:txBody>
                    <a:bodyPr/>
                    <a:lstStyle/>
                    <a:p>
                      <a:pPr indent="0" lvl="0" marL="0" marR="0" rtl="0" algn="l">
                        <a:lnSpc>
                          <a:spcPct val="100000"/>
                        </a:lnSpc>
                        <a:spcBef>
                          <a:spcPts val="0"/>
                        </a:spcBef>
                        <a:spcAft>
                          <a:spcPts val="0"/>
                        </a:spcAft>
                        <a:buClr>
                          <a:srgbClr val="000000"/>
                        </a:buClr>
                        <a:buSzPts val="1600"/>
                        <a:buFont typeface="Arial"/>
                        <a:buNone/>
                      </a:pPr>
                      <a:r>
                        <a:t/>
                      </a:r>
                      <a:endParaRPr b="1" sz="1600" u="none" cap="none" strike="noStrike">
                        <a:latin typeface="Open Sans"/>
                        <a:ea typeface="Open Sans"/>
                        <a:cs typeface="Open Sans"/>
                        <a:sym typeface="Open Sans"/>
                      </a:endParaRPr>
                    </a:p>
                  </a:txBody>
                  <a:tcPr marT="31825" marB="31825" marR="91425" marL="91425">
                    <a:lnL cap="flat" cmpd="sng" w="9525">
                      <a:solidFill>
                        <a:srgbClr val="000000">
                          <a:alpha val="0"/>
                        </a:srgbClr>
                      </a:solidFill>
                      <a:prstDash val="solid"/>
                      <a:round/>
                      <a:headEnd len="sm" w="sm" type="none"/>
                      <a:tailEnd len="sm" w="sm" type="none"/>
                    </a:lnL>
                    <a:lnT cap="flat" cmpd="sng" w="9525">
                      <a:solidFill>
                        <a:srgbClr val="000000">
                          <a:alpha val="0"/>
                        </a:srgbClr>
                      </a:solidFill>
                      <a:prstDash val="solid"/>
                      <a:round/>
                      <a:headEnd len="sm" w="sm" type="none"/>
                      <a:tailEnd len="sm" w="sm" type="none"/>
                    </a:lnT>
                    <a:solidFill>
                      <a:schemeClr val="lt1"/>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b="1" lang="fr-FR" sz="1600" u="none" cap="none" strike="noStrike">
                          <a:latin typeface="Open Sans"/>
                          <a:ea typeface="Open Sans"/>
                          <a:cs typeface="Open Sans"/>
                          <a:sym typeface="Open Sans"/>
                        </a:rPr>
                        <a:t>Pendant l’enfance du narrateur </a:t>
                      </a:r>
                      <a:endParaRPr b="1" sz="1600" u="none" cap="none" strike="noStrike">
                        <a:latin typeface="Open Sans"/>
                        <a:ea typeface="Open Sans"/>
                        <a:cs typeface="Open Sans"/>
                        <a:sym typeface="Open Sans"/>
                      </a:endParaRPr>
                    </a:p>
                  </a:txBody>
                  <a:tcPr marT="31825" marB="31825" marR="91425" marL="91425">
                    <a:solidFill>
                      <a:schemeClr val="lt1"/>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b="1" lang="fr-FR" sz="1600" u="none" cap="none" strike="noStrike">
                          <a:latin typeface="Open Sans"/>
                          <a:ea typeface="Open Sans"/>
                          <a:cs typeface="Open Sans"/>
                          <a:sym typeface="Open Sans"/>
                        </a:rPr>
                        <a:t>Au moment où le descripteur décrit la maison </a:t>
                      </a:r>
                      <a:endParaRPr b="1" sz="1600" u="none" cap="none" strike="noStrike">
                        <a:latin typeface="Open Sans"/>
                        <a:ea typeface="Open Sans"/>
                        <a:cs typeface="Open Sans"/>
                        <a:sym typeface="Open Sans"/>
                      </a:endParaRPr>
                    </a:p>
                  </a:txBody>
                  <a:tcPr marT="31825" marB="31825" marR="91425" marL="91425">
                    <a:solidFill>
                      <a:schemeClr val="lt1"/>
                    </a:solidFill>
                  </a:tcPr>
                </a:tc>
              </a:tr>
              <a:tr h="310325">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latin typeface="Open Sans"/>
                          <a:ea typeface="Open Sans"/>
                          <a:cs typeface="Open Sans"/>
                          <a:sym typeface="Open Sans"/>
                        </a:rPr>
                        <a:t>Les volets </a:t>
                      </a:r>
                      <a:endParaRPr sz="1400" u="none" cap="none" strike="noStrike"/>
                    </a:p>
                  </a:txBody>
                  <a:tcPr marT="31825" marB="31825" marR="91425" marL="9142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i="1" lang="fr-FR" sz="1600" u="none" cap="none" strike="noStrike">
                          <a:solidFill>
                            <a:srgbClr val="FF0000"/>
                          </a:solidFill>
                          <a:latin typeface="Open Sans"/>
                          <a:ea typeface="Open Sans"/>
                          <a:cs typeface="Open Sans"/>
                          <a:sym typeface="Open Sans"/>
                        </a:rPr>
                        <a:t>En bois </a:t>
                      </a:r>
                      <a:endParaRPr b="1" i="1" sz="1600" u="none" cap="none" strike="noStrike">
                        <a:solidFill>
                          <a:srgbClr val="FF0000"/>
                        </a:solidFill>
                        <a:latin typeface="Open Sans"/>
                        <a:ea typeface="Open Sans"/>
                        <a:cs typeface="Open Sans"/>
                        <a:sym typeface="Open Sans"/>
                      </a:endParaRPr>
                    </a:p>
                  </a:txBody>
                  <a:tcPr marT="31825" marB="31825" marR="91425" marL="9142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i="1" lang="fr-FR" sz="1600" u="none" cap="none" strike="noStrike">
                          <a:solidFill>
                            <a:srgbClr val="FF0000"/>
                          </a:solidFill>
                          <a:latin typeface="Open Sans"/>
                          <a:ea typeface="Open Sans"/>
                          <a:cs typeface="Open Sans"/>
                          <a:sym typeface="Open Sans"/>
                        </a:rPr>
                        <a:t>Bleus - En fer </a:t>
                      </a:r>
                      <a:endParaRPr sz="1400" u="none" cap="none" strike="noStrike"/>
                    </a:p>
                  </a:txBody>
                  <a:tcPr marT="31825" marB="31825" marR="91425" marL="91425" anchor="ctr">
                    <a:solidFill>
                      <a:schemeClr val="lt1"/>
                    </a:solidFill>
                  </a:tcPr>
                </a:tc>
              </a:tr>
              <a:tr h="52090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latin typeface="Open Sans"/>
                          <a:ea typeface="Open Sans"/>
                          <a:cs typeface="Open Sans"/>
                          <a:sym typeface="Open Sans"/>
                        </a:rPr>
                        <a:t>Le jardin </a:t>
                      </a:r>
                      <a:endParaRPr b="1" sz="1600" u="none" cap="none" strike="noStrike">
                        <a:latin typeface="Open Sans"/>
                        <a:ea typeface="Open Sans"/>
                        <a:cs typeface="Open Sans"/>
                        <a:sym typeface="Open Sans"/>
                      </a:endParaRPr>
                    </a:p>
                  </a:txBody>
                  <a:tcPr marT="31825" marB="31825" marR="91425" marL="9142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i="1" lang="fr-FR" sz="1600" u="none" cap="none" strike="noStrike">
                          <a:solidFill>
                            <a:srgbClr val="FF0000"/>
                          </a:solidFill>
                          <a:latin typeface="Open Sans"/>
                          <a:ea typeface="Open Sans"/>
                          <a:cs typeface="Open Sans"/>
                          <a:sym typeface="Open Sans"/>
                        </a:rPr>
                        <a:t>Bien entretenu </a:t>
                      </a:r>
                      <a:endParaRPr sz="1400" u="none" cap="none" strike="noStrike"/>
                    </a:p>
                  </a:txBody>
                  <a:tcPr marT="31825" marB="31825" marR="91425" marL="9142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i="1" lang="fr-FR" sz="1600" u="none" cap="none" strike="noStrike">
                          <a:solidFill>
                            <a:srgbClr val="FF0000"/>
                          </a:solidFill>
                          <a:latin typeface="Open Sans"/>
                          <a:ea typeface="Open Sans"/>
                          <a:cs typeface="Open Sans"/>
                          <a:sym typeface="Open Sans"/>
                        </a:rPr>
                        <a:t>Cette végétation luxuriante</a:t>
                      </a:r>
                      <a:endParaRPr sz="1400" u="none" cap="none" strike="noStrike"/>
                    </a:p>
                  </a:txBody>
                  <a:tcPr marT="31825" marB="31825" marR="91425" marL="91425" anchor="ctr">
                    <a:solidFill>
                      <a:schemeClr val="lt1"/>
                    </a:solidFill>
                  </a:tcPr>
                </a:tc>
              </a:tr>
              <a:tr h="80370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latin typeface="Open Sans"/>
                          <a:ea typeface="Open Sans"/>
                          <a:cs typeface="Open Sans"/>
                          <a:sym typeface="Open Sans"/>
                        </a:rPr>
                        <a:t>La grille du jardin </a:t>
                      </a:r>
                      <a:endParaRPr sz="1400" u="none" cap="none" strike="noStrike"/>
                    </a:p>
                  </a:txBody>
                  <a:tcPr marT="31825" marB="31825" marR="91425" marL="9142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b="1" i="1" sz="1600" u="none" cap="none" strike="noStrike">
                        <a:solidFill>
                          <a:srgbClr val="FF0000"/>
                        </a:solidFill>
                        <a:latin typeface="Open Sans"/>
                        <a:ea typeface="Open Sans"/>
                        <a:cs typeface="Open Sans"/>
                        <a:sym typeface="Open Sans"/>
                      </a:endParaRPr>
                    </a:p>
                  </a:txBody>
                  <a:tcPr marT="31825" marB="31825" marR="91425" marL="9142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i="1" lang="fr-FR" sz="1600" u="none" cap="none" strike="noStrike">
                          <a:solidFill>
                            <a:srgbClr val="FF0000"/>
                          </a:solidFill>
                          <a:latin typeface="Open Sans"/>
                          <a:ea typeface="Open Sans"/>
                          <a:cs typeface="Open Sans"/>
                          <a:sym typeface="Open Sans"/>
                        </a:rPr>
                        <a:t>En fer forgé - Assez élégante</a:t>
                      </a:r>
                      <a:endParaRPr sz="1400" u="none" cap="none" strike="noStrike"/>
                    </a:p>
                    <a:p>
                      <a:pPr indent="0" lvl="0" marL="0" marR="0" rtl="0" algn="l">
                        <a:lnSpc>
                          <a:spcPct val="100000"/>
                        </a:lnSpc>
                        <a:spcBef>
                          <a:spcPts val="0"/>
                        </a:spcBef>
                        <a:spcAft>
                          <a:spcPts val="0"/>
                        </a:spcAft>
                        <a:buClr>
                          <a:srgbClr val="000000"/>
                        </a:buClr>
                        <a:buSzPts val="1600"/>
                        <a:buFont typeface="Arial"/>
                        <a:buNone/>
                      </a:pPr>
                      <a:r>
                        <a:rPr b="1" i="1" lang="fr-FR" sz="1600" u="none" cap="none" strike="noStrike">
                          <a:solidFill>
                            <a:srgbClr val="FF0000"/>
                          </a:solidFill>
                          <a:latin typeface="Open Sans"/>
                          <a:ea typeface="Open Sans"/>
                          <a:cs typeface="Open Sans"/>
                          <a:sym typeface="Open Sans"/>
                        </a:rPr>
                        <a:t>Un rempart au curieux</a:t>
                      </a:r>
                      <a:endParaRPr sz="1400" u="none" cap="none" strike="noStrike"/>
                    </a:p>
                  </a:txBody>
                  <a:tcPr marT="31825" marB="31825" marR="91425" marL="91425" anchor="ctr">
                    <a:solidFill>
                      <a:schemeClr val="lt1"/>
                    </a:solidFill>
                  </a:tcPr>
                </a:tc>
              </a:tr>
              <a:tr h="55700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latin typeface="Open Sans"/>
                          <a:ea typeface="Open Sans"/>
                          <a:cs typeface="Open Sans"/>
                          <a:sym typeface="Open Sans"/>
                        </a:rPr>
                        <a:t>Le mur du jardin </a:t>
                      </a:r>
                      <a:endParaRPr sz="1400" u="none" cap="none" strike="noStrike"/>
                    </a:p>
                  </a:txBody>
                  <a:tcPr marT="31825" marB="31825" marR="91425" marL="9142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b="1" i="1" sz="1600" u="none" cap="none" strike="noStrike">
                        <a:solidFill>
                          <a:srgbClr val="FF0000"/>
                        </a:solidFill>
                        <a:latin typeface="Open Sans"/>
                        <a:ea typeface="Open Sans"/>
                        <a:cs typeface="Open Sans"/>
                        <a:sym typeface="Open Sans"/>
                      </a:endParaRPr>
                    </a:p>
                  </a:txBody>
                  <a:tcPr marT="31825" marB="31825" marR="91425" marL="9142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i="1" lang="fr-FR" sz="1600" u="none" cap="none" strike="noStrike">
                          <a:solidFill>
                            <a:srgbClr val="FF0000"/>
                          </a:solidFill>
                          <a:latin typeface="Open Sans"/>
                          <a:ea typeface="Open Sans"/>
                          <a:cs typeface="Open Sans"/>
                          <a:sym typeface="Open Sans"/>
                        </a:rPr>
                        <a:t>Petit  - Un rempart au curieux</a:t>
                      </a:r>
                      <a:endParaRPr sz="1400" u="none" cap="none" strike="noStrike"/>
                    </a:p>
                  </a:txBody>
                  <a:tcPr marT="31825" marB="31825" marR="91425" marL="91425" anchor="ctr">
                    <a:solidFill>
                      <a:schemeClr val="lt1"/>
                    </a:solidFill>
                  </a:tcPr>
                </a:tc>
              </a:tr>
            </a:tbl>
          </a:graphicData>
        </a:graphic>
      </p:graphicFrame>
      <p:sp>
        <p:nvSpPr>
          <p:cNvPr id="214" name="Google Shape;214;p17"/>
          <p:cNvSpPr/>
          <p:nvPr/>
        </p:nvSpPr>
        <p:spPr>
          <a:xfrm>
            <a:off x="7008813" y="1356652"/>
            <a:ext cx="4949825" cy="4802187"/>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Une maison inchangée</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Après soixante longues années, un jour de printemps, un peu par nostalgie, je revins dans mon ancien quartier, celui de la ville où j’avais passé une bonne part de ma jeunesse : mes plus belles années. Je me rendis dans une rue bordée de marronniers. Je revis la maison inchangée où j’étais né : petite, humble, en pierres meulière, aujourd’hui partiellement dissimulée par le lierre. Les volets, bleus et en fer remplaçaient ceux de jadis, en bois. Le jardin, jadis bien entretenu, était maintenant cette végétation luxuriante où tout poussait de façon un peu anarchique. La grille en fer forgé, assez élégante et le petit mur étaient un rempart aux curieux. </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Olivier BRIAT, Le vieux quartier.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9">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9">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9">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9">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p18"/>
          <p:cNvSpPr txBox="1"/>
          <p:nvPr/>
        </p:nvSpPr>
        <p:spPr>
          <a:xfrm>
            <a:off x="804863" y="255138"/>
            <a:ext cx="10726737"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7D7"/>
                </a:solidFill>
                <a:latin typeface="Open Sans"/>
                <a:ea typeface="Open Sans"/>
                <a:cs typeface="Open Sans"/>
                <a:sym typeface="Open Sans"/>
              </a:rPr>
              <a:t>SE PRÉPARER À LA PRODUCTION – </a:t>
            </a:r>
            <a:r>
              <a:rPr b="0" i="0" lang="fr-FR" sz="3600" u="none" cap="none" strike="noStrike">
                <a:solidFill>
                  <a:srgbClr val="0097D7"/>
                </a:solidFill>
                <a:latin typeface="Open Sans"/>
                <a:ea typeface="Open Sans"/>
                <a:cs typeface="Open Sans"/>
                <a:sym typeface="Open Sans"/>
              </a:rPr>
              <a:t>Les expansions du nom</a:t>
            </a:r>
            <a:endParaRPr b="0" i="0" sz="1400" u="none" cap="none" strike="noStrike">
              <a:solidFill>
                <a:srgbClr val="000000"/>
              </a:solidFill>
              <a:latin typeface="Arial"/>
              <a:ea typeface="Arial"/>
              <a:cs typeface="Arial"/>
              <a:sym typeface="Arial"/>
            </a:endParaRPr>
          </a:p>
        </p:txBody>
      </p:sp>
      <p:sp>
        <p:nvSpPr>
          <p:cNvPr id="221" name="Google Shape;221;p18"/>
          <p:cNvSpPr/>
          <p:nvPr/>
        </p:nvSpPr>
        <p:spPr>
          <a:xfrm>
            <a:off x="804863" y="1041829"/>
            <a:ext cx="6126162" cy="769441"/>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chemeClr val="dk1"/>
                </a:solidFill>
                <a:latin typeface="Open Sans"/>
                <a:ea typeface="Open Sans"/>
                <a:cs typeface="Open Sans"/>
                <a:sym typeface="Open Sans"/>
              </a:rPr>
              <a:t>Observez les expansions du nom puis classez les adjectifs qualificatifs dans ce tableau. </a:t>
            </a:r>
            <a:endParaRPr b="0" i="0" sz="1400" u="none" cap="none" strike="noStrike">
              <a:solidFill>
                <a:srgbClr val="000000"/>
              </a:solidFill>
              <a:latin typeface="Arial"/>
              <a:ea typeface="Arial"/>
              <a:cs typeface="Arial"/>
              <a:sym typeface="Arial"/>
            </a:endParaRPr>
          </a:p>
        </p:txBody>
      </p:sp>
      <p:graphicFrame>
        <p:nvGraphicFramePr>
          <p:cNvPr id="222" name="Google Shape;222;p18"/>
          <p:cNvGraphicFramePr/>
          <p:nvPr/>
        </p:nvGraphicFramePr>
        <p:xfrm>
          <a:off x="804863" y="5108449"/>
          <a:ext cx="3000000" cy="3000000"/>
        </p:xfrm>
        <a:graphic>
          <a:graphicData uri="http://schemas.openxmlformats.org/drawingml/2006/table">
            <a:tbl>
              <a:tblPr bandRow="1" firstRow="1">
                <a:noFill/>
                <a:tableStyleId>{4E2B5A71-58E8-4DD7-B17B-2D9D5F8598A6}</a:tableStyleId>
              </a:tblPr>
              <a:tblGrid>
                <a:gridCol w="1801775"/>
                <a:gridCol w="1847875"/>
              </a:tblGrid>
              <a:tr h="457400">
                <a:tc>
                  <a:txBody>
                    <a:bodyPr/>
                    <a:lstStyle/>
                    <a:p>
                      <a:pPr indent="0" lvl="0" marL="0" marR="0" rtl="0" algn="l">
                        <a:lnSpc>
                          <a:spcPct val="100000"/>
                        </a:lnSpc>
                        <a:spcBef>
                          <a:spcPts val="0"/>
                        </a:spcBef>
                        <a:spcAft>
                          <a:spcPts val="0"/>
                        </a:spcAft>
                        <a:buClr>
                          <a:srgbClr val="000000"/>
                        </a:buClr>
                        <a:buSzPts val="1300"/>
                        <a:buFont typeface="Arial"/>
                        <a:buNone/>
                      </a:pPr>
                      <a:r>
                        <a:rPr b="1" lang="fr-FR" sz="1300" u="none" cap="none" strike="noStrike">
                          <a:latin typeface="Open Sans"/>
                          <a:ea typeface="Open Sans"/>
                          <a:cs typeface="Open Sans"/>
                          <a:sym typeface="Open Sans"/>
                        </a:rPr>
                        <a:t>Adjectif de couleur</a:t>
                      </a:r>
                      <a:endParaRPr b="1" sz="1300" u="none" cap="none" strike="noStrike">
                        <a:latin typeface="Open Sans"/>
                        <a:ea typeface="Open Sans"/>
                        <a:cs typeface="Open Sans"/>
                        <a:sym typeface="Open Sans"/>
                      </a:endParaRPr>
                    </a:p>
                  </a:txBody>
                  <a:tcPr marT="33300" marB="33300" marR="91425" marL="91425" anchor="ctr">
                    <a:solidFill>
                      <a:schemeClr val="lt1"/>
                    </a:solidFill>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b="1" i="1" sz="1300" u="none" cap="none" strike="noStrike">
                        <a:solidFill>
                          <a:srgbClr val="00B050"/>
                        </a:solidFill>
                        <a:latin typeface="Open Sans"/>
                        <a:ea typeface="Open Sans"/>
                        <a:cs typeface="Open Sans"/>
                        <a:sym typeface="Open Sans"/>
                      </a:endParaRPr>
                    </a:p>
                  </a:txBody>
                  <a:tcPr marT="33300" marB="33300" marR="91425" marL="91425" anchor="ctr">
                    <a:solidFill>
                      <a:schemeClr val="lt1"/>
                    </a:solidFill>
                  </a:tcPr>
                </a:tc>
              </a:tr>
              <a:tr h="295525">
                <a:tc>
                  <a:txBody>
                    <a:bodyPr/>
                    <a:lstStyle/>
                    <a:p>
                      <a:pPr indent="0" lvl="0" marL="0" marR="0" rtl="0" algn="l">
                        <a:lnSpc>
                          <a:spcPct val="100000"/>
                        </a:lnSpc>
                        <a:spcBef>
                          <a:spcPts val="0"/>
                        </a:spcBef>
                        <a:spcAft>
                          <a:spcPts val="0"/>
                        </a:spcAft>
                        <a:buClr>
                          <a:srgbClr val="000000"/>
                        </a:buClr>
                        <a:buSzPts val="1300"/>
                        <a:buFont typeface="Arial"/>
                        <a:buNone/>
                      </a:pPr>
                      <a:r>
                        <a:rPr b="1" lang="fr-FR" sz="1300" u="none" cap="none" strike="noStrike">
                          <a:latin typeface="Open Sans"/>
                          <a:ea typeface="Open Sans"/>
                          <a:cs typeface="Open Sans"/>
                          <a:sym typeface="Open Sans"/>
                        </a:rPr>
                        <a:t>Adjectif de taille</a:t>
                      </a:r>
                      <a:endParaRPr sz="1400" u="none" cap="none" strike="noStrike"/>
                    </a:p>
                  </a:txBody>
                  <a:tcPr marT="33300" marB="33300" marR="91425" marL="91425" anchor="ctr">
                    <a:solidFill>
                      <a:schemeClr val="lt1"/>
                    </a:solidFill>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b="1" i="1" sz="1300" u="none" cap="none" strike="noStrike">
                        <a:solidFill>
                          <a:srgbClr val="00B050"/>
                        </a:solidFill>
                        <a:latin typeface="Open Sans"/>
                        <a:ea typeface="Open Sans"/>
                        <a:cs typeface="Open Sans"/>
                        <a:sym typeface="Open Sans"/>
                      </a:endParaRPr>
                    </a:p>
                  </a:txBody>
                  <a:tcPr marT="33300" marB="33300" marR="91425" marL="91425" anchor="ctr">
                    <a:solidFill>
                      <a:schemeClr val="lt1"/>
                    </a:solidFill>
                  </a:tcPr>
                </a:tc>
              </a:tr>
              <a:tr h="284825">
                <a:tc>
                  <a:txBody>
                    <a:bodyPr/>
                    <a:lstStyle/>
                    <a:p>
                      <a:pPr indent="0" lvl="0" marL="0" marR="0" rtl="0" algn="l">
                        <a:lnSpc>
                          <a:spcPct val="100000"/>
                        </a:lnSpc>
                        <a:spcBef>
                          <a:spcPts val="0"/>
                        </a:spcBef>
                        <a:spcAft>
                          <a:spcPts val="0"/>
                        </a:spcAft>
                        <a:buClr>
                          <a:srgbClr val="000000"/>
                        </a:buClr>
                        <a:buSzPts val="1300"/>
                        <a:buFont typeface="Arial"/>
                        <a:buNone/>
                      </a:pPr>
                      <a:r>
                        <a:rPr b="1" lang="fr-FR" sz="1300" u="none" cap="none" strike="noStrike">
                          <a:latin typeface="Open Sans"/>
                          <a:ea typeface="Open Sans"/>
                          <a:cs typeface="Open Sans"/>
                          <a:sym typeface="Open Sans"/>
                        </a:rPr>
                        <a:t>Adjectif d’état </a:t>
                      </a:r>
                      <a:endParaRPr sz="1400" u="none" cap="none" strike="noStrike"/>
                    </a:p>
                  </a:txBody>
                  <a:tcPr marT="33300" marB="33300" marR="91425" marL="91425" anchor="ctr">
                    <a:solidFill>
                      <a:schemeClr val="lt1"/>
                    </a:solidFill>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b="1" i="1" sz="1300" u="none" cap="none" strike="noStrike">
                        <a:solidFill>
                          <a:srgbClr val="00B050"/>
                        </a:solidFill>
                        <a:latin typeface="Open Sans"/>
                        <a:ea typeface="Open Sans"/>
                        <a:cs typeface="Open Sans"/>
                        <a:sym typeface="Open Sans"/>
                      </a:endParaRPr>
                    </a:p>
                  </a:txBody>
                  <a:tcPr marT="33300" marB="33300" marR="91425" marL="91425" anchor="ctr">
                    <a:solidFill>
                      <a:schemeClr val="lt1"/>
                    </a:solidFill>
                  </a:tcPr>
                </a:tc>
              </a:tr>
              <a:tr h="498425">
                <a:tc>
                  <a:txBody>
                    <a:bodyPr/>
                    <a:lstStyle/>
                    <a:p>
                      <a:pPr indent="0" lvl="0" marL="0" marR="0" rtl="0" algn="l">
                        <a:lnSpc>
                          <a:spcPct val="100000"/>
                        </a:lnSpc>
                        <a:spcBef>
                          <a:spcPts val="0"/>
                        </a:spcBef>
                        <a:spcAft>
                          <a:spcPts val="0"/>
                        </a:spcAft>
                        <a:buClr>
                          <a:srgbClr val="000000"/>
                        </a:buClr>
                        <a:buSzPts val="1300"/>
                        <a:buFont typeface="Arial"/>
                        <a:buNone/>
                      </a:pPr>
                      <a:r>
                        <a:rPr b="1" lang="fr-FR" sz="1300" u="none" cap="none" strike="noStrike">
                          <a:latin typeface="Open Sans"/>
                          <a:ea typeface="Open Sans"/>
                          <a:cs typeface="Open Sans"/>
                          <a:sym typeface="Open Sans"/>
                        </a:rPr>
                        <a:t>Adjectif de quantité</a:t>
                      </a:r>
                      <a:endParaRPr sz="1400" u="none" cap="none" strike="noStrike"/>
                    </a:p>
                  </a:txBody>
                  <a:tcPr marT="33300" marB="33300" marR="91425" marL="91425" anchor="ctr">
                    <a:solidFill>
                      <a:schemeClr val="lt1"/>
                    </a:solidFill>
                  </a:tcPr>
                </a:tc>
                <a:tc>
                  <a:txBody>
                    <a:bodyPr/>
                    <a:lstStyle/>
                    <a:p>
                      <a:pPr indent="0" lvl="0" marL="0" marR="0" rtl="0" algn="l">
                        <a:lnSpc>
                          <a:spcPct val="100000"/>
                        </a:lnSpc>
                        <a:spcBef>
                          <a:spcPts val="0"/>
                        </a:spcBef>
                        <a:spcAft>
                          <a:spcPts val="0"/>
                        </a:spcAft>
                        <a:buClr>
                          <a:srgbClr val="000000"/>
                        </a:buClr>
                        <a:buSzPts val="1300"/>
                        <a:buFont typeface="Arial"/>
                        <a:buNone/>
                      </a:pPr>
                      <a:r>
                        <a:t/>
                      </a:r>
                      <a:endParaRPr b="1" i="1" sz="1300" u="none" cap="none" strike="noStrike">
                        <a:solidFill>
                          <a:srgbClr val="00B050"/>
                        </a:solidFill>
                        <a:latin typeface="Open Sans"/>
                        <a:ea typeface="Open Sans"/>
                        <a:cs typeface="Open Sans"/>
                        <a:sym typeface="Open Sans"/>
                      </a:endParaRPr>
                    </a:p>
                  </a:txBody>
                  <a:tcPr marT="33300" marB="33300" marR="91425" marL="91425" anchor="ctr">
                    <a:solidFill>
                      <a:schemeClr val="lt1"/>
                    </a:solidFill>
                  </a:tcPr>
                </a:tc>
              </a:tr>
            </a:tbl>
          </a:graphicData>
        </a:graphic>
      </p:graphicFrame>
      <p:graphicFrame>
        <p:nvGraphicFramePr>
          <p:cNvPr id="223" name="Google Shape;223;p18"/>
          <p:cNvGraphicFramePr/>
          <p:nvPr/>
        </p:nvGraphicFramePr>
        <p:xfrm>
          <a:off x="2597151" y="5108449"/>
          <a:ext cx="3000000" cy="3000000"/>
        </p:xfrm>
        <a:graphic>
          <a:graphicData uri="http://schemas.openxmlformats.org/drawingml/2006/table">
            <a:tbl>
              <a:tblPr bandRow="1" firstRow="1">
                <a:noFill/>
                <a:tableStyleId>{4E2B5A71-58E8-4DD7-B17B-2D9D5F8598A6}</a:tableStyleId>
              </a:tblPr>
              <a:tblGrid>
                <a:gridCol w="1871650"/>
              </a:tblGrid>
              <a:tr h="455750">
                <a:tc>
                  <a:txBody>
                    <a:bodyPr/>
                    <a:lstStyle/>
                    <a:p>
                      <a:pPr indent="0" lvl="0" marL="0" marR="0" rtl="0" algn="l">
                        <a:lnSpc>
                          <a:spcPct val="100000"/>
                        </a:lnSpc>
                        <a:spcBef>
                          <a:spcPts val="0"/>
                        </a:spcBef>
                        <a:spcAft>
                          <a:spcPts val="0"/>
                        </a:spcAft>
                        <a:buClr>
                          <a:srgbClr val="000000"/>
                        </a:buClr>
                        <a:buSzPts val="1400"/>
                        <a:buFont typeface="Arial"/>
                        <a:buNone/>
                      </a:pPr>
                      <a:r>
                        <a:rPr b="1" i="1" lang="fr-FR" sz="1400" u="none" cap="none" strike="noStrike">
                          <a:solidFill>
                            <a:srgbClr val="FF0000"/>
                          </a:solidFill>
                          <a:latin typeface="Open Sans"/>
                          <a:ea typeface="Open Sans"/>
                          <a:cs typeface="Open Sans"/>
                          <a:sym typeface="Open Sans"/>
                        </a:rPr>
                        <a:t>Bleus </a:t>
                      </a:r>
                      <a:endParaRPr b="1" i="1" sz="1400" u="none" cap="none" strike="noStrike">
                        <a:solidFill>
                          <a:srgbClr val="FF0000"/>
                        </a:solidFill>
                        <a:latin typeface="Open Sans"/>
                        <a:ea typeface="Open Sans"/>
                        <a:cs typeface="Open Sans"/>
                        <a:sym typeface="Open Sans"/>
                      </a:endParaRPr>
                    </a:p>
                  </a:txBody>
                  <a:tcPr marT="38550" marB="38550" marR="91375" marL="91375" anchor="ctr">
                    <a:solidFill>
                      <a:schemeClr val="lt1"/>
                    </a:solidFill>
                  </a:tcPr>
                </a:tc>
              </a:tr>
              <a:tr h="325550">
                <a:tc>
                  <a:txBody>
                    <a:bodyPr/>
                    <a:lstStyle/>
                    <a:p>
                      <a:pPr indent="0" lvl="0" marL="0" marR="0" rtl="0" algn="l">
                        <a:lnSpc>
                          <a:spcPct val="100000"/>
                        </a:lnSpc>
                        <a:spcBef>
                          <a:spcPts val="0"/>
                        </a:spcBef>
                        <a:spcAft>
                          <a:spcPts val="0"/>
                        </a:spcAft>
                        <a:buClr>
                          <a:srgbClr val="000000"/>
                        </a:buClr>
                        <a:buSzPts val="1400"/>
                        <a:buFont typeface="Arial"/>
                        <a:buNone/>
                      </a:pPr>
                      <a:r>
                        <a:rPr b="1" i="1" lang="fr-FR" sz="1400" u="none" cap="none" strike="noStrike">
                          <a:solidFill>
                            <a:srgbClr val="FF0000"/>
                          </a:solidFill>
                          <a:latin typeface="Open Sans"/>
                          <a:ea typeface="Open Sans"/>
                          <a:cs typeface="Open Sans"/>
                          <a:sym typeface="Open Sans"/>
                        </a:rPr>
                        <a:t>Petit </a:t>
                      </a:r>
                      <a:endParaRPr b="1" i="1" sz="1400" u="none" cap="none" strike="noStrike">
                        <a:solidFill>
                          <a:srgbClr val="FF0000"/>
                        </a:solidFill>
                        <a:latin typeface="Open Sans"/>
                        <a:ea typeface="Open Sans"/>
                        <a:cs typeface="Open Sans"/>
                        <a:sym typeface="Open Sans"/>
                      </a:endParaRPr>
                    </a:p>
                  </a:txBody>
                  <a:tcPr marT="38550" marB="38550" marR="91375" marL="91375" anchor="ctr">
                    <a:solidFill>
                      <a:schemeClr val="lt1"/>
                    </a:solidFill>
                  </a:tcPr>
                </a:tc>
              </a:tr>
              <a:tr h="286425">
                <a:tc>
                  <a:txBody>
                    <a:bodyPr/>
                    <a:lstStyle/>
                    <a:p>
                      <a:pPr indent="0" lvl="0" marL="0" marR="0" rtl="0" algn="l">
                        <a:lnSpc>
                          <a:spcPct val="100000"/>
                        </a:lnSpc>
                        <a:spcBef>
                          <a:spcPts val="0"/>
                        </a:spcBef>
                        <a:spcAft>
                          <a:spcPts val="0"/>
                        </a:spcAft>
                        <a:buClr>
                          <a:srgbClr val="000000"/>
                        </a:buClr>
                        <a:buSzPts val="1400"/>
                        <a:buFont typeface="Arial"/>
                        <a:buNone/>
                      </a:pPr>
                      <a:r>
                        <a:rPr b="1" i="1" lang="fr-FR" sz="1400" u="none" cap="none" strike="noStrike">
                          <a:solidFill>
                            <a:srgbClr val="FF0000"/>
                          </a:solidFill>
                          <a:latin typeface="Open Sans"/>
                          <a:ea typeface="Open Sans"/>
                          <a:cs typeface="Open Sans"/>
                          <a:sym typeface="Open Sans"/>
                        </a:rPr>
                        <a:t>Entretenu - élégante</a:t>
                      </a:r>
                      <a:endParaRPr b="1" i="1" sz="1400" u="none" cap="none" strike="noStrike">
                        <a:solidFill>
                          <a:srgbClr val="FF0000"/>
                        </a:solidFill>
                        <a:latin typeface="Open Sans"/>
                        <a:ea typeface="Open Sans"/>
                        <a:cs typeface="Open Sans"/>
                        <a:sym typeface="Open Sans"/>
                      </a:endParaRPr>
                    </a:p>
                  </a:txBody>
                  <a:tcPr marT="38550" marB="38550" marR="91375" marL="91375" anchor="ctr">
                    <a:solidFill>
                      <a:schemeClr val="lt1"/>
                    </a:solidFill>
                  </a:tcPr>
                </a:tc>
              </a:tr>
              <a:tr h="468475">
                <a:tc>
                  <a:txBody>
                    <a:bodyPr/>
                    <a:lstStyle/>
                    <a:p>
                      <a:pPr indent="0" lvl="0" marL="0" marR="0" rtl="0" algn="l">
                        <a:lnSpc>
                          <a:spcPct val="100000"/>
                        </a:lnSpc>
                        <a:spcBef>
                          <a:spcPts val="0"/>
                        </a:spcBef>
                        <a:spcAft>
                          <a:spcPts val="0"/>
                        </a:spcAft>
                        <a:buClr>
                          <a:srgbClr val="000000"/>
                        </a:buClr>
                        <a:buSzPts val="1400"/>
                        <a:buFont typeface="Arial"/>
                        <a:buNone/>
                      </a:pPr>
                      <a:r>
                        <a:rPr b="1" i="1" lang="fr-FR" sz="1400" u="none" cap="none" strike="noStrike">
                          <a:solidFill>
                            <a:srgbClr val="FF0000"/>
                          </a:solidFill>
                          <a:latin typeface="Open Sans"/>
                          <a:ea typeface="Open Sans"/>
                          <a:cs typeface="Open Sans"/>
                          <a:sym typeface="Open Sans"/>
                        </a:rPr>
                        <a:t>Luxuriante </a:t>
                      </a:r>
                      <a:endParaRPr b="1" i="1" sz="1400" u="none" cap="none" strike="noStrike">
                        <a:solidFill>
                          <a:srgbClr val="FF0000"/>
                        </a:solidFill>
                        <a:latin typeface="Open Sans"/>
                        <a:ea typeface="Open Sans"/>
                        <a:cs typeface="Open Sans"/>
                        <a:sym typeface="Open Sans"/>
                      </a:endParaRPr>
                    </a:p>
                  </a:txBody>
                  <a:tcPr marT="38550" marB="38550" marR="91375" marL="91375" anchor="ctr">
                    <a:solidFill>
                      <a:schemeClr val="lt1"/>
                    </a:solidFill>
                  </a:tcPr>
                </a:tc>
              </a:tr>
            </a:tbl>
          </a:graphicData>
        </a:graphic>
      </p:graphicFrame>
      <p:graphicFrame>
        <p:nvGraphicFramePr>
          <p:cNvPr id="224" name="Google Shape;224;p18"/>
          <p:cNvGraphicFramePr/>
          <p:nvPr/>
        </p:nvGraphicFramePr>
        <p:xfrm>
          <a:off x="4705349" y="5108449"/>
          <a:ext cx="3000000" cy="3000000"/>
        </p:xfrm>
        <a:graphic>
          <a:graphicData uri="http://schemas.openxmlformats.org/drawingml/2006/table">
            <a:tbl>
              <a:tblPr bandRow="1" firstRow="1">
                <a:noFill/>
                <a:tableStyleId>{4E2B5A71-58E8-4DD7-B17B-2D9D5F8598A6}</a:tableStyleId>
              </a:tblPr>
              <a:tblGrid>
                <a:gridCol w="2151075"/>
              </a:tblGrid>
              <a:tr h="368325">
                <a:tc>
                  <a:txBody>
                    <a:bodyPr/>
                    <a:lstStyle/>
                    <a:p>
                      <a:pPr indent="0" lvl="0" marL="0" marR="0" rtl="0" algn="l">
                        <a:lnSpc>
                          <a:spcPct val="100000"/>
                        </a:lnSpc>
                        <a:spcBef>
                          <a:spcPts val="0"/>
                        </a:spcBef>
                        <a:spcAft>
                          <a:spcPts val="0"/>
                        </a:spcAft>
                        <a:buClr>
                          <a:srgbClr val="000000"/>
                        </a:buClr>
                        <a:buSzPts val="1400"/>
                        <a:buFont typeface="Arial"/>
                        <a:buNone/>
                      </a:pPr>
                      <a:r>
                        <a:rPr b="1" i="1" lang="fr-FR" sz="1400" u="none" cap="none" strike="noStrike">
                          <a:solidFill>
                            <a:srgbClr val="FF0000"/>
                          </a:solidFill>
                          <a:latin typeface="Open Sans"/>
                          <a:ea typeface="Open Sans"/>
                          <a:cs typeface="Open Sans"/>
                          <a:sym typeface="Open Sans"/>
                        </a:rPr>
                        <a:t>Après le nom qualifié</a:t>
                      </a:r>
                      <a:endParaRPr b="1" i="1" sz="1400" u="none" cap="none" strike="noStrike">
                        <a:solidFill>
                          <a:srgbClr val="FF0000"/>
                        </a:solidFill>
                        <a:latin typeface="Open Sans"/>
                        <a:ea typeface="Open Sans"/>
                        <a:cs typeface="Open Sans"/>
                        <a:sym typeface="Open Sans"/>
                      </a:endParaRPr>
                    </a:p>
                  </a:txBody>
                  <a:tcPr marT="26375" marB="26375" marR="91475" marL="91475" anchor="ctr">
                    <a:solidFill>
                      <a:schemeClr val="lt1"/>
                    </a:solidFill>
                  </a:tcPr>
                </a:tc>
              </a:tr>
              <a:tr h="368325">
                <a:tc>
                  <a:txBody>
                    <a:bodyPr/>
                    <a:lstStyle/>
                    <a:p>
                      <a:pPr indent="0" lvl="0" marL="0" marR="0" rtl="0" algn="l">
                        <a:lnSpc>
                          <a:spcPct val="100000"/>
                        </a:lnSpc>
                        <a:spcBef>
                          <a:spcPts val="0"/>
                        </a:spcBef>
                        <a:spcAft>
                          <a:spcPts val="0"/>
                        </a:spcAft>
                        <a:buClr>
                          <a:srgbClr val="000000"/>
                        </a:buClr>
                        <a:buSzPts val="1400"/>
                        <a:buFont typeface="Arial"/>
                        <a:buNone/>
                      </a:pPr>
                      <a:r>
                        <a:rPr b="1" i="1" lang="fr-FR" sz="1400" u="none" cap="none" strike="noStrike">
                          <a:solidFill>
                            <a:srgbClr val="FF0000"/>
                          </a:solidFill>
                          <a:latin typeface="Open Sans"/>
                          <a:ea typeface="Open Sans"/>
                          <a:cs typeface="Open Sans"/>
                          <a:sym typeface="Open Sans"/>
                        </a:rPr>
                        <a:t>Avant le nom qualifié</a:t>
                      </a:r>
                      <a:endParaRPr b="1" i="1" sz="1400" u="none" cap="none" strike="noStrike">
                        <a:solidFill>
                          <a:srgbClr val="FF0000"/>
                        </a:solidFill>
                        <a:latin typeface="Open Sans"/>
                        <a:ea typeface="Open Sans"/>
                        <a:cs typeface="Open Sans"/>
                        <a:sym typeface="Open Sans"/>
                      </a:endParaRPr>
                    </a:p>
                  </a:txBody>
                  <a:tcPr marT="26375" marB="26375" marR="91475" marL="91475" anchor="ctr">
                    <a:solidFill>
                      <a:schemeClr val="lt1"/>
                    </a:solidFill>
                  </a:tcPr>
                </a:tc>
              </a:tr>
              <a:tr h="368325">
                <a:tc>
                  <a:txBody>
                    <a:bodyPr/>
                    <a:lstStyle/>
                    <a:p>
                      <a:pPr indent="0" lvl="0" marL="0" marR="0" rtl="0" algn="l">
                        <a:lnSpc>
                          <a:spcPct val="100000"/>
                        </a:lnSpc>
                        <a:spcBef>
                          <a:spcPts val="0"/>
                        </a:spcBef>
                        <a:spcAft>
                          <a:spcPts val="0"/>
                        </a:spcAft>
                        <a:buClr>
                          <a:srgbClr val="000000"/>
                        </a:buClr>
                        <a:buSzPts val="1400"/>
                        <a:buFont typeface="Arial"/>
                        <a:buNone/>
                      </a:pPr>
                      <a:r>
                        <a:rPr b="1" i="1" lang="fr-FR" sz="1400" u="none" cap="none" strike="noStrike">
                          <a:solidFill>
                            <a:srgbClr val="FF0000"/>
                          </a:solidFill>
                          <a:latin typeface="Open Sans"/>
                          <a:ea typeface="Open Sans"/>
                          <a:cs typeface="Open Sans"/>
                          <a:sym typeface="Open Sans"/>
                        </a:rPr>
                        <a:t>Après le nom qualifié</a:t>
                      </a:r>
                      <a:endParaRPr b="1" i="1" sz="1400" u="none" cap="none" strike="noStrike">
                        <a:solidFill>
                          <a:srgbClr val="FF0000"/>
                        </a:solidFill>
                        <a:latin typeface="Open Sans"/>
                        <a:ea typeface="Open Sans"/>
                        <a:cs typeface="Open Sans"/>
                        <a:sym typeface="Open Sans"/>
                      </a:endParaRPr>
                    </a:p>
                  </a:txBody>
                  <a:tcPr marT="26375" marB="26375" marR="91475" marL="91475" anchor="ctr">
                    <a:solidFill>
                      <a:schemeClr val="lt1"/>
                    </a:solidFill>
                  </a:tcPr>
                </a:tc>
              </a:tr>
              <a:tr h="368325">
                <a:tc>
                  <a:txBody>
                    <a:bodyPr/>
                    <a:lstStyle/>
                    <a:p>
                      <a:pPr indent="0" lvl="0" marL="0" marR="0" rtl="0" algn="l">
                        <a:lnSpc>
                          <a:spcPct val="100000"/>
                        </a:lnSpc>
                        <a:spcBef>
                          <a:spcPts val="0"/>
                        </a:spcBef>
                        <a:spcAft>
                          <a:spcPts val="0"/>
                        </a:spcAft>
                        <a:buClr>
                          <a:srgbClr val="000000"/>
                        </a:buClr>
                        <a:buSzPts val="1400"/>
                        <a:buFont typeface="Arial"/>
                        <a:buNone/>
                      </a:pPr>
                      <a:r>
                        <a:rPr b="1" i="1" lang="fr-FR" sz="1400" u="none" cap="none" strike="noStrike">
                          <a:solidFill>
                            <a:srgbClr val="FF0000"/>
                          </a:solidFill>
                          <a:latin typeface="Open Sans"/>
                          <a:ea typeface="Open Sans"/>
                          <a:cs typeface="Open Sans"/>
                          <a:sym typeface="Open Sans"/>
                        </a:rPr>
                        <a:t>Après le nom qualifié</a:t>
                      </a:r>
                      <a:endParaRPr b="1" i="1" sz="1400" u="none" cap="none" strike="noStrike">
                        <a:solidFill>
                          <a:srgbClr val="FF0000"/>
                        </a:solidFill>
                        <a:latin typeface="Open Sans"/>
                        <a:ea typeface="Open Sans"/>
                        <a:cs typeface="Open Sans"/>
                        <a:sym typeface="Open Sans"/>
                      </a:endParaRPr>
                    </a:p>
                  </a:txBody>
                  <a:tcPr marT="26375" marB="26375" marR="91475" marL="91475" anchor="ctr">
                    <a:solidFill>
                      <a:schemeClr val="lt1"/>
                    </a:solidFill>
                  </a:tcPr>
                </a:tc>
              </a:tr>
            </a:tbl>
          </a:graphicData>
        </a:graphic>
      </p:graphicFrame>
      <p:sp>
        <p:nvSpPr>
          <p:cNvPr id="225" name="Google Shape;225;p18"/>
          <p:cNvSpPr/>
          <p:nvPr/>
        </p:nvSpPr>
        <p:spPr>
          <a:xfrm>
            <a:off x="7105649" y="5789772"/>
            <a:ext cx="4206363" cy="110799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chemeClr val="dk1"/>
                </a:solidFill>
                <a:latin typeface="Open Sans"/>
                <a:ea typeface="Open Sans"/>
                <a:cs typeface="Open Sans"/>
                <a:sym typeface="Open Sans"/>
              </a:rPr>
              <a:t>Commentez la place de l’adjectif (avant ou après le nom qualifié?) </a:t>
            </a:r>
            <a:endParaRPr b="0" i="0" sz="1400" u="none" cap="none" strike="noStrike">
              <a:solidFill>
                <a:srgbClr val="000000"/>
              </a:solidFill>
              <a:latin typeface="Arial"/>
              <a:ea typeface="Arial"/>
              <a:cs typeface="Arial"/>
              <a:sym typeface="Arial"/>
            </a:endParaRPr>
          </a:p>
        </p:txBody>
      </p:sp>
      <p:graphicFrame>
        <p:nvGraphicFramePr>
          <p:cNvPr id="226" name="Google Shape;226;p18"/>
          <p:cNvGraphicFramePr/>
          <p:nvPr/>
        </p:nvGraphicFramePr>
        <p:xfrm>
          <a:off x="804863" y="1889707"/>
          <a:ext cx="3000000" cy="3000000"/>
        </p:xfrm>
        <a:graphic>
          <a:graphicData uri="http://schemas.openxmlformats.org/drawingml/2006/table">
            <a:tbl>
              <a:tblPr bandRow="1" firstRow="1">
                <a:noFill/>
                <a:tableStyleId>{4E2B5A71-58E8-4DD7-B17B-2D9D5F8598A6}</a:tableStyleId>
              </a:tblPr>
              <a:tblGrid>
                <a:gridCol w="1745525"/>
                <a:gridCol w="1692575"/>
                <a:gridCol w="2559500"/>
              </a:tblGrid>
              <a:tr h="794525">
                <a:tc>
                  <a:txBody>
                    <a:bodyPr/>
                    <a:lstStyle/>
                    <a:p>
                      <a:pPr indent="0" lvl="0" marL="0" marR="0" rtl="0" algn="l">
                        <a:lnSpc>
                          <a:spcPct val="100000"/>
                        </a:lnSpc>
                        <a:spcBef>
                          <a:spcPts val="0"/>
                        </a:spcBef>
                        <a:spcAft>
                          <a:spcPts val="0"/>
                        </a:spcAft>
                        <a:buClr>
                          <a:srgbClr val="000000"/>
                        </a:buClr>
                        <a:buSzPts val="1600"/>
                        <a:buFont typeface="Arial"/>
                        <a:buNone/>
                      </a:pPr>
                      <a:r>
                        <a:t/>
                      </a:r>
                      <a:endParaRPr b="1" sz="1600" u="none" cap="none" strike="noStrike">
                        <a:latin typeface="Open Sans"/>
                        <a:ea typeface="Open Sans"/>
                        <a:cs typeface="Open Sans"/>
                        <a:sym typeface="Open Sans"/>
                      </a:endParaRPr>
                    </a:p>
                  </a:txBody>
                  <a:tcPr marT="31450" marB="31450" marR="91425" marL="91425">
                    <a:lnL cap="flat" cmpd="sng" w="9525">
                      <a:solidFill>
                        <a:srgbClr val="000000">
                          <a:alpha val="0"/>
                        </a:srgbClr>
                      </a:solidFill>
                      <a:prstDash val="solid"/>
                      <a:round/>
                      <a:headEnd len="sm" w="sm" type="none"/>
                      <a:tailEnd len="sm" w="sm" type="none"/>
                    </a:lnL>
                    <a:lnT cap="flat" cmpd="sng" w="9525">
                      <a:solidFill>
                        <a:srgbClr val="000000">
                          <a:alpha val="0"/>
                        </a:srgbClr>
                      </a:solidFill>
                      <a:prstDash val="solid"/>
                      <a:round/>
                      <a:headEnd len="sm" w="sm" type="none"/>
                      <a:tailEnd len="sm" w="sm" type="none"/>
                    </a:lnT>
                    <a:solidFill>
                      <a:schemeClr val="lt1"/>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b="1" lang="fr-FR" sz="1600" u="none" cap="none" strike="noStrike">
                          <a:latin typeface="Open Sans"/>
                          <a:ea typeface="Open Sans"/>
                          <a:cs typeface="Open Sans"/>
                          <a:sym typeface="Open Sans"/>
                        </a:rPr>
                        <a:t>Pendant l’enfance du narrateur </a:t>
                      </a:r>
                      <a:endParaRPr b="1" sz="1600" u="none" cap="none" strike="noStrike">
                        <a:latin typeface="Open Sans"/>
                        <a:ea typeface="Open Sans"/>
                        <a:cs typeface="Open Sans"/>
                        <a:sym typeface="Open Sans"/>
                      </a:endParaRPr>
                    </a:p>
                  </a:txBody>
                  <a:tcPr marT="31450" marB="31450" marR="91425" marL="91425">
                    <a:solidFill>
                      <a:schemeClr val="lt1"/>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b="1" lang="fr-FR" sz="1600" u="none" cap="none" strike="noStrike">
                          <a:latin typeface="Open Sans"/>
                          <a:ea typeface="Open Sans"/>
                          <a:cs typeface="Open Sans"/>
                          <a:sym typeface="Open Sans"/>
                        </a:rPr>
                        <a:t>Au moment où le descripteur décrit la maison </a:t>
                      </a:r>
                      <a:endParaRPr b="1" sz="1600" u="none" cap="none" strike="noStrike">
                        <a:latin typeface="Open Sans"/>
                        <a:ea typeface="Open Sans"/>
                        <a:cs typeface="Open Sans"/>
                        <a:sym typeface="Open Sans"/>
                      </a:endParaRPr>
                    </a:p>
                  </a:txBody>
                  <a:tcPr marT="31450" marB="31450" marR="91425" marL="91425">
                    <a:solidFill>
                      <a:schemeClr val="lt1"/>
                    </a:solidFill>
                  </a:tcPr>
                </a:tc>
              </a:tr>
              <a:tr h="30680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latin typeface="Open Sans"/>
                          <a:ea typeface="Open Sans"/>
                          <a:cs typeface="Open Sans"/>
                          <a:sym typeface="Open Sans"/>
                        </a:rPr>
                        <a:t>Les volets </a:t>
                      </a:r>
                      <a:endParaRPr sz="1400" u="none" cap="none" strike="noStrike"/>
                    </a:p>
                  </a:txBody>
                  <a:tcPr marT="31450" marB="31450" marR="91425" marL="9142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i="1" lang="fr-FR" sz="1600" u="none" cap="none" strike="noStrike">
                          <a:solidFill>
                            <a:srgbClr val="FF0000"/>
                          </a:solidFill>
                          <a:latin typeface="Open Sans"/>
                          <a:ea typeface="Open Sans"/>
                          <a:cs typeface="Open Sans"/>
                          <a:sym typeface="Open Sans"/>
                        </a:rPr>
                        <a:t>En bois </a:t>
                      </a:r>
                      <a:endParaRPr b="1" i="1" sz="1600" u="none" cap="none" strike="noStrike">
                        <a:solidFill>
                          <a:srgbClr val="FF0000"/>
                        </a:solidFill>
                        <a:latin typeface="Open Sans"/>
                        <a:ea typeface="Open Sans"/>
                        <a:cs typeface="Open Sans"/>
                        <a:sym typeface="Open Sans"/>
                      </a:endParaRPr>
                    </a:p>
                  </a:txBody>
                  <a:tcPr marT="31450" marB="31450" marR="91425" marL="9142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i="1" lang="fr-FR" sz="1600" u="none" cap="none" strike="noStrike">
                          <a:solidFill>
                            <a:srgbClr val="FF0000"/>
                          </a:solidFill>
                          <a:latin typeface="Open Sans"/>
                          <a:ea typeface="Open Sans"/>
                          <a:cs typeface="Open Sans"/>
                          <a:sym typeface="Open Sans"/>
                        </a:rPr>
                        <a:t>Bleus - En fer </a:t>
                      </a:r>
                      <a:endParaRPr sz="1400" u="none" cap="none" strike="noStrike"/>
                    </a:p>
                  </a:txBody>
                  <a:tcPr marT="31450" marB="31450" marR="91425" marL="91425" anchor="ctr">
                    <a:solidFill>
                      <a:schemeClr val="lt1"/>
                    </a:solidFill>
                  </a:tcPr>
                </a:tc>
              </a:tr>
              <a:tr h="550675">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latin typeface="Open Sans"/>
                          <a:ea typeface="Open Sans"/>
                          <a:cs typeface="Open Sans"/>
                          <a:sym typeface="Open Sans"/>
                        </a:rPr>
                        <a:t>Le jardin </a:t>
                      </a:r>
                      <a:endParaRPr b="1" sz="1600" u="none" cap="none" strike="noStrike">
                        <a:latin typeface="Open Sans"/>
                        <a:ea typeface="Open Sans"/>
                        <a:cs typeface="Open Sans"/>
                        <a:sym typeface="Open Sans"/>
                      </a:endParaRPr>
                    </a:p>
                  </a:txBody>
                  <a:tcPr marT="31450" marB="31450" marR="91425" marL="9142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i="1" lang="fr-FR" sz="1600" u="none" cap="none" strike="noStrike">
                          <a:solidFill>
                            <a:srgbClr val="FF0000"/>
                          </a:solidFill>
                          <a:latin typeface="Open Sans"/>
                          <a:ea typeface="Open Sans"/>
                          <a:cs typeface="Open Sans"/>
                          <a:sym typeface="Open Sans"/>
                        </a:rPr>
                        <a:t>Bien entretenu </a:t>
                      </a:r>
                      <a:endParaRPr sz="1400" u="none" cap="none" strike="noStrike"/>
                    </a:p>
                  </a:txBody>
                  <a:tcPr marT="31450" marB="31450" marR="91425" marL="9142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i="1" lang="fr-FR" sz="1600" u="none" cap="none" strike="noStrike">
                          <a:solidFill>
                            <a:srgbClr val="FF0000"/>
                          </a:solidFill>
                          <a:latin typeface="Open Sans"/>
                          <a:ea typeface="Open Sans"/>
                          <a:cs typeface="Open Sans"/>
                          <a:sym typeface="Open Sans"/>
                        </a:rPr>
                        <a:t>Cette végétation luxuriante</a:t>
                      </a:r>
                      <a:endParaRPr sz="1400" u="none" cap="none" strike="noStrike"/>
                    </a:p>
                  </a:txBody>
                  <a:tcPr marT="31450" marB="31450" marR="91425" marL="91425" anchor="ctr">
                    <a:solidFill>
                      <a:schemeClr val="lt1"/>
                    </a:solidFill>
                  </a:tcPr>
                </a:tc>
              </a:tr>
              <a:tr h="794525">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latin typeface="Open Sans"/>
                          <a:ea typeface="Open Sans"/>
                          <a:cs typeface="Open Sans"/>
                          <a:sym typeface="Open Sans"/>
                        </a:rPr>
                        <a:t>La grille du jardin </a:t>
                      </a:r>
                      <a:endParaRPr sz="1400" u="none" cap="none" strike="noStrike"/>
                    </a:p>
                  </a:txBody>
                  <a:tcPr marT="31450" marB="31450" marR="91425" marL="9142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b="1" i="1" sz="1600" u="none" cap="none" strike="noStrike">
                        <a:solidFill>
                          <a:srgbClr val="FF0000"/>
                        </a:solidFill>
                        <a:latin typeface="Open Sans"/>
                        <a:ea typeface="Open Sans"/>
                        <a:cs typeface="Open Sans"/>
                        <a:sym typeface="Open Sans"/>
                      </a:endParaRPr>
                    </a:p>
                  </a:txBody>
                  <a:tcPr marT="31450" marB="31450" marR="91425" marL="9142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i="1" lang="fr-FR" sz="1600" u="none" cap="none" strike="noStrike">
                          <a:solidFill>
                            <a:srgbClr val="FF0000"/>
                          </a:solidFill>
                          <a:latin typeface="Open Sans"/>
                          <a:ea typeface="Open Sans"/>
                          <a:cs typeface="Open Sans"/>
                          <a:sym typeface="Open Sans"/>
                        </a:rPr>
                        <a:t>En fer forgé - Assez élégante</a:t>
                      </a:r>
                      <a:endParaRPr sz="1400" u="none" cap="none" strike="noStrike"/>
                    </a:p>
                    <a:p>
                      <a:pPr indent="0" lvl="0" marL="0" marR="0" rtl="0" algn="l">
                        <a:lnSpc>
                          <a:spcPct val="100000"/>
                        </a:lnSpc>
                        <a:spcBef>
                          <a:spcPts val="0"/>
                        </a:spcBef>
                        <a:spcAft>
                          <a:spcPts val="0"/>
                        </a:spcAft>
                        <a:buClr>
                          <a:srgbClr val="000000"/>
                        </a:buClr>
                        <a:buSzPts val="1600"/>
                        <a:buFont typeface="Arial"/>
                        <a:buNone/>
                      </a:pPr>
                      <a:r>
                        <a:rPr b="1" i="1" lang="fr-FR" sz="1600" u="none" cap="none" strike="noStrike">
                          <a:solidFill>
                            <a:srgbClr val="FF0000"/>
                          </a:solidFill>
                          <a:latin typeface="Open Sans"/>
                          <a:ea typeface="Open Sans"/>
                          <a:cs typeface="Open Sans"/>
                          <a:sym typeface="Open Sans"/>
                        </a:rPr>
                        <a:t>Un rempart au curieux</a:t>
                      </a:r>
                      <a:endParaRPr sz="1400" u="none" cap="none" strike="noStrike"/>
                    </a:p>
                  </a:txBody>
                  <a:tcPr marT="31450" marB="31450" marR="91425" marL="91425" anchor="ctr">
                    <a:solidFill>
                      <a:schemeClr val="lt1"/>
                    </a:solidFill>
                  </a:tcPr>
                </a:tc>
              </a:tr>
              <a:tr h="550675">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latin typeface="Open Sans"/>
                          <a:ea typeface="Open Sans"/>
                          <a:cs typeface="Open Sans"/>
                          <a:sym typeface="Open Sans"/>
                        </a:rPr>
                        <a:t>Le mur du jardin </a:t>
                      </a:r>
                      <a:endParaRPr sz="1400" u="none" cap="none" strike="noStrike"/>
                    </a:p>
                  </a:txBody>
                  <a:tcPr marT="31450" marB="31450" marR="91425" marL="9142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b="1" i="1" sz="1600" u="none" cap="none" strike="noStrike">
                        <a:solidFill>
                          <a:srgbClr val="FF0000"/>
                        </a:solidFill>
                        <a:latin typeface="Open Sans"/>
                        <a:ea typeface="Open Sans"/>
                        <a:cs typeface="Open Sans"/>
                        <a:sym typeface="Open Sans"/>
                      </a:endParaRPr>
                    </a:p>
                  </a:txBody>
                  <a:tcPr marT="31450" marB="31450" marR="91425" marL="91425" anchor="ctr">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1" i="1" lang="fr-FR" sz="1600" u="none" cap="none" strike="noStrike">
                          <a:solidFill>
                            <a:srgbClr val="FF0000"/>
                          </a:solidFill>
                          <a:latin typeface="Open Sans"/>
                          <a:ea typeface="Open Sans"/>
                          <a:cs typeface="Open Sans"/>
                          <a:sym typeface="Open Sans"/>
                        </a:rPr>
                        <a:t>Petit  - Un rempart au curieux</a:t>
                      </a:r>
                      <a:endParaRPr sz="1400" u="none" cap="none" strike="noStrike"/>
                    </a:p>
                  </a:txBody>
                  <a:tcPr marT="31450" marB="31450" marR="91425" marL="91425" anchor="ctr">
                    <a:solidFill>
                      <a:schemeClr val="lt1"/>
                    </a:solidFill>
                  </a:tcPr>
                </a:tc>
              </a:tr>
            </a:tbl>
          </a:graphicData>
        </a:graphic>
      </p:graphicFrame>
      <p:sp>
        <p:nvSpPr>
          <p:cNvPr id="227" name="Google Shape;227;p18"/>
          <p:cNvSpPr/>
          <p:nvPr/>
        </p:nvSpPr>
        <p:spPr>
          <a:xfrm>
            <a:off x="7091363" y="884238"/>
            <a:ext cx="4949825" cy="48006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Une maison inchangée</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Après soixante longues années, un jour de printemps, un peu par nostalgie, je revins dans mon ancien quartier, celui de la ville où j’avais passé une bonne part de ma jeunesse : mes plus belles années. Je me rendis dans une rue bordée de marronniers. Je revis la maison inchangée où j’étais né : petite, humble, en pierres meulière, aujourd’hui partiellement dissimulée par le lierre. Les volets, bleus et en fer remplaçaient ceux de jadis, en bois. Le jardin, jadis bien entretenu, était maintenant cette végétation luxuriante où tout poussait de façon un peu anarchique. La grille en fer forgé, assez élégante et le petit mur étaient un rempart aux curieux. </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Olivier BRIAT, Le vieux quartier. </a:t>
            </a:r>
            <a:endParaRPr b="0" i="0" sz="1400" u="none" cap="none" strike="noStrike">
              <a:solidFill>
                <a:srgbClr val="000000"/>
              </a:solidFill>
              <a:latin typeface="Arial"/>
              <a:ea typeface="Arial"/>
              <a:cs typeface="Arial"/>
              <a:sym typeface="Arial"/>
            </a:endParaRPr>
          </a:p>
        </p:txBody>
      </p:sp>
      <p:sp>
        <p:nvSpPr>
          <p:cNvPr id="228" name="Google Shape;228;p18"/>
          <p:cNvSpPr/>
          <p:nvPr/>
        </p:nvSpPr>
        <p:spPr>
          <a:xfrm>
            <a:off x="7105650" y="884238"/>
            <a:ext cx="4921250" cy="4800600"/>
          </a:xfrm>
          <a:prstGeom prst="rect">
            <a:avLst/>
          </a:prstGeom>
          <a:solidFill>
            <a:srgbClr val="F2F2F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Une maison inchangée</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Après soixante longues années, un jour de printemps, un peu par nostalgie, je revins dans mon </a:t>
            </a:r>
            <a:r>
              <a:rPr b="1" i="0" lang="fr-FR" sz="1800" u="none" cap="none" strike="noStrike">
                <a:solidFill>
                  <a:srgbClr val="00B050"/>
                </a:solidFill>
                <a:latin typeface="Open Sans"/>
                <a:ea typeface="Open Sans"/>
                <a:cs typeface="Open Sans"/>
                <a:sym typeface="Open Sans"/>
              </a:rPr>
              <a:t>ancien</a:t>
            </a:r>
            <a:r>
              <a:rPr b="0" i="0" lang="fr-FR" sz="1800" u="none" cap="none" strike="noStrike">
                <a:solidFill>
                  <a:srgbClr val="000000"/>
                </a:solidFill>
                <a:latin typeface="Open Sans"/>
                <a:ea typeface="Open Sans"/>
                <a:cs typeface="Open Sans"/>
                <a:sym typeface="Open Sans"/>
              </a:rPr>
              <a:t> quartier, celui de la ville où j’avais passé une bonne part de ma jeunesse : mes plus </a:t>
            </a:r>
            <a:r>
              <a:rPr b="1" i="0" lang="fr-FR" sz="1800" u="none" cap="none" strike="noStrike">
                <a:solidFill>
                  <a:srgbClr val="00B050"/>
                </a:solidFill>
                <a:latin typeface="Open Sans"/>
                <a:ea typeface="Open Sans"/>
                <a:cs typeface="Open Sans"/>
                <a:sym typeface="Open Sans"/>
              </a:rPr>
              <a:t>belles</a:t>
            </a:r>
            <a:r>
              <a:rPr b="0" i="0" lang="fr-FR" sz="1800" u="none" cap="none" strike="noStrike">
                <a:solidFill>
                  <a:srgbClr val="000000"/>
                </a:solidFill>
                <a:latin typeface="Open Sans"/>
                <a:ea typeface="Open Sans"/>
                <a:cs typeface="Open Sans"/>
                <a:sym typeface="Open Sans"/>
              </a:rPr>
              <a:t> années. Je me rendis dans une rue </a:t>
            </a:r>
            <a:r>
              <a:rPr b="1" i="0" lang="fr-FR" sz="1800" u="none" cap="none" strike="noStrike">
                <a:solidFill>
                  <a:srgbClr val="00B050"/>
                </a:solidFill>
                <a:latin typeface="Open Sans"/>
                <a:ea typeface="Open Sans"/>
                <a:cs typeface="Open Sans"/>
                <a:sym typeface="Open Sans"/>
              </a:rPr>
              <a:t>bordée</a:t>
            </a:r>
            <a:r>
              <a:rPr b="0" i="0" lang="fr-FR" sz="1800" u="none" cap="none" strike="noStrike">
                <a:solidFill>
                  <a:srgbClr val="000000"/>
                </a:solidFill>
                <a:latin typeface="Open Sans"/>
                <a:ea typeface="Open Sans"/>
                <a:cs typeface="Open Sans"/>
                <a:sym typeface="Open Sans"/>
              </a:rPr>
              <a:t> de marronniers. Je revis la maison </a:t>
            </a:r>
            <a:r>
              <a:rPr b="1" i="0" lang="fr-FR" sz="1800" u="none" cap="none" strike="noStrike">
                <a:solidFill>
                  <a:srgbClr val="00B050"/>
                </a:solidFill>
                <a:latin typeface="Open Sans"/>
                <a:ea typeface="Open Sans"/>
                <a:cs typeface="Open Sans"/>
                <a:sym typeface="Open Sans"/>
              </a:rPr>
              <a:t>inchangée</a:t>
            </a:r>
            <a:r>
              <a:rPr b="0" i="0" lang="fr-FR" sz="1800" u="none" cap="none" strike="noStrike">
                <a:solidFill>
                  <a:srgbClr val="000000"/>
                </a:solidFill>
                <a:latin typeface="Open Sans"/>
                <a:ea typeface="Open Sans"/>
                <a:cs typeface="Open Sans"/>
                <a:sym typeface="Open Sans"/>
              </a:rPr>
              <a:t> où j’étais né : petite, humble, en pierres meulière, aujourd’hui partiellement dissimulée par le lierre. Les volets, </a:t>
            </a:r>
            <a:r>
              <a:rPr b="1" i="0" lang="fr-FR" sz="1800" u="none" cap="none" strike="noStrike">
                <a:solidFill>
                  <a:srgbClr val="00B050"/>
                </a:solidFill>
                <a:latin typeface="Open Sans"/>
                <a:ea typeface="Open Sans"/>
                <a:cs typeface="Open Sans"/>
                <a:sym typeface="Open Sans"/>
              </a:rPr>
              <a:t>bleus</a:t>
            </a:r>
            <a:r>
              <a:rPr b="0" i="0" lang="fr-FR" sz="1800" u="none" cap="none" strike="noStrike">
                <a:solidFill>
                  <a:srgbClr val="000000"/>
                </a:solidFill>
                <a:latin typeface="Open Sans"/>
                <a:ea typeface="Open Sans"/>
                <a:cs typeface="Open Sans"/>
                <a:sym typeface="Open Sans"/>
              </a:rPr>
              <a:t> et en fer remplaçaient ceux de jadis, en bois. Le jardin, jadis bien </a:t>
            </a:r>
            <a:r>
              <a:rPr b="1" i="0" lang="fr-FR" sz="1800" u="none" cap="none" strike="noStrike">
                <a:solidFill>
                  <a:srgbClr val="00B050"/>
                </a:solidFill>
                <a:latin typeface="Open Sans"/>
                <a:ea typeface="Open Sans"/>
                <a:cs typeface="Open Sans"/>
                <a:sym typeface="Open Sans"/>
              </a:rPr>
              <a:t>entretenu</a:t>
            </a:r>
            <a:r>
              <a:rPr b="0" i="0" lang="fr-FR" sz="1800" u="none" cap="none" strike="noStrike">
                <a:solidFill>
                  <a:srgbClr val="000000"/>
                </a:solidFill>
                <a:latin typeface="Open Sans"/>
                <a:ea typeface="Open Sans"/>
                <a:cs typeface="Open Sans"/>
                <a:sym typeface="Open Sans"/>
              </a:rPr>
              <a:t>, était maintenant cette végétation </a:t>
            </a:r>
            <a:r>
              <a:rPr b="1" i="0" lang="fr-FR" sz="1800" u="none" cap="none" strike="noStrike">
                <a:solidFill>
                  <a:srgbClr val="00B050"/>
                </a:solidFill>
                <a:latin typeface="Open Sans"/>
                <a:ea typeface="Open Sans"/>
                <a:cs typeface="Open Sans"/>
                <a:sym typeface="Open Sans"/>
              </a:rPr>
              <a:t>luxuriante</a:t>
            </a:r>
            <a:r>
              <a:rPr b="0" i="0" lang="fr-FR" sz="1800" u="none" cap="none" strike="noStrike">
                <a:solidFill>
                  <a:srgbClr val="000000"/>
                </a:solidFill>
                <a:latin typeface="Open Sans"/>
                <a:ea typeface="Open Sans"/>
                <a:cs typeface="Open Sans"/>
                <a:sym typeface="Open Sans"/>
              </a:rPr>
              <a:t> où tout poussait de façon un peu anarchique. La grille en fer </a:t>
            </a:r>
            <a:r>
              <a:rPr b="1" i="0" lang="fr-FR" sz="1800" u="none" cap="none" strike="noStrike">
                <a:solidFill>
                  <a:srgbClr val="00B050"/>
                </a:solidFill>
                <a:latin typeface="Open Sans"/>
                <a:ea typeface="Open Sans"/>
                <a:cs typeface="Open Sans"/>
                <a:sym typeface="Open Sans"/>
              </a:rPr>
              <a:t>forgé</a:t>
            </a:r>
            <a:r>
              <a:rPr b="0" i="0" lang="fr-FR" sz="1800" u="none" cap="none" strike="noStrike">
                <a:solidFill>
                  <a:srgbClr val="000000"/>
                </a:solidFill>
                <a:latin typeface="Open Sans"/>
                <a:ea typeface="Open Sans"/>
                <a:cs typeface="Open Sans"/>
                <a:sym typeface="Open Sans"/>
              </a:rPr>
              <a:t>, assez </a:t>
            </a:r>
            <a:r>
              <a:rPr b="1" i="0" lang="fr-FR" sz="1800" u="none" cap="none" strike="noStrike">
                <a:solidFill>
                  <a:srgbClr val="00B050"/>
                </a:solidFill>
                <a:latin typeface="Open Sans"/>
                <a:ea typeface="Open Sans"/>
                <a:cs typeface="Open Sans"/>
                <a:sym typeface="Open Sans"/>
              </a:rPr>
              <a:t>élégante</a:t>
            </a:r>
            <a:r>
              <a:rPr b="0" i="0" lang="fr-FR" sz="1800" u="none" cap="none" strike="noStrike">
                <a:solidFill>
                  <a:srgbClr val="000000"/>
                </a:solidFill>
                <a:latin typeface="Open Sans"/>
                <a:ea typeface="Open Sans"/>
                <a:cs typeface="Open Sans"/>
                <a:sym typeface="Open Sans"/>
              </a:rPr>
              <a:t> et le </a:t>
            </a:r>
            <a:r>
              <a:rPr b="1" i="0" lang="fr-FR" sz="1800" u="none" cap="none" strike="noStrike">
                <a:solidFill>
                  <a:srgbClr val="00B050"/>
                </a:solidFill>
                <a:latin typeface="Open Sans"/>
                <a:ea typeface="Open Sans"/>
                <a:cs typeface="Open Sans"/>
                <a:sym typeface="Open Sans"/>
              </a:rPr>
              <a:t>petit</a:t>
            </a:r>
            <a:r>
              <a:rPr b="0" i="0" lang="fr-FR" sz="1800" u="none" cap="none" strike="noStrike">
                <a:solidFill>
                  <a:srgbClr val="000000"/>
                </a:solidFill>
                <a:latin typeface="Open Sans"/>
                <a:ea typeface="Open Sans"/>
                <a:cs typeface="Open Sans"/>
                <a:sym typeface="Open Sans"/>
              </a:rPr>
              <a:t> mur étaient un rempart aux curieux. </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Olivier BRIAT, Le vieux quartier.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6"/>
                                        </p:tgtEl>
                                        <p:attrNameLst>
                                          <p:attrName>style.visibility</p:attrName>
                                        </p:attrNameLst>
                                      </p:cBhvr>
                                      <p:to>
                                        <p:strVal val="visible"/>
                                      </p:to>
                                    </p:set>
                                    <p:animEffect filter="fade" transition="in">
                                      <p:cBhvr>
                                        <p:cTn dur="500"/>
                                        <p:tgtEl>
                                          <p:spTgt spid="22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2"/>
                                        </p:tgtEl>
                                        <p:attrNameLst>
                                          <p:attrName>style.visibility</p:attrName>
                                        </p:attrNameLst>
                                      </p:cBhvr>
                                      <p:to>
                                        <p:strVal val="visible"/>
                                      </p:to>
                                    </p:set>
                                    <p:animEffect filter="fade" transition="in">
                                      <p:cBhvr>
                                        <p:cTn dur="500"/>
                                        <p:tgtEl>
                                          <p:spTgt spid="2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19"/>
          <p:cNvSpPr txBox="1"/>
          <p:nvPr/>
        </p:nvSpPr>
        <p:spPr>
          <a:xfrm>
            <a:off x="784225" y="278607"/>
            <a:ext cx="10726737"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SE PRÉPARER À LA PRODUCTION – </a:t>
            </a:r>
            <a:r>
              <a:rPr b="0" i="0" lang="fr-FR" sz="3600" u="none" cap="none" strike="noStrike">
                <a:solidFill>
                  <a:srgbClr val="0096D6"/>
                </a:solidFill>
                <a:latin typeface="Open Sans"/>
                <a:ea typeface="Open Sans"/>
                <a:cs typeface="Open Sans"/>
                <a:sym typeface="Open Sans"/>
              </a:rPr>
              <a:t>Les expansions du nom</a:t>
            </a:r>
            <a:endParaRPr b="0" i="0" sz="1400" u="none" cap="none" strike="noStrike">
              <a:solidFill>
                <a:srgbClr val="000000"/>
              </a:solidFill>
              <a:latin typeface="Arial"/>
              <a:ea typeface="Arial"/>
              <a:cs typeface="Arial"/>
              <a:sym typeface="Arial"/>
            </a:endParaRPr>
          </a:p>
        </p:txBody>
      </p:sp>
      <p:sp>
        <p:nvSpPr>
          <p:cNvPr id="235" name="Google Shape;235;p19"/>
          <p:cNvSpPr/>
          <p:nvPr/>
        </p:nvSpPr>
        <p:spPr>
          <a:xfrm>
            <a:off x="6961648" y="1611307"/>
            <a:ext cx="4921250" cy="48006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Une maison inchangée</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Après soixante longues années, un jour de printemps, un peu par nostalgie, je revins dans mon </a:t>
            </a:r>
            <a:r>
              <a:rPr b="1" i="0" lang="fr-FR" sz="1800" u="none" cap="none" strike="noStrike">
                <a:solidFill>
                  <a:srgbClr val="00B050"/>
                </a:solidFill>
                <a:latin typeface="Open Sans"/>
                <a:ea typeface="Open Sans"/>
                <a:cs typeface="Open Sans"/>
                <a:sym typeface="Open Sans"/>
              </a:rPr>
              <a:t>ancien</a:t>
            </a:r>
            <a:r>
              <a:rPr b="0" i="0" lang="fr-FR" sz="1800" u="none" cap="none" strike="noStrike">
                <a:solidFill>
                  <a:srgbClr val="000000"/>
                </a:solidFill>
                <a:latin typeface="Open Sans"/>
                <a:ea typeface="Open Sans"/>
                <a:cs typeface="Open Sans"/>
                <a:sym typeface="Open Sans"/>
              </a:rPr>
              <a:t> quartier, celui de la ville où j’avais passé une bonne part de ma jeunesse : mes plus </a:t>
            </a:r>
            <a:r>
              <a:rPr b="1" i="0" lang="fr-FR" sz="1800" u="none" cap="none" strike="noStrike">
                <a:solidFill>
                  <a:srgbClr val="00B050"/>
                </a:solidFill>
                <a:latin typeface="Open Sans"/>
                <a:ea typeface="Open Sans"/>
                <a:cs typeface="Open Sans"/>
                <a:sym typeface="Open Sans"/>
              </a:rPr>
              <a:t>belles</a:t>
            </a:r>
            <a:r>
              <a:rPr b="0" i="0" lang="fr-FR" sz="1800" u="none" cap="none" strike="noStrike">
                <a:solidFill>
                  <a:srgbClr val="000000"/>
                </a:solidFill>
                <a:latin typeface="Open Sans"/>
                <a:ea typeface="Open Sans"/>
                <a:cs typeface="Open Sans"/>
                <a:sym typeface="Open Sans"/>
              </a:rPr>
              <a:t> années. Je me rendis dans une rue </a:t>
            </a:r>
            <a:r>
              <a:rPr b="1" i="0" lang="fr-FR" sz="1800" u="none" cap="none" strike="noStrike">
                <a:solidFill>
                  <a:srgbClr val="00B050"/>
                </a:solidFill>
                <a:latin typeface="Open Sans"/>
                <a:ea typeface="Open Sans"/>
                <a:cs typeface="Open Sans"/>
                <a:sym typeface="Open Sans"/>
              </a:rPr>
              <a:t>bordée</a:t>
            </a:r>
            <a:r>
              <a:rPr b="0" i="0" lang="fr-FR" sz="1800" u="none" cap="none" strike="noStrike">
                <a:solidFill>
                  <a:srgbClr val="000000"/>
                </a:solidFill>
                <a:latin typeface="Open Sans"/>
                <a:ea typeface="Open Sans"/>
                <a:cs typeface="Open Sans"/>
                <a:sym typeface="Open Sans"/>
              </a:rPr>
              <a:t> de marronniers. Je revis la maison </a:t>
            </a:r>
            <a:r>
              <a:rPr b="1" i="0" lang="fr-FR" sz="1800" u="none" cap="none" strike="noStrike">
                <a:solidFill>
                  <a:srgbClr val="00B050"/>
                </a:solidFill>
                <a:latin typeface="Open Sans"/>
                <a:ea typeface="Open Sans"/>
                <a:cs typeface="Open Sans"/>
                <a:sym typeface="Open Sans"/>
              </a:rPr>
              <a:t>inchangée</a:t>
            </a:r>
            <a:r>
              <a:rPr b="0" i="0" lang="fr-FR" sz="1800" u="none" cap="none" strike="noStrike">
                <a:solidFill>
                  <a:srgbClr val="000000"/>
                </a:solidFill>
                <a:latin typeface="Open Sans"/>
                <a:ea typeface="Open Sans"/>
                <a:cs typeface="Open Sans"/>
                <a:sym typeface="Open Sans"/>
              </a:rPr>
              <a:t> où j’étais né : petite, humble, en pierres meulière, aujourd’hui partiellement dissimulée par le lierre. Les volets, </a:t>
            </a:r>
            <a:r>
              <a:rPr b="1" i="0" lang="fr-FR" sz="1800" u="none" cap="none" strike="noStrike">
                <a:solidFill>
                  <a:srgbClr val="00B050"/>
                </a:solidFill>
                <a:latin typeface="Open Sans"/>
                <a:ea typeface="Open Sans"/>
                <a:cs typeface="Open Sans"/>
                <a:sym typeface="Open Sans"/>
              </a:rPr>
              <a:t>bleus</a:t>
            </a:r>
            <a:r>
              <a:rPr b="0" i="0" lang="fr-FR" sz="1800" u="none" cap="none" strike="noStrike">
                <a:solidFill>
                  <a:srgbClr val="000000"/>
                </a:solidFill>
                <a:latin typeface="Open Sans"/>
                <a:ea typeface="Open Sans"/>
                <a:cs typeface="Open Sans"/>
                <a:sym typeface="Open Sans"/>
              </a:rPr>
              <a:t> et en fer remplaçaient ceux de jadis, en bois. Le jardin, jadis bien </a:t>
            </a:r>
            <a:r>
              <a:rPr b="1" i="0" lang="fr-FR" sz="1800" u="none" cap="none" strike="noStrike">
                <a:solidFill>
                  <a:srgbClr val="00B050"/>
                </a:solidFill>
                <a:latin typeface="Open Sans"/>
                <a:ea typeface="Open Sans"/>
                <a:cs typeface="Open Sans"/>
                <a:sym typeface="Open Sans"/>
              </a:rPr>
              <a:t>entretenu</a:t>
            </a:r>
            <a:r>
              <a:rPr b="0" i="0" lang="fr-FR" sz="1800" u="none" cap="none" strike="noStrike">
                <a:solidFill>
                  <a:srgbClr val="000000"/>
                </a:solidFill>
                <a:latin typeface="Open Sans"/>
                <a:ea typeface="Open Sans"/>
                <a:cs typeface="Open Sans"/>
                <a:sym typeface="Open Sans"/>
              </a:rPr>
              <a:t>, était maintenant cette végétation </a:t>
            </a:r>
            <a:r>
              <a:rPr b="1" i="0" lang="fr-FR" sz="1800" u="none" cap="none" strike="noStrike">
                <a:solidFill>
                  <a:srgbClr val="00B050"/>
                </a:solidFill>
                <a:latin typeface="Open Sans"/>
                <a:ea typeface="Open Sans"/>
                <a:cs typeface="Open Sans"/>
                <a:sym typeface="Open Sans"/>
              </a:rPr>
              <a:t>luxuriante</a:t>
            </a:r>
            <a:r>
              <a:rPr b="0" i="0" lang="fr-FR" sz="1800" u="none" cap="none" strike="noStrike">
                <a:solidFill>
                  <a:srgbClr val="000000"/>
                </a:solidFill>
                <a:latin typeface="Open Sans"/>
                <a:ea typeface="Open Sans"/>
                <a:cs typeface="Open Sans"/>
                <a:sym typeface="Open Sans"/>
              </a:rPr>
              <a:t> où tout poussait de façon un peu anarchique. La grille en fer </a:t>
            </a:r>
            <a:r>
              <a:rPr b="1" i="0" lang="fr-FR" sz="1800" u="none" cap="none" strike="noStrike">
                <a:solidFill>
                  <a:srgbClr val="00B050"/>
                </a:solidFill>
                <a:latin typeface="Open Sans"/>
                <a:ea typeface="Open Sans"/>
                <a:cs typeface="Open Sans"/>
                <a:sym typeface="Open Sans"/>
              </a:rPr>
              <a:t>forgé</a:t>
            </a:r>
            <a:r>
              <a:rPr b="0" i="0" lang="fr-FR" sz="1800" u="none" cap="none" strike="noStrike">
                <a:solidFill>
                  <a:srgbClr val="000000"/>
                </a:solidFill>
                <a:latin typeface="Open Sans"/>
                <a:ea typeface="Open Sans"/>
                <a:cs typeface="Open Sans"/>
                <a:sym typeface="Open Sans"/>
              </a:rPr>
              <a:t>, assez </a:t>
            </a:r>
            <a:r>
              <a:rPr b="1" i="0" lang="fr-FR" sz="1800" u="none" cap="none" strike="noStrike">
                <a:solidFill>
                  <a:srgbClr val="00B050"/>
                </a:solidFill>
                <a:latin typeface="Open Sans"/>
                <a:ea typeface="Open Sans"/>
                <a:cs typeface="Open Sans"/>
                <a:sym typeface="Open Sans"/>
              </a:rPr>
              <a:t>élégante</a:t>
            </a:r>
            <a:r>
              <a:rPr b="0" i="0" lang="fr-FR" sz="1800" u="none" cap="none" strike="noStrike">
                <a:solidFill>
                  <a:srgbClr val="000000"/>
                </a:solidFill>
                <a:latin typeface="Open Sans"/>
                <a:ea typeface="Open Sans"/>
                <a:cs typeface="Open Sans"/>
                <a:sym typeface="Open Sans"/>
              </a:rPr>
              <a:t> et le </a:t>
            </a:r>
            <a:r>
              <a:rPr b="1" i="0" lang="fr-FR" sz="1800" u="none" cap="none" strike="noStrike">
                <a:solidFill>
                  <a:srgbClr val="00B050"/>
                </a:solidFill>
                <a:latin typeface="Open Sans"/>
                <a:ea typeface="Open Sans"/>
                <a:cs typeface="Open Sans"/>
                <a:sym typeface="Open Sans"/>
              </a:rPr>
              <a:t>petit</a:t>
            </a:r>
            <a:r>
              <a:rPr b="0" i="0" lang="fr-FR" sz="1800" u="none" cap="none" strike="noStrike">
                <a:solidFill>
                  <a:srgbClr val="000000"/>
                </a:solidFill>
                <a:latin typeface="Open Sans"/>
                <a:ea typeface="Open Sans"/>
                <a:cs typeface="Open Sans"/>
                <a:sym typeface="Open Sans"/>
              </a:rPr>
              <a:t> mur étaient un rempart aux curieux. </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Olivier BRIAT, Le vieux quartier. </a:t>
            </a:r>
            <a:endParaRPr b="0" i="0" sz="1400" u="none" cap="none" strike="noStrike">
              <a:solidFill>
                <a:srgbClr val="000000"/>
              </a:solidFill>
              <a:latin typeface="Arial"/>
              <a:ea typeface="Arial"/>
              <a:cs typeface="Arial"/>
              <a:sym typeface="Arial"/>
            </a:endParaRPr>
          </a:p>
        </p:txBody>
      </p:sp>
      <p:sp>
        <p:nvSpPr>
          <p:cNvPr id="236" name="Google Shape;236;p19"/>
          <p:cNvSpPr/>
          <p:nvPr/>
        </p:nvSpPr>
        <p:spPr>
          <a:xfrm>
            <a:off x="659605" y="1322764"/>
            <a:ext cx="6126163" cy="830997"/>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Complétez le tableau en fonction des adjectifs écrits en vert. </a:t>
            </a:r>
            <a:endParaRPr b="0" i="0" sz="1400" u="none" cap="none" strike="noStrike">
              <a:solidFill>
                <a:srgbClr val="000000"/>
              </a:solidFill>
              <a:latin typeface="Arial"/>
              <a:ea typeface="Arial"/>
              <a:cs typeface="Arial"/>
              <a:sym typeface="Arial"/>
            </a:endParaRPr>
          </a:p>
        </p:txBody>
      </p:sp>
      <p:graphicFrame>
        <p:nvGraphicFramePr>
          <p:cNvPr id="237" name="Google Shape;237;p19"/>
          <p:cNvGraphicFramePr/>
          <p:nvPr/>
        </p:nvGraphicFramePr>
        <p:xfrm>
          <a:off x="784225" y="2333624"/>
          <a:ext cx="3000000" cy="3000000"/>
        </p:xfrm>
        <a:graphic>
          <a:graphicData uri="http://schemas.openxmlformats.org/drawingml/2006/table">
            <a:tbl>
              <a:tblPr bandRow="1" firstRow="1">
                <a:noFill/>
                <a:tableStyleId>{3574014E-6B87-482E-AA41-441CBE064571}</a:tableStyleId>
              </a:tblPr>
              <a:tblGrid>
                <a:gridCol w="1469225"/>
                <a:gridCol w="1469225"/>
                <a:gridCol w="1469225"/>
                <a:gridCol w="1469225"/>
              </a:tblGrid>
              <a:tr h="370750">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Adjectif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Nom qualifié</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Genre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Nombre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3707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Ancien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3707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Belles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3707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Bordée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3707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Inchangée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3707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Bleus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3707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Entretenu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3707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Luxuriante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3707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Forgé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3707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Élégante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3707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Petit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bl>
          </a:graphicData>
        </a:graphic>
      </p:graphicFrame>
      <p:graphicFrame>
        <p:nvGraphicFramePr>
          <p:cNvPr id="238" name="Google Shape;238;p19"/>
          <p:cNvGraphicFramePr/>
          <p:nvPr/>
        </p:nvGraphicFramePr>
        <p:xfrm>
          <a:off x="784224" y="2333624"/>
          <a:ext cx="3000000" cy="3000000"/>
        </p:xfrm>
        <a:graphic>
          <a:graphicData uri="http://schemas.openxmlformats.org/drawingml/2006/table">
            <a:tbl>
              <a:tblPr bandRow="1" firstRow="1">
                <a:noFill/>
                <a:tableStyleId>{3574014E-6B87-482E-AA41-441CBE064571}</a:tableStyleId>
              </a:tblPr>
              <a:tblGrid>
                <a:gridCol w="1469225"/>
                <a:gridCol w="1637600"/>
                <a:gridCol w="1300850"/>
                <a:gridCol w="1469225"/>
              </a:tblGrid>
              <a:tr h="370750">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Adjectif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Nom qualifié</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Genre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Nombre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3707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Ancien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Mon quartier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Masculin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Singulier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3707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Belles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Mes années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Féminin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Pluriel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3707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Bordée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Une rue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Féminin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Singulier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3707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Inchangée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La maison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Féminin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Singulier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3707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Bleus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Les volets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Masculin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Pluriel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3707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Entretenu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Le jardin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Masculin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Singulier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3707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Luxuriante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Cette végétation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Féminin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Singulier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3707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Forgé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En fer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Masculin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Singulier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3707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Élégante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La grille en fer</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Féminin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Singulier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370750">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002060"/>
                          </a:solidFill>
                          <a:latin typeface="Open Sans"/>
                          <a:ea typeface="Open Sans"/>
                          <a:cs typeface="Open Sans"/>
                          <a:sym typeface="Open Sans"/>
                        </a:rPr>
                        <a:t>Petit </a:t>
                      </a:r>
                      <a:endParaRPr sz="1600" u="none" cap="none" strike="noStrike">
                        <a:solidFill>
                          <a:srgbClr val="00206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Le mur </a:t>
                      </a:r>
                      <a:endParaRPr sz="1600" u="none" cap="none" strike="noStrike">
                        <a:solidFill>
                          <a:srgbClr val="FF0000"/>
                        </a:solidFill>
                        <a:latin typeface="Open Sans"/>
                        <a:ea typeface="Open Sans"/>
                        <a:cs typeface="Open Sans"/>
                        <a:sym typeface="Open Sans"/>
                      </a:endParaRPr>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Masculin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Singulier </a:t>
                      </a:r>
                      <a:endParaRPr sz="1400" u="none" cap="none" strike="noStrike"/>
                    </a:p>
                  </a:txBody>
                  <a:tcPr marT="45700" marB="45700"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bl>
          </a:graphicData>
        </a:graphic>
      </p:graphicFrame>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
                                        </p:tgtEl>
                                        <p:attrNameLst>
                                          <p:attrName>style.visibility</p:attrName>
                                        </p:attrNameLst>
                                      </p:cBhvr>
                                      <p:to>
                                        <p:strVal val="visible"/>
                                      </p:to>
                                    </p:set>
                                    <p:animEffect filter="fade" transition="in">
                                      <p:cBhvr>
                                        <p:cTn dur="500"/>
                                        <p:tgtEl>
                                          <p:spTgt spid="235"/>
                                        </p:tgtEl>
                                      </p:cBhvr>
                                    </p:animEffect>
                                  </p:childTnLst>
                                </p:cTn>
                              </p:par>
                              <p:par>
                                <p:cTn fill="hold" nodeType="withEffect" presetClass="entr" presetID="1" presetSubtype="0">
                                  <p:stCondLst>
                                    <p:cond delay="0"/>
                                  </p:stCondLst>
                                  <p:childTnLst>
                                    <p:set>
                                      <p:cBhvr>
                                        <p:cTn dur="1" fill="hold">
                                          <p:stCondLst>
                                            <p:cond delay="0"/>
                                          </p:stCondLst>
                                        </p:cTn>
                                        <p:tgtEl>
                                          <p:spTgt spid="23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p20"/>
          <p:cNvSpPr txBox="1"/>
          <p:nvPr/>
        </p:nvSpPr>
        <p:spPr>
          <a:xfrm>
            <a:off x="804863" y="240891"/>
            <a:ext cx="10726737"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7D7"/>
                </a:solidFill>
                <a:latin typeface="Open Sans"/>
                <a:ea typeface="Open Sans"/>
                <a:cs typeface="Open Sans"/>
                <a:sym typeface="Open Sans"/>
              </a:rPr>
              <a:t>SE PRÉPARER À LA PRODUCTION – </a:t>
            </a:r>
            <a:r>
              <a:rPr b="0" i="0" lang="fr-FR" sz="3600" u="none" cap="none" strike="noStrike">
                <a:solidFill>
                  <a:srgbClr val="0097D7"/>
                </a:solidFill>
                <a:latin typeface="Open Sans"/>
                <a:ea typeface="Open Sans"/>
                <a:cs typeface="Open Sans"/>
                <a:sym typeface="Open Sans"/>
              </a:rPr>
              <a:t>Les expansions du nom</a:t>
            </a:r>
            <a:endParaRPr b="0" i="0" sz="1400" u="none" cap="none" strike="noStrike">
              <a:solidFill>
                <a:srgbClr val="000000"/>
              </a:solidFill>
              <a:latin typeface="Arial"/>
              <a:ea typeface="Arial"/>
              <a:cs typeface="Arial"/>
              <a:sym typeface="Arial"/>
            </a:endParaRPr>
          </a:p>
        </p:txBody>
      </p:sp>
      <p:sp>
        <p:nvSpPr>
          <p:cNvPr id="245" name="Google Shape;245;p20"/>
          <p:cNvSpPr/>
          <p:nvPr/>
        </p:nvSpPr>
        <p:spPr>
          <a:xfrm>
            <a:off x="4940300" y="671513"/>
            <a:ext cx="6591300" cy="6186487"/>
          </a:xfrm>
          <a:prstGeom prst="rect">
            <a:avLst/>
          </a:prstGeom>
          <a:no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C'était l'été et je me promenais dans la campagne avec mes parents, il faisait beau.</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Nous regardions le paysage. Comme c'était l'heure du repas, nous nous installâmes dans un champ pour pique-niquer. Mon regard s'arrêta sur une maison ancien qui se trouvait non loin de nous.</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C'était une maison assez petit qui ne devait avoir que deux ou trois pièces.</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Elle était faite de très grosse pierres entassé les unes sur les autres et de tailles différents. On pouvait voir du ciment mal mis qui dépassait des pierres . Deux petits  fenêtres étaient encadrée de  bois ,ainsi que les volets et la porte. Les vitres étaient sale et vieux . A certains endroits, le bois était vermoulue. C'était une maison de plein pied. Pour accéder à la porte d'entrée, il y avait 3 marches usés par le temps .Le toit de  lauzes était recouvert de mousse vertes. Une  vieille cheminée  à moitié cassée, se voyait encore sur le toit.</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J'aurais aimé voir l'intérieur de la maison. A mon avis ,cela devait être très vieux, je m'imaginais, une table et un lit en bois, et quelques vieille  chaises, une gazinière du siècle dernière , de vieilles poêles et casseroles en cuivre.</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https://nosdevoirs.fr/devoir/287987</a:t>
            </a:r>
            <a:endParaRPr b="0" i="0" sz="1400" u="none" cap="none" strike="noStrike">
              <a:solidFill>
                <a:srgbClr val="000000"/>
              </a:solidFill>
              <a:latin typeface="Arial"/>
              <a:ea typeface="Arial"/>
              <a:cs typeface="Arial"/>
              <a:sym typeface="Arial"/>
            </a:endParaRPr>
          </a:p>
        </p:txBody>
      </p:sp>
      <p:sp>
        <p:nvSpPr>
          <p:cNvPr id="246" name="Google Shape;246;p20"/>
          <p:cNvSpPr/>
          <p:nvPr/>
        </p:nvSpPr>
        <p:spPr>
          <a:xfrm>
            <a:off x="804863" y="1321674"/>
            <a:ext cx="3409950" cy="4647426"/>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Il s’agit d’un texte où l’on décrit une maison délaissée. On n’a pas fait attention à l’accord des adjectifs qualificatifs.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2200"/>
              <a:buFont typeface="Open Sans"/>
              <a:buChar char="-"/>
            </a:pPr>
            <a:r>
              <a:rPr b="0" i="0" lang="fr-FR" sz="2200" u="none" cap="none" strike="noStrike">
                <a:solidFill>
                  <a:schemeClr val="dk1"/>
                </a:solidFill>
                <a:latin typeface="Open Sans"/>
                <a:ea typeface="Open Sans"/>
                <a:cs typeface="Open Sans"/>
                <a:sym typeface="Open Sans"/>
              </a:rPr>
              <a:t>Repérez les erreurs,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2200"/>
              <a:buFont typeface="Open Sans"/>
              <a:buChar char="-"/>
            </a:pPr>
            <a:r>
              <a:rPr b="0" i="0" lang="fr-FR" sz="2200" u="none" cap="none" strike="noStrike">
                <a:solidFill>
                  <a:schemeClr val="dk1"/>
                </a:solidFill>
                <a:latin typeface="Open Sans"/>
                <a:ea typeface="Open Sans"/>
                <a:cs typeface="Open Sans"/>
                <a:sym typeface="Open Sans"/>
              </a:rPr>
              <a:t>puis corrigez-les,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2200"/>
              <a:buFont typeface="Open Sans"/>
              <a:buChar char="-"/>
            </a:pPr>
            <a:r>
              <a:rPr b="0" i="0" lang="fr-FR" sz="2200" u="none" cap="none" strike="noStrike">
                <a:solidFill>
                  <a:schemeClr val="dk1"/>
                </a:solidFill>
                <a:latin typeface="Open Sans"/>
                <a:ea typeface="Open Sans"/>
                <a:cs typeface="Open Sans"/>
                <a:sym typeface="Open Sans"/>
              </a:rPr>
              <a:t>et expliquez comment faire pour accorder l’adjectif qualificatif avec le nom qualifié. </a:t>
            </a:r>
            <a:endParaRPr b="0" i="0" sz="1400" u="none" cap="none" strike="noStrike">
              <a:solidFill>
                <a:srgbClr val="000000"/>
              </a:solidFill>
              <a:latin typeface="Arial"/>
              <a:ea typeface="Arial"/>
              <a:cs typeface="Arial"/>
              <a:sym typeface="Arial"/>
            </a:endParaRPr>
          </a:p>
        </p:txBody>
      </p:sp>
      <p:sp>
        <p:nvSpPr>
          <p:cNvPr id="247" name="Google Shape;247;p20"/>
          <p:cNvSpPr/>
          <p:nvPr/>
        </p:nvSpPr>
        <p:spPr>
          <a:xfrm>
            <a:off x="4810918" y="671512"/>
            <a:ext cx="6850063" cy="6186487"/>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C'était l'été et je me promenais dans la campagne avec mes parents, il faisait beau.</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Nous regardions le paysage. Comme c'était l'heure du repas, nous nous installâmes dans un champ pour pique-niquer. Mon regard s'arrêta sur une maison </a:t>
            </a:r>
            <a:r>
              <a:rPr b="1" i="0" lang="fr-FR" sz="1800" u="none" cap="none" strike="noStrike">
                <a:solidFill>
                  <a:srgbClr val="FF0000"/>
                </a:solidFill>
                <a:latin typeface="Open Sans"/>
                <a:ea typeface="Open Sans"/>
                <a:cs typeface="Open Sans"/>
                <a:sym typeface="Open Sans"/>
              </a:rPr>
              <a:t>ancienne</a:t>
            </a:r>
            <a:r>
              <a:rPr b="0" i="0" lang="fr-FR" sz="1800" u="none" cap="none" strike="noStrike">
                <a:solidFill>
                  <a:srgbClr val="000000"/>
                </a:solidFill>
                <a:latin typeface="Open Sans"/>
                <a:ea typeface="Open Sans"/>
                <a:cs typeface="Open Sans"/>
                <a:sym typeface="Open Sans"/>
              </a:rPr>
              <a:t> qui se trouvait non loin de nous.</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C'était une maison assez </a:t>
            </a:r>
            <a:r>
              <a:rPr b="1" i="0" lang="fr-FR" sz="1800" u="none" cap="none" strike="noStrike">
                <a:solidFill>
                  <a:srgbClr val="FF0000"/>
                </a:solidFill>
                <a:latin typeface="Open Sans"/>
                <a:ea typeface="Open Sans"/>
                <a:cs typeface="Open Sans"/>
                <a:sym typeface="Open Sans"/>
              </a:rPr>
              <a:t>petite</a:t>
            </a:r>
            <a:r>
              <a:rPr b="0" i="0" lang="fr-FR" sz="1800" u="none" cap="none" strike="noStrike">
                <a:solidFill>
                  <a:srgbClr val="000000"/>
                </a:solidFill>
                <a:latin typeface="Open Sans"/>
                <a:ea typeface="Open Sans"/>
                <a:cs typeface="Open Sans"/>
                <a:sym typeface="Open Sans"/>
              </a:rPr>
              <a:t> qui ne devait avoir que deux ou trois pièces.</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Elle était faite de très </a:t>
            </a:r>
            <a:r>
              <a:rPr b="1" i="0" lang="fr-FR" sz="1800" u="none" cap="none" strike="noStrike">
                <a:solidFill>
                  <a:srgbClr val="FF0000"/>
                </a:solidFill>
                <a:latin typeface="Open Sans"/>
                <a:ea typeface="Open Sans"/>
                <a:cs typeface="Open Sans"/>
                <a:sym typeface="Open Sans"/>
              </a:rPr>
              <a:t>grosses</a:t>
            </a:r>
            <a:r>
              <a:rPr b="0" i="0" lang="fr-FR" sz="1800" u="none" cap="none" strike="noStrike">
                <a:solidFill>
                  <a:srgbClr val="000000"/>
                </a:solidFill>
                <a:latin typeface="Open Sans"/>
                <a:ea typeface="Open Sans"/>
                <a:cs typeface="Open Sans"/>
                <a:sym typeface="Open Sans"/>
              </a:rPr>
              <a:t> pierres </a:t>
            </a:r>
            <a:r>
              <a:rPr b="1" i="0" lang="fr-FR" sz="1800" u="none" cap="none" strike="noStrike">
                <a:solidFill>
                  <a:srgbClr val="FF0000"/>
                </a:solidFill>
                <a:latin typeface="Open Sans"/>
                <a:ea typeface="Open Sans"/>
                <a:cs typeface="Open Sans"/>
                <a:sym typeface="Open Sans"/>
              </a:rPr>
              <a:t>entassées</a:t>
            </a:r>
            <a:r>
              <a:rPr b="0" i="0" lang="fr-FR" sz="1800" u="none" cap="none" strike="noStrike">
                <a:solidFill>
                  <a:srgbClr val="000000"/>
                </a:solidFill>
                <a:latin typeface="Open Sans"/>
                <a:ea typeface="Open Sans"/>
                <a:cs typeface="Open Sans"/>
                <a:sym typeface="Open Sans"/>
              </a:rPr>
              <a:t> les unes sur les autres et de tailles </a:t>
            </a:r>
            <a:r>
              <a:rPr b="1" i="0" lang="fr-FR" sz="1800" u="none" cap="none" strike="noStrike">
                <a:solidFill>
                  <a:srgbClr val="FF0000"/>
                </a:solidFill>
                <a:latin typeface="Open Sans"/>
                <a:ea typeface="Open Sans"/>
                <a:cs typeface="Open Sans"/>
                <a:sym typeface="Open Sans"/>
              </a:rPr>
              <a:t>différentes</a:t>
            </a:r>
            <a:r>
              <a:rPr b="0" i="0" lang="fr-FR" sz="1800" u="none" cap="none" strike="noStrike">
                <a:solidFill>
                  <a:srgbClr val="000000"/>
                </a:solidFill>
                <a:latin typeface="Open Sans"/>
                <a:ea typeface="Open Sans"/>
                <a:cs typeface="Open Sans"/>
                <a:sym typeface="Open Sans"/>
              </a:rPr>
              <a:t>. On pouvait voir du ciment mal mis qui dépassait des pierres. Deux </a:t>
            </a:r>
            <a:r>
              <a:rPr b="1" i="0" lang="fr-FR" sz="1800" u="none" cap="none" strike="noStrike">
                <a:solidFill>
                  <a:srgbClr val="FF0000"/>
                </a:solidFill>
                <a:latin typeface="Open Sans"/>
                <a:ea typeface="Open Sans"/>
                <a:cs typeface="Open Sans"/>
                <a:sym typeface="Open Sans"/>
              </a:rPr>
              <a:t>petites</a:t>
            </a:r>
            <a:r>
              <a:rPr b="0" i="0" lang="fr-FR" sz="1800" u="none" cap="none" strike="noStrike">
                <a:solidFill>
                  <a:srgbClr val="000000"/>
                </a:solidFill>
                <a:latin typeface="Open Sans"/>
                <a:ea typeface="Open Sans"/>
                <a:cs typeface="Open Sans"/>
                <a:sym typeface="Open Sans"/>
              </a:rPr>
              <a:t>  fenêtres étaient </a:t>
            </a:r>
            <a:r>
              <a:rPr b="1" i="0" lang="fr-FR" sz="1800" u="none" cap="none" strike="noStrike">
                <a:solidFill>
                  <a:srgbClr val="FF0000"/>
                </a:solidFill>
                <a:latin typeface="Open Sans"/>
                <a:ea typeface="Open Sans"/>
                <a:cs typeface="Open Sans"/>
                <a:sym typeface="Open Sans"/>
              </a:rPr>
              <a:t>encadrées</a:t>
            </a:r>
            <a:r>
              <a:rPr b="0" i="0" lang="fr-FR" sz="1800" u="none" cap="none" strike="noStrike">
                <a:solidFill>
                  <a:srgbClr val="000000"/>
                </a:solidFill>
                <a:latin typeface="Open Sans"/>
                <a:ea typeface="Open Sans"/>
                <a:cs typeface="Open Sans"/>
                <a:sym typeface="Open Sans"/>
              </a:rPr>
              <a:t> de  bois, ainsi que les volets et la porte. Les vitres étaient </a:t>
            </a:r>
            <a:r>
              <a:rPr b="1" i="0" lang="fr-FR" sz="1800" u="none" cap="none" strike="noStrike">
                <a:solidFill>
                  <a:srgbClr val="FF0000"/>
                </a:solidFill>
                <a:latin typeface="Open Sans"/>
                <a:ea typeface="Open Sans"/>
                <a:cs typeface="Open Sans"/>
                <a:sym typeface="Open Sans"/>
              </a:rPr>
              <a:t>sales</a:t>
            </a:r>
            <a:r>
              <a:rPr b="0" i="0" lang="fr-FR" sz="1800" u="none" cap="none" strike="noStrike">
                <a:solidFill>
                  <a:srgbClr val="000000"/>
                </a:solidFill>
                <a:latin typeface="Open Sans"/>
                <a:ea typeface="Open Sans"/>
                <a:cs typeface="Open Sans"/>
                <a:sym typeface="Open Sans"/>
              </a:rPr>
              <a:t> et </a:t>
            </a:r>
            <a:r>
              <a:rPr b="1" i="0" lang="fr-FR" sz="1800" u="none" cap="none" strike="noStrike">
                <a:solidFill>
                  <a:srgbClr val="FF0000"/>
                </a:solidFill>
                <a:latin typeface="Open Sans"/>
                <a:ea typeface="Open Sans"/>
                <a:cs typeface="Open Sans"/>
                <a:sym typeface="Open Sans"/>
              </a:rPr>
              <a:t>vieilles</a:t>
            </a:r>
            <a:r>
              <a:rPr b="0" i="0" lang="fr-FR" sz="1800" u="none" cap="none" strike="noStrike">
                <a:solidFill>
                  <a:srgbClr val="000000"/>
                </a:solidFill>
                <a:latin typeface="Open Sans"/>
                <a:ea typeface="Open Sans"/>
                <a:cs typeface="Open Sans"/>
                <a:sym typeface="Open Sans"/>
              </a:rPr>
              <a:t>. A certains endroits, le bois était </a:t>
            </a:r>
            <a:r>
              <a:rPr b="1" i="0" lang="fr-FR" sz="1800" u="none" cap="none" strike="noStrike">
                <a:solidFill>
                  <a:srgbClr val="FF0000"/>
                </a:solidFill>
                <a:latin typeface="Open Sans"/>
                <a:ea typeface="Open Sans"/>
                <a:cs typeface="Open Sans"/>
                <a:sym typeface="Open Sans"/>
              </a:rPr>
              <a:t>vermoulu</a:t>
            </a:r>
            <a:r>
              <a:rPr b="0" i="0" lang="fr-FR" sz="1800" u="none" cap="none" strike="noStrike">
                <a:solidFill>
                  <a:srgbClr val="000000"/>
                </a:solidFill>
                <a:latin typeface="Open Sans"/>
                <a:ea typeface="Open Sans"/>
                <a:cs typeface="Open Sans"/>
                <a:sym typeface="Open Sans"/>
              </a:rPr>
              <a:t>. C'était une maison de plein pied. Pour accéder à la porte d'entrée, il y avait 3 marches </a:t>
            </a:r>
            <a:r>
              <a:rPr b="1" i="0" lang="fr-FR" sz="1800" u="none" cap="none" strike="noStrike">
                <a:solidFill>
                  <a:srgbClr val="FF0000"/>
                </a:solidFill>
                <a:latin typeface="Open Sans"/>
                <a:ea typeface="Open Sans"/>
                <a:cs typeface="Open Sans"/>
                <a:sym typeface="Open Sans"/>
              </a:rPr>
              <a:t>usées</a:t>
            </a:r>
            <a:r>
              <a:rPr b="0" i="0" lang="fr-FR" sz="1800" u="none" cap="none" strike="noStrike">
                <a:solidFill>
                  <a:srgbClr val="000000"/>
                </a:solidFill>
                <a:latin typeface="Open Sans"/>
                <a:ea typeface="Open Sans"/>
                <a:cs typeface="Open Sans"/>
                <a:sym typeface="Open Sans"/>
              </a:rPr>
              <a:t> par le temps .Le toit de  lauzes était recouvert de mousse </a:t>
            </a:r>
            <a:r>
              <a:rPr b="1" i="0" lang="fr-FR" sz="1800" u="none" cap="none" strike="noStrike">
                <a:solidFill>
                  <a:srgbClr val="FF0000"/>
                </a:solidFill>
                <a:latin typeface="Open Sans"/>
                <a:ea typeface="Open Sans"/>
                <a:cs typeface="Open Sans"/>
                <a:sym typeface="Open Sans"/>
              </a:rPr>
              <a:t>verte</a:t>
            </a:r>
            <a:r>
              <a:rPr b="0" i="0" lang="fr-FR" sz="1800" u="none" cap="none" strike="noStrike">
                <a:solidFill>
                  <a:srgbClr val="000000"/>
                </a:solidFill>
                <a:latin typeface="Open Sans"/>
                <a:ea typeface="Open Sans"/>
                <a:cs typeface="Open Sans"/>
                <a:sym typeface="Open Sans"/>
              </a:rPr>
              <a:t>. Une  </a:t>
            </a:r>
            <a:r>
              <a:rPr b="1" i="0" lang="fr-FR" sz="1800" u="none" cap="none" strike="noStrike">
                <a:solidFill>
                  <a:srgbClr val="00B0F0"/>
                </a:solidFill>
                <a:latin typeface="Open Sans"/>
                <a:ea typeface="Open Sans"/>
                <a:cs typeface="Open Sans"/>
                <a:sym typeface="Open Sans"/>
              </a:rPr>
              <a:t>vieille</a:t>
            </a:r>
            <a:r>
              <a:rPr b="0" i="0" lang="fr-FR" sz="1800" u="none" cap="none" strike="noStrike">
                <a:solidFill>
                  <a:srgbClr val="000000"/>
                </a:solidFill>
                <a:latin typeface="Open Sans"/>
                <a:ea typeface="Open Sans"/>
                <a:cs typeface="Open Sans"/>
                <a:sym typeface="Open Sans"/>
              </a:rPr>
              <a:t> cheminée  à moitié </a:t>
            </a:r>
            <a:r>
              <a:rPr b="1" i="0" lang="fr-FR" sz="1800" u="none" cap="none" strike="noStrike">
                <a:solidFill>
                  <a:srgbClr val="00B0F0"/>
                </a:solidFill>
                <a:latin typeface="Open Sans"/>
                <a:ea typeface="Open Sans"/>
                <a:cs typeface="Open Sans"/>
                <a:sym typeface="Open Sans"/>
              </a:rPr>
              <a:t>cassée</a:t>
            </a:r>
            <a:r>
              <a:rPr b="0" i="0" lang="fr-FR" sz="1800" u="none" cap="none" strike="noStrike">
                <a:solidFill>
                  <a:srgbClr val="000000"/>
                </a:solidFill>
                <a:latin typeface="Open Sans"/>
                <a:ea typeface="Open Sans"/>
                <a:cs typeface="Open Sans"/>
                <a:sym typeface="Open Sans"/>
              </a:rPr>
              <a:t>, se voyait encore sur le toit.</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J'aurais aimé voir l'intérieur de la maison. A mon avis, cela devait être très vieux, je m'imaginais, une table et un lit en bois, et quelques </a:t>
            </a:r>
            <a:r>
              <a:rPr b="1" i="0" lang="fr-FR" sz="1800" u="none" cap="none" strike="noStrike">
                <a:solidFill>
                  <a:srgbClr val="FF0000"/>
                </a:solidFill>
                <a:latin typeface="Open Sans"/>
                <a:ea typeface="Open Sans"/>
                <a:cs typeface="Open Sans"/>
                <a:sym typeface="Open Sans"/>
              </a:rPr>
              <a:t>vieilles</a:t>
            </a:r>
            <a:r>
              <a:rPr b="0" i="0" lang="fr-FR" sz="1800" u="none" cap="none" strike="noStrike">
                <a:solidFill>
                  <a:srgbClr val="000000"/>
                </a:solidFill>
                <a:latin typeface="Open Sans"/>
                <a:ea typeface="Open Sans"/>
                <a:cs typeface="Open Sans"/>
                <a:sym typeface="Open Sans"/>
              </a:rPr>
              <a:t>  chaises, une gazinière du siècle </a:t>
            </a:r>
            <a:r>
              <a:rPr b="1" i="0" lang="fr-FR" sz="1800" u="none" cap="none" strike="noStrike">
                <a:solidFill>
                  <a:srgbClr val="FF0000"/>
                </a:solidFill>
                <a:latin typeface="Open Sans"/>
                <a:ea typeface="Open Sans"/>
                <a:cs typeface="Open Sans"/>
                <a:sym typeface="Open Sans"/>
              </a:rPr>
              <a:t>dernier</a:t>
            </a:r>
            <a:r>
              <a:rPr b="0" i="0" lang="fr-FR" sz="1800" u="none" cap="none" strike="noStrike">
                <a:solidFill>
                  <a:srgbClr val="000000"/>
                </a:solidFill>
                <a:latin typeface="Open Sans"/>
                <a:ea typeface="Open Sans"/>
                <a:cs typeface="Open Sans"/>
                <a:sym typeface="Open Sans"/>
              </a:rPr>
              <a:t>, de </a:t>
            </a:r>
            <a:r>
              <a:rPr b="0" i="0" lang="fr-FR" sz="1800" u="none" cap="none" strike="noStrike">
                <a:solidFill>
                  <a:srgbClr val="00B0F0"/>
                </a:solidFill>
                <a:latin typeface="Open Sans"/>
                <a:ea typeface="Open Sans"/>
                <a:cs typeface="Open Sans"/>
                <a:sym typeface="Open Sans"/>
              </a:rPr>
              <a:t>vieilles</a:t>
            </a:r>
            <a:r>
              <a:rPr b="0" i="0" lang="fr-FR" sz="1800" u="none" cap="none" strike="noStrike">
                <a:solidFill>
                  <a:srgbClr val="000000"/>
                </a:solidFill>
                <a:latin typeface="Open Sans"/>
                <a:ea typeface="Open Sans"/>
                <a:cs typeface="Open Sans"/>
                <a:sym typeface="Open Sans"/>
              </a:rPr>
              <a:t> poêles et casseroles en cuivre.</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https://nosdevoirs.fr/devoir/287987</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
                                        </p:tgtEl>
                                        <p:attrNameLst>
                                          <p:attrName>style.visibility</p:attrName>
                                        </p:attrNameLst>
                                      </p:cBhvr>
                                      <p:to>
                                        <p:strVal val="visible"/>
                                      </p:to>
                                    </p:set>
                                    <p:animEffect filter="fade" transition="in">
                                      <p:cBhvr>
                                        <p:cTn dur="500"/>
                                        <p:tgtEl>
                                          <p:spTgt spid="2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2" name="Shape 252"/>
        <p:cNvGrpSpPr/>
        <p:nvPr/>
      </p:nvGrpSpPr>
      <p:grpSpPr>
        <a:xfrm>
          <a:off x="0" y="0"/>
          <a:ext cx="0" cy="0"/>
          <a:chOff x="0" y="0"/>
          <a:chExt cx="0" cy="0"/>
        </a:xfrm>
      </p:grpSpPr>
      <p:sp>
        <p:nvSpPr>
          <p:cNvPr id="253" name="Google Shape;253;p21"/>
          <p:cNvSpPr txBox="1"/>
          <p:nvPr/>
        </p:nvSpPr>
        <p:spPr>
          <a:xfrm>
            <a:off x="790115" y="327588"/>
            <a:ext cx="10726737"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7D7"/>
                </a:solidFill>
                <a:latin typeface="Open Sans"/>
                <a:ea typeface="Open Sans"/>
                <a:cs typeface="Open Sans"/>
                <a:sym typeface="Open Sans"/>
              </a:rPr>
              <a:t>SE PRÉPARER À LA PRODUCTION –</a:t>
            </a:r>
            <a:r>
              <a:rPr b="0" i="0" lang="fr-FR" sz="3600" u="none" cap="none" strike="noStrike">
                <a:solidFill>
                  <a:srgbClr val="0097D7"/>
                </a:solidFill>
                <a:latin typeface="Open Sans"/>
                <a:ea typeface="Open Sans"/>
                <a:cs typeface="Open Sans"/>
                <a:sym typeface="Open Sans"/>
              </a:rPr>
              <a:t> Imparfait ou présent de l’indicatif</a:t>
            </a:r>
            <a:endParaRPr b="0" i="0" sz="1400" u="none" cap="none" strike="noStrike">
              <a:solidFill>
                <a:srgbClr val="000000"/>
              </a:solidFill>
              <a:latin typeface="Arial"/>
              <a:ea typeface="Arial"/>
              <a:cs typeface="Arial"/>
              <a:sym typeface="Arial"/>
            </a:endParaRPr>
          </a:p>
        </p:txBody>
      </p:sp>
      <p:sp>
        <p:nvSpPr>
          <p:cNvPr id="254" name="Google Shape;254;p21"/>
          <p:cNvSpPr/>
          <p:nvPr/>
        </p:nvSpPr>
        <p:spPr>
          <a:xfrm>
            <a:off x="5102021" y="915321"/>
            <a:ext cx="6591300" cy="6186487"/>
          </a:xfrm>
          <a:prstGeom prst="rect">
            <a:avLst/>
          </a:prstGeom>
          <a:no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C'</a:t>
            </a:r>
            <a:r>
              <a:rPr b="1" i="0" lang="fr-FR" sz="1800" u="sng" cap="none" strike="noStrike">
                <a:solidFill>
                  <a:srgbClr val="00B050"/>
                </a:solidFill>
                <a:latin typeface="Open Sans"/>
                <a:ea typeface="Open Sans"/>
                <a:cs typeface="Open Sans"/>
                <a:sym typeface="Open Sans"/>
              </a:rPr>
              <a:t>était</a:t>
            </a:r>
            <a:r>
              <a:rPr b="0" i="0" lang="fr-FR" sz="1800" u="none" cap="none" strike="noStrike">
                <a:solidFill>
                  <a:srgbClr val="000000"/>
                </a:solidFill>
                <a:latin typeface="Open Sans"/>
                <a:ea typeface="Open Sans"/>
                <a:cs typeface="Open Sans"/>
                <a:sym typeface="Open Sans"/>
              </a:rPr>
              <a:t> l'été et je me promenais dans la campagne avec mes parents, il </a:t>
            </a:r>
            <a:r>
              <a:rPr b="1" i="0" lang="fr-FR" sz="1800" u="sng" cap="none" strike="noStrike">
                <a:solidFill>
                  <a:srgbClr val="00B050"/>
                </a:solidFill>
                <a:latin typeface="Open Sans"/>
                <a:ea typeface="Open Sans"/>
                <a:cs typeface="Open Sans"/>
                <a:sym typeface="Open Sans"/>
              </a:rPr>
              <a:t>faisait</a:t>
            </a:r>
            <a:r>
              <a:rPr b="0" i="0" lang="fr-FR" sz="1800" u="none" cap="none" strike="noStrike">
                <a:solidFill>
                  <a:srgbClr val="000000"/>
                </a:solidFill>
                <a:latin typeface="Open Sans"/>
                <a:ea typeface="Open Sans"/>
                <a:cs typeface="Open Sans"/>
                <a:sym typeface="Open Sans"/>
              </a:rPr>
              <a:t> beau.</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Nous regardions le paysage. Comme c'était l'heure du repas, nous nous installâmes dans un champs pour pique-niquer. Mon regard s'arrêta sur une maison ancienne qui </a:t>
            </a:r>
            <a:r>
              <a:rPr b="1" i="0" lang="fr-FR" sz="1800" u="sng" cap="none" strike="noStrike">
                <a:solidFill>
                  <a:srgbClr val="00B050"/>
                </a:solidFill>
                <a:latin typeface="Open Sans"/>
                <a:ea typeface="Open Sans"/>
                <a:cs typeface="Open Sans"/>
                <a:sym typeface="Open Sans"/>
              </a:rPr>
              <a:t>se trouvait </a:t>
            </a:r>
            <a:r>
              <a:rPr b="0" i="0" lang="fr-FR" sz="1800" u="none" cap="none" strike="noStrike">
                <a:solidFill>
                  <a:srgbClr val="000000"/>
                </a:solidFill>
                <a:latin typeface="Open Sans"/>
                <a:ea typeface="Open Sans"/>
                <a:cs typeface="Open Sans"/>
                <a:sym typeface="Open Sans"/>
              </a:rPr>
              <a:t>non loin de nous.</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C</a:t>
            </a:r>
            <a:r>
              <a:rPr b="1" i="0" lang="fr-FR" sz="1800" u="sng" cap="none" strike="noStrike">
                <a:solidFill>
                  <a:srgbClr val="00B050"/>
                </a:solidFill>
                <a:latin typeface="Open Sans"/>
                <a:ea typeface="Open Sans"/>
                <a:cs typeface="Open Sans"/>
                <a:sym typeface="Open Sans"/>
              </a:rPr>
              <a:t>'était</a:t>
            </a:r>
            <a:r>
              <a:rPr b="0" i="0" lang="fr-FR" sz="1800" u="none" cap="none" strike="noStrike">
                <a:solidFill>
                  <a:srgbClr val="000000"/>
                </a:solidFill>
                <a:latin typeface="Open Sans"/>
                <a:ea typeface="Open Sans"/>
                <a:cs typeface="Open Sans"/>
                <a:sym typeface="Open Sans"/>
              </a:rPr>
              <a:t> une maison assez petite qui ne </a:t>
            </a:r>
            <a:r>
              <a:rPr b="1" i="0" lang="fr-FR" sz="1800" u="sng" cap="none" strike="noStrike">
                <a:solidFill>
                  <a:srgbClr val="00B050"/>
                </a:solidFill>
                <a:latin typeface="Open Sans"/>
                <a:ea typeface="Open Sans"/>
                <a:cs typeface="Open Sans"/>
                <a:sym typeface="Open Sans"/>
              </a:rPr>
              <a:t>devait</a:t>
            </a:r>
            <a:r>
              <a:rPr b="0" i="0" lang="fr-FR" sz="1800" u="none" cap="none" strike="noStrike">
                <a:solidFill>
                  <a:srgbClr val="000000"/>
                </a:solidFill>
                <a:latin typeface="Open Sans"/>
                <a:ea typeface="Open Sans"/>
                <a:cs typeface="Open Sans"/>
                <a:sym typeface="Open Sans"/>
              </a:rPr>
              <a:t> avoir que deux ou trois pièces.</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Elle </a:t>
            </a:r>
            <a:r>
              <a:rPr b="1" i="0" lang="fr-FR" sz="1800" u="sng" cap="none" strike="noStrike">
                <a:solidFill>
                  <a:srgbClr val="00B050"/>
                </a:solidFill>
                <a:latin typeface="Open Sans"/>
                <a:ea typeface="Open Sans"/>
                <a:cs typeface="Open Sans"/>
                <a:sym typeface="Open Sans"/>
              </a:rPr>
              <a:t>était</a:t>
            </a:r>
            <a:r>
              <a:rPr b="0" i="0" lang="fr-FR" sz="1800" u="none" cap="none" strike="noStrike">
                <a:solidFill>
                  <a:srgbClr val="000000"/>
                </a:solidFill>
                <a:latin typeface="Open Sans"/>
                <a:ea typeface="Open Sans"/>
                <a:cs typeface="Open Sans"/>
                <a:sym typeface="Open Sans"/>
              </a:rPr>
              <a:t> faite de très grosses pierres entassées les unes sur les autres et de tailles différentes. On </a:t>
            </a:r>
            <a:r>
              <a:rPr b="1" i="0" lang="fr-FR" sz="1800" u="sng" cap="none" strike="noStrike">
                <a:solidFill>
                  <a:srgbClr val="00B050"/>
                </a:solidFill>
                <a:latin typeface="Open Sans"/>
                <a:ea typeface="Open Sans"/>
                <a:cs typeface="Open Sans"/>
                <a:sym typeface="Open Sans"/>
              </a:rPr>
              <a:t>pouvait</a:t>
            </a:r>
            <a:r>
              <a:rPr b="0" i="0" lang="fr-FR" sz="1800" u="none" cap="none" strike="noStrike">
                <a:solidFill>
                  <a:srgbClr val="000000"/>
                </a:solidFill>
                <a:latin typeface="Open Sans"/>
                <a:ea typeface="Open Sans"/>
                <a:cs typeface="Open Sans"/>
                <a:sym typeface="Open Sans"/>
              </a:rPr>
              <a:t> voir du ciment mal mis qui </a:t>
            </a:r>
            <a:r>
              <a:rPr b="1" i="0" lang="fr-FR" sz="1800" u="sng" cap="none" strike="noStrike">
                <a:solidFill>
                  <a:srgbClr val="00B050"/>
                </a:solidFill>
                <a:latin typeface="Open Sans"/>
                <a:ea typeface="Open Sans"/>
                <a:cs typeface="Open Sans"/>
                <a:sym typeface="Open Sans"/>
              </a:rPr>
              <a:t>dépassait</a:t>
            </a:r>
            <a:r>
              <a:rPr b="0" i="0" lang="fr-FR" sz="1800" u="none" cap="none" strike="noStrike">
                <a:solidFill>
                  <a:srgbClr val="000000"/>
                </a:solidFill>
                <a:latin typeface="Open Sans"/>
                <a:ea typeface="Open Sans"/>
                <a:cs typeface="Open Sans"/>
                <a:sym typeface="Open Sans"/>
              </a:rPr>
              <a:t> des pierres . Deux petites  fenêtres </a:t>
            </a:r>
            <a:r>
              <a:rPr b="1" i="0" lang="fr-FR" sz="1800" u="sng" cap="none" strike="noStrike">
                <a:solidFill>
                  <a:srgbClr val="00B050"/>
                </a:solidFill>
                <a:latin typeface="Open Sans"/>
                <a:ea typeface="Open Sans"/>
                <a:cs typeface="Open Sans"/>
                <a:sym typeface="Open Sans"/>
              </a:rPr>
              <a:t>étaient</a:t>
            </a:r>
            <a:r>
              <a:rPr b="0" i="0" lang="fr-FR" sz="1800" u="none" cap="none" strike="noStrike">
                <a:solidFill>
                  <a:srgbClr val="000000"/>
                </a:solidFill>
                <a:latin typeface="Open Sans"/>
                <a:ea typeface="Open Sans"/>
                <a:cs typeface="Open Sans"/>
                <a:sym typeface="Open Sans"/>
              </a:rPr>
              <a:t> encadrées de  bois ,ainsi que les volets et la porte. Les vitres </a:t>
            </a:r>
            <a:r>
              <a:rPr b="1" i="0" lang="fr-FR" sz="1800" u="sng" cap="none" strike="noStrike">
                <a:solidFill>
                  <a:srgbClr val="00B050"/>
                </a:solidFill>
                <a:latin typeface="Open Sans"/>
                <a:ea typeface="Open Sans"/>
                <a:cs typeface="Open Sans"/>
                <a:sym typeface="Open Sans"/>
              </a:rPr>
              <a:t>étaient</a:t>
            </a:r>
            <a:r>
              <a:rPr b="0" i="0" lang="fr-FR" sz="1800" u="none" cap="none" strike="noStrike">
                <a:solidFill>
                  <a:srgbClr val="000000"/>
                </a:solidFill>
                <a:latin typeface="Open Sans"/>
                <a:ea typeface="Open Sans"/>
                <a:cs typeface="Open Sans"/>
                <a:sym typeface="Open Sans"/>
              </a:rPr>
              <a:t> sales et vieilles . A certains endroits, le bois </a:t>
            </a:r>
            <a:r>
              <a:rPr b="1" i="0" lang="fr-FR" sz="1800" u="sng" cap="none" strike="noStrike">
                <a:solidFill>
                  <a:srgbClr val="00B050"/>
                </a:solidFill>
                <a:latin typeface="Open Sans"/>
                <a:ea typeface="Open Sans"/>
                <a:cs typeface="Open Sans"/>
                <a:sym typeface="Open Sans"/>
              </a:rPr>
              <a:t>était </a:t>
            </a:r>
            <a:r>
              <a:rPr b="0" i="0" lang="fr-FR" sz="1800" u="none" cap="none" strike="noStrike">
                <a:solidFill>
                  <a:srgbClr val="000000"/>
                </a:solidFill>
                <a:latin typeface="Open Sans"/>
                <a:ea typeface="Open Sans"/>
                <a:cs typeface="Open Sans"/>
                <a:sym typeface="Open Sans"/>
              </a:rPr>
              <a:t>vermoulu. C</a:t>
            </a:r>
            <a:r>
              <a:rPr b="1" i="0" lang="fr-FR" sz="1800" u="sng" cap="none" strike="noStrike">
                <a:solidFill>
                  <a:srgbClr val="00B050"/>
                </a:solidFill>
                <a:latin typeface="Open Sans"/>
                <a:ea typeface="Open Sans"/>
                <a:cs typeface="Open Sans"/>
                <a:sym typeface="Open Sans"/>
              </a:rPr>
              <a:t>'était</a:t>
            </a:r>
            <a:r>
              <a:rPr b="0" i="0" lang="fr-FR" sz="1800" u="none" cap="none" strike="noStrike">
                <a:solidFill>
                  <a:srgbClr val="000000"/>
                </a:solidFill>
                <a:latin typeface="Open Sans"/>
                <a:ea typeface="Open Sans"/>
                <a:cs typeface="Open Sans"/>
                <a:sym typeface="Open Sans"/>
              </a:rPr>
              <a:t> une maison de plein pied. Pour accéder à la porte d'entrée, il y </a:t>
            </a:r>
            <a:r>
              <a:rPr b="1" i="0" lang="fr-FR" sz="1800" u="sng" cap="none" strike="noStrike">
                <a:solidFill>
                  <a:srgbClr val="00B050"/>
                </a:solidFill>
                <a:latin typeface="Open Sans"/>
                <a:ea typeface="Open Sans"/>
                <a:cs typeface="Open Sans"/>
                <a:sym typeface="Open Sans"/>
              </a:rPr>
              <a:t>avait</a:t>
            </a:r>
            <a:r>
              <a:rPr b="0" i="0" lang="fr-FR" sz="1800" u="none" cap="none" strike="noStrike">
                <a:solidFill>
                  <a:srgbClr val="000000"/>
                </a:solidFill>
                <a:latin typeface="Open Sans"/>
                <a:ea typeface="Open Sans"/>
                <a:cs typeface="Open Sans"/>
                <a:sym typeface="Open Sans"/>
              </a:rPr>
              <a:t> 3 marches usées par le temps .Le toit de  lauzes </a:t>
            </a:r>
            <a:r>
              <a:rPr b="1" i="0" lang="fr-FR" sz="1800" u="sng" cap="none" strike="noStrike">
                <a:solidFill>
                  <a:srgbClr val="00B050"/>
                </a:solidFill>
                <a:latin typeface="Open Sans"/>
                <a:ea typeface="Open Sans"/>
                <a:cs typeface="Open Sans"/>
                <a:sym typeface="Open Sans"/>
              </a:rPr>
              <a:t>était</a:t>
            </a:r>
            <a:r>
              <a:rPr b="0" i="0" lang="fr-FR" sz="1800" u="none" cap="none" strike="noStrike">
                <a:solidFill>
                  <a:srgbClr val="000000"/>
                </a:solidFill>
                <a:latin typeface="Open Sans"/>
                <a:ea typeface="Open Sans"/>
                <a:cs typeface="Open Sans"/>
                <a:sym typeface="Open Sans"/>
              </a:rPr>
              <a:t> recouvert de mousse verte. Une  vieille cheminée  à moitié cassée, </a:t>
            </a:r>
            <a:r>
              <a:rPr b="1" i="0" lang="fr-FR" sz="1800" u="sng" cap="none" strike="noStrike">
                <a:solidFill>
                  <a:srgbClr val="00B050"/>
                </a:solidFill>
                <a:latin typeface="Open Sans"/>
                <a:ea typeface="Open Sans"/>
                <a:cs typeface="Open Sans"/>
                <a:sym typeface="Open Sans"/>
              </a:rPr>
              <a:t>se voyait </a:t>
            </a:r>
            <a:r>
              <a:rPr b="0" i="0" lang="fr-FR" sz="1800" u="none" cap="none" strike="noStrike">
                <a:solidFill>
                  <a:srgbClr val="000000"/>
                </a:solidFill>
                <a:latin typeface="Open Sans"/>
                <a:ea typeface="Open Sans"/>
                <a:cs typeface="Open Sans"/>
                <a:sym typeface="Open Sans"/>
              </a:rPr>
              <a:t>encore sur le toit.</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J'aurais aimé voir l'intérieur de la maison. A mon avis, cela </a:t>
            </a:r>
            <a:r>
              <a:rPr b="1" i="0" lang="fr-FR" sz="1800" u="sng" cap="none" strike="noStrike">
                <a:solidFill>
                  <a:srgbClr val="00B050"/>
                </a:solidFill>
                <a:latin typeface="Open Sans"/>
                <a:ea typeface="Open Sans"/>
                <a:cs typeface="Open Sans"/>
                <a:sym typeface="Open Sans"/>
              </a:rPr>
              <a:t>devait</a:t>
            </a:r>
            <a:r>
              <a:rPr b="0" i="0" lang="fr-FR" sz="1800" u="none" cap="none" strike="noStrike">
                <a:solidFill>
                  <a:srgbClr val="000000"/>
                </a:solidFill>
                <a:latin typeface="Open Sans"/>
                <a:ea typeface="Open Sans"/>
                <a:cs typeface="Open Sans"/>
                <a:sym typeface="Open Sans"/>
              </a:rPr>
              <a:t> être très vieux, je m'imaginais, une table et un lit en bois, et quelques vieilles  chaises, une gazinière du siècle dernier, de vieilles poêles et casseroles en cuivre.</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https://nosdevoirs.fr/devoir/287987</a:t>
            </a:r>
            <a:endParaRPr b="0" i="0" sz="1400" u="none" cap="none" strike="noStrike">
              <a:solidFill>
                <a:srgbClr val="000000"/>
              </a:solidFill>
              <a:latin typeface="Arial"/>
              <a:ea typeface="Arial"/>
              <a:cs typeface="Arial"/>
              <a:sym typeface="Arial"/>
            </a:endParaRPr>
          </a:p>
        </p:txBody>
      </p:sp>
      <p:sp>
        <p:nvSpPr>
          <p:cNvPr id="255" name="Google Shape;255;p21"/>
          <p:cNvSpPr/>
          <p:nvPr/>
        </p:nvSpPr>
        <p:spPr>
          <a:xfrm>
            <a:off x="649288" y="1410828"/>
            <a:ext cx="4056062" cy="4832092"/>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chemeClr val="dk1"/>
                </a:solidFill>
                <a:latin typeface="Open Sans"/>
                <a:ea typeface="Open Sans"/>
                <a:cs typeface="Open Sans"/>
                <a:sym typeface="Open Sans"/>
              </a:rPr>
              <a:t>A quel temps verbal les verbes soulignés sont-ils conjugués?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chemeClr val="dk1"/>
                </a:solidFill>
                <a:latin typeface="Open Sans"/>
                <a:ea typeface="Open Sans"/>
                <a:cs typeface="Open Sans"/>
                <a:sym typeface="Open Sans"/>
              </a:rPr>
              <a:t>Quelle en est la valeur?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rgbClr val="FF0000"/>
                </a:solidFill>
                <a:latin typeface="Open Sans"/>
                <a:ea typeface="Open Sans"/>
                <a:cs typeface="Open Sans"/>
                <a:sym typeface="Open Sans"/>
              </a:rPr>
              <a:t>À l’imparfait de l’indicatif.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rgbClr val="FF0000"/>
                </a:solidFill>
                <a:latin typeface="Open Sans"/>
                <a:ea typeface="Open Sans"/>
                <a:cs typeface="Open Sans"/>
                <a:sym typeface="Open Sans"/>
              </a:rPr>
              <a:t>C’est le temps de la description (par excellence).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t/>
            </a:r>
            <a:endParaRPr b="1" i="0" sz="22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chemeClr val="dk1"/>
                </a:solidFill>
                <a:latin typeface="Open Sans"/>
                <a:ea typeface="Open Sans"/>
                <a:cs typeface="Open Sans"/>
                <a:sym typeface="Open Sans"/>
              </a:rPr>
              <a:t>Et si le descripteur a choisi de décrire la maison en utilisant le présent de l’indicatif, quel effet produit-il alors sur ses lecteurs?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rPr b="1" i="0" lang="fr-FR" sz="2200" u="none" cap="none" strike="noStrike">
                <a:solidFill>
                  <a:srgbClr val="FF0000"/>
                </a:solidFill>
                <a:latin typeface="Open Sans"/>
                <a:ea typeface="Open Sans"/>
                <a:cs typeface="Open Sans"/>
                <a:sym typeface="Open Sans"/>
              </a:rPr>
              <a:t>Le présent anime et actualise la description.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4"/>
                                        </p:tgtEl>
                                        <p:attrNameLst>
                                          <p:attrName>style.visibility</p:attrName>
                                        </p:attrNameLst>
                                      </p:cBhvr>
                                      <p:to>
                                        <p:strVal val="visible"/>
                                      </p:to>
                                    </p:set>
                                    <p:animEffect filter="fade" transition="in">
                                      <p:cBhvr>
                                        <p:cTn dur="500"/>
                                        <p:tgtEl>
                                          <p:spTgt spid="25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22"/>
          <p:cNvSpPr txBox="1"/>
          <p:nvPr/>
        </p:nvSpPr>
        <p:spPr>
          <a:xfrm>
            <a:off x="327485" y="132735"/>
            <a:ext cx="8270824"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PLANIFIER ET TROUVER DES IDÉES</a:t>
            </a:r>
            <a:endParaRPr b="1" i="0" sz="3600" u="none" cap="none" strike="noStrike">
              <a:solidFill>
                <a:srgbClr val="0096D6"/>
              </a:solidFill>
              <a:latin typeface="Open Sans"/>
              <a:ea typeface="Open Sans"/>
              <a:cs typeface="Open Sans"/>
              <a:sym typeface="Open Sans"/>
            </a:endParaRPr>
          </a:p>
        </p:txBody>
      </p:sp>
      <p:sp>
        <p:nvSpPr>
          <p:cNvPr id="262" name="Google Shape;262;p22"/>
          <p:cNvSpPr/>
          <p:nvPr/>
        </p:nvSpPr>
        <p:spPr>
          <a:xfrm>
            <a:off x="1064419" y="1583199"/>
            <a:ext cx="10063163" cy="4156075"/>
          </a:xfrm>
          <a:prstGeom prst="rect">
            <a:avLst/>
          </a:prstGeom>
          <a:solidFill>
            <a:srgbClr val="EDEDED"/>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Un jour, </a:t>
            </a:r>
            <a:r>
              <a:rPr b="1" i="0" lang="fr-FR" sz="2400" u="none" cap="none" strike="noStrike">
                <a:solidFill>
                  <a:srgbClr val="FF0000"/>
                </a:solidFill>
                <a:latin typeface="Open Sans"/>
                <a:ea typeface="Open Sans"/>
                <a:cs typeface="Open Sans"/>
                <a:sym typeface="Open Sans"/>
              </a:rPr>
              <a:t>vous</a:t>
            </a:r>
            <a:r>
              <a:rPr b="1" i="0" lang="fr-FR" sz="2400" u="none" cap="none" strike="noStrike">
                <a:solidFill>
                  <a:schemeClr val="dk1"/>
                </a:solidFill>
                <a:latin typeface="Open Sans"/>
                <a:ea typeface="Open Sans"/>
                <a:cs typeface="Open Sans"/>
                <a:sym typeface="Open Sans"/>
              </a:rPr>
              <a:t> avez </a:t>
            </a:r>
            <a:r>
              <a:rPr b="1" i="0" lang="fr-FR" sz="2400" u="none" cap="none" strike="noStrike">
                <a:solidFill>
                  <a:srgbClr val="FFC000"/>
                </a:solidFill>
                <a:latin typeface="Open Sans"/>
                <a:ea typeface="Open Sans"/>
                <a:cs typeface="Open Sans"/>
                <a:sym typeface="Open Sans"/>
              </a:rPr>
              <a:t>entendu parler de la décision </a:t>
            </a:r>
            <a:r>
              <a:rPr b="1" i="0" lang="fr-FR" sz="2400" u="none" cap="none" strike="noStrike">
                <a:solidFill>
                  <a:schemeClr val="dk1"/>
                </a:solidFill>
                <a:latin typeface="Open Sans"/>
                <a:ea typeface="Open Sans"/>
                <a:cs typeface="Open Sans"/>
                <a:sym typeface="Open Sans"/>
              </a:rPr>
              <a:t>de </a:t>
            </a:r>
            <a:r>
              <a:rPr b="1" i="0" lang="fr-FR" sz="2400" u="none" cap="none" strike="noStrike">
                <a:solidFill>
                  <a:srgbClr val="C55A11"/>
                </a:solidFill>
                <a:latin typeface="Open Sans"/>
                <a:ea typeface="Open Sans"/>
                <a:cs typeface="Open Sans"/>
                <a:sym typeface="Open Sans"/>
              </a:rPr>
              <a:t>la municipalité </a:t>
            </a:r>
            <a:r>
              <a:rPr b="1" i="0" lang="fr-FR" sz="2400" u="none" cap="none" strike="noStrike">
                <a:solidFill>
                  <a:schemeClr val="dk1"/>
                </a:solidFill>
                <a:latin typeface="Open Sans"/>
                <a:ea typeface="Open Sans"/>
                <a:cs typeface="Open Sans"/>
                <a:sym typeface="Open Sans"/>
              </a:rPr>
              <a:t>à </a:t>
            </a:r>
            <a:r>
              <a:rPr b="1" i="0" lang="fr-FR" sz="2400" u="none" cap="none" strike="noStrike">
                <a:solidFill>
                  <a:srgbClr val="7030A0"/>
                </a:solidFill>
                <a:latin typeface="Open Sans"/>
                <a:ea typeface="Open Sans"/>
                <a:cs typeface="Open Sans"/>
                <a:sym typeface="Open Sans"/>
              </a:rPr>
              <a:t>démolir une des maisons traditionnelles délabrées</a:t>
            </a:r>
            <a:r>
              <a:rPr b="1" i="0" lang="fr-FR" sz="2400" u="none" cap="none" strike="noStrike">
                <a:solidFill>
                  <a:schemeClr val="dk1"/>
                </a:solidFill>
                <a:latin typeface="Open Sans"/>
                <a:ea typeface="Open Sans"/>
                <a:cs typeface="Open Sans"/>
                <a:sym typeface="Open Sans"/>
              </a:rPr>
              <a:t> dans </a:t>
            </a:r>
            <a:r>
              <a:rPr b="1" i="0" lang="fr-FR" sz="2400" u="none" cap="none" strike="noStrike">
                <a:solidFill>
                  <a:srgbClr val="FF0000"/>
                </a:solidFill>
                <a:latin typeface="Open Sans"/>
                <a:ea typeface="Open Sans"/>
                <a:cs typeface="Open Sans"/>
                <a:sym typeface="Open Sans"/>
              </a:rPr>
              <a:t>votre village</a:t>
            </a:r>
            <a:r>
              <a:rPr b="1" i="0" lang="fr-FR" sz="2400" u="none" cap="none" strike="noStrike">
                <a:solidFill>
                  <a:schemeClr val="dk1"/>
                </a:solidFill>
                <a:latin typeface="Open Sans"/>
                <a:ea typeface="Open Sans"/>
                <a:cs typeface="Open Sans"/>
                <a:sym typeface="Open Sans"/>
              </a:rPr>
              <a:t>. Cette décision </a:t>
            </a:r>
            <a:r>
              <a:rPr b="1" i="0" lang="fr-FR" sz="2400" u="none" cap="none" strike="noStrike">
                <a:solidFill>
                  <a:srgbClr val="FF0000"/>
                </a:solidFill>
                <a:latin typeface="Open Sans"/>
                <a:ea typeface="Open Sans"/>
                <a:cs typeface="Open Sans"/>
                <a:sym typeface="Open Sans"/>
              </a:rPr>
              <a:t>vous</a:t>
            </a:r>
            <a:r>
              <a:rPr b="1" i="0" lang="fr-FR" sz="2400" u="none" cap="none" strike="noStrike">
                <a:solidFill>
                  <a:schemeClr val="dk1"/>
                </a:solidFill>
                <a:latin typeface="Open Sans"/>
                <a:ea typeface="Open Sans"/>
                <a:cs typeface="Open Sans"/>
                <a:sym typeface="Open Sans"/>
              </a:rPr>
              <a:t> a mis dans tous </a:t>
            </a:r>
            <a:r>
              <a:rPr b="1" i="0" lang="fr-FR" sz="2400" u="none" cap="none" strike="noStrike">
                <a:solidFill>
                  <a:srgbClr val="FF0000"/>
                </a:solidFill>
                <a:latin typeface="Open Sans"/>
                <a:ea typeface="Open Sans"/>
                <a:cs typeface="Open Sans"/>
                <a:sym typeface="Open Sans"/>
              </a:rPr>
              <a:t>vos</a:t>
            </a:r>
            <a:r>
              <a:rPr b="1" i="0" lang="fr-FR" sz="2400" u="none" cap="none" strike="noStrike">
                <a:solidFill>
                  <a:schemeClr val="dk1"/>
                </a:solidFill>
                <a:latin typeface="Open Sans"/>
                <a:ea typeface="Open Sans"/>
                <a:cs typeface="Open Sans"/>
                <a:sym typeface="Open Sans"/>
              </a:rPr>
              <a:t> états parce que </a:t>
            </a:r>
            <a:r>
              <a:rPr b="1" i="0" lang="fr-FR" sz="2400" u="none" cap="none" strike="noStrike">
                <a:solidFill>
                  <a:srgbClr val="FF0000"/>
                </a:solidFill>
                <a:latin typeface="Open Sans"/>
                <a:ea typeface="Open Sans"/>
                <a:cs typeface="Open Sans"/>
                <a:sym typeface="Open Sans"/>
              </a:rPr>
              <a:t>vous</a:t>
            </a:r>
            <a:r>
              <a:rPr b="1" i="0" lang="fr-FR" sz="2400" u="none" cap="none" strike="noStrike">
                <a:solidFill>
                  <a:schemeClr val="dk1"/>
                </a:solidFill>
                <a:latin typeface="Open Sans"/>
                <a:ea typeface="Open Sans"/>
                <a:cs typeface="Open Sans"/>
                <a:sym typeface="Open Sans"/>
              </a:rPr>
              <a:t> pensez que ces bâtiments doivent rester intact pour témoigner de </a:t>
            </a:r>
            <a:r>
              <a:rPr b="1" i="0" lang="fr-FR" sz="2400" u="none" cap="none" strike="noStrike">
                <a:solidFill>
                  <a:srgbClr val="7030A0"/>
                </a:solidFill>
                <a:latin typeface="Open Sans"/>
                <a:ea typeface="Open Sans"/>
                <a:cs typeface="Open Sans"/>
                <a:sym typeface="Open Sans"/>
              </a:rPr>
              <a:t>la richesse architecturale et de l’histoire de </a:t>
            </a:r>
            <a:r>
              <a:rPr b="1" i="0" lang="fr-FR" sz="2400" u="none" cap="none" strike="noStrike">
                <a:solidFill>
                  <a:srgbClr val="FF0000"/>
                </a:solidFill>
                <a:latin typeface="Open Sans"/>
                <a:ea typeface="Open Sans"/>
                <a:cs typeface="Open Sans"/>
                <a:sym typeface="Open Sans"/>
              </a:rPr>
              <a:t>votre village</a:t>
            </a:r>
            <a:r>
              <a:rPr b="1" i="0" lang="fr-FR" sz="2400" u="none" cap="none" strike="noStrike">
                <a:solidFill>
                  <a:schemeClr val="dk1"/>
                </a:solidFill>
                <a:latin typeface="Open Sans"/>
                <a:ea typeface="Open Sans"/>
                <a:cs typeface="Open Sans"/>
                <a:sym typeface="Open Sans"/>
              </a:rPr>
              <a:t>. Et, </a:t>
            </a:r>
            <a:r>
              <a:rPr b="1" i="0" lang="fr-FR" sz="2400" u="none" cap="none" strike="noStrike">
                <a:solidFill>
                  <a:srgbClr val="FF0000"/>
                </a:solidFill>
                <a:latin typeface="Open Sans"/>
                <a:ea typeface="Open Sans"/>
                <a:cs typeface="Open Sans"/>
                <a:sym typeface="Open Sans"/>
              </a:rPr>
              <a:t>vous</a:t>
            </a:r>
            <a:r>
              <a:rPr b="1" i="0" lang="fr-FR" sz="2400" u="none" cap="none" strike="noStrike">
                <a:solidFill>
                  <a:schemeClr val="dk1"/>
                </a:solidFill>
                <a:latin typeface="Open Sans"/>
                <a:ea typeface="Open Sans"/>
                <a:cs typeface="Open Sans"/>
                <a:sym typeface="Open Sans"/>
              </a:rPr>
              <a:t> décidez de </a:t>
            </a:r>
            <a:r>
              <a:rPr b="1" i="0" lang="fr-FR" sz="2400" u="none" cap="none" strike="noStrike">
                <a:solidFill>
                  <a:srgbClr val="00B050"/>
                </a:solidFill>
                <a:latin typeface="Open Sans"/>
                <a:ea typeface="Open Sans"/>
                <a:cs typeface="Open Sans"/>
                <a:sym typeface="Open Sans"/>
              </a:rPr>
              <a:t>mener sur les réseaux sociaux</a:t>
            </a:r>
            <a:r>
              <a:rPr b="1" i="0" lang="fr-FR" sz="2400" u="none" cap="none" strike="noStrike">
                <a:solidFill>
                  <a:schemeClr val="dk1"/>
                </a:solidFill>
                <a:latin typeface="Open Sans"/>
                <a:ea typeface="Open Sans"/>
                <a:cs typeface="Open Sans"/>
                <a:sym typeface="Open Sans"/>
              </a:rPr>
              <a:t>, une </a:t>
            </a:r>
            <a:r>
              <a:rPr b="1" i="0" lang="fr-FR" sz="2400" u="none" cap="none" strike="noStrike">
                <a:solidFill>
                  <a:srgbClr val="7030A0"/>
                </a:solidFill>
                <a:latin typeface="Open Sans"/>
                <a:ea typeface="Open Sans"/>
                <a:cs typeface="Open Sans"/>
                <a:sym typeface="Open Sans"/>
              </a:rPr>
              <a:t>campagne contre cette décision</a:t>
            </a:r>
            <a:r>
              <a:rPr b="1" i="0" lang="fr-FR" sz="2400" u="none" cap="none" strike="noStrike">
                <a:solidFill>
                  <a:schemeClr val="dk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400"/>
              <a:buFont typeface="Arial"/>
              <a:buNone/>
            </a:pPr>
            <a:r>
              <a:rPr b="1" i="0" lang="fr-FR" sz="2400" u="none" cap="none" strike="noStrike">
                <a:solidFill>
                  <a:srgbClr val="000000"/>
                </a:solidFill>
                <a:latin typeface="Open Sans"/>
                <a:ea typeface="Open Sans"/>
                <a:cs typeface="Open Sans"/>
                <a:sym typeface="Open Sans"/>
              </a:rPr>
              <a:t>Rédigez </a:t>
            </a:r>
            <a:r>
              <a:rPr b="1" i="0" lang="fr-FR" sz="2400" u="none" cap="none" strike="noStrike">
                <a:solidFill>
                  <a:srgbClr val="00B050"/>
                </a:solidFill>
                <a:latin typeface="Open Sans"/>
                <a:ea typeface="Open Sans"/>
                <a:cs typeface="Open Sans"/>
                <a:sym typeface="Open Sans"/>
              </a:rPr>
              <a:t>le post à faire circuler sur les réseaux sociaux</a:t>
            </a:r>
            <a:r>
              <a:rPr b="1" i="0" lang="fr-FR" sz="2400" u="none" cap="none" strike="noStrike">
                <a:solidFill>
                  <a:srgbClr val="000000"/>
                </a:solidFill>
                <a:latin typeface="Open Sans"/>
                <a:ea typeface="Open Sans"/>
                <a:cs typeface="Open Sans"/>
                <a:sym typeface="Open Sans"/>
              </a:rPr>
              <a:t>, dans lequel vous </a:t>
            </a:r>
            <a:r>
              <a:rPr b="1" i="0" lang="fr-FR" sz="2400" u="none" cap="none" strike="noStrike">
                <a:solidFill>
                  <a:srgbClr val="FF0000"/>
                </a:solidFill>
                <a:latin typeface="Open Sans"/>
                <a:ea typeface="Open Sans"/>
                <a:cs typeface="Open Sans"/>
                <a:sym typeface="Open Sans"/>
              </a:rPr>
              <a:t>décrivez cette maison traditionnelle et délabrée</a:t>
            </a:r>
            <a:r>
              <a:rPr b="1" i="0" lang="fr-FR" sz="2400" u="none" cap="none" strike="noStrike">
                <a:solidFill>
                  <a:srgbClr val="000000"/>
                </a:solidFill>
                <a:latin typeface="Open Sans"/>
                <a:ea typeface="Open Sans"/>
                <a:cs typeface="Open Sans"/>
                <a:sym typeface="Open Sans"/>
              </a:rPr>
              <a:t> et </a:t>
            </a:r>
            <a:r>
              <a:rPr b="1" i="0" lang="fr-FR" sz="2400" u="none" cap="none" strike="noStrike">
                <a:solidFill>
                  <a:srgbClr val="2E75B5"/>
                </a:solidFill>
                <a:latin typeface="Open Sans"/>
                <a:ea typeface="Open Sans"/>
                <a:cs typeface="Open Sans"/>
                <a:sym typeface="Open Sans"/>
              </a:rPr>
              <a:t>vous insistez sur son importance architecturale et historique. </a:t>
            </a:r>
            <a:r>
              <a:rPr b="1" i="0" lang="fr-FR" sz="2400" u="none" cap="none" strike="noStrike">
                <a:solidFill>
                  <a:srgbClr val="000000"/>
                </a:solidFill>
                <a:latin typeface="Open Sans"/>
                <a:ea typeface="Open Sans"/>
                <a:cs typeface="Open Sans"/>
                <a:sym typeface="Open Sans"/>
              </a:rPr>
              <a:t>Formulez un titre accrocheur à votre post.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sp>
        <p:nvSpPr>
          <p:cNvPr id="267" name="Google Shape;267;p23"/>
          <p:cNvSpPr txBox="1"/>
          <p:nvPr/>
        </p:nvSpPr>
        <p:spPr>
          <a:xfrm>
            <a:off x="846138" y="59532"/>
            <a:ext cx="10725150"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7D7"/>
                </a:solidFill>
                <a:latin typeface="Open Sans"/>
                <a:ea typeface="Open Sans"/>
                <a:cs typeface="Open Sans"/>
                <a:sym typeface="Open Sans"/>
              </a:rPr>
              <a:t>ÉLABORER UN PLAN </a:t>
            </a:r>
            <a:endParaRPr b="0" i="0" sz="1400" u="none" cap="none" strike="noStrike">
              <a:solidFill>
                <a:srgbClr val="000000"/>
              </a:solidFill>
              <a:latin typeface="Arial"/>
              <a:ea typeface="Arial"/>
              <a:cs typeface="Arial"/>
              <a:sym typeface="Arial"/>
            </a:endParaRPr>
          </a:p>
        </p:txBody>
      </p:sp>
      <p:graphicFrame>
        <p:nvGraphicFramePr>
          <p:cNvPr id="268" name="Google Shape;268;p23"/>
          <p:cNvGraphicFramePr/>
          <p:nvPr/>
        </p:nvGraphicFramePr>
        <p:xfrm>
          <a:off x="904875" y="2722563"/>
          <a:ext cx="3000000" cy="3000000"/>
        </p:xfrm>
        <a:graphic>
          <a:graphicData uri="http://schemas.openxmlformats.org/drawingml/2006/table">
            <a:tbl>
              <a:tblPr>
                <a:noFill/>
                <a:tableStyleId>{D6A5183D-2D62-4F00-9AC1-B057A2949891}</a:tableStyleId>
              </a:tblPr>
              <a:tblGrid>
                <a:gridCol w="1624025"/>
              </a:tblGrid>
              <a:tr h="1254125">
                <a:tc>
                  <a:txBody>
                    <a:bodyPr/>
                    <a:lstStyle/>
                    <a:p>
                      <a:pPr indent="0" lvl="0" marL="0" marR="0" rtl="0" algn="l">
                        <a:lnSpc>
                          <a:spcPct val="100000"/>
                        </a:lnSpc>
                        <a:spcBef>
                          <a:spcPts val="0"/>
                        </a:spcBef>
                        <a:spcAft>
                          <a:spcPts val="0"/>
                        </a:spcAft>
                        <a:buClr>
                          <a:srgbClr val="000000"/>
                        </a:buClr>
                        <a:buSzPts val="1800"/>
                        <a:buFont typeface="Arial"/>
                        <a:buNone/>
                      </a:pPr>
                      <a:r>
                        <a:rPr b="1" lang="fr-FR" sz="1800" u="none" cap="none" strike="noStrike">
                          <a:latin typeface="Open Sans"/>
                          <a:ea typeface="Open Sans"/>
                          <a:cs typeface="Open Sans"/>
                          <a:sym typeface="Open Sans"/>
                        </a:rPr>
                        <a:t>Introduction </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t/>
                      </a:r>
                      <a:endParaRPr b="1" sz="1800" u="none" cap="none" strike="noStrike">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800"/>
                        <a:buFont typeface="Arial"/>
                        <a:buNone/>
                      </a:pPr>
                      <a:r>
                        <a:t/>
                      </a:r>
                      <a:endParaRPr b="1" sz="1800" u="none" cap="none" strike="noStrike">
                        <a:latin typeface="Open Sans"/>
                        <a:ea typeface="Open Sans"/>
                        <a:cs typeface="Open Sans"/>
                        <a:sym typeface="Open Sans"/>
                      </a:endParaRPr>
                    </a:p>
                  </a:txBody>
                  <a:tcPr marT="91550" marB="91550" marR="91375" marL="91375">
                    <a:solidFill>
                      <a:srgbClr val="BBD6EE">
                        <a:alpha val="33333"/>
                      </a:srgbClr>
                    </a:solidFill>
                  </a:tcPr>
                </a:tc>
              </a:tr>
            </a:tbl>
          </a:graphicData>
        </a:graphic>
      </p:graphicFrame>
      <p:sp>
        <p:nvSpPr>
          <p:cNvPr id="269" name="Google Shape;269;p23"/>
          <p:cNvSpPr/>
          <p:nvPr/>
        </p:nvSpPr>
        <p:spPr>
          <a:xfrm>
            <a:off x="846138" y="738188"/>
            <a:ext cx="10982325" cy="1816100"/>
          </a:xfrm>
          <a:prstGeom prst="rect">
            <a:avLst/>
          </a:prstGeom>
          <a:solidFill>
            <a:srgbClr val="EDEDED"/>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600"/>
              <a:buFont typeface="Arial"/>
              <a:buNone/>
            </a:pPr>
            <a:r>
              <a:rPr b="1" i="0" lang="fr-FR" sz="1600" u="none" cap="none" strike="noStrike">
                <a:solidFill>
                  <a:schemeClr val="dk1"/>
                </a:solidFill>
                <a:latin typeface="Open Sans"/>
                <a:ea typeface="Open Sans"/>
                <a:cs typeface="Open Sans"/>
                <a:sym typeface="Open Sans"/>
              </a:rPr>
              <a:t>Un jour, </a:t>
            </a:r>
            <a:r>
              <a:rPr b="1" i="0" lang="fr-FR" sz="1600" u="none" cap="none" strike="noStrike">
                <a:solidFill>
                  <a:srgbClr val="FF0000"/>
                </a:solidFill>
                <a:latin typeface="Open Sans"/>
                <a:ea typeface="Open Sans"/>
                <a:cs typeface="Open Sans"/>
                <a:sym typeface="Open Sans"/>
              </a:rPr>
              <a:t>vous</a:t>
            </a:r>
            <a:r>
              <a:rPr b="1" i="0" lang="fr-FR" sz="1600" u="none" cap="none" strike="noStrike">
                <a:solidFill>
                  <a:schemeClr val="dk1"/>
                </a:solidFill>
                <a:latin typeface="Open Sans"/>
                <a:ea typeface="Open Sans"/>
                <a:cs typeface="Open Sans"/>
                <a:sym typeface="Open Sans"/>
              </a:rPr>
              <a:t> avez </a:t>
            </a:r>
            <a:r>
              <a:rPr b="1" i="0" lang="fr-FR" sz="1600" u="none" cap="none" strike="noStrike">
                <a:solidFill>
                  <a:srgbClr val="FFC000"/>
                </a:solidFill>
                <a:latin typeface="Open Sans"/>
                <a:ea typeface="Open Sans"/>
                <a:cs typeface="Open Sans"/>
                <a:sym typeface="Open Sans"/>
              </a:rPr>
              <a:t>entendu parler de la décision </a:t>
            </a:r>
            <a:r>
              <a:rPr b="1" i="0" lang="fr-FR" sz="1600" u="none" cap="none" strike="noStrike">
                <a:solidFill>
                  <a:schemeClr val="dk1"/>
                </a:solidFill>
                <a:latin typeface="Open Sans"/>
                <a:ea typeface="Open Sans"/>
                <a:cs typeface="Open Sans"/>
                <a:sym typeface="Open Sans"/>
              </a:rPr>
              <a:t>de </a:t>
            </a:r>
            <a:r>
              <a:rPr b="1" i="0" lang="fr-FR" sz="1600" u="none" cap="none" strike="noStrike">
                <a:solidFill>
                  <a:srgbClr val="C55A11"/>
                </a:solidFill>
                <a:latin typeface="Open Sans"/>
                <a:ea typeface="Open Sans"/>
                <a:cs typeface="Open Sans"/>
                <a:sym typeface="Open Sans"/>
              </a:rPr>
              <a:t>la municipalité </a:t>
            </a:r>
            <a:r>
              <a:rPr b="1" i="0" lang="fr-FR" sz="1600" u="none" cap="none" strike="noStrike">
                <a:solidFill>
                  <a:schemeClr val="dk1"/>
                </a:solidFill>
                <a:latin typeface="Open Sans"/>
                <a:ea typeface="Open Sans"/>
                <a:cs typeface="Open Sans"/>
                <a:sym typeface="Open Sans"/>
              </a:rPr>
              <a:t>à </a:t>
            </a:r>
            <a:r>
              <a:rPr b="1" i="0" lang="fr-FR" sz="1600" u="none" cap="none" strike="noStrike">
                <a:solidFill>
                  <a:srgbClr val="7030A0"/>
                </a:solidFill>
                <a:latin typeface="Open Sans"/>
                <a:ea typeface="Open Sans"/>
                <a:cs typeface="Open Sans"/>
                <a:sym typeface="Open Sans"/>
              </a:rPr>
              <a:t>démolir une des maisons traditionnelles délabrées</a:t>
            </a:r>
            <a:r>
              <a:rPr b="1" i="0" lang="fr-FR" sz="1600" u="none" cap="none" strike="noStrike">
                <a:solidFill>
                  <a:schemeClr val="dk1"/>
                </a:solidFill>
                <a:latin typeface="Open Sans"/>
                <a:ea typeface="Open Sans"/>
                <a:cs typeface="Open Sans"/>
                <a:sym typeface="Open Sans"/>
              </a:rPr>
              <a:t> dans </a:t>
            </a:r>
            <a:r>
              <a:rPr b="1" i="0" lang="fr-FR" sz="1600" u="none" cap="none" strike="noStrike">
                <a:solidFill>
                  <a:srgbClr val="FF0000"/>
                </a:solidFill>
                <a:latin typeface="Open Sans"/>
                <a:ea typeface="Open Sans"/>
                <a:cs typeface="Open Sans"/>
                <a:sym typeface="Open Sans"/>
              </a:rPr>
              <a:t>votre village</a:t>
            </a:r>
            <a:r>
              <a:rPr b="1" i="0" lang="fr-FR" sz="1600" u="none" cap="none" strike="noStrike">
                <a:solidFill>
                  <a:schemeClr val="dk1"/>
                </a:solidFill>
                <a:latin typeface="Open Sans"/>
                <a:ea typeface="Open Sans"/>
                <a:cs typeface="Open Sans"/>
                <a:sym typeface="Open Sans"/>
              </a:rPr>
              <a:t>. Cette décision </a:t>
            </a:r>
            <a:r>
              <a:rPr b="1" i="0" lang="fr-FR" sz="1600" u="none" cap="none" strike="noStrike">
                <a:solidFill>
                  <a:srgbClr val="FF0000"/>
                </a:solidFill>
                <a:latin typeface="Open Sans"/>
                <a:ea typeface="Open Sans"/>
                <a:cs typeface="Open Sans"/>
                <a:sym typeface="Open Sans"/>
              </a:rPr>
              <a:t>vous</a:t>
            </a:r>
            <a:r>
              <a:rPr b="1" i="0" lang="fr-FR" sz="1600" u="none" cap="none" strike="noStrike">
                <a:solidFill>
                  <a:schemeClr val="dk1"/>
                </a:solidFill>
                <a:latin typeface="Open Sans"/>
                <a:ea typeface="Open Sans"/>
                <a:cs typeface="Open Sans"/>
                <a:sym typeface="Open Sans"/>
              </a:rPr>
              <a:t> a mis dans tous </a:t>
            </a:r>
            <a:r>
              <a:rPr b="1" i="0" lang="fr-FR" sz="1600" u="none" cap="none" strike="noStrike">
                <a:solidFill>
                  <a:srgbClr val="FF0000"/>
                </a:solidFill>
                <a:latin typeface="Open Sans"/>
                <a:ea typeface="Open Sans"/>
                <a:cs typeface="Open Sans"/>
                <a:sym typeface="Open Sans"/>
              </a:rPr>
              <a:t>vos</a:t>
            </a:r>
            <a:r>
              <a:rPr b="1" i="0" lang="fr-FR" sz="1600" u="none" cap="none" strike="noStrike">
                <a:solidFill>
                  <a:schemeClr val="dk1"/>
                </a:solidFill>
                <a:latin typeface="Open Sans"/>
                <a:ea typeface="Open Sans"/>
                <a:cs typeface="Open Sans"/>
                <a:sym typeface="Open Sans"/>
              </a:rPr>
              <a:t> états parce que </a:t>
            </a:r>
            <a:r>
              <a:rPr b="1" i="0" lang="fr-FR" sz="1600" u="none" cap="none" strike="noStrike">
                <a:solidFill>
                  <a:srgbClr val="FF0000"/>
                </a:solidFill>
                <a:latin typeface="Open Sans"/>
                <a:ea typeface="Open Sans"/>
                <a:cs typeface="Open Sans"/>
                <a:sym typeface="Open Sans"/>
              </a:rPr>
              <a:t>vous</a:t>
            </a:r>
            <a:r>
              <a:rPr b="1" i="0" lang="fr-FR" sz="1600" u="none" cap="none" strike="noStrike">
                <a:solidFill>
                  <a:schemeClr val="dk1"/>
                </a:solidFill>
                <a:latin typeface="Open Sans"/>
                <a:ea typeface="Open Sans"/>
                <a:cs typeface="Open Sans"/>
                <a:sym typeface="Open Sans"/>
              </a:rPr>
              <a:t> pensez que ces bâtiments doivent rester intact pour témoigner de </a:t>
            </a:r>
            <a:r>
              <a:rPr b="1" i="0" lang="fr-FR" sz="1600" u="none" cap="none" strike="noStrike">
                <a:solidFill>
                  <a:srgbClr val="7030A0"/>
                </a:solidFill>
                <a:latin typeface="Open Sans"/>
                <a:ea typeface="Open Sans"/>
                <a:cs typeface="Open Sans"/>
                <a:sym typeface="Open Sans"/>
              </a:rPr>
              <a:t>la richesse architecturale et de l’histoire de </a:t>
            </a:r>
            <a:r>
              <a:rPr b="1" i="0" lang="fr-FR" sz="1600" u="none" cap="none" strike="noStrike">
                <a:solidFill>
                  <a:srgbClr val="FF0000"/>
                </a:solidFill>
                <a:latin typeface="Open Sans"/>
                <a:ea typeface="Open Sans"/>
                <a:cs typeface="Open Sans"/>
                <a:sym typeface="Open Sans"/>
              </a:rPr>
              <a:t>votre village</a:t>
            </a:r>
            <a:r>
              <a:rPr b="1" i="0" lang="fr-FR" sz="1600" u="none" cap="none" strike="noStrike">
                <a:solidFill>
                  <a:schemeClr val="dk1"/>
                </a:solidFill>
                <a:latin typeface="Open Sans"/>
                <a:ea typeface="Open Sans"/>
                <a:cs typeface="Open Sans"/>
                <a:sym typeface="Open Sans"/>
              </a:rPr>
              <a:t>. Et, </a:t>
            </a:r>
            <a:r>
              <a:rPr b="1" i="0" lang="fr-FR" sz="1600" u="none" cap="none" strike="noStrike">
                <a:solidFill>
                  <a:srgbClr val="FF0000"/>
                </a:solidFill>
                <a:latin typeface="Open Sans"/>
                <a:ea typeface="Open Sans"/>
                <a:cs typeface="Open Sans"/>
                <a:sym typeface="Open Sans"/>
              </a:rPr>
              <a:t>vous</a:t>
            </a:r>
            <a:r>
              <a:rPr b="1" i="0" lang="fr-FR" sz="1600" u="none" cap="none" strike="noStrike">
                <a:solidFill>
                  <a:schemeClr val="dk1"/>
                </a:solidFill>
                <a:latin typeface="Open Sans"/>
                <a:ea typeface="Open Sans"/>
                <a:cs typeface="Open Sans"/>
                <a:sym typeface="Open Sans"/>
              </a:rPr>
              <a:t> décidez de </a:t>
            </a:r>
            <a:r>
              <a:rPr b="1" i="0" lang="fr-FR" sz="1600" u="none" cap="none" strike="noStrike">
                <a:solidFill>
                  <a:srgbClr val="00B050"/>
                </a:solidFill>
                <a:latin typeface="Open Sans"/>
                <a:ea typeface="Open Sans"/>
                <a:cs typeface="Open Sans"/>
                <a:sym typeface="Open Sans"/>
              </a:rPr>
              <a:t>mener sur les réseaux sociaux</a:t>
            </a:r>
            <a:r>
              <a:rPr b="1" i="0" lang="fr-FR" sz="1600" u="none" cap="none" strike="noStrike">
                <a:solidFill>
                  <a:schemeClr val="dk1"/>
                </a:solidFill>
                <a:latin typeface="Open Sans"/>
                <a:ea typeface="Open Sans"/>
                <a:cs typeface="Open Sans"/>
                <a:sym typeface="Open Sans"/>
              </a:rPr>
              <a:t>, une </a:t>
            </a:r>
            <a:r>
              <a:rPr b="1" i="0" lang="fr-FR" sz="1600" u="none" cap="none" strike="noStrike">
                <a:solidFill>
                  <a:srgbClr val="7030A0"/>
                </a:solidFill>
                <a:latin typeface="Open Sans"/>
                <a:ea typeface="Open Sans"/>
                <a:cs typeface="Open Sans"/>
                <a:sym typeface="Open Sans"/>
              </a:rPr>
              <a:t>campagne contre cette décision</a:t>
            </a:r>
            <a:r>
              <a:rPr b="1" i="0" lang="fr-FR" sz="1600" u="none" cap="none" strike="noStrike">
                <a:solidFill>
                  <a:schemeClr val="dk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600"/>
              <a:buFont typeface="Arial"/>
              <a:buNone/>
            </a:pPr>
            <a:r>
              <a:rPr b="1" i="0" lang="fr-FR" sz="1600" u="none" cap="none" strike="noStrike">
                <a:solidFill>
                  <a:srgbClr val="000000"/>
                </a:solidFill>
                <a:latin typeface="Open Sans"/>
                <a:ea typeface="Open Sans"/>
                <a:cs typeface="Open Sans"/>
                <a:sym typeface="Open Sans"/>
              </a:rPr>
              <a:t>Rédigez </a:t>
            </a:r>
            <a:r>
              <a:rPr b="1" i="0" lang="fr-FR" sz="1600" u="none" cap="none" strike="noStrike">
                <a:solidFill>
                  <a:srgbClr val="00B050"/>
                </a:solidFill>
                <a:latin typeface="Open Sans"/>
                <a:ea typeface="Open Sans"/>
                <a:cs typeface="Open Sans"/>
                <a:sym typeface="Open Sans"/>
              </a:rPr>
              <a:t>le post à faire circuler sur les réseaux sociaux</a:t>
            </a:r>
            <a:r>
              <a:rPr b="1" i="0" lang="fr-FR" sz="1600" u="none" cap="none" strike="noStrike">
                <a:solidFill>
                  <a:srgbClr val="000000"/>
                </a:solidFill>
                <a:latin typeface="Open Sans"/>
                <a:ea typeface="Open Sans"/>
                <a:cs typeface="Open Sans"/>
                <a:sym typeface="Open Sans"/>
              </a:rPr>
              <a:t>, dans lequel vous </a:t>
            </a:r>
            <a:r>
              <a:rPr b="1" i="0" lang="fr-FR" sz="1600" u="none" cap="none" strike="noStrike">
                <a:solidFill>
                  <a:srgbClr val="FF0000"/>
                </a:solidFill>
                <a:latin typeface="Open Sans"/>
                <a:ea typeface="Open Sans"/>
                <a:cs typeface="Open Sans"/>
                <a:sym typeface="Open Sans"/>
              </a:rPr>
              <a:t>décrivez cette maison traditionnelle et délabrée</a:t>
            </a:r>
            <a:r>
              <a:rPr b="1" i="0" lang="fr-FR" sz="1600" u="none" cap="none" strike="noStrike">
                <a:solidFill>
                  <a:srgbClr val="000000"/>
                </a:solidFill>
                <a:latin typeface="Open Sans"/>
                <a:ea typeface="Open Sans"/>
                <a:cs typeface="Open Sans"/>
                <a:sym typeface="Open Sans"/>
              </a:rPr>
              <a:t> et </a:t>
            </a:r>
            <a:r>
              <a:rPr b="1" i="0" lang="fr-FR" sz="1600" u="none" cap="none" strike="noStrike">
                <a:solidFill>
                  <a:srgbClr val="2E75B5"/>
                </a:solidFill>
                <a:latin typeface="Open Sans"/>
                <a:ea typeface="Open Sans"/>
                <a:cs typeface="Open Sans"/>
                <a:sym typeface="Open Sans"/>
              </a:rPr>
              <a:t>vous insistez sur son importance architecturale et historique. </a:t>
            </a:r>
            <a:r>
              <a:rPr b="1" i="0" lang="fr-FR" sz="1600" u="none" cap="none" strike="noStrike">
                <a:solidFill>
                  <a:srgbClr val="000000"/>
                </a:solidFill>
                <a:latin typeface="Open Sans"/>
                <a:ea typeface="Open Sans"/>
                <a:cs typeface="Open Sans"/>
                <a:sym typeface="Open Sans"/>
              </a:rPr>
              <a:t>Formulez un titre accrocheur à votre post. </a:t>
            </a:r>
            <a:endParaRPr b="0" i="0" sz="1400" u="none" cap="none" strike="noStrike">
              <a:solidFill>
                <a:srgbClr val="000000"/>
              </a:solidFill>
              <a:latin typeface="Arial"/>
              <a:ea typeface="Arial"/>
              <a:cs typeface="Arial"/>
              <a:sym typeface="Arial"/>
            </a:endParaRPr>
          </a:p>
        </p:txBody>
      </p:sp>
      <p:graphicFrame>
        <p:nvGraphicFramePr>
          <p:cNvPr id="270" name="Google Shape;270;p23"/>
          <p:cNvGraphicFramePr/>
          <p:nvPr/>
        </p:nvGraphicFramePr>
        <p:xfrm>
          <a:off x="2730500" y="2735263"/>
          <a:ext cx="3000000" cy="3000000"/>
        </p:xfrm>
        <a:graphic>
          <a:graphicData uri="http://schemas.openxmlformats.org/drawingml/2006/table">
            <a:tbl>
              <a:tblPr>
                <a:noFill/>
                <a:tableStyleId>{D6A5183D-2D62-4F00-9AC1-B057A2949891}</a:tableStyleId>
              </a:tblPr>
              <a:tblGrid>
                <a:gridCol w="9253550"/>
              </a:tblGrid>
              <a:tr h="1241425">
                <a:tc>
                  <a:txBody>
                    <a:bodyPr/>
                    <a:lstStyle/>
                    <a:p>
                      <a:pPr indent="0" lvl="0" marL="0" marR="0" rtl="0" algn="l">
                        <a:lnSpc>
                          <a:spcPct val="100000"/>
                        </a:lnSpc>
                        <a:spcBef>
                          <a:spcPts val="0"/>
                        </a:spcBef>
                        <a:spcAft>
                          <a:spcPts val="0"/>
                        </a:spcAft>
                        <a:buClr>
                          <a:srgbClr val="000000"/>
                        </a:buClr>
                        <a:buSzPts val="1800"/>
                        <a:buFont typeface="Arial"/>
                        <a:buNone/>
                      </a:pPr>
                      <a:r>
                        <a:rPr b="1" lang="fr-FR" sz="1800" u="sng" cap="none" strike="noStrike">
                          <a:latin typeface="Open Sans"/>
                          <a:ea typeface="Open Sans"/>
                          <a:cs typeface="Open Sans"/>
                          <a:sym typeface="Open Sans"/>
                        </a:rPr>
                        <a:t>Pour introduire un post sur un réseau social: </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rPr lang="fr-FR" sz="1800" u="none" cap="none" strike="noStrike">
                          <a:latin typeface="Open Sans"/>
                          <a:ea typeface="Open Sans"/>
                          <a:cs typeface="Open Sans"/>
                          <a:sym typeface="Open Sans"/>
                        </a:rPr>
                        <a:t>- Saluer les internautes </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rPr lang="fr-FR" sz="1800" u="none" cap="none" strike="noStrike">
                          <a:latin typeface="Open Sans"/>
                          <a:ea typeface="Open Sans"/>
                          <a:cs typeface="Open Sans"/>
                          <a:sym typeface="Open Sans"/>
                        </a:rPr>
                        <a:t>- Annoncer le contenu du post : </a:t>
                      </a:r>
                      <a:r>
                        <a:rPr b="1" lang="fr-FR" sz="1800" u="none" cap="none" strike="noStrike">
                          <a:solidFill>
                            <a:srgbClr val="FFC000"/>
                          </a:solidFill>
                          <a:latin typeface="Open Sans"/>
                          <a:ea typeface="Open Sans"/>
                          <a:cs typeface="Open Sans"/>
                          <a:sym typeface="Open Sans"/>
                        </a:rPr>
                        <a:t>la décision </a:t>
                      </a:r>
                      <a:r>
                        <a:rPr b="1" lang="fr-FR" sz="1800" u="none" cap="none" strike="noStrike">
                          <a:solidFill>
                            <a:schemeClr val="dk1"/>
                          </a:solidFill>
                          <a:latin typeface="Open Sans"/>
                          <a:ea typeface="Open Sans"/>
                          <a:cs typeface="Open Sans"/>
                          <a:sym typeface="Open Sans"/>
                        </a:rPr>
                        <a:t>de </a:t>
                      </a:r>
                      <a:r>
                        <a:rPr b="1" lang="fr-FR" sz="1800" u="none" cap="none" strike="noStrike">
                          <a:solidFill>
                            <a:srgbClr val="C55A11"/>
                          </a:solidFill>
                          <a:latin typeface="Open Sans"/>
                          <a:ea typeface="Open Sans"/>
                          <a:cs typeface="Open Sans"/>
                          <a:sym typeface="Open Sans"/>
                        </a:rPr>
                        <a:t>la municipalité </a:t>
                      </a:r>
                      <a:r>
                        <a:rPr b="1" lang="fr-FR" sz="1800" u="none" cap="none" strike="noStrike">
                          <a:solidFill>
                            <a:schemeClr val="dk1"/>
                          </a:solidFill>
                          <a:latin typeface="Open Sans"/>
                          <a:ea typeface="Open Sans"/>
                          <a:cs typeface="Open Sans"/>
                          <a:sym typeface="Open Sans"/>
                        </a:rPr>
                        <a:t>à </a:t>
                      </a:r>
                      <a:r>
                        <a:rPr b="1" lang="fr-FR" sz="1800" u="none" cap="none" strike="noStrike">
                          <a:solidFill>
                            <a:srgbClr val="7030A0"/>
                          </a:solidFill>
                          <a:latin typeface="Open Sans"/>
                          <a:ea typeface="Open Sans"/>
                          <a:cs typeface="Open Sans"/>
                          <a:sym typeface="Open Sans"/>
                        </a:rPr>
                        <a:t>démolir une des maisons traditionnelles délabrées</a:t>
                      </a:r>
                      <a:r>
                        <a:rPr b="1" lang="fr-FR" sz="1800" u="none" cap="none" strike="noStrike">
                          <a:solidFill>
                            <a:schemeClr val="dk1"/>
                          </a:solidFill>
                          <a:latin typeface="Open Sans"/>
                          <a:ea typeface="Open Sans"/>
                          <a:cs typeface="Open Sans"/>
                          <a:sym typeface="Open Sans"/>
                        </a:rPr>
                        <a:t> dans </a:t>
                      </a:r>
                      <a:r>
                        <a:rPr b="1" lang="fr-FR" sz="1800" u="none" cap="none" strike="noStrike">
                          <a:solidFill>
                            <a:srgbClr val="FF0000"/>
                          </a:solidFill>
                          <a:latin typeface="Open Sans"/>
                          <a:ea typeface="Open Sans"/>
                          <a:cs typeface="Open Sans"/>
                          <a:sym typeface="Open Sans"/>
                        </a:rPr>
                        <a:t>votre village</a:t>
                      </a:r>
                      <a:r>
                        <a:rPr b="1" lang="fr-FR" sz="1800" u="none" cap="none" strike="noStrike">
                          <a:solidFill>
                            <a:schemeClr val="dk1"/>
                          </a:solidFill>
                          <a:latin typeface="Open Sans"/>
                          <a:ea typeface="Open Sans"/>
                          <a:cs typeface="Open Sans"/>
                          <a:sym typeface="Open Sans"/>
                        </a:rPr>
                        <a:t>.</a:t>
                      </a:r>
                      <a:endParaRPr sz="1800" u="none" cap="none" strike="noStrike">
                        <a:latin typeface="Open Sans"/>
                        <a:ea typeface="Open Sans"/>
                        <a:cs typeface="Open Sans"/>
                        <a:sym typeface="Open Sans"/>
                      </a:endParaRPr>
                    </a:p>
                  </a:txBody>
                  <a:tcPr marT="71950" marB="71950" marR="91425" marL="91425"/>
                </a:tc>
              </a:tr>
            </a:tbl>
          </a:graphicData>
        </a:graphic>
      </p:graphicFrame>
      <p:graphicFrame>
        <p:nvGraphicFramePr>
          <p:cNvPr id="271" name="Google Shape;271;p23"/>
          <p:cNvGraphicFramePr/>
          <p:nvPr/>
        </p:nvGraphicFramePr>
        <p:xfrm>
          <a:off x="2730500" y="4224338"/>
          <a:ext cx="3000000" cy="3000000"/>
        </p:xfrm>
        <a:graphic>
          <a:graphicData uri="http://schemas.openxmlformats.org/drawingml/2006/table">
            <a:tbl>
              <a:tblPr>
                <a:noFill/>
                <a:tableStyleId>{D6A5183D-2D62-4F00-9AC1-B057A2949891}</a:tableStyleId>
              </a:tblPr>
              <a:tblGrid>
                <a:gridCol w="9253550"/>
              </a:tblGrid>
              <a:tr h="1401750">
                <a:tc>
                  <a:txBody>
                    <a:bodyPr/>
                    <a:lstStyle/>
                    <a:p>
                      <a:pPr indent="0" lvl="0" marL="0" marR="0" rtl="0" algn="l">
                        <a:lnSpc>
                          <a:spcPct val="100000"/>
                        </a:lnSpc>
                        <a:spcBef>
                          <a:spcPts val="0"/>
                        </a:spcBef>
                        <a:spcAft>
                          <a:spcPts val="0"/>
                        </a:spcAft>
                        <a:buClr>
                          <a:srgbClr val="000000"/>
                        </a:buClr>
                        <a:buSzPts val="1800"/>
                        <a:buFont typeface="Arial"/>
                        <a:buNone/>
                      </a:pPr>
                      <a:r>
                        <a:rPr b="1" lang="fr-FR" sz="1700" u="sng" cap="none" strike="noStrike">
                          <a:latin typeface="Open Sans"/>
                          <a:ea typeface="Open Sans"/>
                          <a:cs typeface="Open Sans"/>
                          <a:sym typeface="Open Sans"/>
                        </a:rPr>
                        <a:t>Pour décrire la maison traditionnelle et délabrée</a:t>
                      </a:r>
                      <a:r>
                        <a:rPr lang="fr-FR" sz="1700" u="none" cap="none" strike="noStrike">
                          <a:latin typeface="Open Sans"/>
                          <a:ea typeface="Open Sans"/>
                          <a:cs typeface="Open Sans"/>
                          <a:sym typeface="Open Sans"/>
                        </a:rPr>
                        <a:t>: </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rPr lang="fr-FR" sz="1700" u="none" cap="none" strike="noStrike">
                          <a:latin typeface="Open Sans"/>
                          <a:ea typeface="Open Sans"/>
                          <a:cs typeface="Open Sans"/>
                          <a:sym typeface="Open Sans"/>
                        </a:rPr>
                        <a:t>- </a:t>
                      </a:r>
                      <a:r>
                        <a:rPr b="1" lang="fr-FR" sz="1700" u="none" cap="none" strike="noStrike">
                          <a:latin typeface="Open Sans"/>
                          <a:ea typeface="Open Sans"/>
                          <a:cs typeface="Open Sans"/>
                          <a:sym typeface="Open Sans"/>
                        </a:rPr>
                        <a:t>Situer la maison </a:t>
                      </a:r>
                      <a:r>
                        <a:rPr lang="fr-FR" sz="1700" u="none" cap="none" strike="noStrike">
                          <a:latin typeface="Open Sans"/>
                          <a:ea typeface="Open Sans"/>
                          <a:cs typeface="Open Sans"/>
                          <a:sym typeface="Open Sans"/>
                        </a:rPr>
                        <a:t>(dans le lieu et dans le temps- à quelle époque remonte-t-elle?)</a:t>
                      </a:r>
                      <a:endParaRPr sz="1400" u="none" cap="none" strike="noStrike"/>
                    </a:p>
                    <a:p>
                      <a:pPr indent="-117475" lvl="0" marL="117475" marR="0" rtl="0" algn="l">
                        <a:lnSpc>
                          <a:spcPct val="100000"/>
                        </a:lnSpc>
                        <a:spcBef>
                          <a:spcPts val="0"/>
                        </a:spcBef>
                        <a:spcAft>
                          <a:spcPts val="0"/>
                        </a:spcAft>
                        <a:buClr>
                          <a:srgbClr val="000000"/>
                        </a:buClr>
                        <a:buSzPts val="1800"/>
                        <a:buFont typeface="Arial"/>
                        <a:buNone/>
                      </a:pPr>
                      <a:r>
                        <a:rPr lang="fr-FR" sz="1700" u="none" cap="none" strike="noStrike">
                          <a:latin typeface="Open Sans"/>
                          <a:ea typeface="Open Sans"/>
                          <a:cs typeface="Open Sans"/>
                          <a:sym typeface="Open Sans"/>
                        </a:rPr>
                        <a:t>- Préciser </a:t>
                      </a:r>
                      <a:r>
                        <a:rPr b="1" lang="fr-FR" sz="1700" u="none" cap="none" strike="noStrike">
                          <a:latin typeface="Open Sans"/>
                          <a:ea typeface="Open Sans"/>
                          <a:cs typeface="Open Sans"/>
                          <a:sym typeface="Open Sans"/>
                        </a:rPr>
                        <a:t>où se trouve le descripteur, ses déplacements, ses actions </a:t>
                      </a:r>
                      <a:r>
                        <a:rPr lang="fr-FR" sz="1700" u="none" cap="none" strike="noStrike">
                          <a:latin typeface="Open Sans"/>
                          <a:ea typeface="Open Sans"/>
                          <a:cs typeface="Open Sans"/>
                          <a:sym typeface="Open Sans"/>
                        </a:rPr>
                        <a:t>ou </a:t>
                      </a:r>
                      <a:r>
                        <a:rPr b="1" lang="fr-FR" sz="1700" u="none" cap="none" strike="noStrike">
                          <a:latin typeface="Open Sans"/>
                          <a:ea typeface="Open Sans"/>
                          <a:cs typeface="Open Sans"/>
                          <a:sym typeface="Open Sans"/>
                        </a:rPr>
                        <a:t>le déplacement de son regard. </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rPr lang="fr-FR" sz="1700" u="none" cap="none" strike="noStrike">
                          <a:latin typeface="Open Sans"/>
                          <a:ea typeface="Open Sans"/>
                          <a:cs typeface="Open Sans"/>
                          <a:sym typeface="Open Sans"/>
                        </a:rPr>
                        <a:t>- Préciser </a:t>
                      </a:r>
                      <a:r>
                        <a:rPr b="1" lang="fr-FR" sz="1700" u="none" cap="none" strike="noStrike">
                          <a:latin typeface="Open Sans"/>
                          <a:ea typeface="Open Sans"/>
                          <a:cs typeface="Open Sans"/>
                          <a:sym typeface="Open Sans"/>
                        </a:rPr>
                        <a:t>les éléments à décrire </a:t>
                      </a:r>
                      <a:r>
                        <a:rPr lang="fr-FR" sz="1700" u="none" cap="none" strike="noStrike">
                          <a:latin typeface="Open Sans"/>
                          <a:ea typeface="Open Sans"/>
                          <a:cs typeface="Open Sans"/>
                          <a:sym typeface="Open Sans"/>
                        </a:rPr>
                        <a:t>et choisir des </a:t>
                      </a:r>
                      <a:r>
                        <a:rPr b="1" lang="fr-FR" sz="1700" u="none" cap="none" strike="noStrike">
                          <a:latin typeface="Open Sans"/>
                          <a:ea typeface="Open Sans"/>
                          <a:cs typeface="Open Sans"/>
                          <a:sym typeface="Open Sans"/>
                        </a:rPr>
                        <a:t>expansions du nom qui traduisent l’effet voulu. </a:t>
                      </a:r>
                      <a:endParaRPr sz="1400" u="none" cap="none" strike="noStrike"/>
                    </a:p>
                  </a:txBody>
                  <a:tcPr marT="98475" marB="98475" marR="91425" marL="91425"/>
                </a:tc>
              </a:tr>
            </a:tbl>
          </a:graphicData>
        </a:graphic>
      </p:graphicFrame>
      <p:graphicFrame>
        <p:nvGraphicFramePr>
          <p:cNvPr id="272" name="Google Shape;272;p23"/>
          <p:cNvGraphicFramePr/>
          <p:nvPr/>
        </p:nvGraphicFramePr>
        <p:xfrm>
          <a:off x="2730500" y="5878513"/>
          <a:ext cx="3000000" cy="3000000"/>
        </p:xfrm>
        <a:graphic>
          <a:graphicData uri="http://schemas.openxmlformats.org/drawingml/2006/table">
            <a:tbl>
              <a:tblPr>
                <a:noFill/>
                <a:tableStyleId>{D6A5183D-2D62-4F00-9AC1-B057A2949891}</a:tableStyleId>
              </a:tblPr>
              <a:tblGrid>
                <a:gridCol w="9253550"/>
              </a:tblGrid>
              <a:tr h="731825">
                <a:tc>
                  <a:txBody>
                    <a:bodyPr/>
                    <a:lstStyle/>
                    <a:p>
                      <a:pPr indent="0" lvl="0" marL="0" marR="0" rtl="0" algn="l">
                        <a:lnSpc>
                          <a:spcPct val="100000"/>
                        </a:lnSpc>
                        <a:spcBef>
                          <a:spcPts val="0"/>
                        </a:spcBef>
                        <a:spcAft>
                          <a:spcPts val="0"/>
                        </a:spcAft>
                        <a:buClr>
                          <a:srgbClr val="000000"/>
                        </a:buClr>
                        <a:buSzPts val="1800"/>
                        <a:buFont typeface="Arial"/>
                        <a:buNone/>
                      </a:pPr>
                      <a:r>
                        <a:rPr b="1" lang="fr-FR" sz="1800" u="sng" cap="none" strike="noStrike">
                          <a:latin typeface="Open Sans"/>
                          <a:ea typeface="Open Sans"/>
                          <a:cs typeface="Open Sans"/>
                          <a:sym typeface="Open Sans"/>
                        </a:rPr>
                        <a:t>Pour clore mon texte, mon post:</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rPr lang="fr-FR" sz="1800" u="none" cap="none" strike="noStrike">
                          <a:latin typeface="Open Sans"/>
                          <a:ea typeface="Open Sans"/>
                          <a:cs typeface="Open Sans"/>
                          <a:sym typeface="Open Sans"/>
                        </a:rPr>
                        <a:t>- </a:t>
                      </a:r>
                      <a:r>
                        <a:rPr b="1" lang="fr-FR" sz="1800" u="none" cap="none" strike="noStrike">
                          <a:solidFill>
                            <a:srgbClr val="2E75B5"/>
                          </a:solidFill>
                          <a:latin typeface="Open Sans"/>
                          <a:ea typeface="Open Sans"/>
                          <a:cs typeface="Open Sans"/>
                          <a:sym typeface="Open Sans"/>
                        </a:rPr>
                        <a:t>insister sur l’importance architecturale et historique (de la maison).</a:t>
                      </a:r>
                      <a:endParaRPr sz="1400" u="none" cap="none" strike="noStrike"/>
                    </a:p>
                  </a:txBody>
                  <a:tcPr marT="91350" marB="91350" marR="91425" marL="91425"/>
                </a:tc>
              </a:tr>
            </a:tbl>
          </a:graphicData>
        </a:graphic>
      </p:graphicFrame>
      <p:graphicFrame>
        <p:nvGraphicFramePr>
          <p:cNvPr id="273" name="Google Shape;273;p23"/>
          <p:cNvGraphicFramePr/>
          <p:nvPr/>
        </p:nvGraphicFramePr>
        <p:xfrm>
          <a:off x="904875" y="4203700"/>
          <a:ext cx="3000000" cy="3000000"/>
        </p:xfrm>
        <a:graphic>
          <a:graphicData uri="http://schemas.openxmlformats.org/drawingml/2006/table">
            <a:tbl>
              <a:tblPr>
                <a:noFill/>
                <a:tableStyleId>{D6A5183D-2D62-4F00-9AC1-B057A2949891}</a:tableStyleId>
              </a:tblPr>
              <a:tblGrid>
                <a:gridCol w="1624025"/>
              </a:tblGrid>
              <a:tr h="1512975">
                <a:tc>
                  <a:txBody>
                    <a:bodyPr/>
                    <a:lstStyle/>
                    <a:p>
                      <a:pPr indent="0" lvl="0" marL="0" marR="0" rtl="0" algn="l">
                        <a:lnSpc>
                          <a:spcPct val="100000"/>
                        </a:lnSpc>
                        <a:spcBef>
                          <a:spcPts val="0"/>
                        </a:spcBef>
                        <a:spcAft>
                          <a:spcPts val="0"/>
                        </a:spcAft>
                        <a:buClr>
                          <a:srgbClr val="000000"/>
                        </a:buClr>
                        <a:buSzPts val="1800"/>
                        <a:buFont typeface="Arial"/>
                        <a:buNone/>
                      </a:pPr>
                      <a:r>
                        <a:rPr b="1" lang="fr-FR" sz="1800" u="none" cap="none" strike="noStrike">
                          <a:latin typeface="Open Sans"/>
                          <a:ea typeface="Open Sans"/>
                          <a:cs typeface="Open Sans"/>
                          <a:sym typeface="Open Sans"/>
                        </a:rPr>
                        <a:t>Corps du sujet </a:t>
                      </a:r>
                      <a:endParaRPr b="1" sz="1800" u="none" cap="none" strike="noStrike">
                        <a:latin typeface="Open Sans"/>
                        <a:ea typeface="Open Sans"/>
                        <a:cs typeface="Open Sans"/>
                        <a:sym typeface="Open Sans"/>
                      </a:endParaRPr>
                    </a:p>
                  </a:txBody>
                  <a:tcPr marT="91500" marB="91500" marR="91375" marL="91375">
                    <a:solidFill>
                      <a:srgbClr val="BBD6EE">
                        <a:alpha val="33333"/>
                      </a:srgbClr>
                    </a:solidFill>
                  </a:tcPr>
                </a:tc>
              </a:tr>
            </a:tbl>
          </a:graphicData>
        </a:graphic>
      </p:graphicFrame>
      <p:graphicFrame>
        <p:nvGraphicFramePr>
          <p:cNvPr id="274" name="Google Shape;274;p23"/>
          <p:cNvGraphicFramePr/>
          <p:nvPr/>
        </p:nvGraphicFramePr>
        <p:xfrm>
          <a:off x="904875" y="5883275"/>
          <a:ext cx="3000000" cy="3000000"/>
        </p:xfrm>
        <a:graphic>
          <a:graphicData uri="http://schemas.openxmlformats.org/drawingml/2006/table">
            <a:tbl>
              <a:tblPr>
                <a:noFill/>
                <a:tableStyleId>{D6A5183D-2D62-4F00-9AC1-B057A2949891}</a:tableStyleId>
              </a:tblPr>
              <a:tblGrid>
                <a:gridCol w="1624025"/>
              </a:tblGrid>
              <a:tr h="731850">
                <a:tc>
                  <a:txBody>
                    <a:bodyPr/>
                    <a:lstStyle/>
                    <a:p>
                      <a:pPr indent="0" lvl="0" marL="0" marR="0" rtl="0" algn="l">
                        <a:lnSpc>
                          <a:spcPct val="100000"/>
                        </a:lnSpc>
                        <a:spcBef>
                          <a:spcPts val="0"/>
                        </a:spcBef>
                        <a:spcAft>
                          <a:spcPts val="0"/>
                        </a:spcAft>
                        <a:buClr>
                          <a:srgbClr val="000000"/>
                        </a:buClr>
                        <a:buSzPts val="1800"/>
                        <a:buFont typeface="Arial"/>
                        <a:buNone/>
                      </a:pPr>
                      <a:r>
                        <a:rPr b="1" lang="fr-FR" sz="1800" u="none" cap="none" strike="noStrike">
                          <a:latin typeface="Open Sans"/>
                          <a:ea typeface="Open Sans"/>
                          <a:cs typeface="Open Sans"/>
                          <a:sym typeface="Open Sans"/>
                        </a:rPr>
                        <a:t>Conclusion </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t/>
                      </a:r>
                      <a:endParaRPr b="1" sz="1800" u="none" cap="none" strike="noStrike">
                        <a:latin typeface="Open Sans"/>
                        <a:ea typeface="Open Sans"/>
                        <a:cs typeface="Open Sans"/>
                        <a:sym typeface="Open Sans"/>
                      </a:endParaRPr>
                    </a:p>
                  </a:txBody>
                  <a:tcPr marT="91350" marB="91350" marR="91375" marL="91375">
                    <a:solidFill>
                      <a:srgbClr val="BBD6EE">
                        <a:alpha val="33333"/>
                      </a:srgbClr>
                    </a:solidFill>
                  </a:tcPr>
                </a:tc>
              </a:tr>
            </a:tbl>
          </a:graphicData>
        </a:graphic>
      </p:graphicFrame>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8"/>
                                        </p:tgtEl>
                                        <p:attrNameLst>
                                          <p:attrName>style.visibility</p:attrName>
                                        </p:attrNameLst>
                                      </p:cBhvr>
                                      <p:to>
                                        <p:strVal val="visible"/>
                                      </p:to>
                                    </p:set>
                                    <p:animEffect filter="fade" transition="in">
                                      <p:cBhvr>
                                        <p:cTn dur="500"/>
                                        <p:tgtEl>
                                          <p:spTgt spid="268"/>
                                        </p:tgtEl>
                                      </p:cBhvr>
                                    </p:animEffect>
                                  </p:childTnLst>
                                </p:cTn>
                              </p:par>
                              <p:par>
                                <p:cTn fill="hold" nodeType="withEffect" presetClass="entr" presetID="10" presetSubtype="0">
                                  <p:stCondLst>
                                    <p:cond delay="0"/>
                                  </p:stCondLst>
                                  <p:childTnLst>
                                    <p:set>
                                      <p:cBhvr>
                                        <p:cTn dur="1" fill="hold">
                                          <p:stCondLst>
                                            <p:cond delay="0"/>
                                          </p:stCondLst>
                                        </p:cTn>
                                        <p:tgtEl>
                                          <p:spTgt spid="273"/>
                                        </p:tgtEl>
                                        <p:attrNameLst>
                                          <p:attrName>style.visibility</p:attrName>
                                        </p:attrNameLst>
                                      </p:cBhvr>
                                      <p:to>
                                        <p:strVal val="visible"/>
                                      </p:to>
                                    </p:set>
                                    <p:animEffect filter="fade" transition="in">
                                      <p:cBhvr>
                                        <p:cTn dur="500"/>
                                        <p:tgtEl>
                                          <p:spTgt spid="273"/>
                                        </p:tgtEl>
                                      </p:cBhvr>
                                    </p:animEffect>
                                  </p:childTnLst>
                                </p:cTn>
                              </p:par>
                              <p:par>
                                <p:cTn fill="hold" nodeType="withEffect" presetClass="entr" presetID="10" presetSubtype="0">
                                  <p:stCondLst>
                                    <p:cond delay="0"/>
                                  </p:stCondLst>
                                  <p:childTnLst>
                                    <p:set>
                                      <p:cBhvr>
                                        <p:cTn dur="1" fill="hold">
                                          <p:stCondLst>
                                            <p:cond delay="0"/>
                                          </p:stCondLst>
                                        </p:cTn>
                                        <p:tgtEl>
                                          <p:spTgt spid="274"/>
                                        </p:tgtEl>
                                        <p:attrNameLst>
                                          <p:attrName>style.visibility</p:attrName>
                                        </p:attrNameLst>
                                      </p:cBhvr>
                                      <p:to>
                                        <p:strVal val="visible"/>
                                      </p:to>
                                    </p:set>
                                    <p:animEffect filter="fade" transition="in">
                                      <p:cBhvr>
                                        <p:cTn dur="500"/>
                                        <p:tgtEl>
                                          <p:spTgt spid="27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sp>
        <p:nvSpPr>
          <p:cNvPr id="279" name="Google Shape;279;p24"/>
          <p:cNvSpPr txBox="1"/>
          <p:nvPr/>
        </p:nvSpPr>
        <p:spPr>
          <a:xfrm>
            <a:off x="904874" y="266181"/>
            <a:ext cx="10725150"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RECHERCHER DES IDÉES POUR PRÉPARER LE CORPS DU SUJET </a:t>
            </a:r>
            <a:endParaRPr b="0" i="0" sz="1400" u="none" cap="none" strike="noStrike">
              <a:solidFill>
                <a:srgbClr val="000000"/>
              </a:solidFill>
              <a:latin typeface="Arial"/>
              <a:ea typeface="Arial"/>
              <a:cs typeface="Arial"/>
              <a:sym typeface="Arial"/>
            </a:endParaRPr>
          </a:p>
        </p:txBody>
      </p:sp>
      <p:graphicFrame>
        <p:nvGraphicFramePr>
          <p:cNvPr id="280" name="Google Shape;280;p24"/>
          <p:cNvGraphicFramePr/>
          <p:nvPr/>
        </p:nvGraphicFramePr>
        <p:xfrm>
          <a:off x="904875" y="1576030"/>
          <a:ext cx="3000000" cy="3000000"/>
        </p:xfrm>
        <a:graphic>
          <a:graphicData uri="http://schemas.openxmlformats.org/drawingml/2006/table">
            <a:tbl>
              <a:tblPr bandRow="1" firstRow="1">
                <a:noFill/>
                <a:tableStyleId>{3574014E-6B87-482E-AA41-441CBE064571}</a:tableStyleId>
              </a:tblPr>
              <a:tblGrid>
                <a:gridCol w="1663225"/>
                <a:gridCol w="2276275"/>
                <a:gridCol w="2159550"/>
                <a:gridCol w="4667375"/>
              </a:tblGrid>
              <a:tr h="819150">
                <a:tc>
                  <a:txBody>
                    <a:bodyPr/>
                    <a:lstStyle/>
                    <a:p>
                      <a:pPr indent="0" lvl="0" marL="0" marR="0" rtl="0" algn="ctr">
                        <a:lnSpc>
                          <a:spcPct val="107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Qui est le descripteur ? </a:t>
                      </a:r>
                      <a:endParaRPr b="1" sz="1600" u="none" cap="none" strike="noStrike">
                        <a:solidFill>
                          <a:schemeClr val="dk1"/>
                        </a:solidFill>
                        <a:latin typeface="Open Sans"/>
                        <a:ea typeface="Open Sans"/>
                        <a:cs typeface="Open Sans"/>
                        <a:sym typeface="Open Sans"/>
                      </a:endParaRPr>
                    </a:p>
                  </a:txBody>
                  <a:tcPr marT="0" marB="0" marR="68575" marL="685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ctr">
                        <a:lnSpc>
                          <a:spcPct val="107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Où se trouve-t-il par rapport à la maison?</a:t>
                      </a:r>
                      <a:endParaRPr b="1" sz="1600" u="none" cap="none" strike="noStrike">
                        <a:solidFill>
                          <a:schemeClr val="dk1"/>
                        </a:solidFill>
                        <a:latin typeface="Open Sans"/>
                        <a:ea typeface="Open Sans"/>
                        <a:cs typeface="Open Sans"/>
                        <a:sym typeface="Open Sans"/>
                      </a:endParaRPr>
                    </a:p>
                  </a:txBody>
                  <a:tcPr marT="0" marB="0" marR="68575" marL="685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ctr">
                        <a:lnSpc>
                          <a:spcPct val="107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A quel moment de la journée décrit-on la maison? </a:t>
                      </a:r>
                      <a:endParaRPr b="1" sz="1600" u="none" cap="none" strike="noStrike">
                        <a:solidFill>
                          <a:schemeClr val="dk1"/>
                        </a:solidFill>
                        <a:latin typeface="Open Sans"/>
                        <a:ea typeface="Open Sans"/>
                        <a:cs typeface="Open Sans"/>
                        <a:sym typeface="Open Sans"/>
                      </a:endParaRPr>
                    </a:p>
                  </a:txBody>
                  <a:tcPr marT="0" marB="0" marR="68575" marL="685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ctr">
                        <a:lnSpc>
                          <a:spcPct val="107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Quel(s) aspect(s) de la maison décrit-on? </a:t>
                      </a:r>
                      <a:endParaRPr b="1" sz="1600" u="none" cap="none" strike="noStrike">
                        <a:solidFill>
                          <a:schemeClr val="dk1"/>
                        </a:solidFill>
                        <a:latin typeface="Open Sans"/>
                        <a:ea typeface="Open Sans"/>
                        <a:cs typeface="Open Sans"/>
                        <a:sym typeface="Open Sans"/>
                      </a:endParaRPr>
                    </a:p>
                  </a:txBody>
                  <a:tcPr marT="0" marB="0" marR="68575" marL="685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r>
            </a:tbl>
          </a:graphicData>
        </a:graphic>
      </p:graphicFrame>
      <p:graphicFrame>
        <p:nvGraphicFramePr>
          <p:cNvPr id="281" name="Google Shape;281;p24"/>
          <p:cNvGraphicFramePr/>
          <p:nvPr/>
        </p:nvGraphicFramePr>
        <p:xfrm>
          <a:off x="904874" y="3733077"/>
          <a:ext cx="3000000" cy="3000000"/>
        </p:xfrm>
        <a:graphic>
          <a:graphicData uri="http://schemas.openxmlformats.org/drawingml/2006/table">
            <a:tbl>
              <a:tblPr bandRow="1" firstRow="1">
                <a:noFill/>
                <a:tableStyleId>{3574014E-6B87-482E-AA41-441CBE064571}</a:tableStyleId>
              </a:tblPr>
              <a:tblGrid>
                <a:gridCol w="1629075"/>
                <a:gridCol w="2844575"/>
                <a:gridCol w="3103500"/>
              </a:tblGrid>
              <a:tr h="304800">
                <a:tc>
                  <a:txBody>
                    <a:bodyPr/>
                    <a:lstStyle/>
                    <a:p>
                      <a:pPr indent="0" lvl="0" marL="0" marR="0" rtl="0" algn="ctr">
                        <a:lnSpc>
                          <a:spcPct val="100000"/>
                        </a:lnSpc>
                        <a:spcBef>
                          <a:spcPts val="0"/>
                        </a:spcBef>
                        <a:spcAft>
                          <a:spcPts val="0"/>
                        </a:spcAft>
                        <a:buClr>
                          <a:srgbClr val="000000"/>
                        </a:buClr>
                        <a:buSzPts val="1500"/>
                        <a:buFont typeface="Arial"/>
                        <a:buNone/>
                      </a:pPr>
                      <a:r>
                        <a:rPr lang="fr-FR" sz="1500" u="none" cap="none" strike="noStrike">
                          <a:solidFill>
                            <a:schemeClr val="dk1"/>
                          </a:solidFill>
                          <a:latin typeface="Open Sans"/>
                          <a:ea typeface="Open Sans"/>
                          <a:cs typeface="Open Sans"/>
                          <a:sym typeface="Open Sans"/>
                        </a:rPr>
                        <a:t>Éléments décrits </a:t>
                      </a:r>
                      <a:endParaRPr sz="1500" u="none" cap="none" strike="noStrike">
                        <a:solidFill>
                          <a:schemeClr val="dk1"/>
                        </a:solidFill>
                        <a:latin typeface="Open Sans"/>
                        <a:ea typeface="Open Sans"/>
                        <a:cs typeface="Open Sans"/>
                        <a:sym typeface="Open Sans"/>
                      </a:endParaRPr>
                    </a:p>
                  </a:txBody>
                  <a:tcPr marT="45700" marB="45700" marR="91425" marL="9142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ctr">
                        <a:lnSpc>
                          <a:spcPct val="100000"/>
                        </a:lnSpc>
                        <a:spcBef>
                          <a:spcPts val="0"/>
                        </a:spcBef>
                        <a:spcAft>
                          <a:spcPts val="0"/>
                        </a:spcAft>
                        <a:buClr>
                          <a:srgbClr val="000000"/>
                        </a:buClr>
                        <a:buSzPts val="1500"/>
                        <a:buFont typeface="Arial"/>
                        <a:buNone/>
                      </a:pPr>
                      <a:r>
                        <a:rPr lang="fr-FR" sz="1500" u="none" cap="none" strike="noStrike">
                          <a:solidFill>
                            <a:schemeClr val="dk1"/>
                          </a:solidFill>
                          <a:latin typeface="Open Sans"/>
                          <a:ea typeface="Open Sans"/>
                          <a:cs typeface="Open Sans"/>
                          <a:sym typeface="Open Sans"/>
                        </a:rPr>
                        <a:t>Expansions du nom</a:t>
                      </a:r>
                      <a:endParaRPr sz="1500" u="none" cap="none" strike="noStrike">
                        <a:solidFill>
                          <a:schemeClr val="dk1"/>
                        </a:solidFill>
                        <a:latin typeface="Open Sans"/>
                        <a:ea typeface="Open Sans"/>
                        <a:cs typeface="Open Sans"/>
                        <a:sym typeface="Open Sans"/>
                      </a:endParaRPr>
                    </a:p>
                  </a:txBody>
                  <a:tcPr marT="45700" marB="45700" marR="91425" marL="9142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ctr">
                        <a:lnSpc>
                          <a:spcPct val="100000"/>
                        </a:lnSpc>
                        <a:spcBef>
                          <a:spcPts val="0"/>
                        </a:spcBef>
                        <a:spcAft>
                          <a:spcPts val="0"/>
                        </a:spcAft>
                        <a:buClr>
                          <a:srgbClr val="000000"/>
                        </a:buClr>
                        <a:buSzPts val="1500"/>
                        <a:buFont typeface="Arial"/>
                        <a:buNone/>
                      </a:pPr>
                      <a:r>
                        <a:rPr lang="fr-FR" sz="1500" u="none" cap="none" strike="noStrike">
                          <a:solidFill>
                            <a:schemeClr val="dk1"/>
                          </a:solidFill>
                          <a:latin typeface="Open Sans"/>
                          <a:ea typeface="Open Sans"/>
                          <a:cs typeface="Open Sans"/>
                          <a:sym typeface="Open Sans"/>
                        </a:rPr>
                        <a:t>Impression qui se dégage</a:t>
                      </a:r>
                      <a:endParaRPr sz="1500" u="none" cap="none" strike="noStrike">
                        <a:solidFill>
                          <a:schemeClr val="dk1"/>
                        </a:solidFill>
                        <a:latin typeface="Open Sans"/>
                        <a:ea typeface="Open Sans"/>
                        <a:cs typeface="Open Sans"/>
                        <a:sym typeface="Open Sans"/>
                      </a:endParaRPr>
                    </a:p>
                  </a:txBody>
                  <a:tcPr marT="45700" marB="45700" marR="91425" marL="9142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r>
            </a:tbl>
          </a:graphicData>
        </a:graphic>
      </p:graphicFrame>
      <p:sp>
        <p:nvSpPr>
          <p:cNvPr id="282" name="Google Shape;282;p24"/>
          <p:cNvSpPr/>
          <p:nvPr/>
        </p:nvSpPr>
        <p:spPr>
          <a:xfrm>
            <a:off x="8723313" y="3319429"/>
            <a:ext cx="3341687" cy="827088"/>
          </a:xfrm>
          <a:prstGeom prst="roundRect">
            <a:avLst>
              <a:gd fmla="val 16667" name="adj"/>
            </a:avLst>
          </a:prstGeom>
          <a:solidFill>
            <a:schemeClr val="lt1"/>
          </a:solidFill>
          <a:ln cap="flat" cmpd="sng" w="254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chemeClr val="dk1"/>
                </a:solidFill>
                <a:latin typeface="Open Sans"/>
                <a:ea typeface="Open Sans"/>
                <a:cs typeface="Open Sans"/>
                <a:sym typeface="Open Sans"/>
              </a:rPr>
              <a:t>Dans quel ordre allez-vous présenter les éléments décrits? </a:t>
            </a:r>
            <a:endParaRPr b="0" i="0" sz="1600" u="none" cap="none" strike="noStrike">
              <a:solidFill>
                <a:schemeClr val="dk1"/>
              </a:solidFill>
              <a:latin typeface="Open Sans"/>
              <a:ea typeface="Open Sans"/>
              <a:cs typeface="Open Sans"/>
              <a:sym typeface="Open Sans"/>
            </a:endParaRPr>
          </a:p>
        </p:txBody>
      </p:sp>
      <p:sp>
        <p:nvSpPr>
          <p:cNvPr id="283" name="Google Shape;283;p24"/>
          <p:cNvSpPr/>
          <p:nvPr/>
        </p:nvSpPr>
        <p:spPr>
          <a:xfrm>
            <a:off x="8723313" y="4247340"/>
            <a:ext cx="3341687" cy="1344613"/>
          </a:xfrm>
          <a:prstGeom prst="roundRect">
            <a:avLst>
              <a:gd fmla="val 16667" name="adj"/>
            </a:avLst>
          </a:prstGeom>
          <a:solidFill>
            <a:schemeClr val="lt1"/>
          </a:solidFill>
          <a:ln cap="flat" cmpd="sng" w="254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500"/>
              <a:buFont typeface="Arial"/>
              <a:buNone/>
            </a:pPr>
            <a:r>
              <a:rPr b="0" i="0" lang="fr-FR" sz="1500" u="none" cap="none" strike="noStrike">
                <a:solidFill>
                  <a:schemeClr val="dk1"/>
                </a:solidFill>
                <a:latin typeface="Open Sans"/>
                <a:ea typeface="Open Sans"/>
                <a:cs typeface="Open Sans"/>
                <a:sym typeface="Open Sans"/>
              </a:rPr>
              <a:t>Vous allez conjuguer les verbes à l’imparfait ou au présent de l’indicatif?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500"/>
              <a:buFont typeface="Arial"/>
              <a:buNone/>
            </a:pPr>
            <a:r>
              <a:t/>
            </a:r>
            <a:endParaRPr b="0" i="0" sz="15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0" i="0" lang="fr-FR" sz="1500" u="none" cap="none" strike="noStrike">
                <a:solidFill>
                  <a:schemeClr val="dk1"/>
                </a:solidFill>
                <a:latin typeface="Open Sans"/>
                <a:ea typeface="Open Sans"/>
                <a:cs typeface="Open Sans"/>
                <a:sym typeface="Open Sans"/>
              </a:rPr>
              <a:t>Quel effet vouliez-vous produire sur vos lecteurs? </a:t>
            </a:r>
            <a:endParaRPr b="0" i="0" sz="1500" u="none" cap="none" strike="noStrike">
              <a:solidFill>
                <a:schemeClr val="dk1"/>
              </a:solidFill>
              <a:latin typeface="Open Sans"/>
              <a:ea typeface="Open Sans"/>
              <a:cs typeface="Open Sans"/>
              <a:sym typeface="Open Sans"/>
            </a:endParaRPr>
          </a:p>
        </p:txBody>
      </p:sp>
      <p:sp>
        <p:nvSpPr>
          <p:cNvPr id="284" name="Google Shape;284;p24"/>
          <p:cNvSpPr/>
          <p:nvPr/>
        </p:nvSpPr>
        <p:spPr>
          <a:xfrm>
            <a:off x="8723313" y="5692776"/>
            <a:ext cx="3341687" cy="1030287"/>
          </a:xfrm>
          <a:prstGeom prst="roundRect">
            <a:avLst>
              <a:gd fmla="val 16667" name="adj"/>
            </a:avLst>
          </a:prstGeom>
          <a:solidFill>
            <a:schemeClr val="lt1"/>
          </a:solidFill>
          <a:ln cap="flat" cmpd="sng" w="2540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chemeClr val="dk1"/>
                </a:solidFill>
                <a:latin typeface="Open Sans"/>
                <a:ea typeface="Open Sans"/>
                <a:cs typeface="Open Sans"/>
                <a:sym typeface="Open Sans"/>
              </a:rPr>
              <a:t>Pensez-vous décrire en utilisant le “vous” pour impliquer vos lecteurs dans la découverte de la maison? </a:t>
            </a:r>
            <a:endParaRPr b="0" i="0" sz="1600" u="none" cap="none" strike="noStrike">
              <a:solidFill>
                <a:schemeClr val="dk1"/>
              </a:solidFill>
              <a:latin typeface="Open Sans"/>
              <a:ea typeface="Open Sans"/>
              <a:cs typeface="Open Sans"/>
              <a:sym typeface="Open Sans"/>
            </a:endParaRPr>
          </a:p>
        </p:txBody>
      </p:sp>
      <p:sp>
        <p:nvSpPr>
          <p:cNvPr id="285" name="Google Shape;285;p24"/>
          <p:cNvSpPr/>
          <p:nvPr/>
        </p:nvSpPr>
        <p:spPr>
          <a:xfrm>
            <a:off x="846138" y="1064197"/>
            <a:ext cx="4726037" cy="46166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rgbClr val="000000"/>
                </a:solidFill>
                <a:latin typeface="Open Sans"/>
                <a:ea typeface="Open Sans"/>
                <a:cs typeface="Open Sans"/>
                <a:sym typeface="Open Sans"/>
              </a:rPr>
              <a:t>Situer la maison et le descripteur </a:t>
            </a:r>
            <a:endParaRPr b="0" i="0" sz="1400" u="none" cap="none" strike="noStrike">
              <a:solidFill>
                <a:srgbClr val="000000"/>
              </a:solidFill>
              <a:latin typeface="Arial"/>
              <a:ea typeface="Arial"/>
              <a:cs typeface="Arial"/>
              <a:sym typeface="Arial"/>
            </a:endParaRPr>
          </a:p>
        </p:txBody>
      </p:sp>
      <p:sp>
        <p:nvSpPr>
          <p:cNvPr id="286" name="Google Shape;286;p24"/>
          <p:cNvSpPr/>
          <p:nvPr/>
        </p:nvSpPr>
        <p:spPr>
          <a:xfrm>
            <a:off x="846138" y="3224738"/>
            <a:ext cx="3858492" cy="40011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rgbClr val="000000"/>
                </a:solidFill>
                <a:latin typeface="Open Sans"/>
                <a:ea typeface="Open Sans"/>
                <a:cs typeface="Open Sans"/>
                <a:sym typeface="Open Sans"/>
              </a:rPr>
              <a:t>Décrire la maison de l’extérieur   </a:t>
            </a:r>
            <a:endParaRPr b="0" i="0" sz="1400" u="none" cap="none" strike="noStrike">
              <a:solidFill>
                <a:srgbClr val="000000"/>
              </a:solidFill>
              <a:latin typeface="Arial"/>
              <a:ea typeface="Arial"/>
              <a:cs typeface="Arial"/>
              <a:sym typeface="Arial"/>
            </a:endParaRPr>
          </a:p>
        </p:txBody>
      </p:sp>
      <p:graphicFrame>
        <p:nvGraphicFramePr>
          <p:cNvPr id="287" name="Google Shape;287;p24"/>
          <p:cNvGraphicFramePr/>
          <p:nvPr/>
        </p:nvGraphicFramePr>
        <p:xfrm>
          <a:off x="904875" y="2399851"/>
          <a:ext cx="3000000" cy="3000000"/>
        </p:xfrm>
        <a:graphic>
          <a:graphicData uri="http://schemas.openxmlformats.org/drawingml/2006/table">
            <a:tbl>
              <a:tblPr bandRow="1" firstRow="1">
                <a:noFill/>
                <a:tableStyleId>{3574014E-6B87-482E-AA41-441CBE064571}</a:tableStyleId>
              </a:tblPr>
              <a:tblGrid>
                <a:gridCol w="1663225"/>
                <a:gridCol w="2276275"/>
                <a:gridCol w="2159550"/>
                <a:gridCol w="4667375"/>
              </a:tblGrid>
              <a:tr h="684225">
                <a:tc>
                  <a:txBody>
                    <a:bodyPr/>
                    <a:lstStyle/>
                    <a:p>
                      <a:pPr indent="0" lvl="0" marL="0" marR="0" rtl="0" algn="l">
                        <a:lnSpc>
                          <a:spcPct val="107000"/>
                        </a:lnSpc>
                        <a:spcBef>
                          <a:spcPts val="0"/>
                        </a:spcBef>
                        <a:spcAft>
                          <a:spcPts val="0"/>
                        </a:spcAft>
                        <a:buClr>
                          <a:srgbClr val="000000"/>
                        </a:buClr>
                        <a:buSzPts val="1500"/>
                        <a:buFont typeface="Arial"/>
                        <a:buNone/>
                      </a:pPr>
                      <a:r>
                        <a:rPr b="0" lang="fr-FR" sz="1500" u="none" cap="none" strike="noStrike">
                          <a:solidFill>
                            <a:srgbClr val="FF0000"/>
                          </a:solidFill>
                          <a:latin typeface="Open Sans"/>
                          <a:ea typeface="Open Sans"/>
                          <a:cs typeface="Open Sans"/>
                          <a:sym typeface="Open Sans"/>
                        </a:rPr>
                        <a:t>À l’intérieur – je </a:t>
                      </a:r>
                      <a:endParaRPr sz="1400" u="none" cap="none" strike="noStrike"/>
                    </a:p>
                    <a:p>
                      <a:pPr indent="0" lvl="0" marL="0" marR="0" rtl="0" algn="l">
                        <a:lnSpc>
                          <a:spcPct val="107000"/>
                        </a:lnSpc>
                        <a:spcBef>
                          <a:spcPts val="0"/>
                        </a:spcBef>
                        <a:spcAft>
                          <a:spcPts val="0"/>
                        </a:spcAft>
                        <a:buClr>
                          <a:srgbClr val="000000"/>
                        </a:buClr>
                        <a:buSzPts val="1500"/>
                        <a:buFont typeface="Arial"/>
                        <a:buNone/>
                      </a:pPr>
                      <a:r>
                        <a:rPr b="0" lang="fr-FR" sz="1500" u="none" cap="none" strike="noStrike">
                          <a:solidFill>
                            <a:srgbClr val="FF0000"/>
                          </a:solidFill>
                          <a:latin typeface="Open Sans"/>
                          <a:ea typeface="Open Sans"/>
                          <a:cs typeface="Open Sans"/>
                          <a:sym typeface="Open Sans"/>
                        </a:rPr>
                        <a:t>À l’extérieur – il </a:t>
                      </a:r>
                      <a:endParaRPr b="0" sz="1500" u="none" cap="none" strike="noStrike">
                        <a:solidFill>
                          <a:srgbClr val="FF0000"/>
                        </a:solidFill>
                        <a:latin typeface="Open Sans"/>
                        <a:ea typeface="Open Sans"/>
                        <a:cs typeface="Open Sans"/>
                        <a:sym typeface="Open Sans"/>
                      </a:endParaRPr>
                    </a:p>
                  </a:txBody>
                  <a:tcPr marT="0" marB="0" marR="68575" marL="685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l">
                        <a:lnSpc>
                          <a:spcPct val="107000"/>
                        </a:lnSpc>
                        <a:spcBef>
                          <a:spcPts val="0"/>
                        </a:spcBef>
                        <a:spcAft>
                          <a:spcPts val="0"/>
                        </a:spcAft>
                        <a:buClr>
                          <a:srgbClr val="000000"/>
                        </a:buClr>
                        <a:buSzPts val="1500"/>
                        <a:buFont typeface="Arial"/>
                        <a:buNone/>
                      </a:pPr>
                      <a:r>
                        <a:rPr b="0" lang="fr-FR" sz="1500" u="none" cap="none" strike="noStrike">
                          <a:solidFill>
                            <a:srgbClr val="FF0000"/>
                          </a:solidFill>
                          <a:latin typeface="Open Sans"/>
                          <a:ea typeface="Open Sans"/>
                          <a:cs typeface="Open Sans"/>
                          <a:sym typeface="Open Sans"/>
                        </a:rPr>
                        <a:t>À l’extérieur</a:t>
                      </a:r>
                      <a:endParaRPr b="0" sz="1500" u="none" cap="none" strike="noStrike">
                        <a:solidFill>
                          <a:srgbClr val="FF0000"/>
                        </a:solidFill>
                        <a:latin typeface="Open Sans"/>
                        <a:ea typeface="Open Sans"/>
                        <a:cs typeface="Open Sans"/>
                        <a:sym typeface="Open Sans"/>
                      </a:endParaRPr>
                    </a:p>
                    <a:p>
                      <a:pPr indent="0" lvl="0" marL="0" marR="0" rtl="0" algn="l">
                        <a:lnSpc>
                          <a:spcPct val="107000"/>
                        </a:lnSpc>
                        <a:spcBef>
                          <a:spcPts val="0"/>
                        </a:spcBef>
                        <a:spcAft>
                          <a:spcPts val="0"/>
                        </a:spcAft>
                        <a:buClr>
                          <a:srgbClr val="000000"/>
                        </a:buClr>
                        <a:buSzPts val="1500"/>
                        <a:buFont typeface="Arial"/>
                        <a:buNone/>
                      </a:pPr>
                      <a:r>
                        <a:rPr b="0" lang="fr-FR" sz="1500" u="none" cap="none" strike="noStrike">
                          <a:solidFill>
                            <a:srgbClr val="FF0000"/>
                          </a:solidFill>
                          <a:latin typeface="Open Sans"/>
                          <a:ea typeface="Open Sans"/>
                          <a:cs typeface="Open Sans"/>
                          <a:sym typeface="Open Sans"/>
                        </a:rPr>
                        <a:t>Dans un jardin, </a:t>
                      </a:r>
                      <a:endParaRPr sz="1400" u="none" cap="none" strike="noStrike"/>
                    </a:p>
                    <a:p>
                      <a:pPr indent="0" lvl="0" marL="0" marR="0" rtl="0" algn="l">
                        <a:lnSpc>
                          <a:spcPct val="107000"/>
                        </a:lnSpc>
                        <a:spcBef>
                          <a:spcPts val="0"/>
                        </a:spcBef>
                        <a:spcAft>
                          <a:spcPts val="0"/>
                        </a:spcAft>
                        <a:buClr>
                          <a:srgbClr val="000000"/>
                        </a:buClr>
                        <a:buSzPts val="1500"/>
                        <a:buFont typeface="Arial"/>
                        <a:buNone/>
                      </a:pPr>
                      <a:r>
                        <a:rPr b="0" lang="fr-FR" sz="1500" u="none" cap="none" strike="noStrike">
                          <a:solidFill>
                            <a:srgbClr val="FF0000"/>
                          </a:solidFill>
                          <a:latin typeface="Open Sans"/>
                          <a:ea typeface="Open Sans"/>
                          <a:cs typeface="Open Sans"/>
                          <a:sym typeface="Open Sans"/>
                        </a:rPr>
                        <a:t>un champ abandonné </a:t>
                      </a:r>
                      <a:endParaRPr b="0" sz="1500" u="none" cap="none" strike="noStrike">
                        <a:solidFill>
                          <a:srgbClr val="FF0000"/>
                        </a:solidFill>
                        <a:latin typeface="Open Sans"/>
                        <a:ea typeface="Open Sans"/>
                        <a:cs typeface="Open Sans"/>
                        <a:sym typeface="Open Sans"/>
                      </a:endParaRPr>
                    </a:p>
                  </a:txBody>
                  <a:tcPr marT="0" marB="0" marR="68575" marL="685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l">
                        <a:lnSpc>
                          <a:spcPct val="107000"/>
                        </a:lnSpc>
                        <a:spcBef>
                          <a:spcPts val="0"/>
                        </a:spcBef>
                        <a:spcAft>
                          <a:spcPts val="0"/>
                        </a:spcAft>
                        <a:buClr>
                          <a:srgbClr val="000000"/>
                        </a:buClr>
                        <a:buSzPts val="1500"/>
                        <a:buFont typeface="Arial"/>
                        <a:buNone/>
                      </a:pPr>
                      <a:r>
                        <a:rPr b="0" lang="fr-FR" sz="1500" u="none" cap="none" strike="noStrike">
                          <a:solidFill>
                            <a:srgbClr val="FF0000"/>
                          </a:solidFill>
                          <a:latin typeface="Open Sans"/>
                          <a:ea typeface="Open Sans"/>
                          <a:cs typeface="Open Sans"/>
                          <a:sym typeface="Open Sans"/>
                        </a:rPr>
                        <a:t>Le matin ou le soir, </a:t>
                      </a:r>
                      <a:endParaRPr b="0" sz="1500" u="none" cap="none" strike="noStrike">
                        <a:solidFill>
                          <a:srgbClr val="FF0000"/>
                        </a:solidFill>
                        <a:latin typeface="Open Sans"/>
                        <a:ea typeface="Open Sans"/>
                        <a:cs typeface="Open Sans"/>
                        <a:sym typeface="Open Sans"/>
                      </a:endParaRPr>
                    </a:p>
                  </a:txBody>
                  <a:tcPr marT="0" marB="0" marR="68575" marL="685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l">
                        <a:lnSpc>
                          <a:spcPct val="107000"/>
                        </a:lnSpc>
                        <a:spcBef>
                          <a:spcPts val="0"/>
                        </a:spcBef>
                        <a:spcAft>
                          <a:spcPts val="0"/>
                        </a:spcAft>
                        <a:buClr>
                          <a:srgbClr val="000000"/>
                        </a:buClr>
                        <a:buSzPts val="1500"/>
                        <a:buFont typeface="Arial"/>
                        <a:buNone/>
                      </a:pPr>
                      <a:r>
                        <a:rPr b="0" lang="fr-FR" sz="1500" u="none" cap="none" strike="noStrike">
                          <a:solidFill>
                            <a:srgbClr val="FF0000"/>
                          </a:solidFill>
                          <a:latin typeface="Open Sans"/>
                          <a:ea typeface="Open Sans"/>
                          <a:cs typeface="Open Sans"/>
                          <a:sym typeface="Open Sans"/>
                        </a:rPr>
                        <a:t>Aspect traditionnel (toit, fenêtres, arcades,etc)</a:t>
                      </a:r>
                      <a:endParaRPr sz="1400" u="none" cap="none" strike="noStrike"/>
                    </a:p>
                    <a:p>
                      <a:pPr indent="0" lvl="0" marL="0" marR="0" rtl="0" algn="l">
                        <a:lnSpc>
                          <a:spcPct val="107000"/>
                        </a:lnSpc>
                        <a:spcBef>
                          <a:spcPts val="0"/>
                        </a:spcBef>
                        <a:spcAft>
                          <a:spcPts val="0"/>
                        </a:spcAft>
                        <a:buClr>
                          <a:srgbClr val="000000"/>
                        </a:buClr>
                        <a:buSzPts val="1500"/>
                        <a:buFont typeface="Arial"/>
                        <a:buNone/>
                      </a:pPr>
                      <a:r>
                        <a:rPr b="0" lang="fr-FR" sz="1500" u="none" cap="none" strike="noStrike">
                          <a:solidFill>
                            <a:srgbClr val="FF0000"/>
                          </a:solidFill>
                          <a:latin typeface="Open Sans"/>
                          <a:ea typeface="Open Sans"/>
                          <a:cs typeface="Open Sans"/>
                          <a:sym typeface="Open Sans"/>
                        </a:rPr>
                        <a:t>Aspect historique (la maison remonte à un siècle) </a:t>
                      </a:r>
                      <a:endParaRPr b="0" sz="1500" u="none" cap="none" strike="noStrike">
                        <a:solidFill>
                          <a:srgbClr val="FF0000"/>
                        </a:solidFill>
                        <a:latin typeface="Open Sans"/>
                        <a:ea typeface="Open Sans"/>
                        <a:cs typeface="Open Sans"/>
                        <a:sym typeface="Open Sans"/>
                      </a:endParaRPr>
                    </a:p>
                  </a:txBody>
                  <a:tcPr marT="0" marB="0" marR="68575" marL="685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r>
            </a:tbl>
          </a:graphicData>
        </a:graphic>
      </p:graphicFrame>
      <p:graphicFrame>
        <p:nvGraphicFramePr>
          <p:cNvPr id="288" name="Google Shape;288;p24"/>
          <p:cNvGraphicFramePr/>
          <p:nvPr/>
        </p:nvGraphicFramePr>
        <p:xfrm>
          <a:off x="901699" y="4049093"/>
          <a:ext cx="3000000" cy="3000000"/>
        </p:xfrm>
        <a:graphic>
          <a:graphicData uri="http://schemas.openxmlformats.org/drawingml/2006/table">
            <a:tbl>
              <a:tblPr bandRow="1" firstRow="1">
                <a:noFill/>
                <a:tableStyleId>{3574014E-6B87-482E-AA41-441CBE064571}</a:tableStyleId>
              </a:tblPr>
              <a:tblGrid>
                <a:gridCol w="1629075"/>
                <a:gridCol w="2844575"/>
                <a:gridCol w="3103500"/>
              </a:tblGrid>
              <a:tr h="371475">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La forme</a:t>
                      </a:r>
                      <a:endParaRPr sz="1600" u="none" cap="none" strike="noStrike">
                        <a:solidFill>
                          <a:srgbClr val="FF0000"/>
                        </a:solidFill>
                        <a:latin typeface="Open Sans"/>
                        <a:ea typeface="Open Sans"/>
                        <a:cs typeface="Open Sans"/>
                        <a:sym typeface="Open Sans"/>
                      </a:endParaRPr>
                    </a:p>
                  </a:txBody>
                  <a:tcPr marT="45800" marB="45800" marR="91425" marL="9142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Carrée</a:t>
                      </a:r>
                      <a:endParaRPr sz="1600" u="none" cap="none" strike="noStrike">
                        <a:solidFill>
                          <a:srgbClr val="FF0000"/>
                        </a:solidFill>
                        <a:latin typeface="Open Sans"/>
                        <a:ea typeface="Open Sans"/>
                        <a:cs typeface="Open Sans"/>
                        <a:sym typeface="Open Sans"/>
                      </a:endParaRPr>
                    </a:p>
                  </a:txBody>
                  <a:tcPr marT="45800" marB="45800" marR="91425" marL="9142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La perfection </a:t>
                      </a:r>
                      <a:endParaRPr sz="1600" u="none" cap="none" strike="noStrike">
                        <a:solidFill>
                          <a:srgbClr val="FF0000"/>
                        </a:solidFill>
                        <a:latin typeface="Open Sans"/>
                        <a:ea typeface="Open Sans"/>
                        <a:cs typeface="Open Sans"/>
                        <a:sym typeface="Open Sans"/>
                      </a:endParaRPr>
                    </a:p>
                  </a:txBody>
                  <a:tcPr marT="45800" marB="45800" marR="91425" marL="9142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r>
            </a:tbl>
          </a:graphicData>
        </a:graphic>
      </p:graphicFrame>
      <p:graphicFrame>
        <p:nvGraphicFramePr>
          <p:cNvPr id="289" name="Google Shape;289;p24"/>
          <p:cNvGraphicFramePr/>
          <p:nvPr/>
        </p:nvGraphicFramePr>
        <p:xfrm>
          <a:off x="901699" y="4416717"/>
          <a:ext cx="3000000" cy="3000000"/>
        </p:xfrm>
        <a:graphic>
          <a:graphicData uri="http://schemas.openxmlformats.org/drawingml/2006/table">
            <a:tbl>
              <a:tblPr bandRow="1" firstRow="1">
                <a:noFill/>
                <a:tableStyleId>{3574014E-6B87-482E-AA41-441CBE064571}</a:tableStyleId>
              </a:tblPr>
              <a:tblGrid>
                <a:gridCol w="1629075"/>
                <a:gridCol w="2844575"/>
                <a:gridCol w="3103500"/>
              </a:tblGrid>
              <a:tr h="371475">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La taille </a:t>
                      </a:r>
                      <a:endParaRPr sz="1600" u="none" cap="none" strike="noStrike">
                        <a:solidFill>
                          <a:srgbClr val="FF0000"/>
                        </a:solidFill>
                        <a:latin typeface="Open Sans"/>
                        <a:ea typeface="Open Sans"/>
                        <a:cs typeface="Open Sans"/>
                        <a:sym typeface="Open Sans"/>
                      </a:endParaRPr>
                    </a:p>
                  </a:txBody>
                  <a:tcPr marT="45800" marB="45800" marR="91425" marL="9142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Grande, imposante </a:t>
                      </a:r>
                      <a:endParaRPr sz="1600" u="none" cap="none" strike="noStrike">
                        <a:solidFill>
                          <a:srgbClr val="FF0000"/>
                        </a:solidFill>
                        <a:latin typeface="Open Sans"/>
                        <a:ea typeface="Open Sans"/>
                        <a:cs typeface="Open Sans"/>
                        <a:sym typeface="Open Sans"/>
                      </a:endParaRPr>
                    </a:p>
                  </a:txBody>
                  <a:tcPr marT="45800" marB="45800" marR="91425" marL="9142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La majesté - majestueuse</a:t>
                      </a:r>
                      <a:endParaRPr sz="1600" u="none" cap="none" strike="noStrike">
                        <a:solidFill>
                          <a:srgbClr val="FF0000"/>
                        </a:solidFill>
                        <a:latin typeface="Open Sans"/>
                        <a:ea typeface="Open Sans"/>
                        <a:cs typeface="Open Sans"/>
                        <a:sym typeface="Open Sans"/>
                      </a:endParaRPr>
                    </a:p>
                  </a:txBody>
                  <a:tcPr marT="45800" marB="45800" marR="91425" marL="9142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r>
            </a:tbl>
          </a:graphicData>
        </a:graphic>
      </p:graphicFrame>
      <p:graphicFrame>
        <p:nvGraphicFramePr>
          <p:cNvPr id="290" name="Google Shape;290;p24"/>
          <p:cNvGraphicFramePr/>
          <p:nvPr/>
        </p:nvGraphicFramePr>
        <p:xfrm>
          <a:off x="898524" y="4768962"/>
          <a:ext cx="3000000" cy="3000000"/>
        </p:xfrm>
        <a:graphic>
          <a:graphicData uri="http://schemas.openxmlformats.org/drawingml/2006/table">
            <a:tbl>
              <a:tblPr bandRow="1" firstRow="1">
                <a:noFill/>
                <a:tableStyleId>{3574014E-6B87-482E-AA41-441CBE064571}</a:tableStyleId>
              </a:tblPr>
              <a:tblGrid>
                <a:gridCol w="1629750"/>
                <a:gridCol w="2845750"/>
                <a:gridCol w="3104800"/>
              </a:tblGrid>
              <a:tr h="517525">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Le toit </a:t>
                      </a:r>
                      <a:endParaRPr sz="1600" u="none" cap="none" strike="noStrike">
                        <a:solidFill>
                          <a:srgbClr val="FF0000"/>
                        </a:solidFill>
                        <a:latin typeface="Open Sans"/>
                        <a:ea typeface="Open Sans"/>
                        <a:cs typeface="Open Sans"/>
                        <a:sym typeface="Open Sans"/>
                      </a:endParaRPr>
                    </a:p>
                  </a:txBody>
                  <a:tcPr marT="45650" marB="45650"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Triangulaire </a:t>
                      </a:r>
                      <a:endParaRPr sz="1400" u="none" cap="none" strike="noStrike"/>
                    </a:p>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En tuiles rouge </a:t>
                      </a:r>
                      <a:endParaRPr sz="1600" u="none" cap="none" strike="noStrike">
                        <a:solidFill>
                          <a:srgbClr val="FF0000"/>
                        </a:solidFill>
                        <a:latin typeface="Open Sans"/>
                        <a:ea typeface="Open Sans"/>
                        <a:cs typeface="Open Sans"/>
                        <a:sym typeface="Open Sans"/>
                      </a:endParaRPr>
                    </a:p>
                  </a:txBody>
                  <a:tcPr marT="45650" marB="45650"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Cogner le ciel</a:t>
                      </a:r>
                      <a:endParaRPr sz="1600" u="none" cap="none" strike="noStrike">
                        <a:solidFill>
                          <a:srgbClr val="FF0000"/>
                        </a:solidFill>
                        <a:latin typeface="Open Sans"/>
                        <a:ea typeface="Open Sans"/>
                        <a:cs typeface="Open Sans"/>
                        <a:sym typeface="Open Sans"/>
                      </a:endParaRPr>
                    </a:p>
                  </a:txBody>
                  <a:tcPr marT="45650" marB="45650"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r>
            </a:tbl>
          </a:graphicData>
        </a:graphic>
      </p:graphicFrame>
      <p:graphicFrame>
        <p:nvGraphicFramePr>
          <p:cNvPr id="291" name="Google Shape;291;p24"/>
          <p:cNvGraphicFramePr/>
          <p:nvPr/>
        </p:nvGraphicFramePr>
        <p:xfrm>
          <a:off x="898524" y="5341421"/>
          <a:ext cx="3000000" cy="3000000"/>
        </p:xfrm>
        <a:graphic>
          <a:graphicData uri="http://schemas.openxmlformats.org/drawingml/2006/table">
            <a:tbl>
              <a:tblPr bandRow="1" firstRow="1">
                <a:noFill/>
                <a:tableStyleId>{3574014E-6B87-482E-AA41-441CBE064571}</a:tableStyleId>
              </a:tblPr>
              <a:tblGrid>
                <a:gridCol w="1629750"/>
                <a:gridCol w="2845750"/>
                <a:gridCol w="3104800"/>
              </a:tblGrid>
              <a:tr h="533400">
                <a:tc>
                  <a:txBody>
                    <a:bodyPr/>
                    <a:lstStyle/>
                    <a:p>
                      <a:pPr indent="0" lvl="0" marL="0" marR="0" rtl="0" algn="l">
                        <a:lnSpc>
                          <a:spcPct val="100000"/>
                        </a:lnSpc>
                        <a:spcBef>
                          <a:spcPts val="0"/>
                        </a:spcBef>
                        <a:spcAft>
                          <a:spcPts val="0"/>
                        </a:spcAft>
                        <a:buClr>
                          <a:srgbClr val="000000"/>
                        </a:buClr>
                        <a:buSzPts val="1500"/>
                        <a:buFont typeface="Arial"/>
                        <a:buNone/>
                      </a:pPr>
                      <a:r>
                        <a:rPr lang="fr-FR" sz="1500" u="none" cap="none" strike="noStrike">
                          <a:solidFill>
                            <a:srgbClr val="FF0000"/>
                          </a:solidFill>
                          <a:latin typeface="Open Sans"/>
                          <a:ea typeface="Open Sans"/>
                          <a:cs typeface="Open Sans"/>
                          <a:sym typeface="Open Sans"/>
                        </a:rPr>
                        <a:t>Les murs </a:t>
                      </a:r>
                      <a:endParaRPr sz="1500" u="none" cap="none" strike="noStrike">
                        <a:solidFill>
                          <a:srgbClr val="FF0000"/>
                        </a:solidFill>
                        <a:latin typeface="Open Sans"/>
                        <a:ea typeface="Open Sans"/>
                        <a:cs typeface="Open Sans"/>
                        <a:sym typeface="Open Sans"/>
                      </a:endParaRPr>
                    </a:p>
                  </a:txBody>
                  <a:tcPr marT="45625" marB="456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l">
                        <a:lnSpc>
                          <a:spcPct val="100000"/>
                        </a:lnSpc>
                        <a:spcBef>
                          <a:spcPts val="0"/>
                        </a:spcBef>
                        <a:spcAft>
                          <a:spcPts val="0"/>
                        </a:spcAft>
                        <a:buClr>
                          <a:srgbClr val="000000"/>
                        </a:buClr>
                        <a:buSzPts val="1500"/>
                        <a:buFont typeface="Arial"/>
                        <a:buNone/>
                      </a:pPr>
                      <a:r>
                        <a:rPr lang="fr-FR" sz="1500" u="none" cap="none" strike="noStrike">
                          <a:solidFill>
                            <a:srgbClr val="FF0000"/>
                          </a:solidFill>
                          <a:latin typeface="Open Sans"/>
                          <a:ea typeface="Open Sans"/>
                          <a:cs typeface="Open Sans"/>
                          <a:sym typeface="Open Sans"/>
                        </a:rPr>
                        <a:t>De pierres anciennes </a:t>
                      </a:r>
                      <a:endParaRPr sz="1400" u="none" cap="none" strike="noStrike"/>
                    </a:p>
                    <a:p>
                      <a:pPr indent="0" lvl="0" marL="0" marR="0" rtl="0" algn="l">
                        <a:lnSpc>
                          <a:spcPct val="100000"/>
                        </a:lnSpc>
                        <a:spcBef>
                          <a:spcPts val="0"/>
                        </a:spcBef>
                        <a:spcAft>
                          <a:spcPts val="0"/>
                        </a:spcAft>
                        <a:buClr>
                          <a:srgbClr val="000000"/>
                        </a:buClr>
                        <a:buSzPts val="1500"/>
                        <a:buFont typeface="Arial"/>
                        <a:buNone/>
                      </a:pPr>
                      <a:r>
                        <a:rPr lang="fr-FR" sz="1500" u="none" cap="none" strike="noStrike">
                          <a:solidFill>
                            <a:srgbClr val="FF0000"/>
                          </a:solidFill>
                          <a:latin typeface="Open Sans"/>
                          <a:ea typeface="Open Sans"/>
                          <a:cs typeface="Open Sans"/>
                          <a:sym typeface="Open Sans"/>
                        </a:rPr>
                        <a:t>Usés par le temps </a:t>
                      </a:r>
                      <a:endParaRPr sz="1500" u="none" cap="none" strike="noStrike">
                        <a:solidFill>
                          <a:srgbClr val="FF0000"/>
                        </a:solidFill>
                        <a:latin typeface="Open Sans"/>
                        <a:ea typeface="Open Sans"/>
                        <a:cs typeface="Open Sans"/>
                        <a:sym typeface="Open Sans"/>
                      </a:endParaRPr>
                    </a:p>
                  </a:txBody>
                  <a:tcPr marT="45625" marB="456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l">
                        <a:lnSpc>
                          <a:spcPct val="100000"/>
                        </a:lnSpc>
                        <a:spcBef>
                          <a:spcPts val="0"/>
                        </a:spcBef>
                        <a:spcAft>
                          <a:spcPts val="0"/>
                        </a:spcAft>
                        <a:buClr>
                          <a:srgbClr val="000000"/>
                        </a:buClr>
                        <a:buSzPts val="1500"/>
                        <a:buFont typeface="Arial"/>
                        <a:buNone/>
                      </a:pPr>
                      <a:r>
                        <a:rPr lang="fr-FR" sz="1500" u="none" cap="none" strike="noStrike">
                          <a:solidFill>
                            <a:srgbClr val="FF0000"/>
                          </a:solidFill>
                          <a:latin typeface="Open Sans"/>
                          <a:ea typeface="Open Sans"/>
                          <a:cs typeface="Open Sans"/>
                          <a:sym typeface="Open Sans"/>
                        </a:rPr>
                        <a:t>L’ancienneté </a:t>
                      </a:r>
                      <a:endParaRPr sz="1400" u="none" cap="none" strike="noStrike"/>
                    </a:p>
                    <a:p>
                      <a:pPr indent="0" lvl="0" marL="0" marR="0" rtl="0" algn="l">
                        <a:lnSpc>
                          <a:spcPct val="100000"/>
                        </a:lnSpc>
                        <a:spcBef>
                          <a:spcPts val="0"/>
                        </a:spcBef>
                        <a:spcAft>
                          <a:spcPts val="0"/>
                        </a:spcAft>
                        <a:buClr>
                          <a:srgbClr val="000000"/>
                        </a:buClr>
                        <a:buSzPts val="1500"/>
                        <a:buFont typeface="Arial"/>
                        <a:buNone/>
                      </a:pPr>
                      <a:r>
                        <a:rPr lang="fr-FR" sz="1500" u="none" cap="none" strike="noStrike">
                          <a:solidFill>
                            <a:srgbClr val="FF0000"/>
                          </a:solidFill>
                          <a:latin typeface="Open Sans"/>
                          <a:ea typeface="Open Sans"/>
                          <a:cs typeface="Open Sans"/>
                          <a:sym typeface="Open Sans"/>
                        </a:rPr>
                        <a:t>Témoigner des incidents du siècle</a:t>
                      </a:r>
                      <a:endParaRPr sz="1500" u="none" cap="none" strike="noStrike">
                        <a:solidFill>
                          <a:srgbClr val="FF0000"/>
                        </a:solidFill>
                        <a:latin typeface="Open Sans"/>
                        <a:ea typeface="Open Sans"/>
                        <a:cs typeface="Open Sans"/>
                        <a:sym typeface="Open Sans"/>
                      </a:endParaRPr>
                    </a:p>
                  </a:txBody>
                  <a:tcPr marT="45625" marB="456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r>
            </a:tbl>
          </a:graphicData>
        </a:graphic>
      </p:graphicFrame>
      <p:graphicFrame>
        <p:nvGraphicFramePr>
          <p:cNvPr id="292" name="Google Shape;292;p24"/>
          <p:cNvGraphicFramePr/>
          <p:nvPr/>
        </p:nvGraphicFramePr>
        <p:xfrm>
          <a:off x="904874" y="5893323"/>
          <a:ext cx="3000000" cy="3000000"/>
        </p:xfrm>
        <a:graphic>
          <a:graphicData uri="http://schemas.openxmlformats.org/drawingml/2006/table">
            <a:tbl>
              <a:tblPr bandRow="1" firstRow="1">
                <a:noFill/>
                <a:tableStyleId>{3574014E-6B87-482E-AA41-441CBE064571}</a:tableStyleId>
              </a:tblPr>
              <a:tblGrid>
                <a:gridCol w="1629750"/>
                <a:gridCol w="2845750"/>
                <a:gridCol w="3104800"/>
              </a:tblGrid>
              <a:tr h="370775">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Les fenêtres </a:t>
                      </a:r>
                      <a:endParaRPr sz="1600" u="none" cap="none" strike="noStrike">
                        <a:solidFill>
                          <a:srgbClr val="FF0000"/>
                        </a:solidFill>
                        <a:latin typeface="Open Sans"/>
                        <a:ea typeface="Open Sans"/>
                        <a:cs typeface="Open Sans"/>
                        <a:sym typeface="Open Sans"/>
                      </a:endParaRPr>
                    </a:p>
                  </a:txBody>
                  <a:tcPr marT="45700" marB="45700"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Cassées </a:t>
                      </a:r>
                      <a:endParaRPr sz="1600" u="none" cap="none" strike="noStrike">
                        <a:solidFill>
                          <a:srgbClr val="FF0000"/>
                        </a:solidFill>
                        <a:latin typeface="Open Sans"/>
                        <a:ea typeface="Open Sans"/>
                        <a:cs typeface="Open Sans"/>
                        <a:sym typeface="Open Sans"/>
                      </a:endParaRPr>
                    </a:p>
                  </a:txBody>
                  <a:tcPr marT="45700" marB="45700"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l">
                        <a:lnSpc>
                          <a:spcPct val="100000"/>
                        </a:lnSpc>
                        <a:spcBef>
                          <a:spcPts val="0"/>
                        </a:spcBef>
                        <a:spcAft>
                          <a:spcPts val="0"/>
                        </a:spcAft>
                        <a:buClr>
                          <a:srgbClr val="000000"/>
                        </a:buClr>
                        <a:buSzPts val="1600"/>
                        <a:buFont typeface="Arial"/>
                        <a:buNone/>
                      </a:pPr>
                      <a:r>
                        <a:rPr lang="fr-FR" sz="1600" u="none" cap="none" strike="noStrike">
                          <a:solidFill>
                            <a:srgbClr val="FF0000"/>
                          </a:solidFill>
                          <a:latin typeface="Open Sans"/>
                          <a:ea typeface="Open Sans"/>
                          <a:cs typeface="Open Sans"/>
                          <a:sym typeface="Open Sans"/>
                        </a:rPr>
                        <a:t>L’état délabré</a:t>
                      </a:r>
                      <a:endParaRPr sz="1600" u="none" cap="none" strike="noStrike">
                        <a:solidFill>
                          <a:srgbClr val="FF0000"/>
                        </a:solidFill>
                        <a:latin typeface="Open Sans"/>
                        <a:ea typeface="Open Sans"/>
                        <a:cs typeface="Open Sans"/>
                        <a:sym typeface="Open Sans"/>
                      </a:endParaRPr>
                    </a:p>
                  </a:txBody>
                  <a:tcPr marT="45700" marB="45700"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r>
              <a:tr h="518225">
                <a:tc>
                  <a:txBody>
                    <a:bodyPr/>
                    <a:lstStyle/>
                    <a:p>
                      <a:pPr indent="0" lvl="0" marL="0" marR="0" rtl="0" algn="l">
                        <a:lnSpc>
                          <a:spcPct val="100000"/>
                        </a:lnSpc>
                        <a:spcBef>
                          <a:spcPts val="0"/>
                        </a:spcBef>
                        <a:spcAft>
                          <a:spcPts val="0"/>
                        </a:spcAft>
                        <a:buClr>
                          <a:srgbClr val="000000"/>
                        </a:buClr>
                        <a:buSzPts val="1500"/>
                        <a:buFont typeface="Arial"/>
                        <a:buNone/>
                      </a:pPr>
                      <a:r>
                        <a:rPr b="1" lang="fr-FR" sz="1500" u="none" cap="none" strike="noStrike">
                          <a:solidFill>
                            <a:srgbClr val="FF0000"/>
                          </a:solidFill>
                          <a:latin typeface="Open Sans"/>
                          <a:ea typeface="Open Sans"/>
                          <a:cs typeface="Open Sans"/>
                          <a:sym typeface="Open Sans"/>
                        </a:rPr>
                        <a:t>Un escalier </a:t>
                      </a:r>
                      <a:endParaRPr b="1" sz="1500" u="none" cap="none" strike="noStrike">
                        <a:solidFill>
                          <a:srgbClr val="FF0000"/>
                        </a:solidFill>
                        <a:latin typeface="Open Sans"/>
                        <a:ea typeface="Open Sans"/>
                        <a:cs typeface="Open Sans"/>
                        <a:sym typeface="Open Sans"/>
                      </a:endParaRPr>
                    </a:p>
                  </a:txBody>
                  <a:tcPr marT="45700" marB="45700"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1" lang="fr-FR" sz="1500" u="none" cap="none" strike="noStrike">
                          <a:solidFill>
                            <a:srgbClr val="FF0000"/>
                          </a:solidFill>
                          <a:latin typeface="Open Sans"/>
                          <a:ea typeface="Open Sans"/>
                          <a:cs typeface="Open Sans"/>
                          <a:sym typeface="Open Sans"/>
                        </a:rPr>
                        <a:t>En bois, en pierres</a:t>
                      </a:r>
                      <a:endParaRPr b="1" sz="1500" u="none" cap="none" strike="noStrike">
                        <a:solidFill>
                          <a:srgbClr val="FF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500"/>
                        <a:buFont typeface="Arial"/>
                        <a:buNone/>
                      </a:pPr>
                      <a:r>
                        <a:rPr b="1" lang="fr-FR" sz="1500" u="none" cap="none" strike="noStrike">
                          <a:solidFill>
                            <a:srgbClr val="FF0000"/>
                          </a:solidFill>
                          <a:latin typeface="Open Sans"/>
                          <a:ea typeface="Open Sans"/>
                          <a:cs typeface="Open Sans"/>
                          <a:sym typeface="Open Sans"/>
                        </a:rPr>
                        <a:t>Les marches usées</a:t>
                      </a:r>
                      <a:endParaRPr b="1" sz="1500" u="none" cap="none" strike="noStrike">
                        <a:solidFill>
                          <a:srgbClr val="FF0000"/>
                        </a:solidFill>
                        <a:latin typeface="Open Sans"/>
                        <a:ea typeface="Open Sans"/>
                        <a:cs typeface="Open Sans"/>
                        <a:sym typeface="Open Sans"/>
                      </a:endParaRPr>
                    </a:p>
                  </a:txBody>
                  <a:tcPr marT="45700" marB="45700"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solidFill>
                          <a:srgbClr val="FF0000"/>
                        </a:solidFill>
                        <a:latin typeface="Open Sans"/>
                        <a:ea typeface="Open Sans"/>
                        <a:cs typeface="Open Sans"/>
                        <a:sym typeface="Open Sans"/>
                      </a:endParaRPr>
                    </a:p>
                  </a:txBody>
                  <a:tcPr marT="45700" marB="45700"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r>
            </a:tbl>
          </a:graphicData>
        </a:graphic>
      </p:graphicFrame>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0"/>
                                        </p:tgtEl>
                                        <p:attrNameLst>
                                          <p:attrName>style.visibility</p:attrName>
                                        </p:attrNameLst>
                                      </p:cBhvr>
                                      <p:to>
                                        <p:strVal val="visible"/>
                                      </p:to>
                                    </p:set>
                                    <p:anim calcmode="lin" valueType="num">
                                      <p:cBhvr additive="base">
                                        <p:cTn dur="500"/>
                                        <p:tgtEl>
                                          <p:spTgt spid="28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7"/>
                                        </p:tgtEl>
                                        <p:attrNameLst>
                                          <p:attrName>style.visibility</p:attrName>
                                        </p:attrNameLst>
                                      </p:cBhvr>
                                      <p:to>
                                        <p:strVal val="visible"/>
                                      </p:to>
                                    </p:set>
                                    <p:anim calcmode="lin" valueType="num">
                                      <p:cBhvr additive="base">
                                        <p:cTn dur="500"/>
                                        <p:tgtEl>
                                          <p:spTgt spid="28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1"/>
                                        </p:tgtEl>
                                        <p:attrNameLst>
                                          <p:attrName>style.visibility</p:attrName>
                                        </p:attrNameLst>
                                      </p:cBhvr>
                                      <p:to>
                                        <p:strVal val="visible"/>
                                      </p:to>
                                    </p:set>
                                    <p:anim calcmode="lin" valueType="num">
                                      <p:cBhvr additive="base">
                                        <p:cTn dur="500"/>
                                        <p:tgtEl>
                                          <p:spTgt spid="28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8"/>
                                        </p:tgtEl>
                                        <p:attrNameLst>
                                          <p:attrName>style.visibility</p:attrName>
                                        </p:attrNameLst>
                                      </p:cBhvr>
                                      <p:to>
                                        <p:strVal val="visible"/>
                                      </p:to>
                                    </p:set>
                                    <p:anim calcmode="lin" valueType="num">
                                      <p:cBhvr additive="base">
                                        <p:cTn dur="500"/>
                                        <p:tgtEl>
                                          <p:spTgt spid="28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9"/>
                                        </p:tgtEl>
                                        <p:attrNameLst>
                                          <p:attrName>style.visibility</p:attrName>
                                        </p:attrNameLst>
                                      </p:cBhvr>
                                      <p:to>
                                        <p:strVal val="visible"/>
                                      </p:to>
                                    </p:set>
                                    <p:anim calcmode="lin" valueType="num">
                                      <p:cBhvr additive="base">
                                        <p:cTn dur="500"/>
                                        <p:tgtEl>
                                          <p:spTgt spid="28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90"/>
                                        </p:tgtEl>
                                        <p:attrNameLst>
                                          <p:attrName>style.visibility</p:attrName>
                                        </p:attrNameLst>
                                      </p:cBhvr>
                                      <p:to>
                                        <p:strVal val="visible"/>
                                      </p:to>
                                    </p:set>
                                    <p:anim calcmode="lin" valueType="num">
                                      <p:cBhvr additive="base">
                                        <p:cTn dur="500"/>
                                        <p:tgtEl>
                                          <p:spTgt spid="29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91"/>
                                        </p:tgtEl>
                                        <p:attrNameLst>
                                          <p:attrName>style.visibility</p:attrName>
                                        </p:attrNameLst>
                                      </p:cBhvr>
                                      <p:to>
                                        <p:strVal val="visible"/>
                                      </p:to>
                                    </p:set>
                                    <p:anim calcmode="lin" valueType="num">
                                      <p:cBhvr additive="base">
                                        <p:cTn dur="500"/>
                                        <p:tgtEl>
                                          <p:spTgt spid="29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92"/>
                                        </p:tgtEl>
                                        <p:attrNameLst>
                                          <p:attrName>style.visibility</p:attrName>
                                        </p:attrNameLst>
                                      </p:cBhvr>
                                      <p:to>
                                        <p:strVal val="visible"/>
                                      </p:to>
                                    </p:set>
                                    <p:anim calcmode="lin" valueType="num">
                                      <p:cBhvr additive="base">
                                        <p:cTn dur="500"/>
                                        <p:tgtEl>
                                          <p:spTgt spid="29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2"/>
                                        </p:tgtEl>
                                        <p:attrNameLst>
                                          <p:attrName>style.visibility</p:attrName>
                                        </p:attrNameLst>
                                      </p:cBhvr>
                                      <p:to>
                                        <p:strVal val="visible"/>
                                      </p:to>
                                    </p:set>
                                    <p:animEffect filter="fade" transition="in">
                                      <p:cBhvr>
                                        <p:cTn dur="500"/>
                                        <p:tgtEl>
                                          <p:spTgt spid="28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3"/>
                                        </p:tgtEl>
                                        <p:attrNameLst>
                                          <p:attrName>style.visibility</p:attrName>
                                        </p:attrNameLst>
                                      </p:cBhvr>
                                      <p:to>
                                        <p:strVal val="visible"/>
                                      </p:to>
                                    </p:set>
                                    <p:animEffect filter="fade" transition="in">
                                      <p:cBhvr>
                                        <p:cTn dur="500"/>
                                        <p:tgtEl>
                                          <p:spTgt spid="28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
                                        </p:tgtEl>
                                        <p:attrNameLst>
                                          <p:attrName>style.visibility</p:attrName>
                                        </p:attrNameLst>
                                      </p:cBhvr>
                                      <p:to>
                                        <p:strVal val="visible"/>
                                      </p:to>
                                    </p:set>
                                    <p:animEffect filter="fade" transition="in">
                                      <p:cBhvr>
                                        <p:cTn dur="500"/>
                                        <p:tgtEl>
                                          <p:spTgt spid="28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p25"/>
          <p:cNvSpPr/>
          <p:nvPr/>
        </p:nvSpPr>
        <p:spPr>
          <a:xfrm>
            <a:off x="685800" y="4187825"/>
            <a:ext cx="6540500" cy="707886"/>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Vérifiez que vous avez respecté tous les indicateurs de réussite. </a:t>
            </a:r>
            <a:endParaRPr b="1" i="0" sz="2000" u="sng" cap="none" strike="noStrike">
              <a:solidFill>
                <a:schemeClr val="dk1"/>
              </a:solidFill>
              <a:latin typeface="Open Sans"/>
              <a:ea typeface="Open Sans"/>
              <a:cs typeface="Open Sans"/>
              <a:sym typeface="Open Sans"/>
            </a:endParaRPr>
          </a:p>
        </p:txBody>
      </p:sp>
      <p:sp>
        <p:nvSpPr>
          <p:cNvPr id="299" name="Google Shape;299;p25"/>
          <p:cNvSpPr txBox="1"/>
          <p:nvPr/>
        </p:nvSpPr>
        <p:spPr>
          <a:xfrm>
            <a:off x="882650" y="144463"/>
            <a:ext cx="10726738"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7D7"/>
                </a:solidFill>
                <a:latin typeface="Open Sans"/>
                <a:ea typeface="Open Sans"/>
                <a:cs typeface="Open Sans"/>
                <a:sym typeface="Open Sans"/>
              </a:rPr>
              <a:t>PRODUIRE SON TEXTE</a:t>
            </a:r>
            <a:endParaRPr b="0" i="0" sz="1400" u="none" cap="none" strike="noStrike">
              <a:solidFill>
                <a:srgbClr val="000000"/>
              </a:solidFill>
              <a:latin typeface="Arial"/>
              <a:ea typeface="Arial"/>
              <a:cs typeface="Arial"/>
              <a:sym typeface="Arial"/>
            </a:endParaRPr>
          </a:p>
        </p:txBody>
      </p:sp>
      <p:sp>
        <p:nvSpPr>
          <p:cNvPr id="300" name="Google Shape;300;p25"/>
          <p:cNvSpPr/>
          <p:nvPr/>
        </p:nvSpPr>
        <p:spPr>
          <a:xfrm>
            <a:off x="685800" y="4870450"/>
            <a:ext cx="7121525" cy="70788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Faites les corrections. Demandez l’aide de votre camarade ou de votre enseignant quand c’est nécessaire</a:t>
            </a:r>
            <a:r>
              <a:rPr b="1" i="0" lang="fr-FR" sz="1800" u="none" cap="none" strike="noStrike">
                <a:solidFill>
                  <a:schemeClr val="dk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sp>
        <p:nvSpPr>
          <p:cNvPr id="301" name="Google Shape;301;p25"/>
          <p:cNvSpPr/>
          <p:nvPr/>
        </p:nvSpPr>
        <p:spPr>
          <a:xfrm>
            <a:off x="752475" y="1017179"/>
            <a:ext cx="6151620" cy="40011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Citez les indicateurs de réussite de votre description.</a:t>
            </a:r>
            <a:endParaRPr b="0" i="0" sz="1600" u="none" cap="none" strike="noStrike">
              <a:solidFill>
                <a:schemeClr val="dk1"/>
              </a:solidFill>
              <a:latin typeface="Open Sans"/>
              <a:ea typeface="Open Sans"/>
              <a:cs typeface="Open Sans"/>
              <a:sym typeface="Open Sans"/>
            </a:endParaRPr>
          </a:p>
        </p:txBody>
      </p:sp>
      <p:sp>
        <p:nvSpPr>
          <p:cNvPr id="302" name="Google Shape;302;p25"/>
          <p:cNvSpPr/>
          <p:nvPr/>
        </p:nvSpPr>
        <p:spPr>
          <a:xfrm>
            <a:off x="752475" y="1537495"/>
            <a:ext cx="7054850" cy="1814512"/>
          </a:xfrm>
          <a:prstGeom prst="rect">
            <a:avLst/>
          </a:prstGeom>
          <a:solidFill>
            <a:schemeClr val="lt1"/>
          </a:solidFill>
          <a:ln cap="flat" cmpd="sng" w="9525">
            <a:solidFill>
              <a:srgbClr val="7F7F7F"/>
            </a:solidFill>
            <a:prstDash val="solid"/>
            <a:round/>
            <a:headEnd len="sm" w="sm" type="none"/>
            <a:tailEnd len="sm" w="sm" type="none"/>
          </a:ln>
        </p:spPr>
        <p:txBody>
          <a:bodyPr anchorCtr="0" anchor="t" bIns="45700" lIns="91425" spcFirstLastPara="1" rIns="91425" wrap="square" tIns="45700">
            <a:noAutofit/>
          </a:bodyPr>
          <a:lstStyle/>
          <a:p>
            <a:pPr indent="-112713" lvl="0" marL="112713" marR="0" rtl="0" algn="l">
              <a:lnSpc>
                <a:spcPct val="100000"/>
              </a:lnSpc>
              <a:spcBef>
                <a:spcPts val="0"/>
              </a:spcBef>
              <a:spcAft>
                <a:spcPts val="0"/>
              </a:spcAft>
              <a:buClr>
                <a:srgbClr val="000000"/>
              </a:buClr>
              <a:buSzPts val="1600"/>
              <a:buFont typeface="Arial"/>
              <a:buChar char="•"/>
            </a:pPr>
            <a:r>
              <a:rPr b="0" i="0" lang="fr-FR" sz="1600" u="none" cap="none" strike="noStrike">
                <a:solidFill>
                  <a:srgbClr val="000000"/>
                </a:solidFill>
                <a:latin typeface="Open Sans"/>
                <a:ea typeface="Open Sans"/>
                <a:cs typeface="Open Sans"/>
                <a:sym typeface="Open Sans"/>
              </a:rPr>
              <a:t>Utiliser la première personne du singulier. </a:t>
            </a:r>
            <a:endParaRPr b="0" i="0" sz="1400" u="none" cap="none" strike="noStrike">
              <a:solidFill>
                <a:srgbClr val="000000"/>
              </a:solidFill>
              <a:latin typeface="Arial"/>
              <a:ea typeface="Arial"/>
              <a:cs typeface="Arial"/>
              <a:sym typeface="Arial"/>
            </a:endParaRPr>
          </a:p>
          <a:p>
            <a:pPr indent="-112713" lvl="0" marL="112713" marR="0" rtl="0" algn="l">
              <a:lnSpc>
                <a:spcPct val="100000"/>
              </a:lnSpc>
              <a:spcBef>
                <a:spcPts val="0"/>
              </a:spcBef>
              <a:spcAft>
                <a:spcPts val="0"/>
              </a:spcAft>
              <a:buClr>
                <a:srgbClr val="000000"/>
              </a:buClr>
              <a:buSzPts val="1600"/>
              <a:buFont typeface="Arial"/>
              <a:buChar char="•"/>
            </a:pPr>
            <a:r>
              <a:rPr b="0" i="0" lang="fr-FR" sz="1600" u="none" cap="none" strike="noStrike">
                <a:solidFill>
                  <a:srgbClr val="000000"/>
                </a:solidFill>
                <a:latin typeface="Open Sans"/>
                <a:ea typeface="Open Sans"/>
                <a:cs typeface="Open Sans"/>
                <a:sym typeface="Open Sans"/>
              </a:rPr>
              <a:t>Utiliser des indications spatio-temporelles pour situer le descripteur et l’objet décrit. </a:t>
            </a:r>
            <a:endParaRPr b="0" i="0" sz="1400" u="none" cap="none" strike="noStrike">
              <a:solidFill>
                <a:srgbClr val="000000"/>
              </a:solidFill>
              <a:latin typeface="Arial"/>
              <a:ea typeface="Arial"/>
              <a:cs typeface="Arial"/>
              <a:sym typeface="Arial"/>
            </a:endParaRPr>
          </a:p>
          <a:p>
            <a:pPr indent="-112713" lvl="0" marL="112713" marR="0" rtl="0" algn="l">
              <a:lnSpc>
                <a:spcPct val="100000"/>
              </a:lnSpc>
              <a:spcBef>
                <a:spcPts val="0"/>
              </a:spcBef>
              <a:spcAft>
                <a:spcPts val="0"/>
              </a:spcAft>
              <a:buClr>
                <a:srgbClr val="000000"/>
              </a:buClr>
              <a:buSzPts val="1600"/>
              <a:buFont typeface="Arial"/>
              <a:buChar char="•"/>
            </a:pPr>
            <a:r>
              <a:rPr b="0" i="0" lang="fr-FR" sz="1600" u="none" cap="none" strike="noStrike">
                <a:solidFill>
                  <a:srgbClr val="000000"/>
                </a:solidFill>
                <a:latin typeface="Open Sans"/>
                <a:ea typeface="Open Sans"/>
                <a:cs typeface="Open Sans"/>
                <a:sym typeface="Open Sans"/>
              </a:rPr>
              <a:t>Utiliser le lexique architectural relatif à une maison traditionnelle et délabrée </a:t>
            </a:r>
            <a:endParaRPr b="0" i="0" sz="1400" u="none" cap="none" strike="noStrike">
              <a:solidFill>
                <a:srgbClr val="000000"/>
              </a:solidFill>
              <a:latin typeface="Arial"/>
              <a:ea typeface="Arial"/>
              <a:cs typeface="Arial"/>
              <a:sym typeface="Arial"/>
            </a:endParaRPr>
          </a:p>
          <a:p>
            <a:pPr indent="-101600" lvl="0" marL="0" marR="0" rtl="0" algn="l">
              <a:lnSpc>
                <a:spcPct val="100000"/>
              </a:lnSpc>
              <a:spcBef>
                <a:spcPts val="0"/>
              </a:spcBef>
              <a:spcAft>
                <a:spcPts val="0"/>
              </a:spcAft>
              <a:buClr>
                <a:srgbClr val="000000"/>
              </a:buClr>
              <a:buSzPts val="1600"/>
              <a:buFont typeface="Arial"/>
              <a:buChar char="•"/>
            </a:pPr>
            <a:r>
              <a:rPr b="0" i="0" lang="fr-FR" sz="1600" u="none" cap="none" strike="noStrike">
                <a:solidFill>
                  <a:srgbClr val="000000"/>
                </a:solidFill>
                <a:latin typeface="Open Sans"/>
                <a:ea typeface="Open Sans"/>
                <a:cs typeface="Open Sans"/>
                <a:sym typeface="Open Sans"/>
              </a:rPr>
              <a:t> Utiliser des </a:t>
            </a:r>
            <a:r>
              <a:rPr b="1" i="1" lang="fr-FR" sz="1600" u="none" cap="none" strike="noStrike">
                <a:solidFill>
                  <a:srgbClr val="000000"/>
                </a:solidFill>
                <a:latin typeface="Open Sans"/>
                <a:ea typeface="Open Sans"/>
                <a:cs typeface="Open Sans"/>
                <a:sym typeface="Open Sans"/>
              </a:rPr>
              <a:t>expansions (de taille, de forme, de couleur et de valeur)</a:t>
            </a:r>
            <a:endParaRPr b="0" i="0" sz="1400" u="none" cap="none" strike="noStrike">
              <a:solidFill>
                <a:srgbClr val="000000"/>
              </a:solidFill>
              <a:latin typeface="Arial"/>
              <a:ea typeface="Arial"/>
              <a:cs typeface="Arial"/>
              <a:sym typeface="Arial"/>
            </a:endParaRPr>
          </a:p>
          <a:p>
            <a:pPr indent="-101600" lvl="0" marL="0" marR="0" rtl="0" algn="l">
              <a:lnSpc>
                <a:spcPct val="100000"/>
              </a:lnSpc>
              <a:spcBef>
                <a:spcPts val="0"/>
              </a:spcBef>
              <a:spcAft>
                <a:spcPts val="0"/>
              </a:spcAft>
              <a:buClr>
                <a:srgbClr val="000000"/>
              </a:buClr>
              <a:buSzPts val="1600"/>
              <a:buFont typeface="Arial"/>
              <a:buChar char="•"/>
            </a:pPr>
            <a:r>
              <a:rPr b="0" i="0" lang="fr-FR" sz="1600" u="none" cap="none" strike="noStrike">
                <a:solidFill>
                  <a:srgbClr val="000000"/>
                </a:solidFill>
                <a:latin typeface="Open Sans"/>
                <a:ea typeface="Open Sans"/>
                <a:cs typeface="Open Sans"/>
                <a:sym typeface="Open Sans"/>
              </a:rPr>
              <a:t> Vérifier le sens et la place de l’adjectif qualificatif ainsi que son accord.</a:t>
            </a:r>
            <a:endParaRPr b="0" i="0" sz="1400" u="none" cap="none" strike="noStrike">
              <a:solidFill>
                <a:srgbClr val="000000"/>
              </a:solidFill>
              <a:latin typeface="Arial"/>
              <a:ea typeface="Arial"/>
              <a:cs typeface="Arial"/>
              <a:sym typeface="Arial"/>
            </a:endParaRPr>
          </a:p>
          <a:p>
            <a:pPr indent="-101600" lvl="0" marL="0" marR="0" rtl="0" algn="l">
              <a:lnSpc>
                <a:spcPct val="100000"/>
              </a:lnSpc>
              <a:spcBef>
                <a:spcPts val="0"/>
              </a:spcBef>
              <a:spcAft>
                <a:spcPts val="0"/>
              </a:spcAft>
              <a:buClr>
                <a:srgbClr val="000000"/>
              </a:buClr>
              <a:buSzPts val="1600"/>
              <a:buFont typeface="Arial"/>
              <a:buChar char="•"/>
            </a:pPr>
            <a:r>
              <a:rPr b="0" i="0" lang="fr-FR" sz="1600" u="none" cap="none" strike="noStrike">
                <a:solidFill>
                  <a:srgbClr val="000000"/>
                </a:solidFill>
                <a:latin typeface="Open Sans"/>
                <a:ea typeface="Open Sans"/>
                <a:cs typeface="Open Sans"/>
                <a:sym typeface="Open Sans"/>
              </a:rPr>
              <a:t> Conjuguer les verbes soit au présent soit à l’imparfait de l’indicatif.</a:t>
            </a:r>
            <a:endParaRPr b="0" i="0" sz="1400" u="none" cap="none" strike="noStrike">
              <a:solidFill>
                <a:srgbClr val="000000"/>
              </a:solidFill>
              <a:latin typeface="Arial"/>
              <a:ea typeface="Arial"/>
              <a:cs typeface="Arial"/>
              <a:sym typeface="Arial"/>
            </a:endParaRPr>
          </a:p>
        </p:txBody>
      </p:sp>
      <p:sp>
        <p:nvSpPr>
          <p:cNvPr id="303" name="Google Shape;303;p25"/>
          <p:cNvSpPr/>
          <p:nvPr/>
        </p:nvSpPr>
        <p:spPr>
          <a:xfrm>
            <a:off x="682625" y="3457575"/>
            <a:ext cx="6742113" cy="70788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Rédigez sur le brouillon votre texte </a:t>
            </a:r>
            <a:r>
              <a:rPr b="1" i="0" lang="fr-FR" sz="2000" u="sng" cap="none" strike="noStrike">
                <a:solidFill>
                  <a:schemeClr val="dk1"/>
                </a:solidFill>
                <a:latin typeface="Open Sans"/>
                <a:ea typeface="Open Sans"/>
                <a:cs typeface="Open Sans"/>
                <a:sym typeface="Open Sans"/>
              </a:rPr>
              <a:t>tout en respectant le plan élaboré</a:t>
            </a:r>
            <a:r>
              <a:rPr b="1" i="0" lang="fr-FR" sz="2000" u="none" cap="none" strike="noStrike">
                <a:solidFill>
                  <a:schemeClr val="dk1"/>
                </a:solidFill>
                <a:latin typeface="Open Sans"/>
                <a:ea typeface="Open Sans"/>
                <a:cs typeface="Open Sans"/>
                <a:sym typeface="Open Sans"/>
              </a:rPr>
              <a:t>. </a:t>
            </a:r>
            <a:endParaRPr b="0" i="0" sz="2000" u="none" cap="none" strike="noStrike">
              <a:solidFill>
                <a:schemeClr val="dk1"/>
              </a:solidFill>
              <a:latin typeface="Open Sans"/>
              <a:ea typeface="Open Sans"/>
              <a:cs typeface="Open Sans"/>
              <a:sym typeface="Open Sans"/>
            </a:endParaRPr>
          </a:p>
        </p:txBody>
      </p:sp>
      <p:sp>
        <p:nvSpPr>
          <p:cNvPr id="304" name="Google Shape;304;p25"/>
          <p:cNvSpPr/>
          <p:nvPr/>
        </p:nvSpPr>
        <p:spPr>
          <a:xfrm>
            <a:off x="685800" y="5727700"/>
            <a:ext cx="6540500" cy="70788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Vérifier l’orthographe, les majuscules, la ponctuation et la mise en page avant de présenter votre texte. </a:t>
            </a:r>
            <a:endParaRPr b="0" i="0" sz="1400" u="none" cap="none" strike="noStrike">
              <a:solidFill>
                <a:srgbClr val="000000"/>
              </a:solidFill>
              <a:latin typeface="Arial"/>
              <a:ea typeface="Arial"/>
              <a:cs typeface="Arial"/>
              <a:sym typeface="Arial"/>
            </a:endParaRPr>
          </a:p>
        </p:txBody>
      </p:sp>
      <p:sp>
        <p:nvSpPr>
          <p:cNvPr id="305" name="Google Shape;305;p25"/>
          <p:cNvSpPr/>
          <p:nvPr/>
        </p:nvSpPr>
        <p:spPr>
          <a:xfrm>
            <a:off x="7877175" y="865188"/>
            <a:ext cx="4068763" cy="5632311"/>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800"/>
              <a:buFont typeface="Arial"/>
              <a:buNone/>
            </a:pPr>
            <a:r>
              <a:rPr b="1" i="0" lang="fr-FR" sz="1800" u="sng" cap="none" strike="noStrike">
                <a:solidFill>
                  <a:schemeClr val="dk1"/>
                </a:solidFill>
                <a:latin typeface="Open Sans"/>
                <a:ea typeface="Open Sans"/>
                <a:cs typeface="Open Sans"/>
                <a:sym typeface="Open Sans"/>
              </a:rPr>
              <a:t>SUJET:</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Un jour, </a:t>
            </a:r>
            <a:r>
              <a:rPr b="1" i="0" lang="fr-FR" sz="1800" u="none" cap="none" strike="noStrike">
                <a:solidFill>
                  <a:srgbClr val="FF0000"/>
                </a:solidFill>
                <a:latin typeface="Open Sans"/>
                <a:ea typeface="Open Sans"/>
                <a:cs typeface="Open Sans"/>
                <a:sym typeface="Open Sans"/>
              </a:rPr>
              <a:t>vous</a:t>
            </a:r>
            <a:r>
              <a:rPr b="1" i="0" lang="fr-FR" sz="1800" u="none" cap="none" strike="noStrike">
                <a:solidFill>
                  <a:schemeClr val="dk1"/>
                </a:solidFill>
                <a:latin typeface="Open Sans"/>
                <a:ea typeface="Open Sans"/>
                <a:cs typeface="Open Sans"/>
                <a:sym typeface="Open Sans"/>
              </a:rPr>
              <a:t> avez </a:t>
            </a:r>
            <a:r>
              <a:rPr b="1" i="0" lang="fr-FR" sz="1800" u="none" cap="none" strike="noStrike">
                <a:solidFill>
                  <a:srgbClr val="FFC000"/>
                </a:solidFill>
                <a:latin typeface="Open Sans"/>
                <a:ea typeface="Open Sans"/>
                <a:cs typeface="Open Sans"/>
                <a:sym typeface="Open Sans"/>
              </a:rPr>
              <a:t>entendu parler de la décision </a:t>
            </a:r>
            <a:r>
              <a:rPr b="1" i="0" lang="fr-FR" sz="1800" u="none" cap="none" strike="noStrike">
                <a:solidFill>
                  <a:schemeClr val="dk1"/>
                </a:solidFill>
                <a:latin typeface="Open Sans"/>
                <a:ea typeface="Open Sans"/>
                <a:cs typeface="Open Sans"/>
                <a:sym typeface="Open Sans"/>
              </a:rPr>
              <a:t>de </a:t>
            </a:r>
            <a:r>
              <a:rPr b="1" i="0" lang="fr-FR" sz="1800" u="none" cap="none" strike="noStrike">
                <a:solidFill>
                  <a:srgbClr val="C55A11"/>
                </a:solidFill>
                <a:latin typeface="Open Sans"/>
                <a:ea typeface="Open Sans"/>
                <a:cs typeface="Open Sans"/>
                <a:sym typeface="Open Sans"/>
              </a:rPr>
              <a:t>la municipalité </a:t>
            </a:r>
            <a:r>
              <a:rPr b="1" i="0" lang="fr-FR" sz="1800" u="none" cap="none" strike="noStrike">
                <a:solidFill>
                  <a:schemeClr val="dk1"/>
                </a:solidFill>
                <a:latin typeface="Open Sans"/>
                <a:ea typeface="Open Sans"/>
                <a:cs typeface="Open Sans"/>
                <a:sym typeface="Open Sans"/>
              </a:rPr>
              <a:t>à </a:t>
            </a:r>
            <a:r>
              <a:rPr b="1" i="0" lang="fr-FR" sz="1800" u="none" cap="none" strike="noStrike">
                <a:solidFill>
                  <a:srgbClr val="7030A0"/>
                </a:solidFill>
                <a:latin typeface="Open Sans"/>
                <a:ea typeface="Open Sans"/>
                <a:cs typeface="Open Sans"/>
                <a:sym typeface="Open Sans"/>
              </a:rPr>
              <a:t>démolir une des maisons traditionnelles délabrées</a:t>
            </a:r>
            <a:r>
              <a:rPr b="1" i="0" lang="fr-FR" sz="1800" u="none" cap="none" strike="noStrike">
                <a:solidFill>
                  <a:schemeClr val="dk1"/>
                </a:solidFill>
                <a:latin typeface="Open Sans"/>
                <a:ea typeface="Open Sans"/>
                <a:cs typeface="Open Sans"/>
                <a:sym typeface="Open Sans"/>
              </a:rPr>
              <a:t> dans </a:t>
            </a:r>
            <a:r>
              <a:rPr b="1" i="0" lang="fr-FR" sz="1800" u="none" cap="none" strike="noStrike">
                <a:solidFill>
                  <a:srgbClr val="FF0000"/>
                </a:solidFill>
                <a:latin typeface="Open Sans"/>
                <a:ea typeface="Open Sans"/>
                <a:cs typeface="Open Sans"/>
                <a:sym typeface="Open Sans"/>
              </a:rPr>
              <a:t>votre village</a:t>
            </a:r>
            <a:r>
              <a:rPr b="1" i="0" lang="fr-FR" sz="1800" u="none" cap="none" strike="noStrike">
                <a:solidFill>
                  <a:schemeClr val="dk1"/>
                </a:solidFill>
                <a:latin typeface="Open Sans"/>
                <a:ea typeface="Open Sans"/>
                <a:cs typeface="Open Sans"/>
                <a:sym typeface="Open Sans"/>
              </a:rPr>
              <a:t>. Cette décision </a:t>
            </a:r>
            <a:r>
              <a:rPr b="1" i="0" lang="fr-FR" sz="1800" u="none" cap="none" strike="noStrike">
                <a:solidFill>
                  <a:srgbClr val="FF0000"/>
                </a:solidFill>
                <a:latin typeface="Open Sans"/>
                <a:ea typeface="Open Sans"/>
                <a:cs typeface="Open Sans"/>
                <a:sym typeface="Open Sans"/>
              </a:rPr>
              <a:t>vous</a:t>
            </a:r>
            <a:r>
              <a:rPr b="1" i="0" lang="fr-FR" sz="1800" u="none" cap="none" strike="noStrike">
                <a:solidFill>
                  <a:schemeClr val="dk1"/>
                </a:solidFill>
                <a:latin typeface="Open Sans"/>
                <a:ea typeface="Open Sans"/>
                <a:cs typeface="Open Sans"/>
                <a:sym typeface="Open Sans"/>
              </a:rPr>
              <a:t> a mis dans tous </a:t>
            </a:r>
            <a:r>
              <a:rPr b="1" i="0" lang="fr-FR" sz="1800" u="none" cap="none" strike="noStrike">
                <a:solidFill>
                  <a:srgbClr val="FF0000"/>
                </a:solidFill>
                <a:latin typeface="Open Sans"/>
                <a:ea typeface="Open Sans"/>
                <a:cs typeface="Open Sans"/>
                <a:sym typeface="Open Sans"/>
              </a:rPr>
              <a:t>vos</a:t>
            </a:r>
            <a:r>
              <a:rPr b="1" i="0" lang="fr-FR" sz="1800" u="none" cap="none" strike="noStrike">
                <a:solidFill>
                  <a:schemeClr val="dk1"/>
                </a:solidFill>
                <a:latin typeface="Open Sans"/>
                <a:ea typeface="Open Sans"/>
                <a:cs typeface="Open Sans"/>
                <a:sym typeface="Open Sans"/>
              </a:rPr>
              <a:t> états parce que </a:t>
            </a:r>
            <a:r>
              <a:rPr b="1" i="0" lang="fr-FR" sz="1800" u="none" cap="none" strike="noStrike">
                <a:solidFill>
                  <a:srgbClr val="FF0000"/>
                </a:solidFill>
                <a:latin typeface="Open Sans"/>
                <a:ea typeface="Open Sans"/>
                <a:cs typeface="Open Sans"/>
                <a:sym typeface="Open Sans"/>
              </a:rPr>
              <a:t>vous</a:t>
            </a:r>
            <a:r>
              <a:rPr b="1" i="0" lang="fr-FR" sz="1800" u="none" cap="none" strike="noStrike">
                <a:solidFill>
                  <a:schemeClr val="dk1"/>
                </a:solidFill>
                <a:latin typeface="Open Sans"/>
                <a:ea typeface="Open Sans"/>
                <a:cs typeface="Open Sans"/>
                <a:sym typeface="Open Sans"/>
              </a:rPr>
              <a:t> pensez que ces bâtiments doivent rester intact pour témoigner de </a:t>
            </a:r>
            <a:r>
              <a:rPr b="1" i="0" lang="fr-FR" sz="1800" u="none" cap="none" strike="noStrike">
                <a:solidFill>
                  <a:srgbClr val="7030A0"/>
                </a:solidFill>
                <a:latin typeface="Open Sans"/>
                <a:ea typeface="Open Sans"/>
                <a:cs typeface="Open Sans"/>
                <a:sym typeface="Open Sans"/>
              </a:rPr>
              <a:t>la richesse architecturale et de l’histoire de </a:t>
            </a:r>
            <a:r>
              <a:rPr b="1" i="0" lang="fr-FR" sz="1800" u="none" cap="none" strike="noStrike">
                <a:solidFill>
                  <a:srgbClr val="FF0000"/>
                </a:solidFill>
                <a:latin typeface="Open Sans"/>
                <a:ea typeface="Open Sans"/>
                <a:cs typeface="Open Sans"/>
                <a:sym typeface="Open Sans"/>
              </a:rPr>
              <a:t>votre village</a:t>
            </a:r>
            <a:r>
              <a:rPr b="1" i="0" lang="fr-FR" sz="1800" u="none" cap="none" strike="noStrike">
                <a:solidFill>
                  <a:schemeClr val="dk1"/>
                </a:solidFill>
                <a:latin typeface="Open Sans"/>
                <a:ea typeface="Open Sans"/>
                <a:cs typeface="Open Sans"/>
                <a:sym typeface="Open Sans"/>
              </a:rPr>
              <a:t>. Et, </a:t>
            </a:r>
            <a:r>
              <a:rPr b="1" i="0" lang="fr-FR" sz="1800" u="none" cap="none" strike="noStrike">
                <a:solidFill>
                  <a:srgbClr val="FF0000"/>
                </a:solidFill>
                <a:latin typeface="Open Sans"/>
                <a:ea typeface="Open Sans"/>
                <a:cs typeface="Open Sans"/>
                <a:sym typeface="Open Sans"/>
              </a:rPr>
              <a:t>vous</a:t>
            </a:r>
            <a:r>
              <a:rPr b="1" i="0" lang="fr-FR" sz="1800" u="none" cap="none" strike="noStrike">
                <a:solidFill>
                  <a:schemeClr val="dk1"/>
                </a:solidFill>
                <a:latin typeface="Open Sans"/>
                <a:ea typeface="Open Sans"/>
                <a:cs typeface="Open Sans"/>
                <a:sym typeface="Open Sans"/>
              </a:rPr>
              <a:t> décidez de </a:t>
            </a:r>
            <a:r>
              <a:rPr b="1" i="0" lang="fr-FR" sz="1800" u="none" cap="none" strike="noStrike">
                <a:solidFill>
                  <a:srgbClr val="00B050"/>
                </a:solidFill>
                <a:latin typeface="Open Sans"/>
                <a:ea typeface="Open Sans"/>
                <a:cs typeface="Open Sans"/>
                <a:sym typeface="Open Sans"/>
              </a:rPr>
              <a:t>mener sur les réseaux sociaux</a:t>
            </a:r>
            <a:r>
              <a:rPr b="1" i="0" lang="fr-FR" sz="1800" u="none" cap="none" strike="noStrike">
                <a:solidFill>
                  <a:schemeClr val="dk1"/>
                </a:solidFill>
                <a:latin typeface="Open Sans"/>
                <a:ea typeface="Open Sans"/>
                <a:cs typeface="Open Sans"/>
                <a:sym typeface="Open Sans"/>
              </a:rPr>
              <a:t>, une </a:t>
            </a:r>
            <a:r>
              <a:rPr b="1" i="0" lang="fr-FR" sz="1800" u="none" cap="none" strike="noStrike">
                <a:solidFill>
                  <a:srgbClr val="7030A0"/>
                </a:solidFill>
                <a:latin typeface="Open Sans"/>
                <a:ea typeface="Open Sans"/>
                <a:cs typeface="Open Sans"/>
                <a:sym typeface="Open Sans"/>
              </a:rPr>
              <a:t>campagne contre cette décision</a:t>
            </a:r>
            <a:r>
              <a:rPr b="1" i="0" lang="fr-FR" sz="1800" u="none" cap="none" strike="noStrike">
                <a:solidFill>
                  <a:schemeClr val="dk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Rédigez </a:t>
            </a:r>
            <a:r>
              <a:rPr b="1" i="0" lang="fr-FR" sz="1800" u="none" cap="none" strike="noStrike">
                <a:solidFill>
                  <a:srgbClr val="00B050"/>
                </a:solidFill>
                <a:latin typeface="Open Sans"/>
                <a:ea typeface="Open Sans"/>
                <a:cs typeface="Open Sans"/>
                <a:sym typeface="Open Sans"/>
              </a:rPr>
              <a:t>le post à faire circuler sur les réseaux sociaux</a:t>
            </a:r>
            <a:r>
              <a:rPr b="1" i="0" lang="fr-FR" sz="1800" u="none" cap="none" strike="noStrike">
                <a:solidFill>
                  <a:srgbClr val="000000"/>
                </a:solidFill>
                <a:latin typeface="Open Sans"/>
                <a:ea typeface="Open Sans"/>
                <a:cs typeface="Open Sans"/>
                <a:sym typeface="Open Sans"/>
              </a:rPr>
              <a:t>, dans lequel vous </a:t>
            </a:r>
            <a:r>
              <a:rPr b="1" i="0" lang="fr-FR" sz="1800" u="none" cap="none" strike="noStrike">
                <a:solidFill>
                  <a:srgbClr val="FF0000"/>
                </a:solidFill>
                <a:latin typeface="Open Sans"/>
                <a:ea typeface="Open Sans"/>
                <a:cs typeface="Open Sans"/>
                <a:sym typeface="Open Sans"/>
              </a:rPr>
              <a:t>décrivez cette maison traditionnelle et délabrée</a:t>
            </a:r>
            <a:r>
              <a:rPr b="1" i="0" lang="fr-FR" sz="1800" u="none" cap="none" strike="noStrike">
                <a:solidFill>
                  <a:srgbClr val="000000"/>
                </a:solidFill>
                <a:latin typeface="Open Sans"/>
                <a:ea typeface="Open Sans"/>
                <a:cs typeface="Open Sans"/>
                <a:sym typeface="Open Sans"/>
              </a:rPr>
              <a:t> et </a:t>
            </a:r>
            <a:r>
              <a:rPr b="1" i="0" lang="fr-FR" sz="1800" u="none" cap="none" strike="noStrike">
                <a:solidFill>
                  <a:srgbClr val="2E75B5"/>
                </a:solidFill>
                <a:latin typeface="Open Sans"/>
                <a:ea typeface="Open Sans"/>
                <a:cs typeface="Open Sans"/>
                <a:sym typeface="Open Sans"/>
              </a:rPr>
              <a:t>vous insistez sur son importance architecturale et historique. </a:t>
            </a:r>
            <a:r>
              <a:rPr b="1" i="0" lang="fr-FR" sz="1800" u="none" cap="none" strike="noStrike">
                <a:solidFill>
                  <a:srgbClr val="000000"/>
                </a:solidFill>
                <a:latin typeface="Open Sans"/>
                <a:ea typeface="Open Sans"/>
                <a:cs typeface="Open Sans"/>
                <a:sym typeface="Open Sans"/>
              </a:rPr>
              <a:t>Formulez un titre accrocheur à votre post.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2"/>
                                        </p:tgtEl>
                                        <p:attrNameLst>
                                          <p:attrName>style.visibility</p:attrName>
                                        </p:attrNameLst>
                                      </p:cBhvr>
                                      <p:to>
                                        <p:strVal val="visible"/>
                                      </p:to>
                                    </p:set>
                                    <p:animEffect filter="fade" transition="in">
                                      <p:cBhvr>
                                        <p:cTn dur="500"/>
                                        <p:tgtEl>
                                          <p:spTgt spid="3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26"/>
          <p:cNvSpPr/>
          <p:nvPr/>
        </p:nvSpPr>
        <p:spPr>
          <a:xfrm>
            <a:off x="4710113" y="6297612"/>
            <a:ext cx="7323138" cy="339161"/>
          </a:xfrm>
          <a:prstGeom prst="rect">
            <a:avLst/>
          </a:prstGeom>
          <a:solidFill>
            <a:schemeClr val="lt1"/>
          </a:solidFill>
          <a:ln cap="flat" cmpd="sng" w="28575">
            <a:solidFill>
              <a:srgbClr val="7F7F7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Préciser les idées directrices à développer puis réfléchir aux détails. </a:t>
            </a:r>
            <a:endParaRPr b="0" i="0" sz="1400" u="none" cap="none" strike="noStrike">
              <a:solidFill>
                <a:srgbClr val="000000"/>
              </a:solidFill>
              <a:latin typeface="Arial"/>
              <a:ea typeface="Arial"/>
              <a:cs typeface="Arial"/>
              <a:sym typeface="Arial"/>
            </a:endParaRPr>
          </a:p>
        </p:txBody>
      </p:sp>
      <p:sp>
        <p:nvSpPr>
          <p:cNvPr id="312" name="Google Shape;312;p26"/>
          <p:cNvSpPr/>
          <p:nvPr/>
        </p:nvSpPr>
        <p:spPr>
          <a:xfrm>
            <a:off x="4710111" y="3557587"/>
            <a:ext cx="7323139" cy="1570038"/>
          </a:xfrm>
          <a:prstGeom prst="rect">
            <a:avLst/>
          </a:prstGeom>
          <a:solidFill>
            <a:schemeClr val="lt1"/>
          </a:solidFill>
          <a:ln cap="flat" cmpd="sng" w="28575">
            <a:solidFill>
              <a:srgbClr val="7F7F7F"/>
            </a:solidFill>
            <a:prstDash val="solid"/>
            <a:round/>
            <a:headEnd len="sm" w="sm" type="none"/>
            <a:tailEnd len="sm" w="sm" type="none"/>
          </a:ln>
        </p:spPr>
        <p:txBody>
          <a:bodyPr anchorCtr="0" anchor="t" bIns="45700" lIns="91425" spcFirstLastPara="1" rIns="91425" wrap="square" tIns="45700">
            <a:noAutofit/>
          </a:bodyPr>
          <a:lstStyle/>
          <a:p>
            <a:pPr indent="-112713" lvl="0" marL="112713" marR="0" rtl="0" algn="l">
              <a:lnSpc>
                <a:spcPct val="100000"/>
              </a:lnSpc>
              <a:spcBef>
                <a:spcPts val="0"/>
              </a:spcBef>
              <a:spcAft>
                <a:spcPts val="0"/>
              </a:spcAft>
              <a:buClr>
                <a:srgbClr val="000000"/>
              </a:buClr>
              <a:buSzPts val="1600"/>
              <a:buFont typeface="Arial"/>
              <a:buChar char="•"/>
            </a:pPr>
            <a:r>
              <a:rPr b="0" i="0" lang="fr-FR" sz="1600" u="none" cap="none" strike="noStrike">
                <a:solidFill>
                  <a:srgbClr val="000000"/>
                </a:solidFill>
                <a:latin typeface="Open Sans"/>
                <a:ea typeface="Open Sans"/>
                <a:cs typeface="Open Sans"/>
                <a:sym typeface="Open Sans"/>
              </a:rPr>
              <a:t>Utiliser la première personne du singulier. </a:t>
            </a:r>
            <a:endParaRPr b="0" i="0" sz="1400" u="none" cap="none" strike="noStrike">
              <a:solidFill>
                <a:srgbClr val="000000"/>
              </a:solidFill>
              <a:latin typeface="Arial"/>
              <a:ea typeface="Arial"/>
              <a:cs typeface="Arial"/>
              <a:sym typeface="Arial"/>
            </a:endParaRPr>
          </a:p>
          <a:p>
            <a:pPr indent="-112713" lvl="0" marL="112713" marR="0" rtl="0" algn="l">
              <a:lnSpc>
                <a:spcPct val="100000"/>
              </a:lnSpc>
              <a:spcBef>
                <a:spcPts val="0"/>
              </a:spcBef>
              <a:spcAft>
                <a:spcPts val="0"/>
              </a:spcAft>
              <a:buClr>
                <a:srgbClr val="000000"/>
              </a:buClr>
              <a:buSzPts val="1600"/>
              <a:buFont typeface="Arial"/>
              <a:buChar char="•"/>
            </a:pPr>
            <a:r>
              <a:rPr b="0" i="0" lang="fr-FR" sz="1600" u="none" cap="none" strike="noStrike">
                <a:solidFill>
                  <a:srgbClr val="000000"/>
                </a:solidFill>
                <a:latin typeface="Open Sans"/>
                <a:ea typeface="Open Sans"/>
                <a:cs typeface="Open Sans"/>
                <a:sym typeface="Open Sans"/>
              </a:rPr>
              <a:t>Utiliser des indications pour situer le descripteur et l’objet décrit. </a:t>
            </a:r>
            <a:endParaRPr b="0" i="0" sz="1400" u="none" cap="none" strike="noStrike">
              <a:solidFill>
                <a:srgbClr val="000000"/>
              </a:solidFill>
              <a:latin typeface="Arial"/>
              <a:ea typeface="Arial"/>
              <a:cs typeface="Arial"/>
              <a:sym typeface="Arial"/>
            </a:endParaRPr>
          </a:p>
          <a:p>
            <a:pPr indent="-112713" lvl="0" marL="112713" marR="0" rtl="0" algn="l">
              <a:lnSpc>
                <a:spcPct val="100000"/>
              </a:lnSpc>
              <a:spcBef>
                <a:spcPts val="0"/>
              </a:spcBef>
              <a:spcAft>
                <a:spcPts val="0"/>
              </a:spcAft>
              <a:buClr>
                <a:srgbClr val="000000"/>
              </a:buClr>
              <a:buSzPts val="1600"/>
              <a:buFont typeface="Arial"/>
              <a:buChar char="•"/>
            </a:pPr>
            <a:r>
              <a:rPr b="0" i="0" lang="fr-FR" sz="1600" u="none" cap="none" strike="noStrike">
                <a:solidFill>
                  <a:srgbClr val="000000"/>
                </a:solidFill>
                <a:latin typeface="Open Sans"/>
                <a:ea typeface="Open Sans"/>
                <a:cs typeface="Open Sans"/>
                <a:sym typeface="Open Sans"/>
              </a:rPr>
              <a:t>Utiliser le lexique architectural relatif à une maison traditionnelle et délabrée </a:t>
            </a:r>
            <a:endParaRPr b="0" i="0" sz="1400" u="none" cap="none" strike="noStrike">
              <a:solidFill>
                <a:srgbClr val="000000"/>
              </a:solidFill>
              <a:latin typeface="Arial"/>
              <a:ea typeface="Arial"/>
              <a:cs typeface="Arial"/>
              <a:sym typeface="Arial"/>
            </a:endParaRPr>
          </a:p>
          <a:p>
            <a:pPr indent="-101600" lvl="0" marL="0" marR="0" rtl="0" algn="l">
              <a:lnSpc>
                <a:spcPct val="100000"/>
              </a:lnSpc>
              <a:spcBef>
                <a:spcPts val="0"/>
              </a:spcBef>
              <a:spcAft>
                <a:spcPts val="0"/>
              </a:spcAft>
              <a:buClr>
                <a:srgbClr val="000000"/>
              </a:buClr>
              <a:buSzPts val="1600"/>
              <a:buFont typeface="Arial"/>
              <a:buChar char="•"/>
            </a:pPr>
            <a:r>
              <a:rPr b="0" i="0" lang="fr-FR" sz="1600" u="none" cap="none" strike="noStrike">
                <a:solidFill>
                  <a:srgbClr val="000000"/>
                </a:solidFill>
                <a:latin typeface="Open Sans"/>
                <a:ea typeface="Open Sans"/>
                <a:cs typeface="Open Sans"/>
                <a:sym typeface="Open Sans"/>
              </a:rPr>
              <a:t> Utiliser des </a:t>
            </a:r>
            <a:r>
              <a:rPr b="1" i="1" lang="fr-FR" sz="1600" u="none" cap="none" strike="noStrike">
                <a:solidFill>
                  <a:srgbClr val="000000"/>
                </a:solidFill>
                <a:latin typeface="Open Sans"/>
                <a:ea typeface="Open Sans"/>
                <a:cs typeface="Open Sans"/>
                <a:sym typeface="Open Sans"/>
              </a:rPr>
              <a:t>expansions (de taille, de forme, de couleur et de valeur)</a:t>
            </a:r>
            <a:endParaRPr b="0" i="0" sz="1400" u="none" cap="none" strike="noStrike">
              <a:solidFill>
                <a:srgbClr val="000000"/>
              </a:solidFill>
              <a:latin typeface="Arial"/>
              <a:ea typeface="Arial"/>
              <a:cs typeface="Arial"/>
              <a:sym typeface="Arial"/>
            </a:endParaRPr>
          </a:p>
          <a:p>
            <a:pPr indent="-101600" lvl="0" marL="0" marR="0" rtl="0" algn="l">
              <a:lnSpc>
                <a:spcPct val="100000"/>
              </a:lnSpc>
              <a:spcBef>
                <a:spcPts val="0"/>
              </a:spcBef>
              <a:spcAft>
                <a:spcPts val="0"/>
              </a:spcAft>
              <a:buClr>
                <a:srgbClr val="000000"/>
              </a:buClr>
              <a:buSzPts val="1600"/>
              <a:buFont typeface="Arial"/>
              <a:buChar char="•"/>
            </a:pPr>
            <a:r>
              <a:rPr b="0" i="0" lang="fr-FR" sz="1600" u="none" cap="none" strike="noStrike">
                <a:solidFill>
                  <a:srgbClr val="000000"/>
                </a:solidFill>
                <a:latin typeface="Open Sans"/>
                <a:ea typeface="Open Sans"/>
                <a:cs typeface="Open Sans"/>
                <a:sym typeface="Open Sans"/>
              </a:rPr>
              <a:t> Vérifier le sens et la place de l’adjectif qualificatif ainsi que son accord.</a:t>
            </a:r>
            <a:endParaRPr b="0" i="0" sz="1400" u="none" cap="none" strike="noStrike">
              <a:solidFill>
                <a:srgbClr val="000000"/>
              </a:solidFill>
              <a:latin typeface="Arial"/>
              <a:ea typeface="Arial"/>
              <a:cs typeface="Arial"/>
              <a:sym typeface="Arial"/>
            </a:endParaRPr>
          </a:p>
          <a:p>
            <a:pPr indent="-101600" lvl="0" marL="0" marR="0" rtl="0" algn="l">
              <a:lnSpc>
                <a:spcPct val="100000"/>
              </a:lnSpc>
              <a:spcBef>
                <a:spcPts val="0"/>
              </a:spcBef>
              <a:spcAft>
                <a:spcPts val="0"/>
              </a:spcAft>
              <a:buClr>
                <a:srgbClr val="000000"/>
              </a:buClr>
              <a:buSzPts val="1600"/>
              <a:buFont typeface="Arial"/>
              <a:buChar char="•"/>
            </a:pPr>
            <a:r>
              <a:rPr b="0" i="0" lang="fr-FR" sz="1600" u="none" cap="none" strike="noStrike">
                <a:solidFill>
                  <a:srgbClr val="000000"/>
                </a:solidFill>
                <a:latin typeface="Open Sans"/>
                <a:ea typeface="Open Sans"/>
                <a:cs typeface="Open Sans"/>
                <a:sym typeface="Open Sans"/>
              </a:rPr>
              <a:t> Conjuguer les verbes soit au présent soit à l’imparfait de l’indicatif.</a:t>
            </a:r>
            <a:endParaRPr b="0" i="0" sz="1400" u="none" cap="none" strike="noStrike">
              <a:solidFill>
                <a:srgbClr val="000000"/>
              </a:solidFill>
              <a:latin typeface="Arial"/>
              <a:ea typeface="Arial"/>
              <a:cs typeface="Arial"/>
              <a:sym typeface="Arial"/>
            </a:endParaRPr>
          </a:p>
        </p:txBody>
      </p:sp>
      <p:sp>
        <p:nvSpPr>
          <p:cNvPr id="313" name="Google Shape;313;p26"/>
          <p:cNvSpPr/>
          <p:nvPr/>
        </p:nvSpPr>
        <p:spPr>
          <a:xfrm>
            <a:off x="4710112" y="2972593"/>
            <a:ext cx="7326313" cy="584200"/>
          </a:xfrm>
          <a:prstGeom prst="rect">
            <a:avLst/>
          </a:prstGeom>
          <a:solidFill>
            <a:schemeClr val="lt1"/>
          </a:solidFill>
          <a:ln cap="flat" cmpd="sng" w="28575">
            <a:solidFill>
              <a:srgbClr val="7F7F7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Corriger ses propres erreurs, seul, avec l’aide de son camarade ou de l’enseignant(e) si besoin.</a:t>
            </a:r>
            <a:endParaRPr b="0" i="0" sz="1400" u="none" cap="none" strike="noStrike">
              <a:solidFill>
                <a:srgbClr val="000000"/>
              </a:solidFill>
              <a:latin typeface="Arial"/>
              <a:ea typeface="Arial"/>
              <a:cs typeface="Arial"/>
              <a:sym typeface="Arial"/>
            </a:endParaRPr>
          </a:p>
        </p:txBody>
      </p:sp>
      <p:sp>
        <p:nvSpPr>
          <p:cNvPr id="314" name="Google Shape;314;p26"/>
          <p:cNvSpPr txBox="1"/>
          <p:nvPr/>
        </p:nvSpPr>
        <p:spPr>
          <a:xfrm>
            <a:off x="882650" y="144463"/>
            <a:ext cx="10726738"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7D7"/>
                </a:solidFill>
                <a:latin typeface="Open Sans"/>
                <a:ea typeface="Open Sans"/>
                <a:cs typeface="Open Sans"/>
                <a:sym typeface="Open Sans"/>
              </a:rPr>
              <a:t>POUR RÉUSSIR SA PRODUCTION</a:t>
            </a:r>
            <a:endParaRPr b="0" i="0" sz="1400" u="none" cap="none" strike="noStrike">
              <a:solidFill>
                <a:srgbClr val="000000"/>
              </a:solidFill>
              <a:latin typeface="Arial"/>
              <a:ea typeface="Arial"/>
              <a:cs typeface="Arial"/>
              <a:sym typeface="Arial"/>
            </a:endParaRPr>
          </a:p>
        </p:txBody>
      </p:sp>
      <p:sp>
        <p:nvSpPr>
          <p:cNvPr id="315" name="Google Shape;315;p26"/>
          <p:cNvSpPr/>
          <p:nvPr/>
        </p:nvSpPr>
        <p:spPr>
          <a:xfrm>
            <a:off x="857250" y="2690352"/>
            <a:ext cx="2328201" cy="36933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Analyser la consigne </a:t>
            </a:r>
            <a:endParaRPr b="0" i="0" sz="1400" u="none" cap="none" strike="noStrike">
              <a:solidFill>
                <a:srgbClr val="000000"/>
              </a:solidFill>
              <a:latin typeface="Arial"/>
              <a:ea typeface="Arial"/>
              <a:cs typeface="Arial"/>
              <a:sym typeface="Arial"/>
            </a:endParaRPr>
          </a:p>
        </p:txBody>
      </p:sp>
      <p:sp>
        <p:nvSpPr>
          <p:cNvPr id="316" name="Google Shape;316;p26"/>
          <p:cNvSpPr/>
          <p:nvPr/>
        </p:nvSpPr>
        <p:spPr>
          <a:xfrm>
            <a:off x="838200" y="3846819"/>
            <a:ext cx="1883593" cy="36933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Elaborer un plan</a:t>
            </a:r>
            <a:endParaRPr b="0" i="0" sz="1400" u="none" cap="none" strike="noStrike">
              <a:solidFill>
                <a:srgbClr val="000000"/>
              </a:solidFill>
              <a:latin typeface="Arial"/>
              <a:ea typeface="Arial"/>
              <a:cs typeface="Arial"/>
              <a:sym typeface="Arial"/>
            </a:endParaRPr>
          </a:p>
        </p:txBody>
      </p:sp>
      <p:sp>
        <p:nvSpPr>
          <p:cNvPr id="317" name="Google Shape;317;p26"/>
          <p:cNvSpPr/>
          <p:nvPr/>
        </p:nvSpPr>
        <p:spPr>
          <a:xfrm>
            <a:off x="822325" y="3128395"/>
            <a:ext cx="2835275" cy="646331"/>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Penser les indicateurs de réussite linguistique</a:t>
            </a:r>
            <a:endParaRPr b="0" i="0" sz="1400" u="none" cap="none" strike="noStrike">
              <a:solidFill>
                <a:srgbClr val="000000"/>
              </a:solidFill>
              <a:latin typeface="Arial"/>
              <a:ea typeface="Arial"/>
              <a:cs typeface="Arial"/>
              <a:sym typeface="Arial"/>
            </a:endParaRPr>
          </a:p>
        </p:txBody>
      </p:sp>
      <p:sp>
        <p:nvSpPr>
          <p:cNvPr id="318" name="Google Shape;318;p26"/>
          <p:cNvSpPr/>
          <p:nvPr/>
        </p:nvSpPr>
        <p:spPr>
          <a:xfrm>
            <a:off x="822325" y="4758293"/>
            <a:ext cx="1482137" cy="36933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Développer  </a:t>
            </a:r>
            <a:endParaRPr b="0" i="0" sz="1800" u="none" cap="none" strike="noStrike">
              <a:solidFill>
                <a:schemeClr val="dk1"/>
              </a:solidFill>
              <a:latin typeface="Arial"/>
              <a:ea typeface="Arial"/>
              <a:cs typeface="Arial"/>
              <a:sym typeface="Arial"/>
            </a:endParaRPr>
          </a:p>
        </p:txBody>
      </p:sp>
      <p:sp>
        <p:nvSpPr>
          <p:cNvPr id="319" name="Google Shape;319;p26"/>
          <p:cNvSpPr/>
          <p:nvPr/>
        </p:nvSpPr>
        <p:spPr>
          <a:xfrm>
            <a:off x="857250" y="5142628"/>
            <a:ext cx="1887312" cy="36933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S’auto—évaluer </a:t>
            </a:r>
            <a:endParaRPr b="0" i="0" sz="1800" u="none" cap="none" strike="noStrike">
              <a:solidFill>
                <a:schemeClr val="dk1"/>
              </a:solidFill>
              <a:latin typeface="Arial"/>
              <a:ea typeface="Arial"/>
              <a:cs typeface="Arial"/>
              <a:sym typeface="Arial"/>
            </a:endParaRPr>
          </a:p>
        </p:txBody>
      </p:sp>
      <p:sp>
        <p:nvSpPr>
          <p:cNvPr id="320" name="Google Shape;320;p26"/>
          <p:cNvSpPr/>
          <p:nvPr/>
        </p:nvSpPr>
        <p:spPr>
          <a:xfrm>
            <a:off x="838200" y="5569050"/>
            <a:ext cx="1777153" cy="36933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S’auto-corriger </a:t>
            </a:r>
            <a:endParaRPr b="0" i="0" sz="1800" u="none" cap="none" strike="noStrike">
              <a:solidFill>
                <a:schemeClr val="dk1"/>
              </a:solidFill>
              <a:latin typeface="Arial"/>
              <a:ea typeface="Arial"/>
              <a:cs typeface="Arial"/>
              <a:sym typeface="Arial"/>
            </a:endParaRPr>
          </a:p>
        </p:txBody>
      </p:sp>
      <p:sp>
        <p:nvSpPr>
          <p:cNvPr id="321" name="Google Shape;321;p26"/>
          <p:cNvSpPr/>
          <p:nvPr/>
        </p:nvSpPr>
        <p:spPr>
          <a:xfrm>
            <a:off x="822325" y="5995472"/>
            <a:ext cx="1979966" cy="36933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Mettre au propre </a:t>
            </a:r>
            <a:endParaRPr b="0" i="0" sz="1800" u="none" cap="none" strike="noStrike">
              <a:solidFill>
                <a:schemeClr val="dk1"/>
              </a:solidFill>
              <a:latin typeface="Arial"/>
              <a:ea typeface="Arial"/>
              <a:cs typeface="Arial"/>
              <a:sym typeface="Arial"/>
            </a:endParaRPr>
          </a:p>
        </p:txBody>
      </p:sp>
      <p:sp>
        <p:nvSpPr>
          <p:cNvPr id="322" name="Google Shape;322;p26"/>
          <p:cNvSpPr/>
          <p:nvPr/>
        </p:nvSpPr>
        <p:spPr>
          <a:xfrm>
            <a:off x="4710111" y="5713413"/>
            <a:ext cx="7323140" cy="584200"/>
          </a:xfrm>
          <a:prstGeom prst="rect">
            <a:avLst/>
          </a:prstGeom>
          <a:solidFill>
            <a:schemeClr val="lt1"/>
          </a:solidFill>
          <a:ln cap="flat" cmpd="sng" w="28575">
            <a:solidFill>
              <a:srgbClr val="7F7F7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Penser à l’ordre, à l’organisation des idées: du général au particulier ou du plus attirant au moins attirant. .</a:t>
            </a:r>
            <a:endParaRPr b="0" i="0" sz="1400" u="none" cap="none" strike="noStrike">
              <a:solidFill>
                <a:srgbClr val="000000"/>
              </a:solidFill>
              <a:latin typeface="Arial"/>
              <a:ea typeface="Arial"/>
              <a:cs typeface="Arial"/>
              <a:sym typeface="Arial"/>
            </a:endParaRPr>
          </a:p>
        </p:txBody>
      </p:sp>
      <p:sp>
        <p:nvSpPr>
          <p:cNvPr id="323" name="Google Shape;323;p26"/>
          <p:cNvSpPr/>
          <p:nvPr/>
        </p:nvSpPr>
        <p:spPr>
          <a:xfrm>
            <a:off x="4710111" y="5127625"/>
            <a:ext cx="7323140" cy="585788"/>
          </a:xfrm>
          <a:prstGeom prst="rect">
            <a:avLst/>
          </a:prstGeom>
          <a:solidFill>
            <a:schemeClr val="lt1"/>
          </a:solidFill>
          <a:ln cap="flat" cmpd="sng" w="28575">
            <a:solidFill>
              <a:srgbClr val="7F7F7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Évaluer son texte en fonction des indicateurs de réussite élaborés avec l’enseignant(e). </a:t>
            </a:r>
            <a:endParaRPr b="0" i="0" sz="1400" u="none" cap="none" strike="noStrike">
              <a:solidFill>
                <a:srgbClr val="000000"/>
              </a:solidFill>
              <a:latin typeface="Arial"/>
              <a:ea typeface="Arial"/>
              <a:cs typeface="Arial"/>
              <a:sym typeface="Arial"/>
            </a:endParaRPr>
          </a:p>
        </p:txBody>
      </p:sp>
      <p:sp>
        <p:nvSpPr>
          <p:cNvPr id="324" name="Google Shape;324;p26"/>
          <p:cNvSpPr/>
          <p:nvPr/>
        </p:nvSpPr>
        <p:spPr>
          <a:xfrm>
            <a:off x="822325" y="4288244"/>
            <a:ext cx="2155398" cy="36933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fr-FR" sz="1800" u="none" cap="none" strike="noStrike">
                <a:solidFill>
                  <a:schemeClr val="dk1"/>
                </a:solidFill>
                <a:latin typeface="Open Sans"/>
                <a:ea typeface="Open Sans"/>
                <a:cs typeface="Open Sans"/>
                <a:sym typeface="Open Sans"/>
              </a:rPr>
              <a:t>Chercher des idées </a:t>
            </a:r>
            <a:endParaRPr b="0" i="0" sz="1400" u="none" cap="none" strike="noStrike">
              <a:solidFill>
                <a:srgbClr val="000000"/>
              </a:solidFill>
              <a:latin typeface="Arial"/>
              <a:ea typeface="Arial"/>
              <a:cs typeface="Arial"/>
              <a:sym typeface="Arial"/>
            </a:endParaRPr>
          </a:p>
        </p:txBody>
      </p:sp>
      <p:sp>
        <p:nvSpPr>
          <p:cNvPr id="325" name="Google Shape;325;p26"/>
          <p:cNvSpPr/>
          <p:nvPr/>
        </p:nvSpPr>
        <p:spPr>
          <a:xfrm>
            <a:off x="439328" y="996573"/>
            <a:ext cx="4006850" cy="1541448"/>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chemeClr val="dk1"/>
              </a:buClr>
              <a:buSzPts val="2200"/>
              <a:buFont typeface="Times New Roman"/>
              <a:buNone/>
            </a:pPr>
            <a:r>
              <a:rPr b="1" i="0" lang="fr-FR" sz="2200" u="none" cap="none" strike="noStrike">
                <a:solidFill>
                  <a:schemeClr val="dk1"/>
                </a:solidFill>
                <a:latin typeface="Open Sans"/>
                <a:ea typeface="Open Sans"/>
                <a:cs typeface="Open Sans"/>
                <a:sym typeface="Open Sans"/>
              </a:rPr>
              <a:t>Associez les titres suivants aux encadrés afin de retrouver les différentes stratégies pour réussir une production écrite. </a:t>
            </a:r>
            <a:endParaRPr b="0" i="0" sz="1400" u="none" cap="none" strike="noStrike">
              <a:solidFill>
                <a:srgbClr val="000000"/>
              </a:solidFill>
              <a:latin typeface="Arial"/>
              <a:ea typeface="Arial"/>
              <a:cs typeface="Arial"/>
              <a:sym typeface="Arial"/>
            </a:endParaRPr>
          </a:p>
        </p:txBody>
      </p:sp>
      <p:sp>
        <p:nvSpPr>
          <p:cNvPr id="326" name="Google Shape;326;p26"/>
          <p:cNvSpPr/>
          <p:nvPr/>
        </p:nvSpPr>
        <p:spPr>
          <a:xfrm>
            <a:off x="4710112" y="2148527"/>
            <a:ext cx="7326313" cy="831850"/>
          </a:xfrm>
          <a:prstGeom prst="rect">
            <a:avLst/>
          </a:prstGeom>
          <a:solidFill>
            <a:schemeClr val="lt1"/>
          </a:solidFill>
          <a:ln cap="flat" cmpd="sng" w="28575">
            <a:solidFill>
              <a:srgbClr val="7F7F7F"/>
            </a:solidFill>
            <a:prstDash val="solid"/>
            <a:round/>
            <a:headEnd len="sm" w="sm" type="none"/>
            <a:tailEnd len="sm" w="sm" type="none"/>
          </a:ln>
        </p:spPr>
        <p:txBody>
          <a:bodyPr anchorCtr="0" anchor="t" bIns="45700" lIns="91425" spcFirstLastPara="1" rIns="91425" wrap="square" tIns="45700">
            <a:noAutofit/>
          </a:bodyPr>
          <a:lstStyle/>
          <a:p>
            <a:pPr indent="-168275" lvl="0" marL="168275" marR="0" rtl="0" algn="l">
              <a:lnSpc>
                <a:spcPct val="100000"/>
              </a:lnSpc>
              <a:spcBef>
                <a:spcPts val="0"/>
              </a:spcBef>
              <a:spcAft>
                <a:spcPts val="0"/>
              </a:spcAft>
              <a:buClr>
                <a:srgbClr val="000000"/>
              </a:buClr>
              <a:buSzPts val="1600"/>
              <a:buFont typeface="Open Sans"/>
              <a:buChar char="-"/>
            </a:pPr>
            <a:r>
              <a:rPr b="0" i="0" lang="fr-FR" sz="1600" u="none" cap="none" strike="noStrike">
                <a:solidFill>
                  <a:srgbClr val="000000"/>
                </a:solidFill>
                <a:latin typeface="Open Sans"/>
                <a:ea typeface="Open Sans"/>
                <a:cs typeface="Open Sans"/>
                <a:sym typeface="Open Sans"/>
              </a:rPr>
              <a:t>Identifier la situation de communication.</a:t>
            </a:r>
            <a:endParaRPr b="0" i="0" sz="1400" u="none" cap="none" strike="noStrike">
              <a:solidFill>
                <a:srgbClr val="000000"/>
              </a:solidFill>
              <a:latin typeface="Arial"/>
              <a:ea typeface="Arial"/>
              <a:cs typeface="Arial"/>
              <a:sym typeface="Arial"/>
            </a:endParaRPr>
          </a:p>
          <a:p>
            <a:pPr indent="-168275" lvl="0" marL="168275" marR="0" rtl="0" algn="l">
              <a:lnSpc>
                <a:spcPct val="100000"/>
              </a:lnSpc>
              <a:spcBef>
                <a:spcPts val="0"/>
              </a:spcBef>
              <a:spcAft>
                <a:spcPts val="0"/>
              </a:spcAft>
              <a:buClr>
                <a:srgbClr val="000000"/>
              </a:buClr>
              <a:buSzPts val="1600"/>
              <a:buFont typeface="Open Sans"/>
              <a:buChar char="-"/>
            </a:pPr>
            <a:r>
              <a:rPr b="0" i="0" lang="fr-FR" sz="1600" u="none" cap="none" strike="noStrike">
                <a:solidFill>
                  <a:srgbClr val="000000"/>
                </a:solidFill>
                <a:latin typeface="Open Sans"/>
                <a:ea typeface="Open Sans"/>
                <a:cs typeface="Open Sans"/>
                <a:sym typeface="Open Sans"/>
              </a:rPr>
              <a:t>Identifier le type, l’enjeu et le genre du texte à produire.</a:t>
            </a:r>
            <a:endParaRPr b="0" i="0" sz="1400" u="none" cap="none" strike="noStrike">
              <a:solidFill>
                <a:srgbClr val="000000"/>
              </a:solidFill>
              <a:latin typeface="Arial"/>
              <a:ea typeface="Arial"/>
              <a:cs typeface="Arial"/>
              <a:sym typeface="Arial"/>
            </a:endParaRPr>
          </a:p>
          <a:p>
            <a:pPr indent="-168275" lvl="0" marL="168275" marR="0" rtl="0" algn="l">
              <a:lnSpc>
                <a:spcPct val="100000"/>
              </a:lnSpc>
              <a:spcBef>
                <a:spcPts val="0"/>
              </a:spcBef>
              <a:spcAft>
                <a:spcPts val="0"/>
              </a:spcAft>
              <a:buClr>
                <a:srgbClr val="000000"/>
              </a:buClr>
              <a:buSzPts val="1600"/>
              <a:buFont typeface="Open Sans"/>
              <a:buChar char="-"/>
            </a:pPr>
            <a:r>
              <a:rPr b="0" i="0" lang="fr-FR" sz="1600" u="none" cap="none" strike="noStrike">
                <a:solidFill>
                  <a:srgbClr val="000000"/>
                </a:solidFill>
                <a:latin typeface="Open Sans"/>
                <a:ea typeface="Open Sans"/>
                <a:cs typeface="Open Sans"/>
                <a:sym typeface="Open Sans"/>
              </a:rPr>
              <a:t>Identifier le volume du texte à produire. </a:t>
            </a:r>
            <a:endParaRPr b="0" i="0" sz="1600" u="none" cap="none" strike="noStrike">
              <a:solidFill>
                <a:srgbClr val="000000"/>
              </a:solidFill>
              <a:latin typeface="Open Sans"/>
              <a:ea typeface="Open Sans"/>
              <a:cs typeface="Open Sans"/>
              <a:sym typeface="Open Sans"/>
            </a:endParaRPr>
          </a:p>
        </p:txBody>
      </p:sp>
      <p:sp>
        <p:nvSpPr>
          <p:cNvPr id="327" name="Google Shape;327;p26"/>
          <p:cNvSpPr/>
          <p:nvPr/>
        </p:nvSpPr>
        <p:spPr>
          <a:xfrm>
            <a:off x="4710112" y="1243946"/>
            <a:ext cx="7323138" cy="338137"/>
          </a:xfrm>
          <a:prstGeom prst="rect">
            <a:avLst/>
          </a:prstGeom>
          <a:solidFill>
            <a:schemeClr val="lt1"/>
          </a:solidFill>
          <a:ln cap="flat" cmpd="sng" w="28575">
            <a:solidFill>
              <a:srgbClr val="7F7F7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Écrire le premier jet</a:t>
            </a:r>
            <a:endParaRPr b="0" i="0" sz="1400" u="none" cap="none" strike="noStrike">
              <a:solidFill>
                <a:srgbClr val="000000"/>
              </a:solidFill>
              <a:latin typeface="Arial"/>
              <a:ea typeface="Arial"/>
              <a:cs typeface="Arial"/>
              <a:sym typeface="Arial"/>
            </a:endParaRPr>
          </a:p>
        </p:txBody>
      </p:sp>
      <p:sp>
        <p:nvSpPr>
          <p:cNvPr id="328" name="Google Shape;328;p26"/>
          <p:cNvSpPr/>
          <p:nvPr/>
        </p:nvSpPr>
        <p:spPr>
          <a:xfrm>
            <a:off x="4710112" y="1558936"/>
            <a:ext cx="7324726" cy="584200"/>
          </a:xfrm>
          <a:prstGeom prst="rect">
            <a:avLst/>
          </a:prstGeom>
          <a:solidFill>
            <a:schemeClr val="lt1"/>
          </a:solidFill>
          <a:ln cap="flat" cmpd="sng" w="28575">
            <a:solidFill>
              <a:srgbClr val="7F7F7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fr-FR" sz="1600" u="none" cap="none" strike="noStrike">
                <a:solidFill>
                  <a:srgbClr val="000000"/>
                </a:solidFill>
                <a:latin typeface="Open Sans"/>
                <a:ea typeface="Open Sans"/>
                <a:cs typeface="Open Sans"/>
                <a:sym typeface="Open Sans"/>
              </a:rPr>
              <a:t>Réviser l’orthographe, les majuscules, la ponctuation et la mise en page en mettant en propre son texte.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9"/>
          <p:cNvSpPr/>
          <p:nvPr/>
        </p:nvSpPr>
        <p:spPr>
          <a:xfrm flipH="1">
            <a:off x="1692272" y="2768095"/>
            <a:ext cx="9026525" cy="541337"/>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L’apprenant sera capable de / d’: </a:t>
            </a:r>
            <a:endParaRPr b="0" i="0" sz="1400" u="none" cap="none" strike="noStrike">
              <a:solidFill>
                <a:srgbClr val="000000"/>
              </a:solidFill>
              <a:latin typeface="Arial"/>
              <a:ea typeface="Arial"/>
              <a:cs typeface="Arial"/>
              <a:sym typeface="Arial"/>
            </a:endParaRPr>
          </a:p>
        </p:txBody>
      </p:sp>
      <p:sp>
        <p:nvSpPr>
          <p:cNvPr id="97" name="Google Shape;97;p9"/>
          <p:cNvSpPr/>
          <p:nvPr/>
        </p:nvSpPr>
        <p:spPr>
          <a:xfrm flipH="1">
            <a:off x="1692273" y="2052786"/>
            <a:ext cx="8440737" cy="541338"/>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Produire un texte descriptif (portraits, paysages), (intégré à un récit).</a:t>
            </a:r>
            <a:endParaRPr b="0" i="0" sz="2000" u="none" cap="none" strike="noStrike">
              <a:solidFill>
                <a:schemeClr val="dk1"/>
              </a:solidFill>
              <a:latin typeface="Open Sans"/>
              <a:ea typeface="Open Sans"/>
              <a:cs typeface="Open Sans"/>
              <a:sym typeface="Open Sans"/>
            </a:endParaRPr>
          </a:p>
        </p:txBody>
      </p:sp>
      <p:pic>
        <p:nvPicPr>
          <p:cNvPr id="98" name="Google Shape;98;p9"/>
          <p:cNvPicPr preferRelativeResize="0"/>
          <p:nvPr/>
        </p:nvPicPr>
        <p:blipFill rotWithShape="1">
          <a:blip r:embed="rId3">
            <a:alphaModFix/>
          </a:blip>
          <a:srcRect b="0" l="0" r="0" t="0"/>
          <a:stretch/>
        </p:blipFill>
        <p:spPr>
          <a:xfrm>
            <a:off x="844550" y="1865312"/>
            <a:ext cx="738188" cy="1038225"/>
          </a:xfrm>
          <a:prstGeom prst="rect">
            <a:avLst/>
          </a:prstGeom>
          <a:noFill/>
          <a:ln>
            <a:noFill/>
          </a:ln>
        </p:spPr>
      </p:pic>
      <p:sp>
        <p:nvSpPr>
          <p:cNvPr id="99" name="Google Shape;99;p9"/>
          <p:cNvSpPr txBox="1"/>
          <p:nvPr/>
        </p:nvSpPr>
        <p:spPr>
          <a:xfrm>
            <a:off x="844550" y="2200274"/>
            <a:ext cx="369888" cy="368300"/>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FFFFFF"/>
                </a:solidFill>
                <a:latin typeface="Open Sans"/>
                <a:ea typeface="Open Sans"/>
                <a:cs typeface="Open Sans"/>
                <a:sym typeface="Open Sans"/>
              </a:rPr>
              <a:t>1</a:t>
            </a:r>
            <a:endParaRPr b="0" i="0" sz="1400" u="none" cap="none" strike="noStrike">
              <a:solidFill>
                <a:srgbClr val="000000"/>
              </a:solidFill>
              <a:latin typeface="Arial"/>
              <a:ea typeface="Arial"/>
              <a:cs typeface="Arial"/>
              <a:sym typeface="Arial"/>
            </a:endParaRPr>
          </a:p>
        </p:txBody>
      </p:sp>
      <p:sp>
        <p:nvSpPr>
          <p:cNvPr id="100" name="Google Shape;100;p9"/>
          <p:cNvSpPr txBox="1"/>
          <p:nvPr/>
        </p:nvSpPr>
        <p:spPr>
          <a:xfrm flipH="1">
            <a:off x="1692272" y="3387013"/>
            <a:ext cx="8440737" cy="553957"/>
          </a:xfrm>
          <a:prstGeom prst="rect">
            <a:avLst/>
          </a:prstGeom>
          <a:solidFill>
            <a:srgbClr val="DDEAF6"/>
          </a:solid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analyser une consigne, élaborer un plan et rechercher des idées. </a:t>
            </a:r>
            <a:endParaRPr b="0" i="0" sz="1400" u="none" cap="none" strike="noStrike">
              <a:solidFill>
                <a:srgbClr val="000000"/>
              </a:solidFill>
              <a:latin typeface="Arial"/>
              <a:ea typeface="Arial"/>
              <a:cs typeface="Arial"/>
              <a:sym typeface="Arial"/>
            </a:endParaRPr>
          </a:p>
        </p:txBody>
      </p:sp>
      <p:sp>
        <p:nvSpPr>
          <p:cNvPr id="101" name="Google Shape;101;p9"/>
          <p:cNvSpPr txBox="1"/>
          <p:nvPr/>
        </p:nvSpPr>
        <p:spPr>
          <a:xfrm flipH="1">
            <a:off x="1692273" y="4039941"/>
            <a:ext cx="8440735" cy="1785064"/>
          </a:xfrm>
          <a:prstGeom prst="rect">
            <a:avLst/>
          </a:prstGeom>
          <a:solidFill>
            <a:srgbClr val="DDEAF6"/>
          </a:solid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se préparer à produire et à utiliser les outils linguistiques nécessaires:</a:t>
            </a:r>
            <a:endParaRPr b="0" i="0" sz="1400" u="none" cap="none" strike="noStrike">
              <a:solidFill>
                <a:srgbClr val="000000"/>
              </a:solidFill>
              <a:latin typeface="Arial"/>
              <a:ea typeface="Arial"/>
              <a:cs typeface="Arial"/>
              <a:sym typeface="Arial"/>
            </a:endParaRPr>
          </a:p>
          <a:p>
            <a:pPr indent="33655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 les expansions du nom (place et accord) </a:t>
            </a:r>
            <a:endParaRPr b="0" i="0" sz="1400" u="none" cap="none" strike="noStrike">
              <a:solidFill>
                <a:srgbClr val="000000"/>
              </a:solidFill>
              <a:latin typeface="Arial"/>
              <a:ea typeface="Arial"/>
              <a:cs typeface="Arial"/>
              <a:sym typeface="Arial"/>
            </a:endParaRPr>
          </a:p>
          <a:p>
            <a:pPr indent="33655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 l’imparfait de l’indicatif. </a:t>
            </a:r>
            <a:endParaRPr b="0" i="0" sz="1400" u="none" cap="none" strike="noStrike">
              <a:solidFill>
                <a:srgbClr val="000000"/>
              </a:solidFill>
              <a:latin typeface="Arial"/>
              <a:ea typeface="Arial"/>
              <a:cs typeface="Arial"/>
              <a:sym typeface="Arial"/>
            </a:endParaRPr>
          </a:p>
          <a:p>
            <a:pPr indent="33655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 le lexique évaluatif. </a:t>
            </a:r>
            <a:endParaRPr b="0" i="0" sz="1400" u="none" cap="none" strike="noStrike">
              <a:solidFill>
                <a:srgbClr val="000000"/>
              </a:solidFill>
              <a:latin typeface="Arial"/>
              <a:ea typeface="Arial"/>
              <a:cs typeface="Arial"/>
              <a:sym typeface="Arial"/>
            </a:endParaRPr>
          </a:p>
          <a:p>
            <a:pPr indent="33655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 les compléments circonstanciels de lieu et l’organisation de la description.</a:t>
            </a:r>
            <a:endParaRPr b="0" i="0" sz="1400" u="none" cap="none" strike="noStrike">
              <a:solidFill>
                <a:srgbClr val="000000"/>
              </a:solidFill>
              <a:latin typeface="Arial"/>
              <a:ea typeface="Arial"/>
              <a:cs typeface="Arial"/>
              <a:sym typeface="Arial"/>
            </a:endParaRPr>
          </a:p>
        </p:txBody>
      </p:sp>
      <p:sp>
        <p:nvSpPr>
          <p:cNvPr id="102" name="Google Shape;102;p9"/>
          <p:cNvSpPr txBox="1"/>
          <p:nvPr/>
        </p:nvSpPr>
        <p:spPr>
          <a:xfrm>
            <a:off x="1582738" y="1160463"/>
            <a:ext cx="8550275" cy="5715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Objectif </a:t>
            </a:r>
            <a:endParaRPr b="0" i="0" sz="2000" u="none" cap="none" strike="noStrike">
              <a:solidFill>
                <a:schemeClr val="dk1"/>
              </a:solidFill>
              <a:latin typeface="Open Sans"/>
              <a:ea typeface="Open Sans"/>
              <a:cs typeface="Open Sans"/>
              <a:sym typeface="Open Sans"/>
            </a:endParaRPr>
          </a:p>
        </p:txBody>
      </p:sp>
      <p:sp>
        <p:nvSpPr>
          <p:cNvPr id="103" name="Google Shape;103;p9"/>
          <p:cNvSpPr/>
          <p:nvPr/>
        </p:nvSpPr>
        <p:spPr>
          <a:xfrm>
            <a:off x="1692272" y="5923976"/>
            <a:ext cx="8440737" cy="502573"/>
          </a:xfrm>
          <a:prstGeom prst="rect">
            <a:avLst/>
          </a:prstGeom>
          <a:solidFill>
            <a:srgbClr val="DDEAF6"/>
          </a:solidFill>
          <a:ln>
            <a:noFill/>
          </a:ln>
        </p:spPr>
        <p:txBody>
          <a:bodyPr anchorCtr="0" anchor="t" bIns="45700" lIns="91425" spcFirstLastPara="1" rIns="91425" wrap="square" tIns="45700">
            <a:noAutofit/>
          </a:bodyPr>
          <a:lstStyle/>
          <a:p>
            <a:pPr indent="223838" lvl="0" marL="0" marR="0" rtl="0" algn="l">
              <a:lnSpc>
                <a:spcPct val="150000"/>
              </a:lnSpc>
              <a:spcBef>
                <a:spcPts val="0"/>
              </a:spcBef>
              <a:spcAft>
                <a:spcPts val="0"/>
              </a:spcAft>
              <a:buClr>
                <a:srgbClr val="000000"/>
              </a:buClr>
              <a:buSzPts val="2000"/>
              <a:buFont typeface="Arial"/>
              <a:buNone/>
            </a:pPr>
            <a:r>
              <a:rPr b="0" i="0" lang="fr-FR" sz="2000" u="none" cap="none" strike="noStrike">
                <a:solidFill>
                  <a:srgbClr val="000000"/>
                </a:solidFill>
                <a:latin typeface="Open Sans"/>
                <a:ea typeface="Open Sans"/>
                <a:cs typeface="Open Sans"/>
                <a:sym typeface="Open Sans"/>
              </a:rPr>
              <a:t>identifier les indicateurs de réussite de la production d’un texte descriptif. </a:t>
            </a:r>
            <a:endParaRPr b="0" i="0" sz="2000" u="none" cap="none" strike="noStrike">
              <a:solidFill>
                <a:srgbClr val="000000"/>
              </a:solidFill>
              <a:latin typeface="Open Sans"/>
              <a:ea typeface="Open Sans"/>
              <a:cs typeface="Open Sans"/>
              <a:sym typeface="Open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32" name="Shape 332"/>
        <p:cNvGrpSpPr/>
        <p:nvPr/>
      </p:nvGrpSpPr>
      <p:grpSpPr>
        <a:xfrm>
          <a:off x="0" y="0"/>
          <a:ext cx="0" cy="0"/>
          <a:chOff x="0" y="0"/>
          <a:chExt cx="0" cy="0"/>
        </a:xfrm>
      </p:grpSpPr>
      <p:sp>
        <p:nvSpPr>
          <p:cNvPr id="333" name="Google Shape;333;p27"/>
          <p:cNvSpPr/>
          <p:nvPr/>
        </p:nvSpPr>
        <p:spPr>
          <a:xfrm>
            <a:off x="1111250" y="2024063"/>
            <a:ext cx="10028238" cy="3716337"/>
          </a:xfrm>
          <a:prstGeom prst="rect">
            <a:avLst/>
          </a:prstGeom>
          <a:noFill/>
          <a:ln>
            <a:noFill/>
          </a:ln>
        </p:spPr>
        <p:txBody>
          <a:bodyPr anchorCtr="0" anchor="t" bIns="45700" lIns="91425" spcFirstLastPara="1" rIns="91425" wrap="square" tIns="45700">
            <a:noAutofit/>
          </a:bodyPr>
          <a:lstStyle/>
          <a:p>
            <a:pPr indent="-285750" lvl="0" marL="285750" marR="0" rtl="0" algn="l">
              <a:lnSpc>
                <a:spcPct val="150000"/>
              </a:lnSpc>
              <a:spcBef>
                <a:spcPts val="0"/>
              </a:spcBef>
              <a:spcAft>
                <a:spcPts val="0"/>
              </a:spcAft>
              <a:buClr>
                <a:schemeClr val="dk1"/>
              </a:buClr>
              <a:buSzPts val="2400"/>
              <a:buFont typeface="Arial"/>
              <a:buChar char="•"/>
            </a:pPr>
            <a:r>
              <a:rPr b="1" i="0" lang="fr-FR" sz="2400" u="none" cap="none" strike="noStrike">
                <a:solidFill>
                  <a:srgbClr val="000000"/>
                </a:solidFill>
                <a:latin typeface="Open Sans"/>
                <a:ea typeface="Open Sans"/>
                <a:cs typeface="Open Sans"/>
                <a:sym typeface="Open Sans"/>
              </a:rPr>
              <a:t>Olivier BRIAT, Le vieux quartier. </a:t>
            </a:r>
            <a:endParaRPr b="0" i="0" sz="1400" u="none" cap="none" strike="noStrike">
              <a:solidFill>
                <a:srgbClr val="000000"/>
              </a:solidFill>
              <a:latin typeface="Arial"/>
              <a:ea typeface="Arial"/>
              <a:cs typeface="Arial"/>
              <a:sym typeface="Arial"/>
            </a:endParaRPr>
          </a:p>
          <a:p>
            <a:pPr indent="-285750" lvl="0" marL="285750" marR="0" rtl="0" algn="l">
              <a:lnSpc>
                <a:spcPct val="150000"/>
              </a:lnSpc>
              <a:spcBef>
                <a:spcPts val="0"/>
              </a:spcBef>
              <a:spcAft>
                <a:spcPts val="0"/>
              </a:spcAft>
              <a:buClr>
                <a:schemeClr val="dk1"/>
              </a:buClr>
              <a:buSzPts val="2400"/>
              <a:buFont typeface="Arial"/>
              <a:buChar char="•"/>
            </a:pPr>
            <a:r>
              <a:rPr b="1" i="0" lang="fr-FR" sz="2400" u="sng" cap="none" strike="noStrike">
                <a:solidFill>
                  <a:schemeClr val="hlink"/>
                </a:solidFill>
                <a:latin typeface="Open Sans"/>
                <a:ea typeface="Open Sans"/>
                <a:cs typeface="Open Sans"/>
                <a:sym typeface="Open Sans"/>
                <a:hlinkClick r:id="rId3"/>
              </a:rPr>
              <a:t>https://nosdevoirs.fr/devoir/287987</a:t>
            </a:r>
            <a:endParaRPr b="1" i="0" sz="2400" u="none" cap="none" strike="noStrike">
              <a:solidFill>
                <a:srgbClr val="000000"/>
              </a:solidFill>
              <a:latin typeface="Open Sans"/>
              <a:ea typeface="Open Sans"/>
              <a:cs typeface="Open Sans"/>
              <a:sym typeface="Open Sans"/>
            </a:endParaRPr>
          </a:p>
          <a:p>
            <a:pPr indent="-133350" lvl="0" marL="285750" marR="0" rtl="0" algn="l">
              <a:lnSpc>
                <a:spcPct val="150000"/>
              </a:lnSpc>
              <a:spcBef>
                <a:spcPts val="0"/>
              </a:spcBef>
              <a:spcAft>
                <a:spcPts val="0"/>
              </a:spcAft>
              <a:buClr>
                <a:schemeClr val="dk1"/>
              </a:buClr>
              <a:buSzPts val="2400"/>
              <a:buFont typeface="Arial"/>
              <a:buNone/>
            </a:pPr>
            <a:r>
              <a:t/>
            </a:r>
            <a:endParaRPr b="1" i="0" sz="2400" u="none" cap="none" strike="noStrike">
              <a:solidFill>
                <a:srgbClr val="000000"/>
              </a:solidFill>
              <a:latin typeface="Open Sans"/>
              <a:ea typeface="Open Sans"/>
              <a:cs typeface="Open Sans"/>
              <a:sym typeface="Open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7" name="Shape 337"/>
        <p:cNvGrpSpPr/>
        <p:nvPr/>
      </p:nvGrpSpPr>
      <p:grpSpPr>
        <a:xfrm>
          <a:off x="0" y="0"/>
          <a:ext cx="0" cy="0"/>
          <a:chOff x="0" y="0"/>
          <a:chExt cx="0" cy="0"/>
        </a:xfrm>
      </p:grpSpPr>
      <p:sp>
        <p:nvSpPr>
          <p:cNvPr id="338" name="Google Shape;338;p28"/>
          <p:cNvSpPr txBox="1"/>
          <p:nvPr/>
        </p:nvSpPr>
        <p:spPr>
          <a:xfrm>
            <a:off x="900471" y="1913757"/>
            <a:ext cx="9926638" cy="2693987"/>
          </a:xfrm>
          <a:prstGeom prst="rect">
            <a:avLst/>
          </a:prstGeom>
          <a:noFill/>
          <a:ln>
            <a:noFill/>
          </a:ln>
        </p:spPr>
        <p:txBody>
          <a:bodyPr anchorCtr="0" anchor="t" bIns="45700" lIns="91425" spcFirstLastPara="1" rIns="91425" wrap="square" tIns="45700">
            <a:noAutofit/>
          </a:bodyPr>
          <a:lstStyle/>
          <a:p>
            <a:pPr indent="-227013" lvl="0" marL="227013" marR="0" rtl="0" algn="l">
              <a:lnSpc>
                <a:spcPct val="150000"/>
              </a:lnSpc>
              <a:spcBef>
                <a:spcPts val="0"/>
              </a:spcBef>
              <a:spcAft>
                <a:spcPts val="0"/>
              </a:spcAft>
              <a:buClr>
                <a:srgbClr val="000000"/>
              </a:buClr>
              <a:buSzPts val="2400"/>
              <a:buFont typeface="Arial"/>
              <a:buChar char="•"/>
            </a:pPr>
            <a:r>
              <a:rPr b="0" i="0" lang="fr-FR" sz="2400" u="none" cap="none" strike="noStrike">
                <a:solidFill>
                  <a:srgbClr val="000000"/>
                </a:solidFill>
                <a:latin typeface="Open Sans"/>
                <a:ea typeface="Open Sans"/>
                <a:cs typeface="Open Sans"/>
                <a:sym typeface="Open Sans"/>
              </a:rPr>
              <a:t>Auteure: Safa Mawlawi</a:t>
            </a:r>
            <a:endParaRPr b="0" i="0" sz="2400" u="none" cap="none" strike="noStrike">
              <a:solidFill>
                <a:srgbClr val="000000"/>
              </a:solidFill>
              <a:latin typeface="Open Sans"/>
              <a:ea typeface="Open Sans"/>
              <a:cs typeface="Open Sans"/>
              <a:sym typeface="Open Sans"/>
            </a:endParaRPr>
          </a:p>
          <a:p>
            <a:pPr indent="-227013" lvl="0" marL="227013" marR="0" rtl="0" algn="l">
              <a:lnSpc>
                <a:spcPct val="150000"/>
              </a:lnSpc>
              <a:spcBef>
                <a:spcPts val="0"/>
              </a:spcBef>
              <a:spcAft>
                <a:spcPts val="0"/>
              </a:spcAft>
              <a:buClr>
                <a:srgbClr val="000000"/>
              </a:buClr>
              <a:buSzPts val="2400"/>
              <a:buFont typeface="Arial"/>
              <a:buChar char="•"/>
            </a:pPr>
            <a:r>
              <a:rPr b="0" i="0" lang="fr-FR" sz="2400" u="none" cap="none" strike="noStrike">
                <a:solidFill>
                  <a:srgbClr val="000000"/>
                </a:solidFill>
                <a:latin typeface="Open Sans"/>
                <a:ea typeface="Open Sans"/>
                <a:cs typeface="Open Sans"/>
                <a:sym typeface="Open Sans"/>
              </a:rPr>
              <a:t>Coordinatrices: Marina Chammas</a:t>
            </a:r>
            <a:br>
              <a:rPr b="0" i="0" lang="fr-FR" sz="2400" u="none" cap="none" strike="noStrike">
                <a:solidFill>
                  <a:srgbClr val="000000"/>
                </a:solidFill>
                <a:latin typeface="Open Sans"/>
                <a:ea typeface="Open Sans"/>
                <a:cs typeface="Open Sans"/>
                <a:sym typeface="Open Sans"/>
              </a:rPr>
            </a:br>
            <a:r>
              <a:rPr b="0" i="0" lang="fr-FR" sz="2400" u="none" cap="none" strike="noStrike">
                <a:solidFill>
                  <a:srgbClr val="000000"/>
                </a:solidFill>
                <a:latin typeface="Open Sans"/>
                <a:ea typeface="Open Sans"/>
                <a:cs typeface="Open Sans"/>
                <a:sym typeface="Open Sans"/>
              </a:rPr>
              <a:t>                         Hala Fayyad </a:t>
            </a:r>
            <a:endParaRPr b="0" i="0" sz="2400" u="none" cap="none" strike="noStrike">
              <a:solidFill>
                <a:srgbClr val="000000"/>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2" name="Shape 342"/>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10"/>
          <p:cNvSpPr txBox="1"/>
          <p:nvPr/>
        </p:nvSpPr>
        <p:spPr>
          <a:xfrm>
            <a:off x="913784" y="88811"/>
            <a:ext cx="11032410" cy="120032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COMPRENDRE ET ANALYSER LE SUJET DE PRODUCTION ÉCRITE</a:t>
            </a:r>
            <a:endParaRPr b="1" i="0" sz="3600" u="none" cap="none" strike="noStrike">
              <a:solidFill>
                <a:srgbClr val="0096D6"/>
              </a:solidFill>
              <a:latin typeface="Open Sans"/>
              <a:ea typeface="Open Sans"/>
              <a:cs typeface="Open Sans"/>
              <a:sym typeface="Open Sans"/>
            </a:endParaRPr>
          </a:p>
        </p:txBody>
      </p:sp>
      <p:sp>
        <p:nvSpPr>
          <p:cNvPr id="110" name="Google Shape;110;p10"/>
          <p:cNvSpPr/>
          <p:nvPr/>
        </p:nvSpPr>
        <p:spPr>
          <a:xfrm>
            <a:off x="2570150" y="1409949"/>
            <a:ext cx="8923200" cy="2956200"/>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Open Sans"/>
                <a:ea typeface="Open Sans"/>
                <a:cs typeface="Open Sans"/>
                <a:sym typeface="Open Sans"/>
              </a:rPr>
              <a:t>Un jour, vous avez entendu parler de la décision de la municipalité à démolir une des maisons traditionnelles délabrées dans votre village. Cette décision vous a mis dans tous vos états parce que vous pensez que ces bâtiments doivent rester intact pour témoigner de la richesse architecturale et de l’histoire de votre village. Et, vous décidez de mener sur les réseaux sociaux, une campagne contre cette décision. </a:t>
            </a:r>
            <a:endParaRPr b="0" i="0" sz="1400" u="none" cap="none" strike="noStrike">
              <a:solidFill>
                <a:srgbClr val="000000"/>
              </a:solidFill>
              <a:latin typeface="Arial"/>
              <a:ea typeface="Arial"/>
              <a:cs typeface="Arial"/>
              <a:sym typeface="Arial"/>
            </a:endParaRPr>
          </a:p>
        </p:txBody>
      </p:sp>
      <p:sp>
        <p:nvSpPr>
          <p:cNvPr id="111" name="Google Shape;111;p10"/>
          <p:cNvSpPr/>
          <p:nvPr/>
        </p:nvSpPr>
        <p:spPr>
          <a:xfrm>
            <a:off x="2570162" y="5905375"/>
            <a:ext cx="8883650" cy="83099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Votre texte fera 18 - 25 lignes dans une écriture de taille moyenne. (180 - 250 mots) </a:t>
            </a:r>
            <a:endParaRPr b="0" i="0" sz="1400" u="none" cap="none" strike="noStrike">
              <a:solidFill>
                <a:srgbClr val="000000"/>
              </a:solidFill>
              <a:latin typeface="Arial"/>
              <a:ea typeface="Arial"/>
              <a:cs typeface="Arial"/>
              <a:sym typeface="Arial"/>
            </a:endParaRPr>
          </a:p>
        </p:txBody>
      </p:sp>
      <p:sp>
        <p:nvSpPr>
          <p:cNvPr id="112" name="Google Shape;112;p10"/>
          <p:cNvSpPr/>
          <p:nvPr/>
        </p:nvSpPr>
        <p:spPr>
          <a:xfrm>
            <a:off x="2570162" y="4211664"/>
            <a:ext cx="8923338" cy="1569660"/>
          </a:xfrm>
          <a:prstGeom prst="rect">
            <a:avLst/>
          </a:prstGeom>
          <a:no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rgbClr val="000000"/>
                </a:solidFill>
                <a:latin typeface="Open Sans"/>
                <a:ea typeface="Open Sans"/>
                <a:cs typeface="Open Sans"/>
                <a:sym typeface="Open Sans"/>
              </a:rPr>
              <a:t>Rédigez le post à faire circuler sur les réseaux sociaux, dans lequel vous décrivez cette maison traditionnelle et délabrée et vous insistez sur son importance architecturale et historique. Formulez un titre accrocheur à votre post. </a:t>
            </a:r>
            <a:endParaRPr b="0" i="0" sz="1400" u="none" cap="none" strike="noStrike">
              <a:solidFill>
                <a:srgbClr val="000000"/>
              </a:solidFill>
              <a:latin typeface="Arial"/>
              <a:ea typeface="Arial"/>
              <a:cs typeface="Arial"/>
              <a:sym typeface="Arial"/>
            </a:endParaRPr>
          </a:p>
        </p:txBody>
      </p:sp>
      <p:sp>
        <p:nvSpPr>
          <p:cNvPr id="113" name="Google Shape;113;p10"/>
          <p:cNvSpPr/>
          <p:nvPr/>
        </p:nvSpPr>
        <p:spPr>
          <a:xfrm>
            <a:off x="568018" y="1544272"/>
            <a:ext cx="1703388" cy="501650"/>
          </a:xfrm>
          <a:prstGeom prst="rect">
            <a:avLst/>
          </a:prstGeom>
          <a:noFill/>
          <a:ln cap="flat" cmpd="sng" w="28575">
            <a:solidFill>
              <a:srgbClr val="9CC2E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0" i="0" lang="fr-FR" sz="2800" u="none" cap="none" strike="noStrike">
                <a:solidFill>
                  <a:schemeClr val="dk1"/>
                </a:solidFill>
                <a:latin typeface="Open Sans"/>
                <a:ea typeface="Open Sans"/>
                <a:cs typeface="Open Sans"/>
                <a:sym typeface="Open Sans"/>
              </a:rPr>
              <a:t>Sujet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11"/>
          <p:cNvSpPr/>
          <p:nvPr/>
        </p:nvSpPr>
        <p:spPr>
          <a:xfrm>
            <a:off x="2582862" y="1288666"/>
            <a:ext cx="7785100" cy="1754187"/>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chemeClr val="dk1"/>
                </a:solidFill>
                <a:latin typeface="Open Sans"/>
                <a:ea typeface="Open Sans"/>
                <a:cs typeface="Open Sans"/>
                <a:sym typeface="Open Sans"/>
              </a:rPr>
              <a:t>Un jour, vous avez entendu parler de la décision de la municipalité à démolir uwne des maisons traditionnelles délabrées dans votre village. Cette décision vous a mis dans tous vos états parce que vous pensez que ces bâtiments doivent rester intact pour témoigner de la richesse architecturale et de l’histoire de votre village. Et, vous décidez de mener sur les réseaux sociaux, une campagne contre cette décision. </a:t>
            </a:r>
            <a:endParaRPr b="0" i="0" sz="1400" u="none" cap="none" strike="noStrike">
              <a:solidFill>
                <a:srgbClr val="000000"/>
              </a:solidFill>
              <a:latin typeface="Arial"/>
              <a:ea typeface="Arial"/>
              <a:cs typeface="Arial"/>
              <a:sym typeface="Arial"/>
            </a:endParaRPr>
          </a:p>
        </p:txBody>
      </p:sp>
      <p:sp>
        <p:nvSpPr>
          <p:cNvPr id="119" name="Google Shape;119;p11"/>
          <p:cNvSpPr txBox="1"/>
          <p:nvPr/>
        </p:nvSpPr>
        <p:spPr>
          <a:xfrm>
            <a:off x="742642" y="-15876"/>
            <a:ext cx="10469563" cy="912813"/>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97D7"/>
              </a:buClr>
              <a:buSzPts val="3600"/>
              <a:buFont typeface="Open Sans"/>
              <a:buNone/>
            </a:pPr>
            <a:r>
              <a:rPr b="1" i="0" lang="fr-FR" sz="3600" u="none" cap="none" strike="noStrike">
                <a:solidFill>
                  <a:srgbClr val="0096D6"/>
                </a:solidFill>
                <a:latin typeface="Open Sans"/>
                <a:ea typeface="Open Sans"/>
                <a:cs typeface="Open Sans"/>
                <a:sym typeface="Open Sans"/>
              </a:rPr>
              <a:t>ANALYSER LE SUJET DE PRODUCTION: </a:t>
            </a:r>
            <a:r>
              <a:rPr b="0" i="0" lang="fr-FR" sz="3600" u="none" cap="none" strike="noStrike">
                <a:solidFill>
                  <a:srgbClr val="0096D6"/>
                </a:solidFill>
                <a:latin typeface="Open Sans"/>
                <a:ea typeface="Open Sans"/>
                <a:cs typeface="Open Sans"/>
                <a:sym typeface="Open Sans"/>
              </a:rPr>
              <a:t>les parties </a:t>
            </a:r>
            <a:endParaRPr b="0" i="0" sz="1400" u="none" cap="none" strike="noStrike">
              <a:solidFill>
                <a:srgbClr val="0096D6"/>
              </a:solidFill>
              <a:latin typeface="Open Sans"/>
              <a:ea typeface="Open Sans"/>
              <a:cs typeface="Open Sans"/>
              <a:sym typeface="Open Sans"/>
            </a:endParaRPr>
          </a:p>
        </p:txBody>
      </p:sp>
      <p:sp>
        <p:nvSpPr>
          <p:cNvPr id="120" name="Google Shape;120;p11"/>
          <p:cNvSpPr/>
          <p:nvPr/>
        </p:nvSpPr>
        <p:spPr>
          <a:xfrm>
            <a:off x="2600324" y="4026182"/>
            <a:ext cx="7750175" cy="646113"/>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Votre texte fera 18 - 25 lignes dans une écriture de taille moyenne. (180 - 250 mots) </a:t>
            </a:r>
            <a:endParaRPr b="0" i="0" sz="1400" u="none" cap="none" strike="noStrike">
              <a:solidFill>
                <a:srgbClr val="000000"/>
              </a:solidFill>
              <a:latin typeface="Arial"/>
              <a:ea typeface="Arial"/>
              <a:cs typeface="Arial"/>
              <a:sym typeface="Arial"/>
            </a:endParaRPr>
          </a:p>
        </p:txBody>
      </p:sp>
      <p:sp>
        <p:nvSpPr>
          <p:cNvPr id="121" name="Google Shape;121;p11"/>
          <p:cNvSpPr/>
          <p:nvPr/>
        </p:nvSpPr>
        <p:spPr>
          <a:xfrm>
            <a:off x="10528300" y="1695450"/>
            <a:ext cx="1155700" cy="400050"/>
          </a:xfrm>
          <a:prstGeom prst="rect">
            <a:avLst/>
          </a:prstGeom>
          <a:solidFill>
            <a:srgbClr val="A0F2E8"/>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rgbClr val="000000"/>
                </a:solidFill>
                <a:latin typeface="Open Sans"/>
                <a:ea typeface="Open Sans"/>
                <a:cs typeface="Open Sans"/>
                <a:sym typeface="Open Sans"/>
              </a:rPr>
              <a:t>Situation</a:t>
            </a:r>
            <a:endParaRPr b="0" i="0" sz="1400" u="none" cap="none" strike="noStrike">
              <a:solidFill>
                <a:srgbClr val="000000"/>
              </a:solidFill>
              <a:latin typeface="Arial"/>
              <a:ea typeface="Arial"/>
              <a:cs typeface="Arial"/>
              <a:sym typeface="Arial"/>
            </a:endParaRPr>
          </a:p>
        </p:txBody>
      </p:sp>
      <p:sp>
        <p:nvSpPr>
          <p:cNvPr id="122" name="Google Shape;122;p11"/>
          <p:cNvSpPr/>
          <p:nvPr/>
        </p:nvSpPr>
        <p:spPr>
          <a:xfrm>
            <a:off x="10499725" y="3200466"/>
            <a:ext cx="1184275" cy="400050"/>
          </a:xfrm>
          <a:prstGeom prst="rect">
            <a:avLst/>
          </a:prstGeom>
          <a:solidFill>
            <a:srgbClr val="92D050"/>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rgbClr val="000000"/>
                </a:solidFill>
                <a:latin typeface="Open Sans"/>
                <a:ea typeface="Open Sans"/>
                <a:cs typeface="Open Sans"/>
                <a:sym typeface="Open Sans"/>
              </a:rPr>
              <a:t>Consigne</a:t>
            </a:r>
            <a:endParaRPr b="0" i="0" sz="1400" u="none" cap="none" strike="noStrike">
              <a:solidFill>
                <a:srgbClr val="000000"/>
              </a:solidFill>
              <a:latin typeface="Arial"/>
              <a:ea typeface="Arial"/>
              <a:cs typeface="Arial"/>
              <a:sym typeface="Arial"/>
            </a:endParaRPr>
          </a:p>
        </p:txBody>
      </p:sp>
      <p:sp>
        <p:nvSpPr>
          <p:cNvPr id="123" name="Google Shape;123;p11"/>
          <p:cNvSpPr/>
          <p:nvPr/>
        </p:nvSpPr>
        <p:spPr>
          <a:xfrm>
            <a:off x="10528300" y="4170018"/>
            <a:ext cx="985837" cy="400050"/>
          </a:xfrm>
          <a:prstGeom prst="rect">
            <a:avLst/>
          </a:prstGeom>
          <a:solidFill>
            <a:srgbClr val="D8D8D8"/>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rgbClr val="000000"/>
                </a:solidFill>
                <a:latin typeface="Open Sans"/>
                <a:ea typeface="Open Sans"/>
                <a:cs typeface="Open Sans"/>
                <a:sym typeface="Open Sans"/>
              </a:rPr>
              <a:t>Volume</a:t>
            </a:r>
            <a:endParaRPr b="0" i="0" sz="1400" u="none" cap="none" strike="noStrike">
              <a:solidFill>
                <a:srgbClr val="000000"/>
              </a:solidFill>
              <a:latin typeface="Arial"/>
              <a:ea typeface="Arial"/>
              <a:cs typeface="Arial"/>
              <a:sym typeface="Arial"/>
            </a:endParaRPr>
          </a:p>
        </p:txBody>
      </p:sp>
      <p:sp>
        <p:nvSpPr>
          <p:cNvPr id="124" name="Google Shape;124;p11"/>
          <p:cNvSpPr/>
          <p:nvPr/>
        </p:nvSpPr>
        <p:spPr>
          <a:xfrm>
            <a:off x="2619375" y="824426"/>
            <a:ext cx="946093" cy="40011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sng" cap="none" strike="noStrike">
                <a:solidFill>
                  <a:srgbClr val="000000"/>
                </a:solidFill>
                <a:latin typeface="Open Sans"/>
                <a:ea typeface="Open Sans"/>
                <a:cs typeface="Open Sans"/>
                <a:sym typeface="Open Sans"/>
              </a:rPr>
              <a:t>Sujet : </a:t>
            </a:r>
            <a:endParaRPr b="0" i="0" sz="1400" u="none" cap="none" strike="noStrike">
              <a:solidFill>
                <a:srgbClr val="000000"/>
              </a:solidFill>
              <a:latin typeface="Arial"/>
              <a:ea typeface="Arial"/>
              <a:cs typeface="Arial"/>
              <a:sym typeface="Arial"/>
            </a:endParaRPr>
          </a:p>
        </p:txBody>
      </p:sp>
      <p:sp>
        <p:nvSpPr>
          <p:cNvPr id="125" name="Google Shape;125;p11"/>
          <p:cNvSpPr/>
          <p:nvPr/>
        </p:nvSpPr>
        <p:spPr>
          <a:xfrm>
            <a:off x="3665935" y="4756964"/>
            <a:ext cx="1154112" cy="400050"/>
          </a:xfrm>
          <a:prstGeom prst="rect">
            <a:avLst/>
          </a:prstGeom>
          <a:solidFill>
            <a:srgbClr val="A0F2E8"/>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rgbClr val="000000"/>
                </a:solidFill>
                <a:latin typeface="Open Sans"/>
                <a:ea typeface="Open Sans"/>
                <a:cs typeface="Open Sans"/>
                <a:sym typeface="Open Sans"/>
              </a:rPr>
              <a:t>Situation</a:t>
            </a:r>
            <a:endParaRPr b="0" i="0" sz="1400" u="none" cap="none" strike="noStrike">
              <a:solidFill>
                <a:srgbClr val="000000"/>
              </a:solidFill>
              <a:latin typeface="Arial"/>
              <a:ea typeface="Arial"/>
              <a:cs typeface="Arial"/>
              <a:sym typeface="Arial"/>
            </a:endParaRPr>
          </a:p>
        </p:txBody>
      </p:sp>
      <p:graphicFrame>
        <p:nvGraphicFramePr>
          <p:cNvPr id="126" name="Google Shape;126;p11"/>
          <p:cNvGraphicFramePr/>
          <p:nvPr/>
        </p:nvGraphicFramePr>
        <p:xfrm>
          <a:off x="2665809" y="5262533"/>
          <a:ext cx="3000000" cy="3000000"/>
        </p:xfrm>
        <a:graphic>
          <a:graphicData uri="http://schemas.openxmlformats.org/drawingml/2006/table">
            <a:tbl>
              <a:tblPr bandRow="1" firstRow="1">
                <a:noFill/>
                <a:tableStyleId>{4E2B5A71-58E8-4DD7-B17B-2D9D5F8598A6}</a:tableStyleId>
              </a:tblPr>
              <a:tblGrid>
                <a:gridCol w="1051450"/>
                <a:gridCol w="1051450"/>
                <a:gridCol w="1051450"/>
              </a:tblGrid>
              <a:tr h="369900">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Qui? </a:t>
                      </a:r>
                      <a:endParaRPr sz="1400" u="none" cap="none" strike="noStrike"/>
                    </a:p>
                  </a:txBody>
                  <a:tcPr marT="45600" marB="45600" marR="91450" marL="91450">
                    <a:solidFill>
                      <a:srgbClr val="A0F2E8"/>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De qui?</a:t>
                      </a:r>
                      <a:endParaRPr sz="1400" u="none" cap="none" strike="noStrike"/>
                    </a:p>
                  </a:txBody>
                  <a:tcPr marT="45600" marB="45600" marR="91450" marL="91450">
                    <a:solidFill>
                      <a:srgbClr val="A0F2E8"/>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A qui? </a:t>
                      </a:r>
                      <a:endParaRPr sz="1400" u="none" cap="none" strike="noStrike"/>
                    </a:p>
                  </a:txBody>
                  <a:tcPr marT="45600" marB="45600" marR="91450" marL="91450">
                    <a:solidFill>
                      <a:srgbClr val="A0F2E8"/>
                    </a:solidFill>
                  </a:tcPr>
                </a:tc>
              </a:tr>
            </a:tbl>
          </a:graphicData>
        </a:graphic>
      </p:graphicFrame>
      <p:sp>
        <p:nvSpPr>
          <p:cNvPr id="127" name="Google Shape;127;p11"/>
          <p:cNvSpPr/>
          <p:nvPr/>
        </p:nvSpPr>
        <p:spPr>
          <a:xfrm>
            <a:off x="8317704" y="4797533"/>
            <a:ext cx="1182687" cy="400050"/>
          </a:xfrm>
          <a:prstGeom prst="rect">
            <a:avLst/>
          </a:prstGeom>
          <a:solidFill>
            <a:srgbClr val="92D050"/>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fr-FR" sz="2000" u="none" cap="none" strike="noStrike">
                <a:solidFill>
                  <a:srgbClr val="000000"/>
                </a:solidFill>
                <a:latin typeface="Open Sans"/>
                <a:ea typeface="Open Sans"/>
                <a:cs typeface="Open Sans"/>
                <a:sym typeface="Open Sans"/>
              </a:rPr>
              <a:t>Consigne</a:t>
            </a:r>
            <a:endParaRPr b="0" i="0" sz="1400" u="none" cap="none" strike="noStrike">
              <a:solidFill>
                <a:srgbClr val="000000"/>
              </a:solidFill>
              <a:latin typeface="Arial"/>
              <a:ea typeface="Arial"/>
              <a:cs typeface="Arial"/>
              <a:sym typeface="Arial"/>
            </a:endParaRPr>
          </a:p>
        </p:txBody>
      </p:sp>
      <p:graphicFrame>
        <p:nvGraphicFramePr>
          <p:cNvPr id="128" name="Google Shape;128;p11"/>
          <p:cNvGraphicFramePr/>
          <p:nvPr/>
        </p:nvGraphicFramePr>
        <p:xfrm>
          <a:off x="7307261" y="5328909"/>
          <a:ext cx="3000000" cy="3000000"/>
        </p:xfrm>
        <a:graphic>
          <a:graphicData uri="http://schemas.openxmlformats.org/drawingml/2006/table">
            <a:tbl>
              <a:tblPr bandRow="1" firstRow="1">
                <a:noFill/>
                <a:tableStyleId>{4E2B5A71-58E8-4DD7-B17B-2D9D5F8598A6}</a:tableStyleId>
              </a:tblPr>
              <a:tblGrid>
                <a:gridCol w="1601800"/>
              </a:tblGrid>
              <a:tr h="579425">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Genre du texte à rédiger</a:t>
                      </a:r>
                      <a:endParaRPr sz="1400" u="none" cap="none" strike="noStrike"/>
                    </a:p>
                  </a:txBody>
                  <a:tcPr marT="45750" marB="45750" marR="91425" marL="91425">
                    <a:solidFill>
                      <a:srgbClr val="92D050"/>
                    </a:solidFill>
                  </a:tcPr>
                </a:tc>
              </a:tr>
            </a:tbl>
          </a:graphicData>
        </a:graphic>
      </p:graphicFrame>
      <p:graphicFrame>
        <p:nvGraphicFramePr>
          <p:cNvPr id="129" name="Google Shape;129;p11"/>
          <p:cNvGraphicFramePr/>
          <p:nvPr/>
        </p:nvGraphicFramePr>
        <p:xfrm>
          <a:off x="9047557" y="5328909"/>
          <a:ext cx="3000000" cy="3000000"/>
        </p:xfrm>
        <a:graphic>
          <a:graphicData uri="http://schemas.openxmlformats.org/drawingml/2006/table">
            <a:tbl>
              <a:tblPr bandRow="1" firstRow="1">
                <a:noFill/>
                <a:tableStyleId>{4E2B5A71-58E8-4DD7-B17B-2D9D5F8598A6}</a:tableStyleId>
              </a:tblPr>
              <a:tblGrid>
                <a:gridCol w="1603375"/>
              </a:tblGrid>
              <a:tr h="579425">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Type(s) du texte à rédiger </a:t>
                      </a:r>
                      <a:endParaRPr sz="1400" u="none" cap="none" strike="noStrike"/>
                    </a:p>
                  </a:txBody>
                  <a:tcPr marT="45750" marB="45750" marR="91525" marL="91525">
                    <a:solidFill>
                      <a:srgbClr val="92D050"/>
                    </a:solidFill>
                  </a:tcPr>
                </a:tc>
              </a:tr>
            </a:tbl>
          </a:graphicData>
        </a:graphic>
      </p:graphicFrame>
      <p:graphicFrame>
        <p:nvGraphicFramePr>
          <p:cNvPr id="130" name="Google Shape;130;p11"/>
          <p:cNvGraphicFramePr/>
          <p:nvPr/>
        </p:nvGraphicFramePr>
        <p:xfrm>
          <a:off x="8108155" y="6011577"/>
          <a:ext cx="3000000" cy="3000000"/>
        </p:xfrm>
        <a:graphic>
          <a:graphicData uri="http://schemas.openxmlformats.org/drawingml/2006/table">
            <a:tbl>
              <a:tblPr bandRow="1" firstRow="1">
                <a:noFill/>
                <a:tableStyleId>{4E2B5A71-58E8-4DD7-B17B-2D9D5F8598A6}</a:tableStyleId>
              </a:tblPr>
              <a:tblGrid>
                <a:gridCol w="1601775"/>
              </a:tblGrid>
              <a:tr h="579425">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Enjeu du texte </a:t>
                      </a:r>
                      <a:endParaRPr sz="1400" u="none" cap="none" strike="noStrike"/>
                    </a:p>
                    <a:p>
                      <a:pPr indent="0" lvl="0" marL="0" marR="0" rtl="0" algn="ctr">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à rédiger </a:t>
                      </a:r>
                      <a:endParaRPr sz="1600" u="none" cap="none" strike="noStrike">
                        <a:latin typeface="Open Sans"/>
                        <a:ea typeface="Open Sans"/>
                        <a:cs typeface="Open Sans"/>
                        <a:sym typeface="Open Sans"/>
                      </a:endParaRPr>
                    </a:p>
                  </a:txBody>
                  <a:tcPr marT="45750" marB="45750" marR="91425" marL="91425">
                    <a:solidFill>
                      <a:srgbClr val="92D050"/>
                    </a:solidFill>
                  </a:tcPr>
                </a:tc>
              </a:tr>
            </a:tbl>
          </a:graphicData>
        </a:graphic>
      </p:graphicFrame>
      <p:graphicFrame>
        <p:nvGraphicFramePr>
          <p:cNvPr id="131" name="Google Shape;131;p11"/>
          <p:cNvGraphicFramePr/>
          <p:nvPr/>
        </p:nvGraphicFramePr>
        <p:xfrm>
          <a:off x="3191271" y="5742779"/>
          <a:ext cx="3000000" cy="3000000"/>
        </p:xfrm>
        <a:graphic>
          <a:graphicData uri="http://schemas.openxmlformats.org/drawingml/2006/table">
            <a:tbl>
              <a:tblPr bandRow="1" firstRow="1">
                <a:noFill/>
                <a:tableStyleId>{4E2B5A71-58E8-4DD7-B17B-2D9D5F8598A6}</a:tableStyleId>
              </a:tblPr>
              <a:tblGrid>
                <a:gridCol w="1051725"/>
                <a:gridCol w="1051725"/>
              </a:tblGrid>
              <a:tr h="371475">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Quand?</a:t>
                      </a:r>
                      <a:endParaRPr sz="1400" u="none" cap="none" strike="noStrike"/>
                    </a:p>
                  </a:txBody>
                  <a:tcPr marT="45800" marB="45800" marR="91475" marL="91475">
                    <a:solidFill>
                      <a:srgbClr val="A0F2E8"/>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Où?</a:t>
                      </a:r>
                      <a:endParaRPr sz="1400" u="none" cap="none" strike="noStrike"/>
                    </a:p>
                  </a:txBody>
                  <a:tcPr marT="45800" marB="45800" marR="91475" marL="91475">
                    <a:solidFill>
                      <a:srgbClr val="A0F2E8"/>
                    </a:solidFill>
                  </a:tcPr>
                </a:tc>
              </a:tr>
            </a:tbl>
          </a:graphicData>
        </a:graphic>
      </p:graphicFrame>
      <p:graphicFrame>
        <p:nvGraphicFramePr>
          <p:cNvPr id="132" name="Google Shape;132;p11"/>
          <p:cNvGraphicFramePr/>
          <p:nvPr/>
        </p:nvGraphicFramePr>
        <p:xfrm>
          <a:off x="3717528" y="6219029"/>
          <a:ext cx="3000000" cy="3000000"/>
        </p:xfrm>
        <a:graphic>
          <a:graphicData uri="http://schemas.openxmlformats.org/drawingml/2006/table">
            <a:tbl>
              <a:tblPr bandRow="1" firstRow="1">
                <a:noFill/>
                <a:tableStyleId>{4E2B5A71-58E8-4DD7-B17B-2D9D5F8598A6}</a:tableStyleId>
              </a:tblPr>
              <a:tblGrid>
                <a:gridCol w="1050925"/>
              </a:tblGrid>
              <a:tr h="369900">
                <a:tc>
                  <a:txBody>
                    <a:bodyPr/>
                    <a:lstStyle/>
                    <a:p>
                      <a:pPr indent="0" lvl="0" marL="0" marR="0" rtl="0" algn="ctr">
                        <a:lnSpc>
                          <a:spcPct val="100000"/>
                        </a:lnSpc>
                        <a:spcBef>
                          <a:spcPts val="0"/>
                        </a:spcBef>
                        <a:spcAft>
                          <a:spcPts val="0"/>
                        </a:spcAft>
                        <a:buClr>
                          <a:srgbClr val="000000"/>
                        </a:buClr>
                        <a:buSzPts val="1600"/>
                        <a:buFont typeface="Arial"/>
                        <a:buNone/>
                      </a:pPr>
                      <a:r>
                        <a:rPr lang="fr-FR" sz="1600" u="none" cap="none" strike="noStrike">
                          <a:latin typeface="Open Sans"/>
                          <a:ea typeface="Open Sans"/>
                          <a:cs typeface="Open Sans"/>
                          <a:sym typeface="Open Sans"/>
                        </a:rPr>
                        <a:t>Quoi? </a:t>
                      </a:r>
                      <a:endParaRPr sz="1400" u="none" cap="none" strike="noStrike"/>
                    </a:p>
                  </a:txBody>
                  <a:tcPr marT="45600" marB="45600" marR="91400" marL="91400">
                    <a:solidFill>
                      <a:srgbClr val="A0F2E8"/>
                    </a:solidFill>
                  </a:tcPr>
                </a:tc>
              </a:tr>
            </a:tbl>
          </a:graphicData>
        </a:graphic>
      </p:graphicFrame>
      <p:sp>
        <p:nvSpPr>
          <p:cNvPr id="133" name="Google Shape;133;p11"/>
          <p:cNvSpPr/>
          <p:nvPr/>
        </p:nvSpPr>
        <p:spPr>
          <a:xfrm>
            <a:off x="2582862" y="3078546"/>
            <a:ext cx="7785100" cy="923330"/>
          </a:xfrm>
          <a:prstGeom prst="rect">
            <a:avLst/>
          </a:prstGeom>
          <a:no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Rédigez le post à faire circuler sur les réseaux sociaux, dans lequel vous décrivez cette maison traditionnelle et délabrée et vous insistez sur son importance architecturale et historique. Formulez un titre accrocheur à votre post.     </a:t>
            </a:r>
            <a:endParaRPr b="0" i="0" sz="1400" u="none" cap="none" strike="noStrike">
              <a:solidFill>
                <a:srgbClr val="000000"/>
              </a:solidFill>
              <a:latin typeface="Arial"/>
              <a:ea typeface="Arial"/>
              <a:cs typeface="Arial"/>
              <a:sym typeface="Arial"/>
            </a:endParaRPr>
          </a:p>
        </p:txBody>
      </p:sp>
      <p:sp>
        <p:nvSpPr>
          <p:cNvPr id="134" name="Google Shape;134;p11"/>
          <p:cNvSpPr/>
          <p:nvPr/>
        </p:nvSpPr>
        <p:spPr>
          <a:xfrm>
            <a:off x="400050" y="1403350"/>
            <a:ext cx="2076600" cy="24777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chemeClr val="dk1"/>
              </a:buClr>
              <a:buSzPts val="2400"/>
              <a:buFont typeface="Times New Roman"/>
              <a:buNone/>
            </a:pPr>
            <a:r>
              <a:rPr b="1" i="0" lang="fr-FR" sz="2400" u="none" cap="none" strike="noStrike">
                <a:solidFill>
                  <a:schemeClr val="dk1"/>
                </a:solidFill>
                <a:latin typeface="Open Sans"/>
                <a:ea typeface="Open Sans"/>
                <a:cs typeface="Open Sans"/>
                <a:sym typeface="Open Sans"/>
              </a:rPr>
              <a:t>Observez le sujet et délimitez ses différentes parties.</a:t>
            </a:r>
            <a:endParaRPr b="0" i="0" sz="1400" u="none" cap="none" strike="noStrike">
              <a:solidFill>
                <a:srgbClr val="000000"/>
              </a:solidFill>
              <a:latin typeface="Arial"/>
              <a:ea typeface="Arial"/>
              <a:cs typeface="Arial"/>
              <a:sym typeface="Arial"/>
            </a:endParaRPr>
          </a:p>
        </p:txBody>
      </p:sp>
      <p:sp>
        <p:nvSpPr>
          <p:cNvPr id="135" name="Google Shape;135;p11"/>
          <p:cNvSpPr/>
          <p:nvPr/>
        </p:nvSpPr>
        <p:spPr>
          <a:xfrm>
            <a:off x="400050" y="4031852"/>
            <a:ext cx="2076600" cy="218730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chemeClr val="dk1"/>
              </a:buClr>
              <a:buSzPts val="2400"/>
              <a:buFont typeface="Times New Roman"/>
              <a:buNone/>
            </a:pPr>
            <a:r>
              <a:rPr b="1" i="0" lang="fr-FR" sz="2400" u="none" cap="none" strike="noStrike">
                <a:solidFill>
                  <a:schemeClr val="dk1"/>
                </a:solidFill>
                <a:latin typeface="Open Sans"/>
                <a:ea typeface="Open Sans"/>
                <a:cs typeface="Open Sans"/>
                <a:sym typeface="Open Sans"/>
              </a:rPr>
              <a:t>Identifiez le rôle de chaque partie du sujet.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1"/>
                                        </p:tgtEl>
                                        <p:attrNameLst>
                                          <p:attrName>style.visibility</p:attrName>
                                        </p:attrNameLst>
                                      </p:cBhvr>
                                      <p:to>
                                        <p:strVal val="visible"/>
                                      </p:to>
                                    </p:set>
                                    <p:anim calcmode="lin" valueType="num">
                                      <p:cBhvr additive="base">
                                        <p:cTn dur="500"/>
                                        <p:tgtEl>
                                          <p:spTgt spid="12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2"/>
                                        </p:tgtEl>
                                        <p:attrNameLst>
                                          <p:attrName>style.visibility</p:attrName>
                                        </p:attrNameLst>
                                      </p:cBhvr>
                                      <p:to>
                                        <p:strVal val="visible"/>
                                      </p:to>
                                    </p:set>
                                    <p:anim calcmode="lin" valueType="num">
                                      <p:cBhvr additive="base">
                                        <p:cTn dur="500"/>
                                        <p:tgtEl>
                                          <p:spTgt spid="12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3"/>
                                        </p:tgtEl>
                                        <p:attrNameLst>
                                          <p:attrName>style.visibility</p:attrName>
                                        </p:attrNameLst>
                                      </p:cBhvr>
                                      <p:to>
                                        <p:strVal val="visible"/>
                                      </p:to>
                                    </p:set>
                                    <p:anim calcmode="lin" valueType="num">
                                      <p:cBhvr additive="base">
                                        <p:cTn dur="500"/>
                                        <p:tgtEl>
                                          <p:spTgt spid="12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5"/>
                                        </p:tgtEl>
                                        <p:attrNameLst>
                                          <p:attrName>style.visibility</p:attrName>
                                        </p:attrNameLst>
                                      </p:cBhvr>
                                      <p:to>
                                        <p:strVal val="visible"/>
                                      </p:to>
                                    </p:set>
                                    <p:anim calcmode="lin" valueType="num">
                                      <p:cBhvr additive="base">
                                        <p:cTn dur="500"/>
                                        <p:tgtEl>
                                          <p:spTgt spid="12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6"/>
                                        </p:tgtEl>
                                        <p:attrNameLst>
                                          <p:attrName>style.visibility</p:attrName>
                                        </p:attrNameLst>
                                      </p:cBhvr>
                                      <p:to>
                                        <p:strVal val="visible"/>
                                      </p:to>
                                    </p:set>
                                    <p:anim calcmode="lin" valueType="num">
                                      <p:cBhvr additive="base">
                                        <p:cTn dur="500"/>
                                        <p:tgtEl>
                                          <p:spTgt spid="12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7"/>
                                        </p:tgtEl>
                                        <p:attrNameLst>
                                          <p:attrName>style.visibility</p:attrName>
                                        </p:attrNameLst>
                                      </p:cBhvr>
                                      <p:to>
                                        <p:strVal val="visible"/>
                                      </p:to>
                                    </p:set>
                                    <p:anim calcmode="lin" valueType="num">
                                      <p:cBhvr additive="base">
                                        <p:cTn dur="500"/>
                                        <p:tgtEl>
                                          <p:spTgt spid="12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8"/>
                                        </p:tgtEl>
                                        <p:attrNameLst>
                                          <p:attrName>style.visibility</p:attrName>
                                        </p:attrNameLst>
                                      </p:cBhvr>
                                      <p:to>
                                        <p:strVal val="visible"/>
                                      </p:to>
                                    </p:set>
                                    <p:anim calcmode="lin" valueType="num">
                                      <p:cBhvr additive="base">
                                        <p:cTn dur="500"/>
                                        <p:tgtEl>
                                          <p:spTgt spid="12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12"/>
          <p:cNvSpPr txBox="1"/>
          <p:nvPr/>
        </p:nvSpPr>
        <p:spPr>
          <a:xfrm>
            <a:off x="904874" y="-115971"/>
            <a:ext cx="10725652" cy="912813"/>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7D7"/>
                </a:solidFill>
                <a:latin typeface="Open Sans"/>
                <a:ea typeface="Open Sans"/>
                <a:cs typeface="Open Sans"/>
                <a:sym typeface="Open Sans"/>
              </a:rPr>
              <a:t>ANALYSER LE SUJET DE PRODUCTION: </a:t>
            </a:r>
            <a:r>
              <a:rPr b="0" i="0" lang="fr-FR" sz="3600" u="none" cap="none" strike="noStrike">
                <a:solidFill>
                  <a:srgbClr val="0097D7"/>
                </a:solidFill>
                <a:latin typeface="Open Sans"/>
                <a:ea typeface="Open Sans"/>
                <a:cs typeface="Open Sans"/>
                <a:sym typeface="Open Sans"/>
              </a:rPr>
              <a:t>la</a:t>
            </a:r>
            <a:r>
              <a:rPr b="1" i="0" lang="fr-FR" sz="3600" u="none" cap="none" strike="noStrike">
                <a:solidFill>
                  <a:srgbClr val="0097D7"/>
                </a:solidFill>
                <a:latin typeface="Open Sans"/>
                <a:ea typeface="Open Sans"/>
                <a:cs typeface="Open Sans"/>
                <a:sym typeface="Open Sans"/>
              </a:rPr>
              <a:t> </a:t>
            </a:r>
            <a:r>
              <a:rPr b="0" i="0" lang="fr-FR" sz="3600" u="none" cap="none" strike="noStrike">
                <a:solidFill>
                  <a:srgbClr val="0097D7"/>
                </a:solidFill>
                <a:latin typeface="Open Sans"/>
                <a:ea typeface="Open Sans"/>
                <a:cs typeface="Open Sans"/>
                <a:sym typeface="Open Sans"/>
              </a:rPr>
              <a:t>situation</a:t>
            </a:r>
            <a:endParaRPr b="0" i="0" sz="1400" u="none" cap="none" strike="noStrike">
              <a:solidFill>
                <a:schemeClr val="dk1"/>
              </a:solidFill>
              <a:highlight>
                <a:srgbClr val="FFFF00"/>
              </a:highlight>
              <a:latin typeface="Open Sans"/>
              <a:ea typeface="Open Sans"/>
              <a:cs typeface="Open Sans"/>
              <a:sym typeface="Open Sans"/>
            </a:endParaRPr>
          </a:p>
        </p:txBody>
      </p:sp>
      <p:graphicFrame>
        <p:nvGraphicFramePr>
          <p:cNvPr id="141" name="Google Shape;141;p12"/>
          <p:cNvGraphicFramePr/>
          <p:nvPr/>
        </p:nvGraphicFramePr>
        <p:xfrm>
          <a:off x="1071562" y="3325472"/>
          <a:ext cx="3000000" cy="3000000"/>
        </p:xfrm>
        <a:graphic>
          <a:graphicData uri="http://schemas.openxmlformats.org/drawingml/2006/table">
            <a:tbl>
              <a:tblPr>
                <a:noFill/>
                <a:tableStyleId>{D6A5183D-2D62-4F00-9AC1-B057A2949891}</a:tableStyleId>
              </a:tblPr>
              <a:tblGrid>
                <a:gridCol w="2071675"/>
              </a:tblGrid>
              <a:tr h="457200">
                <a:tc>
                  <a:txBody>
                    <a:bodyPr/>
                    <a:lstStyle/>
                    <a:p>
                      <a:pPr indent="0" lvl="0" marL="0" marR="0" rtl="0" algn="l">
                        <a:lnSpc>
                          <a:spcPct val="100000"/>
                        </a:lnSpc>
                        <a:spcBef>
                          <a:spcPts val="0"/>
                        </a:spcBef>
                        <a:spcAft>
                          <a:spcPts val="0"/>
                        </a:spcAft>
                        <a:buClr>
                          <a:srgbClr val="000000"/>
                        </a:buClr>
                        <a:buSzPts val="1800"/>
                        <a:buFont typeface="Arial"/>
                        <a:buNone/>
                      </a:pPr>
                      <a:r>
                        <a:rPr b="1" lang="fr-FR" sz="1800" u="none" cap="none" strike="noStrike">
                          <a:latin typeface="Open Sans"/>
                          <a:ea typeface="Open Sans"/>
                          <a:cs typeface="Open Sans"/>
                          <a:sym typeface="Open Sans"/>
                        </a:rPr>
                        <a:t>Emetteur: Qui?</a:t>
                      </a:r>
                      <a:endParaRPr b="1" sz="1800" u="none" cap="none" strike="noStrike">
                        <a:latin typeface="Open Sans"/>
                        <a:ea typeface="Open Sans"/>
                        <a:cs typeface="Open Sans"/>
                        <a:sym typeface="Open Sans"/>
                      </a:endParaRPr>
                    </a:p>
                  </a:txBody>
                  <a:tcPr marT="91425" marB="91425" marR="91400" marL="9140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DEAF6">
                        <a:alpha val="33333"/>
                      </a:srgbClr>
                    </a:solidFill>
                  </a:tcPr>
                </a:tc>
              </a:tr>
            </a:tbl>
          </a:graphicData>
        </a:graphic>
      </p:graphicFrame>
      <p:graphicFrame>
        <p:nvGraphicFramePr>
          <p:cNvPr id="142" name="Google Shape;142;p12"/>
          <p:cNvGraphicFramePr/>
          <p:nvPr/>
        </p:nvGraphicFramePr>
        <p:xfrm>
          <a:off x="3609975" y="3325472"/>
          <a:ext cx="3000000" cy="3000000"/>
        </p:xfrm>
        <a:graphic>
          <a:graphicData uri="http://schemas.openxmlformats.org/drawingml/2006/table">
            <a:tbl>
              <a:tblPr>
                <a:noFill/>
                <a:tableStyleId>{D6A5183D-2D62-4F00-9AC1-B057A2949891}</a:tableStyleId>
              </a:tblPr>
              <a:tblGrid>
                <a:gridCol w="7346950"/>
              </a:tblGrid>
              <a:tr h="457200">
                <a:tc>
                  <a:txBody>
                    <a:bodyPr/>
                    <a:lstStyle/>
                    <a:p>
                      <a:pPr indent="0" lvl="0" marL="0" marR="0" rtl="0" algn="l">
                        <a:lnSpc>
                          <a:spcPct val="100000"/>
                        </a:lnSpc>
                        <a:spcBef>
                          <a:spcPts val="0"/>
                        </a:spcBef>
                        <a:spcAft>
                          <a:spcPts val="0"/>
                        </a:spcAft>
                        <a:buClr>
                          <a:srgbClr val="000000"/>
                        </a:buClr>
                        <a:buSzPts val="1800"/>
                        <a:buFont typeface="Arial"/>
                        <a:buNone/>
                      </a:pPr>
                      <a:r>
                        <a:rPr lang="fr-FR" sz="1500" u="none" cap="none" strike="noStrike">
                          <a:latin typeface="Open Sans"/>
                          <a:ea typeface="Open Sans"/>
                          <a:cs typeface="Open Sans"/>
                          <a:sym typeface="Open Sans"/>
                        </a:rPr>
                        <a:t>Qui? = </a:t>
                      </a:r>
                      <a:r>
                        <a:rPr b="1" lang="fr-FR" sz="1500" u="none" cap="none" strike="noStrike">
                          <a:solidFill>
                            <a:srgbClr val="FF0000"/>
                          </a:solidFill>
                          <a:latin typeface="Open Sans"/>
                          <a:ea typeface="Open Sans"/>
                          <a:cs typeface="Open Sans"/>
                          <a:sym typeface="Open Sans"/>
                        </a:rPr>
                        <a:t>vous = moi </a:t>
                      </a:r>
                      <a:r>
                        <a:rPr lang="fr-FR" sz="1500" u="none" cap="none" strike="noStrike">
                          <a:latin typeface="Open Sans"/>
                          <a:ea typeface="Open Sans"/>
                          <a:cs typeface="Open Sans"/>
                          <a:sym typeface="Open Sans"/>
                        </a:rPr>
                        <a:t>= adolescent qui s’oppose à la démolition d’une maison traditionnelle. </a:t>
                      </a:r>
                      <a:endParaRPr sz="1500" u="none" cap="none" strike="noStrike">
                        <a:latin typeface="Open Sans"/>
                        <a:ea typeface="Open Sans"/>
                        <a:cs typeface="Open Sans"/>
                        <a:sym typeface="Open Sans"/>
                      </a:endParaRPr>
                    </a:p>
                  </a:txBody>
                  <a:tcPr marT="57150" marB="57150" marR="91425" marL="91425"/>
                </a:tc>
              </a:tr>
            </a:tbl>
          </a:graphicData>
        </a:graphic>
      </p:graphicFrame>
      <p:graphicFrame>
        <p:nvGraphicFramePr>
          <p:cNvPr id="143" name="Google Shape;143;p12"/>
          <p:cNvGraphicFramePr/>
          <p:nvPr/>
        </p:nvGraphicFramePr>
        <p:xfrm>
          <a:off x="3609975" y="4306912"/>
          <a:ext cx="3000000" cy="3000000"/>
        </p:xfrm>
        <a:graphic>
          <a:graphicData uri="http://schemas.openxmlformats.org/drawingml/2006/table">
            <a:tbl>
              <a:tblPr>
                <a:noFill/>
                <a:tableStyleId>{D6A5183D-2D62-4F00-9AC1-B057A2949891}</a:tableStyleId>
              </a:tblPr>
              <a:tblGrid>
                <a:gridCol w="7346950"/>
              </a:tblGrid>
              <a:tr h="731825">
                <a:tc>
                  <a:txBody>
                    <a:bodyPr/>
                    <a:lstStyle/>
                    <a:p>
                      <a:pPr indent="0" lvl="0" marL="0" marR="0" rtl="0" algn="l">
                        <a:lnSpc>
                          <a:spcPct val="100000"/>
                        </a:lnSpc>
                        <a:spcBef>
                          <a:spcPts val="0"/>
                        </a:spcBef>
                        <a:spcAft>
                          <a:spcPts val="0"/>
                        </a:spcAft>
                        <a:buClr>
                          <a:srgbClr val="000000"/>
                        </a:buClr>
                        <a:buSzPts val="1800"/>
                        <a:buFont typeface="Arial"/>
                        <a:buNone/>
                      </a:pPr>
                      <a:r>
                        <a:rPr b="1" lang="fr-FR" sz="1500" u="none" cap="none" strike="noStrike">
                          <a:solidFill>
                            <a:srgbClr val="00B050"/>
                          </a:solidFill>
                          <a:latin typeface="Open Sans"/>
                          <a:ea typeface="Open Sans"/>
                          <a:cs typeface="Open Sans"/>
                          <a:sym typeface="Open Sans"/>
                        </a:rPr>
                        <a:t>Aux habitants du village, à la municipalité, </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rPr b="1" lang="fr-FR" sz="1500" u="none" cap="none" strike="noStrike">
                          <a:solidFill>
                            <a:srgbClr val="00B050"/>
                          </a:solidFill>
                          <a:latin typeface="Open Sans"/>
                          <a:ea typeface="Open Sans"/>
                          <a:cs typeface="Open Sans"/>
                          <a:sym typeface="Open Sans"/>
                        </a:rPr>
                        <a:t>Aux internautes intéressés par la préservation des sites architecturaux traditionnels.</a:t>
                      </a:r>
                      <a:endParaRPr b="1" sz="1500" u="none" cap="none" strike="noStrike">
                        <a:solidFill>
                          <a:srgbClr val="00B050"/>
                        </a:solidFill>
                        <a:latin typeface="Open Sans"/>
                        <a:ea typeface="Open Sans"/>
                        <a:cs typeface="Open Sans"/>
                        <a:sym typeface="Open Sans"/>
                      </a:endParaRPr>
                    </a:p>
                  </a:txBody>
                  <a:tcPr marT="66525" marB="66525" marR="91425" marL="91425"/>
                </a:tc>
              </a:tr>
            </a:tbl>
          </a:graphicData>
        </a:graphic>
      </p:graphicFrame>
      <p:graphicFrame>
        <p:nvGraphicFramePr>
          <p:cNvPr id="144" name="Google Shape;144;p12"/>
          <p:cNvGraphicFramePr/>
          <p:nvPr/>
        </p:nvGraphicFramePr>
        <p:xfrm>
          <a:off x="3609975" y="5074980"/>
          <a:ext cx="3000000" cy="3000000"/>
        </p:xfrm>
        <a:graphic>
          <a:graphicData uri="http://schemas.openxmlformats.org/drawingml/2006/table">
            <a:tbl>
              <a:tblPr>
                <a:noFill/>
                <a:tableStyleId>{D6A5183D-2D62-4F00-9AC1-B057A2949891}</a:tableStyleId>
              </a:tblPr>
              <a:tblGrid>
                <a:gridCol w="7346950"/>
              </a:tblGrid>
              <a:tr h="468325">
                <a:tc>
                  <a:txBody>
                    <a:bodyPr/>
                    <a:lstStyle/>
                    <a:p>
                      <a:pPr indent="0" lvl="0" marL="0" marR="0" rtl="0" algn="l">
                        <a:lnSpc>
                          <a:spcPct val="100000"/>
                        </a:lnSpc>
                        <a:spcBef>
                          <a:spcPts val="0"/>
                        </a:spcBef>
                        <a:spcAft>
                          <a:spcPts val="0"/>
                        </a:spcAft>
                        <a:buClr>
                          <a:srgbClr val="000000"/>
                        </a:buClr>
                        <a:buSzPts val="1800"/>
                        <a:buFont typeface="Arial"/>
                        <a:buNone/>
                      </a:pPr>
                      <a:r>
                        <a:rPr b="1" lang="fr-FR" sz="1400" u="none" cap="none" strike="noStrike">
                          <a:solidFill>
                            <a:srgbClr val="7030A0"/>
                          </a:solidFill>
                          <a:latin typeface="Open Sans"/>
                          <a:ea typeface="Open Sans"/>
                          <a:cs typeface="Open Sans"/>
                          <a:sym typeface="Open Sans"/>
                        </a:rPr>
                        <a:t>La démolition d’une maison / campagne contre la démolition de la maison. </a:t>
                      </a:r>
                      <a:endParaRPr b="1" sz="1400" u="none" cap="none" strike="noStrike">
                        <a:solidFill>
                          <a:srgbClr val="7030A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800"/>
                        <a:buFont typeface="Arial"/>
                        <a:buNone/>
                      </a:pPr>
                      <a:r>
                        <a:rPr b="1" lang="fr-FR" sz="1400" u="none" cap="none" strike="noStrike">
                          <a:solidFill>
                            <a:srgbClr val="7030A0"/>
                          </a:solidFill>
                          <a:latin typeface="Open Sans"/>
                          <a:ea typeface="Open Sans"/>
                          <a:cs typeface="Open Sans"/>
                          <a:sym typeface="Open Sans"/>
                        </a:rPr>
                        <a:t>Les caractéristiques architecturaux de la maison / l’importance historique de la maison. </a:t>
                      </a:r>
                      <a:endParaRPr b="1" sz="1400" u="none" cap="none" strike="noStrike">
                        <a:solidFill>
                          <a:srgbClr val="7030A0"/>
                        </a:solidFill>
                        <a:latin typeface="Open Sans"/>
                        <a:ea typeface="Open Sans"/>
                        <a:cs typeface="Open Sans"/>
                        <a:sym typeface="Open Sans"/>
                      </a:endParaRPr>
                    </a:p>
                  </a:txBody>
                  <a:tcPr marT="52275" marB="52275" marR="91425" marL="91425"/>
                </a:tc>
              </a:tr>
            </a:tbl>
          </a:graphicData>
        </a:graphic>
      </p:graphicFrame>
      <p:graphicFrame>
        <p:nvGraphicFramePr>
          <p:cNvPr id="145" name="Google Shape;145;p12"/>
          <p:cNvGraphicFramePr/>
          <p:nvPr/>
        </p:nvGraphicFramePr>
        <p:xfrm>
          <a:off x="1071562" y="4306912"/>
          <a:ext cx="3000000" cy="3000000"/>
        </p:xfrm>
        <a:graphic>
          <a:graphicData uri="http://schemas.openxmlformats.org/drawingml/2006/table">
            <a:tbl>
              <a:tblPr>
                <a:noFill/>
                <a:tableStyleId>{D6A5183D-2D62-4F00-9AC1-B057A2949891}</a:tableStyleId>
              </a:tblPr>
              <a:tblGrid>
                <a:gridCol w="2071675"/>
              </a:tblGrid>
              <a:tr h="731825">
                <a:tc>
                  <a:txBody>
                    <a:bodyPr/>
                    <a:lstStyle/>
                    <a:p>
                      <a:pPr indent="0" lvl="0" marL="0" marR="0" rtl="0" algn="l">
                        <a:lnSpc>
                          <a:spcPct val="100000"/>
                        </a:lnSpc>
                        <a:spcBef>
                          <a:spcPts val="0"/>
                        </a:spcBef>
                        <a:spcAft>
                          <a:spcPts val="0"/>
                        </a:spcAft>
                        <a:buClr>
                          <a:srgbClr val="000000"/>
                        </a:buClr>
                        <a:buSzPts val="1800"/>
                        <a:buFont typeface="Arial"/>
                        <a:buNone/>
                      </a:pPr>
                      <a:r>
                        <a:rPr b="1" lang="fr-FR" sz="1800" u="none" cap="none" strike="noStrike">
                          <a:latin typeface="Open Sans"/>
                          <a:ea typeface="Open Sans"/>
                          <a:cs typeface="Open Sans"/>
                          <a:sym typeface="Open Sans"/>
                        </a:rPr>
                        <a:t>Destinataire: </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rPr b="1" lang="fr-FR" sz="1800" u="none" cap="none" strike="noStrike">
                          <a:latin typeface="Open Sans"/>
                          <a:ea typeface="Open Sans"/>
                          <a:cs typeface="Open Sans"/>
                          <a:sym typeface="Open Sans"/>
                        </a:rPr>
                        <a:t>A qui? </a:t>
                      </a:r>
                      <a:endParaRPr b="1" sz="1800" u="none" cap="none" strike="noStrike">
                        <a:latin typeface="Open Sans"/>
                        <a:ea typeface="Open Sans"/>
                        <a:cs typeface="Open Sans"/>
                        <a:sym typeface="Open Sans"/>
                      </a:endParaRPr>
                    </a:p>
                  </a:txBody>
                  <a:tcPr marT="91475" marB="91475" marR="91400" marL="9140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DEAF6">
                        <a:alpha val="33333"/>
                      </a:srgbClr>
                    </a:solidFill>
                  </a:tcPr>
                </a:tc>
              </a:tr>
            </a:tbl>
          </a:graphicData>
        </a:graphic>
      </p:graphicFrame>
      <p:graphicFrame>
        <p:nvGraphicFramePr>
          <p:cNvPr id="146" name="Google Shape;146;p12"/>
          <p:cNvGraphicFramePr/>
          <p:nvPr/>
        </p:nvGraphicFramePr>
        <p:xfrm>
          <a:off x="1071562" y="5074981"/>
          <a:ext cx="3000000" cy="3000000"/>
        </p:xfrm>
        <a:graphic>
          <a:graphicData uri="http://schemas.openxmlformats.org/drawingml/2006/table">
            <a:tbl>
              <a:tblPr>
                <a:noFill/>
                <a:tableStyleId>{D6A5183D-2D62-4F00-9AC1-B057A2949891}</a:tableStyleId>
              </a:tblPr>
              <a:tblGrid>
                <a:gridCol w="2073275"/>
              </a:tblGrid>
              <a:tr h="468325">
                <a:tc>
                  <a:txBody>
                    <a:bodyPr/>
                    <a:lstStyle/>
                    <a:p>
                      <a:pPr indent="0" lvl="0" marL="0" marR="0" rtl="0" algn="l">
                        <a:lnSpc>
                          <a:spcPct val="100000"/>
                        </a:lnSpc>
                        <a:spcBef>
                          <a:spcPts val="0"/>
                        </a:spcBef>
                        <a:spcAft>
                          <a:spcPts val="0"/>
                        </a:spcAft>
                        <a:buClr>
                          <a:srgbClr val="000000"/>
                        </a:buClr>
                        <a:buSzPts val="1800"/>
                        <a:buFont typeface="Arial"/>
                        <a:buNone/>
                      </a:pPr>
                      <a:r>
                        <a:rPr b="1" lang="fr-FR" sz="1800" u="none" cap="none" strike="noStrike">
                          <a:latin typeface="Open Sans"/>
                          <a:ea typeface="Open Sans"/>
                          <a:cs typeface="Open Sans"/>
                          <a:sym typeface="Open Sans"/>
                        </a:rPr>
                        <a:t>Thème: Quoi? </a:t>
                      </a:r>
                      <a:endParaRPr b="1" sz="1800" u="none" cap="none" strike="noStrike">
                        <a:latin typeface="Open Sans"/>
                        <a:ea typeface="Open Sans"/>
                        <a:cs typeface="Open Sans"/>
                        <a:sym typeface="Open Sans"/>
                      </a:endParaRPr>
                    </a:p>
                  </a:txBody>
                  <a:tcPr marT="91400" marB="91400"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DEAF6">
                        <a:alpha val="33333"/>
                      </a:srgbClr>
                    </a:solidFill>
                  </a:tcPr>
                </a:tc>
              </a:tr>
            </a:tbl>
          </a:graphicData>
        </a:graphic>
      </p:graphicFrame>
      <p:graphicFrame>
        <p:nvGraphicFramePr>
          <p:cNvPr id="147" name="Google Shape;147;p12"/>
          <p:cNvGraphicFramePr/>
          <p:nvPr/>
        </p:nvGraphicFramePr>
        <p:xfrm>
          <a:off x="1071562" y="5579526"/>
          <a:ext cx="3000000" cy="3000000"/>
        </p:xfrm>
        <a:graphic>
          <a:graphicData uri="http://schemas.openxmlformats.org/drawingml/2006/table">
            <a:tbl>
              <a:tblPr>
                <a:noFill/>
                <a:tableStyleId>{D6A5183D-2D62-4F00-9AC1-B057A2949891}</a:tableStyleId>
              </a:tblPr>
              <a:tblGrid>
                <a:gridCol w="2071675"/>
              </a:tblGrid>
              <a:tr h="469900">
                <a:tc>
                  <a:txBody>
                    <a:bodyPr/>
                    <a:lstStyle/>
                    <a:p>
                      <a:pPr indent="0" lvl="0" marL="0" marR="0" rtl="0" algn="l">
                        <a:lnSpc>
                          <a:spcPct val="100000"/>
                        </a:lnSpc>
                        <a:spcBef>
                          <a:spcPts val="0"/>
                        </a:spcBef>
                        <a:spcAft>
                          <a:spcPts val="0"/>
                        </a:spcAft>
                        <a:buClr>
                          <a:srgbClr val="000000"/>
                        </a:buClr>
                        <a:buSzPts val="1800"/>
                        <a:buFont typeface="Arial"/>
                        <a:buNone/>
                      </a:pPr>
                      <a:r>
                        <a:rPr b="1" lang="fr-FR" sz="1800" u="none" cap="none" strike="noStrike">
                          <a:latin typeface="Open Sans"/>
                          <a:ea typeface="Open Sans"/>
                          <a:cs typeface="Open Sans"/>
                          <a:sym typeface="Open Sans"/>
                        </a:rPr>
                        <a:t>Quand?</a:t>
                      </a:r>
                      <a:endParaRPr b="1" sz="1800" u="none" cap="none" strike="noStrike">
                        <a:latin typeface="Open Sans"/>
                        <a:ea typeface="Open Sans"/>
                        <a:cs typeface="Open Sans"/>
                        <a:sym typeface="Open Sans"/>
                      </a:endParaRPr>
                    </a:p>
                  </a:txBody>
                  <a:tcPr marT="91700" marB="91700" marR="91400" marL="9140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DEAF6">
                        <a:alpha val="33333"/>
                      </a:srgbClr>
                    </a:solidFill>
                  </a:tcPr>
                </a:tc>
              </a:tr>
            </a:tbl>
          </a:graphicData>
        </a:graphic>
      </p:graphicFrame>
      <p:graphicFrame>
        <p:nvGraphicFramePr>
          <p:cNvPr id="148" name="Google Shape;148;p12"/>
          <p:cNvGraphicFramePr/>
          <p:nvPr/>
        </p:nvGraphicFramePr>
        <p:xfrm>
          <a:off x="1071562" y="3818904"/>
          <a:ext cx="3000000" cy="3000000"/>
        </p:xfrm>
        <a:graphic>
          <a:graphicData uri="http://schemas.openxmlformats.org/drawingml/2006/table">
            <a:tbl>
              <a:tblPr>
                <a:noFill/>
                <a:tableStyleId>{D6A5183D-2D62-4F00-9AC1-B057A2949891}</a:tableStyleId>
              </a:tblPr>
              <a:tblGrid>
                <a:gridCol w="2071675"/>
              </a:tblGrid>
              <a:tr h="457200">
                <a:tc>
                  <a:txBody>
                    <a:bodyPr/>
                    <a:lstStyle/>
                    <a:p>
                      <a:pPr indent="0" lvl="0" marL="0" marR="0" rtl="0" algn="l">
                        <a:lnSpc>
                          <a:spcPct val="100000"/>
                        </a:lnSpc>
                        <a:spcBef>
                          <a:spcPts val="0"/>
                        </a:spcBef>
                        <a:spcAft>
                          <a:spcPts val="0"/>
                        </a:spcAft>
                        <a:buClr>
                          <a:srgbClr val="000000"/>
                        </a:buClr>
                        <a:buSzPts val="1800"/>
                        <a:buFont typeface="Arial"/>
                        <a:buNone/>
                      </a:pPr>
                      <a:r>
                        <a:rPr b="1" lang="fr-FR" sz="1800" u="none" cap="none" strike="noStrike">
                          <a:latin typeface="Open Sans"/>
                          <a:ea typeface="Open Sans"/>
                          <a:cs typeface="Open Sans"/>
                          <a:sym typeface="Open Sans"/>
                        </a:rPr>
                        <a:t>De qui? </a:t>
                      </a:r>
                      <a:endParaRPr b="1" sz="1800" u="none" cap="none" strike="noStrike">
                        <a:latin typeface="Open Sans"/>
                        <a:ea typeface="Open Sans"/>
                        <a:cs typeface="Open Sans"/>
                        <a:sym typeface="Open Sans"/>
                      </a:endParaRPr>
                    </a:p>
                  </a:txBody>
                  <a:tcPr marT="91425" marB="91425" marR="91400" marL="9140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DEAF6">
                        <a:alpha val="33333"/>
                      </a:srgbClr>
                    </a:solidFill>
                  </a:tcPr>
                </a:tc>
              </a:tr>
            </a:tbl>
          </a:graphicData>
        </a:graphic>
      </p:graphicFrame>
      <p:graphicFrame>
        <p:nvGraphicFramePr>
          <p:cNvPr id="149" name="Google Shape;149;p12"/>
          <p:cNvGraphicFramePr/>
          <p:nvPr/>
        </p:nvGraphicFramePr>
        <p:xfrm>
          <a:off x="3609975" y="3807129"/>
          <a:ext cx="3000000" cy="3000000"/>
        </p:xfrm>
        <a:graphic>
          <a:graphicData uri="http://schemas.openxmlformats.org/drawingml/2006/table">
            <a:tbl>
              <a:tblPr>
                <a:noFill/>
                <a:tableStyleId>{D6A5183D-2D62-4F00-9AC1-B057A2949891}</a:tableStyleId>
              </a:tblPr>
              <a:tblGrid>
                <a:gridCol w="7346950"/>
              </a:tblGrid>
              <a:tr h="457200">
                <a:tc>
                  <a:txBody>
                    <a:bodyPr/>
                    <a:lstStyle/>
                    <a:p>
                      <a:pPr indent="0" lvl="0" marL="0" marR="0" rtl="0" algn="l">
                        <a:lnSpc>
                          <a:spcPct val="100000"/>
                        </a:lnSpc>
                        <a:spcBef>
                          <a:spcPts val="0"/>
                        </a:spcBef>
                        <a:spcAft>
                          <a:spcPts val="0"/>
                        </a:spcAft>
                        <a:buClr>
                          <a:srgbClr val="000000"/>
                        </a:buClr>
                        <a:buSzPts val="1800"/>
                        <a:buFont typeface="Arial"/>
                        <a:buNone/>
                      </a:pPr>
                      <a:r>
                        <a:rPr b="1" lang="fr-FR" sz="1500" u="none" cap="none" strike="noStrike">
                          <a:solidFill>
                            <a:srgbClr val="C55A11"/>
                          </a:solidFill>
                          <a:latin typeface="Open Sans"/>
                          <a:ea typeface="Open Sans"/>
                          <a:cs typeface="Open Sans"/>
                          <a:sym typeface="Open Sans"/>
                        </a:rPr>
                        <a:t>La municipalité – les responsables / la famille propriétaire de cette maison. </a:t>
                      </a:r>
                      <a:endParaRPr sz="1500" u="none" cap="none" strike="noStrike">
                        <a:latin typeface="Open Sans"/>
                        <a:ea typeface="Open Sans"/>
                        <a:cs typeface="Open Sans"/>
                        <a:sym typeface="Open Sans"/>
                      </a:endParaRPr>
                    </a:p>
                  </a:txBody>
                  <a:tcPr marT="57150" marB="57150" marR="91425" marL="91425"/>
                </a:tc>
              </a:tr>
            </a:tbl>
          </a:graphicData>
        </a:graphic>
      </p:graphicFrame>
      <p:graphicFrame>
        <p:nvGraphicFramePr>
          <p:cNvPr id="150" name="Google Shape;150;p12"/>
          <p:cNvGraphicFramePr/>
          <p:nvPr/>
        </p:nvGraphicFramePr>
        <p:xfrm>
          <a:off x="3609975" y="5585876"/>
          <a:ext cx="3000000" cy="3000000"/>
        </p:xfrm>
        <a:graphic>
          <a:graphicData uri="http://schemas.openxmlformats.org/drawingml/2006/table">
            <a:tbl>
              <a:tblPr>
                <a:noFill/>
                <a:tableStyleId>{D6A5183D-2D62-4F00-9AC1-B057A2949891}</a:tableStyleId>
              </a:tblPr>
              <a:tblGrid>
                <a:gridCol w="7346950"/>
              </a:tblGrid>
              <a:tr h="457200">
                <a:tc>
                  <a:txBody>
                    <a:bodyPr/>
                    <a:lstStyle/>
                    <a:p>
                      <a:pPr indent="0" lvl="0" marL="0" marR="0" rtl="0" algn="l">
                        <a:lnSpc>
                          <a:spcPct val="100000"/>
                        </a:lnSpc>
                        <a:spcBef>
                          <a:spcPts val="0"/>
                        </a:spcBef>
                        <a:spcAft>
                          <a:spcPts val="0"/>
                        </a:spcAft>
                        <a:buClr>
                          <a:srgbClr val="000000"/>
                        </a:buClr>
                        <a:buSzPts val="1800"/>
                        <a:buFont typeface="Arial"/>
                        <a:buNone/>
                      </a:pPr>
                      <a:r>
                        <a:rPr b="1" lang="fr-FR" sz="1500" u="none" cap="none" strike="noStrike">
                          <a:solidFill>
                            <a:srgbClr val="FFC000"/>
                          </a:solidFill>
                          <a:latin typeface="Open Sans"/>
                          <a:ea typeface="Open Sans"/>
                          <a:cs typeface="Open Sans"/>
                          <a:sym typeface="Open Sans"/>
                        </a:rPr>
                        <a:t>Après avoir entendu parler de la décision de la municipalité</a:t>
                      </a:r>
                      <a:endParaRPr b="1" sz="1500" u="none" cap="none" strike="noStrike">
                        <a:solidFill>
                          <a:srgbClr val="FFC000"/>
                        </a:solidFill>
                        <a:latin typeface="Open Sans"/>
                        <a:ea typeface="Open Sans"/>
                        <a:cs typeface="Open Sans"/>
                        <a:sym typeface="Open Sans"/>
                      </a:endParaRPr>
                    </a:p>
                  </a:txBody>
                  <a:tcPr marT="91425" marB="91425" marR="91425" marL="91425"/>
                </a:tc>
              </a:tr>
            </a:tbl>
          </a:graphicData>
        </a:graphic>
      </p:graphicFrame>
      <p:graphicFrame>
        <p:nvGraphicFramePr>
          <p:cNvPr id="151" name="Google Shape;151;p12"/>
          <p:cNvGraphicFramePr/>
          <p:nvPr/>
        </p:nvGraphicFramePr>
        <p:xfrm>
          <a:off x="1071563" y="6082507"/>
          <a:ext cx="3000000" cy="3000000"/>
        </p:xfrm>
        <a:graphic>
          <a:graphicData uri="http://schemas.openxmlformats.org/drawingml/2006/table">
            <a:tbl>
              <a:tblPr>
                <a:noFill/>
                <a:tableStyleId>{D6A5183D-2D62-4F00-9AC1-B057A2949891}</a:tableStyleId>
              </a:tblPr>
              <a:tblGrid>
                <a:gridCol w="2071675"/>
              </a:tblGrid>
              <a:tr h="468300">
                <a:tc>
                  <a:txBody>
                    <a:bodyPr/>
                    <a:lstStyle/>
                    <a:p>
                      <a:pPr indent="0" lvl="0" marL="0" marR="0" rtl="0" algn="l">
                        <a:lnSpc>
                          <a:spcPct val="100000"/>
                        </a:lnSpc>
                        <a:spcBef>
                          <a:spcPts val="0"/>
                        </a:spcBef>
                        <a:spcAft>
                          <a:spcPts val="0"/>
                        </a:spcAft>
                        <a:buClr>
                          <a:srgbClr val="000000"/>
                        </a:buClr>
                        <a:buSzPts val="1800"/>
                        <a:buFont typeface="Arial"/>
                        <a:buNone/>
                      </a:pPr>
                      <a:r>
                        <a:rPr b="1" lang="fr-FR" sz="1800" u="none" cap="none" strike="noStrike">
                          <a:latin typeface="Open Sans"/>
                          <a:ea typeface="Open Sans"/>
                          <a:cs typeface="Open Sans"/>
                          <a:sym typeface="Open Sans"/>
                        </a:rPr>
                        <a:t>Où?</a:t>
                      </a:r>
                      <a:endParaRPr b="1" sz="1800" u="none" cap="none" strike="noStrike">
                        <a:latin typeface="Open Sans"/>
                        <a:ea typeface="Open Sans"/>
                        <a:cs typeface="Open Sans"/>
                        <a:sym typeface="Open Sans"/>
                      </a:endParaRPr>
                    </a:p>
                  </a:txBody>
                  <a:tcPr marT="91400" marB="91400" marR="91400" marL="9140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DEAF6">
                        <a:alpha val="33333"/>
                      </a:srgbClr>
                    </a:solidFill>
                  </a:tcPr>
                </a:tc>
              </a:tr>
            </a:tbl>
          </a:graphicData>
        </a:graphic>
      </p:graphicFrame>
      <p:graphicFrame>
        <p:nvGraphicFramePr>
          <p:cNvPr id="152" name="Google Shape;152;p12"/>
          <p:cNvGraphicFramePr/>
          <p:nvPr/>
        </p:nvGraphicFramePr>
        <p:xfrm>
          <a:off x="3609975" y="6082507"/>
          <a:ext cx="3000000" cy="3000000"/>
        </p:xfrm>
        <a:graphic>
          <a:graphicData uri="http://schemas.openxmlformats.org/drawingml/2006/table">
            <a:tbl>
              <a:tblPr>
                <a:noFill/>
                <a:tableStyleId>{D6A5183D-2D62-4F00-9AC1-B057A2949891}</a:tableStyleId>
              </a:tblPr>
              <a:tblGrid>
                <a:gridCol w="7346950"/>
              </a:tblGrid>
              <a:tr h="457200">
                <a:tc>
                  <a:txBody>
                    <a:bodyPr/>
                    <a:lstStyle/>
                    <a:p>
                      <a:pPr indent="0" lvl="0" marL="0" marR="0" rtl="0" algn="l">
                        <a:lnSpc>
                          <a:spcPct val="100000"/>
                        </a:lnSpc>
                        <a:spcBef>
                          <a:spcPts val="0"/>
                        </a:spcBef>
                        <a:spcAft>
                          <a:spcPts val="0"/>
                        </a:spcAft>
                        <a:buClr>
                          <a:srgbClr val="000000"/>
                        </a:buClr>
                        <a:buSzPts val="1800"/>
                        <a:buFont typeface="Arial"/>
                        <a:buNone/>
                      </a:pPr>
                      <a:r>
                        <a:rPr b="1" lang="fr-FR" sz="1500" u="none" cap="none" strike="noStrike">
                          <a:solidFill>
                            <a:srgbClr val="00B050"/>
                          </a:solidFill>
                          <a:latin typeface="Open Sans"/>
                          <a:ea typeface="Open Sans"/>
                          <a:cs typeface="Open Sans"/>
                          <a:sym typeface="Open Sans"/>
                        </a:rPr>
                        <a:t>Sur les réseaux sociaux. </a:t>
                      </a:r>
                      <a:endParaRPr b="1" sz="1500" u="none" cap="none" strike="noStrike">
                        <a:solidFill>
                          <a:srgbClr val="00B050"/>
                        </a:solidFill>
                        <a:latin typeface="Open Sans"/>
                        <a:ea typeface="Open Sans"/>
                        <a:cs typeface="Open Sans"/>
                        <a:sym typeface="Open Sans"/>
                      </a:endParaRPr>
                    </a:p>
                  </a:txBody>
                  <a:tcPr marT="91425" marB="91425" marR="91425" marL="91425"/>
                </a:tc>
              </a:tr>
            </a:tbl>
          </a:graphicData>
        </a:graphic>
      </p:graphicFrame>
      <p:sp>
        <p:nvSpPr>
          <p:cNvPr id="153" name="Google Shape;153;p12"/>
          <p:cNvSpPr/>
          <p:nvPr/>
        </p:nvSpPr>
        <p:spPr>
          <a:xfrm>
            <a:off x="2832599" y="1289579"/>
            <a:ext cx="8797925" cy="1323975"/>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600"/>
              <a:buFont typeface="Arial"/>
              <a:buNone/>
            </a:pPr>
            <a:r>
              <a:rPr b="1" i="0" lang="fr-FR" sz="1600" u="none" cap="none" strike="noStrike">
                <a:solidFill>
                  <a:schemeClr val="dk1"/>
                </a:solidFill>
                <a:latin typeface="Open Sans"/>
                <a:ea typeface="Open Sans"/>
                <a:cs typeface="Open Sans"/>
                <a:sym typeface="Open Sans"/>
              </a:rPr>
              <a:t>Un jour, vous avez entendu parler de la décision de la municipalité à démolir une des maisons traditionnelles délabrées dans votre village. Cette décision vous a mis dans tous vos états parce que vous pensez que ces bâtiments doivent rester intact pour témoigner de la richesse architecturale et de l’histoire de votre village. Et, vous décidez de mener sur les réseaux sociaux, une campagne contre cette décision. </a:t>
            </a:r>
            <a:endParaRPr b="0" i="0" sz="1400" u="none" cap="none" strike="noStrike">
              <a:solidFill>
                <a:srgbClr val="000000"/>
              </a:solidFill>
              <a:latin typeface="Arial"/>
              <a:ea typeface="Arial"/>
              <a:cs typeface="Arial"/>
              <a:sym typeface="Arial"/>
            </a:endParaRPr>
          </a:p>
        </p:txBody>
      </p:sp>
      <p:sp>
        <p:nvSpPr>
          <p:cNvPr id="154" name="Google Shape;154;p12"/>
          <p:cNvSpPr/>
          <p:nvPr/>
        </p:nvSpPr>
        <p:spPr>
          <a:xfrm>
            <a:off x="2832599" y="1289579"/>
            <a:ext cx="8797925" cy="1323975"/>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600"/>
              <a:buFont typeface="Arial"/>
              <a:buNone/>
            </a:pPr>
            <a:r>
              <a:rPr b="1" i="0" lang="fr-FR" sz="1600" u="none" cap="none" strike="noStrike">
                <a:solidFill>
                  <a:schemeClr val="dk1"/>
                </a:solidFill>
                <a:latin typeface="Open Sans"/>
                <a:ea typeface="Open Sans"/>
                <a:cs typeface="Open Sans"/>
                <a:sym typeface="Open Sans"/>
              </a:rPr>
              <a:t>Un jour, </a:t>
            </a:r>
            <a:r>
              <a:rPr b="1" i="0" lang="fr-FR" sz="1600" u="none" cap="none" strike="noStrike">
                <a:solidFill>
                  <a:srgbClr val="FF0000"/>
                </a:solidFill>
                <a:latin typeface="Open Sans"/>
                <a:ea typeface="Open Sans"/>
                <a:cs typeface="Open Sans"/>
                <a:sym typeface="Open Sans"/>
              </a:rPr>
              <a:t>vous</a:t>
            </a:r>
            <a:r>
              <a:rPr b="1" i="0" lang="fr-FR" sz="1600" u="none" cap="none" strike="noStrike">
                <a:solidFill>
                  <a:schemeClr val="dk1"/>
                </a:solidFill>
                <a:latin typeface="Open Sans"/>
                <a:ea typeface="Open Sans"/>
                <a:cs typeface="Open Sans"/>
                <a:sym typeface="Open Sans"/>
              </a:rPr>
              <a:t> avez </a:t>
            </a:r>
            <a:r>
              <a:rPr b="1" i="0" lang="fr-FR" sz="1600" u="none" cap="none" strike="noStrike">
                <a:solidFill>
                  <a:srgbClr val="FFC000"/>
                </a:solidFill>
                <a:latin typeface="Open Sans"/>
                <a:ea typeface="Open Sans"/>
                <a:cs typeface="Open Sans"/>
                <a:sym typeface="Open Sans"/>
              </a:rPr>
              <a:t>entendu parler de la décision </a:t>
            </a:r>
            <a:r>
              <a:rPr b="1" i="0" lang="fr-FR" sz="1600" u="none" cap="none" strike="noStrike">
                <a:solidFill>
                  <a:schemeClr val="dk1"/>
                </a:solidFill>
                <a:latin typeface="Open Sans"/>
                <a:ea typeface="Open Sans"/>
                <a:cs typeface="Open Sans"/>
                <a:sym typeface="Open Sans"/>
              </a:rPr>
              <a:t>de </a:t>
            </a:r>
            <a:r>
              <a:rPr b="1" i="0" lang="fr-FR" sz="1600" u="none" cap="none" strike="noStrike">
                <a:solidFill>
                  <a:srgbClr val="C55A11"/>
                </a:solidFill>
                <a:latin typeface="Open Sans"/>
                <a:ea typeface="Open Sans"/>
                <a:cs typeface="Open Sans"/>
                <a:sym typeface="Open Sans"/>
              </a:rPr>
              <a:t>la municipalité </a:t>
            </a:r>
            <a:r>
              <a:rPr b="1" i="0" lang="fr-FR" sz="1600" u="none" cap="none" strike="noStrike">
                <a:solidFill>
                  <a:schemeClr val="dk1"/>
                </a:solidFill>
                <a:latin typeface="Open Sans"/>
                <a:ea typeface="Open Sans"/>
                <a:cs typeface="Open Sans"/>
                <a:sym typeface="Open Sans"/>
              </a:rPr>
              <a:t>à </a:t>
            </a:r>
            <a:r>
              <a:rPr b="1" i="0" lang="fr-FR" sz="1600" u="none" cap="none" strike="noStrike">
                <a:solidFill>
                  <a:srgbClr val="7030A0"/>
                </a:solidFill>
                <a:latin typeface="Open Sans"/>
                <a:ea typeface="Open Sans"/>
                <a:cs typeface="Open Sans"/>
                <a:sym typeface="Open Sans"/>
              </a:rPr>
              <a:t>démolir une des maisons traditionnelles délabrées</a:t>
            </a:r>
            <a:r>
              <a:rPr b="1" i="0" lang="fr-FR" sz="1600" u="none" cap="none" strike="noStrike">
                <a:solidFill>
                  <a:schemeClr val="dk1"/>
                </a:solidFill>
                <a:latin typeface="Open Sans"/>
                <a:ea typeface="Open Sans"/>
                <a:cs typeface="Open Sans"/>
                <a:sym typeface="Open Sans"/>
              </a:rPr>
              <a:t> dans </a:t>
            </a:r>
            <a:r>
              <a:rPr b="1" i="0" lang="fr-FR" sz="1600" u="none" cap="none" strike="noStrike">
                <a:solidFill>
                  <a:srgbClr val="FF0000"/>
                </a:solidFill>
                <a:latin typeface="Open Sans"/>
                <a:ea typeface="Open Sans"/>
                <a:cs typeface="Open Sans"/>
                <a:sym typeface="Open Sans"/>
              </a:rPr>
              <a:t>votre village</a:t>
            </a:r>
            <a:r>
              <a:rPr b="1" i="0" lang="fr-FR" sz="1600" u="none" cap="none" strike="noStrike">
                <a:solidFill>
                  <a:schemeClr val="dk1"/>
                </a:solidFill>
                <a:latin typeface="Open Sans"/>
                <a:ea typeface="Open Sans"/>
                <a:cs typeface="Open Sans"/>
                <a:sym typeface="Open Sans"/>
              </a:rPr>
              <a:t>. Cette décision </a:t>
            </a:r>
            <a:r>
              <a:rPr b="1" i="0" lang="fr-FR" sz="1600" u="none" cap="none" strike="noStrike">
                <a:solidFill>
                  <a:srgbClr val="FF0000"/>
                </a:solidFill>
                <a:latin typeface="Open Sans"/>
                <a:ea typeface="Open Sans"/>
                <a:cs typeface="Open Sans"/>
                <a:sym typeface="Open Sans"/>
              </a:rPr>
              <a:t>vous</a:t>
            </a:r>
            <a:r>
              <a:rPr b="1" i="0" lang="fr-FR" sz="1600" u="none" cap="none" strike="noStrike">
                <a:solidFill>
                  <a:schemeClr val="dk1"/>
                </a:solidFill>
                <a:latin typeface="Open Sans"/>
                <a:ea typeface="Open Sans"/>
                <a:cs typeface="Open Sans"/>
                <a:sym typeface="Open Sans"/>
              </a:rPr>
              <a:t> a mis dans tous </a:t>
            </a:r>
            <a:r>
              <a:rPr b="1" i="0" lang="fr-FR" sz="1600" u="none" cap="none" strike="noStrike">
                <a:solidFill>
                  <a:srgbClr val="FF0000"/>
                </a:solidFill>
                <a:latin typeface="Open Sans"/>
                <a:ea typeface="Open Sans"/>
                <a:cs typeface="Open Sans"/>
                <a:sym typeface="Open Sans"/>
              </a:rPr>
              <a:t>vos</a:t>
            </a:r>
            <a:r>
              <a:rPr b="1" i="0" lang="fr-FR" sz="1600" u="none" cap="none" strike="noStrike">
                <a:solidFill>
                  <a:schemeClr val="dk1"/>
                </a:solidFill>
                <a:latin typeface="Open Sans"/>
                <a:ea typeface="Open Sans"/>
                <a:cs typeface="Open Sans"/>
                <a:sym typeface="Open Sans"/>
              </a:rPr>
              <a:t> états parce que </a:t>
            </a:r>
            <a:r>
              <a:rPr b="1" i="0" lang="fr-FR" sz="1600" u="none" cap="none" strike="noStrike">
                <a:solidFill>
                  <a:srgbClr val="FF0000"/>
                </a:solidFill>
                <a:latin typeface="Open Sans"/>
                <a:ea typeface="Open Sans"/>
                <a:cs typeface="Open Sans"/>
                <a:sym typeface="Open Sans"/>
              </a:rPr>
              <a:t>vous</a:t>
            </a:r>
            <a:r>
              <a:rPr b="1" i="0" lang="fr-FR" sz="1600" u="none" cap="none" strike="noStrike">
                <a:solidFill>
                  <a:schemeClr val="dk1"/>
                </a:solidFill>
                <a:latin typeface="Open Sans"/>
                <a:ea typeface="Open Sans"/>
                <a:cs typeface="Open Sans"/>
                <a:sym typeface="Open Sans"/>
              </a:rPr>
              <a:t> pensez que ces bâtiments doivent rester intact pour témoigner de </a:t>
            </a:r>
            <a:r>
              <a:rPr b="1" i="0" lang="fr-FR" sz="1600" u="none" cap="none" strike="noStrike">
                <a:solidFill>
                  <a:srgbClr val="7030A0"/>
                </a:solidFill>
                <a:latin typeface="Open Sans"/>
                <a:ea typeface="Open Sans"/>
                <a:cs typeface="Open Sans"/>
                <a:sym typeface="Open Sans"/>
              </a:rPr>
              <a:t>la richesse architecturale et de l’histoire de </a:t>
            </a:r>
            <a:r>
              <a:rPr b="1" i="0" lang="fr-FR" sz="1600" u="none" cap="none" strike="noStrike">
                <a:solidFill>
                  <a:srgbClr val="FF0000"/>
                </a:solidFill>
                <a:latin typeface="Open Sans"/>
                <a:ea typeface="Open Sans"/>
                <a:cs typeface="Open Sans"/>
                <a:sym typeface="Open Sans"/>
              </a:rPr>
              <a:t>votre village</a:t>
            </a:r>
            <a:r>
              <a:rPr b="1" i="0" lang="fr-FR" sz="1600" u="none" cap="none" strike="noStrike">
                <a:solidFill>
                  <a:schemeClr val="dk1"/>
                </a:solidFill>
                <a:latin typeface="Open Sans"/>
                <a:ea typeface="Open Sans"/>
                <a:cs typeface="Open Sans"/>
                <a:sym typeface="Open Sans"/>
              </a:rPr>
              <a:t>. Et, </a:t>
            </a:r>
            <a:r>
              <a:rPr b="1" i="0" lang="fr-FR" sz="1600" u="none" cap="none" strike="noStrike">
                <a:solidFill>
                  <a:srgbClr val="FF0000"/>
                </a:solidFill>
                <a:latin typeface="Open Sans"/>
                <a:ea typeface="Open Sans"/>
                <a:cs typeface="Open Sans"/>
                <a:sym typeface="Open Sans"/>
              </a:rPr>
              <a:t>vous</a:t>
            </a:r>
            <a:r>
              <a:rPr b="1" i="0" lang="fr-FR" sz="1600" u="none" cap="none" strike="noStrike">
                <a:solidFill>
                  <a:schemeClr val="dk1"/>
                </a:solidFill>
                <a:latin typeface="Open Sans"/>
                <a:ea typeface="Open Sans"/>
                <a:cs typeface="Open Sans"/>
                <a:sym typeface="Open Sans"/>
              </a:rPr>
              <a:t> décidez de </a:t>
            </a:r>
            <a:r>
              <a:rPr b="1" i="0" lang="fr-FR" sz="1600" u="none" cap="none" strike="noStrike">
                <a:solidFill>
                  <a:srgbClr val="00B050"/>
                </a:solidFill>
                <a:latin typeface="Open Sans"/>
                <a:ea typeface="Open Sans"/>
                <a:cs typeface="Open Sans"/>
                <a:sym typeface="Open Sans"/>
              </a:rPr>
              <a:t>mener sur les réseaux sociaux</a:t>
            </a:r>
            <a:r>
              <a:rPr b="1" i="0" lang="fr-FR" sz="1600" u="none" cap="none" strike="noStrike">
                <a:solidFill>
                  <a:schemeClr val="dk1"/>
                </a:solidFill>
                <a:latin typeface="Open Sans"/>
                <a:ea typeface="Open Sans"/>
                <a:cs typeface="Open Sans"/>
                <a:sym typeface="Open Sans"/>
              </a:rPr>
              <a:t>, une </a:t>
            </a:r>
            <a:r>
              <a:rPr b="1" i="0" lang="fr-FR" sz="1600" u="none" cap="none" strike="noStrike">
                <a:solidFill>
                  <a:srgbClr val="7030A0"/>
                </a:solidFill>
                <a:latin typeface="Open Sans"/>
                <a:ea typeface="Open Sans"/>
                <a:cs typeface="Open Sans"/>
                <a:sym typeface="Open Sans"/>
              </a:rPr>
              <a:t>campagne contre cette décision</a:t>
            </a:r>
            <a:r>
              <a:rPr b="1" i="0" lang="fr-FR" sz="1600" u="none" cap="none" strike="noStrike">
                <a:solidFill>
                  <a:schemeClr val="dk1"/>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p:txBody>
      </p:sp>
      <p:sp>
        <p:nvSpPr>
          <p:cNvPr id="155" name="Google Shape;155;p12"/>
          <p:cNvSpPr/>
          <p:nvPr/>
        </p:nvSpPr>
        <p:spPr>
          <a:xfrm>
            <a:off x="368709" y="1187580"/>
            <a:ext cx="2265516" cy="1648785"/>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chemeClr val="dk1"/>
              </a:buClr>
              <a:buSzPts val="2400"/>
              <a:buFont typeface="Times New Roman"/>
              <a:buNone/>
            </a:pPr>
            <a:r>
              <a:rPr b="1" i="0" lang="fr-FR" sz="2400" u="none" cap="none" strike="noStrike">
                <a:solidFill>
                  <a:schemeClr val="dk1"/>
                </a:solidFill>
                <a:latin typeface="Open Sans"/>
                <a:ea typeface="Open Sans"/>
                <a:cs typeface="Open Sans"/>
                <a:sym typeface="Open Sans"/>
              </a:rPr>
              <a:t>Lisez la partie « consigne » pour répondre aux questions.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5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1"/>
                                        </p:tgtEl>
                                        <p:attrNameLst>
                                          <p:attrName>style.visibility</p:attrName>
                                        </p:attrNameLst>
                                      </p:cBhvr>
                                      <p:to>
                                        <p:strVal val="visible"/>
                                      </p:to>
                                    </p:set>
                                    <p:animEffect filter="fade" transition="in">
                                      <p:cBhvr>
                                        <p:cTn dur="500"/>
                                        <p:tgtEl>
                                          <p:spTgt spid="141"/>
                                        </p:tgtEl>
                                      </p:cBhvr>
                                    </p:animEffect>
                                  </p:childTnLst>
                                </p:cTn>
                              </p:par>
                              <p:par>
                                <p:cTn fill="hold" nodeType="withEffect" presetClass="entr" presetID="10" presetSubtype="0">
                                  <p:stCondLst>
                                    <p:cond delay="0"/>
                                  </p:stCondLst>
                                  <p:childTnLst>
                                    <p:set>
                                      <p:cBhvr>
                                        <p:cTn dur="1" fill="hold">
                                          <p:stCondLst>
                                            <p:cond delay="0"/>
                                          </p:stCondLst>
                                        </p:cTn>
                                        <p:tgtEl>
                                          <p:spTgt spid="148"/>
                                        </p:tgtEl>
                                        <p:attrNameLst>
                                          <p:attrName>style.visibility</p:attrName>
                                        </p:attrNameLst>
                                      </p:cBhvr>
                                      <p:to>
                                        <p:strVal val="visible"/>
                                      </p:to>
                                    </p:set>
                                    <p:animEffect filter="fade" transition="in">
                                      <p:cBhvr>
                                        <p:cTn dur="500"/>
                                        <p:tgtEl>
                                          <p:spTgt spid="148"/>
                                        </p:tgtEl>
                                      </p:cBhvr>
                                    </p:animEffect>
                                  </p:childTnLst>
                                </p:cTn>
                              </p:par>
                              <p:par>
                                <p:cTn fill="hold" nodeType="withEffect" presetClass="entr" presetID="10" presetSubtype="0">
                                  <p:stCondLst>
                                    <p:cond delay="0"/>
                                  </p:stCondLst>
                                  <p:childTnLst>
                                    <p:set>
                                      <p:cBhvr>
                                        <p:cTn dur="1" fill="hold">
                                          <p:stCondLst>
                                            <p:cond delay="0"/>
                                          </p:stCondLst>
                                        </p:cTn>
                                        <p:tgtEl>
                                          <p:spTgt spid="145"/>
                                        </p:tgtEl>
                                        <p:attrNameLst>
                                          <p:attrName>style.visibility</p:attrName>
                                        </p:attrNameLst>
                                      </p:cBhvr>
                                      <p:to>
                                        <p:strVal val="visible"/>
                                      </p:to>
                                    </p:set>
                                    <p:animEffect filter="fade" transition="in">
                                      <p:cBhvr>
                                        <p:cTn dur="500"/>
                                        <p:tgtEl>
                                          <p:spTgt spid="145"/>
                                        </p:tgtEl>
                                      </p:cBhvr>
                                    </p:animEffect>
                                  </p:childTnLst>
                                </p:cTn>
                              </p:par>
                              <p:par>
                                <p:cTn fill="hold" nodeType="withEffect" presetClass="entr" presetID="10" presetSubtype="0">
                                  <p:stCondLst>
                                    <p:cond delay="0"/>
                                  </p:stCondLst>
                                  <p:childTnLst>
                                    <p:set>
                                      <p:cBhvr>
                                        <p:cTn dur="1" fill="hold">
                                          <p:stCondLst>
                                            <p:cond delay="0"/>
                                          </p:stCondLst>
                                        </p:cTn>
                                        <p:tgtEl>
                                          <p:spTgt spid="146"/>
                                        </p:tgtEl>
                                        <p:attrNameLst>
                                          <p:attrName>style.visibility</p:attrName>
                                        </p:attrNameLst>
                                      </p:cBhvr>
                                      <p:to>
                                        <p:strVal val="visible"/>
                                      </p:to>
                                    </p:set>
                                    <p:animEffect filter="fade" transition="in">
                                      <p:cBhvr>
                                        <p:cTn dur="500"/>
                                        <p:tgtEl>
                                          <p:spTgt spid="146"/>
                                        </p:tgtEl>
                                      </p:cBhvr>
                                    </p:animEffect>
                                  </p:childTnLst>
                                </p:cTn>
                              </p:par>
                              <p:par>
                                <p:cTn fill="hold" nodeType="withEffect" presetClass="entr" presetID="10" presetSubtype="0">
                                  <p:stCondLst>
                                    <p:cond delay="0"/>
                                  </p:stCondLst>
                                  <p:childTnLst>
                                    <p:set>
                                      <p:cBhvr>
                                        <p:cTn dur="1" fill="hold">
                                          <p:stCondLst>
                                            <p:cond delay="0"/>
                                          </p:stCondLst>
                                        </p:cTn>
                                        <p:tgtEl>
                                          <p:spTgt spid="147"/>
                                        </p:tgtEl>
                                        <p:attrNameLst>
                                          <p:attrName>style.visibility</p:attrName>
                                        </p:attrNameLst>
                                      </p:cBhvr>
                                      <p:to>
                                        <p:strVal val="visible"/>
                                      </p:to>
                                    </p:set>
                                    <p:animEffect filter="fade" transition="in">
                                      <p:cBhvr>
                                        <p:cTn dur="500"/>
                                        <p:tgtEl>
                                          <p:spTgt spid="147"/>
                                        </p:tgtEl>
                                      </p:cBhvr>
                                    </p:animEffect>
                                  </p:childTnLst>
                                </p:cTn>
                              </p:par>
                              <p:par>
                                <p:cTn fill="hold" nodeType="withEffect" presetClass="entr" presetID="10" presetSubtype="0">
                                  <p:stCondLst>
                                    <p:cond delay="0"/>
                                  </p:stCondLst>
                                  <p:childTnLst>
                                    <p:set>
                                      <p:cBhvr>
                                        <p:cTn dur="1" fill="hold">
                                          <p:stCondLst>
                                            <p:cond delay="0"/>
                                          </p:stCondLst>
                                        </p:cTn>
                                        <p:tgtEl>
                                          <p:spTgt spid="151"/>
                                        </p:tgtEl>
                                        <p:attrNameLst>
                                          <p:attrName>style.visibility</p:attrName>
                                        </p:attrNameLst>
                                      </p:cBhvr>
                                      <p:to>
                                        <p:strVal val="visible"/>
                                      </p:to>
                                    </p:set>
                                    <p:animEffect filter="fade" transition="in">
                                      <p:cBhvr>
                                        <p:cTn dur="500"/>
                                        <p:tgtEl>
                                          <p:spTgt spid="1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13"/>
          <p:cNvSpPr txBox="1"/>
          <p:nvPr/>
        </p:nvSpPr>
        <p:spPr>
          <a:xfrm>
            <a:off x="756778" y="-36513"/>
            <a:ext cx="10725652" cy="912813"/>
          </a:xfrm>
          <a:prstGeom prst="rect">
            <a:avLst/>
          </a:prstGeom>
          <a:noFill/>
          <a:ln>
            <a:noFill/>
          </a:ln>
        </p:spPr>
        <p:txBody>
          <a:bodyPr anchorCtr="0" anchor="ctr" bIns="45700" lIns="91425" spcFirstLastPara="1" rIns="91425" wrap="square" tIns="45700">
            <a:norm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ANALYSER LE SUJET DE PRODUCTION: </a:t>
            </a:r>
            <a:r>
              <a:rPr b="0" i="0" lang="fr-FR" sz="3600" u="none" cap="none" strike="noStrike">
                <a:solidFill>
                  <a:srgbClr val="0096D6"/>
                </a:solidFill>
                <a:latin typeface="Open Sans"/>
                <a:ea typeface="Open Sans"/>
                <a:cs typeface="Open Sans"/>
                <a:sym typeface="Open Sans"/>
              </a:rPr>
              <a:t>la consigne</a:t>
            </a:r>
            <a:endParaRPr b="0" i="0" sz="1400" u="none" cap="none" strike="noStrike">
              <a:solidFill>
                <a:srgbClr val="0096D6"/>
              </a:solidFill>
              <a:highlight>
                <a:srgbClr val="FFFF00"/>
              </a:highlight>
              <a:latin typeface="Open Sans"/>
              <a:ea typeface="Open Sans"/>
              <a:cs typeface="Open Sans"/>
              <a:sym typeface="Open Sans"/>
            </a:endParaRPr>
          </a:p>
        </p:txBody>
      </p:sp>
      <p:graphicFrame>
        <p:nvGraphicFramePr>
          <p:cNvPr id="161" name="Google Shape;161;p13"/>
          <p:cNvGraphicFramePr/>
          <p:nvPr/>
        </p:nvGraphicFramePr>
        <p:xfrm>
          <a:off x="1138237" y="3926656"/>
          <a:ext cx="3000000" cy="3000000"/>
        </p:xfrm>
        <a:graphic>
          <a:graphicData uri="http://schemas.openxmlformats.org/drawingml/2006/table">
            <a:tbl>
              <a:tblPr>
                <a:noFill/>
                <a:tableStyleId>{D6A5183D-2D62-4F00-9AC1-B057A2949891}</a:tableStyleId>
              </a:tblPr>
              <a:tblGrid>
                <a:gridCol w="1131875"/>
              </a:tblGrid>
              <a:tr h="457200">
                <a:tc>
                  <a:txBody>
                    <a:bodyPr/>
                    <a:lstStyle/>
                    <a:p>
                      <a:pPr indent="0" lvl="0" marL="0" marR="0" rtl="0" algn="l">
                        <a:lnSpc>
                          <a:spcPct val="100000"/>
                        </a:lnSpc>
                        <a:spcBef>
                          <a:spcPts val="0"/>
                        </a:spcBef>
                        <a:spcAft>
                          <a:spcPts val="0"/>
                        </a:spcAft>
                        <a:buClr>
                          <a:srgbClr val="000000"/>
                        </a:buClr>
                        <a:buSzPts val="1800"/>
                        <a:buFont typeface="Arial"/>
                        <a:buNone/>
                      </a:pPr>
                      <a:r>
                        <a:rPr b="1" lang="fr-FR" sz="1800" u="none" cap="none" strike="noStrike">
                          <a:latin typeface="Open Sans"/>
                          <a:ea typeface="Open Sans"/>
                          <a:cs typeface="Open Sans"/>
                          <a:sym typeface="Open Sans"/>
                        </a:rPr>
                        <a:t>Type(s)</a:t>
                      </a:r>
                      <a:endParaRPr b="1" sz="1800" u="none" cap="none" strike="noStrike">
                        <a:latin typeface="Open Sans"/>
                        <a:ea typeface="Open Sans"/>
                        <a:cs typeface="Open Sans"/>
                        <a:sym typeface="Open Sans"/>
                      </a:endParaRPr>
                    </a:p>
                  </a:txBody>
                  <a:tcPr marT="91425" marB="91425" marR="91500" marL="91500">
                    <a:solidFill>
                      <a:srgbClr val="DDEAF6">
                        <a:alpha val="33333"/>
                      </a:srgbClr>
                    </a:solidFill>
                  </a:tcPr>
                </a:tc>
              </a:tr>
            </a:tbl>
          </a:graphicData>
        </a:graphic>
      </p:graphicFrame>
      <p:graphicFrame>
        <p:nvGraphicFramePr>
          <p:cNvPr id="162" name="Google Shape;162;p13"/>
          <p:cNvGraphicFramePr/>
          <p:nvPr/>
        </p:nvGraphicFramePr>
        <p:xfrm>
          <a:off x="2800095" y="4823030"/>
          <a:ext cx="3000000" cy="3000000"/>
        </p:xfrm>
        <a:graphic>
          <a:graphicData uri="http://schemas.openxmlformats.org/drawingml/2006/table">
            <a:tbl>
              <a:tblPr>
                <a:noFill/>
                <a:tableStyleId>{D6A5183D-2D62-4F00-9AC1-B057A2949891}</a:tableStyleId>
              </a:tblPr>
              <a:tblGrid>
                <a:gridCol w="2373300"/>
              </a:tblGrid>
              <a:tr h="457200">
                <a:tc>
                  <a:txBody>
                    <a:bodyPr/>
                    <a:lstStyle/>
                    <a:p>
                      <a:pPr indent="0" lvl="0" marL="0" marR="0" rtl="0" algn="l">
                        <a:lnSpc>
                          <a:spcPct val="100000"/>
                        </a:lnSpc>
                        <a:spcBef>
                          <a:spcPts val="0"/>
                        </a:spcBef>
                        <a:spcAft>
                          <a:spcPts val="0"/>
                        </a:spcAft>
                        <a:buClr>
                          <a:schemeClr val="dk1"/>
                        </a:buClr>
                        <a:buSzPts val="1800"/>
                        <a:buFont typeface="Arial"/>
                        <a:buNone/>
                      </a:pPr>
                      <a:r>
                        <a:rPr b="1" lang="fr-FR" sz="1500" u="none" cap="none" strike="noStrike">
                          <a:solidFill>
                            <a:srgbClr val="00B050"/>
                          </a:solidFill>
                          <a:latin typeface="Open Sans"/>
                          <a:ea typeface="Open Sans"/>
                          <a:cs typeface="Open Sans"/>
                          <a:sym typeface="Open Sans"/>
                        </a:rPr>
                        <a:t>Un post sur une page web </a:t>
                      </a:r>
                      <a:endParaRPr b="1" sz="1500" u="none" cap="none" strike="noStrike">
                        <a:solidFill>
                          <a:srgbClr val="FF0000"/>
                        </a:solidFill>
                        <a:latin typeface="Open Sans"/>
                        <a:ea typeface="Open Sans"/>
                        <a:cs typeface="Open Sans"/>
                        <a:sym typeface="Open Sans"/>
                      </a:endParaRPr>
                    </a:p>
                  </a:txBody>
                  <a:tcPr marT="57150" marB="57150" marR="91425" marL="91425" anchor="ctr"/>
                </a:tc>
              </a:tr>
            </a:tbl>
          </a:graphicData>
        </a:graphic>
      </p:graphicFrame>
      <p:graphicFrame>
        <p:nvGraphicFramePr>
          <p:cNvPr id="163" name="Google Shape;163;p13"/>
          <p:cNvGraphicFramePr/>
          <p:nvPr/>
        </p:nvGraphicFramePr>
        <p:xfrm>
          <a:off x="1138238" y="5738659"/>
          <a:ext cx="3000000" cy="3000000"/>
        </p:xfrm>
        <a:graphic>
          <a:graphicData uri="http://schemas.openxmlformats.org/drawingml/2006/table">
            <a:tbl>
              <a:tblPr>
                <a:noFill/>
                <a:tableStyleId>{D6A5183D-2D62-4F00-9AC1-B057A2949891}</a:tableStyleId>
              </a:tblPr>
              <a:tblGrid>
                <a:gridCol w="1131875"/>
              </a:tblGrid>
              <a:tr h="457200">
                <a:tc>
                  <a:txBody>
                    <a:bodyPr/>
                    <a:lstStyle/>
                    <a:p>
                      <a:pPr indent="0" lvl="0" marL="0" marR="0" rtl="0" algn="l">
                        <a:lnSpc>
                          <a:spcPct val="100000"/>
                        </a:lnSpc>
                        <a:spcBef>
                          <a:spcPts val="0"/>
                        </a:spcBef>
                        <a:spcAft>
                          <a:spcPts val="0"/>
                        </a:spcAft>
                        <a:buClr>
                          <a:srgbClr val="000000"/>
                        </a:buClr>
                        <a:buSzPts val="1800"/>
                        <a:buFont typeface="Arial"/>
                        <a:buNone/>
                      </a:pPr>
                      <a:r>
                        <a:rPr b="1" lang="fr-FR" sz="1800" u="none" cap="none" strike="noStrike">
                          <a:latin typeface="Open Sans"/>
                          <a:ea typeface="Open Sans"/>
                          <a:cs typeface="Open Sans"/>
                          <a:sym typeface="Open Sans"/>
                        </a:rPr>
                        <a:t>Enjeu(x) </a:t>
                      </a:r>
                      <a:endParaRPr b="1" sz="1800" u="none" cap="none" strike="noStrike">
                        <a:latin typeface="Open Sans"/>
                        <a:ea typeface="Open Sans"/>
                        <a:cs typeface="Open Sans"/>
                        <a:sym typeface="Open Sans"/>
                      </a:endParaRPr>
                    </a:p>
                  </a:txBody>
                  <a:tcPr marT="91425" marB="91425" marR="91425" marL="91425">
                    <a:solidFill>
                      <a:srgbClr val="DDEAF6">
                        <a:alpha val="33333"/>
                      </a:srgbClr>
                    </a:solidFill>
                  </a:tcPr>
                </a:tc>
              </a:tr>
            </a:tbl>
          </a:graphicData>
        </a:graphic>
      </p:graphicFrame>
      <p:graphicFrame>
        <p:nvGraphicFramePr>
          <p:cNvPr id="164" name="Google Shape;164;p13"/>
          <p:cNvGraphicFramePr/>
          <p:nvPr/>
        </p:nvGraphicFramePr>
        <p:xfrm>
          <a:off x="2798456" y="3926656"/>
          <a:ext cx="3000000" cy="3000000"/>
        </p:xfrm>
        <a:graphic>
          <a:graphicData uri="http://schemas.openxmlformats.org/drawingml/2006/table">
            <a:tbl>
              <a:tblPr>
                <a:noFill/>
                <a:tableStyleId>{D6A5183D-2D62-4F00-9AC1-B057A2949891}</a:tableStyleId>
              </a:tblPr>
              <a:tblGrid>
                <a:gridCol w="4298950"/>
              </a:tblGrid>
              <a:tr h="457200">
                <a:tc>
                  <a:txBody>
                    <a:bodyPr/>
                    <a:lstStyle/>
                    <a:p>
                      <a:pPr indent="0" lvl="0" marL="0" marR="0" rtl="0" algn="l">
                        <a:lnSpc>
                          <a:spcPct val="100000"/>
                        </a:lnSpc>
                        <a:spcBef>
                          <a:spcPts val="0"/>
                        </a:spcBef>
                        <a:spcAft>
                          <a:spcPts val="0"/>
                        </a:spcAft>
                        <a:buClr>
                          <a:srgbClr val="000000"/>
                        </a:buClr>
                        <a:buSzPts val="1800"/>
                        <a:buFont typeface="Arial"/>
                        <a:buNone/>
                      </a:pPr>
                      <a:r>
                        <a:rPr b="1" lang="fr-FR" sz="1500" u="none" cap="none" strike="noStrike">
                          <a:solidFill>
                            <a:srgbClr val="FF0000"/>
                          </a:solidFill>
                          <a:latin typeface="Open Sans"/>
                          <a:ea typeface="Open Sans"/>
                          <a:cs typeface="Open Sans"/>
                          <a:sym typeface="Open Sans"/>
                        </a:rPr>
                        <a:t>Descriptif - une maison traditionnelle et délabrée</a:t>
                      </a:r>
                      <a:endParaRPr sz="1400" u="none" cap="none" strike="noStrike"/>
                    </a:p>
                  </a:txBody>
                  <a:tcPr marT="57175" marB="57175" marR="91425" marL="91425"/>
                </a:tc>
              </a:tr>
            </a:tbl>
          </a:graphicData>
        </a:graphic>
      </p:graphicFrame>
      <p:graphicFrame>
        <p:nvGraphicFramePr>
          <p:cNvPr id="165" name="Google Shape;165;p13"/>
          <p:cNvGraphicFramePr/>
          <p:nvPr/>
        </p:nvGraphicFramePr>
        <p:xfrm>
          <a:off x="1138238" y="4823030"/>
          <a:ext cx="3000000" cy="3000000"/>
        </p:xfrm>
        <a:graphic>
          <a:graphicData uri="http://schemas.openxmlformats.org/drawingml/2006/table">
            <a:tbl>
              <a:tblPr>
                <a:noFill/>
                <a:tableStyleId>{D6A5183D-2D62-4F00-9AC1-B057A2949891}</a:tableStyleId>
              </a:tblPr>
              <a:tblGrid>
                <a:gridCol w="1131875"/>
              </a:tblGrid>
              <a:tr h="498475">
                <a:tc>
                  <a:txBody>
                    <a:bodyPr/>
                    <a:lstStyle/>
                    <a:p>
                      <a:pPr indent="0" lvl="0" marL="0" marR="0" rtl="0" algn="l">
                        <a:lnSpc>
                          <a:spcPct val="100000"/>
                        </a:lnSpc>
                        <a:spcBef>
                          <a:spcPts val="0"/>
                        </a:spcBef>
                        <a:spcAft>
                          <a:spcPts val="0"/>
                        </a:spcAft>
                        <a:buClr>
                          <a:srgbClr val="000000"/>
                        </a:buClr>
                        <a:buSzPts val="1800"/>
                        <a:buFont typeface="Arial"/>
                        <a:buNone/>
                      </a:pPr>
                      <a:r>
                        <a:rPr b="1" lang="fr-FR" sz="1800" u="none" cap="none" strike="noStrike">
                          <a:latin typeface="Open Sans"/>
                          <a:ea typeface="Open Sans"/>
                          <a:cs typeface="Open Sans"/>
                          <a:sym typeface="Open Sans"/>
                        </a:rPr>
                        <a:t>Genre </a:t>
                      </a:r>
                      <a:endParaRPr b="1" sz="1800" u="none" cap="none" strike="noStrike">
                        <a:latin typeface="Open Sans"/>
                        <a:ea typeface="Open Sans"/>
                        <a:cs typeface="Open Sans"/>
                        <a:sym typeface="Open Sans"/>
                      </a:endParaRPr>
                    </a:p>
                  </a:txBody>
                  <a:tcPr marT="91425" marB="91425" marR="91425" marL="91425">
                    <a:solidFill>
                      <a:srgbClr val="DDEAF6">
                        <a:alpha val="33333"/>
                      </a:srgbClr>
                    </a:solidFill>
                  </a:tcPr>
                </a:tc>
              </a:tr>
            </a:tbl>
          </a:graphicData>
        </a:graphic>
      </p:graphicFrame>
      <p:graphicFrame>
        <p:nvGraphicFramePr>
          <p:cNvPr id="166" name="Google Shape;166;p13"/>
          <p:cNvGraphicFramePr/>
          <p:nvPr/>
        </p:nvGraphicFramePr>
        <p:xfrm>
          <a:off x="2798456" y="5738659"/>
          <a:ext cx="3000000" cy="3000000"/>
        </p:xfrm>
        <a:graphic>
          <a:graphicData uri="http://schemas.openxmlformats.org/drawingml/2006/table">
            <a:tbl>
              <a:tblPr>
                <a:noFill/>
                <a:tableStyleId>{D6A5183D-2D62-4F00-9AC1-B057A2949891}</a:tableStyleId>
              </a:tblPr>
              <a:tblGrid>
                <a:gridCol w="7570775"/>
              </a:tblGrid>
              <a:tr h="457200">
                <a:tc>
                  <a:txBody>
                    <a:bodyPr/>
                    <a:lstStyle/>
                    <a:p>
                      <a:pPr indent="0" lvl="0" marL="0" marR="0" rtl="0" algn="l">
                        <a:lnSpc>
                          <a:spcPct val="100000"/>
                        </a:lnSpc>
                        <a:spcBef>
                          <a:spcPts val="0"/>
                        </a:spcBef>
                        <a:spcAft>
                          <a:spcPts val="0"/>
                        </a:spcAft>
                        <a:buClr>
                          <a:srgbClr val="000000"/>
                        </a:buClr>
                        <a:buSzPts val="1800"/>
                        <a:buFont typeface="Arial"/>
                        <a:buNone/>
                      </a:pPr>
                      <a:r>
                        <a:rPr b="1" lang="fr-FR" sz="1500" u="sng" cap="none" strike="noStrike">
                          <a:solidFill>
                            <a:srgbClr val="FF0000"/>
                          </a:solidFill>
                          <a:latin typeface="Open Sans"/>
                          <a:ea typeface="Open Sans"/>
                          <a:cs typeface="Open Sans"/>
                          <a:sym typeface="Open Sans"/>
                        </a:rPr>
                        <a:t>Description subjective</a:t>
                      </a:r>
                      <a:r>
                        <a:rPr b="1" lang="fr-FR" sz="1500" u="sng" cap="none" strike="noStrike">
                          <a:solidFill>
                            <a:srgbClr val="FFC000"/>
                          </a:solidFill>
                          <a:latin typeface="Open Sans"/>
                          <a:ea typeface="Open Sans"/>
                          <a:cs typeface="Open Sans"/>
                          <a:sym typeface="Open Sans"/>
                        </a:rPr>
                        <a:t>: </a:t>
                      </a:r>
                      <a:r>
                        <a:rPr b="1" lang="fr-FR" sz="1500" u="none" cap="none" strike="noStrike">
                          <a:solidFill>
                            <a:srgbClr val="2E75B5"/>
                          </a:solidFill>
                          <a:latin typeface="Open Sans"/>
                          <a:ea typeface="Open Sans"/>
                          <a:cs typeface="Open Sans"/>
                          <a:sym typeface="Open Sans"/>
                        </a:rPr>
                        <a:t>pour mettre en valeur l’importance architecturale et historique. </a:t>
                      </a:r>
                      <a:endParaRPr b="1" sz="1500" u="none" cap="none" strike="noStrike">
                        <a:solidFill>
                          <a:srgbClr val="2E75B5"/>
                        </a:solidFill>
                        <a:latin typeface="Open Sans"/>
                        <a:ea typeface="Open Sans"/>
                        <a:cs typeface="Open Sans"/>
                        <a:sym typeface="Open Sans"/>
                      </a:endParaRPr>
                    </a:p>
                  </a:txBody>
                  <a:tcPr marT="57150" marB="57150" marR="91425" marL="91425"/>
                </a:tc>
              </a:tr>
            </a:tbl>
          </a:graphicData>
        </a:graphic>
      </p:graphicFrame>
      <p:sp>
        <p:nvSpPr>
          <p:cNvPr id="167" name="Google Shape;167;p13"/>
          <p:cNvSpPr/>
          <p:nvPr/>
        </p:nvSpPr>
        <p:spPr>
          <a:xfrm>
            <a:off x="3098800" y="1893889"/>
            <a:ext cx="8234363" cy="1200150"/>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Rédigez le post à faire circuler sur les réseaux sociaux, dans lequel vous décrivez cette maison traditionnelle et délabrée et vous insistez sur son importance architecturale et historique. Formulez un titre accrocheur à votre post. </a:t>
            </a:r>
            <a:endParaRPr b="0" i="0" sz="1400" u="none" cap="none" strike="noStrike">
              <a:solidFill>
                <a:srgbClr val="000000"/>
              </a:solidFill>
              <a:latin typeface="Arial"/>
              <a:ea typeface="Arial"/>
              <a:cs typeface="Arial"/>
              <a:sym typeface="Arial"/>
            </a:endParaRPr>
          </a:p>
        </p:txBody>
      </p:sp>
      <p:sp>
        <p:nvSpPr>
          <p:cNvPr id="168" name="Google Shape;168;p13"/>
          <p:cNvSpPr/>
          <p:nvPr/>
        </p:nvSpPr>
        <p:spPr>
          <a:xfrm>
            <a:off x="3116006" y="1893889"/>
            <a:ext cx="8235950" cy="1200150"/>
          </a:xfrm>
          <a:prstGeom prst="rect">
            <a:avLst/>
          </a:prstGeom>
          <a:solidFill>
            <a:srgbClr val="DDEAF6"/>
          </a:solid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Rédigez </a:t>
            </a:r>
            <a:r>
              <a:rPr b="1" i="0" lang="fr-FR" sz="1800" u="none" cap="none" strike="noStrike">
                <a:solidFill>
                  <a:srgbClr val="00B050"/>
                </a:solidFill>
                <a:latin typeface="Open Sans"/>
                <a:ea typeface="Open Sans"/>
                <a:cs typeface="Open Sans"/>
                <a:sym typeface="Open Sans"/>
              </a:rPr>
              <a:t>le post à faire circuler sur les réseaux sociaux</a:t>
            </a:r>
            <a:r>
              <a:rPr b="1" i="0" lang="fr-FR" sz="1800" u="none" cap="none" strike="noStrike">
                <a:solidFill>
                  <a:srgbClr val="000000"/>
                </a:solidFill>
                <a:latin typeface="Open Sans"/>
                <a:ea typeface="Open Sans"/>
                <a:cs typeface="Open Sans"/>
                <a:sym typeface="Open Sans"/>
              </a:rPr>
              <a:t>, dans lequel vous </a:t>
            </a:r>
            <a:r>
              <a:rPr b="1" i="0" lang="fr-FR" sz="1800" u="none" cap="none" strike="noStrike">
                <a:solidFill>
                  <a:srgbClr val="FF0000"/>
                </a:solidFill>
                <a:latin typeface="Open Sans"/>
                <a:ea typeface="Open Sans"/>
                <a:cs typeface="Open Sans"/>
                <a:sym typeface="Open Sans"/>
              </a:rPr>
              <a:t>décrivez cette maison traditionnelle et délabrée</a:t>
            </a:r>
            <a:r>
              <a:rPr b="1" i="0" lang="fr-FR" sz="1800" u="none" cap="none" strike="noStrike">
                <a:solidFill>
                  <a:srgbClr val="000000"/>
                </a:solidFill>
                <a:latin typeface="Open Sans"/>
                <a:ea typeface="Open Sans"/>
                <a:cs typeface="Open Sans"/>
                <a:sym typeface="Open Sans"/>
              </a:rPr>
              <a:t> et </a:t>
            </a:r>
            <a:r>
              <a:rPr b="1" i="0" lang="fr-FR" sz="1800" u="none" cap="none" strike="noStrike">
                <a:solidFill>
                  <a:srgbClr val="2E75B5"/>
                </a:solidFill>
                <a:latin typeface="Open Sans"/>
                <a:ea typeface="Open Sans"/>
                <a:cs typeface="Open Sans"/>
                <a:sym typeface="Open Sans"/>
              </a:rPr>
              <a:t>vous insistez sur son importance architecturale et historique. </a:t>
            </a:r>
            <a:r>
              <a:rPr b="1" i="0" lang="fr-FR" sz="1800" u="none" cap="none" strike="noStrike">
                <a:solidFill>
                  <a:srgbClr val="000000"/>
                </a:solidFill>
                <a:latin typeface="Open Sans"/>
                <a:ea typeface="Open Sans"/>
                <a:cs typeface="Open Sans"/>
                <a:sym typeface="Open Sans"/>
              </a:rPr>
              <a:t>Formulez un titre accrocheur à votre post. </a:t>
            </a:r>
            <a:endParaRPr b="0" i="0" sz="1400" u="none" cap="none" strike="noStrike">
              <a:solidFill>
                <a:srgbClr val="000000"/>
              </a:solidFill>
              <a:latin typeface="Arial"/>
              <a:ea typeface="Arial"/>
              <a:cs typeface="Arial"/>
              <a:sym typeface="Arial"/>
            </a:endParaRPr>
          </a:p>
        </p:txBody>
      </p:sp>
      <p:sp>
        <p:nvSpPr>
          <p:cNvPr id="169" name="Google Shape;169;p13"/>
          <p:cNvSpPr/>
          <p:nvPr/>
        </p:nvSpPr>
        <p:spPr>
          <a:xfrm>
            <a:off x="273560" y="1334729"/>
            <a:ext cx="2861239" cy="2068195"/>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Clr>
                <a:schemeClr val="dk1"/>
              </a:buClr>
              <a:buSzPts val="2400"/>
              <a:buFont typeface="Times New Roman"/>
              <a:buNone/>
            </a:pPr>
            <a:r>
              <a:rPr b="1" i="0" lang="fr-FR" sz="2400" u="none" cap="none" strike="noStrike">
                <a:solidFill>
                  <a:schemeClr val="dk1"/>
                </a:solidFill>
                <a:latin typeface="Open Sans"/>
                <a:ea typeface="Open Sans"/>
                <a:cs typeface="Open Sans"/>
                <a:sym typeface="Open Sans"/>
              </a:rPr>
              <a:t>Lisez la partie « consigne » pour retrouver le type, le genre et l’enjeu du texte à produire. </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6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6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6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14"/>
          <p:cNvSpPr txBox="1"/>
          <p:nvPr/>
        </p:nvSpPr>
        <p:spPr>
          <a:xfrm>
            <a:off x="27781" y="116681"/>
            <a:ext cx="6972300" cy="6477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SE PRÉPARER À PRODUIRE</a:t>
            </a:r>
            <a:endParaRPr b="0" i="0" sz="1400" u="none" cap="none" strike="noStrike">
              <a:solidFill>
                <a:srgbClr val="000000"/>
              </a:solidFill>
              <a:latin typeface="Arial"/>
              <a:ea typeface="Arial"/>
              <a:cs typeface="Arial"/>
              <a:sym typeface="Arial"/>
            </a:endParaRPr>
          </a:p>
        </p:txBody>
      </p:sp>
      <p:sp>
        <p:nvSpPr>
          <p:cNvPr id="176" name="Google Shape;176;p14"/>
          <p:cNvSpPr/>
          <p:nvPr/>
        </p:nvSpPr>
        <p:spPr>
          <a:xfrm>
            <a:off x="1330376" y="1212748"/>
            <a:ext cx="8802687" cy="2677656"/>
          </a:xfrm>
          <a:prstGeom prst="rect">
            <a:avLst/>
          </a:prstGeom>
          <a:solidFill>
            <a:schemeClr val="lt1"/>
          </a:solidFill>
          <a:ln cap="flat" cmpd="sng" w="25400">
            <a:solidFill>
              <a:schemeClr val="accen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2400"/>
              <a:buFont typeface="Arial"/>
              <a:buNone/>
            </a:pPr>
            <a:r>
              <a:rPr b="1" i="1" lang="fr-FR" sz="2400" u="sng" cap="none" strike="noStrike">
                <a:solidFill>
                  <a:srgbClr val="000000"/>
                </a:solidFill>
                <a:latin typeface="Open Sans"/>
                <a:ea typeface="Open Sans"/>
                <a:cs typeface="Open Sans"/>
                <a:sym typeface="Open Sans"/>
              </a:rPr>
              <a:t>Pour développer le sujet en question, il est nécessaire de/d’ :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400"/>
              <a:buFont typeface="Arial"/>
              <a:buNone/>
            </a:pPr>
            <a:r>
              <a:rPr b="1" i="0" lang="fr-FR" sz="2400" u="sng" cap="none" strike="noStrike">
                <a:solidFill>
                  <a:srgbClr val="000000"/>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336550" lvl="0" marL="0" marR="0" rtl="0" algn="l">
              <a:lnSpc>
                <a:spcPct val="100000"/>
              </a:lnSpc>
              <a:spcBef>
                <a:spcPts val="0"/>
              </a:spcBef>
              <a:spcAft>
                <a:spcPts val="0"/>
              </a:spcAft>
              <a:buClr>
                <a:srgbClr val="000000"/>
              </a:buClr>
              <a:buSzPts val="2400"/>
              <a:buFont typeface="Arial"/>
              <a:buNone/>
            </a:pPr>
            <a:r>
              <a:rPr b="1" i="0" lang="fr-FR" sz="2400" u="none" cap="none" strike="noStrike">
                <a:solidFill>
                  <a:srgbClr val="000000"/>
                </a:solidFill>
                <a:latin typeface="Open Sans"/>
                <a:ea typeface="Open Sans"/>
                <a:cs typeface="Open Sans"/>
                <a:sym typeface="Open Sans"/>
              </a:rPr>
              <a:t>- Utiliser les expansions du nom (place et accord) </a:t>
            </a:r>
            <a:endParaRPr b="0" i="0" sz="1400" u="none" cap="none" strike="noStrike">
              <a:solidFill>
                <a:srgbClr val="000000"/>
              </a:solidFill>
              <a:latin typeface="Arial"/>
              <a:ea typeface="Arial"/>
              <a:cs typeface="Arial"/>
              <a:sym typeface="Arial"/>
            </a:endParaRPr>
          </a:p>
          <a:p>
            <a:pPr indent="336550" lvl="0" marL="0" marR="0" rtl="0" algn="l">
              <a:lnSpc>
                <a:spcPct val="100000"/>
              </a:lnSpc>
              <a:spcBef>
                <a:spcPts val="0"/>
              </a:spcBef>
              <a:spcAft>
                <a:spcPts val="0"/>
              </a:spcAft>
              <a:buClr>
                <a:srgbClr val="000000"/>
              </a:buClr>
              <a:buSzPts val="2400"/>
              <a:buFont typeface="Arial"/>
              <a:buNone/>
            </a:pPr>
            <a:r>
              <a:rPr b="1" i="0" lang="fr-FR" sz="2400" u="none" cap="none" strike="noStrike">
                <a:solidFill>
                  <a:srgbClr val="000000"/>
                </a:solidFill>
                <a:latin typeface="Open Sans"/>
                <a:ea typeface="Open Sans"/>
                <a:cs typeface="Open Sans"/>
                <a:sym typeface="Open Sans"/>
              </a:rPr>
              <a:t>- Conjuguer les verbes à l’imparfait de l’indicatif. </a:t>
            </a:r>
            <a:endParaRPr b="0" i="0" sz="1400" u="none" cap="none" strike="noStrike">
              <a:solidFill>
                <a:srgbClr val="000000"/>
              </a:solidFill>
              <a:latin typeface="Arial"/>
              <a:ea typeface="Arial"/>
              <a:cs typeface="Arial"/>
              <a:sym typeface="Arial"/>
            </a:endParaRPr>
          </a:p>
          <a:p>
            <a:pPr indent="336550" lvl="0" marL="0" marR="0" rtl="0" algn="l">
              <a:lnSpc>
                <a:spcPct val="100000"/>
              </a:lnSpc>
              <a:spcBef>
                <a:spcPts val="0"/>
              </a:spcBef>
              <a:spcAft>
                <a:spcPts val="0"/>
              </a:spcAft>
              <a:buClr>
                <a:srgbClr val="000000"/>
              </a:buClr>
              <a:buSzPts val="2400"/>
              <a:buFont typeface="Arial"/>
              <a:buNone/>
            </a:pPr>
            <a:r>
              <a:rPr b="1" i="0" lang="fr-FR" sz="2400" u="none" cap="none" strike="noStrike">
                <a:solidFill>
                  <a:srgbClr val="000000"/>
                </a:solidFill>
                <a:latin typeface="Open Sans"/>
                <a:ea typeface="Open Sans"/>
                <a:cs typeface="Open Sans"/>
                <a:sym typeface="Open Sans"/>
              </a:rPr>
              <a:t>- Utiliser un lexique évaluatif. </a:t>
            </a:r>
            <a:endParaRPr b="0" i="0" sz="1400" u="none" cap="none" strike="noStrike">
              <a:solidFill>
                <a:srgbClr val="000000"/>
              </a:solidFill>
              <a:latin typeface="Arial"/>
              <a:ea typeface="Arial"/>
              <a:cs typeface="Arial"/>
              <a:sym typeface="Arial"/>
            </a:endParaRPr>
          </a:p>
          <a:p>
            <a:pPr indent="336550" lvl="0" marL="0" marR="0" rtl="0" algn="l">
              <a:lnSpc>
                <a:spcPct val="100000"/>
              </a:lnSpc>
              <a:spcBef>
                <a:spcPts val="0"/>
              </a:spcBef>
              <a:spcAft>
                <a:spcPts val="0"/>
              </a:spcAft>
              <a:buClr>
                <a:srgbClr val="000000"/>
              </a:buClr>
              <a:buSzPts val="2400"/>
              <a:buFont typeface="Arial"/>
              <a:buNone/>
            </a:pPr>
            <a:r>
              <a:rPr b="1" i="0" lang="fr-FR" sz="2400" u="none" cap="none" strike="noStrike">
                <a:solidFill>
                  <a:srgbClr val="000000"/>
                </a:solidFill>
                <a:latin typeface="Open Sans"/>
                <a:ea typeface="Open Sans"/>
                <a:cs typeface="Open Sans"/>
                <a:sym typeface="Open Sans"/>
              </a:rPr>
              <a:t>- Utiliser des compléments circonstanciels de lieu </a:t>
            </a:r>
            <a:endParaRPr b="0" i="0" sz="1400" u="none" cap="none" strike="noStrike">
              <a:solidFill>
                <a:srgbClr val="000000"/>
              </a:solidFill>
              <a:latin typeface="Arial"/>
              <a:ea typeface="Arial"/>
              <a:cs typeface="Arial"/>
              <a:sym typeface="Arial"/>
            </a:endParaRPr>
          </a:p>
          <a:p>
            <a:pPr indent="336550" lvl="0" marL="0" marR="0" rtl="0" algn="l">
              <a:lnSpc>
                <a:spcPct val="100000"/>
              </a:lnSpc>
              <a:spcBef>
                <a:spcPts val="0"/>
              </a:spcBef>
              <a:spcAft>
                <a:spcPts val="0"/>
              </a:spcAft>
              <a:buClr>
                <a:srgbClr val="000000"/>
              </a:buClr>
              <a:buSzPts val="2400"/>
              <a:buFont typeface="Arial"/>
              <a:buNone/>
            </a:pPr>
            <a:r>
              <a:rPr b="1" i="0" lang="fr-FR" sz="2400" u="none" cap="none" strike="noStrike">
                <a:solidFill>
                  <a:srgbClr val="000000"/>
                </a:solidFill>
                <a:latin typeface="Open Sans"/>
                <a:ea typeface="Open Sans"/>
                <a:cs typeface="Open Sans"/>
                <a:sym typeface="Open Sans"/>
              </a:rPr>
              <a:t>- Montrer l’organisation de la description.</a:t>
            </a:r>
            <a:endParaRPr b="0" i="0" sz="1400" u="none" cap="none" strike="noStrike">
              <a:solidFill>
                <a:srgbClr val="000000"/>
              </a:solidFill>
              <a:latin typeface="Arial"/>
              <a:ea typeface="Arial"/>
              <a:cs typeface="Arial"/>
              <a:sym typeface="Arial"/>
            </a:endParaRPr>
          </a:p>
        </p:txBody>
      </p:sp>
      <p:sp>
        <p:nvSpPr>
          <p:cNvPr id="177" name="Google Shape;177;p14"/>
          <p:cNvSpPr/>
          <p:nvPr/>
        </p:nvSpPr>
        <p:spPr>
          <a:xfrm>
            <a:off x="3988261" y="4338771"/>
            <a:ext cx="7740650" cy="1512887"/>
          </a:xfrm>
          <a:prstGeom prst="rightArrow">
            <a:avLst>
              <a:gd fmla="val 50000" name="adj1"/>
              <a:gd fmla="val 50000" name="adj2"/>
            </a:avLst>
          </a:prstGeom>
          <a:solidFill>
            <a:srgbClr val="D5DBE5"/>
          </a:solidFill>
          <a:ln cap="flat" cmpd="sng" w="25400">
            <a:solidFill>
              <a:srgbClr val="42719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rgbClr val="002060"/>
                </a:solidFill>
                <a:latin typeface="Open Sans"/>
                <a:ea typeface="Open Sans"/>
                <a:cs typeface="Open Sans"/>
                <a:sym typeface="Open Sans"/>
              </a:rPr>
              <a:t>Mettons- nous en route !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rPr b="1" i="0" lang="fr-FR" sz="2400" u="none" cap="none" strike="noStrike">
                <a:solidFill>
                  <a:srgbClr val="002060"/>
                </a:solidFill>
                <a:latin typeface="Open Sans"/>
                <a:ea typeface="Open Sans"/>
                <a:cs typeface="Open Sans"/>
                <a:sym typeface="Open Sans"/>
              </a:rPr>
              <a:t>Des exercices pour nous entrainer.</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7"/>
                                        </p:tgtEl>
                                        <p:attrNameLst>
                                          <p:attrName>style.visibility</p:attrName>
                                        </p:attrNameLst>
                                      </p:cBhvr>
                                      <p:to>
                                        <p:strVal val="visible"/>
                                      </p:to>
                                    </p:set>
                                    <p:animEffect filter="fade" transition="in">
                                      <p:cBhvr>
                                        <p:cTn dur="500"/>
                                        <p:tgtEl>
                                          <p:spTgt spid="17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15"/>
          <p:cNvSpPr txBox="1"/>
          <p:nvPr/>
        </p:nvSpPr>
        <p:spPr>
          <a:xfrm>
            <a:off x="804863" y="152400"/>
            <a:ext cx="10726737"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6D6"/>
                </a:solidFill>
                <a:latin typeface="Open Sans"/>
                <a:ea typeface="Open Sans"/>
                <a:cs typeface="Open Sans"/>
                <a:sym typeface="Open Sans"/>
              </a:rPr>
              <a:t>SE PRÉPARER À LA PRODUCTION – </a:t>
            </a:r>
            <a:r>
              <a:rPr b="0" i="0" lang="fr-FR" sz="3600" u="none" cap="none" strike="noStrike">
                <a:solidFill>
                  <a:srgbClr val="0096D6"/>
                </a:solidFill>
                <a:latin typeface="Open Sans"/>
                <a:ea typeface="Open Sans"/>
                <a:cs typeface="Open Sans"/>
                <a:sym typeface="Open Sans"/>
              </a:rPr>
              <a:t>La description </a:t>
            </a:r>
            <a:endParaRPr b="0" i="0" sz="1400" u="none" cap="none" strike="noStrike">
              <a:solidFill>
                <a:srgbClr val="000000"/>
              </a:solidFill>
              <a:latin typeface="Arial"/>
              <a:ea typeface="Arial"/>
              <a:cs typeface="Arial"/>
              <a:sym typeface="Arial"/>
            </a:endParaRPr>
          </a:p>
        </p:txBody>
      </p:sp>
      <p:sp>
        <p:nvSpPr>
          <p:cNvPr id="184" name="Google Shape;184;p15"/>
          <p:cNvSpPr/>
          <p:nvPr/>
        </p:nvSpPr>
        <p:spPr>
          <a:xfrm>
            <a:off x="6926263" y="1198563"/>
            <a:ext cx="4948237" cy="5062924"/>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900"/>
              <a:buFont typeface="Arial"/>
              <a:buNone/>
            </a:pPr>
            <a:r>
              <a:rPr b="1" i="0" lang="fr-FR" sz="1900" u="none" cap="none" strike="noStrike">
                <a:solidFill>
                  <a:srgbClr val="000000"/>
                </a:solidFill>
                <a:latin typeface="Open Sans"/>
                <a:ea typeface="Open Sans"/>
                <a:cs typeface="Open Sans"/>
                <a:sym typeface="Open Sans"/>
              </a:rPr>
              <a:t>Une maison inchangée</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900"/>
              <a:buFont typeface="Arial"/>
              <a:buNone/>
            </a:pPr>
            <a:r>
              <a:rPr b="0" i="0" lang="fr-FR" sz="1900" u="none" cap="none" strike="noStrike">
                <a:solidFill>
                  <a:srgbClr val="000000"/>
                </a:solidFill>
                <a:latin typeface="Open Sans"/>
                <a:ea typeface="Open Sans"/>
                <a:cs typeface="Open Sans"/>
                <a:sym typeface="Open Sans"/>
              </a:rPr>
              <a:t>Après soixante longues années, un jour de printemps, un peu par nostalgie, je revins dans mon ancien quartier, celui de la ville où j’avais passé une bonne part de ma jeunesse : mes plus belles années. Je me rendis dans une rue bordée de marronniers. Je revis la maison inchangée où j’étais né : petite, humble, en pierres meulière, aujourd’hui partiellement dissimulée par le lierre. Les volets, bleus et en fer remplaçaient ceux de jadis, en bois. Le jardin, jadis bien entretenu, était maintenant cette végétation luxuriante où tout poussait de façon un peu anarchique. La grille en fer forgé, assez élégante et le petit mur étaient un rempart aux curieux. </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900"/>
              <a:buFont typeface="Arial"/>
              <a:buNone/>
            </a:pPr>
            <a:r>
              <a:rPr b="1" i="0" lang="fr-FR" sz="1900" u="none" cap="none" strike="noStrike">
                <a:solidFill>
                  <a:srgbClr val="000000"/>
                </a:solidFill>
                <a:latin typeface="Open Sans"/>
                <a:ea typeface="Open Sans"/>
                <a:cs typeface="Open Sans"/>
                <a:sym typeface="Open Sans"/>
              </a:rPr>
              <a:t>Olivier BRIAT, Le vieux quartier. </a:t>
            </a:r>
            <a:endParaRPr b="0" i="0" sz="1400" u="none" cap="none" strike="noStrike">
              <a:solidFill>
                <a:srgbClr val="000000"/>
              </a:solidFill>
              <a:latin typeface="Arial"/>
              <a:ea typeface="Arial"/>
              <a:cs typeface="Arial"/>
              <a:sym typeface="Arial"/>
            </a:endParaRPr>
          </a:p>
        </p:txBody>
      </p:sp>
      <p:sp>
        <p:nvSpPr>
          <p:cNvPr id="185" name="Google Shape;185;p15"/>
          <p:cNvSpPr/>
          <p:nvPr/>
        </p:nvSpPr>
        <p:spPr>
          <a:xfrm>
            <a:off x="579438" y="3584148"/>
            <a:ext cx="6126162" cy="1631216"/>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Indiquez l’objet de la description.</a:t>
            </a:r>
            <a:endParaRPr b="1" i="0" sz="2000" u="none" cap="none" strike="noStrike">
              <a:solidFill>
                <a:srgbClr val="0070C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A- Le quartier.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B- La ville.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C- La rue.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D- La maison  </a:t>
            </a:r>
            <a:endParaRPr b="0" i="0" sz="1400" u="none" cap="none" strike="noStrike">
              <a:solidFill>
                <a:srgbClr val="000000"/>
              </a:solidFill>
              <a:latin typeface="Arial"/>
              <a:ea typeface="Arial"/>
              <a:cs typeface="Arial"/>
              <a:sym typeface="Arial"/>
            </a:endParaRPr>
          </a:p>
        </p:txBody>
      </p:sp>
      <p:sp>
        <p:nvSpPr>
          <p:cNvPr id="186" name="Google Shape;186;p15"/>
          <p:cNvSpPr/>
          <p:nvPr/>
        </p:nvSpPr>
        <p:spPr>
          <a:xfrm>
            <a:off x="579438" y="951081"/>
            <a:ext cx="5740400" cy="1015663"/>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Identifiez le descripteur.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A- Il est un personage du texte.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B- Il est absent. </a:t>
            </a:r>
            <a:endParaRPr b="0" i="0" sz="1400" u="none" cap="none" strike="noStrike">
              <a:solidFill>
                <a:srgbClr val="000000"/>
              </a:solidFill>
              <a:latin typeface="Arial"/>
              <a:ea typeface="Arial"/>
              <a:cs typeface="Arial"/>
              <a:sym typeface="Arial"/>
            </a:endParaRPr>
          </a:p>
        </p:txBody>
      </p:sp>
      <p:sp>
        <p:nvSpPr>
          <p:cNvPr id="187" name="Google Shape;187;p15"/>
          <p:cNvSpPr/>
          <p:nvPr/>
        </p:nvSpPr>
        <p:spPr>
          <a:xfrm>
            <a:off x="579438" y="2138631"/>
            <a:ext cx="5740400" cy="1323439"/>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Identifiez le moment de la description.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A- Pendant l’enfance du narrateur-descripteur.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B- Pendant la jeunesse du narrateur-descripteur.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C- Pendant la vieillesse du narrateur-descripteur. </a:t>
            </a:r>
            <a:endParaRPr b="0" i="0" sz="1400" u="none" cap="none" strike="noStrike">
              <a:solidFill>
                <a:srgbClr val="000000"/>
              </a:solidFill>
              <a:latin typeface="Arial"/>
              <a:ea typeface="Arial"/>
              <a:cs typeface="Arial"/>
              <a:sym typeface="Arial"/>
            </a:endParaRPr>
          </a:p>
        </p:txBody>
      </p:sp>
      <p:sp>
        <p:nvSpPr>
          <p:cNvPr id="188" name="Google Shape;188;p15"/>
          <p:cNvSpPr/>
          <p:nvPr/>
        </p:nvSpPr>
        <p:spPr>
          <a:xfrm>
            <a:off x="579438" y="5337443"/>
            <a:ext cx="6540500" cy="1323439"/>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chemeClr val="dk1"/>
                </a:solidFill>
                <a:latin typeface="Open Sans"/>
                <a:ea typeface="Open Sans"/>
                <a:cs typeface="Open Sans"/>
                <a:sym typeface="Open Sans"/>
              </a:rPr>
              <a:t>Indiquez où se trouve cette maison.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A- Dans un quartier inconnu.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B- Dans le quartier où le descripteur a vécu son enfance.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Open Sans"/>
                <a:ea typeface="Open Sans"/>
                <a:cs typeface="Open Sans"/>
                <a:sym typeface="Open Sans"/>
              </a:rPr>
              <a:t>C- Dans la ville où le descripteur vit.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16"/>
          <p:cNvSpPr txBox="1"/>
          <p:nvPr/>
        </p:nvSpPr>
        <p:spPr>
          <a:xfrm>
            <a:off x="804863" y="152400"/>
            <a:ext cx="10726737" cy="565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3600"/>
              <a:buFont typeface="Arial"/>
              <a:buNone/>
            </a:pPr>
            <a:r>
              <a:rPr b="1" i="0" lang="fr-FR" sz="3600" u="none" cap="none" strike="noStrike">
                <a:solidFill>
                  <a:srgbClr val="0097D7"/>
                </a:solidFill>
                <a:latin typeface="Open Sans"/>
                <a:ea typeface="Open Sans"/>
                <a:cs typeface="Open Sans"/>
                <a:sym typeface="Open Sans"/>
              </a:rPr>
              <a:t>SE PRÉPARER À LA PRODUCTION – </a:t>
            </a:r>
            <a:r>
              <a:rPr b="0" i="0" lang="fr-FR" sz="3600" u="none" cap="none" strike="noStrike">
                <a:solidFill>
                  <a:srgbClr val="0097D7"/>
                </a:solidFill>
                <a:latin typeface="Open Sans"/>
                <a:ea typeface="Open Sans"/>
                <a:cs typeface="Open Sans"/>
                <a:sym typeface="Open Sans"/>
              </a:rPr>
              <a:t>Les expansions </a:t>
            </a:r>
            <a:endParaRPr b="0" i="0" sz="1400" u="none" cap="none" strike="noStrike">
              <a:solidFill>
                <a:srgbClr val="000000"/>
              </a:solidFill>
              <a:latin typeface="Arial"/>
              <a:ea typeface="Arial"/>
              <a:cs typeface="Arial"/>
              <a:sym typeface="Arial"/>
            </a:endParaRPr>
          </a:p>
        </p:txBody>
      </p:sp>
      <p:sp>
        <p:nvSpPr>
          <p:cNvPr id="195" name="Google Shape;195;p16"/>
          <p:cNvSpPr/>
          <p:nvPr/>
        </p:nvSpPr>
        <p:spPr>
          <a:xfrm>
            <a:off x="804863" y="850256"/>
            <a:ext cx="6023640" cy="46166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Relevez les termes qui décrivent la maison. </a:t>
            </a:r>
            <a:endParaRPr b="0" i="0" sz="1400" u="none" cap="none" strike="noStrike">
              <a:solidFill>
                <a:srgbClr val="000000"/>
              </a:solidFill>
              <a:latin typeface="Arial"/>
              <a:ea typeface="Arial"/>
              <a:cs typeface="Arial"/>
              <a:sym typeface="Arial"/>
            </a:endParaRPr>
          </a:p>
        </p:txBody>
      </p:sp>
      <p:graphicFrame>
        <p:nvGraphicFramePr>
          <p:cNvPr id="196" name="Google Shape;196;p16"/>
          <p:cNvGraphicFramePr/>
          <p:nvPr/>
        </p:nvGraphicFramePr>
        <p:xfrm>
          <a:off x="646112" y="5357945"/>
          <a:ext cx="3000000" cy="3000000"/>
        </p:xfrm>
        <a:graphic>
          <a:graphicData uri="http://schemas.openxmlformats.org/drawingml/2006/table">
            <a:tbl>
              <a:tblPr bandRow="1" firstRow="1">
                <a:noFill/>
                <a:tableStyleId>{4E2B5A71-58E8-4DD7-B17B-2D9D5F8598A6}</a:tableStyleId>
              </a:tblPr>
              <a:tblGrid>
                <a:gridCol w="1457575"/>
                <a:gridCol w="1977675"/>
                <a:gridCol w="2049050"/>
                <a:gridCol w="1424750"/>
              </a:tblGrid>
              <a:tr h="726325">
                <a:tc>
                  <a:txBody>
                    <a:bodyPr/>
                    <a:lstStyle/>
                    <a:p>
                      <a:pPr indent="0" lvl="0" marL="0" marR="0" rtl="0" algn="ctr">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Adjectifs qualificatifs </a:t>
                      </a:r>
                      <a:endParaRPr sz="1400" u="none" cap="none" strike="noStrike"/>
                    </a:p>
                  </a:txBody>
                  <a:tcPr marT="40350" marB="40350" marR="91450" marL="91450" anchor="ctr"/>
                </a:tc>
                <a:tc>
                  <a:txBody>
                    <a:bodyPr/>
                    <a:lstStyle/>
                    <a:p>
                      <a:pPr indent="0" lvl="0" marL="0" marR="0" rtl="0" algn="ctr">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Participe passé utilisé comme adjectif</a:t>
                      </a:r>
                      <a:endParaRPr sz="1400" u="none" cap="none" strike="noStrike"/>
                    </a:p>
                  </a:txBody>
                  <a:tcPr marT="40350" marB="40350" marR="91450" marL="91450" anchor="ctr"/>
                </a:tc>
                <a:tc>
                  <a:txBody>
                    <a:bodyPr/>
                    <a:lstStyle/>
                    <a:p>
                      <a:pPr indent="0" lvl="0" marL="0" marR="0" rtl="0" algn="ctr">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Préposition +groupe nominal</a:t>
                      </a:r>
                      <a:endParaRPr sz="1400" u="none" cap="none" strike="noStrike"/>
                    </a:p>
                  </a:txBody>
                  <a:tcPr marT="40350" marB="40350" marR="91450" marL="91450" anchor="ctr"/>
                </a:tc>
                <a:tc>
                  <a:txBody>
                    <a:bodyPr/>
                    <a:lstStyle/>
                    <a:p>
                      <a:pPr indent="0" lvl="0" marL="0" marR="0" rtl="0" algn="ctr">
                        <a:lnSpc>
                          <a:spcPct val="100000"/>
                        </a:lnSpc>
                        <a:spcBef>
                          <a:spcPts val="0"/>
                        </a:spcBef>
                        <a:spcAft>
                          <a:spcPts val="0"/>
                        </a:spcAft>
                        <a:buClr>
                          <a:srgbClr val="000000"/>
                        </a:buClr>
                        <a:buSzPts val="1600"/>
                        <a:buFont typeface="Arial"/>
                        <a:buNone/>
                      </a:pPr>
                      <a:r>
                        <a:rPr b="1" lang="fr-FR" sz="1600" u="none" cap="none" strike="noStrike">
                          <a:solidFill>
                            <a:schemeClr val="dk1"/>
                          </a:solidFill>
                          <a:latin typeface="Open Sans"/>
                          <a:ea typeface="Open Sans"/>
                          <a:cs typeface="Open Sans"/>
                          <a:sym typeface="Open Sans"/>
                        </a:rPr>
                        <a:t>Subordonnée relative</a:t>
                      </a:r>
                      <a:endParaRPr b="1" sz="1600" u="none" cap="none" strike="noStrike">
                        <a:solidFill>
                          <a:schemeClr val="dk1"/>
                        </a:solidFill>
                        <a:latin typeface="Open Sans"/>
                        <a:ea typeface="Open Sans"/>
                        <a:cs typeface="Open Sans"/>
                        <a:sym typeface="Open Sans"/>
                      </a:endParaRPr>
                    </a:p>
                  </a:txBody>
                  <a:tcPr marT="40350" marB="40350" marR="91450" marL="91450" anchor="ctr"/>
                </a:tc>
              </a:tr>
              <a:tr h="573850">
                <a:tc>
                  <a:txBody>
                    <a:bodyPr/>
                    <a:lstStyle/>
                    <a:p>
                      <a:pPr indent="0" lvl="0" marL="0" marR="0" rtl="0" algn="l">
                        <a:lnSpc>
                          <a:spcPct val="100000"/>
                        </a:lnSpc>
                        <a:spcBef>
                          <a:spcPts val="0"/>
                        </a:spcBef>
                        <a:spcAft>
                          <a:spcPts val="0"/>
                        </a:spcAft>
                        <a:buClr>
                          <a:srgbClr val="000000"/>
                        </a:buClr>
                        <a:buSzPts val="1600"/>
                        <a:buFont typeface="Arial"/>
                        <a:buNone/>
                      </a:pPr>
                      <a:r>
                        <a:t/>
                      </a:r>
                      <a:endParaRPr b="1" sz="16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600"/>
                        <a:buFont typeface="Arial"/>
                        <a:buNone/>
                      </a:pPr>
                      <a:r>
                        <a:t/>
                      </a:r>
                      <a:endParaRPr b="1" sz="1600" u="none" cap="none" strike="noStrike">
                        <a:solidFill>
                          <a:schemeClr val="dk1"/>
                        </a:solidFill>
                        <a:latin typeface="Open Sans"/>
                        <a:ea typeface="Open Sans"/>
                        <a:cs typeface="Open Sans"/>
                        <a:sym typeface="Open Sans"/>
                      </a:endParaRPr>
                    </a:p>
                  </a:txBody>
                  <a:tcPr marT="40350" marB="4035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b="1" sz="1600" u="none" cap="none" strike="noStrike">
                        <a:solidFill>
                          <a:schemeClr val="dk1"/>
                        </a:solidFill>
                        <a:latin typeface="Open Sans"/>
                        <a:ea typeface="Open Sans"/>
                        <a:cs typeface="Open Sans"/>
                        <a:sym typeface="Open Sans"/>
                      </a:endParaRPr>
                    </a:p>
                  </a:txBody>
                  <a:tcPr marT="40350" marB="4035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b="1" sz="1600" u="none" cap="none" strike="noStrike">
                        <a:solidFill>
                          <a:schemeClr val="dk1"/>
                        </a:solidFill>
                        <a:latin typeface="Open Sans"/>
                        <a:ea typeface="Open Sans"/>
                        <a:cs typeface="Open Sans"/>
                        <a:sym typeface="Open Sans"/>
                      </a:endParaRPr>
                    </a:p>
                  </a:txBody>
                  <a:tcPr marT="40350" marB="40350" marR="91450" marL="91450"/>
                </a:tc>
                <a:tc>
                  <a:txBody>
                    <a:bodyPr/>
                    <a:lstStyle/>
                    <a:p>
                      <a:pPr indent="0" lvl="0" marL="0" marR="0" rtl="0" algn="l">
                        <a:lnSpc>
                          <a:spcPct val="100000"/>
                        </a:lnSpc>
                        <a:spcBef>
                          <a:spcPts val="0"/>
                        </a:spcBef>
                        <a:spcAft>
                          <a:spcPts val="0"/>
                        </a:spcAft>
                        <a:buClr>
                          <a:srgbClr val="000000"/>
                        </a:buClr>
                        <a:buSzPts val="1600"/>
                        <a:buFont typeface="Arial"/>
                        <a:buNone/>
                      </a:pPr>
                      <a:r>
                        <a:t/>
                      </a:r>
                      <a:endParaRPr b="1" sz="1600" u="none" cap="none" strike="noStrike">
                        <a:solidFill>
                          <a:schemeClr val="dk1"/>
                        </a:solidFill>
                        <a:latin typeface="Open Sans"/>
                        <a:ea typeface="Open Sans"/>
                        <a:cs typeface="Open Sans"/>
                        <a:sym typeface="Open Sans"/>
                      </a:endParaRPr>
                    </a:p>
                  </a:txBody>
                  <a:tcPr marT="40350" marB="40350" marR="91450" marL="91450"/>
                </a:tc>
              </a:tr>
            </a:tbl>
          </a:graphicData>
        </a:graphic>
      </p:graphicFrame>
      <p:sp>
        <p:nvSpPr>
          <p:cNvPr id="197" name="Google Shape;197;p16"/>
          <p:cNvSpPr/>
          <p:nvPr/>
        </p:nvSpPr>
        <p:spPr>
          <a:xfrm>
            <a:off x="957263" y="1281113"/>
            <a:ext cx="6096000" cy="70788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rgbClr val="FF0000"/>
                </a:solidFill>
                <a:latin typeface="Open Sans"/>
                <a:ea typeface="Open Sans"/>
                <a:cs typeface="Open Sans"/>
                <a:sym typeface="Open Sans"/>
              </a:rPr>
              <a:t>1-  inchangée. 2. où j’étais né. 3- humble. 4- petite.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1" i="0" lang="fr-FR" sz="2000" u="none" cap="none" strike="noStrike">
                <a:solidFill>
                  <a:srgbClr val="FF0000"/>
                </a:solidFill>
                <a:latin typeface="Open Sans"/>
                <a:ea typeface="Open Sans"/>
                <a:cs typeface="Open Sans"/>
                <a:sym typeface="Open Sans"/>
              </a:rPr>
              <a:t>5- en pierres meulière. 6- dissimulée par le lierre. </a:t>
            </a:r>
            <a:endParaRPr b="0" i="0" sz="1400" u="none" cap="none" strike="noStrike">
              <a:solidFill>
                <a:srgbClr val="000000"/>
              </a:solidFill>
              <a:latin typeface="Arial"/>
              <a:ea typeface="Arial"/>
              <a:cs typeface="Arial"/>
              <a:sym typeface="Arial"/>
            </a:endParaRPr>
          </a:p>
        </p:txBody>
      </p:sp>
      <p:sp>
        <p:nvSpPr>
          <p:cNvPr id="198" name="Google Shape;198;p16"/>
          <p:cNvSpPr/>
          <p:nvPr/>
        </p:nvSpPr>
        <p:spPr>
          <a:xfrm>
            <a:off x="804863" y="4328905"/>
            <a:ext cx="6376987" cy="830997"/>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fr-FR" sz="2400" u="none" cap="none" strike="noStrike">
                <a:solidFill>
                  <a:schemeClr val="dk1"/>
                </a:solidFill>
                <a:latin typeface="Open Sans"/>
                <a:ea typeface="Open Sans"/>
                <a:cs typeface="Open Sans"/>
                <a:sym typeface="Open Sans"/>
              </a:rPr>
              <a:t>Classez dans le tableau les termes qui décrivent la maison. </a:t>
            </a:r>
            <a:endParaRPr b="0" i="0" sz="1400" u="none" cap="none" strike="noStrike">
              <a:solidFill>
                <a:srgbClr val="000000"/>
              </a:solidFill>
              <a:latin typeface="Arial"/>
              <a:ea typeface="Arial"/>
              <a:cs typeface="Arial"/>
              <a:sym typeface="Arial"/>
            </a:endParaRPr>
          </a:p>
        </p:txBody>
      </p:sp>
      <p:graphicFrame>
        <p:nvGraphicFramePr>
          <p:cNvPr id="199" name="Google Shape;199;p16"/>
          <p:cNvGraphicFramePr/>
          <p:nvPr/>
        </p:nvGraphicFramePr>
        <p:xfrm>
          <a:off x="646112" y="6164575"/>
          <a:ext cx="3000000" cy="3000000"/>
        </p:xfrm>
        <a:graphic>
          <a:graphicData uri="http://schemas.openxmlformats.org/drawingml/2006/table">
            <a:tbl>
              <a:tblPr bandRow="1" firstRow="1">
                <a:noFill/>
                <a:tableStyleId>{4E2B5A71-58E8-4DD7-B17B-2D9D5F8598A6}</a:tableStyleId>
              </a:tblPr>
              <a:tblGrid>
                <a:gridCol w="1455350"/>
                <a:gridCol w="1957500"/>
                <a:gridCol w="2076525"/>
                <a:gridCol w="1419650"/>
              </a:tblGrid>
              <a:tr h="579450">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rgbClr val="00B050"/>
                          </a:solidFill>
                          <a:latin typeface="Open Sans"/>
                          <a:ea typeface="Open Sans"/>
                          <a:cs typeface="Open Sans"/>
                          <a:sym typeface="Open Sans"/>
                        </a:rPr>
                        <a:t>Humble Petite </a:t>
                      </a:r>
                      <a:endParaRPr b="1" sz="1600" u="none" cap="none" strike="noStrike">
                        <a:solidFill>
                          <a:srgbClr val="00B050"/>
                        </a:solidFill>
                        <a:latin typeface="Open Sans"/>
                        <a:ea typeface="Open Sans"/>
                        <a:cs typeface="Open Sans"/>
                        <a:sym typeface="Open Sans"/>
                      </a:endParaRPr>
                    </a:p>
                  </a:txBody>
                  <a:tcPr marT="45825" marB="458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rgbClr val="00B050"/>
                          </a:solidFill>
                          <a:latin typeface="Open Sans"/>
                          <a:ea typeface="Open Sans"/>
                          <a:cs typeface="Open Sans"/>
                          <a:sym typeface="Open Sans"/>
                        </a:rPr>
                        <a:t>Inchangée </a:t>
                      </a:r>
                      <a:endParaRPr sz="1400" u="none" cap="none" strike="noStrike"/>
                    </a:p>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rgbClr val="00B050"/>
                          </a:solidFill>
                          <a:latin typeface="Open Sans"/>
                          <a:ea typeface="Open Sans"/>
                          <a:cs typeface="Open Sans"/>
                          <a:sym typeface="Open Sans"/>
                        </a:rPr>
                        <a:t>Dissimulée </a:t>
                      </a:r>
                      <a:endParaRPr b="1" sz="1600" u="none" cap="none" strike="noStrike">
                        <a:solidFill>
                          <a:srgbClr val="00B050"/>
                        </a:solidFill>
                        <a:latin typeface="Open Sans"/>
                        <a:ea typeface="Open Sans"/>
                        <a:cs typeface="Open Sans"/>
                        <a:sym typeface="Open Sans"/>
                      </a:endParaRPr>
                    </a:p>
                  </a:txBody>
                  <a:tcPr marT="45825" marB="458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rgbClr val="00B050"/>
                          </a:solidFill>
                          <a:latin typeface="Open Sans"/>
                          <a:ea typeface="Open Sans"/>
                          <a:cs typeface="Open Sans"/>
                          <a:sym typeface="Open Sans"/>
                        </a:rPr>
                        <a:t>En pierre meulière.</a:t>
                      </a:r>
                      <a:endParaRPr b="1" sz="1600" u="none" cap="none" strike="noStrike">
                        <a:solidFill>
                          <a:srgbClr val="00B050"/>
                        </a:solidFill>
                        <a:latin typeface="Open Sans"/>
                        <a:ea typeface="Open Sans"/>
                        <a:cs typeface="Open Sans"/>
                        <a:sym typeface="Open Sans"/>
                      </a:endParaRPr>
                    </a:p>
                  </a:txBody>
                  <a:tcPr marT="45825" marB="458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b="1" lang="fr-FR" sz="1600" u="none" cap="none" strike="noStrike">
                          <a:solidFill>
                            <a:srgbClr val="00B050"/>
                          </a:solidFill>
                          <a:latin typeface="Open Sans"/>
                          <a:ea typeface="Open Sans"/>
                          <a:cs typeface="Open Sans"/>
                          <a:sym typeface="Open Sans"/>
                        </a:rPr>
                        <a:t>où j’étais né. </a:t>
                      </a:r>
                      <a:endParaRPr b="1" sz="1600" u="none" cap="none" strike="noStrike">
                        <a:solidFill>
                          <a:srgbClr val="00B050"/>
                        </a:solidFill>
                        <a:latin typeface="Open Sans"/>
                        <a:ea typeface="Open Sans"/>
                        <a:cs typeface="Open Sans"/>
                        <a:sym typeface="Open Sans"/>
                      </a:endParaRPr>
                    </a:p>
                  </a:txBody>
                  <a:tcPr marT="45825" marB="45825" marR="91425" marL="91425"/>
                </a:tc>
              </a:tr>
            </a:tbl>
          </a:graphicData>
        </a:graphic>
      </p:graphicFrame>
      <p:sp>
        <p:nvSpPr>
          <p:cNvPr id="200" name="Google Shape;200;p16"/>
          <p:cNvSpPr/>
          <p:nvPr/>
        </p:nvSpPr>
        <p:spPr>
          <a:xfrm>
            <a:off x="7072313" y="923131"/>
            <a:ext cx="4949825" cy="4802187"/>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Une maison inchangée</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Open Sans"/>
                <a:ea typeface="Open Sans"/>
                <a:cs typeface="Open Sans"/>
                <a:sym typeface="Open Sans"/>
              </a:rPr>
              <a:t>Après soixante longues années, un jour de printemps, un peu par nostalgie, je revins dans mon ancien quartier, celui de la ville où j’avais passé une bonne part de ma jeunesse : mes plus belles années. Je me rendis dans une rue bordée de marronniers. Je revis la maison inchangée où j’étais né : petite, humble, en pierres meulière, aujourd’hui partiellement dissimulée par le lierre. Les volets, bleus et en fer remplaçaient ceux de jadis, en bois. Le jardin, jadis bien entretenu, était maintenant cette végétation luxuriante où tout poussait de façon un peu anarchique. La grille en fer forgé, assez élégante et le petit mur étaient un rempart aux curieux. </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800"/>
              <a:buFont typeface="Arial"/>
              <a:buNone/>
            </a:pPr>
            <a:r>
              <a:rPr b="1" i="0" lang="fr-FR" sz="1800" u="none" cap="none" strike="noStrike">
                <a:solidFill>
                  <a:srgbClr val="000000"/>
                </a:solidFill>
                <a:latin typeface="Open Sans"/>
                <a:ea typeface="Open Sans"/>
                <a:cs typeface="Open Sans"/>
                <a:sym typeface="Open Sans"/>
              </a:rPr>
              <a:t>Olivier BRIAT, Le vieux quartier. </a:t>
            </a:r>
            <a:endParaRPr b="0" i="0" sz="1400" u="none" cap="none" strike="noStrike">
              <a:solidFill>
                <a:srgbClr val="000000"/>
              </a:solidFill>
              <a:latin typeface="Arial"/>
              <a:ea typeface="Arial"/>
              <a:cs typeface="Arial"/>
              <a:sym typeface="Arial"/>
            </a:endParaRPr>
          </a:p>
        </p:txBody>
      </p:sp>
      <p:pic>
        <p:nvPicPr>
          <p:cNvPr id="201" name="Google Shape;201;p16"/>
          <p:cNvPicPr preferRelativeResize="0"/>
          <p:nvPr/>
        </p:nvPicPr>
        <p:blipFill rotWithShape="1">
          <a:blip r:embed="rId3">
            <a:alphaModFix/>
          </a:blip>
          <a:srcRect b="0" l="0" r="0" t="0"/>
          <a:stretch/>
        </p:blipFill>
        <p:spPr>
          <a:xfrm>
            <a:off x="763588" y="2201863"/>
            <a:ext cx="5734050" cy="2152650"/>
          </a:xfrm>
          <a:prstGeom prst="rect">
            <a:avLst/>
          </a:prstGeom>
          <a:noFill/>
          <a:ln>
            <a:noFill/>
          </a:ln>
        </p:spPr>
      </p:pic>
      <p:pic>
        <p:nvPicPr>
          <p:cNvPr id="202" name="Google Shape;202;p16"/>
          <p:cNvPicPr preferRelativeResize="0"/>
          <p:nvPr/>
        </p:nvPicPr>
        <p:blipFill rotWithShape="1">
          <a:blip r:embed="rId4">
            <a:alphaModFix/>
          </a:blip>
          <a:srcRect b="0" l="0" r="0" t="0"/>
          <a:stretch/>
        </p:blipFill>
        <p:spPr>
          <a:xfrm>
            <a:off x="796670" y="2078624"/>
            <a:ext cx="5792787" cy="23145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