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Lst>
  <p:sldSz cy="6858000" cx="12192000"/>
  <p:notesSz cx="6858000" cy="9144000"/>
  <p:embeddedFontLst>
    <p:embeddedFont>
      <p:font typeface="Open Sans"/>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font" Target="fonts/OpenSans-bold.fntdata"/><Relationship Id="rId23" Type="http://schemas.openxmlformats.org/officeDocument/2006/relationships/font" Target="fonts/OpenSans-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OpenSans-boldItalic.fntdata"/><Relationship Id="rId25" Type="http://schemas.openxmlformats.org/officeDocument/2006/relationships/font" Target="fonts/OpenSans-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b="1" sz="1200">
              <a:latin typeface="Open Sans"/>
              <a:ea typeface="Open Sans"/>
              <a:cs typeface="Open Sans"/>
              <a:sym typeface="Open Sans"/>
            </a:endParaRPr>
          </a:p>
          <a:p>
            <a:pPr indent="0" lvl="0" marL="0" rtl="0" algn="l">
              <a:lnSpc>
                <a:spcPct val="100000"/>
              </a:lnSpc>
              <a:spcBef>
                <a:spcPts val="0"/>
              </a:spcBef>
              <a:spcAft>
                <a:spcPts val="0"/>
              </a:spcAft>
              <a:buSzPts val="1400"/>
              <a:buNone/>
            </a:pPr>
            <a:r>
              <a:rPr lang="fr-FR" sz="1200">
                <a:latin typeface="Open Sans"/>
                <a:ea typeface="Open Sans"/>
                <a:cs typeface="Open Sans"/>
                <a:sym typeface="Open Sans"/>
              </a:rPr>
              <a:t>Dans cette présentation, nous abordons une expansion du nom: la proposition subordonnée relative introduite par un pronom relatif simple (qui, que, où, dont).</a:t>
            </a:r>
            <a:endParaRPr/>
          </a:p>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94" name="Google Shape;9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a:p>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4 .</a:t>
            </a:r>
            <a:r>
              <a:rPr b="1" lang="fr-FR" sz="1200" u="sng">
                <a:latin typeface="Open Sans"/>
                <a:ea typeface="Open Sans"/>
                <a:cs typeface="Open Sans"/>
                <a:sym typeface="Open Sans"/>
              </a:rPr>
              <a:t> Conceptualisation :</a:t>
            </a:r>
            <a:endParaRPr/>
          </a:p>
          <a:p>
            <a:pPr indent="-171450" lvl="0" marL="171450" rtl="0" algn="l">
              <a:lnSpc>
                <a:spcPct val="100000"/>
              </a:lnSpc>
              <a:spcBef>
                <a:spcPts val="0"/>
              </a:spcBef>
              <a:spcAft>
                <a:spcPts val="0"/>
              </a:spcAft>
              <a:buSzPts val="1400"/>
              <a:buFont typeface="Open Sans"/>
              <a:buChar char="-"/>
            </a:pPr>
            <a:r>
              <a:rPr lang="fr-FR" sz="1200">
                <a:latin typeface="Open Sans"/>
                <a:ea typeface="Open Sans"/>
                <a:cs typeface="Open Sans"/>
                <a:sym typeface="Open Sans"/>
              </a:rPr>
              <a:t>L’enseignant(e) construit avec les apprenants une deuxième synthèse sur les pronoms relatifs.</a:t>
            </a:r>
            <a:endParaRPr/>
          </a:p>
          <a:p>
            <a:pPr indent="-171450" lvl="0" marL="171450" rtl="0" algn="l">
              <a:lnSpc>
                <a:spcPct val="100000"/>
              </a:lnSpc>
              <a:spcBef>
                <a:spcPts val="0"/>
              </a:spcBef>
              <a:spcAft>
                <a:spcPts val="0"/>
              </a:spcAft>
              <a:buSzPts val="1400"/>
              <a:buFont typeface="Open Sans"/>
              <a:buChar char="-"/>
            </a:pPr>
            <a:r>
              <a:rPr lang="fr-FR" sz="1200">
                <a:latin typeface="Open Sans"/>
                <a:ea typeface="Open Sans"/>
                <a:cs typeface="Open Sans"/>
                <a:sym typeface="Open Sans"/>
              </a:rPr>
              <a:t>Il/Elle leur demande d’ énumérer les pronoms relatifs étudiés, puis de préciser la fonction de chacun.</a:t>
            </a:r>
            <a:endParaRPr/>
          </a:p>
          <a:p>
            <a:pPr indent="0" lvl="0" marL="0" rtl="0" algn="l">
              <a:lnSpc>
                <a:spcPct val="100000"/>
              </a:lnSpc>
              <a:spcBef>
                <a:spcPts val="0"/>
              </a:spcBef>
              <a:spcAft>
                <a:spcPts val="0"/>
              </a:spcAft>
              <a:buSzPts val="1400"/>
              <a:buFont typeface="Arial"/>
              <a:buNone/>
            </a:pPr>
            <a:r>
              <a:t/>
            </a:r>
            <a:endParaRPr sz="1200">
              <a:latin typeface="Open Sans"/>
              <a:ea typeface="Open Sans"/>
              <a:cs typeface="Open Sans"/>
              <a:sym typeface="Open Sans"/>
            </a:endParaRPr>
          </a:p>
          <a:p>
            <a:pPr indent="-82550" lvl="0" marL="171450" rtl="0" algn="l">
              <a:lnSpc>
                <a:spcPct val="100000"/>
              </a:lnSpc>
              <a:spcBef>
                <a:spcPts val="0"/>
              </a:spcBef>
              <a:spcAft>
                <a:spcPts val="0"/>
              </a:spcAft>
              <a:buSzPts val="1400"/>
              <a:buFont typeface="Arial"/>
              <a:buNone/>
            </a:pPr>
            <a:r>
              <a:t/>
            </a:r>
            <a:endParaRPr sz="1200">
              <a:latin typeface="Open Sans"/>
              <a:ea typeface="Open Sans"/>
              <a:cs typeface="Open Sans"/>
              <a:sym typeface="Open Sans"/>
            </a:endParaRPr>
          </a:p>
          <a:p>
            <a:pPr indent="-82550" lvl="0" marL="171450" rtl="0" algn="l">
              <a:lnSpc>
                <a:spcPct val="100000"/>
              </a:lnSpc>
              <a:spcBef>
                <a:spcPts val="0"/>
              </a:spcBef>
              <a:spcAft>
                <a:spcPts val="0"/>
              </a:spcAft>
              <a:buSzPts val="1400"/>
              <a:buFont typeface="Arial"/>
              <a:buNone/>
            </a:pPr>
            <a:r>
              <a:t/>
            </a:r>
            <a:endParaRPr sz="1200">
              <a:latin typeface="Open Sans"/>
              <a:ea typeface="Open Sans"/>
              <a:cs typeface="Open Sans"/>
              <a:sym typeface="Open Sans"/>
            </a:endParaRPr>
          </a:p>
          <a:p>
            <a:pPr indent="-82550" lvl="0" marL="171450" rtl="0" algn="l">
              <a:lnSpc>
                <a:spcPct val="100000"/>
              </a:lnSpc>
              <a:spcBef>
                <a:spcPts val="0"/>
              </a:spcBef>
              <a:spcAft>
                <a:spcPts val="0"/>
              </a:spcAft>
              <a:buSzPts val="1400"/>
              <a:buFont typeface="Arial"/>
              <a:buNone/>
            </a:pPr>
            <a:r>
              <a:t/>
            </a:r>
            <a:endParaRPr sz="1200">
              <a:latin typeface="Open Sans"/>
              <a:ea typeface="Open Sans"/>
              <a:cs typeface="Open Sans"/>
              <a:sym typeface="Open Sans"/>
            </a:endParaRPr>
          </a:p>
        </p:txBody>
      </p:sp>
      <p:sp>
        <p:nvSpPr>
          <p:cNvPr id="275" name="Google Shape;275;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sz="1200">
              <a:latin typeface="Open Sans"/>
              <a:ea typeface="Open Sans"/>
              <a:cs typeface="Open Sans"/>
              <a:sym typeface="Open Sans"/>
            </a:endParaRPr>
          </a:p>
          <a:p>
            <a:pPr indent="0" lvl="0" marL="0" rtl="0" algn="l">
              <a:lnSpc>
                <a:spcPct val="100000"/>
              </a:lnSpc>
              <a:spcBef>
                <a:spcPts val="0"/>
              </a:spcBef>
              <a:spcAft>
                <a:spcPts val="0"/>
              </a:spcAft>
              <a:buSzPts val="1400"/>
              <a:buNone/>
            </a:pPr>
            <a:r>
              <a:t/>
            </a:r>
            <a:endParaRPr sz="1200">
              <a:latin typeface="Open Sans"/>
              <a:ea typeface="Open Sans"/>
              <a:cs typeface="Open Sans"/>
              <a:sym typeface="Open Sans"/>
            </a:endParaRPr>
          </a:p>
          <a:p>
            <a:pPr indent="0" lvl="0" marL="0" rtl="0" algn="l">
              <a:lnSpc>
                <a:spcPct val="100000"/>
              </a:lnSpc>
              <a:spcBef>
                <a:spcPts val="0"/>
              </a:spcBef>
              <a:spcAft>
                <a:spcPts val="0"/>
              </a:spcAft>
              <a:buSzPts val="1400"/>
              <a:buNone/>
            </a:pPr>
            <a:r>
              <a:rPr lang="fr-FR" sz="1200">
                <a:latin typeface="Open Sans"/>
                <a:ea typeface="Open Sans"/>
                <a:cs typeface="Open Sans"/>
                <a:sym typeface="Open Sans"/>
              </a:rPr>
              <a:t>Pour savoir plus sur la substitution des reprises par les pronoms relatifs, vous pouvez visionner ce </a:t>
            </a:r>
            <a:r>
              <a:rPr lang="fr-FR" sz="1200">
                <a:latin typeface="Calibri"/>
                <a:ea typeface="Calibri"/>
                <a:cs typeface="Calibri"/>
                <a:sym typeface="Calibri"/>
              </a:rPr>
              <a:t>document en cliquant sur le lien.</a:t>
            </a:r>
            <a:endParaRPr/>
          </a:p>
        </p:txBody>
      </p:sp>
      <p:sp>
        <p:nvSpPr>
          <p:cNvPr id="292" name="Google Shape;29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98" name="Google Shape;298;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5. Entrainement : </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Activité1 :</a:t>
            </a:r>
            <a:r>
              <a:rPr b="1" lang="fr-FR" sz="1200">
                <a:latin typeface="Open Sans"/>
                <a:ea typeface="Open Sans"/>
                <a:cs typeface="Open Sans"/>
                <a:sym typeface="Open Sans"/>
              </a:rPr>
              <a:t> </a:t>
            </a:r>
            <a:endParaRPr/>
          </a:p>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L’enseignant(e) demande aux apprenants de décomposer chaque phrase en des propositions indépendantes et d’indiquer la fonction du groupe nominal répété. </a:t>
            </a:r>
            <a:endParaRPr/>
          </a:p>
          <a:p>
            <a:pPr indent="-228600" lvl="0" marL="457200" rtl="0" algn="l">
              <a:lnSpc>
                <a:spcPct val="100000"/>
              </a:lnSpc>
              <a:spcBef>
                <a:spcPts val="0"/>
              </a:spcBef>
              <a:spcAft>
                <a:spcPts val="0"/>
              </a:spcAft>
              <a:buSzPts val="1400"/>
              <a:buNone/>
            </a:pPr>
            <a:r>
              <a:rPr i="1" lang="fr-FR" sz="1200">
                <a:latin typeface="Open Sans"/>
                <a:ea typeface="Open Sans"/>
                <a:cs typeface="Open Sans"/>
                <a:sym typeface="Open Sans"/>
              </a:rPr>
              <a:t>N.B : laisser une pause de 5 secondes après chaque question et avant de dévoiler la réponse. </a:t>
            </a:r>
            <a:endParaRPr/>
          </a:p>
          <a:p>
            <a:pPr indent="-228600" lvl="0" marL="457200" rtl="0" algn="l">
              <a:lnSpc>
                <a:spcPct val="100000"/>
              </a:lnSpc>
              <a:spcBef>
                <a:spcPts val="0"/>
              </a:spcBef>
              <a:spcAft>
                <a:spcPts val="0"/>
              </a:spcAft>
              <a:buSzPts val="1400"/>
              <a:buNone/>
            </a:pPr>
            <a:r>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sz="1200">
              <a:latin typeface="Open Sans"/>
              <a:ea typeface="Open Sans"/>
              <a:cs typeface="Open Sans"/>
              <a:sym typeface="Open Sans"/>
            </a:endParaRPr>
          </a:p>
        </p:txBody>
      </p:sp>
      <p:sp>
        <p:nvSpPr>
          <p:cNvPr id="299" name="Google Shape;299;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4" name="Google Shape;314;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400">
                <a:latin typeface="Open Sans"/>
                <a:ea typeface="Open Sans"/>
                <a:cs typeface="Open Sans"/>
                <a:sym typeface="Open Sans"/>
              </a:rPr>
              <a:t>Note à l’enseignant(e)</a:t>
            </a:r>
            <a:endParaRPr sz="14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b="1" lang="fr-FR" sz="1400" u="sng">
                <a:latin typeface="Open Sans"/>
                <a:ea typeface="Open Sans"/>
                <a:cs typeface="Open Sans"/>
                <a:sym typeface="Open Sans"/>
              </a:rPr>
              <a:t>5. Entrainement : </a:t>
            </a:r>
            <a:endParaRPr/>
          </a:p>
          <a:p>
            <a:pPr indent="-228600" lvl="0" marL="457200" rtl="0" algn="l">
              <a:lnSpc>
                <a:spcPct val="100000"/>
              </a:lnSpc>
              <a:spcBef>
                <a:spcPts val="0"/>
              </a:spcBef>
              <a:spcAft>
                <a:spcPts val="0"/>
              </a:spcAft>
              <a:buSzPts val="1400"/>
              <a:buNone/>
            </a:pPr>
            <a:r>
              <a:rPr b="1" lang="fr-FR" sz="1400" u="sng">
                <a:latin typeface="Open Sans"/>
                <a:ea typeface="Open Sans"/>
                <a:cs typeface="Open Sans"/>
                <a:sym typeface="Open Sans"/>
              </a:rPr>
              <a:t>Activité1 :</a:t>
            </a:r>
            <a:r>
              <a:rPr b="1" lang="fr-FR" sz="1400">
                <a:latin typeface="Open Sans"/>
                <a:ea typeface="Open Sans"/>
                <a:cs typeface="Open Sans"/>
                <a:sym typeface="Open Sans"/>
              </a:rPr>
              <a:t> </a:t>
            </a:r>
            <a:endParaRPr/>
          </a:p>
          <a:p>
            <a:pPr indent="-228600" lvl="0" marL="457200" rtl="0" algn="l">
              <a:lnSpc>
                <a:spcPct val="100000"/>
              </a:lnSpc>
              <a:spcBef>
                <a:spcPts val="0"/>
              </a:spcBef>
              <a:spcAft>
                <a:spcPts val="0"/>
              </a:spcAft>
              <a:buSzPts val="1400"/>
              <a:buNone/>
            </a:pPr>
            <a:r>
              <a:rPr lang="fr-FR" sz="1400">
                <a:latin typeface="Open Sans"/>
                <a:ea typeface="Open Sans"/>
                <a:cs typeface="Open Sans"/>
                <a:sym typeface="Open Sans"/>
              </a:rPr>
              <a:t>L’enseignant(e) demande aux apprenants de décomposer chaque phrase en des propositions indépendantes et d’indiquer la fonction du groupe nominal répété. </a:t>
            </a:r>
            <a:endParaRPr/>
          </a:p>
          <a:p>
            <a:pPr indent="-228600" lvl="0" marL="457200" rtl="0" algn="l">
              <a:lnSpc>
                <a:spcPct val="100000"/>
              </a:lnSpc>
              <a:spcBef>
                <a:spcPts val="0"/>
              </a:spcBef>
              <a:spcAft>
                <a:spcPts val="0"/>
              </a:spcAft>
              <a:buSzPts val="1400"/>
              <a:buNone/>
            </a:pPr>
            <a:r>
              <a:rPr i="1" lang="fr-FR" sz="1400">
                <a:latin typeface="Open Sans"/>
                <a:ea typeface="Open Sans"/>
                <a:cs typeface="Open Sans"/>
                <a:sym typeface="Open Sans"/>
              </a:rPr>
              <a:t>N.B : laisser une pause de 5 secondes après chaque question et avant de dévoiler la réponse. </a:t>
            </a:r>
            <a:endParaRPr/>
          </a:p>
          <a:p>
            <a:pPr indent="-228600" lvl="0" marL="457200" rtl="0" algn="l">
              <a:lnSpc>
                <a:spcPct val="100000"/>
              </a:lnSpc>
              <a:spcBef>
                <a:spcPts val="0"/>
              </a:spcBef>
              <a:spcAft>
                <a:spcPts val="0"/>
              </a:spcAft>
              <a:buSzPts val="1400"/>
              <a:buNone/>
            </a:pPr>
            <a:r>
              <a:t/>
            </a:r>
            <a:endParaRPr sz="14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sz="14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p>
        </p:txBody>
      </p:sp>
      <p:sp>
        <p:nvSpPr>
          <p:cNvPr id="315" name="Google Shape;315;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fr-FR"/>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29" name="Google Shape;329;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5. Entrainement : </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Activité 2 : </a:t>
            </a:r>
            <a:endParaRPr/>
          </a:p>
          <a:p>
            <a:pPr indent="-171450" lvl="0" marL="40005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 L’enseignant(e) demande aux apprenants de :</a:t>
            </a:r>
            <a:endParaRPr/>
          </a:p>
          <a:p>
            <a:pPr indent="-228600" lvl="1" marL="9144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trouver le groupe nominal qui se répète dans la première phrase,</a:t>
            </a:r>
            <a:endParaRPr/>
          </a:p>
          <a:p>
            <a:pPr indent="-228600" lvl="1" marL="9144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d’identifier la fonction du groupe répété,</a:t>
            </a:r>
            <a:endParaRPr/>
          </a:p>
          <a:p>
            <a:pPr indent="-228600" lvl="1" marL="9144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de nommer le pronom relatif qui a la même fonction,</a:t>
            </a:r>
            <a:endParaRPr/>
          </a:p>
          <a:p>
            <a:pPr indent="-228600" lvl="1" marL="9144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de relier es couples de phrases à l’aide du pronom relatif convenable.</a:t>
            </a:r>
            <a:endParaRPr/>
          </a:p>
          <a:p>
            <a:pPr indent="-228600" lvl="0" marL="45720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L’enseignant demande aux apprenants de relier les autres couples de phrases a l’aide des pronoms relatifs convenables. </a:t>
            </a:r>
            <a:endParaRPr/>
          </a:p>
          <a:p>
            <a:pPr indent="-228600" lvl="0" marL="457200" rtl="0" algn="l">
              <a:lnSpc>
                <a:spcPct val="100000"/>
              </a:lnSpc>
              <a:spcBef>
                <a:spcPts val="0"/>
              </a:spcBef>
              <a:spcAft>
                <a:spcPts val="0"/>
              </a:spcAft>
              <a:buSzPts val="1400"/>
              <a:buNone/>
            </a:pPr>
            <a:r>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i="1" lang="fr-FR" sz="1200">
                <a:latin typeface="Open Sans"/>
                <a:ea typeface="Open Sans"/>
                <a:cs typeface="Open Sans"/>
                <a:sym typeface="Open Sans"/>
              </a:rPr>
              <a:t>N.B : laisser une pause de 5 secondes après chaque question et avant de dévoiler la réponse. </a:t>
            </a:r>
            <a:endParaRPr/>
          </a:p>
          <a:p>
            <a:pPr indent="-228600" lvl="0" marL="457200" rtl="0" algn="l">
              <a:lnSpc>
                <a:spcPct val="100000"/>
              </a:lnSpc>
              <a:spcBef>
                <a:spcPts val="0"/>
              </a:spcBef>
              <a:spcAft>
                <a:spcPts val="0"/>
              </a:spcAft>
              <a:buSzPts val="1400"/>
              <a:buNone/>
            </a:pPr>
            <a:r>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b="1" sz="1200" u="sng">
              <a:latin typeface="Open Sans"/>
              <a:ea typeface="Open Sans"/>
              <a:cs typeface="Open Sans"/>
              <a:sym typeface="Open Sans"/>
            </a:endParaRPr>
          </a:p>
        </p:txBody>
      </p:sp>
      <p:sp>
        <p:nvSpPr>
          <p:cNvPr id="330" name="Google Shape;330;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fr-FR" sz="1400">
                <a:solidFill>
                  <a:srgbClr val="000000"/>
                </a:solidFill>
                <a:latin typeface="Arial"/>
                <a:ea typeface="Arial"/>
                <a:cs typeface="Arial"/>
                <a:sym typeface="Arial"/>
              </a:rPr>
              <a:t>‹#›</a:t>
            </a:fld>
            <a:endParaRPr sz="1400">
              <a:solidFill>
                <a:srgbClr val="000000"/>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46" name="Google Shape;346;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5. Entrainement : </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Activité 3 : </a:t>
            </a:r>
            <a:endParaRPr/>
          </a:p>
          <a:p>
            <a:pPr indent="-171450" lvl="0" marL="171450" rtl="0" algn="l">
              <a:lnSpc>
                <a:spcPct val="100000"/>
              </a:lnSpc>
              <a:spcBef>
                <a:spcPts val="0"/>
              </a:spcBef>
              <a:spcAft>
                <a:spcPts val="0"/>
              </a:spcAft>
              <a:buSzPts val="1400"/>
              <a:buFont typeface="Open Sans"/>
              <a:buChar char="-"/>
            </a:pPr>
            <a:r>
              <a:rPr lang="fr-FR" sz="1200">
                <a:latin typeface="Open Sans"/>
                <a:ea typeface="Open Sans"/>
                <a:cs typeface="Open Sans"/>
                <a:sym typeface="Open Sans"/>
              </a:rPr>
              <a:t>L’enseignant(e) présente la consigne de la production orale. </a:t>
            </a:r>
            <a:endParaRPr/>
          </a:p>
          <a:p>
            <a:pPr indent="-171450" lvl="0" marL="171450" rtl="0" algn="l">
              <a:lnSpc>
                <a:spcPct val="100000"/>
              </a:lnSpc>
              <a:spcBef>
                <a:spcPts val="0"/>
              </a:spcBef>
              <a:spcAft>
                <a:spcPts val="0"/>
              </a:spcAft>
              <a:buSzPts val="1400"/>
              <a:buFont typeface="Open Sans"/>
              <a:buChar char="-"/>
            </a:pPr>
            <a:r>
              <a:rPr lang="fr-FR" sz="1200">
                <a:latin typeface="Open Sans"/>
                <a:ea typeface="Open Sans"/>
                <a:cs typeface="Open Sans"/>
                <a:sym typeface="Open Sans"/>
              </a:rPr>
              <a:t>Il/ Elle l’analyse avec les apprenants.</a:t>
            </a:r>
            <a:endParaRPr/>
          </a:p>
          <a:p>
            <a:pPr indent="0" lvl="0" marL="0" rtl="0" algn="l">
              <a:lnSpc>
                <a:spcPct val="100000"/>
              </a:lnSpc>
              <a:spcBef>
                <a:spcPts val="0"/>
              </a:spcBef>
              <a:spcAft>
                <a:spcPts val="0"/>
              </a:spcAft>
              <a:buSzPts val="1400"/>
              <a:buFont typeface="Open Sans"/>
              <a:buNone/>
            </a:pPr>
            <a:r>
              <a:rPr lang="fr-FR" sz="1200">
                <a:latin typeface="Open Sans"/>
                <a:ea typeface="Open Sans"/>
                <a:cs typeface="Open Sans"/>
                <a:sym typeface="Open Sans"/>
              </a:rPr>
              <a:t>N.B.: L’enseignant (e ) peut élaborer avec les apprenants une liste d’éléments à décrire pour éviter toute difficulté au niveau du </a:t>
            </a:r>
            <a:endParaRPr/>
          </a:p>
          <a:p>
            <a:pPr indent="0" lvl="0" marL="0" rtl="0" algn="l">
              <a:lnSpc>
                <a:spcPct val="100000"/>
              </a:lnSpc>
              <a:spcBef>
                <a:spcPts val="0"/>
              </a:spcBef>
              <a:spcAft>
                <a:spcPts val="0"/>
              </a:spcAft>
              <a:buSzPts val="1400"/>
              <a:buFont typeface="Open Sans"/>
              <a:buNone/>
            </a:pPr>
            <a:r>
              <a:rPr lang="fr-FR" sz="1200">
                <a:latin typeface="Open Sans"/>
                <a:ea typeface="Open Sans"/>
                <a:cs typeface="Open Sans"/>
                <a:sym typeface="Open Sans"/>
              </a:rPr>
              <a:t>        lexique. </a:t>
            </a:r>
            <a:endParaRPr/>
          </a:p>
        </p:txBody>
      </p:sp>
      <p:sp>
        <p:nvSpPr>
          <p:cNvPr id="347" name="Google Shape;347;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fr-FR" sz="1400">
                <a:solidFill>
                  <a:srgbClr val="000000"/>
                </a:solidFill>
                <a:latin typeface="Arial"/>
                <a:ea typeface="Arial"/>
                <a:cs typeface="Arial"/>
                <a:sym typeface="Arial"/>
              </a:rPr>
              <a:t>‹#›</a:t>
            </a:fld>
            <a:endParaRPr sz="1400">
              <a:solidFill>
                <a:srgbClr val="000000"/>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fr-FR" sz="1200">
                <a:latin typeface="Calibri"/>
                <a:ea typeface="Calibri"/>
                <a:cs typeface="Calibri"/>
                <a:sym typeface="Calibri"/>
              </a:rPr>
              <a:t>Voici nos références.</a:t>
            </a:r>
            <a:endParaRPr/>
          </a:p>
        </p:txBody>
      </p:sp>
      <p:sp>
        <p:nvSpPr>
          <p:cNvPr id="358" name="Google Shape;358;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363" name="Google Shape;363;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368" name="Google Shape;368;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Note à l’enseignant(e) </a:t>
            </a:r>
            <a:endParaRPr/>
          </a:p>
          <a:p>
            <a:pPr indent="0" lvl="0" marL="0" rtl="0" algn="l">
              <a:lnSpc>
                <a:spcPct val="100000"/>
              </a:lnSpc>
              <a:spcBef>
                <a:spcPts val="0"/>
              </a:spcBef>
              <a:spcAft>
                <a:spcPts val="0"/>
              </a:spcAft>
              <a:buSzPts val="1400"/>
              <a:buNone/>
            </a:pPr>
            <a:r>
              <a:rPr lang="fr-FR" sz="1200">
                <a:latin typeface="Open Sans"/>
                <a:ea typeface="Open Sans"/>
                <a:cs typeface="Open Sans"/>
                <a:sym typeface="Open Sans"/>
              </a:rPr>
              <a:t>L’enseignant(e) présente l’objectif de la présentation : </a:t>
            </a:r>
            <a:endParaRPr sz="1200">
              <a:latin typeface="Open Sans"/>
              <a:ea typeface="Open Sans"/>
              <a:cs typeface="Open Sans"/>
              <a:sym typeface="Open Sans"/>
            </a:endParaRPr>
          </a:p>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 Suite à cette séance, vous serez capable d’employer correctement les pronoms relatifs : qui, que, dont, où. Pour cela, vous allez identifier les pronoms relatifs et leurs référents puis les employer correctement dans vos phrases. </a:t>
            </a:r>
            <a:endParaRPr/>
          </a:p>
        </p:txBody>
      </p:sp>
      <p:sp>
        <p:nvSpPr>
          <p:cNvPr id="102" name="Google Shape;102;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16" name="Google Shape;116;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a:p>
          <a:p>
            <a:pPr indent="-228600" lvl="0" marL="457200" rtl="0" algn="l">
              <a:lnSpc>
                <a:spcPct val="100000"/>
              </a:lnSpc>
              <a:spcBef>
                <a:spcPts val="0"/>
              </a:spcBef>
              <a:spcAft>
                <a:spcPts val="0"/>
              </a:spcAft>
              <a:buSzPts val="1200"/>
              <a:buFont typeface="Arial"/>
              <a:buAutoNum type="arabicPeriod"/>
            </a:pPr>
            <a:r>
              <a:rPr b="1" lang="fr-FR" sz="1200" u="sng">
                <a:latin typeface="Open Sans"/>
                <a:ea typeface="Open Sans"/>
                <a:cs typeface="Open Sans"/>
                <a:sym typeface="Open Sans"/>
              </a:rPr>
              <a:t>Découverte : repérage </a:t>
            </a:r>
            <a:endParaRPr/>
          </a:p>
          <a:p>
            <a:pPr indent="0" lvl="0" marL="228600" rtl="0" algn="l">
              <a:lnSpc>
                <a:spcPct val="100000"/>
              </a:lnSpc>
              <a:spcBef>
                <a:spcPts val="0"/>
              </a:spcBef>
              <a:spcAft>
                <a:spcPts val="0"/>
              </a:spcAft>
              <a:buSzPts val="1400"/>
              <a:buNone/>
            </a:pPr>
            <a:r>
              <a:rPr lang="fr-FR" sz="1200">
                <a:latin typeface="Open Sans"/>
                <a:ea typeface="Open Sans"/>
                <a:cs typeface="Open Sans"/>
                <a:sym typeface="Open Sans"/>
              </a:rPr>
              <a:t>L’enseignant(e) demande aux apprenants de lire le document pour répondre aux questions.</a:t>
            </a:r>
            <a:endParaRPr/>
          </a:p>
          <a:p>
            <a:pPr indent="0" lvl="0" marL="228600" rtl="0" algn="l">
              <a:lnSpc>
                <a:spcPct val="100000"/>
              </a:lnSpc>
              <a:spcBef>
                <a:spcPts val="0"/>
              </a:spcBef>
              <a:spcAft>
                <a:spcPts val="0"/>
              </a:spcAft>
              <a:buSzPts val="1400"/>
              <a:buNone/>
            </a:pPr>
            <a:r>
              <a:rPr i="1" lang="fr-FR" sz="1200">
                <a:latin typeface="Open Sans"/>
                <a:ea typeface="Open Sans"/>
                <a:cs typeface="Open Sans"/>
                <a:sym typeface="Open Sans"/>
              </a:rPr>
              <a:t>N.B : laisser une pause de 5 secondes après chaque question et avant de dévoiler la réponse. </a:t>
            </a:r>
            <a:endParaRPr/>
          </a:p>
          <a:p>
            <a:pPr indent="-228600" lvl="0" marL="457200" rtl="0" algn="l">
              <a:lnSpc>
                <a:spcPct val="100000"/>
              </a:lnSpc>
              <a:spcBef>
                <a:spcPts val="0"/>
              </a:spcBef>
              <a:spcAft>
                <a:spcPts val="0"/>
              </a:spcAft>
              <a:buSzPts val="1200"/>
              <a:buFont typeface="Open Sans"/>
              <a:buChar char="-"/>
            </a:pPr>
            <a:r>
              <a:rPr b="1" lang="fr-FR" sz="1200">
                <a:latin typeface="Open Sans"/>
                <a:ea typeface="Open Sans"/>
                <a:cs typeface="Open Sans"/>
                <a:sym typeface="Open Sans"/>
              </a:rPr>
              <a:t>Qui est le descripteur ?  </a:t>
            </a:r>
            <a:endParaRPr b="1" i="1" sz="1200">
              <a:latin typeface="Open Sans"/>
              <a:ea typeface="Open Sans"/>
              <a:cs typeface="Open Sans"/>
              <a:sym typeface="Open Sans"/>
            </a:endParaRPr>
          </a:p>
          <a:p>
            <a:pPr indent="-228600" lvl="0" marL="457200" rtl="0" algn="l">
              <a:lnSpc>
                <a:spcPct val="100000"/>
              </a:lnSpc>
              <a:spcBef>
                <a:spcPts val="0"/>
              </a:spcBef>
              <a:spcAft>
                <a:spcPts val="0"/>
              </a:spcAft>
              <a:buSzPts val="1200"/>
              <a:buFont typeface="Open Sans"/>
              <a:buChar char="-"/>
            </a:pPr>
            <a:r>
              <a:rPr b="1" lang="fr-FR" sz="1200">
                <a:latin typeface="Open Sans"/>
                <a:ea typeface="Open Sans"/>
                <a:cs typeface="Open Sans"/>
                <a:sym typeface="Open Sans"/>
              </a:rPr>
              <a:t>Quel est l’objet de la description ? </a:t>
            </a:r>
            <a:endParaRPr/>
          </a:p>
          <a:p>
            <a:pPr indent="-228600" lvl="0" marL="457200" rtl="0" algn="l">
              <a:lnSpc>
                <a:spcPct val="100000"/>
              </a:lnSpc>
              <a:spcBef>
                <a:spcPts val="0"/>
              </a:spcBef>
              <a:spcAft>
                <a:spcPts val="0"/>
              </a:spcAft>
              <a:buSzPts val="1200"/>
              <a:buFont typeface="Open Sans"/>
              <a:buChar char="-"/>
            </a:pPr>
            <a:r>
              <a:rPr b="1" lang="fr-FR" sz="1200">
                <a:latin typeface="Open Sans"/>
                <a:ea typeface="Open Sans"/>
                <a:cs typeface="Open Sans"/>
                <a:sym typeface="Open Sans"/>
              </a:rPr>
              <a:t>Quels sont les éléments qui constituent l’objet de la description ? </a:t>
            </a:r>
            <a:endParaRPr b="1" i="1" sz="1200">
              <a:latin typeface="Open Sans"/>
              <a:ea typeface="Open Sans"/>
              <a:cs typeface="Open Sans"/>
              <a:sym typeface="Open Sans"/>
            </a:endParaRPr>
          </a:p>
          <a:p>
            <a:pPr indent="-228600" lvl="0" marL="457200" rtl="0" algn="l">
              <a:lnSpc>
                <a:spcPct val="100000"/>
              </a:lnSpc>
              <a:spcBef>
                <a:spcPts val="0"/>
              </a:spcBef>
              <a:spcAft>
                <a:spcPts val="0"/>
              </a:spcAft>
              <a:buSzPts val="1200"/>
              <a:buFont typeface="Open Sans"/>
              <a:buChar char="-"/>
            </a:pPr>
            <a:r>
              <a:rPr b="1" lang="fr-FR" sz="1200">
                <a:solidFill>
                  <a:srgbClr val="00B050"/>
                </a:solidFill>
                <a:latin typeface="Open Sans"/>
                <a:ea typeface="Open Sans"/>
                <a:cs typeface="Open Sans"/>
                <a:sym typeface="Open Sans"/>
              </a:rPr>
              <a:t>Quelles sont les caractérisations du village et des maisons ? </a:t>
            </a:r>
            <a:endParaRPr/>
          </a:p>
          <a:p>
            <a:pPr indent="-228600" lvl="0" marL="457200" rtl="0" algn="l">
              <a:lnSpc>
                <a:spcPct val="100000"/>
              </a:lnSpc>
              <a:spcBef>
                <a:spcPts val="0"/>
              </a:spcBef>
              <a:spcAft>
                <a:spcPts val="0"/>
              </a:spcAft>
              <a:buSzPts val="1400"/>
              <a:buNone/>
            </a:pPr>
            <a:r>
              <a:t/>
            </a:r>
            <a:endParaRPr sz="1200">
              <a:latin typeface="Times New Roman"/>
              <a:ea typeface="Times New Roman"/>
              <a:cs typeface="Times New Roman"/>
              <a:sym typeface="Times New Roman"/>
            </a:endParaRPr>
          </a:p>
        </p:txBody>
      </p:sp>
      <p:sp>
        <p:nvSpPr>
          <p:cNvPr id="117" name="Google Shape;117;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42" name="Google Shape;142;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a:t>
            </a:r>
            <a:endParaRPr/>
          </a:p>
          <a:p>
            <a:pPr indent="0" lvl="0" marL="228600" rtl="0" algn="l">
              <a:lnSpc>
                <a:spcPct val="100000"/>
              </a:lnSpc>
              <a:spcBef>
                <a:spcPts val="0"/>
              </a:spcBef>
              <a:spcAft>
                <a:spcPts val="0"/>
              </a:spcAft>
              <a:buSzPts val="1400"/>
              <a:buNone/>
            </a:pPr>
            <a:r>
              <a:rPr b="1" lang="fr-FR" u="sng">
                <a:latin typeface="Open Sans"/>
                <a:ea typeface="Open Sans"/>
                <a:cs typeface="Open Sans"/>
                <a:sym typeface="Open Sans"/>
              </a:rPr>
              <a:t>2. Repérage </a:t>
            </a:r>
            <a:endParaRPr/>
          </a:p>
          <a:p>
            <a:pPr indent="0" lvl="0" marL="228600" rtl="0" algn="l">
              <a:lnSpc>
                <a:spcPct val="100000"/>
              </a:lnSpc>
              <a:spcBef>
                <a:spcPts val="0"/>
              </a:spcBef>
              <a:spcAft>
                <a:spcPts val="0"/>
              </a:spcAft>
              <a:buSzPts val="1400"/>
              <a:buNone/>
            </a:pPr>
            <a:r>
              <a:rPr b="1" lang="fr-FR">
                <a:latin typeface="Open Sans"/>
                <a:ea typeface="Open Sans"/>
                <a:cs typeface="Open Sans"/>
                <a:sym typeface="Open Sans"/>
              </a:rPr>
              <a:t>- </a:t>
            </a:r>
            <a:r>
              <a:rPr lang="fr-FR" sz="1200">
                <a:latin typeface="Open Sans"/>
                <a:ea typeface="Open Sans"/>
                <a:cs typeface="Open Sans"/>
                <a:sym typeface="Open Sans"/>
              </a:rPr>
              <a:t>L’enseignant(e) élabore avec les apprenants un schéma pour recapituler tous les éléments décrits dans le texte et leurs caractérisations. </a:t>
            </a:r>
            <a:endParaRPr/>
          </a:p>
        </p:txBody>
      </p:sp>
      <p:sp>
        <p:nvSpPr>
          <p:cNvPr id="143" name="Google Shape;143;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70" name="Google Shape;170;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3. Analyse :</a:t>
            </a:r>
            <a:endParaRPr/>
          </a:p>
          <a:p>
            <a:pPr indent="-228600" lvl="0" marL="45720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L’enseignant(e) présente le premier encadré : « J’habitais un de ces villages en nids d’aigles que la route n’atteignait pas et qui dominaient les milliers de murettes de terrains cultivés ». </a:t>
            </a:r>
            <a:endParaRPr/>
          </a:p>
          <a:p>
            <a:pPr indent="-228600" lvl="0" marL="45720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Il/Elle demande aux apprenants de trouver les verbes conjugués puis il / elle met en évidence QUE /QUI.</a:t>
            </a:r>
            <a:endParaRPr/>
          </a:p>
          <a:p>
            <a:pPr indent="-228600" lvl="0" marL="45720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Il /Elle présente la synthèse 1.  </a:t>
            </a:r>
            <a:endParaRPr/>
          </a:p>
          <a:p>
            <a:pPr indent="-228600" lvl="0" marL="45720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L’enseignant(e) demande aux apprenants de préciser les fonctions de « ces villages » dans les phrases 2 et 3. </a:t>
            </a:r>
            <a:endParaRPr/>
          </a:p>
          <a:p>
            <a:pPr indent="-228600" lvl="0" marL="45720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Il/Elle dévoile les synthèses.</a:t>
            </a:r>
            <a:endParaRPr/>
          </a:p>
          <a:p>
            <a:pPr indent="-228600" lvl="0" marL="45720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Il/Elle présente les encadrés sur les pronoms relatifs qui /que.  </a:t>
            </a:r>
            <a:endParaRPr/>
          </a:p>
          <a:p>
            <a:pPr indent="-228600" lvl="0" marL="457200" rtl="0" algn="l">
              <a:lnSpc>
                <a:spcPct val="100000"/>
              </a:lnSpc>
              <a:spcBef>
                <a:spcPts val="0"/>
              </a:spcBef>
              <a:spcAft>
                <a:spcPts val="0"/>
              </a:spcAft>
              <a:buSzPts val="1400"/>
              <a:buNone/>
            </a:pPr>
            <a:r>
              <a:t/>
            </a:r>
            <a:endParaRPr b="1" sz="1200">
              <a:latin typeface="Times New Roman"/>
              <a:ea typeface="Times New Roman"/>
              <a:cs typeface="Times New Roman"/>
              <a:sym typeface="Times New Roman"/>
            </a:endParaRPr>
          </a:p>
          <a:p>
            <a:pPr indent="-228600" lvl="0" marL="457200" rtl="0" algn="l">
              <a:lnSpc>
                <a:spcPct val="100000"/>
              </a:lnSpc>
              <a:spcBef>
                <a:spcPts val="0"/>
              </a:spcBef>
              <a:spcAft>
                <a:spcPts val="0"/>
              </a:spcAft>
              <a:buSzPts val="1400"/>
              <a:buNone/>
            </a:pPr>
            <a:r>
              <a:t/>
            </a:r>
            <a:endParaRPr b="1" sz="1200">
              <a:latin typeface="Times New Roman"/>
              <a:ea typeface="Times New Roman"/>
              <a:cs typeface="Times New Roman"/>
              <a:sym typeface="Times New Roman"/>
            </a:endParaRPr>
          </a:p>
        </p:txBody>
      </p:sp>
      <p:sp>
        <p:nvSpPr>
          <p:cNvPr id="171" name="Google Shape;171;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0" name="Google Shape;200;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3. Analyse :</a:t>
            </a:r>
            <a:endParaRPr/>
          </a:p>
          <a:p>
            <a:pPr indent="-228600" lvl="0" marL="45720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L’enseignant(e) présente la phrase . Il / Elle demande aux apprenants de la décomposer en propositions indépendantes.</a:t>
            </a:r>
            <a:endParaRPr/>
          </a:p>
          <a:p>
            <a:pPr indent="-228600" lvl="0" marL="45720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Il/ Elle pose la question : </a:t>
            </a:r>
            <a:r>
              <a:rPr b="1" lang="fr-FR" sz="1200">
                <a:solidFill>
                  <a:srgbClr val="2F5496"/>
                </a:solidFill>
                <a:latin typeface="Open Sans"/>
                <a:ea typeface="Open Sans"/>
                <a:cs typeface="Open Sans"/>
                <a:sym typeface="Open Sans"/>
              </a:rPr>
              <a:t>Où se déroulait la vie de la maisonnée ? </a:t>
            </a:r>
            <a:endParaRPr b="1"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i="1" lang="fr-FR" sz="1200">
                <a:solidFill>
                  <a:srgbClr val="0070C0"/>
                </a:solidFill>
                <a:latin typeface="Open Sans"/>
                <a:ea typeface="Open Sans"/>
                <a:cs typeface="Open Sans"/>
                <a:sym typeface="Open Sans"/>
              </a:rPr>
              <a:t>Suivre la même démarche pour les passages qui suivent.</a:t>
            </a:r>
            <a:endParaRPr/>
          </a:p>
          <a:p>
            <a:pPr indent="-228600" lvl="0" marL="457200" rtl="0" algn="l">
              <a:lnSpc>
                <a:spcPct val="100000"/>
              </a:lnSpc>
              <a:spcBef>
                <a:spcPts val="0"/>
              </a:spcBef>
              <a:spcAft>
                <a:spcPts val="0"/>
              </a:spcAft>
              <a:buSzPts val="1400"/>
              <a:buNone/>
            </a:pPr>
            <a:r>
              <a:t/>
            </a:r>
            <a:endParaRPr b="1" sz="1200">
              <a:latin typeface="Times New Roman"/>
              <a:ea typeface="Times New Roman"/>
              <a:cs typeface="Times New Roman"/>
              <a:sym typeface="Times New Roman"/>
            </a:endParaRPr>
          </a:p>
        </p:txBody>
      </p:sp>
      <p:sp>
        <p:nvSpPr>
          <p:cNvPr id="201" name="Google Shape;201;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18" name="Google Shape;218;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3. Analyse :</a:t>
            </a:r>
            <a:endParaRPr/>
          </a:p>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Idem que les parties précédentes. </a:t>
            </a:r>
            <a:endParaRPr/>
          </a:p>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 L’enseignant(e) demande aux apprenants d’indiquer la fonction du groupe nominal dans chacune des phrases.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b="1" sz="1200">
              <a:latin typeface="Times New Roman"/>
              <a:ea typeface="Times New Roman"/>
              <a:cs typeface="Times New Roman"/>
              <a:sym typeface="Times New Roman"/>
            </a:endParaRPr>
          </a:p>
        </p:txBody>
      </p:sp>
      <p:sp>
        <p:nvSpPr>
          <p:cNvPr id="219" name="Google Shape;219;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44" name="Google Shape;244;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3. Analyse :</a:t>
            </a:r>
            <a:endParaRPr/>
          </a:p>
          <a:p>
            <a:pPr indent="-228600" lvl="0" marL="45720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L’enseignant(e) présente 2 phrases analysées précédemment.</a:t>
            </a:r>
            <a:endParaRPr/>
          </a:p>
          <a:p>
            <a:pPr indent="-228600" lvl="0" marL="45720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Il/ Elle demande aux apprenants d’indiquer les les propositions principales et les propositions introduites par un pronom relatif. </a:t>
            </a:r>
            <a:endParaRPr/>
          </a:p>
          <a:p>
            <a:pPr indent="-228600" lvl="0" marL="45720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Il / Elle définit la proposition subordonnée relative. </a:t>
            </a:r>
            <a:endParaRPr sz="1200">
              <a:latin typeface="Times New Roman"/>
              <a:ea typeface="Times New Roman"/>
              <a:cs typeface="Times New Roman"/>
              <a:sym typeface="Times New Roman"/>
            </a:endParaRPr>
          </a:p>
        </p:txBody>
      </p:sp>
      <p:sp>
        <p:nvSpPr>
          <p:cNvPr id="245" name="Google Shape;245;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a:p>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4 .</a:t>
            </a:r>
            <a:r>
              <a:rPr b="1" lang="fr-FR" sz="1200" u="sng">
                <a:latin typeface="Open Sans"/>
                <a:ea typeface="Open Sans"/>
                <a:cs typeface="Open Sans"/>
                <a:sym typeface="Open Sans"/>
              </a:rPr>
              <a:t> Conceptualisation :</a:t>
            </a:r>
            <a:endParaRPr/>
          </a:p>
          <a:p>
            <a:pPr indent="-171450" lvl="0" marL="171450" rtl="0" algn="l">
              <a:lnSpc>
                <a:spcPct val="100000"/>
              </a:lnSpc>
              <a:spcBef>
                <a:spcPts val="0"/>
              </a:spcBef>
              <a:spcAft>
                <a:spcPts val="0"/>
              </a:spcAft>
              <a:buSzPts val="1400"/>
              <a:buFont typeface="Arial"/>
              <a:buChar char="•"/>
            </a:pPr>
            <a:r>
              <a:rPr lang="fr-FR" sz="1200">
                <a:latin typeface="Open Sans"/>
                <a:ea typeface="Open Sans"/>
                <a:cs typeface="Open Sans"/>
                <a:sym typeface="Open Sans"/>
              </a:rPr>
              <a:t>L’enseignant(e) élabore avec les apprenants un schéma récapitulatif sur la subordonnée relative. </a:t>
            </a:r>
            <a:endParaRPr/>
          </a:p>
          <a:p>
            <a:pPr indent="-171450" lvl="0" marL="171450" rtl="0" algn="l">
              <a:lnSpc>
                <a:spcPct val="100000"/>
              </a:lnSpc>
              <a:spcBef>
                <a:spcPts val="0"/>
              </a:spcBef>
              <a:spcAft>
                <a:spcPts val="0"/>
              </a:spcAft>
              <a:buSzPts val="1400"/>
              <a:buFont typeface="Arial"/>
              <a:buChar char="•"/>
            </a:pPr>
            <a:r>
              <a:rPr lang="fr-FR" sz="1200">
                <a:latin typeface="Open Sans"/>
                <a:ea typeface="Open Sans"/>
                <a:cs typeface="Open Sans"/>
                <a:sym typeface="Open Sans"/>
              </a:rPr>
              <a:t>Il/ Elle peut expliquer aux apprenants que :</a:t>
            </a:r>
            <a:endParaRPr/>
          </a:p>
          <a:p>
            <a:pPr indent="-228600" lvl="1" marL="685800" rtl="0" algn="l">
              <a:lnSpc>
                <a:spcPct val="100000"/>
              </a:lnSpc>
              <a:spcBef>
                <a:spcPts val="0"/>
              </a:spcBef>
              <a:spcAft>
                <a:spcPts val="0"/>
              </a:spcAft>
              <a:buSzPts val="1400"/>
              <a:buFont typeface="Arial"/>
              <a:buAutoNum type="arabicPeriod"/>
            </a:pPr>
            <a:r>
              <a:rPr lang="fr-FR" sz="1200">
                <a:latin typeface="Open Sans"/>
                <a:ea typeface="Open Sans"/>
                <a:cs typeface="Open Sans"/>
                <a:sym typeface="Open Sans"/>
              </a:rPr>
              <a:t>la proposition subordonnée relative introduite par un pronom relatif est une expansion du nom que nous trouvons dans un texte descriptif,</a:t>
            </a:r>
            <a:endParaRPr/>
          </a:p>
          <a:p>
            <a:pPr indent="-228600" lvl="1" marL="685800" rtl="0" algn="l">
              <a:lnSpc>
                <a:spcPct val="100000"/>
              </a:lnSpc>
              <a:spcBef>
                <a:spcPts val="0"/>
              </a:spcBef>
              <a:spcAft>
                <a:spcPts val="0"/>
              </a:spcAft>
              <a:buSzPts val="1400"/>
              <a:buFont typeface="Arial"/>
              <a:buAutoNum type="arabicPeriod"/>
            </a:pPr>
            <a:r>
              <a:rPr lang="fr-FR" sz="1200">
                <a:latin typeface="Open Sans"/>
                <a:ea typeface="Open Sans"/>
                <a:cs typeface="Open Sans"/>
                <a:sym typeface="Open Sans"/>
              </a:rPr>
              <a:t>Le pronom relatif est un mot qu’on utilise pour éviter la répétition dans deux propositions. Il permet de transformer un couple de phrases simples en une phrase unique complexe contenant une proposition relative.</a:t>
            </a:r>
            <a:endParaRPr/>
          </a:p>
        </p:txBody>
      </p:sp>
      <p:sp>
        <p:nvSpPr>
          <p:cNvPr id="266" name="Google Shape;266;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 Id="rId3" Type="http://schemas.openxmlformats.org/officeDocument/2006/relationships/image" Target="../media/image1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 Id="rId4" Type="http://schemas.openxmlformats.org/officeDocument/2006/relationships/image" Target="../media/image4.png"/><Relationship Id="rId5" Type="http://schemas.openxmlformats.org/officeDocument/2006/relationships/image" Target="../media/image13.png"/><Relationship Id="rId6" Type="http://schemas.openxmlformats.org/officeDocument/2006/relationships/image" Target="../media/image6.png"/><Relationship Id="rId7"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صفحة الرئيسية">
  <p:cSld name="الصفحة الرئيسية">
    <p:spTree>
      <p:nvGrpSpPr>
        <p:cNvPr id="10" name="Shape 10"/>
        <p:cNvGrpSpPr/>
        <p:nvPr/>
      </p:nvGrpSpPr>
      <p:grpSpPr>
        <a:xfrm>
          <a:off x="0" y="0"/>
          <a:ext cx="0" cy="0"/>
          <a:chOff x="0" y="0"/>
          <a:chExt cx="0" cy="0"/>
        </a:xfrm>
      </p:grpSpPr>
      <p:pic>
        <p:nvPicPr>
          <p:cNvPr id="11" name="Google Shape;11;p2"/>
          <p:cNvPicPr preferRelativeResize="0"/>
          <p:nvPr/>
        </p:nvPicPr>
        <p:blipFill rotWithShape="1">
          <a:blip r:embed="rId2">
            <a:alphaModFix/>
          </a:blip>
          <a:srcRect b="0" l="0" r="0" t="0"/>
          <a:stretch/>
        </p:blipFill>
        <p:spPr>
          <a:xfrm>
            <a:off x="1839913" y="3362325"/>
            <a:ext cx="1693862" cy="1443038"/>
          </a:xfrm>
          <a:prstGeom prst="rect">
            <a:avLst/>
          </a:prstGeom>
          <a:noFill/>
          <a:ln>
            <a:noFill/>
          </a:ln>
        </p:spPr>
      </p:pic>
      <p:pic>
        <p:nvPicPr>
          <p:cNvPr id="12" name="Google Shape;12;p2"/>
          <p:cNvPicPr preferRelativeResize="0"/>
          <p:nvPr/>
        </p:nvPicPr>
        <p:blipFill rotWithShape="1">
          <a:blip r:embed="rId3">
            <a:alphaModFix/>
          </a:blip>
          <a:srcRect b="0" l="0" r="0" t="0"/>
          <a:stretch/>
        </p:blipFill>
        <p:spPr>
          <a:xfrm>
            <a:off x="0" y="1968766"/>
            <a:ext cx="12192000" cy="4011168"/>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المواضيع أو الأهداف">
    <p:spTree>
      <p:nvGrpSpPr>
        <p:cNvPr id="89" name="Shape 89"/>
        <p:cNvGrpSpPr/>
        <p:nvPr/>
      </p:nvGrpSpPr>
      <p:grpSpPr>
        <a:xfrm>
          <a:off x="0" y="0"/>
          <a:ext cx="0" cy="0"/>
          <a:chOff x="0" y="0"/>
          <a:chExt cx="0" cy="0"/>
        </a:xfrm>
      </p:grpSpPr>
      <p:sp>
        <p:nvSpPr>
          <p:cNvPr id="90" name="Google Shape;90;p11"/>
          <p:cNvSpPr txBox="1"/>
          <p:nvPr/>
        </p:nvSpPr>
        <p:spPr>
          <a:xfrm flipH="1">
            <a:off x="909638" y="-33338"/>
            <a:ext cx="9912350" cy="91281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400" u="none" cap="none" strike="noStrike">
                <a:solidFill>
                  <a:schemeClr val="dk1"/>
                </a:solidFill>
                <a:latin typeface="Open Sans"/>
                <a:ea typeface="Open Sans"/>
                <a:cs typeface="Open Sans"/>
                <a:sym typeface="Open Sans"/>
              </a:rPr>
              <a:t>COMPÉTENCE: Connaissance de la langue </a:t>
            </a:r>
            <a:endParaRPr b="0" i="0" sz="1400" u="none" cap="none" strike="noStrike">
              <a:solidFill>
                <a:srgbClr val="000000"/>
              </a:solidFill>
              <a:latin typeface="Arial"/>
              <a:ea typeface="Arial"/>
              <a:cs typeface="Arial"/>
              <a:sym typeface="Arial"/>
            </a:endParaRPr>
          </a:p>
        </p:txBody>
      </p:sp>
      <p:pic>
        <p:nvPicPr>
          <p:cNvPr id="91" name="Google Shape;91;p11"/>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المواضيع أو الأهداف">
  <p:cSld name="1_المواضيع أو الأهداف">
    <p:spTree>
      <p:nvGrpSpPr>
        <p:cNvPr id="13" name="Shape 13"/>
        <p:cNvGrpSpPr/>
        <p:nvPr/>
      </p:nvGrpSpPr>
      <p:grpSpPr>
        <a:xfrm>
          <a:off x="0" y="0"/>
          <a:ext cx="0" cy="0"/>
          <a:chOff x="0" y="0"/>
          <a:chExt cx="0" cy="0"/>
        </a:xfrm>
      </p:grpSpPr>
      <p:sp>
        <p:nvSpPr>
          <p:cNvPr id="14" name="Google Shape;14;p3"/>
          <p:cNvSpPr txBox="1"/>
          <p:nvPr/>
        </p:nvSpPr>
        <p:spPr>
          <a:xfrm flipH="1">
            <a:off x="909490" y="8760"/>
            <a:ext cx="9912792" cy="913327"/>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400"/>
              <a:buFont typeface="Open Sans"/>
              <a:buNone/>
            </a:pPr>
            <a:r>
              <a:rPr b="1" i="0" lang="fr-FR" sz="2400" u="none" cap="none" strike="noStrike">
                <a:solidFill>
                  <a:schemeClr val="dk1"/>
                </a:solidFill>
                <a:latin typeface="Open Sans"/>
                <a:ea typeface="Open Sans"/>
                <a:cs typeface="Open Sans"/>
                <a:sym typeface="Open Sans"/>
              </a:rPr>
              <a:t>COMPÉTENCE : Connaissance de la langue</a:t>
            </a:r>
            <a:endParaRPr b="1" i="0" sz="2400" u="none" cap="none" strike="noStrike">
              <a:solidFill>
                <a:schemeClr val="dk1"/>
              </a:solidFill>
              <a:latin typeface="Open Sans"/>
              <a:ea typeface="Open Sans"/>
              <a:cs typeface="Open Sans"/>
              <a:sym typeface="Open Sans"/>
            </a:endParaRPr>
          </a:p>
        </p:txBody>
      </p:sp>
      <p:pic>
        <p:nvPicPr>
          <p:cNvPr id="15" name="Google Shape;15;p3"/>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
        <p:nvSpPr>
          <p:cNvPr id="16" name="Google Shape;16;p3"/>
          <p:cNvSpPr/>
          <p:nvPr/>
        </p:nvSpPr>
        <p:spPr>
          <a:xfrm flipH="1">
            <a:off x="9448110" y="335716"/>
            <a:ext cx="1504933" cy="1504933"/>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nvGrpSpPr>
          <p:cNvPr id="17" name="Google Shape;17;p3"/>
          <p:cNvGrpSpPr/>
          <p:nvPr/>
        </p:nvGrpSpPr>
        <p:grpSpPr>
          <a:xfrm flipH="1" rot="10800000">
            <a:off x="0" y="88702"/>
            <a:ext cx="12191999" cy="1998962"/>
            <a:chOff x="-24048006" y="706405"/>
            <a:chExt cx="33183930" cy="5470814"/>
          </a:xfrm>
        </p:grpSpPr>
        <p:grpSp>
          <p:nvGrpSpPr>
            <p:cNvPr id="18" name="Google Shape;18;p3"/>
            <p:cNvGrpSpPr/>
            <p:nvPr/>
          </p:nvGrpSpPr>
          <p:grpSpPr>
            <a:xfrm flipH="1" rot="10800000">
              <a:off x="-24048006" y="3524342"/>
              <a:ext cx="30291417" cy="2652877"/>
              <a:chOff x="-19289447" y="811335"/>
              <a:chExt cx="30291417" cy="2652877"/>
            </a:xfrm>
          </p:grpSpPr>
          <p:sp>
            <p:nvSpPr>
              <p:cNvPr id="19" name="Google Shape;19;p3"/>
              <p:cNvSpPr/>
              <p:nvPr/>
            </p:nvSpPr>
            <p:spPr>
              <a:xfrm>
                <a:off x="-19289447" y="3139002"/>
                <a:ext cx="25424937" cy="290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0" name="Google Shape;20;p3"/>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1" name="Google Shape;21;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nvGrpSpPr>
            <p:cNvPr id="22" name="Google Shape;22;p3"/>
            <p:cNvGrpSpPr/>
            <p:nvPr/>
          </p:nvGrpSpPr>
          <p:grpSpPr>
            <a:xfrm flipH="1">
              <a:off x="1190030" y="706405"/>
              <a:ext cx="7945894" cy="2652877"/>
              <a:chOff x="3056076" y="811335"/>
              <a:chExt cx="7945894" cy="2652877"/>
            </a:xfrm>
          </p:grpSpPr>
          <p:sp>
            <p:nvSpPr>
              <p:cNvPr id="23" name="Google Shape;23;p3"/>
              <p:cNvSpPr/>
              <p:nvPr/>
            </p:nvSpPr>
            <p:spPr>
              <a:xfrm>
                <a:off x="3056076" y="3200406"/>
                <a:ext cx="3079404" cy="228599"/>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4" name="Google Shape;24;p3"/>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5" name="Google Shape;25;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sp>
        <p:nvSpPr>
          <p:cNvPr id="26" name="Google Shape;26;p3"/>
          <p:cNvSpPr/>
          <p:nvPr/>
        </p:nvSpPr>
        <p:spPr>
          <a:xfrm flipH="1">
            <a:off x="9790321" y="699801"/>
            <a:ext cx="778955" cy="785296"/>
          </a:xfrm>
          <a:custGeom>
            <a:rect b="b" l="l" r="r" t="t"/>
            <a:pathLst>
              <a:path extrusionOk="0" h="3234532" w="320841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close/>
              </a:path>
            </a:pathLst>
          </a:cu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٢">
  <p:cSld name="المرحلة التعليمية - ٢">
    <p:spTree>
      <p:nvGrpSpPr>
        <p:cNvPr id="27" name="Shape 27"/>
        <p:cNvGrpSpPr/>
        <p:nvPr/>
      </p:nvGrpSpPr>
      <p:grpSpPr>
        <a:xfrm>
          <a:off x="0" y="0"/>
          <a:ext cx="0" cy="0"/>
          <a:chOff x="0" y="0"/>
          <a:chExt cx="0" cy="0"/>
        </a:xfrm>
      </p:grpSpPr>
      <p:pic>
        <p:nvPicPr>
          <p:cNvPr id="28" name="Google Shape;28;p4"/>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29" name="Shape 29"/>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المرحلة التعليمية - ٦">
  <p:cSld name="3_المرحلة التعليمية - ٦">
    <p:spTree>
      <p:nvGrpSpPr>
        <p:cNvPr id="30" name="Shape 30"/>
        <p:cNvGrpSpPr/>
        <p:nvPr/>
      </p:nvGrpSpPr>
      <p:grpSpPr>
        <a:xfrm>
          <a:off x="0" y="0"/>
          <a:ext cx="0" cy="0"/>
          <a:chOff x="0" y="0"/>
          <a:chExt cx="0" cy="0"/>
        </a:xfrm>
      </p:grpSpPr>
      <p:sp>
        <p:nvSpPr>
          <p:cNvPr id="31" name="Google Shape;31;p6"/>
          <p:cNvSpPr/>
          <p:nvPr/>
        </p:nvSpPr>
        <p:spPr>
          <a:xfrm rot="10800000">
            <a:off x="733425" y="1751013"/>
            <a:ext cx="5226050" cy="2092325"/>
          </a:xfrm>
          <a:prstGeom prst="rect">
            <a:avLst/>
          </a:prstGeom>
          <a:noFill/>
          <a:ln cap="flat" cmpd="sng" w="38100">
            <a:solidFill>
              <a:srgbClr val="45C1A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32" name="Google Shape;32;p6"/>
          <p:cNvSpPr/>
          <p:nvPr/>
        </p:nvSpPr>
        <p:spPr>
          <a:xfrm rot="10800000">
            <a:off x="733425" y="1752600"/>
            <a:ext cx="5226050" cy="539750"/>
          </a:xfrm>
          <a:prstGeom prst="rect">
            <a:avLst/>
          </a:prstGeom>
          <a:solidFill>
            <a:srgbClr val="45C1A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33" name="Google Shape;33;p6"/>
          <p:cNvSpPr/>
          <p:nvPr/>
        </p:nvSpPr>
        <p:spPr>
          <a:xfrm>
            <a:off x="6221413" y="1752600"/>
            <a:ext cx="5218112" cy="2092325"/>
          </a:xfrm>
          <a:prstGeom prst="rect">
            <a:avLst/>
          </a:prstGeom>
          <a:noFill/>
          <a:ln cap="flat" cmpd="sng" w="38100">
            <a:solidFill>
              <a:srgbClr val="4BACC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34" name="Google Shape;34;p6"/>
          <p:cNvSpPr/>
          <p:nvPr/>
        </p:nvSpPr>
        <p:spPr>
          <a:xfrm>
            <a:off x="6240463" y="1754188"/>
            <a:ext cx="5218112" cy="539750"/>
          </a:xfrm>
          <a:prstGeom prst="rect">
            <a:avLst/>
          </a:prstGeom>
          <a:solidFill>
            <a:srgbClr val="4BACC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35" name="Google Shape;35;p6"/>
          <p:cNvSpPr/>
          <p:nvPr/>
        </p:nvSpPr>
        <p:spPr>
          <a:xfrm rot="10800000">
            <a:off x="733425" y="3971925"/>
            <a:ext cx="5226050" cy="2092325"/>
          </a:xfrm>
          <a:prstGeom prst="rect">
            <a:avLst/>
          </a:prstGeom>
          <a:noFill/>
          <a:ln cap="flat" cmpd="sng" w="38100">
            <a:solidFill>
              <a:srgbClr val="B9D53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36" name="Google Shape;36;p6"/>
          <p:cNvSpPr/>
          <p:nvPr/>
        </p:nvSpPr>
        <p:spPr>
          <a:xfrm rot="10800000">
            <a:off x="733425" y="5524500"/>
            <a:ext cx="5226050" cy="539750"/>
          </a:xfrm>
          <a:prstGeom prst="rect">
            <a:avLst/>
          </a:prstGeom>
          <a:solidFill>
            <a:srgbClr val="B9D53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37" name="Google Shape;37;p6"/>
          <p:cNvSpPr/>
          <p:nvPr/>
        </p:nvSpPr>
        <p:spPr>
          <a:xfrm>
            <a:off x="6221413" y="3971925"/>
            <a:ext cx="5210175" cy="2144713"/>
          </a:xfrm>
          <a:prstGeom prst="rect">
            <a:avLst/>
          </a:prstGeom>
          <a:noFill/>
          <a:ln cap="flat" cmpd="sng" w="38100">
            <a:solidFill>
              <a:srgbClr val="0E7FB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38" name="Google Shape;38;p6"/>
          <p:cNvSpPr/>
          <p:nvPr/>
        </p:nvSpPr>
        <p:spPr>
          <a:xfrm>
            <a:off x="6221413" y="5576888"/>
            <a:ext cx="5210175" cy="539750"/>
          </a:xfrm>
          <a:prstGeom prst="rect">
            <a:avLst/>
          </a:prstGeom>
          <a:solidFill>
            <a:srgbClr val="0E7F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pic>
        <p:nvPicPr>
          <p:cNvPr id="39" name="Google Shape;39;p6"/>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المرحلة التعليمية - ٦">
  <p:cSld name="1_المرحلة التعليمية - ٦">
    <p:spTree>
      <p:nvGrpSpPr>
        <p:cNvPr id="40" name="Shape 40"/>
        <p:cNvGrpSpPr/>
        <p:nvPr/>
      </p:nvGrpSpPr>
      <p:grpSpPr>
        <a:xfrm>
          <a:off x="0" y="0"/>
          <a:ext cx="0" cy="0"/>
          <a:chOff x="0" y="0"/>
          <a:chExt cx="0" cy="0"/>
        </a:xfrm>
      </p:grpSpPr>
      <p:pic>
        <p:nvPicPr>
          <p:cNvPr id="41" name="Google Shape;41;p7"/>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42" name="Google Shape;42;p7"/>
          <p:cNvSpPr/>
          <p:nvPr>
            <p:ph idx="2" type="pic"/>
          </p:nvPr>
        </p:nvSpPr>
        <p:spPr>
          <a:xfrm>
            <a:off x="917211" y="0"/>
            <a:ext cx="4057650" cy="6858000"/>
          </a:xfrm>
          <a:prstGeom prst="rect">
            <a:avLst/>
          </a:prstGeom>
          <a:solidFill>
            <a:srgbClr val="F2F2F2"/>
          </a:solid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مراجع">
  <p:cSld name="صفحة المراجع">
    <p:spTree>
      <p:nvGrpSpPr>
        <p:cNvPr id="43" name="Shape 43"/>
        <p:cNvGrpSpPr/>
        <p:nvPr/>
      </p:nvGrpSpPr>
      <p:grpSpPr>
        <a:xfrm>
          <a:off x="0" y="0"/>
          <a:ext cx="0" cy="0"/>
          <a:chOff x="0" y="0"/>
          <a:chExt cx="0" cy="0"/>
        </a:xfrm>
      </p:grpSpPr>
      <p:sp>
        <p:nvSpPr>
          <p:cNvPr id="44" name="Google Shape;44;p8"/>
          <p:cNvSpPr/>
          <p:nvPr/>
        </p:nvSpPr>
        <p:spPr>
          <a:xfrm flipH="1">
            <a:off x="-9525" y="987425"/>
            <a:ext cx="12211050" cy="5870575"/>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 name="Google Shape;45;p8"/>
          <p:cNvSpPr/>
          <p:nvPr/>
        </p:nvSpPr>
        <p:spPr>
          <a:xfrm flipH="1">
            <a:off x="709613" y="1784350"/>
            <a:ext cx="10698162" cy="425926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6" name="Google Shape;46;p8"/>
          <p:cNvSpPr/>
          <p:nvPr/>
        </p:nvSpPr>
        <p:spPr>
          <a:xfrm flipH="1">
            <a:off x="9423400"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7" name="Google Shape;47;p8"/>
          <p:cNvGrpSpPr/>
          <p:nvPr/>
        </p:nvGrpSpPr>
        <p:grpSpPr>
          <a:xfrm flipH="1" rot="10800000">
            <a:off x="-44450" y="88900"/>
            <a:ext cx="12192000" cy="1998663"/>
            <a:chOff x="-24143064" y="706405"/>
            <a:chExt cx="33183930" cy="5470813"/>
          </a:xfrm>
        </p:grpSpPr>
        <p:grpSp>
          <p:nvGrpSpPr>
            <p:cNvPr id="48" name="Google Shape;48;p8"/>
            <p:cNvGrpSpPr/>
            <p:nvPr/>
          </p:nvGrpSpPr>
          <p:grpSpPr>
            <a:xfrm flipH="1" rot="10800000">
              <a:off x="-24143064" y="3524341"/>
              <a:ext cx="30386475" cy="2652877"/>
              <a:chOff x="-19384505" y="811335"/>
              <a:chExt cx="30386475" cy="2652877"/>
            </a:xfrm>
          </p:grpSpPr>
          <p:sp>
            <p:nvSpPr>
              <p:cNvPr id="49" name="Google Shape;49;p8"/>
              <p:cNvSpPr/>
              <p:nvPr/>
            </p:nvSpPr>
            <p:spPr>
              <a:xfrm>
                <a:off x="-19384505"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0" name="Google Shape;50;p8"/>
              <p:cNvSpPr/>
              <p:nvPr/>
            </p:nvSpPr>
            <p:spPr>
              <a:xfrm rot="2727637">
                <a:off x="7060450"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1" name="Google Shape;51;p8"/>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2" name="Google Shape;52;p8"/>
            <p:cNvGrpSpPr/>
            <p:nvPr/>
          </p:nvGrpSpPr>
          <p:grpSpPr>
            <a:xfrm flipH="1">
              <a:off x="1190030" y="706405"/>
              <a:ext cx="7850836" cy="2652877"/>
              <a:chOff x="3151134" y="811335"/>
              <a:chExt cx="7850836" cy="2652877"/>
            </a:xfrm>
          </p:grpSpPr>
          <p:sp>
            <p:nvSpPr>
              <p:cNvPr id="53" name="Google Shape;53;p8"/>
              <p:cNvSpPr/>
              <p:nvPr/>
            </p:nvSpPr>
            <p:spPr>
              <a:xfrm>
                <a:off x="3151134"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4" name="Google Shape;54;p8"/>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5" name="Google Shape;55;p8"/>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56" name="Google Shape;56;p8"/>
          <p:cNvGrpSpPr/>
          <p:nvPr/>
        </p:nvGrpSpPr>
        <p:grpSpPr>
          <a:xfrm flipH="1">
            <a:off x="9763124" y="736600"/>
            <a:ext cx="871538" cy="758826"/>
            <a:chOff x="4075907" y="5137696"/>
            <a:chExt cx="1420106" cy="1235752"/>
          </a:xfrm>
        </p:grpSpPr>
        <p:sp>
          <p:nvSpPr>
            <p:cNvPr id="57" name="Google Shape;57;p8"/>
            <p:cNvSpPr/>
            <p:nvPr/>
          </p:nvSpPr>
          <p:spPr>
            <a:xfrm flipH="1" rot="5400000">
              <a:off x="4674794" y="5298874"/>
              <a:ext cx="222332" cy="142010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56587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8" name="Google Shape;58;p8"/>
            <p:cNvSpPr/>
            <p:nvPr/>
          </p:nvSpPr>
          <p:spPr>
            <a:xfrm flipH="1" rot="-5400000">
              <a:off x="4679964" y="5596201"/>
              <a:ext cx="211991" cy="1342503"/>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C82FF"/>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9" name="Google Shape;59;p8"/>
            <p:cNvSpPr/>
            <p:nvPr/>
          </p:nvSpPr>
          <p:spPr>
            <a:xfrm flipH="1" rot="-5400000">
              <a:off x="4679964" y="5076566"/>
              <a:ext cx="211991" cy="1342503"/>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ED0A6"/>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60" name="Google Shape;60;p8"/>
            <p:cNvSpPr/>
            <p:nvPr/>
          </p:nvSpPr>
          <p:spPr>
            <a:xfrm flipH="1" rot="-5400000">
              <a:off x="4663148" y="4824501"/>
              <a:ext cx="209406" cy="1342505"/>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F386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61" name="Google Shape;61;p8"/>
            <p:cNvSpPr/>
            <p:nvPr/>
          </p:nvSpPr>
          <p:spPr>
            <a:xfrm flipH="1" rot="5400000">
              <a:off x="4696777" y="4573733"/>
              <a:ext cx="211991" cy="1339917"/>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FF8021"/>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grpSp>
      <p:pic>
        <p:nvPicPr>
          <p:cNvPr id="62" name="Google Shape;62;p8"/>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63" name="Google Shape;63;p8"/>
          <p:cNvSpPr txBox="1"/>
          <p:nvPr/>
        </p:nvSpPr>
        <p:spPr>
          <a:xfrm flipH="1">
            <a:off x="909638" y="7938"/>
            <a:ext cx="991235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3600" u="none" cap="none" strike="noStrike">
                <a:solidFill>
                  <a:schemeClr val="dk1"/>
                </a:solidFill>
                <a:latin typeface="Open Sans"/>
                <a:ea typeface="Open Sans"/>
                <a:cs typeface="Open Sans"/>
                <a:sym typeface="Open Sans"/>
              </a:rPr>
              <a:t>RÉFÉRENCES ET LIENS</a:t>
            </a:r>
            <a:endParaRPr b="1" i="0" sz="3600" u="none" cap="none" strike="noStrike">
              <a:solidFill>
                <a:schemeClr val="dk1"/>
              </a:solidFill>
              <a:latin typeface="Open Sans"/>
              <a:ea typeface="Open Sans"/>
              <a:cs typeface="Open Sans"/>
              <a:sym typeface="Open San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فريق العمل">
  <p:cSld name="صفحة فريق العمل">
    <p:spTree>
      <p:nvGrpSpPr>
        <p:cNvPr id="64" name="Shape 64"/>
        <p:cNvGrpSpPr/>
        <p:nvPr/>
      </p:nvGrpSpPr>
      <p:grpSpPr>
        <a:xfrm>
          <a:off x="0" y="0"/>
          <a:ext cx="0" cy="0"/>
          <a:chOff x="0" y="0"/>
          <a:chExt cx="0" cy="0"/>
        </a:xfrm>
      </p:grpSpPr>
      <p:sp>
        <p:nvSpPr>
          <p:cNvPr id="65" name="Google Shape;65;p9"/>
          <p:cNvSpPr/>
          <p:nvPr/>
        </p:nvSpPr>
        <p:spPr>
          <a:xfrm flipH="1">
            <a:off x="0" y="987425"/>
            <a:ext cx="12211050" cy="5870575"/>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 name="Google Shape;66;p9"/>
          <p:cNvSpPr/>
          <p:nvPr/>
        </p:nvSpPr>
        <p:spPr>
          <a:xfrm flipH="1">
            <a:off x="719138" y="1784350"/>
            <a:ext cx="10698162" cy="4259263"/>
          </a:xfrm>
          <a:prstGeom prst="rect">
            <a:avLst/>
          </a:pr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7" name="Google Shape;67;p9"/>
          <p:cNvSpPr/>
          <p:nvPr/>
        </p:nvSpPr>
        <p:spPr>
          <a:xfrm flipH="1">
            <a:off x="9432925"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8" name="Google Shape;68;p9"/>
          <p:cNvGrpSpPr/>
          <p:nvPr/>
        </p:nvGrpSpPr>
        <p:grpSpPr>
          <a:xfrm flipH="1" rot="10800000">
            <a:off x="-34925" y="88900"/>
            <a:ext cx="12192000" cy="1998663"/>
            <a:chOff x="-24143064" y="706405"/>
            <a:chExt cx="33183930" cy="5470813"/>
          </a:xfrm>
        </p:grpSpPr>
        <p:grpSp>
          <p:nvGrpSpPr>
            <p:cNvPr id="69" name="Google Shape;69;p9"/>
            <p:cNvGrpSpPr/>
            <p:nvPr/>
          </p:nvGrpSpPr>
          <p:grpSpPr>
            <a:xfrm flipH="1" rot="10800000">
              <a:off x="-24143064" y="3524341"/>
              <a:ext cx="30386475" cy="2652877"/>
              <a:chOff x="-19384505" y="811335"/>
              <a:chExt cx="30386475" cy="2652877"/>
            </a:xfrm>
          </p:grpSpPr>
          <p:sp>
            <p:nvSpPr>
              <p:cNvPr id="70" name="Google Shape;70;p9"/>
              <p:cNvSpPr/>
              <p:nvPr/>
            </p:nvSpPr>
            <p:spPr>
              <a:xfrm>
                <a:off x="-19384505"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1" name="Google Shape;71;p9"/>
              <p:cNvSpPr/>
              <p:nvPr/>
            </p:nvSpPr>
            <p:spPr>
              <a:xfrm rot="2727637">
                <a:off x="7060450"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2" name="Google Shape;72;p9"/>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3" name="Google Shape;73;p9"/>
            <p:cNvGrpSpPr/>
            <p:nvPr/>
          </p:nvGrpSpPr>
          <p:grpSpPr>
            <a:xfrm flipH="1">
              <a:off x="1190030" y="706405"/>
              <a:ext cx="7850836" cy="2652877"/>
              <a:chOff x="3151134" y="811335"/>
              <a:chExt cx="7850836" cy="2652877"/>
            </a:xfrm>
          </p:grpSpPr>
          <p:sp>
            <p:nvSpPr>
              <p:cNvPr id="74" name="Google Shape;74;p9"/>
              <p:cNvSpPr/>
              <p:nvPr/>
            </p:nvSpPr>
            <p:spPr>
              <a:xfrm>
                <a:off x="3151134"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5" name="Google Shape;75;p9"/>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6" name="Google Shape;76;p9"/>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77" name="Google Shape;77;p9"/>
          <p:cNvSpPr/>
          <p:nvPr/>
        </p:nvSpPr>
        <p:spPr>
          <a:xfrm flipH="1">
            <a:off x="9653588" y="773113"/>
            <a:ext cx="1062037" cy="554037"/>
          </a:xfrm>
          <a:custGeom>
            <a:rect b="b" l="l" r="r" t="t"/>
            <a:pathLst>
              <a:path extrusionOk="0" h="141" w="271">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8" name="Google Shape;78;p9"/>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79" name="Google Shape;79;p9"/>
          <p:cNvSpPr txBox="1"/>
          <p:nvPr/>
        </p:nvSpPr>
        <p:spPr>
          <a:xfrm flipH="1">
            <a:off x="909638" y="7938"/>
            <a:ext cx="991235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3600" u="none" cap="none" strike="noStrike">
                <a:solidFill>
                  <a:schemeClr val="dk1"/>
                </a:solidFill>
                <a:latin typeface="Open Sans"/>
                <a:ea typeface="Open Sans"/>
                <a:cs typeface="Open Sans"/>
                <a:sym typeface="Open Sans"/>
              </a:rPr>
              <a:t>CONTRIBUTEURS / CONTRIBUTRICES</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شكر">
  <p:cSld name="صفحة الشكر">
    <p:spTree>
      <p:nvGrpSpPr>
        <p:cNvPr id="80" name="Shape 80"/>
        <p:cNvGrpSpPr/>
        <p:nvPr/>
      </p:nvGrpSpPr>
      <p:grpSpPr>
        <a:xfrm>
          <a:off x="0" y="0"/>
          <a:ext cx="0" cy="0"/>
          <a:chOff x="0" y="0"/>
          <a:chExt cx="0" cy="0"/>
        </a:xfrm>
      </p:grpSpPr>
      <p:pic>
        <p:nvPicPr>
          <p:cNvPr id="81" name="Google Shape;81;p10"/>
          <p:cNvPicPr preferRelativeResize="0"/>
          <p:nvPr/>
        </p:nvPicPr>
        <p:blipFill rotWithShape="1">
          <a:blip r:embed="rId2">
            <a:alphaModFix/>
          </a:blip>
          <a:srcRect b="0" l="0" r="0" t="0"/>
          <a:stretch/>
        </p:blipFill>
        <p:spPr>
          <a:xfrm>
            <a:off x="1238250" y="6008688"/>
            <a:ext cx="1352550" cy="355600"/>
          </a:xfrm>
          <a:prstGeom prst="rect">
            <a:avLst/>
          </a:prstGeom>
          <a:noFill/>
          <a:ln>
            <a:noFill/>
          </a:ln>
        </p:spPr>
      </p:pic>
      <p:pic>
        <p:nvPicPr>
          <p:cNvPr id="82" name="Google Shape;82;p10"/>
          <p:cNvPicPr preferRelativeResize="0"/>
          <p:nvPr/>
        </p:nvPicPr>
        <p:blipFill rotWithShape="1">
          <a:blip r:embed="rId3">
            <a:alphaModFix/>
          </a:blip>
          <a:srcRect b="0" l="0" r="0" t="0"/>
          <a:stretch/>
        </p:blipFill>
        <p:spPr>
          <a:xfrm>
            <a:off x="3414713" y="6008688"/>
            <a:ext cx="1096962" cy="355600"/>
          </a:xfrm>
          <a:prstGeom prst="rect">
            <a:avLst/>
          </a:prstGeom>
          <a:noFill/>
          <a:ln>
            <a:noFill/>
          </a:ln>
        </p:spPr>
      </p:pic>
      <p:pic>
        <p:nvPicPr>
          <p:cNvPr id="83" name="Google Shape;83;p10"/>
          <p:cNvPicPr preferRelativeResize="0"/>
          <p:nvPr/>
        </p:nvPicPr>
        <p:blipFill rotWithShape="1">
          <a:blip r:embed="rId4">
            <a:alphaModFix/>
          </a:blip>
          <a:srcRect b="0" l="0" r="0" t="0"/>
          <a:stretch/>
        </p:blipFill>
        <p:spPr>
          <a:xfrm>
            <a:off x="5334000" y="6008688"/>
            <a:ext cx="1223963" cy="355600"/>
          </a:xfrm>
          <a:prstGeom prst="rect">
            <a:avLst/>
          </a:prstGeom>
          <a:noFill/>
          <a:ln>
            <a:noFill/>
          </a:ln>
        </p:spPr>
      </p:pic>
      <p:pic>
        <p:nvPicPr>
          <p:cNvPr id="84" name="Google Shape;84;p10"/>
          <p:cNvPicPr preferRelativeResize="0"/>
          <p:nvPr/>
        </p:nvPicPr>
        <p:blipFill rotWithShape="1">
          <a:blip r:embed="rId5">
            <a:alphaModFix/>
          </a:blip>
          <a:srcRect b="0" l="0" r="0" t="0"/>
          <a:stretch/>
        </p:blipFill>
        <p:spPr>
          <a:xfrm>
            <a:off x="7381875" y="6016625"/>
            <a:ext cx="1054100" cy="341313"/>
          </a:xfrm>
          <a:prstGeom prst="rect">
            <a:avLst/>
          </a:prstGeom>
          <a:noFill/>
          <a:ln>
            <a:noFill/>
          </a:ln>
        </p:spPr>
      </p:pic>
      <p:pic>
        <p:nvPicPr>
          <p:cNvPr id="85" name="Google Shape;85;p10"/>
          <p:cNvPicPr preferRelativeResize="0"/>
          <p:nvPr/>
        </p:nvPicPr>
        <p:blipFill rotWithShape="1">
          <a:blip r:embed="rId6">
            <a:alphaModFix/>
          </a:blip>
          <a:srcRect b="0" l="0" r="0" t="0"/>
          <a:stretch/>
        </p:blipFill>
        <p:spPr>
          <a:xfrm>
            <a:off x="9259888" y="6002338"/>
            <a:ext cx="1323975" cy="355600"/>
          </a:xfrm>
          <a:prstGeom prst="rect">
            <a:avLst/>
          </a:prstGeom>
          <a:noFill/>
          <a:ln>
            <a:noFill/>
          </a:ln>
        </p:spPr>
      </p:pic>
      <p:sp>
        <p:nvSpPr>
          <p:cNvPr id="86" name="Google Shape;86;p10"/>
          <p:cNvSpPr txBox="1"/>
          <p:nvPr/>
        </p:nvSpPr>
        <p:spPr>
          <a:xfrm>
            <a:off x="4237038" y="2108200"/>
            <a:ext cx="4805362" cy="22907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3838"/>
              </a:buClr>
              <a:buSzPts val="7600"/>
              <a:buFont typeface="Open Sans"/>
              <a:buNone/>
            </a:pPr>
            <a:r>
              <a:rPr b="1" i="0" lang="fr-FR" sz="7600" u="none" cap="none" strike="noStrike">
                <a:solidFill>
                  <a:srgbClr val="3A3838"/>
                </a:solidFill>
                <a:latin typeface="Open Sans"/>
                <a:ea typeface="Open Sans"/>
                <a:cs typeface="Open Sans"/>
                <a:sym typeface="Open Sans"/>
              </a:rPr>
              <a:t>MERCI !</a:t>
            </a:r>
            <a:endParaRPr b="0" i="0" sz="1400" u="none" cap="none" strike="noStrike">
              <a:solidFill>
                <a:srgbClr val="000000"/>
              </a:solidFill>
              <a:latin typeface="Arial"/>
              <a:ea typeface="Arial"/>
              <a:cs typeface="Arial"/>
              <a:sym typeface="Arial"/>
            </a:endParaRPr>
          </a:p>
        </p:txBody>
      </p:sp>
      <p:cxnSp>
        <p:nvCxnSpPr>
          <p:cNvPr id="87" name="Google Shape;87;p10"/>
          <p:cNvCxnSpPr/>
          <p:nvPr/>
        </p:nvCxnSpPr>
        <p:spPr>
          <a:xfrm>
            <a:off x="1238250" y="5624513"/>
            <a:ext cx="9358313" cy="0"/>
          </a:xfrm>
          <a:prstGeom prst="straightConnector1">
            <a:avLst/>
          </a:prstGeom>
          <a:noFill/>
          <a:ln cap="flat" cmpd="sng" w="9525">
            <a:solidFill>
              <a:srgbClr val="3A3838"/>
            </a:solidFill>
            <a:prstDash val="solid"/>
            <a:miter lim="800000"/>
            <a:headEnd len="sm" w="sm" type="none"/>
            <a:tailEnd len="sm" w="sm" type="none"/>
          </a:ln>
        </p:spPr>
      </p:cxnSp>
      <p:pic>
        <p:nvPicPr>
          <p:cNvPr id="88" name="Google Shape;88;p10"/>
          <p:cNvPicPr preferRelativeResize="0"/>
          <p:nvPr/>
        </p:nvPicPr>
        <p:blipFill rotWithShape="1">
          <a:blip r:embed="rId7">
            <a:alphaModFix/>
          </a:blip>
          <a:srcRect b="0" l="0" r="0" t="0"/>
          <a:stretch/>
        </p:blipFill>
        <p:spPr>
          <a:xfrm>
            <a:off x="611188" y="574675"/>
            <a:ext cx="2019300" cy="7747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theme" Target="../theme/theme2.xml"/><Relationship Id="rId10" Type="http://schemas.openxmlformats.org/officeDocument/2006/relationships/slideLayout" Target="../slideLayouts/slideLayout10.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hyperlink" Target="https://www.youtube.com/watch?v=jAZ5JHf1erU"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hyperlink" Target="https://www.languefr.net/2018/12/description-dune-ville.html" TargetMode="External"/><Relationship Id="rId4" Type="http://schemas.openxmlformats.org/officeDocument/2006/relationships/hyperlink" Target="https://www.podcastfrancaisfacile.com/wp-content/uploads/files/relatifs2.pdf"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2"/>
          <p:cNvSpPr txBox="1"/>
          <p:nvPr/>
        </p:nvSpPr>
        <p:spPr>
          <a:xfrm>
            <a:off x="5060950" y="4738688"/>
            <a:ext cx="6510338" cy="84455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Classes : EB8 - EB9		</a:t>
            </a:r>
            <a:endParaRPr b="0" i="0" sz="2400" u="none" cap="none" strike="noStrike">
              <a:solidFill>
                <a:srgbClr val="000000"/>
              </a:solidFill>
              <a:latin typeface="Open Sans"/>
              <a:ea typeface="Open Sans"/>
              <a:cs typeface="Open Sans"/>
              <a:sym typeface="Open Sans"/>
            </a:endParaRPr>
          </a:p>
        </p:txBody>
      </p:sp>
      <p:pic>
        <p:nvPicPr>
          <p:cNvPr id="97" name="Google Shape;97;p12"/>
          <p:cNvPicPr preferRelativeResize="0"/>
          <p:nvPr/>
        </p:nvPicPr>
        <p:blipFill rotWithShape="1">
          <a:blip r:embed="rId3">
            <a:alphaModFix/>
          </a:blip>
          <a:srcRect b="0" l="0" r="0" t="0"/>
          <a:stretch/>
        </p:blipFill>
        <p:spPr>
          <a:xfrm>
            <a:off x="611188" y="574675"/>
            <a:ext cx="2019300" cy="774700"/>
          </a:xfrm>
          <a:prstGeom prst="rect">
            <a:avLst/>
          </a:prstGeom>
          <a:noFill/>
          <a:ln>
            <a:noFill/>
          </a:ln>
        </p:spPr>
      </p:pic>
      <p:sp>
        <p:nvSpPr>
          <p:cNvPr id="98" name="Google Shape;98;p12"/>
          <p:cNvSpPr txBox="1"/>
          <p:nvPr>
            <p:ph type="ctrTitle"/>
          </p:nvPr>
        </p:nvSpPr>
        <p:spPr>
          <a:xfrm>
            <a:off x="4915127" y="2960687"/>
            <a:ext cx="6473825" cy="757238"/>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Clr>
                <a:srgbClr val="000000"/>
              </a:buClr>
              <a:buSzPts val="4800"/>
              <a:buFont typeface="Arial"/>
              <a:buNone/>
            </a:pPr>
            <a:r>
              <a:rPr b="1" i="0" lang="fr-FR" sz="4800" u="none" cap="none" strike="noStrike">
                <a:solidFill>
                  <a:schemeClr val="dk1"/>
                </a:solidFill>
                <a:latin typeface="Open Sans"/>
                <a:ea typeface="Open Sans"/>
                <a:cs typeface="Open Sans"/>
                <a:sym typeface="Open Sans"/>
              </a:rPr>
              <a:t>Les pronoms relatifs</a:t>
            </a:r>
            <a:endParaRPr b="0" i="0" sz="1400" u="none" cap="none" strike="noStrike">
              <a:solidFill>
                <a:srgbClr val="000000"/>
              </a:solidFill>
              <a:latin typeface="Arial"/>
              <a:ea typeface="Arial"/>
              <a:cs typeface="Arial"/>
              <a:sym typeface="Arial"/>
            </a:endParaRPr>
          </a:p>
        </p:txBody>
      </p:sp>
      <p:sp>
        <p:nvSpPr>
          <p:cNvPr id="99" name="Google Shape;99;p12"/>
          <p:cNvSpPr/>
          <p:nvPr/>
        </p:nvSpPr>
        <p:spPr>
          <a:xfrm>
            <a:off x="4915127" y="2119312"/>
            <a:ext cx="6473825" cy="461962"/>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757070"/>
                </a:solidFill>
                <a:latin typeface="Open Sans"/>
                <a:ea typeface="Open Sans"/>
                <a:cs typeface="Open Sans"/>
                <a:sym typeface="Open Sans"/>
              </a:rPr>
              <a:t>Langue française</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21"/>
          <p:cNvSpPr txBox="1"/>
          <p:nvPr/>
        </p:nvSpPr>
        <p:spPr>
          <a:xfrm>
            <a:off x="893763" y="1762125"/>
            <a:ext cx="4976812" cy="46037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FFFFFF"/>
              </a:buClr>
              <a:buSzPts val="1800"/>
              <a:buFont typeface="Open Sans"/>
              <a:buNone/>
            </a:pPr>
            <a:r>
              <a:rPr b="1" i="0" lang="fr-FR" sz="2400" u="none" cap="none" strike="noStrike">
                <a:solidFill>
                  <a:srgbClr val="FFFFFF"/>
                </a:solidFill>
                <a:latin typeface="Open Sans"/>
                <a:ea typeface="Open Sans"/>
                <a:cs typeface="Open Sans"/>
                <a:sym typeface="Open Sans"/>
              </a:rPr>
              <a:t>QUI</a:t>
            </a:r>
            <a:endParaRPr b="0" i="0" sz="2400" u="none" cap="none" strike="noStrike">
              <a:solidFill>
                <a:srgbClr val="000000"/>
              </a:solidFill>
              <a:latin typeface="Open Sans"/>
              <a:ea typeface="Open Sans"/>
              <a:cs typeface="Open Sans"/>
              <a:sym typeface="Open Sans"/>
            </a:endParaRPr>
          </a:p>
        </p:txBody>
      </p:sp>
      <p:sp>
        <p:nvSpPr>
          <p:cNvPr id="278" name="Google Shape;278;p21"/>
          <p:cNvSpPr txBox="1"/>
          <p:nvPr/>
        </p:nvSpPr>
        <p:spPr>
          <a:xfrm>
            <a:off x="6321425" y="1831975"/>
            <a:ext cx="4976813" cy="461963"/>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rgbClr val="FFFFFF"/>
                </a:solidFill>
                <a:latin typeface="Open Sans"/>
                <a:ea typeface="Open Sans"/>
                <a:cs typeface="Open Sans"/>
                <a:sym typeface="Open Sans"/>
              </a:rPr>
              <a:t>QUE</a:t>
            </a:r>
            <a:endParaRPr b="1" i="0" sz="2400" u="none" cap="none" strike="noStrike">
              <a:solidFill>
                <a:srgbClr val="FFFFFF"/>
              </a:solidFill>
              <a:latin typeface="Open Sans"/>
              <a:ea typeface="Open Sans"/>
              <a:cs typeface="Open Sans"/>
              <a:sym typeface="Open Sans"/>
            </a:endParaRPr>
          </a:p>
        </p:txBody>
      </p:sp>
      <p:sp>
        <p:nvSpPr>
          <p:cNvPr id="279" name="Google Shape;279;p21"/>
          <p:cNvSpPr txBox="1"/>
          <p:nvPr/>
        </p:nvSpPr>
        <p:spPr>
          <a:xfrm>
            <a:off x="642938" y="5619750"/>
            <a:ext cx="4976812" cy="461963"/>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FFFFFF"/>
              </a:buClr>
              <a:buSzPts val="1800"/>
              <a:buFont typeface="Open Sans"/>
              <a:buNone/>
            </a:pPr>
            <a:r>
              <a:rPr b="1" i="0" lang="fr-FR" sz="2400" u="none" cap="none" strike="noStrike">
                <a:solidFill>
                  <a:srgbClr val="FFFFFF"/>
                </a:solidFill>
                <a:latin typeface="Open Sans"/>
                <a:ea typeface="Open Sans"/>
                <a:cs typeface="Open Sans"/>
                <a:sym typeface="Open Sans"/>
              </a:rPr>
              <a:t>DONT</a:t>
            </a:r>
            <a:endParaRPr b="0" i="0" sz="2400" u="none" cap="none" strike="noStrike">
              <a:solidFill>
                <a:srgbClr val="000000"/>
              </a:solidFill>
              <a:latin typeface="Open Sans"/>
              <a:ea typeface="Open Sans"/>
              <a:cs typeface="Open Sans"/>
              <a:sym typeface="Open Sans"/>
            </a:endParaRPr>
          </a:p>
        </p:txBody>
      </p:sp>
      <p:sp>
        <p:nvSpPr>
          <p:cNvPr id="280" name="Google Shape;280;p21"/>
          <p:cNvSpPr txBox="1"/>
          <p:nvPr/>
        </p:nvSpPr>
        <p:spPr>
          <a:xfrm>
            <a:off x="6242050" y="5662613"/>
            <a:ext cx="4976813" cy="46037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rgbClr val="FFFFFF"/>
                </a:solidFill>
                <a:latin typeface="Open Sans"/>
                <a:ea typeface="Open Sans"/>
                <a:cs typeface="Open Sans"/>
                <a:sym typeface="Open Sans"/>
              </a:rPr>
              <a:t>OÙ</a:t>
            </a:r>
            <a:endParaRPr b="1" i="0" sz="2400" u="none" cap="none" strike="noStrike">
              <a:solidFill>
                <a:srgbClr val="FFFFFF"/>
              </a:solidFill>
              <a:latin typeface="Open Sans"/>
              <a:ea typeface="Open Sans"/>
              <a:cs typeface="Open Sans"/>
              <a:sym typeface="Open Sans"/>
            </a:endParaRPr>
          </a:p>
        </p:txBody>
      </p:sp>
      <p:sp>
        <p:nvSpPr>
          <p:cNvPr id="281" name="Google Shape;281;p21"/>
          <p:cNvSpPr txBox="1"/>
          <p:nvPr/>
        </p:nvSpPr>
        <p:spPr>
          <a:xfrm>
            <a:off x="785813" y="2319338"/>
            <a:ext cx="4976812" cy="126206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100"/>
              <a:buFont typeface="Open Sans"/>
              <a:buNone/>
            </a:pPr>
            <a:r>
              <a:rPr b="0" i="0" lang="fr-FR" sz="2000" u="none" cap="none" strike="noStrike">
                <a:solidFill>
                  <a:srgbClr val="000000"/>
                </a:solidFill>
                <a:latin typeface="Open Sans"/>
                <a:ea typeface="Open Sans"/>
                <a:cs typeface="Open Sans"/>
                <a:sym typeface="Open Sans"/>
              </a:rPr>
              <a:t>Le pronom relatif « qui » est le plus souvent sujet du verbe de la proposition relative.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Open Sans"/>
              <a:buNone/>
            </a:pPr>
            <a:r>
              <a:rPr b="1" i="1" lang="fr-FR" sz="1800" u="none" cap="none" strike="noStrike">
                <a:solidFill>
                  <a:srgbClr val="000000"/>
                </a:solidFill>
                <a:latin typeface="Open Sans"/>
                <a:ea typeface="Open Sans"/>
                <a:cs typeface="Open Sans"/>
                <a:sym typeface="Open Sans"/>
              </a:rPr>
              <a:t>Exemple : C’était une vieille plante qui n’avait plus que la sève d’automne.</a:t>
            </a:r>
            <a:endParaRPr b="0" i="0" sz="1400" u="none" cap="none" strike="noStrike">
              <a:solidFill>
                <a:srgbClr val="000000"/>
              </a:solidFill>
              <a:latin typeface="Arial"/>
              <a:ea typeface="Arial"/>
              <a:cs typeface="Arial"/>
              <a:sym typeface="Arial"/>
            </a:endParaRPr>
          </a:p>
        </p:txBody>
      </p:sp>
      <p:sp>
        <p:nvSpPr>
          <p:cNvPr id="282" name="Google Shape;282;p21"/>
          <p:cNvSpPr txBox="1"/>
          <p:nvPr/>
        </p:nvSpPr>
        <p:spPr>
          <a:xfrm>
            <a:off x="6254750" y="2319338"/>
            <a:ext cx="5113338" cy="163036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100"/>
              <a:buFont typeface="Open Sans"/>
              <a:buNone/>
            </a:pPr>
            <a:r>
              <a:rPr b="0" i="0" lang="fr-FR" sz="2000" u="none" cap="none" strike="noStrike">
                <a:solidFill>
                  <a:srgbClr val="000000"/>
                </a:solidFill>
                <a:latin typeface="Open Sans"/>
                <a:ea typeface="Open Sans"/>
                <a:cs typeface="Open Sans"/>
                <a:sym typeface="Open Sans"/>
              </a:rPr>
              <a:t>Le pronom relatif « que » (qu’) est le plus souvent complément d’objet direct du verbe de la relative.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000000"/>
                </a:solidFill>
                <a:latin typeface="Open Sans"/>
                <a:ea typeface="Open Sans"/>
                <a:cs typeface="Open Sans"/>
                <a:sym typeface="Open Sans"/>
              </a:rPr>
              <a:t>Exemple : Ils étaient arrivés à un immeuble qu’ils devaient voir.</a:t>
            </a:r>
            <a:endParaRPr b="0" i="0" sz="1400" u="none" cap="none" strike="noStrike">
              <a:solidFill>
                <a:srgbClr val="000000"/>
              </a:solidFill>
              <a:latin typeface="Arial"/>
              <a:ea typeface="Arial"/>
              <a:cs typeface="Arial"/>
              <a:sym typeface="Arial"/>
            </a:endParaRPr>
          </a:p>
        </p:txBody>
      </p:sp>
      <p:sp>
        <p:nvSpPr>
          <p:cNvPr id="283" name="Google Shape;283;p21"/>
          <p:cNvSpPr txBox="1"/>
          <p:nvPr/>
        </p:nvSpPr>
        <p:spPr>
          <a:xfrm>
            <a:off x="727075" y="3973513"/>
            <a:ext cx="5264150" cy="144621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100"/>
              <a:buFont typeface="Open Sans"/>
              <a:buNone/>
            </a:pPr>
            <a:r>
              <a:rPr b="0" i="0" lang="fr-FR" sz="2000" u="none" cap="none" strike="noStrike">
                <a:solidFill>
                  <a:srgbClr val="000000"/>
                </a:solidFill>
                <a:latin typeface="Open Sans"/>
                <a:ea typeface="Open Sans"/>
                <a:cs typeface="Open Sans"/>
                <a:sym typeface="Open Sans"/>
              </a:rPr>
              <a:t>Le pronom relatif « dont » peut être un complément du nom.</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Open Sans"/>
              <a:buNone/>
            </a:pPr>
            <a:r>
              <a:rPr b="1" i="1" lang="fr-FR" sz="1600" u="none" cap="none" strike="noStrike">
                <a:solidFill>
                  <a:srgbClr val="000000"/>
                </a:solidFill>
                <a:latin typeface="Open Sans"/>
                <a:ea typeface="Open Sans"/>
                <a:cs typeface="Open Sans"/>
                <a:sym typeface="Open Sans"/>
              </a:rPr>
              <a:t>Exemples : J’ai admiré ton exposé dont la clarté était remarquable.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Open Sans"/>
              <a:buNone/>
            </a:pPr>
            <a:r>
              <a:rPr b="1" i="1" lang="fr-FR" sz="1600" u="none" cap="none" strike="noStrike">
                <a:solidFill>
                  <a:srgbClr val="000000"/>
                </a:solidFill>
                <a:latin typeface="Open Sans"/>
                <a:ea typeface="Open Sans"/>
                <a:cs typeface="Open Sans"/>
                <a:sym typeface="Open Sans"/>
              </a:rPr>
              <a:t>Vous avez obtenu un succès dont je suis heureux.</a:t>
            </a:r>
            <a:endParaRPr b="0" i="0" sz="1400" u="none" cap="none" strike="noStrike">
              <a:solidFill>
                <a:srgbClr val="000000"/>
              </a:solidFill>
              <a:latin typeface="Arial"/>
              <a:ea typeface="Arial"/>
              <a:cs typeface="Arial"/>
              <a:sym typeface="Arial"/>
            </a:endParaRPr>
          </a:p>
        </p:txBody>
      </p:sp>
      <p:sp>
        <p:nvSpPr>
          <p:cNvPr id="284" name="Google Shape;284;p21"/>
          <p:cNvSpPr txBox="1"/>
          <p:nvPr/>
        </p:nvSpPr>
        <p:spPr>
          <a:xfrm>
            <a:off x="6242050" y="3933825"/>
            <a:ext cx="5113338" cy="163195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Le pronom relatif « où» est le plus souvent complément circonstanciel de lieu du verbe de la relative.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000000"/>
                </a:solidFill>
                <a:latin typeface="Open Sans"/>
                <a:ea typeface="Open Sans"/>
                <a:cs typeface="Open Sans"/>
                <a:sym typeface="Open Sans"/>
              </a:rPr>
              <a:t>Exemple : J'habite dans une grande ville où la vie ne peut être pas vraiment calme.</a:t>
            </a:r>
            <a:endParaRPr b="1" i="1" sz="1800" u="none" cap="none" strike="noStrike">
              <a:solidFill>
                <a:srgbClr val="000000"/>
              </a:solidFill>
              <a:latin typeface="Open Sans"/>
              <a:ea typeface="Open Sans"/>
              <a:cs typeface="Open Sans"/>
              <a:sym typeface="Open Sans"/>
            </a:endParaRPr>
          </a:p>
        </p:txBody>
      </p:sp>
      <p:sp>
        <p:nvSpPr>
          <p:cNvPr id="285" name="Google Shape;285;p21"/>
          <p:cNvSpPr txBox="1"/>
          <p:nvPr/>
        </p:nvSpPr>
        <p:spPr>
          <a:xfrm>
            <a:off x="893763" y="-46038"/>
            <a:ext cx="10915650" cy="91281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CONCEPTUALISATION : les pronoms relatifs</a:t>
            </a:r>
            <a:endParaRPr b="0" i="0" sz="3600" u="none" cap="none" strike="noStrike">
              <a:solidFill>
                <a:srgbClr val="0096D6"/>
              </a:solidFill>
              <a:latin typeface="Open Sans"/>
              <a:ea typeface="Open Sans"/>
              <a:cs typeface="Open Sans"/>
              <a:sym typeface="Open Sans"/>
            </a:endParaRPr>
          </a:p>
        </p:txBody>
      </p:sp>
      <p:sp>
        <p:nvSpPr>
          <p:cNvPr id="286" name="Google Shape;286;p21"/>
          <p:cNvSpPr/>
          <p:nvPr/>
        </p:nvSpPr>
        <p:spPr>
          <a:xfrm>
            <a:off x="6242050" y="1024731"/>
            <a:ext cx="5216525" cy="717550"/>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0000"/>
                </a:solidFill>
                <a:latin typeface="Open Sans"/>
                <a:ea typeface="Open Sans"/>
                <a:cs typeface="Open Sans"/>
                <a:sym typeface="Open Sans"/>
              </a:rPr>
              <a:t>Complément d’objet direct (COD), peut être un pronom personnel placé avant le verbe : le, la, les</a:t>
            </a:r>
            <a:endParaRPr b="0" i="0" sz="1400" u="none" cap="none" strike="noStrike">
              <a:solidFill>
                <a:srgbClr val="000000"/>
              </a:solidFill>
              <a:latin typeface="Arial"/>
              <a:ea typeface="Arial"/>
              <a:cs typeface="Arial"/>
              <a:sym typeface="Arial"/>
            </a:endParaRPr>
          </a:p>
        </p:txBody>
      </p:sp>
      <p:sp>
        <p:nvSpPr>
          <p:cNvPr id="287" name="Google Shape;287;p21"/>
          <p:cNvSpPr/>
          <p:nvPr/>
        </p:nvSpPr>
        <p:spPr>
          <a:xfrm>
            <a:off x="6242050" y="6138863"/>
            <a:ext cx="5222875" cy="719137"/>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0000"/>
                </a:solidFill>
                <a:latin typeface="Open Sans"/>
                <a:ea typeface="Open Sans"/>
                <a:cs typeface="Open Sans"/>
                <a:sym typeface="Open Sans"/>
              </a:rPr>
              <a:t>Complément circonstanciel de lieu (CCL)</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0000"/>
                </a:solidFill>
                <a:latin typeface="Open Sans"/>
                <a:ea typeface="Open Sans"/>
                <a:cs typeface="Open Sans"/>
                <a:sym typeface="Open Sans"/>
              </a:rPr>
              <a:t>Complément circonstanciel de temps (CCT)</a:t>
            </a:r>
            <a:endParaRPr b="0" i="0" sz="1400" u="none" cap="none" strike="noStrike">
              <a:solidFill>
                <a:srgbClr val="000000"/>
              </a:solidFill>
              <a:latin typeface="Arial"/>
              <a:ea typeface="Arial"/>
              <a:cs typeface="Arial"/>
              <a:sym typeface="Arial"/>
            </a:endParaRPr>
          </a:p>
        </p:txBody>
      </p:sp>
      <p:sp>
        <p:nvSpPr>
          <p:cNvPr id="288" name="Google Shape;288;p21"/>
          <p:cNvSpPr/>
          <p:nvPr/>
        </p:nvSpPr>
        <p:spPr>
          <a:xfrm>
            <a:off x="747712" y="1023144"/>
            <a:ext cx="5222875" cy="719137"/>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0000"/>
                </a:solidFill>
                <a:latin typeface="Open Sans"/>
                <a:ea typeface="Open Sans"/>
                <a:cs typeface="Open Sans"/>
                <a:sym typeface="Open Sans"/>
              </a:rPr>
              <a:t>Sujet (S) : un nom propre, un groupe nominal ou un pronom personnel: je, il, elle, etc</a:t>
            </a:r>
            <a:endParaRPr b="1" i="0" sz="1800" u="none" cap="none" strike="noStrike">
              <a:solidFill>
                <a:srgbClr val="FF0000"/>
              </a:solidFill>
              <a:latin typeface="Open Sans"/>
              <a:ea typeface="Open Sans"/>
              <a:cs typeface="Open Sans"/>
              <a:sym typeface="Open Sans"/>
            </a:endParaRPr>
          </a:p>
        </p:txBody>
      </p:sp>
      <p:sp>
        <p:nvSpPr>
          <p:cNvPr id="289" name="Google Shape;289;p21"/>
          <p:cNvSpPr/>
          <p:nvPr/>
        </p:nvSpPr>
        <p:spPr>
          <a:xfrm>
            <a:off x="712788" y="6107113"/>
            <a:ext cx="5237162" cy="719137"/>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0000"/>
                </a:solidFill>
                <a:latin typeface="Open Sans"/>
                <a:ea typeface="Open Sans"/>
                <a:cs typeface="Open Sans"/>
                <a:sym typeface="Open Sans"/>
              </a:rPr>
              <a:t>Complément d’objet indirect (COI)</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0000"/>
                </a:solidFill>
                <a:latin typeface="Open Sans"/>
                <a:ea typeface="Open Sans"/>
                <a:cs typeface="Open Sans"/>
                <a:sym typeface="Open Sans"/>
              </a:rPr>
              <a:t>Complément du nom (CDN)</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288"/>
                                        </p:tgtEl>
                                        <p:attrNameLst>
                                          <p:attrName>style.visibility</p:attrName>
                                        </p:attrNameLst>
                                      </p:cBhvr>
                                      <p:to>
                                        <p:strVal val="visible"/>
                                      </p:to>
                                    </p:set>
                                    <p:anim calcmode="lin" valueType="num">
                                      <p:cBhvr additive="base">
                                        <p:cTn dur="500"/>
                                        <p:tgtEl>
                                          <p:spTgt spid="288"/>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86"/>
                                        </p:tgtEl>
                                        <p:attrNameLst>
                                          <p:attrName>style.visibility</p:attrName>
                                        </p:attrNameLst>
                                      </p:cBhvr>
                                      <p:to>
                                        <p:strVal val="visible"/>
                                      </p:to>
                                    </p:set>
                                    <p:anim calcmode="lin" valueType="num">
                                      <p:cBhvr additive="base">
                                        <p:cTn dur="500"/>
                                        <p:tgtEl>
                                          <p:spTgt spid="286"/>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289"/>
                                        </p:tgtEl>
                                        <p:attrNameLst>
                                          <p:attrName>style.visibility</p:attrName>
                                        </p:attrNameLst>
                                      </p:cBhvr>
                                      <p:to>
                                        <p:strVal val="visible"/>
                                      </p:to>
                                    </p:set>
                                    <p:anim calcmode="lin" valueType="num">
                                      <p:cBhvr additive="base">
                                        <p:cTn dur="500"/>
                                        <p:tgtEl>
                                          <p:spTgt spid="289"/>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287"/>
                                        </p:tgtEl>
                                        <p:attrNameLst>
                                          <p:attrName>style.visibility</p:attrName>
                                        </p:attrNameLst>
                                      </p:cBhvr>
                                      <p:to>
                                        <p:strVal val="visible"/>
                                      </p:to>
                                    </p:set>
                                    <p:anim calcmode="lin" valueType="num">
                                      <p:cBhvr additive="base">
                                        <p:cTn dur="500"/>
                                        <p:tgtEl>
                                          <p:spTgt spid="287"/>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22"/>
          <p:cNvSpPr txBox="1"/>
          <p:nvPr/>
        </p:nvSpPr>
        <p:spPr>
          <a:xfrm>
            <a:off x="693738" y="1652588"/>
            <a:ext cx="11185525" cy="2830512"/>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chemeClr val="dk1"/>
                </a:solidFill>
                <a:latin typeface="Open Sans"/>
                <a:ea typeface="Open Sans"/>
                <a:cs typeface="Open Sans"/>
                <a:sym typeface="Open Sans"/>
              </a:rPr>
              <a:t>Allez sur le lien suivant pour visionner l’explication de la formation des propositions relatives: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97D7"/>
              </a:buClr>
              <a:buSzPts val="3600"/>
              <a:buFont typeface="Open Sans"/>
              <a:buNone/>
            </a:pPr>
            <a:r>
              <a:t/>
            </a:r>
            <a:endParaRPr b="1" i="0" sz="3600" u="none" cap="none" strike="noStrike">
              <a:solidFill>
                <a:srgbClr val="0097D7"/>
              </a:solidFill>
              <a:latin typeface="Open Sans"/>
              <a:ea typeface="Open Sans"/>
              <a:cs typeface="Open Sans"/>
              <a:sym typeface="Open Sans"/>
            </a:endParaRPr>
          </a:p>
          <a:p>
            <a:pPr indent="0" lvl="0" marL="0" marR="0" rtl="0" algn="ctr">
              <a:lnSpc>
                <a:spcPct val="100000"/>
              </a:lnSpc>
              <a:spcBef>
                <a:spcPts val="0"/>
              </a:spcBef>
              <a:spcAft>
                <a:spcPts val="0"/>
              </a:spcAft>
              <a:buClr>
                <a:srgbClr val="0097D7"/>
              </a:buClr>
              <a:buSzPts val="3600"/>
              <a:buFont typeface="Open Sans"/>
              <a:buNone/>
            </a:pPr>
            <a:r>
              <a:rPr b="1" i="0" lang="fr-FR" sz="2800" u="sng" cap="none" strike="noStrike">
                <a:solidFill>
                  <a:schemeClr val="hlink"/>
                </a:solidFill>
                <a:latin typeface="Open Sans"/>
                <a:ea typeface="Open Sans"/>
                <a:cs typeface="Open Sans"/>
                <a:sym typeface="Open Sans"/>
                <a:hlinkClick r:id="rId3"/>
              </a:rPr>
              <a:t>https://www.youtube.com/watch?v=jAZ5JHf1erU</a:t>
            </a:r>
            <a:endParaRPr b="1" i="0" sz="28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97D7"/>
              </a:buClr>
              <a:buSzPts val="3600"/>
              <a:buFont typeface="Open Sans"/>
              <a:buNone/>
            </a:pPr>
            <a:r>
              <a:t/>
            </a:r>
            <a:endParaRPr b="1" i="0" sz="1800" u="none" cap="none" strike="noStrike">
              <a:solidFill>
                <a:srgbClr val="000000"/>
              </a:solidFill>
              <a:latin typeface="Times New Roman"/>
              <a:ea typeface="Times New Roman"/>
              <a:cs typeface="Times New Roman"/>
              <a:sym typeface="Times New Roman"/>
            </a:endParaRPr>
          </a:p>
        </p:txBody>
      </p:sp>
      <p:sp>
        <p:nvSpPr>
          <p:cNvPr id="295" name="Google Shape;295;p22"/>
          <p:cNvSpPr txBox="1"/>
          <p:nvPr/>
        </p:nvSpPr>
        <p:spPr>
          <a:xfrm>
            <a:off x="828675" y="130629"/>
            <a:ext cx="10915650" cy="91281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POUR ALLER PLUS LOIN </a:t>
            </a:r>
            <a:endParaRPr b="0" i="0" sz="3600" u="none" cap="none" strike="noStrike">
              <a:solidFill>
                <a:srgbClr val="0096D6"/>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4"/>
                                        </p:tgtEl>
                                        <p:attrNameLst>
                                          <p:attrName>style.visibility</p:attrName>
                                        </p:attrNameLst>
                                      </p:cBhvr>
                                      <p:to>
                                        <p:strVal val="visible"/>
                                      </p:to>
                                    </p:set>
                                    <p:anim calcmode="lin" valueType="num">
                                      <p:cBhvr additive="base">
                                        <p:cTn dur="500"/>
                                        <p:tgtEl>
                                          <p:spTgt spid="29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pic>
        <p:nvPicPr>
          <p:cNvPr id="301" name="Google Shape;301;p23"/>
          <p:cNvPicPr preferRelativeResize="0"/>
          <p:nvPr/>
        </p:nvPicPr>
        <p:blipFill rotWithShape="1">
          <a:blip r:embed="rId3">
            <a:alphaModFix/>
          </a:blip>
          <a:srcRect b="0" l="0" r="0" t="0"/>
          <a:stretch/>
        </p:blipFill>
        <p:spPr>
          <a:xfrm>
            <a:off x="111125" y="204788"/>
            <a:ext cx="638175" cy="647700"/>
          </a:xfrm>
          <a:prstGeom prst="rect">
            <a:avLst/>
          </a:prstGeom>
          <a:noFill/>
          <a:ln>
            <a:noFill/>
          </a:ln>
        </p:spPr>
      </p:pic>
      <p:sp>
        <p:nvSpPr>
          <p:cNvPr id="302" name="Google Shape;302;p23"/>
          <p:cNvSpPr txBox="1"/>
          <p:nvPr/>
        </p:nvSpPr>
        <p:spPr>
          <a:xfrm>
            <a:off x="746126" y="205472"/>
            <a:ext cx="11106150"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0" i="0" sz="1400" u="none" cap="none" strike="noStrike">
              <a:solidFill>
                <a:srgbClr val="000000"/>
              </a:solidFill>
              <a:latin typeface="Arial"/>
              <a:ea typeface="Arial"/>
              <a:cs typeface="Arial"/>
              <a:sym typeface="Arial"/>
            </a:endParaRPr>
          </a:p>
        </p:txBody>
      </p:sp>
      <p:sp>
        <p:nvSpPr>
          <p:cNvPr id="303" name="Google Shape;303;p23"/>
          <p:cNvSpPr/>
          <p:nvPr/>
        </p:nvSpPr>
        <p:spPr>
          <a:xfrm>
            <a:off x="3379788" y="4959299"/>
            <a:ext cx="7934325" cy="83185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rgbClr val="7030A0"/>
              </a:buClr>
              <a:buSzPts val="2400"/>
              <a:buFont typeface="Open Sans"/>
              <a:buChar char="−"/>
            </a:pPr>
            <a:r>
              <a:rPr b="1" i="1" lang="fr-FR" sz="2400" u="none" cap="none" strike="noStrike">
                <a:solidFill>
                  <a:srgbClr val="7030A0"/>
                </a:solidFill>
                <a:latin typeface="Open Sans"/>
                <a:ea typeface="Open Sans"/>
                <a:cs typeface="Open Sans"/>
                <a:sym typeface="Open Sans"/>
              </a:rPr>
              <a:t>C’est une ville.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7030A0"/>
              </a:buClr>
              <a:buSzPts val="2400"/>
              <a:buFont typeface="Open Sans"/>
              <a:buChar char="−"/>
            </a:pPr>
            <a:r>
              <a:rPr b="1" i="1" lang="fr-FR" sz="2400" u="none" cap="none" strike="noStrike">
                <a:solidFill>
                  <a:srgbClr val="7030A0"/>
                </a:solidFill>
                <a:latin typeface="Open Sans"/>
                <a:ea typeface="Open Sans"/>
                <a:cs typeface="Open Sans"/>
                <a:sym typeface="Open Sans"/>
              </a:rPr>
              <a:t>Dans cette ville, il y a beaucoup d’arbres dans les rues.  </a:t>
            </a:r>
            <a:endParaRPr b="0" i="0" sz="1400" u="none" cap="none" strike="noStrike">
              <a:solidFill>
                <a:srgbClr val="000000"/>
              </a:solidFill>
              <a:latin typeface="Arial"/>
              <a:ea typeface="Arial"/>
              <a:cs typeface="Arial"/>
              <a:sym typeface="Arial"/>
            </a:endParaRPr>
          </a:p>
        </p:txBody>
      </p:sp>
      <p:sp>
        <p:nvSpPr>
          <p:cNvPr id="304" name="Google Shape;304;p23"/>
          <p:cNvSpPr/>
          <p:nvPr/>
        </p:nvSpPr>
        <p:spPr>
          <a:xfrm>
            <a:off x="3148013" y="2611694"/>
            <a:ext cx="8704263" cy="83185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rgbClr val="7030A0"/>
              </a:buClr>
              <a:buSzPts val="2400"/>
              <a:buFont typeface="Open Sans"/>
              <a:buChar char="−"/>
            </a:pPr>
            <a:r>
              <a:rPr b="1" i="1" lang="fr-FR" sz="2400" u="none" cap="none" strike="noStrike">
                <a:solidFill>
                  <a:srgbClr val="7030A0"/>
                </a:solidFill>
                <a:latin typeface="Open Sans"/>
                <a:ea typeface="Open Sans"/>
                <a:cs typeface="Open Sans"/>
                <a:sym typeface="Open Sans"/>
              </a:rPr>
              <a:t>La ville de Beyrouth est magnifique.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7030A0"/>
              </a:buClr>
              <a:buSzPts val="2400"/>
              <a:buFont typeface="Open Sans"/>
              <a:buChar char="−"/>
            </a:pPr>
            <a:r>
              <a:rPr b="1" i="1" lang="fr-FR" sz="2400" u="none" cap="none" strike="noStrike">
                <a:solidFill>
                  <a:srgbClr val="7030A0"/>
                </a:solidFill>
                <a:latin typeface="Open Sans"/>
                <a:ea typeface="Open Sans"/>
                <a:cs typeface="Open Sans"/>
                <a:sym typeface="Open Sans"/>
              </a:rPr>
              <a:t>On reconnait cette ville par son hospitalité. </a:t>
            </a:r>
            <a:endParaRPr b="0" i="0" sz="1400" u="none" cap="none" strike="noStrike">
              <a:solidFill>
                <a:srgbClr val="000000"/>
              </a:solidFill>
              <a:latin typeface="Arial"/>
              <a:ea typeface="Arial"/>
              <a:cs typeface="Arial"/>
              <a:sym typeface="Arial"/>
            </a:endParaRPr>
          </a:p>
        </p:txBody>
      </p:sp>
      <p:sp>
        <p:nvSpPr>
          <p:cNvPr id="305" name="Google Shape;305;p23"/>
          <p:cNvSpPr/>
          <p:nvPr/>
        </p:nvSpPr>
        <p:spPr>
          <a:xfrm>
            <a:off x="217488" y="2479675"/>
            <a:ext cx="3162300" cy="1754188"/>
          </a:xfrm>
          <a:prstGeom prst="rect">
            <a:avLst/>
          </a:prstGeom>
          <a:noFill/>
          <a:ln>
            <a:noFill/>
          </a:ln>
        </p:spPr>
        <p:txBody>
          <a:bodyPr anchorCtr="0" anchor="t" bIns="45700" lIns="91425" spcFirstLastPara="1" rIns="91425" wrap="square" tIns="45700">
            <a:noAutofit/>
          </a:bodyPr>
          <a:lstStyle/>
          <a:p>
            <a:pPr indent="0" lvl="0" marL="0" marR="0" rtl="1" algn="l">
              <a:lnSpc>
                <a:spcPct val="90000"/>
              </a:lnSpc>
              <a:spcBef>
                <a:spcPts val="0"/>
              </a:spcBef>
              <a:spcAft>
                <a:spcPts val="0"/>
              </a:spcAft>
              <a:buClr>
                <a:srgbClr val="3A3838"/>
              </a:buClr>
              <a:buSzPts val="2000"/>
              <a:buFont typeface="Open Sans"/>
              <a:buNone/>
            </a:pPr>
            <a:r>
              <a:rPr b="1" i="0" lang="fr-FR" sz="2400" u="none" cap="none" strike="noStrike">
                <a:solidFill>
                  <a:schemeClr val="dk1"/>
                </a:solidFill>
                <a:latin typeface="Open Sans"/>
                <a:ea typeface="Open Sans"/>
                <a:cs typeface="Open Sans"/>
                <a:sym typeface="Open Sans"/>
              </a:rPr>
              <a:t>Décomposez ces phrases en des phrases simples (propositions indépendantes).</a:t>
            </a:r>
            <a:endParaRPr b="0" i="0" sz="1400" u="none" cap="none" strike="noStrike">
              <a:solidFill>
                <a:srgbClr val="000000"/>
              </a:solidFill>
              <a:latin typeface="Arial"/>
              <a:ea typeface="Arial"/>
              <a:cs typeface="Arial"/>
              <a:sym typeface="Arial"/>
            </a:endParaRPr>
          </a:p>
        </p:txBody>
      </p:sp>
      <p:sp>
        <p:nvSpPr>
          <p:cNvPr id="306" name="Google Shape;306;p23"/>
          <p:cNvSpPr txBox="1"/>
          <p:nvPr/>
        </p:nvSpPr>
        <p:spPr>
          <a:xfrm>
            <a:off x="3148013" y="1373468"/>
            <a:ext cx="8956675" cy="830263"/>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La ville  de Beyrouth </a:t>
            </a:r>
            <a:r>
              <a:rPr b="1" i="0" lang="fr-FR" sz="2400" u="none" cap="none" strike="noStrike">
                <a:solidFill>
                  <a:schemeClr val="dk1"/>
                </a:solidFill>
                <a:latin typeface="Open Sans"/>
                <a:ea typeface="Open Sans"/>
                <a:cs typeface="Open Sans"/>
                <a:sym typeface="Open Sans"/>
              </a:rPr>
              <a:t>qu’ </a:t>
            </a:r>
            <a:r>
              <a:rPr b="0" i="0" lang="fr-FR" sz="2400" u="none" cap="none" strike="noStrike">
                <a:solidFill>
                  <a:schemeClr val="dk1"/>
                </a:solidFill>
                <a:latin typeface="Open Sans"/>
                <a:ea typeface="Open Sans"/>
                <a:cs typeface="Open Sans"/>
                <a:sym typeface="Open Sans"/>
              </a:rPr>
              <a:t>on reconnait pour son hospitalité est magnifique. </a:t>
            </a:r>
            <a:endParaRPr b="0" i="0" sz="2400" u="none" cap="none" strike="noStrike">
              <a:solidFill>
                <a:srgbClr val="000000"/>
              </a:solidFill>
              <a:latin typeface="Open Sans"/>
              <a:ea typeface="Open Sans"/>
              <a:cs typeface="Open Sans"/>
              <a:sym typeface="Open Sans"/>
            </a:endParaRPr>
          </a:p>
        </p:txBody>
      </p:sp>
      <p:sp>
        <p:nvSpPr>
          <p:cNvPr id="307" name="Google Shape;307;p23"/>
          <p:cNvSpPr txBox="1"/>
          <p:nvPr/>
        </p:nvSpPr>
        <p:spPr>
          <a:xfrm>
            <a:off x="3148013" y="4134619"/>
            <a:ext cx="8956675" cy="461962"/>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C’est </a:t>
            </a:r>
            <a:r>
              <a:rPr b="1" i="0" lang="fr-FR" sz="2400" u="sng" cap="none" strike="noStrike">
                <a:solidFill>
                  <a:srgbClr val="FF0000"/>
                </a:solidFill>
                <a:latin typeface="Open Sans"/>
                <a:ea typeface="Open Sans"/>
                <a:cs typeface="Open Sans"/>
                <a:sym typeface="Open Sans"/>
              </a:rPr>
              <a:t>une</a:t>
            </a:r>
            <a:r>
              <a:rPr b="0" i="0" lang="fr-FR" sz="2400" u="sng" cap="none" strike="noStrike">
                <a:solidFill>
                  <a:srgbClr val="FF0000"/>
                </a:solidFill>
                <a:latin typeface="Open Sans"/>
                <a:ea typeface="Open Sans"/>
                <a:cs typeface="Open Sans"/>
                <a:sym typeface="Open Sans"/>
              </a:rPr>
              <a:t> </a:t>
            </a:r>
            <a:r>
              <a:rPr b="1" i="0" lang="fr-FR" sz="2400" u="sng" cap="none" strike="noStrike">
                <a:solidFill>
                  <a:srgbClr val="FF0000"/>
                </a:solidFill>
                <a:latin typeface="Open Sans"/>
                <a:ea typeface="Open Sans"/>
                <a:cs typeface="Open Sans"/>
                <a:sym typeface="Open Sans"/>
              </a:rPr>
              <a:t>ville</a:t>
            </a:r>
            <a:r>
              <a:rPr b="0" i="0" lang="fr-FR" sz="2400" u="sng" cap="none" strike="noStrike">
                <a:solidFill>
                  <a:srgbClr val="FF0000"/>
                </a:solidFill>
                <a:latin typeface="Open Sans"/>
                <a:ea typeface="Open Sans"/>
                <a:cs typeface="Open Sans"/>
                <a:sym typeface="Open Sans"/>
              </a:rPr>
              <a:t> </a:t>
            </a:r>
            <a:r>
              <a:rPr b="1" i="0" lang="fr-FR" sz="2400" u="none" cap="none" strike="noStrike">
                <a:solidFill>
                  <a:srgbClr val="000000"/>
                </a:solidFill>
                <a:latin typeface="Open Sans"/>
                <a:ea typeface="Open Sans"/>
                <a:cs typeface="Open Sans"/>
                <a:sym typeface="Open Sans"/>
              </a:rPr>
              <a:t>où</a:t>
            </a:r>
            <a:r>
              <a:rPr b="0" i="0" lang="fr-FR" sz="2400" u="none" cap="none" strike="noStrike">
                <a:solidFill>
                  <a:srgbClr val="000000"/>
                </a:solidFill>
                <a:latin typeface="Open Sans"/>
                <a:ea typeface="Open Sans"/>
                <a:cs typeface="Open Sans"/>
                <a:sym typeface="Open Sans"/>
              </a:rPr>
              <a:t> il y a beaucoup </a:t>
            </a:r>
            <a:r>
              <a:rPr b="1" i="0" lang="fr-FR" sz="2400" u="sng" cap="none" strike="noStrike">
                <a:solidFill>
                  <a:srgbClr val="FF0000"/>
                </a:solidFill>
                <a:latin typeface="Open Sans"/>
                <a:ea typeface="Open Sans"/>
                <a:cs typeface="Open Sans"/>
                <a:sym typeface="Open Sans"/>
              </a:rPr>
              <a:t>d’arbres</a:t>
            </a:r>
            <a:r>
              <a:rPr b="0" i="0" lang="fr-FR" sz="2400" u="none" cap="none" strike="noStrike">
                <a:solidFill>
                  <a:srgbClr val="000000"/>
                </a:solidFill>
                <a:latin typeface="Open Sans"/>
                <a:ea typeface="Open Sans"/>
                <a:cs typeface="Open Sans"/>
                <a:sym typeface="Open Sans"/>
              </a:rPr>
              <a:t> dans les rues</a:t>
            </a:r>
            <a:r>
              <a:rPr b="0" i="0" lang="fr-FR" sz="2000" u="none" cap="none" strike="noStrike">
                <a:solidFill>
                  <a:srgbClr val="000000"/>
                </a:solidFill>
                <a:latin typeface="Times New Roman"/>
                <a:ea typeface="Times New Roman"/>
                <a:cs typeface="Times New Roman"/>
                <a:sym typeface="Times New Roman"/>
              </a:rPr>
              <a:t>.</a:t>
            </a:r>
            <a:endParaRPr b="0" i="0" sz="1400" u="none" cap="none" strike="noStrike">
              <a:solidFill>
                <a:srgbClr val="000000"/>
              </a:solidFill>
              <a:latin typeface="Arial"/>
              <a:ea typeface="Arial"/>
              <a:cs typeface="Arial"/>
              <a:sym typeface="Arial"/>
            </a:endParaRPr>
          </a:p>
        </p:txBody>
      </p:sp>
      <p:sp>
        <p:nvSpPr>
          <p:cNvPr id="308" name="Google Shape;308;p23"/>
          <p:cNvSpPr/>
          <p:nvPr/>
        </p:nvSpPr>
        <p:spPr>
          <a:xfrm>
            <a:off x="9363967" y="2996750"/>
            <a:ext cx="1427162" cy="4460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1" lang="fr-FR" sz="2400" u="none" cap="none" strike="noStrike">
                <a:solidFill>
                  <a:srgbClr val="00B050"/>
                </a:solidFill>
                <a:latin typeface="Open Sans"/>
                <a:ea typeface="Open Sans"/>
                <a:cs typeface="Open Sans"/>
                <a:sym typeface="Open Sans"/>
              </a:rPr>
              <a:t>(C.O.D)</a:t>
            </a:r>
            <a:endParaRPr b="0" i="0" sz="2400" u="none" cap="none" strike="noStrike">
              <a:solidFill>
                <a:srgbClr val="00B050"/>
              </a:solidFill>
              <a:latin typeface="Arial"/>
              <a:ea typeface="Arial"/>
              <a:cs typeface="Arial"/>
              <a:sym typeface="Arial"/>
            </a:endParaRPr>
          </a:p>
        </p:txBody>
      </p:sp>
      <p:cxnSp>
        <p:nvCxnSpPr>
          <p:cNvPr id="309" name="Google Shape;309;p23"/>
          <p:cNvCxnSpPr/>
          <p:nvPr/>
        </p:nvCxnSpPr>
        <p:spPr>
          <a:xfrm>
            <a:off x="5437374" y="3441035"/>
            <a:ext cx="1225550" cy="0"/>
          </a:xfrm>
          <a:prstGeom prst="straightConnector1">
            <a:avLst/>
          </a:prstGeom>
          <a:noFill/>
          <a:ln cap="flat" cmpd="sng" w="38100">
            <a:solidFill>
              <a:srgbClr val="00B050"/>
            </a:solidFill>
            <a:prstDash val="solid"/>
            <a:round/>
            <a:headEnd len="sm" w="sm" type="none"/>
            <a:tailEnd len="sm" w="sm" type="none"/>
          </a:ln>
        </p:spPr>
      </p:cxnSp>
      <p:cxnSp>
        <p:nvCxnSpPr>
          <p:cNvPr id="310" name="Google Shape;310;p23"/>
          <p:cNvCxnSpPr/>
          <p:nvPr/>
        </p:nvCxnSpPr>
        <p:spPr>
          <a:xfrm>
            <a:off x="3830279" y="5796117"/>
            <a:ext cx="2070100" cy="0"/>
          </a:xfrm>
          <a:prstGeom prst="straightConnector1">
            <a:avLst/>
          </a:prstGeom>
          <a:noFill/>
          <a:ln cap="flat" cmpd="sng" w="38100">
            <a:solidFill>
              <a:srgbClr val="00B050"/>
            </a:solidFill>
            <a:prstDash val="solid"/>
            <a:round/>
            <a:headEnd len="sm" w="sm" type="none"/>
            <a:tailEnd len="sm" w="sm" type="none"/>
          </a:ln>
        </p:spPr>
      </p:cxnSp>
      <p:sp>
        <p:nvSpPr>
          <p:cNvPr id="311" name="Google Shape;311;p23"/>
          <p:cNvSpPr/>
          <p:nvPr/>
        </p:nvSpPr>
        <p:spPr>
          <a:xfrm>
            <a:off x="10877550" y="5410068"/>
            <a:ext cx="1227138" cy="34925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1" lang="fr-FR" sz="2400" u="none" cap="none" strike="noStrike">
                <a:solidFill>
                  <a:srgbClr val="00B050"/>
                </a:solidFill>
                <a:latin typeface="Open Sans"/>
                <a:ea typeface="Open Sans"/>
                <a:cs typeface="Open Sans"/>
                <a:sym typeface="Open Sans"/>
              </a:rPr>
              <a:t>(C.C.L.)</a:t>
            </a:r>
            <a:endParaRPr b="0" i="0" sz="2400" u="none" cap="none" strike="noStrike">
              <a:solidFill>
                <a:srgbClr val="00B05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
                                        </p:tgtEl>
                                        <p:attrNameLst>
                                          <p:attrName>style.visibility</p:attrName>
                                        </p:attrNameLst>
                                      </p:cBhvr>
                                      <p:to>
                                        <p:strVal val="visible"/>
                                      </p:to>
                                    </p:set>
                                    <p:animEffect filter="fade" transition="in">
                                      <p:cBhvr>
                                        <p:cTn dur="1000"/>
                                        <p:tgtEl>
                                          <p:spTgt spid="3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0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7"/>
                                        </p:tgtEl>
                                        <p:attrNameLst>
                                          <p:attrName>style.visibility</p:attrName>
                                        </p:attrNameLst>
                                      </p:cBhvr>
                                      <p:to>
                                        <p:strVal val="visible"/>
                                      </p:to>
                                    </p:set>
                                    <p:animEffect filter="fade" transition="in">
                                      <p:cBhvr>
                                        <p:cTn dur="1000"/>
                                        <p:tgtEl>
                                          <p:spTgt spid="3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1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24"/>
          <p:cNvSpPr/>
          <p:nvPr/>
        </p:nvSpPr>
        <p:spPr>
          <a:xfrm>
            <a:off x="701975" y="133705"/>
            <a:ext cx="3492623" cy="64633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1" i="0" sz="1400" u="none" cap="none" strike="noStrike">
              <a:solidFill>
                <a:srgbClr val="0096D6"/>
              </a:solidFill>
              <a:latin typeface="Open Sans"/>
              <a:ea typeface="Open Sans"/>
              <a:cs typeface="Open Sans"/>
              <a:sym typeface="Open Sans"/>
            </a:endParaRPr>
          </a:p>
        </p:txBody>
      </p:sp>
      <p:sp>
        <p:nvSpPr>
          <p:cNvPr id="318" name="Google Shape;318;p24"/>
          <p:cNvSpPr txBox="1"/>
          <p:nvPr/>
        </p:nvSpPr>
        <p:spPr>
          <a:xfrm>
            <a:off x="3108325" y="1517987"/>
            <a:ext cx="8956675" cy="460375"/>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Les </a:t>
            </a:r>
            <a:r>
              <a:rPr b="1" i="0" lang="fr-FR" sz="2400" u="sng" cap="none" strike="noStrike">
                <a:solidFill>
                  <a:srgbClr val="FF0000"/>
                </a:solidFill>
                <a:latin typeface="Open Sans"/>
                <a:ea typeface="Open Sans"/>
                <a:cs typeface="Open Sans"/>
                <a:sym typeface="Open Sans"/>
              </a:rPr>
              <a:t>arbres</a:t>
            </a:r>
            <a:r>
              <a:rPr b="0" i="0" lang="fr-FR" sz="2400" u="none" cap="none" strike="noStrike">
                <a:solidFill>
                  <a:srgbClr val="000000"/>
                </a:solidFill>
                <a:latin typeface="Open Sans"/>
                <a:ea typeface="Open Sans"/>
                <a:cs typeface="Open Sans"/>
                <a:sym typeface="Open Sans"/>
              </a:rPr>
              <a:t> </a:t>
            </a:r>
            <a:r>
              <a:rPr b="1" i="0" lang="fr-FR" sz="2400" u="none" cap="none" strike="noStrike">
                <a:solidFill>
                  <a:srgbClr val="000000"/>
                </a:solidFill>
                <a:latin typeface="Open Sans"/>
                <a:ea typeface="Open Sans"/>
                <a:cs typeface="Open Sans"/>
                <a:sym typeface="Open Sans"/>
              </a:rPr>
              <a:t>dont</a:t>
            </a:r>
            <a:r>
              <a:rPr b="0" i="0" lang="fr-FR" sz="2400" u="none" cap="none" strike="noStrike">
                <a:solidFill>
                  <a:srgbClr val="000000"/>
                </a:solidFill>
                <a:latin typeface="Open Sans"/>
                <a:ea typeface="Open Sans"/>
                <a:cs typeface="Open Sans"/>
                <a:sym typeface="Open Sans"/>
              </a:rPr>
              <a:t> les feuilles sont rougeâtres ont plus de cent ans. </a:t>
            </a:r>
            <a:endParaRPr b="0" i="0" sz="1400" u="none" cap="none" strike="noStrike">
              <a:solidFill>
                <a:srgbClr val="000000"/>
              </a:solidFill>
              <a:latin typeface="Arial"/>
              <a:ea typeface="Arial"/>
              <a:cs typeface="Arial"/>
              <a:sym typeface="Arial"/>
            </a:endParaRPr>
          </a:p>
        </p:txBody>
      </p:sp>
      <p:sp>
        <p:nvSpPr>
          <p:cNvPr id="319" name="Google Shape;319;p24"/>
          <p:cNvSpPr/>
          <p:nvPr/>
        </p:nvSpPr>
        <p:spPr>
          <a:xfrm>
            <a:off x="3108325" y="2300388"/>
            <a:ext cx="9366250" cy="83185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rgbClr val="7030A0"/>
              </a:buClr>
              <a:buSzPts val="2400"/>
              <a:buFont typeface="Open Sans"/>
              <a:buChar char="−"/>
            </a:pPr>
            <a:r>
              <a:rPr b="1" i="1" lang="fr-FR" sz="2400" u="none" cap="none" strike="noStrike">
                <a:solidFill>
                  <a:srgbClr val="7030A0"/>
                </a:solidFill>
                <a:latin typeface="Open Sans"/>
                <a:ea typeface="Open Sans"/>
                <a:cs typeface="Open Sans"/>
                <a:sym typeface="Open Sans"/>
              </a:rPr>
              <a:t>Les arbres ont plus de cent ans.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7030A0"/>
              </a:buClr>
              <a:buSzPts val="2400"/>
              <a:buFont typeface="Open Sans"/>
              <a:buChar char="−"/>
            </a:pPr>
            <a:r>
              <a:rPr b="1" i="1" lang="fr-FR" sz="2400" u="none" cap="none" strike="noStrike">
                <a:solidFill>
                  <a:srgbClr val="7030A0"/>
                </a:solidFill>
                <a:latin typeface="Open Sans"/>
                <a:ea typeface="Open Sans"/>
                <a:cs typeface="Open Sans"/>
                <a:sym typeface="Open Sans"/>
              </a:rPr>
              <a:t>Les feuilles de ces arbres sont rougeâtres. </a:t>
            </a:r>
            <a:endParaRPr b="0" i="0" sz="1400" u="none" cap="none" strike="noStrike">
              <a:solidFill>
                <a:srgbClr val="000000"/>
              </a:solidFill>
              <a:latin typeface="Arial"/>
              <a:ea typeface="Arial"/>
              <a:cs typeface="Arial"/>
              <a:sym typeface="Arial"/>
            </a:endParaRPr>
          </a:p>
        </p:txBody>
      </p:sp>
      <p:cxnSp>
        <p:nvCxnSpPr>
          <p:cNvPr id="320" name="Google Shape;320;p24"/>
          <p:cNvCxnSpPr/>
          <p:nvPr/>
        </p:nvCxnSpPr>
        <p:spPr>
          <a:xfrm>
            <a:off x="5089322" y="3132392"/>
            <a:ext cx="1711325" cy="0"/>
          </a:xfrm>
          <a:prstGeom prst="straightConnector1">
            <a:avLst/>
          </a:prstGeom>
          <a:noFill/>
          <a:ln cap="flat" cmpd="sng" w="38100">
            <a:solidFill>
              <a:srgbClr val="00B050"/>
            </a:solidFill>
            <a:prstDash val="solid"/>
            <a:round/>
            <a:headEnd len="sm" w="sm" type="none"/>
            <a:tailEnd len="sm" w="sm" type="none"/>
          </a:ln>
        </p:spPr>
      </p:cxnSp>
      <p:sp>
        <p:nvSpPr>
          <p:cNvPr id="321" name="Google Shape;321;p24"/>
          <p:cNvSpPr/>
          <p:nvPr/>
        </p:nvSpPr>
        <p:spPr>
          <a:xfrm>
            <a:off x="9347456" y="2717978"/>
            <a:ext cx="1368425" cy="276225"/>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1" lang="fr-FR" sz="2400" u="none" cap="none" strike="noStrike">
                <a:solidFill>
                  <a:srgbClr val="00B050"/>
                </a:solidFill>
                <a:latin typeface="Open Sans"/>
                <a:ea typeface="Open Sans"/>
                <a:cs typeface="Open Sans"/>
                <a:sym typeface="Open Sans"/>
              </a:rPr>
              <a:t>(C.D.N.)</a:t>
            </a:r>
            <a:endParaRPr b="0" i="0" sz="2400" u="none" cap="none" strike="noStrike">
              <a:solidFill>
                <a:srgbClr val="00B050"/>
              </a:solidFill>
              <a:latin typeface="Arial"/>
              <a:ea typeface="Arial"/>
              <a:cs typeface="Arial"/>
              <a:sym typeface="Arial"/>
            </a:endParaRPr>
          </a:p>
        </p:txBody>
      </p:sp>
      <p:sp>
        <p:nvSpPr>
          <p:cNvPr id="322" name="Google Shape;322;p24"/>
          <p:cNvSpPr txBox="1"/>
          <p:nvPr/>
        </p:nvSpPr>
        <p:spPr>
          <a:xfrm>
            <a:off x="3108324" y="3857625"/>
            <a:ext cx="8956675" cy="831850"/>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Dans ma ville, il y a aussi un </a:t>
            </a:r>
            <a:r>
              <a:rPr b="1" i="0" lang="fr-FR" sz="2400" u="sng" cap="none" strike="noStrike">
                <a:solidFill>
                  <a:srgbClr val="FF0000"/>
                </a:solidFill>
                <a:latin typeface="Open Sans"/>
                <a:ea typeface="Open Sans"/>
                <a:cs typeface="Open Sans"/>
                <a:sym typeface="Open Sans"/>
              </a:rPr>
              <a:t>centre</a:t>
            </a:r>
            <a:r>
              <a:rPr b="0" i="0" lang="fr-FR" sz="2400" u="sng" cap="none" strike="noStrike">
                <a:solidFill>
                  <a:srgbClr val="FF0000"/>
                </a:solidFill>
                <a:latin typeface="Open Sans"/>
                <a:ea typeface="Open Sans"/>
                <a:cs typeface="Open Sans"/>
                <a:sym typeface="Open Sans"/>
              </a:rPr>
              <a:t> </a:t>
            </a:r>
            <a:r>
              <a:rPr b="1" i="0" lang="fr-FR" sz="2400" u="sng" cap="none" strike="noStrike">
                <a:solidFill>
                  <a:srgbClr val="FF0000"/>
                </a:solidFill>
                <a:latin typeface="Open Sans"/>
                <a:ea typeface="Open Sans"/>
                <a:cs typeface="Open Sans"/>
                <a:sym typeface="Open Sans"/>
              </a:rPr>
              <a:t>culturel</a:t>
            </a:r>
            <a:r>
              <a:rPr b="0" i="0" lang="fr-FR" sz="2400" u="sng" cap="none" strike="noStrike">
                <a:solidFill>
                  <a:srgbClr val="FF0000"/>
                </a:solidFill>
                <a:latin typeface="Open Sans"/>
                <a:ea typeface="Open Sans"/>
                <a:cs typeface="Open Sans"/>
                <a:sym typeface="Open Sans"/>
              </a:rPr>
              <a:t> </a:t>
            </a:r>
            <a:r>
              <a:rPr b="1" i="0" lang="fr-FR" sz="2400" u="none" cap="none" strike="noStrike">
                <a:solidFill>
                  <a:srgbClr val="000000"/>
                </a:solidFill>
                <a:latin typeface="Open Sans"/>
                <a:ea typeface="Open Sans"/>
                <a:cs typeface="Open Sans"/>
                <a:sym typeface="Open Sans"/>
              </a:rPr>
              <a:t>qui</a:t>
            </a:r>
            <a:r>
              <a:rPr b="0" i="0" lang="fr-FR" sz="2400" u="none" cap="none" strike="noStrike">
                <a:solidFill>
                  <a:srgbClr val="000000"/>
                </a:solidFill>
                <a:latin typeface="Open Sans"/>
                <a:ea typeface="Open Sans"/>
                <a:cs typeface="Open Sans"/>
                <a:sym typeface="Open Sans"/>
              </a:rPr>
              <a:t> propose des activités intéressantes.</a:t>
            </a:r>
            <a:endParaRPr b="0" i="0" sz="1400" u="none" cap="none" strike="noStrike">
              <a:solidFill>
                <a:srgbClr val="000000"/>
              </a:solidFill>
              <a:latin typeface="Arial"/>
              <a:ea typeface="Arial"/>
              <a:cs typeface="Arial"/>
              <a:sym typeface="Arial"/>
            </a:endParaRPr>
          </a:p>
        </p:txBody>
      </p:sp>
      <p:sp>
        <p:nvSpPr>
          <p:cNvPr id="323" name="Google Shape;323;p24"/>
          <p:cNvSpPr/>
          <p:nvPr/>
        </p:nvSpPr>
        <p:spPr>
          <a:xfrm>
            <a:off x="3108324" y="5239942"/>
            <a:ext cx="9342438" cy="83185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rgbClr val="7030A0"/>
              </a:buClr>
              <a:buSzPts val="2400"/>
              <a:buFont typeface="Open Sans"/>
              <a:buChar char="−"/>
            </a:pPr>
            <a:r>
              <a:rPr b="1" i="1" lang="fr-FR" sz="2400" u="none" cap="none" strike="noStrike">
                <a:solidFill>
                  <a:srgbClr val="7030A0"/>
                </a:solidFill>
                <a:latin typeface="Open Sans"/>
                <a:ea typeface="Open Sans"/>
                <a:cs typeface="Open Sans"/>
                <a:sym typeface="Open Sans"/>
              </a:rPr>
              <a:t>Dans ma ville, il y a aussi un centre culturel.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7030A0"/>
              </a:buClr>
              <a:buSzPts val="2400"/>
              <a:buFont typeface="Open Sans"/>
              <a:buChar char="−"/>
            </a:pPr>
            <a:r>
              <a:rPr b="1" i="1" lang="fr-FR" sz="2400" u="none" cap="none" strike="noStrike">
                <a:solidFill>
                  <a:srgbClr val="7030A0"/>
                </a:solidFill>
                <a:latin typeface="Open Sans"/>
                <a:ea typeface="Open Sans"/>
                <a:cs typeface="Open Sans"/>
                <a:sym typeface="Open Sans"/>
              </a:rPr>
              <a:t>Ce centre culturel propose des activités intéressantes. </a:t>
            </a:r>
            <a:endParaRPr b="0" i="0" sz="1400" u="none" cap="none" strike="noStrike">
              <a:solidFill>
                <a:srgbClr val="000000"/>
              </a:solidFill>
              <a:latin typeface="Arial"/>
              <a:ea typeface="Arial"/>
              <a:cs typeface="Arial"/>
              <a:sym typeface="Arial"/>
            </a:endParaRPr>
          </a:p>
        </p:txBody>
      </p:sp>
      <p:cxnSp>
        <p:nvCxnSpPr>
          <p:cNvPr id="324" name="Google Shape;324;p24"/>
          <p:cNvCxnSpPr/>
          <p:nvPr/>
        </p:nvCxnSpPr>
        <p:spPr>
          <a:xfrm>
            <a:off x="3560622" y="6071792"/>
            <a:ext cx="2293938" cy="0"/>
          </a:xfrm>
          <a:prstGeom prst="straightConnector1">
            <a:avLst/>
          </a:prstGeom>
          <a:noFill/>
          <a:ln cap="flat" cmpd="sng" w="38100">
            <a:solidFill>
              <a:srgbClr val="00B050"/>
            </a:solidFill>
            <a:prstDash val="solid"/>
            <a:round/>
            <a:headEnd len="sm" w="sm" type="none"/>
            <a:tailEnd len="sm" w="sm" type="none"/>
          </a:ln>
        </p:spPr>
      </p:cxnSp>
      <p:sp>
        <p:nvSpPr>
          <p:cNvPr id="325" name="Google Shape;325;p24"/>
          <p:cNvSpPr/>
          <p:nvPr/>
        </p:nvSpPr>
        <p:spPr>
          <a:xfrm>
            <a:off x="10577615" y="5655867"/>
            <a:ext cx="1227137" cy="34925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1" lang="fr-FR" sz="2400" u="none" cap="none" strike="noStrike">
                <a:solidFill>
                  <a:srgbClr val="00B050"/>
                </a:solidFill>
                <a:latin typeface="Open Sans"/>
                <a:ea typeface="Open Sans"/>
                <a:cs typeface="Open Sans"/>
                <a:sym typeface="Open Sans"/>
              </a:rPr>
              <a:t>(Sujet)</a:t>
            </a:r>
            <a:endParaRPr b="0" i="0" sz="2400" u="none" cap="none" strike="noStrike">
              <a:solidFill>
                <a:srgbClr val="00B050"/>
              </a:solidFill>
              <a:latin typeface="Arial"/>
              <a:ea typeface="Arial"/>
              <a:cs typeface="Arial"/>
              <a:sym typeface="Arial"/>
            </a:endParaRPr>
          </a:p>
        </p:txBody>
      </p:sp>
      <p:sp>
        <p:nvSpPr>
          <p:cNvPr id="326" name="Google Shape;326;p24"/>
          <p:cNvSpPr/>
          <p:nvPr/>
        </p:nvSpPr>
        <p:spPr>
          <a:xfrm>
            <a:off x="217488" y="2479675"/>
            <a:ext cx="3162300" cy="1754188"/>
          </a:xfrm>
          <a:prstGeom prst="rect">
            <a:avLst/>
          </a:prstGeom>
          <a:noFill/>
          <a:ln>
            <a:noFill/>
          </a:ln>
        </p:spPr>
        <p:txBody>
          <a:bodyPr anchorCtr="0" anchor="t" bIns="45700" lIns="91425" spcFirstLastPara="1" rIns="91425" wrap="square" tIns="45700">
            <a:noAutofit/>
          </a:bodyPr>
          <a:lstStyle/>
          <a:p>
            <a:pPr indent="0" lvl="0" marL="0" marR="0" rtl="1" algn="l">
              <a:lnSpc>
                <a:spcPct val="90000"/>
              </a:lnSpc>
              <a:spcBef>
                <a:spcPts val="0"/>
              </a:spcBef>
              <a:spcAft>
                <a:spcPts val="0"/>
              </a:spcAft>
              <a:buClr>
                <a:srgbClr val="3A3838"/>
              </a:buClr>
              <a:buSzPts val="2000"/>
              <a:buFont typeface="Open Sans"/>
              <a:buNone/>
            </a:pPr>
            <a:r>
              <a:rPr b="1" i="0" lang="fr-FR" sz="2400" u="none" cap="none" strike="noStrike">
                <a:solidFill>
                  <a:schemeClr val="dk1"/>
                </a:solidFill>
                <a:latin typeface="Open Sans"/>
                <a:ea typeface="Open Sans"/>
                <a:cs typeface="Open Sans"/>
                <a:sym typeface="Open Sans"/>
              </a:rPr>
              <a:t>Décomposez ces phrases en des phrases simples (propositions indépendantes).</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8"/>
                                        </p:tgtEl>
                                        <p:attrNameLst>
                                          <p:attrName>style.visibility</p:attrName>
                                        </p:attrNameLst>
                                      </p:cBhvr>
                                      <p:to>
                                        <p:strVal val="visible"/>
                                      </p:to>
                                    </p:set>
                                    <p:animEffect filter="fade" transition="in">
                                      <p:cBhvr>
                                        <p:cTn dur="1000"/>
                                        <p:tgtEl>
                                          <p:spTgt spid="3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2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
                                        </p:tgtEl>
                                        <p:attrNameLst>
                                          <p:attrName>style.visibility</p:attrName>
                                        </p:attrNameLst>
                                      </p:cBhvr>
                                      <p:to>
                                        <p:strVal val="visible"/>
                                      </p:to>
                                    </p:set>
                                    <p:animEffect filter="fade" transition="in">
                                      <p:cBhvr>
                                        <p:cTn dur="1000"/>
                                        <p:tgtEl>
                                          <p:spTgt spid="3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2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25"/>
          <p:cNvSpPr txBox="1"/>
          <p:nvPr/>
        </p:nvSpPr>
        <p:spPr>
          <a:xfrm>
            <a:off x="794927" y="99379"/>
            <a:ext cx="10930348"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0" i="0" sz="1400" u="none" cap="none" strike="noStrike">
              <a:solidFill>
                <a:srgbClr val="000000"/>
              </a:solidFill>
              <a:latin typeface="Arial"/>
              <a:ea typeface="Arial"/>
              <a:cs typeface="Arial"/>
              <a:sym typeface="Arial"/>
            </a:endParaRPr>
          </a:p>
        </p:txBody>
      </p:sp>
      <p:sp>
        <p:nvSpPr>
          <p:cNvPr id="333" name="Google Shape;333;p25"/>
          <p:cNvSpPr txBox="1"/>
          <p:nvPr/>
        </p:nvSpPr>
        <p:spPr>
          <a:xfrm>
            <a:off x="3298825" y="930557"/>
            <a:ext cx="8442325" cy="522288"/>
          </a:xfrm>
          <a:prstGeom prst="rect">
            <a:avLst/>
          </a:prstGeom>
          <a:noFill/>
          <a:ln cap="flat" cmpd="sng" w="9525">
            <a:solidFill>
              <a:srgbClr val="00206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3A3838"/>
              </a:buClr>
              <a:buSzPts val="2000"/>
              <a:buFont typeface="Open Sans"/>
              <a:buNone/>
            </a:pPr>
            <a:r>
              <a:t/>
            </a:r>
            <a:endParaRPr b="0" i="0" sz="2400" u="none" cap="none" strike="noStrike">
              <a:solidFill>
                <a:srgbClr val="3A3838"/>
              </a:solidFill>
              <a:latin typeface="Times New Roman"/>
              <a:ea typeface="Times New Roman"/>
              <a:cs typeface="Times New Roman"/>
              <a:sym typeface="Times New Roman"/>
            </a:endParaRPr>
          </a:p>
          <a:p>
            <a:pPr indent="0" lvl="0" marL="0" marR="0" rtl="0" algn="l">
              <a:lnSpc>
                <a:spcPct val="90000"/>
              </a:lnSpc>
              <a:spcBef>
                <a:spcPts val="0"/>
              </a:spcBef>
              <a:spcAft>
                <a:spcPts val="0"/>
              </a:spcAft>
              <a:buClr>
                <a:srgbClr val="3A3838"/>
              </a:buClr>
              <a:buSzPts val="2000"/>
              <a:buFont typeface="Open Sans"/>
              <a:buNone/>
            </a:pPr>
            <a:r>
              <a:rPr b="0" i="0" lang="fr-FR" sz="2400" u="none" cap="none" strike="noStrike">
                <a:solidFill>
                  <a:srgbClr val="3A3838"/>
                </a:solidFill>
                <a:latin typeface="Open Sans"/>
                <a:ea typeface="Open Sans"/>
                <a:cs typeface="Open Sans"/>
                <a:sym typeface="Open Sans"/>
              </a:rPr>
              <a:t>Je voudrais décrire  ma ville natale. Je l’aime  beaucoup.</a:t>
            </a:r>
            <a:endParaRPr b="0" i="0" sz="2400" u="none" cap="none" strike="noStrike">
              <a:solidFill>
                <a:srgbClr val="3A3838"/>
              </a:solidFill>
              <a:latin typeface="Open Sans"/>
              <a:ea typeface="Open Sans"/>
              <a:cs typeface="Open Sans"/>
              <a:sym typeface="Open Sans"/>
            </a:endParaRPr>
          </a:p>
          <a:p>
            <a:pPr indent="0" lvl="0" marL="0" marR="0" rtl="0" algn="l">
              <a:lnSpc>
                <a:spcPct val="90000"/>
              </a:lnSpc>
              <a:spcBef>
                <a:spcPts val="0"/>
              </a:spcBef>
              <a:spcAft>
                <a:spcPts val="0"/>
              </a:spcAft>
              <a:buClr>
                <a:srgbClr val="000000"/>
              </a:buClr>
              <a:buSzPts val="2400"/>
              <a:buFont typeface="Arial"/>
              <a:buNone/>
            </a:pPr>
            <a:r>
              <a:t/>
            </a:r>
            <a:endParaRPr b="0" i="0" sz="2400" u="none" cap="none" strike="noStrike">
              <a:solidFill>
                <a:srgbClr val="000000"/>
              </a:solidFill>
              <a:latin typeface="Times New Roman"/>
              <a:ea typeface="Times New Roman"/>
              <a:cs typeface="Times New Roman"/>
              <a:sym typeface="Times New Roman"/>
            </a:endParaRPr>
          </a:p>
        </p:txBody>
      </p:sp>
      <p:sp>
        <p:nvSpPr>
          <p:cNvPr id="334" name="Google Shape;334;p25"/>
          <p:cNvSpPr/>
          <p:nvPr/>
        </p:nvSpPr>
        <p:spPr>
          <a:xfrm>
            <a:off x="3298825" y="1589088"/>
            <a:ext cx="7469188" cy="425450"/>
          </a:xfrm>
          <a:prstGeom prst="rect">
            <a:avLst/>
          </a:prstGeom>
          <a:noFill/>
          <a:ln>
            <a:noFill/>
          </a:ln>
        </p:spPr>
        <p:txBody>
          <a:bodyPr anchorCtr="0" anchor="t" bIns="45700" lIns="91425" spcFirstLastPara="1" rIns="91425" wrap="square" tIns="45700">
            <a:noAutofit/>
          </a:bodyPr>
          <a:lstStyle/>
          <a:p>
            <a:pPr indent="0" lvl="0" marL="0" marR="0" rtl="1" algn="l">
              <a:lnSpc>
                <a:spcPct val="90000"/>
              </a:lnSpc>
              <a:spcBef>
                <a:spcPts val="0"/>
              </a:spcBef>
              <a:spcAft>
                <a:spcPts val="0"/>
              </a:spcAft>
              <a:buClr>
                <a:srgbClr val="3A3838"/>
              </a:buClr>
              <a:buSzPts val="2000"/>
              <a:buFont typeface="Open Sans"/>
              <a:buNone/>
            </a:pPr>
            <a:r>
              <a:rPr b="0" i="0" lang="fr-FR" sz="2400" u="none" cap="none" strike="noStrike">
                <a:solidFill>
                  <a:srgbClr val="0070C0"/>
                </a:solidFill>
                <a:latin typeface="Open Sans"/>
                <a:ea typeface="Open Sans"/>
                <a:cs typeface="Open Sans"/>
                <a:sym typeface="Open Sans"/>
              </a:rPr>
              <a:t>Je voudrais décrire  ma ville natale </a:t>
            </a:r>
            <a:r>
              <a:rPr b="1" i="0" lang="fr-FR" sz="2400" u="none" cap="none" strike="noStrike">
                <a:solidFill>
                  <a:srgbClr val="FF0000"/>
                </a:solidFill>
                <a:latin typeface="Open Sans"/>
                <a:ea typeface="Open Sans"/>
                <a:cs typeface="Open Sans"/>
                <a:sym typeface="Open Sans"/>
              </a:rPr>
              <a:t>que</a:t>
            </a:r>
            <a:r>
              <a:rPr b="0" i="0" lang="fr-FR" sz="2400" u="none" cap="none" strike="noStrike">
                <a:solidFill>
                  <a:srgbClr val="0070C0"/>
                </a:solidFill>
                <a:latin typeface="Open Sans"/>
                <a:ea typeface="Open Sans"/>
                <a:cs typeface="Open Sans"/>
                <a:sym typeface="Open Sans"/>
              </a:rPr>
              <a:t> j’aime  beaucoup</a:t>
            </a:r>
            <a:r>
              <a:rPr b="0" i="0" lang="fr-FR" sz="2000" u="none" cap="none" strike="noStrike">
                <a:solidFill>
                  <a:srgbClr val="0070C0"/>
                </a:solidFill>
                <a:latin typeface="Times New Roman"/>
                <a:ea typeface="Times New Roman"/>
                <a:cs typeface="Times New Roman"/>
                <a:sym typeface="Times New Roman"/>
              </a:rPr>
              <a:t>.</a:t>
            </a:r>
            <a:endParaRPr b="0" i="0" sz="2000" u="none" cap="none" strike="noStrike">
              <a:solidFill>
                <a:srgbClr val="0070C0"/>
              </a:solidFill>
              <a:latin typeface="Times New Roman"/>
              <a:ea typeface="Times New Roman"/>
              <a:cs typeface="Times New Roman"/>
              <a:sym typeface="Times New Roman"/>
            </a:endParaRPr>
          </a:p>
        </p:txBody>
      </p:sp>
      <p:sp>
        <p:nvSpPr>
          <p:cNvPr id="335" name="Google Shape;335;p25"/>
          <p:cNvSpPr/>
          <p:nvPr/>
        </p:nvSpPr>
        <p:spPr>
          <a:xfrm>
            <a:off x="3265488" y="3027363"/>
            <a:ext cx="6229350" cy="425450"/>
          </a:xfrm>
          <a:prstGeom prst="rect">
            <a:avLst/>
          </a:prstGeom>
          <a:noFill/>
          <a:ln>
            <a:noFill/>
          </a:ln>
        </p:spPr>
        <p:txBody>
          <a:bodyPr anchorCtr="0" anchor="t" bIns="45700" lIns="91425" spcFirstLastPara="1" rIns="91425" wrap="square" tIns="45700">
            <a:noAutofit/>
          </a:bodyPr>
          <a:lstStyle/>
          <a:p>
            <a:pPr indent="0" lvl="0" marL="0" marR="0" rtl="1" algn="l">
              <a:lnSpc>
                <a:spcPct val="90000"/>
              </a:lnSpc>
              <a:spcBef>
                <a:spcPts val="0"/>
              </a:spcBef>
              <a:spcAft>
                <a:spcPts val="0"/>
              </a:spcAft>
              <a:buClr>
                <a:srgbClr val="3A3838"/>
              </a:buClr>
              <a:buSzPts val="2000"/>
              <a:buFont typeface="Open Sans"/>
              <a:buNone/>
            </a:pPr>
            <a:r>
              <a:rPr b="0" i="0" lang="fr-FR" sz="2400" u="none" cap="none" strike="noStrike">
                <a:solidFill>
                  <a:srgbClr val="0070C0"/>
                </a:solidFill>
                <a:latin typeface="Open Sans"/>
                <a:ea typeface="Open Sans"/>
                <a:cs typeface="Open Sans"/>
                <a:sym typeface="Open Sans"/>
              </a:rPr>
              <a:t>C’est un site historique </a:t>
            </a:r>
            <a:r>
              <a:rPr b="1" i="0" lang="fr-FR" sz="2400" u="none" cap="none" strike="noStrike">
                <a:solidFill>
                  <a:srgbClr val="FF0000"/>
                </a:solidFill>
                <a:latin typeface="Open Sans"/>
                <a:ea typeface="Open Sans"/>
                <a:cs typeface="Open Sans"/>
                <a:sym typeface="Open Sans"/>
              </a:rPr>
              <a:t>qui</a:t>
            </a:r>
            <a:r>
              <a:rPr b="0" i="0" lang="fr-FR" sz="2400" u="none" cap="none" strike="noStrike">
                <a:solidFill>
                  <a:srgbClr val="0070C0"/>
                </a:solidFill>
                <a:latin typeface="Open Sans"/>
                <a:ea typeface="Open Sans"/>
                <a:cs typeface="Open Sans"/>
                <a:sym typeface="Open Sans"/>
              </a:rPr>
              <a:t> n’est pas très connu.</a:t>
            </a:r>
            <a:endParaRPr b="0" i="0" sz="2400" u="none" cap="none" strike="noStrike">
              <a:solidFill>
                <a:srgbClr val="0070C0"/>
              </a:solidFill>
              <a:latin typeface="Open Sans"/>
              <a:ea typeface="Open Sans"/>
              <a:cs typeface="Open Sans"/>
              <a:sym typeface="Open Sans"/>
            </a:endParaRPr>
          </a:p>
        </p:txBody>
      </p:sp>
      <p:sp>
        <p:nvSpPr>
          <p:cNvPr id="336" name="Google Shape;336;p25"/>
          <p:cNvSpPr/>
          <p:nvPr/>
        </p:nvSpPr>
        <p:spPr>
          <a:xfrm>
            <a:off x="3282950" y="4490324"/>
            <a:ext cx="4648200" cy="423863"/>
          </a:xfrm>
          <a:prstGeom prst="rect">
            <a:avLst/>
          </a:prstGeom>
          <a:noFill/>
          <a:ln>
            <a:noFill/>
          </a:ln>
        </p:spPr>
        <p:txBody>
          <a:bodyPr anchorCtr="0" anchor="t" bIns="45700" lIns="91425" spcFirstLastPara="1" rIns="91425" wrap="square" tIns="45700">
            <a:noAutofit/>
          </a:bodyPr>
          <a:lstStyle/>
          <a:p>
            <a:pPr indent="0" lvl="0" marL="0" marR="0" rtl="1" algn="l">
              <a:lnSpc>
                <a:spcPct val="90000"/>
              </a:lnSpc>
              <a:spcBef>
                <a:spcPts val="0"/>
              </a:spcBef>
              <a:spcAft>
                <a:spcPts val="0"/>
              </a:spcAft>
              <a:buClr>
                <a:srgbClr val="3A3838"/>
              </a:buClr>
              <a:buSzPts val="2000"/>
              <a:buFont typeface="Open Sans"/>
              <a:buNone/>
            </a:pPr>
            <a:r>
              <a:rPr b="0" i="0" lang="fr-FR" sz="2400" u="none" cap="none" strike="noStrike">
                <a:solidFill>
                  <a:srgbClr val="0070C0"/>
                </a:solidFill>
                <a:latin typeface="Open Sans"/>
                <a:ea typeface="Open Sans"/>
                <a:cs typeface="Open Sans"/>
                <a:sym typeface="Open Sans"/>
              </a:rPr>
              <a:t>Il retourne dans la ville </a:t>
            </a:r>
            <a:r>
              <a:rPr b="1" i="0" lang="fr-FR" sz="2400" u="none" cap="none" strike="noStrike">
                <a:solidFill>
                  <a:srgbClr val="FF0000"/>
                </a:solidFill>
                <a:latin typeface="Open Sans"/>
                <a:ea typeface="Open Sans"/>
                <a:cs typeface="Open Sans"/>
                <a:sym typeface="Open Sans"/>
              </a:rPr>
              <a:t>où</a:t>
            </a:r>
            <a:r>
              <a:rPr b="0" i="0" lang="fr-FR" sz="2400" u="none" cap="none" strike="noStrike">
                <a:solidFill>
                  <a:srgbClr val="0070C0"/>
                </a:solidFill>
                <a:latin typeface="Open Sans"/>
                <a:ea typeface="Open Sans"/>
                <a:cs typeface="Open Sans"/>
                <a:sym typeface="Open Sans"/>
              </a:rPr>
              <a:t> il a vécu.</a:t>
            </a:r>
            <a:endParaRPr b="0" i="0" sz="1400" u="none" cap="none" strike="noStrike">
              <a:solidFill>
                <a:srgbClr val="000000"/>
              </a:solidFill>
              <a:latin typeface="Arial"/>
              <a:ea typeface="Arial"/>
              <a:cs typeface="Arial"/>
              <a:sym typeface="Arial"/>
            </a:endParaRPr>
          </a:p>
        </p:txBody>
      </p:sp>
      <p:sp>
        <p:nvSpPr>
          <p:cNvPr id="337" name="Google Shape;337;p25"/>
          <p:cNvSpPr/>
          <p:nvPr/>
        </p:nvSpPr>
        <p:spPr>
          <a:xfrm>
            <a:off x="3370263" y="6037160"/>
            <a:ext cx="7397750" cy="423862"/>
          </a:xfrm>
          <a:prstGeom prst="rect">
            <a:avLst/>
          </a:prstGeom>
          <a:noFill/>
          <a:ln>
            <a:noFill/>
          </a:ln>
        </p:spPr>
        <p:txBody>
          <a:bodyPr anchorCtr="0" anchor="t" bIns="45700" lIns="91425" spcFirstLastPara="1" rIns="91425" wrap="square" tIns="45700">
            <a:noAutofit/>
          </a:bodyPr>
          <a:lstStyle/>
          <a:p>
            <a:pPr indent="0" lvl="0" marL="0" marR="0" rtl="1" algn="l">
              <a:lnSpc>
                <a:spcPct val="90000"/>
              </a:lnSpc>
              <a:spcBef>
                <a:spcPts val="0"/>
              </a:spcBef>
              <a:spcAft>
                <a:spcPts val="0"/>
              </a:spcAft>
              <a:buClr>
                <a:srgbClr val="000000"/>
              </a:buClr>
              <a:buSzPts val="2400"/>
              <a:buFont typeface="Arial"/>
              <a:buNone/>
            </a:pPr>
            <a:r>
              <a:rPr b="0" i="0" lang="fr-FR" sz="2400" u="none" cap="none" strike="noStrike">
                <a:solidFill>
                  <a:srgbClr val="0070C0"/>
                </a:solidFill>
                <a:latin typeface="Open Sans"/>
                <a:ea typeface="Open Sans"/>
                <a:cs typeface="Open Sans"/>
                <a:sym typeface="Open Sans"/>
              </a:rPr>
              <a:t>Ma ville </a:t>
            </a:r>
            <a:r>
              <a:rPr b="1" i="0" lang="fr-FR" sz="2400" u="none" cap="none" strike="noStrike">
                <a:solidFill>
                  <a:srgbClr val="FF0000"/>
                </a:solidFill>
                <a:latin typeface="Open Sans"/>
                <a:ea typeface="Open Sans"/>
                <a:cs typeface="Open Sans"/>
                <a:sym typeface="Open Sans"/>
              </a:rPr>
              <a:t>dont</a:t>
            </a:r>
            <a:r>
              <a:rPr b="0" i="0" lang="fr-FR" sz="2400" u="none" cap="none" strike="noStrike">
                <a:solidFill>
                  <a:srgbClr val="0070C0"/>
                </a:solidFill>
                <a:latin typeface="Open Sans"/>
                <a:ea typeface="Open Sans"/>
                <a:cs typeface="Open Sans"/>
                <a:sym typeface="Open Sans"/>
              </a:rPr>
              <a:t> les nuits sont inoubliables est très animée. </a:t>
            </a:r>
            <a:endParaRPr b="0" i="0" sz="2400" u="none" cap="none" strike="noStrike">
              <a:solidFill>
                <a:srgbClr val="0070C0"/>
              </a:solidFill>
              <a:latin typeface="Open Sans"/>
              <a:ea typeface="Open Sans"/>
              <a:cs typeface="Open Sans"/>
              <a:sym typeface="Open Sans"/>
            </a:endParaRPr>
          </a:p>
        </p:txBody>
      </p:sp>
      <p:sp>
        <p:nvSpPr>
          <p:cNvPr id="338" name="Google Shape;338;p25"/>
          <p:cNvSpPr/>
          <p:nvPr/>
        </p:nvSpPr>
        <p:spPr>
          <a:xfrm>
            <a:off x="223838" y="2232025"/>
            <a:ext cx="2605087" cy="1421928"/>
          </a:xfrm>
          <a:prstGeom prst="rect">
            <a:avLst/>
          </a:prstGeom>
          <a:noFill/>
          <a:ln>
            <a:noFill/>
          </a:ln>
        </p:spPr>
        <p:txBody>
          <a:bodyPr anchorCtr="0" anchor="t" bIns="45700" lIns="91425" spcFirstLastPara="1" rIns="91425" wrap="square" tIns="45700">
            <a:noAutofit/>
          </a:bodyPr>
          <a:lstStyle/>
          <a:p>
            <a:pPr indent="0" lvl="0" marL="0" marR="0" rtl="1" algn="l">
              <a:lnSpc>
                <a:spcPct val="90000"/>
              </a:lnSpc>
              <a:spcBef>
                <a:spcPts val="0"/>
              </a:spcBef>
              <a:spcAft>
                <a:spcPts val="0"/>
              </a:spcAft>
              <a:buClr>
                <a:srgbClr val="3A3838"/>
              </a:buClr>
              <a:buSzPts val="2000"/>
              <a:buFont typeface="Open Sans"/>
              <a:buNone/>
            </a:pPr>
            <a:r>
              <a:rPr b="1" i="0" lang="fr-FR" sz="2400" u="none" cap="none" strike="noStrike">
                <a:solidFill>
                  <a:schemeClr val="dk1"/>
                </a:solidFill>
                <a:latin typeface="Open Sans"/>
                <a:ea typeface="Open Sans"/>
                <a:cs typeface="Open Sans"/>
                <a:sym typeface="Open Sans"/>
              </a:rPr>
              <a:t>Reliez les couples de phrases à l’aide d’un pronom relatif.</a:t>
            </a:r>
            <a:endParaRPr b="0" i="0" sz="1400" u="none" cap="none" strike="noStrike">
              <a:solidFill>
                <a:srgbClr val="000000"/>
              </a:solidFill>
              <a:latin typeface="Arial"/>
              <a:ea typeface="Arial"/>
              <a:cs typeface="Arial"/>
              <a:sym typeface="Arial"/>
            </a:endParaRPr>
          </a:p>
        </p:txBody>
      </p:sp>
      <p:sp>
        <p:nvSpPr>
          <p:cNvPr id="339" name="Google Shape;339;p25"/>
          <p:cNvSpPr txBox="1"/>
          <p:nvPr/>
        </p:nvSpPr>
        <p:spPr>
          <a:xfrm>
            <a:off x="3282950" y="3733930"/>
            <a:ext cx="8442325" cy="475277"/>
          </a:xfrm>
          <a:prstGeom prst="rect">
            <a:avLst/>
          </a:prstGeom>
          <a:noFill/>
          <a:ln cap="flat" cmpd="sng" w="9525">
            <a:solidFill>
              <a:srgbClr val="00206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3A3838"/>
              </a:buClr>
              <a:buSzPts val="2000"/>
              <a:buFont typeface="Open Sans"/>
              <a:buNone/>
            </a:pPr>
            <a:r>
              <a:t/>
            </a:r>
            <a:endParaRPr b="0" i="0" sz="2400" u="none" cap="none" strike="noStrike">
              <a:solidFill>
                <a:srgbClr val="3A3838"/>
              </a:solidFill>
              <a:latin typeface="Times New Roman"/>
              <a:ea typeface="Times New Roman"/>
              <a:cs typeface="Times New Roman"/>
              <a:sym typeface="Times New Roman"/>
            </a:endParaRPr>
          </a:p>
          <a:p>
            <a:pPr indent="0" lvl="0" marL="0" marR="0" rtl="0" algn="l">
              <a:lnSpc>
                <a:spcPct val="90000"/>
              </a:lnSpc>
              <a:spcBef>
                <a:spcPts val="0"/>
              </a:spcBef>
              <a:spcAft>
                <a:spcPts val="0"/>
              </a:spcAft>
              <a:buClr>
                <a:srgbClr val="000000"/>
              </a:buClr>
              <a:buSzPts val="2400"/>
              <a:buFont typeface="Arial"/>
              <a:buNone/>
            </a:pPr>
            <a:r>
              <a:rPr b="0" i="0" lang="fr-FR" sz="2400" u="none" cap="none" strike="noStrike">
                <a:solidFill>
                  <a:srgbClr val="3A3838"/>
                </a:solidFill>
                <a:latin typeface="Times New Roman"/>
                <a:ea typeface="Times New Roman"/>
                <a:cs typeface="Times New Roman"/>
                <a:sym typeface="Times New Roman"/>
              </a:rPr>
              <a:t>I</a:t>
            </a:r>
            <a:r>
              <a:rPr b="0" i="0" lang="fr-FR" sz="2400" u="none" cap="none" strike="noStrike">
                <a:solidFill>
                  <a:srgbClr val="3A3838"/>
                </a:solidFill>
                <a:latin typeface="Open Sans"/>
                <a:ea typeface="Open Sans"/>
                <a:cs typeface="Open Sans"/>
                <a:sym typeface="Open Sans"/>
              </a:rPr>
              <a:t>l retourne dans la ville. Il a vécu dans cette ville.</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0"/>
              </a:spcBef>
              <a:spcAft>
                <a:spcPts val="0"/>
              </a:spcAft>
              <a:buClr>
                <a:srgbClr val="000000"/>
              </a:buClr>
              <a:buSzPts val="2400"/>
              <a:buFont typeface="Arial"/>
              <a:buNone/>
            </a:pPr>
            <a:r>
              <a:rPr b="0" i="0" lang="fr-FR" sz="2400" u="none" cap="none" strike="noStrike">
                <a:solidFill>
                  <a:srgbClr val="3A3838"/>
                </a:solidFill>
                <a:latin typeface="Open Sans"/>
                <a:ea typeface="Open Sans"/>
                <a:cs typeface="Open Sans"/>
                <a:sym typeface="Open Sans"/>
              </a:rPr>
              <a:t> </a:t>
            </a:r>
            <a:endParaRPr b="0" i="0" sz="2400" u="none" cap="none" strike="noStrike">
              <a:solidFill>
                <a:srgbClr val="3A3838"/>
              </a:solidFill>
              <a:latin typeface="Open Sans"/>
              <a:ea typeface="Open Sans"/>
              <a:cs typeface="Open Sans"/>
              <a:sym typeface="Open Sans"/>
            </a:endParaRPr>
          </a:p>
        </p:txBody>
      </p:sp>
      <p:sp>
        <p:nvSpPr>
          <p:cNvPr id="340" name="Google Shape;340;p25"/>
          <p:cNvSpPr txBox="1"/>
          <p:nvPr/>
        </p:nvSpPr>
        <p:spPr>
          <a:xfrm>
            <a:off x="3282950" y="2316470"/>
            <a:ext cx="8442325" cy="492125"/>
          </a:xfrm>
          <a:prstGeom prst="rect">
            <a:avLst/>
          </a:prstGeom>
          <a:noFill/>
          <a:ln cap="flat" cmpd="sng" w="9525">
            <a:solidFill>
              <a:srgbClr val="00206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3A3838"/>
              </a:buClr>
              <a:buSzPts val="2000"/>
              <a:buFont typeface="Open Sans"/>
              <a:buNone/>
            </a:pPr>
            <a:r>
              <a:rPr b="0" i="0" lang="fr-FR" sz="2400" u="none" cap="none" strike="noStrike">
                <a:solidFill>
                  <a:srgbClr val="3A3838"/>
                </a:solidFill>
                <a:latin typeface="Open Sans"/>
                <a:ea typeface="Open Sans"/>
                <a:cs typeface="Open Sans"/>
                <a:sym typeface="Open Sans"/>
              </a:rPr>
              <a:t>C’est un site historique. Il n’est pas très connu.</a:t>
            </a:r>
            <a:endParaRPr b="0" i="0" sz="1400" u="none" cap="none" strike="noStrike">
              <a:solidFill>
                <a:srgbClr val="000000"/>
              </a:solidFill>
              <a:latin typeface="Arial"/>
              <a:ea typeface="Arial"/>
              <a:cs typeface="Arial"/>
              <a:sym typeface="Arial"/>
            </a:endParaRPr>
          </a:p>
        </p:txBody>
      </p:sp>
      <p:sp>
        <p:nvSpPr>
          <p:cNvPr id="341" name="Google Shape;341;p25"/>
          <p:cNvSpPr txBox="1"/>
          <p:nvPr/>
        </p:nvSpPr>
        <p:spPr>
          <a:xfrm>
            <a:off x="3282950" y="5134542"/>
            <a:ext cx="8442325" cy="566737"/>
          </a:xfrm>
          <a:prstGeom prst="rect">
            <a:avLst/>
          </a:prstGeom>
          <a:noFill/>
          <a:ln cap="flat" cmpd="sng" w="9525">
            <a:solidFill>
              <a:srgbClr val="00206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t/>
            </a:r>
            <a:endParaRPr b="0" i="0" sz="2400" u="none" cap="none" strike="noStrike">
              <a:solidFill>
                <a:srgbClr val="3A3838"/>
              </a:solidFill>
              <a:latin typeface="Open Sans"/>
              <a:ea typeface="Open Sans"/>
              <a:cs typeface="Open Sans"/>
              <a:sym typeface="Open Sans"/>
            </a:endParaRPr>
          </a:p>
          <a:p>
            <a:pPr indent="0" lvl="0" marL="0" marR="0" rtl="0" algn="l">
              <a:lnSpc>
                <a:spcPct val="90000"/>
              </a:lnSpc>
              <a:spcBef>
                <a:spcPts val="0"/>
              </a:spcBef>
              <a:spcAft>
                <a:spcPts val="0"/>
              </a:spcAft>
              <a:buClr>
                <a:srgbClr val="000000"/>
              </a:buClr>
              <a:buSzPts val="2400"/>
              <a:buFont typeface="Arial"/>
              <a:buNone/>
            </a:pPr>
            <a:r>
              <a:rPr b="0" i="0" lang="fr-FR" sz="2400" u="none" cap="none" strike="noStrike">
                <a:solidFill>
                  <a:srgbClr val="3A3838"/>
                </a:solidFill>
                <a:latin typeface="Open Sans"/>
                <a:ea typeface="Open Sans"/>
                <a:cs typeface="Open Sans"/>
                <a:sym typeface="Open Sans"/>
              </a:rPr>
              <a:t>Ma ville est très animée. Ses nuits sont inoubliables.</a:t>
            </a:r>
            <a:endParaRPr b="0" i="0" sz="1400" u="none" cap="none" strike="noStrike">
              <a:solidFill>
                <a:srgbClr val="000000"/>
              </a:solidFill>
              <a:latin typeface="Arial"/>
              <a:ea typeface="Arial"/>
              <a:cs typeface="Arial"/>
              <a:sym typeface="Arial"/>
            </a:endParaRPr>
          </a:p>
          <a:p>
            <a:pPr indent="-215900" lvl="0" marL="342900" marR="0" rtl="0" algn="l">
              <a:lnSpc>
                <a:spcPct val="90000"/>
              </a:lnSpc>
              <a:spcBef>
                <a:spcPts val="0"/>
              </a:spcBef>
              <a:spcAft>
                <a:spcPts val="0"/>
              </a:spcAft>
              <a:buClr>
                <a:srgbClr val="3A3838"/>
              </a:buClr>
              <a:buSzPts val="2000"/>
              <a:buFont typeface="Arial"/>
              <a:buNone/>
            </a:pPr>
            <a:r>
              <a:t/>
            </a:r>
            <a:endParaRPr b="0" i="0" sz="2400" u="none" cap="none" strike="noStrike">
              <a:solidFill>
                <a:srgbClr val="3A3838"/>
              </a:solidFill>
              <a:latin typeface="Times New Roman"/>
              <a:ea typeface="Times New Roman"/>
              <a:cs typeface="Times New Roman"/>
              <a:sym typeface="Times New Roman"/>
            </a:endParaRPr>
          </a:p>
        </p:txBody>
      </p:sp>
      <p:sp>
        <p:nvSpPr>
          <p:cNvPr id="342" name="Google Shape;342;p25"/>
          <p:cNvSpPr/>
          <p:nvPr/>
        </p:nvSpPr>
        <p:spPr>
          <a:xfrm>
            <a:off x="5836571" y="950479"/>
            <a:ext cx="1978025" cy="409575"/>
          </a:xfrm>
          <a:prstGeom prst="rect">
            <a:avLst/>
          </a:prstGeom>
          <a:noFill/>
          <a:ln cap="flat" cmpd="sng" w="28575">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43" name="Google Shape;343;p25"/>
          <p:cNvSpPr/>
          <p:nvPr/>
        </p:nvSpPr>
        <p:spPr>
          <a:xfrm>
            <a:off x="8126361" y="945819"/>
            <a:ext cx="170580" cy="409575"/>
          </a:xfrm>
          <a:prstGeom prst="rect">
            <a:avLst/>
          </a:prstGeom>
          <a:noFill/>
          <a:ln cap="flat" cmpd="sng" w="28575">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4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334"/>
                                        </p:tgtEl>
                                        <p:attrNameLst>
                                          <p:attrName>style.visibility</p:attrName>
                                        </p:attrNameLst>
                                      </p:cBhvr>
                                      <p:to>
                                        <p:strVal val="visible"/>
                                      </p:to>
                                    </p:set>
                                    <p:anim calcmode="lin" valueType="num">
                                      <p:cBhvr additive="base">
                                        <p:cTn dur="500"/>
                                        <p:tgtEl>
                                          <p:spTgt spid="33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335"/>
                                        </p:tgtEl>
                                        <p:attrNameLst>
                                          <p:attrName>style.visibility</p:attrName>
                                        </p:attrNameLst>
                                      </p:cBhvr>
                                      <p:to>
                                        <p:strVal val="visible"/>
                                      </p:to>
                                    </p:set>
                                    <p:anim calcmode="lin" valueType="num">
                                      <p:cBhvr additive="base">
                                        <p:cTn dur="500"/>
                                        <p:tgtEl>
                                          <p:spTgt spid="33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336"/>
                                        </p:tgtEl>
                                        <p:attrNameLst>
                                          <p:attrName>style.visibility</p:attrName>
                                        </p:attrNameLst>
                                      </p:cBhvr>
                                      <p:to>
                                        <p:strVal val="visible"/>
                                      </p:to>
                                    </p:set>
                                    <p:anim calcmode="lin" valueType="num">
                                      <p:cBhvr additive="base">
                                        <p:cTn dur="500"/>
                                        <p:tgtEl>
                                          <p:spTgt spid="336"/>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337"/>
                                        </p:tgtEl>
                                        <p:attrNameLst>
                                          <p:attrName>style.visibility</p:attrName>
                                        </p:attrNameLst>
                                      </p:cBhvr>
                                      <p:to>
                                        <p:strVal val="visible"/>
                                      </p:to>
                                    </p:set>
                                    <p:anim calcmode="lin" valueType="num">
                                      <p:cBhvr additive="base">
                                        <p:cTn dur="500"/>
                                        <p:tgtEl>
                                          <p:spTgt spid="337"/>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 name="Shape 348"/>
        <p:cNvGrpSpPr/>
        <p:nvPr/>
      </p:nvGrpSpPr>
      <p:grpSpPr>
        <a:xfrm>
          <a:off x="0" y="0"/>
          <a:ext cx="0" cy="0"/>
          <a:chOff x="0" y="0"/>
          <a:chExt cx="0" cy="0"/>
        </a:xfrm>
      </p:grpSpPr>
      <p:sp>
        <p:nvSpPr>
          <p:cNvPr id="349" name="Google Shape;349;p26"/>
          <p:cNvSpPr/>
          <p:nvPr/>
        </p:nvSpPr>
        <p:spPr>
          <a:xfrm>
            <a:off x="1420813" y="1028700"/>
            <a:ext cx="8591550" cy="5842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1" i="0" lang="fr-FR" sz="2000" u="none" cap="none" strike="noStrike">
                <a:solidFill>
                  <a:srgbClr val="000000"/>
                </a:solidFill>
                <a:latin typeface="Times New Roman"/>
                <a:ea typeface="Times New Roman"/>
                <a:cs typeface="Times New Roman"/>
                <a:sym typeface="Times New Roman"/>
              </a:rPr>
              <a:t> </a:t>
            </a:r>
            <a:r>
              <a:rPr b="1" i="0" lang="fr-FR" sz="2400" u="none" cap="none" strike="noStrike">
                <a:solidFill>
                  <a:srgbClr val="2E75B5"/>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350" name="Google Shape;350;p26"/>
          <p:cNvSpPr txBox="1"/>
          <p:nvPr/>
        </p:nvSpPr>
        <p:spPr>
          <a:xfrm>
            <a:off x="688975" y="114191"/>
            <a:ext cx="111061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0" i="0" sz="1400" u="none" cap="none" strike="noStrike">
              <a:solidFill>
                <a:srgbClr val="000000"/>
              </a:solidFill>
              <a:latin typeface="Arial"/>
              <a:ea typeface="Arial"/>
              <a:cs typeface="Arial"/>
              <a:sym typeface="Arial"/>
            </a:endParaRPr>
          </a:p>
        </p:txBody>
      </p:sp>
      <p:sp>
        <p:nvSpPr>
          <p:cNvPr id="351" name="Google Shape;351;p26"/>
          <p:cNvSpPr/>
          <p:nvPr/>
        </p:nvSpPr>
        <p:spPr>
          <a:xfrm>
            <a:off x="5257800" y="5392738"/>
            <a:ext cx="6537325" cy="5842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2400"/>
              <a:buFont typeface="Arial"/>
              <a:buNone/>
            </a:pPr>
            <a:r>
              <a:rPr b="1" i="1" lang="fr-FR" sz="2400" u="none" cap="none" strike="noStrike">
                <a:solidFill>
                  <a:srgbClr val="FF0000"/>
                </a:solidFill>
                <a:latin typeface="Open Sans"/>
                <a:ea typeface="Open Sans"/>
                <a:cs typeface="Open Sans"/>
                <a:sym typeface="Open Sans"/>
              </a:rPr>
              <a:t>N’oubliez pas de varier les pronoms relatifs. </a:t>
            </a:r>
            <a:endParaRPr b="1" i="1" sz="2400" u="none" cap="none" strike="noStrike">
              <a:solidFill>
                <a:srgbClr val="FF0000"/>
              </a:solidFill>
              <a:latin typeface="Open Sans"/>
              <a:ea typeface="Open Sans"/>
              <a:cs typeface="Open Sans"/>
              <a:sym typeface="Open Sans"/>
            </a:endParaRPr>
          </a:p>
        </p:txBody>
      </p:sp>
      <p:grpSp>
        <p:nvGrpSpPr>
          <p:cNvPr id="352" name="Google Shape;352;p26"/>
          <p:cNvGrpSpPr/>
          <p:nvPr/>
        </p:nvGrpSpPr>
        <p:grpSpPr>
          <a:xfrm>
            <a:off x="2724817" y="622204"/>
            <a:ext cx="8922229" cy="4648392"/>
            <a:chOff x="2387360" y="311054"/>
            <a:chExt cx="8922229" cy="4648392"/>
          </a:xfrm>
        </p:grpSpPr>
        <p:sp>
          <p:nvSpPr>
            <p:cNvPr id="353" name="Google Shape;353;p26"/>
            <p:cNvSpPr/>
            <p:nvPr/>
          </p:nvSpPr>
          <p:spPr>
            <a:xfrm rot="333019">
              <a:off x="2552700" y="717550"/>
              <a:ext cx="8591550" cy="3835400"/>
            </a:xfrm>
            <a:prstGeom prst="wedgeEllipseCallout">
              <a:avLst>
                <a:gd fmla="val -26862" name="adj1"/>
                <a:gd fmla="val 71240" name="adj2"/>
              </a:avLst>
            </a:prstGeom>
            <a:no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54" name="Google Shape;354;p26"/>
            <p:cNvSpPr/>
            <p:nvPr/>
          </p:nvSpPr>
          <p:spPr>
            <a:xfrm>
              <a:off x="2833688" y="1406525"/>
              <a:ext cx="6986588" cy="58233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Et votre ville, elle est comment ?</a:t>
              </a:r>
              <a:endParaRPr b="0" i="0" sz="1400" u="none" cap="none" strike="noStrike">
                <a:solidFill>
                  <a:srgbClr val="000000"/>
                </a:solidFill>
                <a:latin typeface="Arial"/>
                <a:ea typeface="Arial"/>
                <a:cs typeface="Arial"/>
                <a:sym typeface="Arial"/>
              </a:endParaRPr>
            </a:p>
          </p:txBody>
        </p:sp>
        <p:sp>
          <p:nvSpPr>
            <p:cNvPr id="355" name="Google Shape;355;p26"/>
            <p:cNvSpPr/>
            <p:nvPr/>
          </p:nvSpPr>
          <p:spPr>
            <a:xfrm>
              <a:off x="4425950" y="2795588"/>
              <a:ext cx="5827713" cy="83099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Décrivez votre ville en ayant recours aux pronoms relatifs.</a:t>
              </a:r>
              <a:endParaRPr b="0" i="0" sz="2400" u="none" cap="none" strike="noStrike">
                <a:solidFill>
                  <a:schemeClr val="dk1"/>
                </a:solidFill>
                <a:latin typeface="Arial"/>
                <a:ea typeface="Arial"/>
                <a:cs typeface="Arial"/>
                <a:sym typeface="Arial"/>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2"/>
                                        </p:tgtEl>
                                        <p:attrNameLst>
                                          <p:attrName>style.visibility</p:attrName>
                                        </p:attrNameLst>
                                      </p:cBhvr>
                                      <p:to>
                                        <p:strVal val="visible"/>
                                      </p:to>
                                    </p:set>
                                    <p:animEffect filter="fade" transition="in">
                                      <p:cBhvr>
                                        <p:cTn dur="500"/>
                                        <p:tgtEl>
                                          <p:spTgt spid="3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51"/>
                                        </p:tgtEl>
                                        <p:attrNameLst>
                                          <p:attrName>style.visibility</p:attrName>
                                        </p:attrNameLst>
                                      </p:cBhvr>
                                      <p:to>
                                        <p:strVal val="visible"/>
                                      </p:to>
                                    </p:set>
                                    <p:anim calcmode="lin" valueType="num">
                                      <p:cBhvr additive="base">
                                        <p:cTn dur="500"/>
                                        <p:tgtEl>
                                          <p:spTgt spid="351"/>
                                        </p:tgtEl>
                                        <p:attrNameLst>
                                          <p:attrName>ppt_w</p:attrName>
                                        </p:attrNameLst>
                                      </p:cBhvr>
                                      <p:tavLst>
                                        <p:tav fmla="" tm="0">
                                          <p:val>
                                            <p:strVal val="0"/>
                                          </p:val>
                                        </p:tav>
                                        <p:tav fmla="" tm="100000">
                                          <p:val>
                                            <p:strVal val="#ppt_w"/>
                                          </p:val>
                                        </p:tav>
                                      </p:tavLst>
                                    </p:anim>
                                    <p:anim calcmode="lin" valueType="num">
                                      <p:cBhvr additive="base">
                                        <p:cTn dur="500"/>
                                        <p:tgtEl>
                                          <p:spTgt spid="35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59" name="Shape 359"/>
        <p:cNvGrpSpPr/>
        <p:nvPr/>
      </p:nvGrpSpPr>
      <p:grpSpPr>
        <a:xfrm>
          <a:off x="0" y="0"/>
          <a:ext cx="0" cy="0"/>
          <a:chOff x="0" y="0"/>
          <a:chExt cx="0" cy="0"/>
        </a:xfrm>
      </p:grpSpPr>
      <p:sp>
        <p:nvSpPr>
          <p:cNvPr id="360" name="Google Shape;360;p27"/>
          <p:cNvSpPr/>
          <p:nvPr/>
        </p:nvSpPr>
        <p:spPr>
          <a:xfrm>
            <a:off x="1111250" y="2024063"/>
            <a:ext cx="10467975" cy="371633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2400"/>
              <a:buFont typeface="Arial"/>
              <a:buNone/>
            </a:pPr>
            <a:r>
              <a:rPr b="0" i="0" lang="fr-FR" sz="2400" u="sng" cap="none" strike="noStrike">
                <a:solidFill>
                  <a:schemeClr val="hlink"/>
                </a:solidFill>
                <a:latin typeface="Open Sans"/>
                <a:ea typeface="Open Sans"/>
                <a:cs typeface="Open Sans"/>
                <a:sym typeface="Open Sans"/>
                <a:hlinkClick r:id="rId3"/>
              </a:rPr>
              <a:t>-https://www.languefr.net/2018/12/description-dune-ville.html</a:t>
            </a:r>
            <a:endParaRPr b="0" i="0" sz="2400" u="none" cap="none" strike="noStrike">
              <a:solidFill>
                <a:schemeClr val="dk1"/>
              </a:solidFill>
              <a:latin typeface="Open Sans"/>
              <a:ea typeface="Open Sans"/>
              <a:cs typeface="Open Sans"/>
              <a:sym typeface="Open Sans"/>
            </a:endParaRPr>
          </a:p>
          <a:p>
            <a:pPr indent="0" lvl="0" marL="0" marR="0" rtl="0" algn="l">
              <a:lnSpc>
                <a:spcPct val="150000"/>
              </a:lnSpc>
              <a:spcBef>
                <a:spcPts val="0"/>
              </a:spcBef>
              <a:spcAft>
                <a:spcPts val="0"/>
              </a:spcAft>
              <a:buClr>
                <a:srgbClr val="000000"/>
              </a:buClr>
              <a:buSzPts val="2400"/>
              <a:buFont typeface="Arial"/>
              <a:buNone/>
            </a:pPr>
            <a:r>
              <a:t/>
            </a:r>
            <a:endParaRPr b="0" i="0" sz="2400" u="none" cap="none" strike="noStrike">
              <a:solidFill>
                <a:srgbClr val="000000"/>
              </a:solidFill>
              <a:latin typeface="Open Sans"/>
              <a:ea typeface="Open Sans"/>
              <a:cs typeface="Open Sans"/>
              <a:sym typeface="Open Sans"/>
            </a:endParaRPr>
          </a:p>
          <a:p>
            <a:pPr indent="0" lvl="0" marL="0" marR="0" rtl="0" algn="l">
              <a:lnSpc>
                <a:spcPct val="150000"/>
              </a:lnSpc>
              <a:spcBef>
                <a:spcPts val="0"/>
              </a:spcBef>
              <a:spcAft>
                <a:spcPts val="0"/>
              </a:spcAft>
              <a:buClr>
                <a:srgbClr val="000000"/>
              </a:buClr>
              <a:buSzPts val="2400"/>
              <a:buFont typeface="Arial"/>
              <a:buNone/>
            </a:pPr>
            <a:r>
              <a:rPr b="0" i="0" lang="fr-FR" sz="2400" u="sng" cap="none" strike="noStrike">
                <a:solidFill>
                  <a:schemeClr val="hlink"/>
                </a:solidFill>
                <a:latin typeface="Open Sans"/>
                <a:ea typeface="Open Sans"/>
                <a:cs typeface="Open Sans"/>
                <a:sym typeface="Open Sans"/>
                <a:hlinkClick r:id="rId4"/>
              </a:rPr>
              <a:t>-https://www.podcastfrancaisfacile.com/wpcontent/uploads/files/relatifs2.pdf</a:t>
            </a:r>
            <a:endParaRPr b="0" i="0" sz="2400" u="none" cap="none" strike="noStrike">
              <a:solidFill>
                <a:srgbClr val="000000"/>
              </a:solidFill>
              <a:latin typeface="Open Sans"/>
              <a:ea typeface="Open Sans"/>
              <a:cs typeface="Open Sans"/>
              <a:sym typeface="Open Sans"/>
            </a:endParaRPr>
          </a:p>
          <a:p>
            <a:pPr indent="0" lvl="0" marL="0" marR="0" rtl="0" algn="l">
              <a:lnSpc>
                <a:spcPct val="150000"/>
              </a:lnSpc>
              <a:spcBef>
                <a:spcPts val="0"/>
              </a:spcBef>
              <a:spcAft>
                <a:spcPts val="0"/>
              </a:spcAft>
              <a:buClr>
                <a:srgbClr val="000000"/>
              </a:buClr>
              <a:buSzPts val="2400"/>
              <a:buFont typeface="Arial"/>
              <a:buNone/>
            </a:pPr>
            <a:r>
              <a:t/>
            </a:r>
            <a:endParaRPr b="0" i="0" sz="2400" u="none" cap="none" strike="noStrike">
              <a:solidFill>
                <a:schemeClr val="dk1"/>
              </a:solidFill>
              <a:latin typeface="Open Sans"/>
              <a:ea typeface="Open Sans"/>
              <a:cs typeface="Open Sans"/>
              <a:sym typeface="Open Sans"/>
            </a:endParaRPr>
          </a:p>
          <a:p>
            <a:pPr indent="0" lvl="0" marL="0" marR="0" rtl="0" algn="l">
              <a:lnSpc>
                <a:spcPct val="150000"/>
              </a:lnSpc>
              <a:spcBef>
                <a:spcPts val="0"/>
              </a:spcBef>
              <a:spcAft>
                <a:spcPts val="0"/>
              </a:spcAft>
              <a:buClr>
                <a:schemeClr val="dk1"/>
              </a:buClr>
              <a:buSzPts val="2400"/>
              <a:buFont typeface="Arial"/>
              <a:buNone/>
            </a:pPr>
            <a:r>
              <a:rPr b="0" i="0" lang="fr-FR" sz="2400" u="none" cap="none" strike="noStrike">
                <a:solidFill>
                  <a:srgbClr val="000000"/>
                </a:solidFill>
                <a:latin typeface="Open Sans"/>
                <a:ea typeface="Open Sans"/>
                <a:cs typeface="Open Sans"/>
                <a:sym typeface="Open Sans"/>
              </a:rPr>
              <a:t>-</a:t>
            </a:r>
            <a:r>
              <a:rPr b="0" i="0" lang="fr-FR" sz="2400" u="sng" cap="none" strike="noStrike">
                <a:solidFill>
                  <a:srgbClr val="0070C0"/>
                </a:solidFill>
                <a:latin typeface="Open Sans"/>
                <a:ea typeface="Open Sans"/>
                <a:cs typeface="Open Sans"/>
                <a:sym typeface="Open Sans"/>
              </a:rPr>
              <a:t>https://www.youtube.com/watch?v=jAZ5JHf1erU</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400"/>
              <a:buFont typeface="Arial"/>
              <a:buNone/>
            </a:pPr>
            <a:r>
              <a:t/>
            </a:r>
            <a:endParaRPr b="0" i="0" sz="2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400"/>
              <a:buFont typeface="Arial"/>
              <a:buNone/>
            </a:pPr>
            <a:r>
              <a:t/>
            </a:r>
            <a:endParaRPr b="0" i="0" sz="2400" u="none" cap="none" strike="noStrike">
              <a:solidFill>
                <a:schemeClr val="dk1"/>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sp>
        <p:nvSpPr>
          <p:cNvPr id="365" name="Google Shape;365;p28"/>
          <p:cNvSpPr txBox="1"/>
          <p:nvPr/>
        </p:nvSpPr>
        <p:spPr>
          <a:xfrm>
            <a:off x="1047750" y="2054225"/>
            <a:ext cx="9926638" cy="3924300"/>
          </a:xfrm>
          <a:prstGeom prst="rect">
            <a:avLst/>
          </a:prstGeom>
          <a:noFill/>
          <a:ln>
            <a:noFill/>
          </a:ln>
        </p:spPr>
        <p:txBody>
          <a:bodyPr anchorCtr="0" anchor="t" bIns="45700" lIns="91425" spcFirstLastPara="1" rIns="91425" wrap="square" tIns="45700">
            <a:noAutofit/>
          </a:bodyPr>
          <a:lstStyle/>
          <a:p>
            <a:pPr indent="-457200" lvl="0" marL="457200" marR="0" rtl="0" algn="l">
              <a:lnSpc>
                <a:spcPct val="150000"/>
              </a:lnSpc>
              <a:spcBef>
                <a:spcPts val="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Auteure : Dr. Nathalie Rouphael</a:t>
            </a:r>
            <a:endParaRPr b="0" i="0" sz="2400" u="none" cap="none" strike="noStrike">
              <a:solidFill>
                <a:srgbClr val="000000"/>
              </a:solidFill>
              <a:latin typeface="Open Sans"/>
              <a:ea typeface="Open Sans"/>
              <a:cs typeface="Open Sans"/>
              <a:sym typeface="Open Sans"/>
            </a:endParaRPr>
          </a:p>
          <a:p>
            <a:pPr indent="-457200" lvl="0" marL="457200" marR="0" rtl="0" algn="l">
              <a:lnSpc>
                <a:spcPct val="150000"/>
              </a:lnSpc>
              <a:spcBef>
                <a:spcPts val="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Coordinatrices : Marina Chammas</a:t>
            </a:r>
            <a:br>
              <a:rPr b="0" i="0" lang="fr-FR" sz="2400" u="none" cap="none" strike="noStrike">
                <a:solidFill>
                  <a:srgbClr val="000000"/>
                </a:solidFill>
                <a:latin typeface="Open Sans"/>
                <a:ea typeface="Open Sans"/>
                <a:cs typeface="Open Sans"/>
                <a:sym typeface="Open Sans"/>
              </a:rPr>
            </a:br>
            <a:r>
              <a:rPr b="0" i="0" lang="fr-FR" sz="2400" u="none" cap="none" strike="noStrike">
                <a:solidFill>
                  <a:srgbClr val="000000"/>
                </a:solidFill>
                <a:latin typeface="Open Sans"/>
                <a:ea typeface="Open Sans"/>
                <a:cs typeface="Open Sans"/>
                <a:sym typeface="Open Sans"/>
              </a:rPr>
              <a:t>                                Safa MAWLAWI</a:t>
            </a:r>
            <a:endParaRPr b="0" i="0" sz="2400" u="none" cap="none" strike="noStrike">
              <a:solidFill>
                <a:srgbClr val="000000"/>
              </a:solidFill>
              <a:latin typeface="Open Sans"/>
              <a:ea typeface="Open Sans"/>
              <a:cs typeface="Open Sans"/>
              <a:sym typeface="Open Sans"/>
            </a:endParaRPr>
          </a:p>
          <a:p>
            <a:pPr indent="-457200" lvl="0" marL="457200" marR="0" rtl="0" algn="l">
              <a:lnSpc>
                <a:spcPct val="150000"/>
              </a:lnSpc>
              <a:spcBef>
                <a:spcPts val="100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Lectrice linguistique: Hala Fayyad</a:t>
            </a:r>
            <a:endParaRPr b="0" i="0" sz="2400" u="none" cap="none" strike="noStrike">
              <a:solidFill>
                <a:srgbClr val="000000"/>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13"/>
          <p:cNvSpPr txBox="1"/>
          <p:nvPr/>
        </p:nvSpPr>
        <p:spPr>
          <a:xfrm>
            <a:off x="1044575" y="1500188"/>
            <a:ext cx="8548688" cy="571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Open Sans"/>
              <a:buNone/>
            </a:pPr>
            <a:r>
              <a:rPr b="0" i="0" lang="fr-FR" sz="2400" u="none" cap="none" strike="noStrike">
                <a:solidFill>
                  <a:srgbClr val="000000"/>
                </a:solidFill>
                <a:latin typeface="Open Sans"/>
                <a:ea typeface="Open Sans"/>
                <a:cs typeface="Open Sans"/>
                <a:sym typeface="Open Sans"/>
              </a:rPr>
              <a:t>Objectif</a:t>
            </a:r>
            <a:r>
              <a:rPr b="0" i="0" lang="fr-FR" sz="2400" u="none" cap="none" strike="noStrike">
                <a:solidFill>
                  <a:srgbClr val="000000"/>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105" name="Google Shape;105;p13"/>
          <p:cNvSpPr txBox="1"/>
          <p:nvPr/>
        </p:nvSpPr>
        <p:spPr>
          <a:xfrm>
            <a:off x="1063625" y="3213100"/>
            <a:ext cx="360363" cy="5080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rgbClr val="FFFFFF"/>
                </a:solidFill>
                <a:latin typeface="Calibri"/>
                <a:ea typeface="Calibri"/>
                <a:cs typeface="Calibri"/>
                <a:sym typeface="Calibri"/>
              </a:rPr>
              <a:t>2</a:t>
            </a:r>
            <a:endParaRPr b="0" i="0" sz="1400" u="none" cap="none" strike="noStrike">
              <a:solidFill>
                <a:srgbClr val="000000"/>
              </a:solidFill>
              <a:latin typeface="Arial"/>
              <a:ea typeface="Arial"/>
              <a:cs typeface="Arial"/>
              <a:sym typeface="Arial"/>
            </a:endParaRPr>
          </a:p>
        </p:txBody>
      </p:sp>
      <p:sp>
        <p:nvSpPr>
          <p:cNvPr id="106" name="Google Shape;106;p13"/>
          <p:cNvSpPr txBox="1"/>
          <p:nvPr/>
        </p:nvSpPr>
        <p:spPr>
          <a:xfrm>
            <a:off x="1063625" y="4040188"/>
            <a:ext cx="369888" cy="5080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rgbClr val="FFFFFF"/>
                </a:solidFill>
                <a:latin typeface="Calibri"/>
                <a:ea typeface="Calibri"/>
                <a:cs typeface="Calibri"/>
                <a:sym typeface="Calibri"/>
              </a:rPr>
              <a:t>3</a:t>
            </a:r>
            <a:endParaRPr b="0" i="0" sz="1400" u="none" cap="none" strike="noStrike">
              <a:solidFill>
                <a:srgbClr val="000000"/>
              </a:solidFill>
              <a:latin typeface="Arial"/>
              <a:ea typeface="Arial"/>
              <a:cs typeface="Arial"/>
              <a:sym typeface="Arial"/>
            </a:endParaRPr>
          </a:p>
        </p:txBody>
      </p:sp>
      <p:sp>
        <p:nvSpPr>
          <p:cNvPr id="107" name="Google Shape;107;p13"/>
          <p:cNvSpPr/>
          <p:nvPr/>
        </p:nvSpPr>
        <p:spPr>
          <a:xfrm flipH="1">
            <a:off x="1801813" y="2465388"/>
            <a:ext cx="9026525" cy="541337"/>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Employer correctement les pronoms relatifs : qui, que, dont, où.</a:t>
            </a:r>
            <a:r>
              <a:rPr b="0" i="0" lang="fr-FR" sz="2000" u="none" cap="none" strike="noStrike">
                <a:solidFill>
                  <a:srgbClr val="000000"/>
                </a:solidFill>
                <a:latin typeface="Arial"/>
                <a:ea typeface="Arial"/>
                <a:cs typeface="Arial"/>
                <a:sym typeface="Arial"/>
              </a:rPr>
              <a:t>.</a:t>
            </a:r>
            <a:endParaRPr b="0" i="0" sz="2000" u="none" cap="none" strike="noStrike">
              <a:solidFill>
                <a:srgbClr val="000000"/>
              </a:solidFill>
              <a:latin typeface="Arial"/>
              <a:ea typeface="Arial"/>
              <a:cs typeface="Arial"/>
              <a:sym typeface="Arial"/>
            </a:endParaRPr>
          </a:p>
        </p:txBody>
      </p:sp>
      <p:grpSp>
        <p:nvGrpSpPr>
          <p:cNvPr id="108" name="Google Shape;108;p13"/>
          <p:cNvGrpSpPr/>
          <p:nvPr/>
        </p:nvGrpSpPr>
        <p:grpSpPr>
          <a:xfrm>
            <a:off x="1044575" y="2155825"/>
            <a:ext cx="738188" cy="1038225"/>
            <a:chOff x="1044575" y="2155825"/>
            <a:chExt cx="738188" cy="1038225"/>
          </a:xfrm>
        </p:grpSpPr>
        <p:pic>
          <p:nvPicPr>
            <p:cNvPr id="109" name="Google Shape;109;p13"/>
            <p:cNvPicPr preferRelativeResize="0"/>
            <p:nvPr/>
          </p:nvPicPr>
          <p:blipFill rotWithShape="1">
            <a:blip r:embed="rId3">
              <a:alphaModFix/>
            </a:blip>
            <a:srcRect b="0" l="0" r="0" t="0"/>
            <a:stretch/>
          </p:blipFill>
          <p:spPr>
            <a:xfrm>
              <a:off x="1044575" y="2155825"/>
              <a:ext cx="738188" cy="1038225"/>
            </a:xfrm>
            <a:prstGeom prst="rect">
              <a:avLst/>
            </a:prstGeom>
            <a:noFill/>
            <a:ln>
              <a:noFill/>
            </a:ln>
          </p:spPr>
        </p:pic>
        <p:sp>
          <p:nvSpPr>
            <p:cNvPr id="110" name="Google Shape;110;p13"/>
            <p:cNvSpPr txBox="1"/>
            <p:nvPr/>
          </p:nvSpPr>
          <p:spPr>
            <a:xfrm>
              <a:off x="1063625" y="2465388"/>
              <a:ext cx="369888" cy="5080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rgbClr val="FFFFFF"/>
                  </a:solidFill>
                  <a:latin typeface="Calibri"/>
                  <a:ea typeface="Calibri"/>
                  <a:cs typeface="Calibri"/>
                  <a:sym typeface="Calibri"/>
                </a:rPr>
                <a:t>1</a:t>
              </a:r>
              <a:endParaRPr b="0" i="0" sz="1400" u="none" cap="none" strike="noStrike">
                <a:solidFill>
                  <a:srgbClr val="000000"/>
                </a:solidFill>
                <a:latin typeface="Arial"/>
                <a:ea typeface="Arial"/>
                <a:cs typeface="Arial"/>
                <a:sym typeface="Arial"/>
              </a:endParaRPr>
            </a:p>
          </p:txBody>
        </p:sp>
      </p:grpSp>
      <p:sp>
        <p:nvSpPr>
          <p:cNvPr id="111" name="Google Shape;111;p13"/>
          <p:cNvSpPr txBox="1"/>
          <p:nvPr/>
        </p:nvSpPr>
        <p:spPr>
          <a:xfrm>
            <a:off x="1293813" y="3895725"/>
            <a:ext cx="8462962" cy="571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Open Sans"/>
              <a:buNone/>
            </a:pPr>
            <a:r>
              <a:rPr b="1" i="0" lang="fr-FR" sz="2000" u="none" cap="none" strike="noStrike">
                <a:solidFill>
                  <a:srgbClr val="000000"/>
                </a:solidFill>
                <a:latin typeface="Open Sans"/>
                <a:ea typeface="Open Sans"/>
                <a:cs typeface="Open Sans"/>
                <a:sym typeface="Open Sans"/>
              </a:rPr>
              <a:t>L’apprenant sera capable d’</a:t>
            </a:r>
            <a:endParaRPr b="0" i="0" sz="1400" u="none" cap="none" strike="noStrike">
              <a:solidFill>
                <a:srgbClr val="000000"/>
              </a:solidFill>
              <a:latin typeface="Arial"/>
              <a:ea typeface="Arial"/>
              <a:cs typeface="Arial"/>
              <a:sym typeface="Arial"/>
            </a:endParaRPr>
          </a:p>
        </p:txBody>
      </p:sp>
      <p:sp>
        <p:nvSpPr>
          <p:cNvPr id="112" name="Google Shape;112;p13"/>
          <p:cNvSpPr/>
          <p:nvPr/>
        </p:nvSpPr>
        <p:spPr>
          <a:xfrm flipH="1">
            <a:off x="1935163" y="4614863"/>
            <a:ext cx="9026525" cy="541337"/>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identifier les pronoms relatifs et leurs référents,  </a:t>
            </a:r>
            <a:endParaRPr b="0" i="0" sz="1400" u="none" cap="none" strike="noStrike">
              <a:solidFill>
                <a:srgbClr val="000000"/>
              </a:solidFill>
              <a:latin typeface="Arial"/>
              <a:ea typeface="Arial"/>
              <a:cs typeface="Arial"/>
              <a:sym typeface="Arial"/>
            </a:endParaRPr>
          </a:p>
        </p:txBody>
      </p:sp>
      <p:sp>
        <p:nvSpPr>
          <p:cNvPr id="113" name="Google Shape;113;p13"/>
          <p:cNvSpPr/>
          <p:nvPr/>
        </p:nvSpPr>
        <p:spPr>
          <a:xfrm flipH="1">
            <a:off x="1935163" y="5534025"/>
            <a:ext cx="9026525" cy="541338"/>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utiliser correctement les pronoms relatifs dans un texte descriptif.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14"/>
          <p:cNvSpPr txBox="1"/>
          <p:nvPr/>
        </p:nvSpPr>
        <p:spPr>
          <a:xfrm>
            <a:off x="3527425" y="852488"/>
            <a:ext cx="8453438" cy="5848350"/>
          </a:xfrm>
          <a:prstGeom prst="rect">
            <a:avLst/>
          </a:prstGeom>
          <a:solidFill>
            <a:schemeClr val="lt1"/>
          </a:solidFill>
          <a:ln cap="flat" cmpd="sng" w="28575">
            <a:solidFill>
              <a:srgbClr val="00206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J’habitais un de ces villages en nids d’aigles que la route n’atteignait pas et qui dominaient les milliers de murettes de terrains cultivés.</a:t>
            </a:r>
            <a:endParaRPr b="0" i="0" sz="1400" u="none" cap="none" strike="noStrike">
              <a:solidFill>
                <a:srgbClr val="000000"/>
              </a:solidFill>
              <a:latin typeface="Arial"/>
              <a:ea typeface="Arial"/>
              <a:cs typeface="Arial"/>
              <a:sym typeface="Arial"/>
            </a:endParaRPr>
          </a:p>
          <a:p>
            <a:pPr indent="0" lvl="0" marL="0" marR="0" rtl="0" algn="just">
              <a:lnSpc>
                <a:spcPct val="15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Les treilles, lourdes de grappes, recouvraient les terrasses où se déroulait la vie de plein air de la maisonnée.  </a:t>
            </a:r>
            <a:endParaRPr b="0" i="0" sz="1400" u="none" cap="none" strike="noStrike">
              <a:solidFill>
                <a:srgbClr val="000000"/>
              </a:solidFill>
              <a:latin typeface="Arial"/>
              <a:ea typeface="Arial"/>
              <a:cs typeface="Arial"/>
              <a:sym typeface="Arial"/>
            </a:endParaRPr>
          </a:p>
          <a:p>
            <a:pPr indent="0" lvl="0" marL="0" marR="0" rtl="0" algn="just">
              <a:lnSpc>
                <a:spcPct val="15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Maisons de granit dont les fenêtres simples étaient ornées du basilic odorant ou de géraniums, maisons modestes qui avaient des piliers de bois ou de pierre ; maisons importantes dont les fenêtres portaient des balcons à fleurs.</a:t>
            </a:r>
            <a:endParaRPr b="0" i="0" sz="1400" u="none" cap="none" strike="noStrike">
              <a:solidFill>
                <a:srgbClr val="000000"/>
              </a:solidFill>
              <a:latin typeface="Arial"/>
              <a:ea typeface="Arial"/>
              <a:cs typeface="Arial"/>
              <a:sym typeface="Arial"/>
            </a:endParaRPr>
          </a:p>
          <a:p>
            <a:pPr indent="0" lvl="0" marL="0" marR="0" rtl="0" algn="just">
              <a:lnSpc>
                <a:spcPct val="15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Camille ABOUSSOUAN, </a:t>
            </a:r>
            <a:r>
              <a:rPr b="1" i="1" lang="fr-FR" sz="2000" u="none" cap="none" strike="noStrike">
                <a:solidFill>
                  <a:srgbClr val="000000"/>
                </a:solidFill>
                <a:latin typeface="Open Sans"/>
                <a:ea typeface="Open Sans"/>
                <a:cs typeface="Open Sans"/>
                <a:sym typeface="Open Sans"/>
              </a:rPr>
              <a:t>XIII</a:t>
            </a:r>
            <a:r>
              <a:rPr b="1" baseline="30000" i="1" lang="fr-FR" sz="2000" u="none" cap="none" strike="noStrike">
                <a:solidFill>
                  <a:srgbClr val="000000"/>
                </a:solidFill>
                <a:latin typeface="Open Sans"/>
                <a:ea typeface="Open Sans"/>
                <a:cs typeface="Open Sans"/>
                <a:sym typeface="Open Sans"/>
              </a:rPr>
              <a:t>ème</a:t>
            </a:r>
            <a:r>
              <a:rPr b="1" i="1" lang="fr-FR" sz="2000" u="none" cap="none" strike="noStrike">
                <a:solidFill>
                  <a:srgbClr val="000000"/>
                </a:solidFill>
                <a:latin typeface="Open Sans"/>
                <a:ea typeface="Open Sans"/>
                <a:cs typeface="Open Sans"/>
                <a:sym typeface="Open Sans"/>
              </a:rPr>
              <a:t> Festival international de Baalbeck</a:t>
            </a:r>
            <a:endParaRPr b="0" i="0" sz="2000" u="none" cap="none" strike="noStrike">
              <a:solidFill>
                <a:srgbClr val="000000"/>
              </a:solidFill>
              <a:latin typeface="Open Sans"/>
              <a:ea typeface="Open Sans"/>
              <a:cs typeface="Open Sans"/>
              <a:sym typeface="Open Sans"/>
            </a:endParaRPr>
          </a:p>
        </p:txBody>
      </p:sp>
      <p:sp>
        <p:nvSpPr>
          <p:cNvPr id="120" name="Google Shape;120;p14"/>
          <p:cNvSpPr/>
          <p:nvPr/>
        </p:nvSpPr>
        <p:spPr>
          <a:xfrm>
            <a:off x="3573463" y="989013"/>
            <a:ext cx="224814" cy="363537"/>
          </a:xfrm>
          <a:prstGeom prst="rect">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21" name="Google Shape;121;p14"/>
          <p:cNvSpPr/>
          <p:nvPr/>
        </p:nvSpPr>
        <p:spPr>
          <a:xfrm>
            <a:off x="328613" y="1108075"/>
            <a:ext cx="3197225" cy="46037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Qui est le descripteur?</a:t>
            </a:r>
            <a:endParaRPr b="0" i="0" sz="1400" u="none" cap="none" strike="noStrike">
              <a:solidFill>
                <a:srgbClr val="000000"/>
              </a:solidFill>
              <a:latin typeface="Arial"/>
              <a:ea typeface="Arial"/>
              <a:cs typeface="Arial"/>
              <a:sym typeface="Arial"/>
            </a:endParaRPr>
          </a:p>
        </p:txBody>
      </p:sp>
      <p:sp>
        <p:nvSpPr>
          <p:cNvPr id="122" name="Google Shape;122;p14"/>
          <p:cNvSpPr/>
          <p:nvPr/>
        </p:nvSpPr>
        <p:spPr>
          <a:xfrm>
            <a:off x="328613" y="2073275"/>
            <a:ext cx="2778125" cy="8318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Quel est l’objet de la description?</a:t>
            </a:r>
            <a:endParaRPr b="0" i="0" sz="1400" u="none" cap="none" strike="noStrike">
              <a:solidFill>
                <a:srgbClr val="000000"/>
              </a:solidFill>
              <a:latin typeface="Arial"/>
              <a:ea typeface="Arial"/>
              <a:cs typeface="Arial"/>
              <a:sym typeface="Arial"/>
            </a:endParaRPr>
          </a:p>
        </p:txBody>
      </p:sp>
      <p:sp>
        <p:nvSpPr>
          <p:cNvPr id="123" name="Google Shape;123;p14"/>
          <p:cNvSpPr/>
          <p:nvPr/>
        </p:nvSpPr>
        <p:spPr>
          <a:xfrm>
            <a:off x="350838" y="3027363"/>
            <a:ext cx="2778125" cy="157003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Quels sont les éléments qui constituent l’objet de la description? </a:t>
            </a:r>
            <a:endParaRPr b="0" i="0" sz="1400" u="none" cap="none" strike="noStrike">
              <a:solidFill>
                <a:srgbClr val="000000"/>
              </a:solidFill>
              <a:latin typeface="Arial"/>
              <a:ea typeface="Arial"/>
              <a:cs typeface="Arial"/>
              <a:sym typeface="Arial"/>
            </a:endParaRPr>
          </a:p>
        </p:txBody>
      </p:sp>
      <p:sp>
        <p:nvSpPr>
          <p:cNvPr id="124" name="Google Shape;124;p14"/>
          <p:cNvSpPr/>
          <p:nvPr/>
        </p:nvSpPr>
        <p:spPr>
          <a:xfrm>
            <a:off x="4957763" y="1008063"/>
            <a:ext cx="2711450" cy="390525"/>
          </a:xfrm>
          <a:prstGeom prst="rect">
            <a:avLst/>
          </a:prstGeom>
          <a:noFill/>
          <a:ln cap="flat" cmpd="sng" w="5715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25" name="Google Shape;125;p14"/>
          <p:cNvSpPr/>
          <p:nvPr/>
        </p:nvSpPr>
        <p:spPr>
          <a:xfrm>
            <a:off x="9469438" y="2725738"/>
            <a:ext cx="1676400" cy="327025"/>
          </a:xfrm>
          <a:prstGeom prst="rect">
            <a:avLst/>
          </a:prstGeom>
          <a:noFill/>
          <a:ln cap="flat" cmpd="sng" w="57150">
            <a:solidFill>
              <a:srgbClr val="7030A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26" name="Google Shape;126;p14"/>
          <p:cNvSpPr/>
          <p:nvPr/>
        </p:nvSpPr>
        <p:spPr>
          <a:xfrm>
            <a:off x="3598863" y="3776663"/>
            <a:ext cx="2497137" cy="314325"/>
          </a:xfrm>
          <a:prstGeom prst="rect">
            <a:avLst/>
          </a:prstGeom>
          <a:noFill/>
          <a:ln cap="flat" cmpd="sng" w="5715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27" name="Google Shape;127;p14"/>
          <p:cNvSpPr/>
          <p:nvPr/>
        </p:nvSpPr>
        <p:spPr>
          <a:xfrm>
            <a:off x="7974013" y="4335463"/>
            <a:ext cx="2403364" cy="363537"/>
          </a:xfrm>
          <a:prstGeom prst="rect">
            <a:avLst/>
          </a:prstGeom>
          <a:noFill/>
          <a:ln cap="flat" cmpd="sng" w="57150">
            <a:solidFill>
              <a:srgbClr val="FFC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28" name="Google Shape;128;p14"/>
          <p:cNvSpPr/>
          <p:nvPr/>
        </p:nvSpPr>
        <p:spPr>
          <a:xfrm>
            <a:off x="7974013" y="4878388"/>
            <a:ext cx="2706687" cy="379412"/>
          </a:xfrm>
          <a:prstGeom prst="rect">
            <a:avLst/>
          </a:prstGeom>
          <a:noFill/>
          <a:ln cap="flat" cmpd="sng" w="5715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29" name="Google Shape;129;p14"/>
          <p:cNvSpPr/>
          <p:nvPr/>
        </p:nvSpPr>
        <p:spPr>
          <a:xfrm>
            <a:off x="328613" y="4765675"/>
            <a:ext cx="2674937" cy="157003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Quelles sont les caractérisations du village et des maisons? </a:t>
            </a:r>
            <a:endParaRPr b="0" i="0" sz="1400" u="none" cap="none" strike="noStrike">
              <a:solidFill>
                <a:srgbClr val="000000"/>
              </a:solidFill>
              <a:latin typeface="Arial"/>
              <a:ea typeface="Arial"/>
              <a:cs typeface="Arial"/>
              <a:sym typeface="Arial"/>
            </a:endParaRPr>
          </a:p>
        </p:txBody>
      </p:sp>
      <p:cxnSp>
        <p:nvCxnSpPr>
          <p:cNvPr id="130" name="Google Shape;130;p14"/>
          <p:cNvCxnSpPr/>
          <p:nvPr/>
        </p:nvCxnSpPr>
        <p:spPr>
          <a:xfrm flipH="1" rot="10800000">
            <a:off x="7731125" y="1352550"/>
            <a:ext cx="4249738" cy="19051"/>
          </a:xfrm>
          <a:prstGeom prst="straightConnector1">
            <a:avLst/>
          </a:prstGeom>
          <a:noFill/>
          <a:ln cap="flat" cmpd="sng" w="57150">
            <a:solidFill>
              <a:srgbClr val="FF0000"/>
            </a:solidFill>
            <a:prstDash val="solid"/>
            <a:round/>
            <a:headEnd len="sm" w="sm" type="none"/>
            <a:tailEnd len="sm" w="sm" type="none"/>
          </a:ln>
        </p:spPr>
      </p:cxnSp>
      <p:cxnSp>
        <p:nvCxnSpPr>
          <p:cNvPr id="131" name="Google Shape;131;p14"/>
          <p:cNvCxnSpPr/>
          <p:nvPr/>
        </p:nvCxnSpPr>
        <p:spPr>
          <a:xfrm>
            <a:off x="3573463" y="1917700"/>
            <a:ext cx="6492875" cy="0"/>
          </a:xfrm>
          <a:prstGeom prst="straightConnector1">
            <a:avLst/>
          </a:prstGeom>
          <a:noFill/>
          <a:ln cap="flat" cmpd="sng" w="57150">
            <a:solidFill>
              <a:srgbClr val="FF0000"/>
            </a:solidFill>
            <a:prstDash val="solid"/>
            <a:round/>
            <a:headEnd len="sm" w="sm" type="none"/>
            <a:tailEnd len="sm" w="sm" type="none"/>
          </a:ln>
        </p:spPr>
      </p:cxnSp>
      <p:cxnSp>
        <p:nvCxnSpPr>
          <p:cNvPr id="132" name="Google Shape;132;p14"/>
          <p:cNvCxnSpPr/>
          <p:nvPr/>
        </p:nvCxnSpPr>
        <p:spPr>
          <a:xfrm flipH="1" rot="10800000">
            <a:off x="3649663" y="3561907"/>
            <a:ext cx="5504970" cy="6793"/>
          </a:xfrm>
          <a:prstGeom prst="straightConnector1">
            <a:avLst/>
          </a:prstGeom>
          <a:noFill/>
          <a:ln cap="flat" cmpd="sng" w="57150">
            <a:solidFill>
              <a:srgbClr val="7030A0"/>
            </a:solidFill>
            <a:prstDash val="solid"/>
            <a:round/>
            <a:headEnd len="sm" w="sm" type="none"/>
            <a:tailEnd len="sm" w="sm" type="none"/>
          </a:ln>
        </p:spPr>
      </p:cxnSp>
      <p:cxnSp>
        <p:nvCxnSpPr>
          <p:cNvPr id="133" name="Google Shape;133;p14"/>
          <p:cNvCxnSpPr/>
          <p:nvPr/>
        </p:nvCxnSpPr>
        <p:spPr>
          <a:xfrm>
            <a:off x="6157913" y="4090988"/>
            <a:ext cx="5822950" cy="0"/>
          </a:xfrm>
          <a:prstGeom prst="straightConnector1">
            <a:avLst/>
          </a:prstGeom>
          <a:noFill/>
          <a:ln cap="flat" cmpd="sng" w="57150">
            <a:solidFill>
              <a:srgbClr val="00B050"/>
            </a:solidFill>
            <a:prstDash val="solid"/>
            <a:round/>
            <a:headEnd len="sm" w="sm" type="none"/>
            <a:tailEnd len="sm" w="sm" type="none"/>
          </a:ln>
        </p:spPr>
      </p:cxnSp>
      <p:cxnSp>
        <p:nvCxnSpPr>
          <p:cNvPr id="134" name="Google Shape;134;p14"/>
          <p:cNvCxnSpPr/>
          <p:nvPr/>
        </p:nvCxnSpPr>
        <p:spPr>
          <a:xfrm>
            <a:off x="3598863" y="4699000"/>
            <a:ext cx="4216067" cy="0"/>
          </a:xfrm>
          <a:prstGeom prst="straightConnector1">
            <a:avLst/>
          </a:prstGeom>
          <a:noFill/>
          <a:ln cap="flat" cmpd="sng" w="57150">
            <a:solidFill>
              <a:srgbClr val="00B050"/>
            </a:solidFill>
            <a:prstDash val="solid"/>
            <a:round/>
            <a:headEnd len="sm" w="sm" type="none"/>
            <a:tailEnd len="sm" w="sm" type="none"/>
          </a:ln>
        </p:spPr>
      </p:cxnSp>
      <p:cxnSp>
        <p:nvCxnSpPr>
          <p:cNvPr id="135" name="Google Shape;135;p14"/>
          <p:cNvCxnSpPr/>
          <p:nvPr/>
        </p:nvCxnSpPr>
        <p:spPr>
          <a:xfrm>
            <a:off x="3573463" y="5252484"/>
            <a:ext cx="4132262" cy="0"/>
          </a:xfrm>
          <a:prstGeom prst="straightConnector1">
            <a:avLst/>
          </a:prstGeom>
          <a:noFill/>
          <a:ln cap="flat" cmpd="sng" w="57150">
            <a:solidFill>
              <a:srgbClr val="FFC000"/>
            </a:solidFill>
            <a:prstDash val="solid"/>
            <a:round/>
            <a:headEnd len="sm" w="sm" type="none"/>
            <a:tailEnd len="sm" w="sm" type="none"/>
          </a:ln>
        </p:spPr>
      </p:cxnSp>
      <p:cxnSp>
        <p:nvCxnSpPr>
          <p:cNvPr id="136" name="Google Shape;136;p14"/>
          <p:cNvCxnSpPr/>
          <p:nvPr/>
        </p:nvCxnSpPr>
        <p:spPr>
          <a:xfrm flipH="1" rot="10800000">
            <a:off x="10398642" y="4649788"/>
            <a:ext cx="1582221" cy="17905"/>
          </a:xfrm>
          <a:prstGeom prst="straightConnector1">
            <a:avLst/>
          </a:prstGeom>
          <a:noFill/>
          <a:ln cap="flat" cmpd="sng" w="57150">
            <a:solidFill>
              <a:srgbClr val="FFC000"/>
            </a:solidFill>
            <a:prstDash val="solid"/>
            <a:round/>
            <a:headEnd len="sm" w="sm" type="none"/>
            <a:tailEnd len="sm" w="sm" type="none"/>
          </a:ln>
        </p:spPr>
      </p:cxnSp>
      <p:cxnSp>
        <p:nvCxnSpPr>
          <p:cNvPr id="137" name="Google Shape;137;p14"/>
          <p:cNvCxnSpPr/>
          <p:nvPr/>
        </p:nvCxnSpPr>
        <p:spPr>
          <a:xfrm>
            <a:off x="4678326" y="5732463"/>
            <a:ext cx="3795823" cy="0"/>
          </a:xfrm>
          <a:prstGeom prst="straightConnector1">
            <a:avLst/>
          </a:prstGeom>
          <a:noFill/>
          <a:ln cap="flat" cmpd="sng" w="57150">
            <a:solidFill>
              <a:srgbClr val="00B0F0"/>
            </a:solidFill>
            <a:prstDash val="solid"/>
            <a:round/>
            <a:headEnd len="sm" w="sm" type="none"/>
            <a:tailEnd len="sm" w="sm" type="none"/>
          </a:ln>
        </p:spPr>
      </p:cxnSp>
      <p:sp>
        <p:nvSpPr>
          <p:cNvPr id="138" name="Google Shape;138;p14"/>
          <p:cNvSpPr/>
          <p:nvPr/>
        </p:nvSpPr>
        <p:spPr>
          <a:xfrm>
            <a:off x="740568" y="117476"/>
            <a:ext cx="8586788" cy="66357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DÉCOUVERTE </a:t>
            </a:r>
            <a:endParaRPr b="0" i="0" sz="1400" u="none" cap="none" strike="noStrike">
              <a:solidFill>
                <a:srgbClr val="000000"/>
              </a:solidFill>
              <a:latin typeface="Arial"/>
              <a:ea typeface="Arial"/>
              <a:cs typeface="Arial"/>
              <a:sym typeface="Arial"/>
            </a:endParaRPr>
          </a:p>
        </p:txBody>
      </p:sp>
      <p:sp>
        <p:nvSpPr>
          <p:cNvPr id="139" name="Google Shape;139;p14"/>
          <p:cNvSpPr/>
          <p:nvPr/>
        </p:nvSpPr>
        <p:spPr>
          <a:xfrm>
            <a:off x="3562350" y="5408613"/>
            <a:ext cx="1115976" cy="323850"/>
          </a:xfrm>
          <a:prstGeom prst="rect">
            <a:avLst/>
          </a:prstGeom>
          <a:noFill/>
          <a:ln cap="flat" cmpd="sng" w="5715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9"/>
                                        </p:tgtEl>
                                        <p:attrNameLst>
                                          <p:attrName>style.visibility</p:attrName>
                                        </p:attrNameLst>
                                      </p:cBhvr>
                                      <p:to>
                                        <p:strVal val="visible"/>
                                      </p:to>
                                    </p:set>
                                    <p:animEffect filter="fade" transition="in">
                                      <p:cBhvr>
                                        <p:cTn dur="1000"/>
                                        <p:tgtEl>
                                          <p:spTgt spid="1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3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3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3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3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15"/>
          <p:cNvSpPr/>
          <p:nvPr/>
        </p:nvSpPr>
        <p:spPr>
          <a:xfrm>
            <a:off x="582613" y="2809875"/>
            <a:ext cx="2914650" cy="923925"/>
          </a:xfrm>
          <a:prstGeom prst="rect">
            <a:avLst/>
          </a:prstGeom>
          <a:noFill/>
          <a:ln cap="flat" cmpd="sng" w="38100">
            <a:solidFill>
              <a:srgbClr val="FF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qui dominaient les milliers de murettes de terrains cultivés</a:t>
            </a:r>
            <a:r>
              <a:rPr b="0" i="0" lang="fr-FR" sz="14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p:txBody>
      </p:sp>
      <p:sp>
        <p:nvSpPr>
          <p:cNvPr id="146" name="Google Shape;146;p15"/>
          <p:cNvSpPr/>
          <p:nvPr/>
        </p:nvSpPr>
        <p:spPr>
          <a:xfrm>
            <a:off x="582613" y="2367117"/>
            <a:ext cx="2914650" cy="368300"/>
          </a:xfrm>
          <a:prstGeom prst="rect">
            <a:avLst/>
          </a:prstGeom>
          <a:noFill/>
          <a:ln cap="flat" cmpd="sng" w="38100">
            <a:solidFill>
              <a:srgbClr val="FF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que la route n’atteignait pas </a:t>
            </a:r>
            <a:endParaRPr b="0" i="0" sz="1400" u="none" cap="none" strike="noStrike">
              <a:solidFill>
                <a:srgbClr val="000000"/>
              </a:solidFill>
              <a:latin typeface="Arial"/>
              <a:ea typeface="Arial"/>
              <a:cs typeface="Arial"/>
              <a:sym typeface="Arial"/>
            </a:endParaRPr>
          </a:p>
        </p:txBody>
      </p:sp>
      <p:sp>
        <p:nvSpPr>
          <p:cNvPr id="147" name="Google Shape;147;p15"/>
          <p:cNvSpPr/>
          <p:nvPr/>
        </p:nvSpPr>
        <p:spPr>
          <a:xfrm>
            <a:off x="4273550" y="2233613"/>
            <a:ext cx="2960688" cy="2036762"/>
          </a:xfrm>
          <a:prstGeom prst="ellipse">
            <a:avLst/>
          </a:prstGeom>
          <a:solidFill>
            <a:schemeClr val="lt1"/>
          </a:solidFill>
          <a:ln cap="flat" cmpd="sng" w="76200">
            <a:solidFill>
              <a:srgbClr val="00206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Objet de la description</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Un village  </a:t>
            </a:r>
            <a:endParaRPr b="0" i="0" sz="1400" u="none" cap="none" strike="noStrike">
              <a:solidFill>
                <a:srgbClr val="000000"/>
              </a:solidFill>
              <a:latin typeface="Arial"/>
              <a:ea typeface="Arial"/>
              <a:cs typeface="Arial"/>
              <a:sym typeface="Arial"/>
            </a:endParaRPr>
          </a:p>
        </p:txBody>
      </p:sp>
      <p:sp>
        <p:nvSpPr>
          <p:cNvPr id="148" name="Google Shape;148;p15"/>
          <p:cNvSpPr/>
          <p:nvPr/>
        </p:nvSpPr>
        <p:spPr>
          <a:xfrm>
            <a:off x="7604125" y="2466975"/>
            <a:ext cx="3614738" cy="646113"/>
          </a:xfrm>
          <a:prstGeom prst="rect">
            <a:avLst/>
          </a:prstGeom>
          <a:noFill/>
          <a:ln cap="flat" cmpd="sng" w="38100">
            <a:solidFill>
              <a:srgbClr val="7030A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où se déroulait la vie de plein air de la maisonnée</a:t>
            </a:r>
            <a:r>
              <a:rPr b="0" i="0" lang="fr-FR" sz="14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p:txBody>
      </p:sp>
      <p:sp>
        <p:nvSpPr>
          <p:cNvPr id="149" name="Google Shape;149;p15"/>
          <p:cNvSpPr/>
          <p:nvPr/>
        </p:nvSpPr>
        <p:spPr>
          <a:xfrm>
            <a:off x="582613" y="5137150"/>
            <a:ext cx="2914650" cy="923925"/>
          </a:xfrm>
          <a:prstGeom prst="rect">
            <a:avLst/>
          </a:prstGeom>
          <a:noFill/>
          <a:ln cap="flat" cmpd="sng" w="38100">
            <a:solidFill>
              <a:srgbClr val="00B05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dont les fenêtres simples étaient ornées du basilic odorant ou de géraniums</a:t>
            </a:r>
            <a:endParaRPr b="0" i="0" sz="1400" u="none" cap="none" strike="noStrike">
              <a:solidFill>
                <a:srgbClr val="000000"/>
              </a:solidFill>
              <a:latin typeface="Arial"/>
              <a:ea typeface="Arial"/>
              <a:cs typeface="Arial"/>
              <a:sym typeface="Arial"/>
            </a:endParaRPr>
          </a:p>
        </p:txBody>
      </p:sp>
      <p:sp>
        <p:nvSpPr>
          <p:cNvPr id="150" name="Google Shape;150;p15"/>
          <p:cNvSpPr/>
          <p:nvPr/>
        </p:nvSpPr>
        <p:spPr>
          <a:xfrm>
            <a:off x="4438650" y="6126163"/>
            <a:ext cx="3614738" cy="646112"/>
          </a:xfrm>
          <a:prstGeom prst="rect">
            <a:avLst/>
          </a:prstGeom>
          <a:noFill/>
          <a:ln cap="flat" cmpd="sng" w="38100">
            <a:solidFill>
              <a:srgbClr val="FFC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qui avaient des piliers de bois ou de pierre</a:t>
            </a:r>
            <a:endParaRPr b="0" i="0" sz="1400" u="none" cap="none" strike="noStrike">
              <a:solidFill>
                <a:srgbClr val="000000"/>
              </a:solidFill>
              <a:latin typeface="Arial"/>
              <a:ea typeface="Arial"/>
              <a:cs typeface="Arial"/>
              <a:sym typeface="Arial"/>
            </a:endParaRPr>
          </a:p>
        </p:txBody>
      </p:sp>
      <p:sp>
        <p:nvSpPr>
          <p:cNvPr id="151" name="Google Shape;151;p15"/>
          <p:cNvSpPr/>
          <p:nvPr/>
        </p:nvSpPr>
        <p:spPr>
          <a:xfrm>
            <a:off x="7737475" y="4948238"/>
            <a:ext cx="3614738" cy="646112"/>
          </a:xfrm>
          <a:prstGeom prst="rect">
            <a:avLst/>
          </a:prstGeom>
          <a:noFill/>
          <a:ln cap="flat" cmpd="sng" w="38100">
            <a:solidFill>
              <a:srgbClr val="00B0F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dont les fenêtres portaient des balcons à fleurs</a:t>
            </a:r>
            <a:r>
              <a:rPr b="0" i="0" lang="fr-FR" sz="18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p:txBody>
      </p:sp>
      <p:grpSp>
        <p:nvGrpSpPr>
          <p:cNvPr id="152" name="Google Shape;152;p15"/>
          <p:cNvGrpSpPr/>
          <p:nvPr/>
        </p:nvGrpSpPr>
        <p:grpSpPr>
          <a:xfrm>
            <a:off x="1820863" y="833438"/>
            <a:ext cx="3509962" cy="1698452"/>
            <a:chOff x="1820863" y="833438"/>
            <a:chExt cx="3509962" cy="1698452"/>
          </a:xfrm>
        </p:grpSpPr>
        <p:sp>
          <p:nvSpPr>
            <p:cNvPr id="153" name="Google Shape;153;p15"/>
            <p:cNvSpPr/>
            <p:nvPr/>
          </p:nvSpPr>
          <p:spPr>
            <a:xfrm>
              <a:off x="1820863" y="833438"/>
              <a:ext cx="3509962" cy="1600200"/>
            </a:xfrm>
            <a:prstGeom prst="ellipse">
              <a:avLst/>
            </a:prstGeom>
            <a:solidFill>
              <a:schemeClr val="lt1"/>
            </a:solid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Élément décrit 1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L’emplacement du village</a:t>
              </a:r>
              <a:endParaRPr b="0" i="0" sz="1400" u="none" cap="none" strike="noStrike">
                <a:solidFill>
                  <a:srgbClr val="000000"/>
                </a:solidFill>
                <a:latin typeface="Arial"/>
                <a:ea typeface="Arial"/>
                <a:cs typeface="Arial"/>
                <a:sym typeface="Arial"/>
              </a:endParaRPr>
            </a:p>
          </p:txBody>
        </p:sp>
        <p:cxnSp>
          <p:nvCxnSpPr>
            <p:cNvPr id="154" name="Google Shape;154;p15"/>
            <p:cNvCxnSpPr>
              <a:stCxn id="147" idx="1"/>
            </p:cNvCxnSpPr>
            <p:nvPr/>
          </p:nvCxnSpPr>
          <p:spPr>
            <a:xfrm rot="10800000">
              <a:off x="4273633" y="2348590"/>
              <a:ext cx="433500" cy="183300"/>
            </a:xfrm>
            <a:prstGeom prst="straightConnector1">
              <a:avLst/>
            </a:prstGeom>
            <a:noFill/>
            <a:ln cap="flat" cmpd="sng" w="38100">
              <a:solidFill>
                <a:srgbClr val="FF0000"/>
              </a:solidFill>
              <a:prstDash val="solid"/>
              <a:round/>
              <a:headEnd len="sm" w="sm" type="none"/>
              <a:tailEnd len="med" w="med" type="triangle"/>
            </a:ln>
            <a:effectLst>
              <a:outerShdw blurRad="40000" rotWithShape="0" dir="5400000" dist="23000">
                <a:srgbClr val="000000">
                  <a:alpha val="34117"/>
                </a:srgbClr>
              </a:outerShdw>
            </a:effectLst>
          </p:spPr>
        </p:cxnSp>
      </p:grpSp>
      <p:grpSp>
        <p:nvGrpSpPr>
          <p:cNvPr id="155" name="Google Shape;155;p15"/>
          <p:cNvGrpSpPr/>
          <p:nvPr/>
        </p:nvGrpSpPr>
        <p:grpSpPr>
          <a:xfrm>
            <a:off x="6864350" y="784225"/>
            <a:ext cx="3484563" cy="1674813"/>
            <a:chOff x="6864350" y="784226"/>
            <a:chExt cx="3484562" cy="1674812"/>
          </a:xfrm>
        </p:grpSpPr>
        <p:sp>
          <p:nvSpPr>
            <p:cNvPr id="156" name="Google Shape;156;p15"/>
            <p:cNvSpPr/>
            <p:nvPr/>
          </p:nvSpPr>
          <p:spPr>
            <a:xfrm>
              <a:off x="7234238" y="784226"/>
              <a:ext cx="3114674" cy="1674812"/>
            </a:xfrm>
            <a:prstGeom prst="ellipse">
              <a:avLst/>
            </a:prstGeom>
            <a:solidFill>
              <a:schemeClr val="lt1"/>
            </a:solidFill>
            <a:ln cap="flat" cmpd="sng" w="25400">
              <a:solidFill>
                <a:srgbClr val="7030A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Élément décrit 2</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Les terrasses</a:t>
              </a:r>
              <a:endParaRPr b="0" i="0" sz="1400" u="none" cap="none" strike="noStrike">
                <a:solidFill>
                  <a:srgbClr val="000000"/>
                </a:solidFill>
                <a:latin typeface="Arial"/>
                <a:ea typeface="Arial"/>
                <a:cs typeface="Arial"/>
                <a:sym typeface="Arial"/>
              </a:endParaRPr>
            </a:p>
          </p:txBody>
        </p:sp>
        <p:cxnSp>
          <p:nvCxnSpPr>
            <p:cNvPr id="157" name="Google Shape;157;p15"/>
            <p:cNvCxnSpPr/>
            <p:nvPr/>
          </p:nvCxnSpPr>
          <p:spPr>
            <a:xfrm flipH="1" rot="10800000">
              <a:off x="6864350" y="2162175"/>
              <a:ext cx="415925" cy="296863"/>
            </a:xfrm>
            <a:prstGeom prst="straightConnector1">
              <a:avLst/>
            </a:prstGeom>
            <a:noFill/>
            <a:ln cap="flat" cmpd="sng" w="38100">
              <a:solidFill>
                <a:srgbClr val="7030A0"/>
              </a:solidFill>
              <a:prstDash val="solid"/>
              <a:round/>
              <a:headEnd len="sm" w="sm" type="none"/>
              <a:tailEnd len="med" w="med" type="triangle"/>
            </a:ln>
            <a:effectLst>
              <a:outerShdw blurRad="40000" rotWithShape="0" dir="5400000" dist="23000">
                <a:srgbClr val="000000">
                  <a:alpha val="34117"/>
                </a:srgbClr>
              </a:outerShdw>
            </a:effectLst>
          </p:spPr>
        </p:cxnSp>
      </p:grpSp>
      <p:grpSp>
        <p:nvGrpSpPr>
          <p:cNvPr id="158" name="Google Shape;158;p15"/>
          <p:cNvGrpSpPr/>
          <p:nvPr/>
        </p:nvGrpSpPr>
        <p:grpSpPr>
          <a:xfrm>
            <a:off x="7035800" y="3251200"/>
            <a:ext cx="3981450" cy="1585913"/>
            <a:chOff x="7035800" y="3251200"/>
            <a:chExt cx="3980907" cy="1585913"/>
          </a:xfrm>
        </p:grpSpPr>
        <p:sp>
          <p:nvSpPr>
            <p:cNvPr id="159" name="Google Shape;159;p15"/>
            <p:cNvSpPr/>
            <p:nvPr/>
          </p:nvSpPr>
          <p:spPr>
            <a:xfrm>
              <a:off x="7567540" y="3251200"/>
              <a:ext cx="3449167" cy="1585913"/>
            </a:xfrm>
            <a:prstGeom prst="ellipse">
              <a:avLst/>
            </a:prstGeom>
            <a:solidFill>
              <a:schemeClr val="lt1"/>
            </a:solid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Élément décrit 5</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Times New Roman"/>
                  <a:ea typeface="Times New Roman"/>
                  <a:cs typeface="Times New Roman"/>
                  <a:sym typeface="Times New Roman"/>
                </a:rPr>
                <a:t>Les maisons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Times New Roman"/>
                  <a:ea typeface="Times New Roman"/>
                  <a:cs typeface="Times New Roman"/>
                  <a:sym typeface="Times New Roman"/>
                </a:rPr>
                <a:t>(importantes)</a:t>
              </a:r>
              <a:endParaRPr b="0" i="0" sz="1400" u="none" cap="none" strike="noStrike">
                <a:solidFill>
                  <a:srgbClr val="000000"/>
                </a:solidFill>
                <a:latin typeface="Arial"/>
                <a:ea typeface="Arial"/>
                <a:cs typeface="Arial"/>
                <a:sym typeface="Arial"/>
              </a:endParaRPr>
            </a:p>
          </p:txBody>
        </p:sp>
        <p:cxnSp>
          <p:nvCxnSpPr>
            <p:cNvPr id="160" name="Google Shape;160;p15"/>
            <p:cNvCxnSpPr/>
            <p:nvPr/>
          </p:nvCxnSpPr>
          <p:spPr>
            <a:xfrm>
              <a:off x="7035800" y="3838575"/>
              <a:ext cx="422217" cy="190500"/>
            </a:xfrm>
            <a:prstGeom prst="straightConnector1">
              <a:avLst/>
            </a:prstGeom>
            <a:noFill/>
            <a:ln cap="flat" cmpd="sng" w="38100">
              <a:solidFill>
                <a:srgbClr val="00B0F0"/>
              </a:solidFill>
              <a:prstDash val="solid"/>
              <a:round/>
              <a:headEnd len="sm" w="sm" type="none"/>
              <a:tailEnd len="med" w="med" type="triangle"/>
            </a:ln>
            <a:effectLst>
              <a:outerShdw blurRad="40000" rotWithShape="0" dir="5400000" dist="23000">
                <a:srgbClr val="000000">
                  <a:alpha val="34117"/>
                </a:srgbClr>
              </a:outerShdw>
            </a:effectLst>
          </p:spPr>
        </p:cxnSp>
      </p:grpSp>
      <p:grpSp>
        <p:nvGrpSpPr>
          <p:cNvPr id="161" name="Google Shape;161;p15"/>
          <p:cNvGrpSpPr/>
          <p:nvPr/>
        </p:nvGrpSpPr>
        <p:grpSpPr>
          <a:xfrm>
            <a:off x="993775" y="3476625"/>
            <a:ext cx="3600450" cy="1585913"/>
            <a:chOff x="993620" y="3476625"/>
            <a:chExt cx="3600605" cy="1585913"/>
          </a:xfrm>
        </p:grpSpPr>
        <p:sp>
          <p:nvSpPr>
            <p:cNvPr id="162" name="Google Shape;162;p15"/>
            <p:cNvSpPr/>
            <p:nvPr/>
          </p:nvSpPr>
          <p:spPr>
            <a:xfrm>
              <a:off x="993620" y="3476625"/>
              <a:ext cx="3246578" cy="1585913"/>
            </a:xfrm>
            <a:prstGeom prst="ellipse">
              <a:avLst/>
            </a:prstGeom>
            <a:solidFill>
              <a:schemeClr val="lt1"/>
            </a:solidFill>
            <a:ln cap="flat" cmpd="sng" w="254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Élément décrit 3</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Les maisons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(de granit)</a:t>
              </a:r>
              <a:endParaRPr b="0" i="0" sz="1400" u="none" cap="none" strike="noStrike">
                <a:solidFill>
                  <a:srgbClr val="000000"/>
                </a:solidFill>
                <a:latin typeface="Arial"/>
                <a:ea typeface="Arial"/>
                <a:cs typeface="Arial"/>
                <a:sym typeface="Arial"/>
              </a:endParaRPr>
            </a:p>
          </p:txBody>
        </p:sp>
        <p:cxnSp>
          <p:nvCxnSpPr>
            <p:cNvPr id="163" name="Google Shape;163;p15"/>
            <p:cNvCxnSpPr/>
            <p:nvPr/>
          </p:nvCxnSpPr>
          <p:spPr>
            <a:xfrm flipH="1">
              <a:off x="4317988" y="4016375"/>
              <a:ext cx="276237" cy="125413"/>
            </a:xfrm>
            <a:prstGeom prst="straightConnector1">
              <a:avLst/>
            </a:prstGeom>
            <a:noFill/>
            <a:ln cap="flat" cmpd="sng" w="38100">
              <a:solidFill>
                <a:srgbClr val="00B050"/>
              </a:solidFill>
              <a:prstDash val="solid"/>
              <a:round/>
              <a:headEnd len="sm" w="sm" type="none"/>
              <a:tailEnd len="med" w="med" type="triangle"/>
            </a:ln>
            <a:effectLst>
              <a:outerShdw blurRad="40000" rotWithShape="0" dir="5400000" dist="23000">
                <a:srgbClr val="000000">
                  <a:alpha val="34117"/>
                </a:srgbClr>
              </a:outerShdw>
            </a:effectLst>
          </p:spPr>
        </p:cxnSp>
      </p:grpSp>
      <p:grpSp>
        <p:nvGrpSpPr>
          <p:cNvPr id="164" name="Google Shape;164;p15"/>
          <p:cNvGrpSpPr/>
          <p:nvPr/>
        </p:nvGrpSpPr>
        <p:grpSpPr>
          <a:xfrm>
            <a:off x="4624388" y="4241800"/>
            <a:ext cx="3113087" cy="1871663"/>
            <a:chOff x="4624387" y="4241800"/>
            <a:chExt cx="3113087" cy="1871663"/>
          </a:xfrm>
        </p:grpSpPr>
        <p:sp>
          <p:nvSpPr>
            <p:cNvPr id="165" name="Google Shape;165;p15"/>
            <p:cNvSpPr/>
            <p:nvPr/>
          </p:nvSpPr>
          <p:spPr>
            <a:xfrm>
              <a:off x="4624387" y="4529138"/>
              <a:ext cx="3113087" cy="1584325"/>
            </a:xfrm>
            <a:prstGeom prst="ellipse">
              <a:avLst/>
            </a:prstGeom>
            <a:solidFill>
              <a:schemeClr val="lt1"/>
            </a:solidFill>
            <a:ln cap="flat" cmpd="sng" w="25400">
              <a:solidFill>
                <a:srgbClr val="FFC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Élément décrit 4</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Les maisons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(modestes)</a:t>
              </a:r>
              <a:endParaRPr b="0" i="0" sz="1400" u="none" cap="none" strike="noStrike">
                <a:solidFill>
                  <a:srgbClr val="000000"/>
                </a:solidFill>
                <a:latin typeface="Arial"/>
                <a:ea typeface="Arial"/>
                <a:cs typeface="Arial"/>
                <a:sym typeface="Arial"/>
              </a:endParaRPr>
            </a:p>
          </p:txBody>
        </p:sp>
        <p:cxnSp>
          <p:nvCxnSpPr>
            <p:cNvPr id="166" name="Google Shape;166;p15"/>
            <p:cNvCxnSpPr/>
            <p:nvPr/>
          </p:nvCxnSpPr>
          <p:spPr>
            <a:xfrm>
              <a:off x="5945187" y="4241800"/>
              <a:ext cx="0" cy="287338"/>
            </a:xfrm>
            <a:prstGeom prst="straightConnector1">
              <a:avLst/>
            </a:prstGeom>
            <a:noFill/>
            <a:ln cap="flat" cmpd="sng" w="38100">
              <a:solidFill>
                <a:srgbClr val="FFC000"/>
              </a:solidFill>
              <a:prstDash val="solid"/>
              <a:round/>
              <a:headEnd len="sm" w="sm" type="none"/>
              <a:tailEnd len="med" w="med" type="triangle"/>
            </a:ln>
            <a:effectLst>
              <a:outerShdw blurRad="40000" rotWithShape="0" dir="5400000" dist="23000">
                <a:srgbClr val="000000">
                  <a:alpha val="34117"/>
                </a:srgbClr>
              </a:outerShdw>
            </a:effectLst>
          </p:spPr>
        </p:cxnSp>
      </p:grpSp>
      <p:sp>
        <p:nvSpPr>
          <p:cNvPr id="167" name="Google Shape;167;p15"/>
          <p:cNvSpPr/>
          <p:nvPr/>
        </p:nvSpPr>
        <p:spPr>
          <a:xfrm>
            <a:off x="786095" y="125413"/>
            <a:ext cx="8586787" cy="66357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REPÉRAGE</a:t>
            </a:r>
            <a:endParaRPr b="1" i="0" sz="3600" u="none" cap="none" strike="noStrike">
              <a:solidFill>
                <a:srgbClr val="0096D6"/>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47"/>
                                        </p:tgtEl>
                                        <p:attrNameLst>
                                          <p:attrName>style.visibility</p:attrName>
                                        </p:attrNameLst>
                                      </p:cBhvr>
                                      <p:to>
                                        <p:strVal val="visible"/>
                                      </p:to>
                                    </p:set>
                                    <p:anim calcmode="lin" valueType="num">
                                      <p:cBhvr additive="base">
                                        <p:cTn dur="500"/>
                                        <p:tgtEl>
                                          <p:spTgt spid="147"/>
                                        </p:tgtEl>
                                        <p:attrNameLst>
                                          <p:attrName>ppt_w</p:attrName>
                                        </p:attrNameLst>
                                      </p:cBhvr>
                                      <p:tavLst>
                                        <p:tav fmla="" tm="0">
                                          <p:val>
                                            <p:strVal val="0"/>
                                          </p:val>
                                        </p:tav>
                                        <p:tav fmla="" tm="100000">
                                          <p:val>
                                            <p:strVal val="#ppt_w"/>
                                          </p:val>
                                        </p:tav>
                                      </p:tavLst>
                                    </p:anim>
                                    <p:anim calcmode="lin" valueType="num">
                                      <p:cBhvr additive="base">
                                        <p:cTn dur="500"/>
                                        <p:tgtEl>
                                          <p:spTgt spid="14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4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16"/>
          <p:cNvSpPr txBox="1"/>
          <p:nvPr/>
        </p:nvSpPr>
        <p:spPr>
          <a:xfrm>
            <a:off x="2283618" y="2558955"/>
            <a:ext cx="7707313" cy="769938"/>
          </a:xfrm>
          <a:prstGeom prst="rect">
            <a:avLst/>
          </a:prstGeom>
          <a:solidFill>
            <a:srgbClr val="C8E0FC"/>
          </a:solid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rgbClr val="000000"/>
              </a:buClr>
              <a:buSzPts val="2200"/>
              <a:buFont typeface="Open Sans"/>
              <a:buChar char="−"/>
            </a:pPr>
            <a:r>
              <a:rPr b="0" i="0" lang="fr-FR" sz="2200" u="none" cap="none" strike="noStrike">
                <a:solidFill>
                  <a:srgbClr val="000000"/>
                </a:solidFill>
                <a:latin typeface="Open Sans"/>
                <a:ea typeface="Open Sans"/>
                <a:cs typeface="Open Sans"/>
                <a:sym typeface="Open Sans"/>
              </a:rPr>
              <a:t>une proposition principale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200"/>
              <a:buFont typeface="Open Sans"/>
              <a:buChar char="−"/>
            </a:pPr>
            <a:r>
              <a:rPr b="0" i="0" lang="fr-FR" sz="2200" u="none" cap="none" strike="noStrike">
                <a:solidFill>
                  <a:schemeClr val="dk1"/>
                </a:solidFill>
                <a:latin typeface="Open Sans"/>
                <a:ea typeface="Open Sans"/>
                <a:cs typeface="Open Sans"/>
                <a:sym typeface="Open Sans"/>
              </a:rPr>
              <a:t>2 propositions introduites par  </a:t>
            </a:r>
            <a:r>
              <a:rPr b="0" i="0" lang="fr-FR" sz="2200" u="none" cap="none" strike="noStrike">
                <a:solidFill>
                  <a:schemeClr val="dk1"/>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174" name="Google Shape;174;p16"/>
          <p:cNvSpPr txBox="1"/>
          <p:nvPr/>
        </p:nvSpPr>
        <p:spPr>
          <a:xfrm>
            <a:off x="2283619" y="3883391"/>
            <a:ext cx="7708900" cy="460375"/>
          </a:xfrm>
          <a:prstGeom prst="rect">
            <a:avLst/>
          </a:prstGeom>
          <a:solidFill>
            <a:schemeClr val="lt1"/>
          </a:solidFill>
          <a:ln cap="flat" cmpd="sng" w="25400">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2. La route n’atteignait pas </a:t>
            </a:r>
            <a:r>
              <a:rPr b="1" i="0" lang="fr-FR" sz="2400" u="sng" cap="none" strike="noStrike">
                <a:solidFill>
                  <a:srgbClr val="FF0000"/>
                </a:solidFill>
                <a:latin typeface="Open Sans"/>
                <a:ea typeface="Open Sans"/>
                <a:cs typeface="Open Sans"/>
                <a:sym typeface="Open Sans"/>
              </a:rPr>
              <a:t>ces villages</a:t>
            </a:r>
            <a:r>
              <a:rPr b="0" i="0" lang="fr-FR" sz="2400" u="none" cap="none" strike="noStrike">
                <a:solidFill>
                  <a:schemeClr val="dk1"/>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p:txBody>
      </p:sp>
      <p:pic>
        <p:nvPicPr>
          <p:cNvPr id="175" name="Google Shape;175;p16"/>
          <p:cNvPicPr preferRelativeResize="0"/>
          <p:nvPr/>
        </p:nvPicPr>
        <p:blipFill rotWithShape="1">
          <a:blip r:embed="rId3">
            <a:alphaModFix/>
          </a:blip>
          <a:srcRect b="0" l="0" r="0" t="0"/>
          <a:stretch/>
        </p:blipFill>
        <p:spPr>
          <a:xfrm>
            <a:off x="111125" y="204788"/>
            <a:ext cx="638175" cy="647700"/>
          </a:xfrm>
          <a:prstGeom prst="rect">
            <a:avLst/>
          </a:prstGeom>
          <a:noFill/>
          <a:ln>
            <a:noFill/>
          </a:ln>
        </p:spPr>
      </p:pic>
      <p:sp>
        <p:nvSpPr>
          <p:cNvPr id="176" name="Google Shape;176;p16"/>
          <p:cNvSpPr txBox="1"/>
          <p:nvPr/>
        </p:nvSpPr>
        <p:spPr>
          <a:xfrm>
            <a:off x="657456" y="203200"/>
            <a:ext cx="2132806"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a:t>
            </a:r>
            <a:endParaRPr b="1" i="0" sz="2800" u="none" cap="none" strike="noStrike">
              <a:solidFill>
                <a:srgbClr val="0096D6"/>
              </a:solidFill>
              <a:latin typeface="Open Sans"/>
              <a:ea typeface="Open Sans"/>
              <a:cs typeface="Open Sans"/>
              <a:sym typeface="Open Sans"/>
            </a:endParaRPr>
          </a:p>
        </p:txBody>
      </p:sp>
      <p:sp>
        <p:nvSpPr>
          <p:cNvPr id="177" name="Google Shape;177;p16"/>
          <p:cNvSpPr txBox="1"/>
          <p:nvPr/>
        </p:nvSpPr>
        <p:spPr>
          <a:xfrm>
            <a:off x="2283619" y="2131368"/>
            <a:ext cx="7707313" cy="431800"/>
          </a:xfrm>
          <a:prstGeom prst="rect">
            <a:avLst/>
          </a:prstGeom>
          <a:solidFill>
            <a:srgbClr val="C8E0FC"/>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0" i="0" lang="fr-FR" sz="2200" u="none" cap="none" strike="noStrike">
                <a:solidFill>
                  <a:schemeClr val="dk1"/>
                </a:solidFill>
                <a:latin typeface="Open Sans"/>
                <a:ea typeface="Open Sans"/>
                <a:cs typeface="Open Sans"/>
                <a:sym typeface="Open Sans"/>
              </a:rPr>
              <a:t>Phrase complexe contenant plusieurs propositions: </a:t>
            </a:r>
            <a:endParaRPr b="0" i="0" sz="1400" u="none" cap="none" strike="noStrike">
              <a:solidFill>
                <a:srgbClr val="000000"/>
              </a:solidFill>
              <a:latin typeface="Arial"/>
              <a:ea typeface="Arial"/>
              <a:cs typeface="Arial"/>
              <a:sym typeface="Arial"/>
            </a:endParaRPr>
          </a:p>
        </p:txBody>
      </p:sp>
      <p:sp>
        <p:nvSpPr>
          <p:cNvPr id="178" name="Google Shape;178;p16"/>
          <p:cNvSpPr txBox="1"/>
          <p:nvPr/>
        </p:nvSpPr>
        <p:spPr>
          <a:xfrm>
            <a:off x="2305844" y="5132884"/>
            <a:ext cx="7708900" cy="769441"/>
          </a:xfrm>
          <a:prstGeom prst="rect">
            <a:avLst/>
          </a:prstGeom>
          <a:solidFill>
            <a:srgbClr val="C8E0FC"/>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0" i="0" lang="fr-FR" sz="2200" u="none" cap="none" strike="noStrike">
                <a:solidFill>
                  <a:schemeClr val="dk1"/>
                </a:solidFill>
                <a:latin typeface="Open Sans"/>
                <a:ea typeface="Open Sans"/>
                <a:cs typeface="Open Sans"/>
                <a:sym typeface="Open Sans"/>
              </a:rPr>
              <a:t>Phrase complexe(la phrase précédence) décomposée en trois phrases simples avec </a:t>
            </a:r>
            <a:r>
              <a:rPr b="1" i="1" lang="fr-FR" sz="2200" u="none" cap="none" strike="noStrike">
                <a:solidFill>
                  <a:srgbClr val="000066"/>
                </a:solidFill>
                <a:highlight>
                  <a:srgbClr val="FFFF00"/>
                </a:highlight>
                <a:latin typeface="Open Sans"/>
                <a:ea typeface="Open Sans"/>
                <a:cs typeface="Open Sans"/>
                <a:sym typeface="Open Sans"/>
              </a:rPr>
              <a:t>un groupe nominal qui se répète </a:t>
            </a:r>
            <a:r>
              <a:rPr b="0" i="0" lang="fr-FR" sz="22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179" name="Google Shape;179;p16"/>
          <p:cNvSpPr txBox="1"/>
          <p:nvPr/>
        </p:nvSpPr>
        <p:spPr>
          <a:xfrm>
            <a:off x="2240756" y="914108"/>
            <a:ext cx="7710488" cy="1200150"/>
          </a:xfrm>
          <a:prstGeom prst="rect">
            <a:avLst/>
          </a:prstGeom>
          <a:solidFill>
            <a:schemeClr val="lt1"/>
          </a:solidFill>
          <a:ln cap="flat" cmpd="sng" w="25400">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457200" lvl="0" marL="457200" marR="0" rtl="0" algn="just">
              <a:lnSpc>
                <a:spcPct val="100000"/>
              </a:lnSpc>
              <a:spcBef>
                <a:spcPts val="0"/>
              </a:spcBef>
              <a:spcAft>
                <a:spcPts val="0"/>
              </a:spcAft>
              <a:buClr>
                <a:srgbClr val="000000"/>
              </a:buClr>
              <a:buSzPts val="2400"/>
              <a:buFont typeface="Arial"/>
              <a:buAutoNum type="arabicPeriod"/>
            </a:pPr>
            <a:r>
              <a:rPr b="0" i="0" lang="fr-FR" sz="2400" u="none" cap="none" strike="noStrike">
                <a:solidFill>
                  <a:srgbClr val="000000"/>
                </a:solidFill>
                <a:latin typeface="Open Sans"/>
                <a:ea typeface="Open Sans"/>
                <a:cs typeface="Open Sans"/>
                <a:sym typeface="Open Sans"/>
              </a:rPr>
              <a:t>J’habitais un de ces villages en nids d’aigles que la route n’atteignait pas et qui dominaient les milliers de murettes de terrains cultivés.</a:t>
            </a:r>
            <a:endParaRPr b="0" i="0" sz="1400" u="none" cap="none" strike="noStrike">
              <a:solidFill>
                <a:srgbClr val="000000"/>
              </a:solidFill>
              <a:latin typeface="Arial"/>
              <a:ea typeface="Arial"/>
              <a:cs typeface="Arial"/>
              <a:sym typeface="Arial"/>
            </a:endParaRPr>
          </a:p>
        </p:txBody>
      </p:sp>
      <p:sp>
        <p:nvSpPr>
          <p:cNvPr id="180" name="Google Shape;180;p16"/>
          <p:cNvSpPr txBox="1"/>
          <p:nvPr/>
        </p:nvSpPr>
        <p:spPr>
          <a:xfrm>
            <a:off x="2283619" y="4353291"/>
            <a:ext cx="7708900" cy="830262"/>
          </a:xfrm>
          <a:prstGeom prst="rect">
            <a:avLst/>
          </a:prstGeom>
          <a:solidFill>
            <a:schemeClr val="lt1"/>
          </a:solidFill>
          <a:ln cap="flat" cmpd="sng" w="25400">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3. </a:t>
            </a:r>
            <a:r>
              <a:rPr b="1" i="0" lang="fr-FR" sz="2400" u="sng" cap="none" strike="noStrike">
                <a:solidFill>
                  <a:srgbClr val="FF0000"/>
                </a:solidFill>
                <a:latin typeface="Open Sans"/>
                <a:ea typeface="Open Sans"/>
                <a:cs typeface="Open Sans"/>
                <a:sym typeface="Open Sans"/>
              </a:rPr>
              <a:t>Ces villages </a:t>
            </a:r>
            <a:r>
              <a:rPr b="0" i="0" lang="fr-FR" sz="2400" u="none" cap="none" strike="noStrike">
                <a:solidFill>
                  <a:schemeClr val="dk1"/>
                </a:solidFill>
                <a:latin typeface="Open Sans"/>
                <a:ea typeface="Open Sans"/>
                <a:cs typeface="Open Sans"/>
                <a:sym typeface="Open Sans"/>
              </a:rPr>
              <a:t>dominaient les milliers de murettes de terrains cultivés.</a:t>
            </a:r>
            <a:endParaRPr b="0" i="0" sz="1400" u="none" cap="none" strike="noStrike">
              <a:solidFill>
                <a:srgbClr val="000000"/>
              </a:solidFill>
              <a:latin typeface="Arial"/>
              <a:ea typeface="Arial"/>
              <a:cs typeface="Arial"/>
              <a:sym typeface="Arial"/>
            </a:endParaRPr>
          </a:p>
        </p:txBody>
      </p:sp>
      <p:cxnSp>
        <p:nvCxnSpPr>
          <p:cNvPr id="181" name="Google Shape;181;p16"/>
          <p:cNvCxnSpPr/>
          <p:nvPr/>
        </p:nvCxnSpPr>
        <p:spPr>
          <a:xfrm>
            <a:off x="2790262" y="1308498"/>
            <a:ext cx="1139825" cy="0"/>
          </a:xfrm>
          <a:prstGeom prst="straightConnector1">
            <a:avLst/>
          </a:prstGeom>
          <a:noFill/>
          <a:ln cap="flat" cmpd="sng" w="38100">
            <a:solidFill>
              <a:srgbClr val="FF0000"/>
            </a:solidFill>
            <a:prstDash val="solid"/>
            <a:round/>
            <a:headEnd len="sm" w="sm" type="none"/>
            <a:tailEnd len="sm" w="sm" type="none"/>
          </a:ln>
        </p:spPr>
      </p:cxnSp>
      <p:cxnSp>
        <p:nvCxnSpPr>
          <p:cNvPr id="182" name="Google Shape;182;p16"/>
          <p:cNvCxnSpPr/>
          <p:nvPr/>
        </p:nvCxnSpPr>
        <p:spPr>
          <a:xfrm>
            <a:off x="6279227" y="1706409"/>
            <a:ext cx="1406525" cy="0"/>
          </a:xfrm>
          <a:prstGeom prst="straightConnector1">
            <a:avLst/>
          </a:prstGeom>
          <a:noFill/>
          <a:ln cap="flat" cmpd="sng" w="38100">
            <a:solidFill>
              <a:srgbClr val="FF0000"/>
            </a:solidFill>
            <a:prstDash val="solid"/>
            <a:round/>
            <a:headEnd len="sm" w="sm" type="none"/>
            <a:tailEnd len="sm" w="sm" type="none"/>
          </a:ln>
        </p:spPr>
      </p:cxnSp>
      <p:cxnSp>
        <p:nvCxnSpPr>
          <p:cNvPr id="183" name="Google Shape;183;p16"/>
          <p:cNvCxnSpPr/>
          <p:nvPr/>
        </p:nvCxnSpPr>
        <p:spPr>
          <a:xfrm>
            <a:off x="2703513" y="1706409"/>
            <a:ext cx="1495425" cy="0"/>
          </a:xfrm>
          <a:prstGeom prst="straightConnector1">
            <a:avLst/>
          </a:prstGeom>
          <a:noFill/>
          <a:ln cap="flat" cmpd="sng" w="38100">
            <a:solidFill>
              <a:srgbClr val="FF0000"/>
            </a:solidFill>
            <a:prstDash val="solid"/>
            <a:round/>
            <a:headEnd len="sm" w="sm" type="none"/>
            <a:tailEnd len="sm" w="sm" type="none"/>
          </a:ln>
        </p:spPr>
      </p:cxnSp>
      <p:sp>
        <p:nvSpPr>
          <p:cNvPr id="184" name="Google Shape;184;p16"/>
          <p:cNvSpPr txBox="1"/>
          <p:nvPr/>
        </p:nvSpPr>
        <p:spPr>
          <a:xfrm>
            <a:off x="6232996" y="2852293"/>
            <a:ext cx="3749040" cy="431800"/>
          </a:xfrm>
          <a:prstGeom prst="rect">
            <a:avLst/>
          </a:prstGeom>
          <a:solidFill>
            <a:srgbClr val="0070C0"/>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QUE / QUI.</a:t>
            </a:r>
            <a:endParaRPr b="0" i="0" sz="1400" u="none" cap="none" strike="noStrike">
              <a:solidFill>
                <a:srgbClr val="000000"/>
              </a:solidFill>
              <a:latin typeface="Arial"/>
              <a:ea typeface="Arial"/>
              <a:cs typeface="Arial"/>
              <a:sym typeface="Arial"/>
            </a:endParaRPr>
          </a:p>
        </p:txBody>
      </p:sp>
      <p:sp>
        <p:nvSpPr>
          <p:cNvPr id="185" name="Google Shape;185;p16"/>
          <p:cNvSpPr/>
          <p:nvPr/>
        </p:nvSpPr>
        <p:spPr>
          <a:xfrm>
            <a:off x="5502275" y="1308498"/>
            <a:ext cx="593725" cy="457200"/>
          </a:xfrm>
          <a:prstGeom prst="ellipse">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86" name="Google Shape;186;p16"/>
          <p:cNvSpPr/>
          <p:nvPr/>
        </p:nvSpPr>
        <p:spPr>
          <a:xfrm>
            <a:off x="8335580" y="933019"/>
            <a:ext cx="526845" cy="473396"/>
          </a:xfrm>
          <a:prstGeom prst="ellipse">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87" name="Google Shape;187;p16"/>
          <p:cNvSpPr/>
          <p:nvPr/>
        </p:nvSpPr>
        <p:spPr>
          <a:xfrm>
            <a:off x="5707626" y="3922713"/>
            <a:ext cx="1794899" cy="430212"/>
          </a:xfrm>
          <a:prstGeom prst="ellipse">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88" name="Google Shape;188;p16"/>
          <p:cNvSpPr/>
          <p:nvPr/>
        </p:nvSpPr>
        <p:spPr>
          <a:xfrm>
            <a:off x="2632765" y="4331788"/>
            <a:ext cx="1860550" cy="461962"/>
          </a:xfrm>
          <a:prstGeom prst="ellipse">
            <a:avLst/>
          </a:prstGeom>
          <a:noFill/>
          <a:ln cap="flat" cmpd="sng" w="38100">
            <a:solidFill>
              <a:srgbClr val="7030A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89" name="Google Shape;189;p16"/>
          <p:cNvSpPr/>
          <p:nvPr/>
        </p:nvSpPr>
        <p:spPr>
          <a:xfrm>
            <a:off x="155575" y="982663"/>
            <a:ext cx="2173288" cy="120032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Trouvez les verbes dans cette phrase.</a:t>
            </a:r>
            <a:endParaRPr b="0" i="0" sz="1400" u="none" cap="none" strike="noStrike">
              <a:solidFill>
                <a:srgbClr val="000000"/>
              </a:solidFill>
              <a:latin typeface="Arial"/>
              <a:ea typeface="Arial"/>
              <a:cs typeface="Arial"/>
              <a:sym typeface="Arial"/>
            </a:endParaRPr>
          </a:p>
        </p:txBody>
      </p:sp>
      <p:sp>
        <p:nvSpPr>
          <p:cNvPr id="190" name="Google Shape;190;p16"/>
          <p:cNvSpPr txBox="1"/>
          <p:nvPr/>
        </p:nvSpPr>
        <p:spPr>
          <a:xfrm>
            <a:off x="2283618" y="3433407"/>
            <a:ext cx="7707313" cy="461963"/>
          </a:xfrm>
          <a:prstGeom prst="rect">
            <a:avLst/>
          </a:prstGeom>
          <a:solidFill>
            <a:schemeClr val="lt1"/>
          </a:solidFill>
          <a:ln cap="flat" cmpd="sng" w="25400">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1. J’habitais </a:t>
            </a:r>
            <a:r>
              <a:rPr b="1" i="0" lang="fr-FR" sz="2400" u="sng" cap="none" strike="noStrike">
                <a:solidFill>
                  <a:srgbClr val="FF0000"/>
                </a:solidFill>
                <a:latin typeface="Open Sans"/>
                <a:ea typeface="Open Sans"/>
                <a:cs typeface="Open Sans"/>
                <a:sym typeface="Open Sans"/>
              </a:rPr>
              <a:t>un de ces villages </a:t>
            </a:r>
            <a:r>
              <a:rPr b="0" i="0" lang="fr-FR" sz="2400" u="none" cap="none" strike="noStrike">
                <a:solidFill>
                  <a:schemeClr val="dk1"/>
                </a:solidFill>
                <a:latin typeface="Open Sans"/>
                <a:ea typeface="Open Sans"/>
                <a:cs typeface="Open Sans"/>
                <a:sym typeface="Open Sans"/>
              </a:rPr>
              <a:t>en nids d’aigles. </a:t>
            </a:r>
            <a:endParaRPr b="0" i="0" sz="1400" u="none" cap="none" strike="noStrike">
              <a:solidFill>
                <a:srgbClr val="000000"/>
              </a:solidFill>
              <a:latin typeface="Arial"/>
              <a:ea typeface="Arial"/>
              <a:cs typeface="Arial"/>
              <a:sym typeface="Arial"/>
            </a:endParaRPr>
          </a:p>
        </p:txBody>
      </p:sp>
      <p:sp>
        <p:nvSpPr>
          <p:cNvPr id="191" name="Google Shape;191;p16"/>
          <p:cNvSpPr/>
          <p:nvPr/>
        </p:nvSpPr>
        <p:spPr>
          <a:xfrm>
            <a:off x="57149" y="3606800"/>
            <a:ext cx="2192337" cy="267765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Quelles sont les fonctions grammaticales de «</a:t>
            </a:r>
            <a:r>
              <a:rPr b="1" i="0" lang="fr-FR" sz="2400" u="none" cap="none" strike="noStrike">
                <a:solidFill>
                  <a:srgbClr val="2E75B5"/>
                </a:solidFill>
                <a:latin typeface="Open Sans"/>
                <a:ea typeface="Open Sans"/>
                <a:cs typeface="Open Sans"/>
                <a:sym typeface="Open Sans"/>
              </a:rPr>
              <a:t> </a:t>
            </a:r>
            <a:r>
              <a:rPr b="1" i="0" lang="fr-FR" sz="2400" u="none" cap="none" strike="noStrike">
                <a:solidFill>
                  <a:srgbClr val="FF0000"/>
                </a:solidFill>
                <a:latin typeface="Open Sans"/>
                <a:ea typeface="Open Sans"/>
                <a:cs typeface="Open Sans"/>
                <a:sym typeface="Open Sans"/>
              </a:rPr>
              <a:t>ces villages</a:t>
            </a:r>
            <a:r>
              <a:rPr b="1" i="0" lang="fr-FR" sz="2400" u="none" cap="none" strike="noStrike">
                <a:solidFill>
                  <a:srgbClr val="2E75B5"/>
                </a:solidFill>
                <a:latin typeface="Open Sans"/>
                <a:ea typeface="Open Sans"/>
                <a:cs typeface="Open Sans"/>
                <a:sym typeface="Open Sans"/>
              </a:rPr>
              <a:t> </a:t>
            </a:r>
            <a:r>
              <a:rPr b="1" i="0" lang="fr-FR" sz="2400" u="none" cap="none" strike="noStrike">
                <a:solidFill>
                  <a:schemeClr val="dk1"/>
                </a:solidFill>
                <a:latin typeface="Open Sans"/>
                <a:ea typeface="Open Sans"/>
                <a:cs typeface="Open Sans"/>
                <a:sym typeface="Open Sans"/>
              </a:rPr>
              <a:t>» dans les phrases 2 et 3 ? </a:t>
            </a:r>
            <a:endParaRPr b="0" i="0" sz="1400" u="none" cap="none" strike="noStrike">
              <a:solidFill>
                <a:srgbClr val="000000"/>
              </a:solidFill>
              <a:latin typeface="Arial"/>
              <a:ea typeface="Arial"/>
              <a:cs typeface="Arial"/>
              <a:sym typeface="Arial"/>
            </a:endParaRPr>
          </a:p>
        </p:txBody>
      </p:sp>
      <p:sp>
        <p:nvSpPr>
          <p:cNvPr id="192" name="Google Shape;192;p16"/>
          <p:cNvSpPr/>
          <p:nvPr/>
        </p:nvSpPr>
        <p:spPr>
          <a:xfrm>
            <a:off x="10169525" y="1231900"/>
            <a:ext cx="1795463" cy="2257425"/>
          </a:xfrm>
          <a:prstGeom prst="rect">
            <a:avLst/>
          </a:prstGeom>
          <a:no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002060"/>
                </a:solidFill>
                <a:latin typeface="Open Sans"/>
                <a:ea typeface="Open Sans"/>
                <a:cs typeface="Open Sans"/>
                <a:sym typeface="Open Sans"/>
              </a:rPr>
              <a:t>Que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800"/>
              <a:buFont typeface="Arial"/>
              <a:buNone/>
            </a:pPr>
            <a:r>
              <a:rPr b="0" i="0" lang="fr-FR" sz="2800" u="none" cap="none" strike="noStrike">
                <a:solidFill>
                  <a:srgbClr val="002060"/>
                </a:solidFill>
                <a:latin typeface="Open Sans"/>
                <a:ea typeface="Open Sans"/>
                <a:cs typeface="Open Sans"/>
                <a:sym typeface="Open Sans"/>
              </a:rPr>
              <a:t>Pronom relatif remplace un COD  </a:t>
            </a:r>
            <a:endParaRPr b="0" i="0" sz="1400" u="none" cap="none" strike="noStrike">
              <a:solidFill>
                <a:srgbClr val="000000"/>
              </a:solidFill>
              <a:latin typeface="Arial"/>
              <a:ea typeface="Arial"/>
              <a:cs typeface="Arial"/>
              <a:sym typeface="Arial"/>
            </a:endParaRPr>
          </a:p>
        </p:txBody>
      </p:sp>
      <p:sp>
        <p:nvSpPr>
          <p:cNvPr id="193" name="Google Shape;193;p16"/>
          <p:cNvSpPr/>
          <p:nvPr/>
        </p:nvSpPr>
        <p:spPr>
          <a:xfrm>
            <a:off x="10139363" y="4089400"/>
            <a:ext cx="1795462" cy="2255838"/>
          </a:xfrm>
          <a:prstGeom prst="rect">
            <a:avLst/>
          </a:prstGeom>
          <a:no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002060"/>
                </a:solidFill>
                <a:latin typeface="Open Sans"/>
                <a:ea typeface="Open Sans"/>
                <a:cs typeface="Open Sans"/>
                <a:sym typeface="Open Sans"/>
              </a:rPr>
              <a:t>Qui</a:t>
            </a:r>
            <a:r>
              <a:rPr b="0" i="0" lang="fr-FR" sz="2800" u="none" cap="none" strike="noStrike">
                <a:solidFill>
                  <a:srgbClr val="00206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800"/>
              <a:buFont typeface="Arial"/>
              <a:buNone/>
            </a:pPr>
            <a:r>
              <a:rPr b="0" i="0" lang="fr-FR" sz="2800" u="none" cap="none" strike="noStrike">
                <a:solidFill>
                  <a:srgbClr val="002060"/>
                </a:solidFill>
                <a:latin typeface="Open Sans"/>
                <a:ea typeface="Open Sans"/>
                <a:cs typeface="Open Sans"/>
                <a:sym typeface="Open Sans"/>
              </a:rPr>
              <a:t>Pronom relatif remplace un Sujet  </a:t>
            </a:r>
            <a:endParaRPr b="0" i="0" sz="1400" u="none" cap="none" strike="noStrike">
              <a:solidFill>
                <a:srgbClr val="000000"/>
              </a:solidFill>
              <a:latin typeface="Arial"/>
              <a:ea typeface="Arial"/>
              <a:cs typeface="Arial"/>
              <a:sym typeface="Arial"/>
            </a:endParaRPr>
          </a:p>
        </p:txBody>
      </p:sp>
      <p:sp>
        <p:nvSpPr>
          <p:cNvPr id="194" name="Google Shape;194;p16"/>
          <p:cNvSpPr txBox="1"/>
          <p:nvPr/>
        </p:nvSpPr>
        <p:spPr>
          <a:xfrm>
            <a:off x="2305844" y="5864225"/>
            <a:ext cx="7708900" cy="769938"/>
          </a:xfrm>
          <a:prstGeom prst="rect">
            <a:avLst/>
          </a:prstGeom>
          <a:solidFill>
            <a:srgbClr val="C8E0FC"/>
          </a:solid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rgbClr val="000000"/>
              </a:buClr>
              <a:buSzPts val="2200"/>
              <a:buFont typeface="Open Sans"/>
              <a:buChar char="−"/>
            </a:pPr>
            <a:r>
              <a:rPr b="0" i="0" lang="fr-FR" sz="2200" u="none" cap="none" strike="noStrike">
                <a:solidFill>
                  <a:srgbClr val="000000"/>
                </a:solidFill>
                <a:latin typeface="Open Sans"/>
                <a:ea typeface="Open Sans"/>
                <a:cs typeface="Open Sans"/>
                <a:sym typeface="Open Sans"/>
              </a:rPr>
              <a:t>une fois comme </a:t>
            </a:r>
            <a:r>
              <a:rPr b="1" i="0" lang="fr-FR" sz="2200" u="sng" cap="none" strike="noStrike">
                <a:solidFill>
                  <a:srgbClr val="00B050"/>
                </a:solidFill>
                <a:latin typeface="Open Sans"/>
                <a:ea typeface="Open Sans"/>
                <a:cs typeface="Open Sans"/>
                <a:sym typeface="Open Sans"/>
              </a:rPr>
              <a:t>COD</a:t>
            </a:r>
            <a:r>
              <a:rPr b="0" i="0" lang="fr-FR" sz="2200" u="none" cap="none" strike="noStrike">
                <a:solidFill>
                  <a:srgbClr val="00000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200"/>
              <a:buFont typeface="Open Sans"/>
              <a:buChar char="−"/>
            </a:pPr>
            <a:r>
              <a:rPr b="0" i="0" lang="fr-FR" sz="2200" u="none" cap="none" strike="noStrike">
                <a:solidFill>
                  <a:schemeClr val="dk1"/>
                </a:solidFill>
                <a:latin typeface="Open Sans"/>
                <a:ea typeface="Open Sans"/>
                <a:cs typeface="Open Sans"/>
                <a:sym typeface="Open Sans"/>
              </a:rPr>
              <a:t>une autre fois comme </a:t>
            </a:r>
            <a:r>
              <a:rPr b="1" i="0" lang="fr-FR" sz="2200" u="sng" cap="none" strike="noStrike">
                <a:solidFill>
                  <a:srgbClr val="7030A0"/>
                </a:solidFill>
                <a:latin typeface="Open Sans"/>
                <a:ea typeface="Open Sans"/>
                <a:cs typeface="Open Sans"/>
                <a:sym typeface="Open Sans"/>
              </a:rPr>
              <a:t>SUJET.</a:t>
            </a:r>
            <a:r>
              <a:rPr b="1" i="0" lang="fr-FR" sz="2200" u="none" cap="none" strike="noStrike">
                <a:solidFill>
                  <a:srgbClr val="FFFF0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195" name="Google Shape;195;p16"/>
          <p:cNvSpPr txBox="1"/>
          <p:nvPr/>
        </p:nvSpPr>
        <p:spPr>
          <a:xfrm>
            <a:off x="6327776" y="6154504"/>
            <a:ext cx="3657600" cy="430213"/>
          </a:xfrm>
          <a:prstGeom prst="rect">
            <a:avLst/>
          </a:prstGeom>
          <a:solidFill>
            <a:srgbClr val="0070C0"/>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Absence de QUE / QUI.</a:t>
            </a:r>
            <a:endParaRPr b="0" i="0" sz="1400" u="none" cap="none" strike="noStrike">
              <a:solidFill>
                <a:srgbClr val="000000"/>
              </a:solidFill>
              <a:latin typeface="Arial"/>
              <a:ea typeface="Arial"/>
              <a:cs typeface="Arial"/>
              <a:sym typeface="Arial"/>
            </a:endParaRPr>
          </a:p>
        </p:txBody>
      </p:sp>
      <p:sp>
        <p:nvSpPr>
          <p:cNvPr id="196" name="Google Shape;196;p16"/>
          <p:cNvSpPr/>
          <p:nvPr/>
        </p:nvSpPr>
        <p:spPr>
          <a:xfrm>
            <a:off x="4406900" y="4632325"/>
            <a:ext cx="1525588" cy="515938"/>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7030A0"/>
                </a:solidFill>
                <a:latin typeface="Open Sans"/>
                <a:ea typeface="Open Sans"/>
                <a:cs typeface="Open Sans"/>
                <a:sym typeface="Open Sans"/>
              </a:rPr>
              <a:t>SUJET</a:t>
            </a:r>
            <a:endParaRPr b="0" i="0" sz="2800" u="none" cap="none" strike="noStrike">
              <a:solidFill>
                <a:srgbClr val="7030A0"/>
              </a:solidFill>
              <a:latin typeface="Arial"/>
              <a:ea typeface="Arial"/>
              <a:cs typeface="Arial"/>
              <a:sym typeface="Arial"/>
            </a:endParaRPr>
          </a:p>
        </p:txBody>
      </p:sp>
      <p:sp>
        <p:nvSpPr>
          <p:cNvPr id="197" name="Google Shape;197;p16"/>
          <p:cNvSpPr/>
          <p:nvPr/>
        </p:nvSpPr>
        <p:spPr>
          <a:xfrm>
            <a:off x="7485063" y="3846513"/>
            <a:ext cx="1050925" cy="515937"/>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000"/>
              <a:buFont typeface="Arial"/>
              <a:buNone/>
            </a:pPr>
            <a:r>
              <a:rPr b="1" i="0" lang="fr-FR" sz="3000" u="none" cap="none" strike="noStrike">
                <a:solidFill>
                  <a:srgbClr val="00B050"/>
                </a:solidFill>
                <a:latin typeface="Open Sans"/>
                <a:ea typeface="Open Sans"/>
                <a:cs typeface="Open Sans"/>
                <a:sym typeface="Open Sans"/>
              </a:rPr>
              <a:t>COD</a:t>
            </a:r>
            <a:endParaRPr b="0" i="0" sz="3000" u="none" cap="none" strike="noStrike">
              <a:solidFill>
                <a:schemeClr val="dk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81"/>
                                        </p:tgtEl>
                                        <p:attrNameLst>
                                          <p:attrName>style.visibility</p:attrName>
                                        </p:attrNameLst>
                                      </p:cBhvr>
                                      <p:to>
                                        <p:strVal val="visible"/>
                                      </p:to>
                                    </p:set>
                                    <p:anim calcmode="lin" valueType="num">
                                      <p:cBhvr additive="base">
                                        <p:cTn dur="500"/>
                                        <p:tgtEl>
                                          <p:spTgt spid="181"/>
                                        </p:tgtEl>
                                        <p:attrNameLst>
                                          <p:attrName>ppt_w</p:attrName>
                                        </p:attrNameLst>
                                      </p:cBhvr>
                                      <p:tavLst>
                                        <p:tav fmla="" tm="0">
                                          <p:val>
                                            <p:strVal val="0"/>
                                          </p:val>
                                        </p:tav>
                                        <p:tav fmla="" tm="100000">
                                          <p:val>
                                            <p:strVal val="#ppt_w"/>
                                          </p:val>
                                        </p:tav>
                                      </p:tavLst>
                                    </p:anim>
                                    <p:anim calcmode="lin" valueType="num">
                                      <p:cBhvr additive="base">
                                        <p:cTn dur="500"/>
                                        <p:tgtEl>
                                          <p:spTgt spid="18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3"/>
                                        </p:tgtEl>
                                        <p:attrNameLst>
                                          <p:attrName>style.visibility</p:attrName>
                                        </p:attrNameLst>
                                      </p:cBhvr>
                                      <p:to>
                                        <p:strVal val="visible"/>
                                      </p:to>
                                    </p:set>
                                    <p:anim calcmode="lin" valueType="num">
                                      <p:cBhvr additive="base">
                                        <p:cTn dur="500"/>
                                        <p:tgtEl>
                                          <p:spTgt spid="183"/>
                                        </p:tgtEl>
                                        <p:attrNameLst>
                                          <p:attrName>ppt_w</p:attrName>
                                        </p:attrNameLst>
                                      </p:cBhvr>
                                      <p:tavLst>
                                        <p:tav fmla="" tm="0">
                                          <p:val>
                                            <p:strVal val="0"/>
                                          </p:val>
                                        </p:tav>
                                        <p:tav fmla="" tm="100000">
                                          <p:val>
                                            <p:strVal val="#ppt_w"/>
                                          </p:val>
                                        </p:tav>
                                      </p:tavLst>
                                    </p:anim>
                                    <p:anim calcmode="lin" valueType="num">
                                      <p:cBhvr additive="base">
                                        <p:cTn dur="500"/>
                                        <p:tgtEl>
                                          <p:spTgt spid="18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82"/>
                                        </p:tgtEl>
                                        <p:attrNameLst>
                                          <p:attrName>style.visibility</p:attrName>
                                        </p:attrNameLst>
                                      </p:cBhvr>
                                      <p:to>
                                        <p:strVal val="visible"/>
                                      </p:to>
                                    </p:set>
                                    <p:anim calcmode="lin" valueType="num">
                                      <p:cBhvr additive="base">
                                        <p:cTn dur="500"/>
                                        <p:tgtEl>
                                          <p:spTgt spid="182"/>
                                        </p:tgtEl>
                                        <p:attrNameLst>
                                          <p:attrName>ppt_w</p:attrName>
                                        </p:attrNameLst>
                                      </p:cBhvr>
                                      <p:tavLst>
                                        <p:tav fmla="" tm="0">
                                          <p:val>
                                            <p:strVal val="0"/>
                                          </p:val>
                                        </p:tav>
                                        <p:tav fmla="" tm="100000">
                                          <p:val>
                                            <p:strVal val="#ppt_w"/>
                                          </p:val>
                                        </p:tav>
                                      </p:tavLst>
                                    </p:anim>
                                    <p:anim calcmode="lin" valueType="num">
                                      <p:cBhvr additive="base">
                                        <p:cTn dur="500"/>
                                        <p:tgtEl>
                                          <p:spTgt spid="18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73"/>
                                        </p:tgtEl>
                                        <p:attrNameLst>
                                          <p:attrName>style.visibility</p:attrName>
                                        </p:attrNameLst>
                                      </p:cBhvr>
                                      <p:to>
                                        <p:strVal val="visible"/>
                                      </p:to>
                                    </p:set>
                                  </p:childTnLst>
                                </p:cTn>
                              </p:par>
                              <p:par>
                                <p:cTn fill="hold" nodeType="withEffect" presetClass="entr" presetID="10" presetSubtype="0">
                                  <p:stCondLst>
                                    <p:cond delay="0"/>
                                  </p:stCondLst>
                                  <p:childTnLst>
                                    <p:set>
                                      <p:cBhvr>
                                        <p:cTn dur="1" fill="hold">
                                          <p:stCondLst>
                                            <p:cond delay="0"/>
                                          </p:stCondLst>
                                        </p:cTn>
                                        <p:tgtEl>
                                          <p:spTgt spid="185"/>
                                        </p:tgtEl>
                                        <p:attrNameLst>
                                          <p:attrName>style.visibility</p:attrName>
                                        </p:attrNameLst>
                                      </p:cBhvr>
                                      <p:to>
                                        <p:strVal val="visible"/>
                                      </p:to>
                                    </p:set>
                                    <p:animEffect filter="fade" transition="in">
                                      <p:cBhvr>
                                        <p:cTn dur="2000"/>
                                        <p:tgtEl>
                                          <p:spTgt spid="185"/>
                                        </p:tgtEl>
                                      </p:cBhvr>
                                    </p:animEffect>
                                  </p:childTnLst>
                                </p:cTn>
                              </p:par>
                              <p:par>
                                <p:cTn fill="hold" nodeType="withEffect" presetClass="entr" presetID="10" presetSubtype="0">
                                  <p:stCondLst>
                                    <p:cond delay="0"/>
                                  </p:stCondLst>
                                  <p:childTnLst>
                                    <p:set>
                                      <p:cBhvr>
                                        <p:cTn dur="1" fill="hold">
                                          <p:stCondLst>
                                            <p:cond delay="0"/>
                                          </p:stCondLst>
                                        </p:cTn>
                                        <p:tgtEl>
                                          <p:spTgt spid="186"/>
                                        </p:tgtEl>
                                        <p:attrNameLst>
                                          <p:attrName>style.visibility</p:attrName>
                                        </p:attrNameLst>
                                      </p:cBhvr>
                                      <p:to>
                                        <p:strVal val="visible"/>
                                      </p:to>
                                    </p:set>
                                    <p:animEffect filter="fade" transition="in">
                                      <p:cBhvr>
                                        <p:cTn dur="2000"/>
                                        <p:tgtEl>
                                          <p:spTgt spid="1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7"/>
                                        </p:tgtEl>
                                        <p:attrNameLst>
                                          <p:attrName>style.visibility</p:attrName>
                                        </p:attrNameLst>
                                      </p:cBhvr>
                                      <p:to>
                                        <p:strVal val="visible"/>
                                      </p:to>
                                    </p:set>
                                    <p:animEffect filter="fade" transition="in">
                                      <p:cBhvr>
                                        <p:cTn dur="2000"/>
                                        <p:tgtEl>
                                          <p:spTgt spid="187"/>
                                        </p:tgtEl>
                                      </p:cBhvr>
                                    </p:animEffect>
                                  </p:childTnLst>
                                </p:cTn>
                              </p:par>
                              <p:par>
                                <p:cTn fill="hold" nodeType="withEffect" presetClass="entr" presetID="10" presetSubtype="0">
                                  <p:stCondLst>
                                    <p:cond delay="0"/>
                                  </p:stCondLst>
                                  <p:childTnLst>
                                    <p:set>
                                      <p:cBhvr>
                                        <p:cTn dur="1" fill="hold">
                                          <p:stCondLst>
                                            <p:cond delay="0"/>
                                          </p:stCondLst>
                                        </p:cTn>
                                        <p:tgtEl>
                                          <p:spTgt spid="197"/>
                                        </p:tgtEl>
                                        <p:attrNameLst>
                                          <p:attrName>style.visibility</p:attrName>
                                        </p:attrNameLst>
                                      </p:cBhvr>
                                      <p:to>
                                        <p:strVal val="visible"/>
                                      </p:to>
                                    </p:set>
                                    <p:animEffect filter="fade" transition="in">
                                      <p:cBhvr>
                                        <p:cTn dur="2000"/>
                                        <p:tgtEl>
                                          <p:spTgt spid="1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8"/>
                                        </p:tgtEl>
                                        <p:attrNameLst>
                                          <p:attrName>style.visibility</p:attrName>
                                        </p:attrNameLst>
                                      </p:cBhvr>
                                      <p:to>
                                        <p:strVal val="visible"/>
                                      </p:to>
                                    </p:set>
                                    <p:animEffect filter="fade" transition="in">
                                      <p:cBhvr>
                                        <p:cTn dur="2000"/>
                                        <p:tgtEl>
                                          <p:spTgt spid="188"/>
                                        </p:tgtEl>
                                      </p:cBhvr>
                                    </p:animEffect>
                                  </p:childTnLst>
                                </p:cTn>
                              </p:par>
                              <p:par>
                                <p:cTn fill="hold" nodeType="withEffect" presetClass="entr" presetID="10" presetSubtype="0">
                                  <p:stCondLst>
                                    <p:cond delay="0"/>
                                  </p:stCondLst>
                                  <p:childTnLst>
                                    <p:set>
                                      <p:cBhvr>
                                        <p:cTn dur="1" fill="hold">
                                          <p:stCondLst>
                                            <p:cond delay="0"/>
                                          </p:stCondLst>
                                        </p:cTn>
                                        <p:tgtEl>
                                          <p:spTgt spid="196"/>
                                        </p:tgtEl>
                                        <p:attrNameLst>
                                          <p:attrName>style.visibility</p:attrName>
                                        </p:attrNameLst>
                                      </p:cBhvr>
                                      <p:to>
                                        <p:strVal val="visible"/>
                                      </p:to>
                                    </p:set>
                                    <p:animEffect filter="fade" transition="in">
                                      <p:cBhvr>
                                        <p:cTn dur="2000"/>
                                        <p:tgtEl>
                                          <p:spTgt spid="1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2"/>
                                        </p:tgtEl>
                                        <p:attrNameLst>
                                          <p:attrName>style.visibility</p:attrName>
                                        </p:attrNameLst>
                                      </p:cBhvr>
                                      <p:to>
                                        <p:strVal val="visible"/>
                                      </p:to>
                                    </p:set>
                                    <p:animEffect filter="fade" transition="in">
                                      <p:cBhvr>
                                        <p:cTn dur="500"/>
                                        <p:tgtEl>
                                          <p:spTgt spid="1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
                                        </p:tgtEl>
                                        <p:attrNameLst>
                                          <p:attrName>style.visibility</p:attrName>
                                        </p:attrNameLst>
                                      </p:cBhvr>
                                      <p:to>
                                        <p:strVal val="visible"/>
                                      </p:to>
                                    </p:set>
                                    <p:animEffect filter="fade" transition="in">
                                      <p:cBhvr>
                                        <p:cTn dur="500"/>
                                        <p:tgtEl>
                                          <p:spTgt spid="19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pic>
        <p:nvPicPr>
          <p:cNvPr id="203" name="Google Shape;203;p17"/>
          <p:cNvPicPr preferRelativeResize="0"/>
          <p:nvPr/>
        </p:nvPicPr>
        <p:blipFill rotWithShape="1">
          <a:blip r:embed="rId3">
            <a:alphaModFix/>
          </a:blip>
          <a:srcRect b="0" l="0" r="0" t="0"/>
          <a:stretch/>
        </p:blipFill>
        <p:spPr>
          <a:xfrm>
            <a:off x="111125" y="204788"/>
            <a:ext cx="638175" cy="647700"/>
          </a:xfrm>
          <a:prstGeom prst="rect">
            <a:avLst/>
          </a:prstGeom>
          <a:noFill/>
          <a:ln>
            <a:noFill/>
          </a:ln>
        </p:spPr>
      </p:pic>
      <p:sp>
        <p:nvSpPr>
          <p:cNvPr id="204" name="Google Shape;204;p17"/>
          <p:cNvSpPr txBox="1"/>
          <p:nvPr/>
        </p:nvSpPr>
        <p:spPr>
          <a:xfrm>
            <a:off x="637560" y="205472"/>
            <a:ext cx="111061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a:t>
            </a:r>
            <a:endParaRPr b="0" i="0" sz="1400" u="none" cap="none" strike="noStrike">
              <a:solidFill>
                <a:srgbClr val="000000"/>
              </a:solidFill>
              <a:latin typeface="Arial"/>
              <a:ea typeface="Arial"/>
              <a:cs typeface="Arial"/>
              <a:sym typeface="Arial"/>
            </a:endParaRPr>
          </a:p>
        </p:txBody>
      </p:sp>
      <p:sp>
        <p:nvSpPr>
          <p:cNvPr id="205" name="Google Shape;205;p17"/>
          <p:cNvSpPr txBox="1"/>
          <p:nvPr/>
        </p:nvSpPr>
        <p:spPr>
          <a:xfrm>
            <a:off x="3160713" y="1112838"/>
            <a:ext cx="6659562" cy="1200150"/>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Les treilles, lourdes de grappes, recouvraient </a:t>
            </a:r>
            <a:r>
              <a:rPr b="1" i="0" lang="fr-FR" sz="2400" u="none" cap="none" strike="noStrike">
                <a:solidFill>
                  <a:srgbClr val="2E75B5"/>
                </a:solidFill>
                <a:latin typeface="Open Sans"/>
                <a:ea typeface="Open Sans"/>
                <a:cs typeface="Open Sans"/>
                <a:sym typeface="Open Sans"/>
              </a:rPr>
              <a:t>les terrasses</a:t>
            </a:r>
            <a:r>
              <a:rPr b="0" i="0" lang="fr-FR" sz="2400" u="none" cap="none" strike="noStrike">
                <a:solidFill>
                  <a:srgbClr val="2E75B5"/>
                </a:solidFill>
                <a:latin typeface="Open Sans"/>
                <a:ea typeface="Open Sans"/>
                <a:cs typeface="Open Sans"/>
                <a:sym typeface="Open Sans"/>
              </a:rPr>
              <a:t> </a:t>
            </a:r>
            <a:r>
              <a:rPr b="1" i="0" lang="fr-FR" sz="2400" u="none" cap="none" strike="noStrike">
                <a:solidFill>
                  <a:srgbClr val="2E75B5"/>
                </a:solidFill>
                <a:latin typeface="Open Sans"/>
                <a:ea typeface="Open Sans"/>
                <a:cs typeface="Open Sans"/>
                <a:sym typeface="Open Sans"/>
              </a:rPr>
              <a:t>où se déroulait la vie de plein air de la maisonnée.</a:t>
            </a:r>
            <a:endParaRPr b="0" i="0" sz="1400" u="none" cap="none" strike="noStrike">
              <a:solidFill>
                <a:srgbClr val="000000"/>
              </a:solidFill>
              <a:latin typeface="Arial"/>
              <a:ea typeface="Arial"/>
              <a:cs typeface="Arial"/>
              <a:sym typeface="Arial"/>
            </a:endParaRPr>
          </a:p>
        </p:txBody>
      </p:sp>
      <p:sp>
        <p:nvSpPr>
          <p:cNvPr id="206" name="Google Shape;206;p17"/>
          <p:cNvSpPr/>
          <p:nvPr/>
        </p:nvSpPr>
        <p:spPr>
          <a:xfrm>
            <a:off x="3244850" y="4171950"/>
            <a:ext cx="6713538" cy="1938338"/>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Arial"/>
                <a:ea typeface="Arial"/>
                <a:cs typeface="Arial"/>
                <a:sym typeface="Arial"/>
              </a:rPr>
              <a:t>- </a:t>
            </a:r>
            <a:r>
              <a:rPr b="1" i="0" lang="fr-FR" sz="2400" u="sng" cap="none" strike="noStrike">
                <a:solidFill>
                  <a:srgbClr val="2E75B5"/>
                </a:solidFill>
                <a:latin typeface="Open Sans"/>
                <a:ea typeface="Open Sans"/>
                <a:cs typeface="Open Sans"/>
                <a:sym typeface="Open Sans"/>
              </a:rPr>
              <a:t>Sur les terrasses </a:t>
            </a:r>
            <a:r>
              <a:rPr b="1" i="0" lang="fr-FR" sz="2400" u="none" cap="none" strike="noStrike">
                <a:solidFill>
                  <a:srgbClr val="2E75B5"/>
                </a:solidFill>
                <a:latin typeface="Open Sans"/>
                <a:ea typeface="Open Sans"/>
                <a:cs typeface="Open Sans"/>
                <a:sym typeface="Open Sans"/>
              </a:rPr>
              <a:t> </a:t>
            </a:r>
            <a:r>
              <a:rPr b="0" i="0" lang="fr-FR" sz="2400" u="none" cap="none" strike="noStrike">
                <a:solidFill>
                  <a:srgbClr val="000000"/>
                </a:solidFill>
                <a:latin typeface="Open Sans"/>
                <a:ea typeface="Open Sans"/>
                <a:cs typeface="Open Sans"/>
                <a:sym typeface="Open Sans"/>
              </a:rPr>
              <a:t>se  déroulait la vie de la maisonnée.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Open Sans"/>
              <a:ea typeface="Open Sans"/>
              <a:cs typeface="Open Sans"/>
              <a:sym typeface="Open Sans"/>
            </a:endParaRPr>
          </a:p>
          <a:p>
            <a:pPr indent="-279400" lvl="0" marL="27940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 La vie de la maisonnée se  déroulait </a:t>
            </a:r>
            <a:r>
              <a:rPr b="1" i="0" lang="fr-FR" sz="2400" u="sng" cap="none" strike="noStrike">
                <a:solidFill>
                  <a:srgbClr val="2E75B5"/>
                </a:solidFill>
                <a:latin typeface="Open Sans"/>
                <a:ea typeface="Open Sans"/>
                <a:cs typeface="Open Sans"/>
                <a:sym typeface="Open Sans"/>
              </a:rPr>
              <a:t>sur les terrasses.</a:t>
            </a:r>
            <a:r>
              <a:rPr b="1" i="0" lang="fr-FR" sz="2400" u="sng" cap="none" strike="noStrike">
                <a:solidFill>
                  <a:schemeClr val="dk2"/>
                </a:solidFill>
                <a:latin typeface="Open Sans"/>
                <a:ea typeface="Open Sans"/>
                <a:cs typeface="Open Sans"/>
                <a:sym typeface="Open Sans"/>
              </a:rPr>
              <a:t> </a:t>
            </a:r>
            <a:endParaRPr b="0" i="0" sz="2400" u="none" cap="none" strike="noStrike">
              <a:solidFill>
                <a:schemeClr val="dk2"/>
              </a:solidFill>
              <a:latin typeface="Open Sans"/>
              <a:ea typeface="Open Sans"/>
              <a:cs typeface="Open Sans"/>
              <a:sym typeface="Open Sans"/>
            </a:endParaRPr>
          </a:p>
        </p:txBody>
      </p:sp>
      <p:sp>
        <p:nvSpPr>
          <p:cNvPr id="207" name="Google Shape;207;p17"/>
          <p:cNvSpPr/>
          <p:nvPr/>
        </p:nvSpPr>
        <p:spPr>
          <a:xfrm>
            <a:off x="3244850" y="2738438"/>
            <a:ext cx="6575425" cy="831850"/>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rgbClr val="000000"/>
              </a:buClr>
              <a:buSzPts val="2400"/>
              <a:buFont typeface="Open Sans"/>
              <a:buChar char="-"/>
            </a:pPr>
            <a:r>
              <a:rPr b="0" i="0" lang="fr-FR" sz="2400" u="none" cap="none" strike="noStrike">
                <a:solidFill>
                  <a:srgbClr val="000000"/>
                </a:solidFill>
                <a:latin typeface="Open Sans"/>
                <a:ea typeface="Open Sans"/>
                <a:cs typeface="Open Sans"/>
                <a:sym typeface="Open Sans"/>
              </a:rPr>
              <a:t>Les treilles, lourdes de grappes, recouvraient </a:t>
            </a:r>
            <a:r>
              <a:rPr b="1" i="0" lang="fr-FR" sz="2400" u="sng" cap="none" strike="noStrike">
                <a:solidFill>
                  <a:srgbClr val="2E75B5"/>
                </a:solidFill>
                <a:latin typeface="Open Sans"/>
                <a:ea typeface="Open Sans"/>
                <a:cs typeface="Open Sans"/>
                <a:sym typeface="Open Sans"/>
              </a:rPr>
              <a:t>les terrasses.</a:t>
            </a:r>
            <a:r>
              <a:rPr b="0" i="0" lang="fr-FR" sz="2000" u="none" cap="none" strike="noStrike">
                <a:solidFill>
                  <a:srgbClr val="2E75B5"/>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208" name="Google Shape;208;p17"/>
          <p:cNvSpPr txBox="1"/>
          <p:nvPr/>
        </p:nvSpPr>
        <p:spPr>
          <a:xfrm>
            <a:off x="90487" y="1215371"/>
            <a:ext cx="2911476" cy="156966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Décomposez cette </a:t>
            </a:r>
            <a:br>
              <a:rPr b="1" i="0" lang="fr-FR" sz="2400" u="none" cap="none" strike="noStrike">
                <a:solidFill>
                  <a:schemeClr val="dk1"/>
                </a:solidFill>
                <a:latin typeface="Open Sans"/>
                <a:ea typeface="Open Sans"/>
                <a:cs typeface="Open Sans"/>
                <a:sym typeface="Open Sans"/>
              </a:rPr>
            </a:br>
            <a:r>
              <a:rPr b="1" i="0" lang="fr-FR" sz="2400" u="none" cap="none" strike="noStrike">
                <a:solidFill>
                  <a:schemeClr val="dk1"/>
                </a:solidFill>
                <a:latin typeface="Open Sans"/>
                <a:ea typeface="Open Sans"/>
                <a:cs typeface="Open Sans"/>
                <a:sym typeface="Open Sans"/>
              </a:rPr>
              <a:t>phrase complexe en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des propositions indépendantes. </a:t>
            </a:r>
            <a:endParaRPr b="0" i="0" sz="1400" u="none" cap="none" strike="noStrike">
              <a:solidFill>
                <a:srgbClr val="000000"/>
              </a:solidFill>
              <a:latin typeface="Arial"/>
              <a:ea typeface="Arial"/>
              <a:cs typeface="Arial"/>
              <a:sym typeface="Arial"/>
            </a:endParaRPr>
          </a:p>
        </p:txBody>
      </p:sp>
      <p:cxnSp>
        <p:nvCxnSpPr>
          <p:cNvPr id="209" name="Google Shape;209;p17"/>
          <p:cNvCxnSpPr/>
          <p:nvPr/>
        </p:nvCxnSpPr>
        <p:spPr>
          <a:xfrm>
            <a:off x="4994275" y="1933575"/>
            <a:ext cx="1603375" cy="0"/>
          </a:xfrm>
          <a:prstGeom prst="straightConnector1">
            <a:avLst/>
          </a:prstGeom>
          <a:noFill/>
          <a:ln cap="flat" cmpd="sng" w="38100">
            <a:solidFill>
              <a:srgbClr val="FF0000"/>
            </a:solidFill>
            <a:prstDash val="solid"/>
            <a:round/>
            <a:headEnd len="sm" w="sm" type="none"/>
            <a:tailEnd len="sm" w="sm" type="none"/>
          </a:ln>
        </p:spPr>
      </p:cxnSp>
      <p:cxnSp>
        <p:nvCxnSpPr>
          <p:cNvPr id="210" name="Google Shape;210;p17"/>
          <p:cNvCxnSpPr/>
          <p:nvPr/>
        </p:nvCxnSpPr>
        <p:spPr>
          <a:xfrm>
            <a:off x="7627938" y="1489075"/>
            <a:ext cx="1604962" cy="0"/>
          </a:xfrm>
          <a:prstGeom prst="straightConnector1">
            <a:avLst/>
          </a:prstGeom>
          <a:noFill/>
          <a:ln cap="flat" cmpd="sng" w="38100">
            <a:solidFill>
              <a:srgbClr val="FF0000"/>
            </a:solidFill>
            <a:prstDash val="solid"/>
            <a:round/>
            <a:headEnd len="sm" w="sm" type="none"/>
            <a:tailEnd len="sm" w="sm" type="none"/>
          </a:ln>
        </p:spPr>
      </p:cxnSp>
      <p:sp>
        <p:nvSpPr>
          <p:cNvPr id="211" name="Google Shape;211;p17"/>
          <p:cNvSpPr/>
          <p:nvPr/>
        </p:nvSpPr>
        <p:spPr>
          <a:xfrm>
            <a:off x="4513006" y="1479551"/>
            <a:ext cx="409063" cy="454024"/>
          </a:xfrm>
          <a:prstGeom prst="ellipse">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12" name="Google Shape;212;p17"/>
          <p:cNvSpPr txBox="1"/>
          <p:nvPr/>
        </p:nvSpPr>
        <p:spPr>
          <a:xfrm>
            <a:off x="0" y="4511675"/>
            <a:ext cx="3049588"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Où se déroulait la vie de la maisonnée ?  `</a:t>
            </a:r>
            <a:endParaRPr b="0" i="0" sz="1400" u="none" cap="none" strike="noStrike">
              <a:solidFill>
                <a:srgbClr val="000000"/>
              </a:solidFill>
              <a:latin typeface="Arial"/>
              <a:ea typeface="Arial"/>
              <a:cs typeface="Arial"/>
              <a:sym typeface="Arial"/>
            </a:endParaRPr>
          </a:p>
        </p:txBody>
      </p:sp>
      <p:sp>
        <p:nvSpPr>
          <p:cNvPr id="213" name="Google Shape;213;p17"/>
          <p:cNvSpPr/>
          <p:nvPr/>
        </p:nvSpPr>
        <p:spPr>
          <a:xfrm>
            <a:off x="10091738" y="2522538"/>
            <a:ext cx="1795462" cy="2255837"/>
          </a:xfrm>
          <a:prstGeom prst="rect">
            <a:avLst/>
          </a:prstGeom>
          <a:no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C00000"/>
                </a:solidFill>
                <a:latin typeface="Open Sans"/>
                <a:ea typeface="Open Sans"/>
                <a:cs typeface="Open Sans"/>
                <a:sym typeface="Open Sans"/>
              </a:rPr>
              <a:t>Où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800"/>
              <a:buFont typeface="Arial"/>
              <a:buNone/>
            </a:pPr>
            <a:r>
              <a:rPr b="0" i="0" lang="fr-FR" sz="2800" u="none" cap="none" strike="noStrike">
                <a:solidFill>
                  <a:srgbClr val="C00000"/>
                </a:solidFill>
                <a:latin typeface="Open Sans"/>
                <a:ea typeface="Open Sans"/>
                <a:cs typeface="Open Sans"/>
                <a:sym typeface="Open Sans"/>
              </a:rPr>
              <a:t>Pronom relatif remplace un CCL  </a:t>
            </a:r>
            <a:endParaRPr b="0" i="0" sz="1400" u="none" cap="none" strike="noStrike">
              <a:solidFill>
                <a:srgbClr val="000000"/>
              </a:solidFill>
              <a:latin typeface="Arial"/>
              <a:ea typeface="Arial"/>
              <a:cs typeface="Arial"/>
              <a:sym typeface="Arial"/>
            </a:endParaRPr>
          </a:p>
        </p:txBody>
      </p:sp>
      <p:sp>
        <p:nvSpPr>
          <p:cNvPr id="214" name="Google Shape;214;p17"/>
          <p:cNvSpPr/>
          <p:nvPr/>
        </p:nvSpPr>
        <p:spPr>
          <a:xfrm>
            <a:off x="4887118" y="4628255"/>
            <a:ext cx="732017" cy="253461"/>
          </a:xfrm>
          <a:prstGeom prst="rect">
            <a:avLst/>
          </a:prstGeom>
          <a:solidFill>
            <a:srgbClr val="BBD6E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FF0000"/>
                </a:solidFill>
                <a:latin typeface="Open Sans"/>
                <a:ea typeface="Open Sans"/>
                <a:cs typeface="Open Sans"/>
                <a:sym typeface="Open Sans"/>
              </a:rPr>
              <a:t>CCL</a:t>
            </a:r>
            <a:endParaRPr b="0" i="0" sz="1400" u="none" cap="none" strike="noStrike">
              <a:solidFill>
                <a:srgbClr val="000000"/>
              </a:solidFill>
              <a:latin typeface="Arial"/>
              <a:ea typeface="Arial"/>
              <a:cs typeface="Arial"/>
              <a:sym typeface="Arial"/>
            </a:endParaRPr>
          </a:p>
        </p:txBody>
      </p:sp>
      <p:sp>
        <p:nvSpPr>
          <p:cNvPr id="215" name="Google Shape;215;p17"/>
          <p:cNvSpPr/>
          <p:nvPr/>
        </p:nvSpPr>
        <p:spPr>
          <a:xfrm>
            <a:off x="4994275" y="5745162"/>
            <a:ext cx="728098" cy="295717"/>
          </a:xfrm>
          <a:prstGeom prst="rect">
            <a:avLst/>
          </a:prstGeom>
          <a:solidFill>
            <a:srgbClr val="BBD6E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FF0000"/>
                </a:solidFill>
                <a:latin typeface="Open Sans"/>
                <a:ea typeface="Open Sans"/>
                <a:cs typeface="Open Sans"/>
                <a:sym typeface="Open Sans"/>
              </a:rPr>
              <a:t>CCL</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5"/>
                                        </p:tgtEl>
                                        <p:attrNameLst>
                                          <p:attrName>style.visibility</p:attrName>
                                        </p:attrNameLst>
                                      </p:cBhvr>
                                      <p:to>
                                        <p:strVal val="visible"/>
                                      </p:to>
                                    </p:set>
                                  </p:childTnLst>
                                </p:cTn>
                              </p:par>
                              <p:par>
                                <p:cTn fill="hold" nodeType="withEffect" presetClass="entr" presetID="23" presetSubtype="16">
                                  <p:stCondLst>
                                    <p:cond delay="0"/>
                                  </p:stCondLst>
                                  <p:childTnLst>
                                    <p:set>
                                      <p:cBhvr>
                                        <p:cTn dur="1" fill="hold">
                                          <p:stCondLst>
                                            <p:cond delay="0"/>
                                          </p:stCondLst>
                                        </p:cTn>
                                        <p:tgtEl>
                                          <p:spTgt spid="209"/>
                                        </p:tgtEl>
                                        <p:attrNameLst>
                                          <p:attrName>style.visibility</p:attrName>
                                        </p:attrNameLst>
                                      </p:cBhvr>
                                      <p:to>
                                        <p:strVal val="visible"/>
                                      </p:to>
                                    </p:set>
                                    <p:anim calcmode="lin" valueType="num">
                                      <p:cBhvr additive="base">
                                        <p:cTn dur="500"/>
                                        <p:tgtEl>
                                          <p:spTgt spid="209"/>
                                        </p:tgtEl>
                                        <p:attrNameLst>
                                          <p:attrName>ppt_w</p:attrName>
                                        </p:attrNameLst>
                                      </p:cBhvr>
                                      <p:tavLst>
                                        <p:tav fmla="" tm="0">
                                          <p:val>
                                            <p:strVal val="0"/>
                                          </p:val>
                                        </p:tav>
                                        <p:tav fmla="" tm="100000">
                                          <p:val>
                                            <p:strVal val="#ppt_w"/>
                                          </p:val>
                                        </p:tav>
                                      </p:tavLst>
                                    </p:anim>
                                    <p:anim calcmode="lin" valueType="num">
                                      <p:cBhvr additive="base">
                                        <p:cTn dur="500"/>
                                        <p:tgtEl>
                                          <p:spTgt spid="20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0"/>
                                        </p:tgtEl>
                                        <p:attrNameLst>
                                          <p:attrName>style.visibility</p:attrName>
                                        </p:attrNameLst>
                                      </p:cBhvr>
                                      <p:to>
                                        <p:strVal val="visible"/>
                                      </p:to>
                                    </p:set>
                                    <p:anim calcmode="lin" valueType="num">
                                      <p:cBhvr additive="base">
                                        <p:cTn dur="500"/>
                                        <p:tgtEl>
                                          <p:spTgt spid="210"/>
                                        </p:tgtEl>
                                        <p:attrNameLst>
                                          <p:attrName>ppt_w</p:attrName>
                                        </p:attrNameLst>
                                      </p:cBhvr>
                                      <p:tavLst>
                                        <p:tav fmla="" tm="0">
                                          <p:val>
                                            <p:strVal val="0"/>
                                          </p:val>
                                        </p:tav>
                                        <p:tav fmla="" tm="100000">
                                          <p:val>
                                            <p:strVal val="#ppt_w"/>
                                          </p:val>
                                        </p:tav>
                                      </p:tavLst>
                                    </p:anim>
                                    <p:anim calcmode="lin" valueType="num">
                                      <p:cBhvr additive="base">
                                        <p:cTn dur="500"/>
                                        <p:tgtEl>
                                          <p:spTgt spid="210"/>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211"/>
                                        </p:tgtEl>
                                        <p:attrNameLst>
                                          <p:attrName>style.visibility</p:attrName>
                                        </p:attrNameLst>
                                      </p:cBhvr>
                                      <p:to>
                                        <p:strVal val="visible"/>
                                      </p:to>
                                    </p:set>
                                    <p:animEffect filter="fade" transition="in">
                                      <p:cBhvr>
                                        <p:cTn dur="2000"/>
                                        <p:tgtEl>
                                          <p:spTgt spid="2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7"/>
                                        </p:tgtEl>
                                        <p:attrNameLst>
                                          <p:attrName>style.visibility</p:attrName>
                                        </p:attrNameLst>
                                      </p:cBhvr>
                                      <p:to>
                                        <p:strVal val="visible"/>
                                      </p:to>
                                    </p:set>
                                    <p:animEffect filter="fade" transition="in">
                                      <p:cBhvr>
                                        <p:cTn dur="500"/>
                                        <p:tgtEl>
                                          <p:spTgt spid="207"/>
                                        </p:tgtEl>
                                      </p:cBhvr>
                                    </p:animEffect>
                                  </p:childTnLst>
                                </p:cTn>
                              </p:par>
                              <p:par>
                                <p:cTn fill="hold" nodeType="withEffect" presetClass="entr" presetID="10" presetSubtype="0">
                                  <p:stCondLst>
                                    <p:cond delay="0"/>
                                  </p:stCondLst>
                                  <p:childTnLst>
                                    <p:set>
                                      <p:cBhvr>
                                        <p:cTn dur="1" fill="hold">
                                          <p:stCondLst>
                                            <p:cond delay="0"/>
                                          </p:stCondLst>
                                        </p:cTn>
                                        <p:tgtEl>
                                          <p:spTgt spid="206"/>
                                        </p:tgtEl>
                                        <p:attrNameLst>
                                          <p:attrName>style.visibility</p:attrName>
                                        </p:attrNameLst>
                                      </p:cBhvr>
                                      <p:to>
                                        <p:strVal val="visible"/>
                                      </p:to>
                                    </p:set>
                                    <p:animEffect filter="fade" transition="in">
                                      <p:cBhvr>
                                        <p:cTn dur="500"/>
                                        <p:tgtEl>
                                          <p:spTgt spid="2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
                                        </p:tgtEl>
                                        <p:attrNameLst>
                                          <p:attrName>style.visibility</p:attrName>
                                        </p:attrNameLst>
                                      </p:cBhvr>
                                      <p:to>
                                        <p:strVal val="visible"/>
                                      </p:to>
                                    </p:set>
                                    <p:anim calcmode="lin" valueType="num">
                                      <p:cBhvr additive="base">
                                        <p:cTn dur="500"/>
                                        <p:tgtEl>
                                          <p:spTgt spid="214"/>
                                        </p:tgtEl>
                                        <p:attrNameLst>
                                          <p:attrName>ppt_w</p:attrName>
                                        </p:attrNameLst>
                                      </p:cBhvr>
                                      <p:tavLst>
                                        <p:tav fmla="" tm="0">
                                          <p:val>
                                            <p:strVal val="0"/>
                                          </p:val>
                                        </p:tav>
                                        <p:tav fmla="" tm="100000">
                                          <p:val>
                                            <p:strVal val="#ppt_w"/>
                                          </p:val>
                                        </p:tav>
                                      </p:tavLst>
                                    </p:anim>
                                    <p:anim calcmode="lin" valueType="num">
                                      <p:cBhvr additive="base">
                                        <p:cTn dur="500"/>
                                        <p:tgtEl>
                                          <p:spTgt spid="21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15"/>
                                        </p:tgtEl>
                                        <p:attrNameLst>
                                          <p:attrName>style.visibility</p:attrName>
                                        </p:attrNameLst>
                                      </p:cBhvr>
                                      <p:to>
                                        <p:strVal val="visible"/>
                                      </p:to>
                                    </p:set>
                                    <p:anim calcmode="lin" valueType="num">
                                      <p:cBhvr additive="base">
                                        <p:cTn dur="500"/>
                                        <p:tgtEl>
                                          <p:spTgt spid="215"/>
                                        </p:tgtEl>
                                        <p:attrNameLst>
                                          <p:attrName>ppt_w</p:attrName>
                                        </p:attrNameLst>
                                      </p:cBhvr>
                                      <p:tavLst>
                                        <p:tav fmla="" tm="0">
                                          <p:val>
                                            <p:strVal val="0"/>
                                          </p:val>
                                        </p:tav>
                                        <p:tav fmla="" tm="100000">
                                          <p:val>
                                            <p:strVal val="#ppt_w"/>
                                          </p:val>
                                        </p:tav>
                                      </p:tavLst>
                                    </p:anim>
                                    <p:anim calcmode="lin" valueType="num">
                                      <p:cBhvr additive="base">
                                        <p:cTn dur="500"/>
                                        <p:tgtEl>
                                          <p:spTgt spid="21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
                                        </p:tgtEl>
                                        <p:attrNameLst>
                                          <p:attrName>style.visibility</p:attrName>
                                        </p:attrNameLst>
                                      </p:cBhvr>
                                      <p:to>
                                        <p:strVal val="visible"/>
                                      </p:to>
                                    </p:set>
                                    <p:animEffect filter="fade" transition="in">
                                      <p:cBhvr>
                                        <p:cTn dur="500"/>
                                        <p:tgtEl>
                                          <p:spTgt spid="21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pic>
        <p:nvPicPr>
          <p:cNvPr id="221" name="Google Shape;221;p18"/>
          <p:cNvPicPr preferRelativeResize="0"/>
          <p:nvPr/>
        </p:nvPicPr>
        <p:blipFill rotWithShape="1">
          <a:blip r:embed="rId3">
            <a:alphaModFix/>
          </a:blip>
          <a:srcRect b="0" l="0" r="0" t="0"/>
          <a:stretch/>
        </p:blipFill>
        <p:spPr>
          <a:xfrm>
            <a:off x="111125" y="204788"/>
            <a:ext cx="638175" cy="647700"/>
          </a:xfrm>
          <a:prstGeom prst="rect">
            <a:avLst/>
          </a:prstGeom>
          <a:noFill/>
          <a:ln>
            <a:noFill/>
          </a:ln>
        </p:spPr>
      </p:pic>
      <p:sp>
        <p:nvSpPr>
          <p:cNvPr id="222" name="Google Shape;222;p18"/>
          <p:cNvSpPr txBox="1"/>
          <p:nvPr/>
        </p:nvSpPr>
        <p:spPr>
          <a:xfrm>
            <a:off x="603250" y="192088"/>
            <a:ext cx="11106150"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a:t>
            </a:r>
            <a:endParaRPr b="0" i="0" sz="1400" u="none" cap="none" strike="noStrike">
              <a:solidFill>
                <a:srgbClr val="000000"/>
              </a:solidFill>
              <a:latin typeface="Arial"/>
              <a:ea typeface="Arial"/>
              <a:cs typeface="Arial"/>
              <a:sym typeface="Arial"/>
            </a:endParaRPr>
          </a:p>
        </p:txBody>
      </p:sp>
      <p:sp>
        <p:nvSpPr>
          <p:cNvPr id="223" name="Google Shape;223;p18"/>
          <p:cNvSpPr/>
          <p:nvPr/>
        </p:nvSpPr>
        <p:spPr>
          <a:xfrm>
            <a:off x="603250" y="5670550"/>
            <a:ext cx="3686175" cy="831850"/>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Il y a des </a:t>
            </a:r>
            <a:r>
              <a:rPr b="1" i="0" lang="fr-FR" sz="2400" u="sng" cap="none" strike="noStrike">
                <a:solidFill>
                  <a:srgbClr val="FFC000"/>
                </a:solidFill>
                <a:latin typeface="Open Sans"/>
                <a:ea typeface="Open Sans"/>
                <a:cs typeface="Open Sans"/>
                <a:sym typeface="Open Sans"/>
              </a:rPr>
              <a:t>maisons importantes. </a:t>
            </a:r>
            <a:r>
              <a:rPr b="0" i="0" lang="fr-FR" sz="2400" u="none" cap="none" strike="noStrike">
                <a:solidFill>
                  <a:schemeClr val="dk1"/>
                </a:solidFill>
                <a:latin typeface="Open Sans"/>
                <a:ea typeface="Open Sans"/>
                <a:cs typeface="Open Sans"/>
                <a:sym typeface="Open Sans"/>
              </a:rPr>
              <a:t>.</a:t>
            </a:r>
            <a:endParaRPr b="1" i="0" sz="2400" u="sng" cap="none" strike="noStrike">
              <a:solidFill>
                <a:srgbClr val="FFC000"/>
              </a:solidFill>
              <a:latin typeface="Open Sans"/>
              <a:ea typeface="Open Sans"/>
              <a:cs typeface="Open Sans"/>
              <a:sym typeface="Open Sans"/>
            </a:endParaRPr>
          </a:p>
        </p:txBody>
      </p:sp>
      <p:sp>
        <p:nvSpPr>
          <p:cNvPr id="224" name="Google Shape;224;p18"/>
          <p:cNvSpPr/>
          <p:nvPr/>
        </p:nvSpPr>
        <p:spPr>
          <a:xfrm>
            <a:off x="614363" y="4573588"/>
            <a:ext cx="3675062" cy="831850"/>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Il y a </a:t>
            </a:r>
            <a:r>
              <a:rPr b="1" i="0" lang="fr-FR" sz="2400" u="sng" cap="none" strike="noStrike">
                <a:solidFill>
                  <a:srgbClr val="002060"/>
                </a:solidFill>
                <a:latin typeface="Open Sans"/>
                <a:ea typeface="Open Sans"/>
                <a:cs typeface="Open Sans"/>
                <a:sym typeface="Open Sans"/>
              </a:rPr>
              <a:t>des maisons modestes. </a:t>
            </a:r>
            <a:endParaRPr b="0" i="0" sz="1400" u="none" cap="none" strike="noStrike">
              <a:solidFill>
                <a:srgbClr val="000000"/>
              </a:solidFill>
              <a:latin typeface="Arial"/>
              <a:ea typeface="Arial"/>
              <a:cs typeface="Arial"/>
              <a:sym typeface="Arial"/>
            </a:endParaRPr>
          </a:p>
        </p:txBody>
      </p:sp>
      <p:sp>
        <p:nvSpPr>
          <p:cNvPr id="225" name="Google Shape;225;p18"/>
          <p:cNvSpPr/>
          <p:nvPr/>
        </p:nvSpPr>
        <p:spPr>
          <a:xfrm>
            <a:off x="603250" y="3478213"/>
            <a:ext cx="3686175" cy="830262"/>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Il y a </a:t>
            </a:r>
            <a:r>
              <a:rPr b="1" i="0" lang="fr-FR" sz="2400" u="sng" cap="none" strike="noStrike">
                <a:solidFill>
                  <a:srgbClr val="C00000"/>
                </a:solidFill>
                <a:latin typeface="Open Sans"/>
                <a:ea typeface="Open Sans"/>
                <a:cs typeface="Open Sans"/>
                <a:sym typeface="Open Sans"/>
              </a:rPr>
              <a:t>des maisons</a:t>
            </a:r>
            <a:r>
              <a:rPr b="0" i="0" lang="fr-FR" sz="2400" u="none" cap="none" strike="noStrike">
                <a:solidFill>
                  <a:srgbClr val="C00000"/>
                </a:solidFill>
                <a:latin typeface="Open Sans"/>
                <a:ea typeface="Open Sans"/>
                <a:cs typeface="Open Sans"/>
                <a:sym typeface="Open Sans"/>
              </a:rPr>
              <a:t> </a:t>
            </a:r>
            <a:r>
              <a:rPr b="0" i="0" lang="fr-FR" sz="2400" u="none" cap="none" strike="noStrike">
                <a:solidFill>
                  <a:srgbClr val="000000"/>
                </a:solidFill>
                <a:latin typeface="Open Sans"/>
                <a:ea typeface="Open Sans"/>
                <a:cs typeface="Open Sans"/>
                <a:sym typeface="Open Sans"/>
              </a:rPr>
              <a:t>de  granit.</a:t>
            </a:r>
            <a:endParaRPr b="0" i="0" sz="1400" u="none" cap="none" strike="noStrike">
              <a:solidFill>
                <a:srgbClr val="000000"/>
              </a:solidFill>
              <a:latin typeface="Arial"/>
              <a:ea typeface="Arial"/>
              <a:cs typeface="Arial"/>
              <a:sym typeface="Arial"/>
            </a:endParaRPr>
          </a:p>
        </p:txBody>
      </p:sp>
      <p:sp>
        <p:nvSpPr>
          <p:cNvPr id="226" name="Google Shape;226;p18"/>
          <p:cNvSpPr txBox="1"/>
          <p:nvPr/>
        </p:nvSpPr>
        <p:spPr>
          <a:xfrm>
            <a:off x="257174" y="1011238"/>
            <a:ext cx="2914651" cy="156966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Décomposez cette </a:t>
            </a:r>
            <a:br>
              <a:rPr b="1" i="0" lang="fr-FR" sz="2400" u="none" cap="none" strike="noStrike">
                <a:solidFill>
                  <a:schemeClr val="dk1"/>
                </a:solidFill>
                <a:latin typeface="Open Sans"/>
                <a:ea typeface="Open Sans"/>
                <a:cs typeface="Open Sans"/>
                <a:sym typeface="Open Sans"/>
              </a:rPr>
            </a:br>
            <a:r>
              <a:rPr b="1" i="0" lang="fr-FR" sz="2400" u="none" cap="none" strike="noStrike">
                <a:solidFill>
                  <a:schemeClr val="dk1"/>
                </a:solidFill>
                <a:latin typeface="Open Sans"/>
                <a:ea typeface="Open Sans"/>
                <a:cs typeface="Open Sans"/>
                <a:sym typeface="Open Sans"/>
              </a:rPr>
              <a:t>phrase complexe en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des propositions indépendantes.</a:t>
            </a:r>
            <a:endParaRPr b="0" i="0" sz="1400" u="none" cap="none" strike="noStrike">
              <a:solidFill>
                <a:srgbClr val="000000"/>
              </a:solidFill>
              <a:latin typeface="Arial"/>
              <a:ea typeface="Arial"/>
              <a:cs typeface="Arial"/>
              <a:sym typeface="Arial"/>
            </a:endParaRPr>
          </a:p>
        </p:txBody>
      </p:sp>
      <p:sp>
        <p:nvSpPr>
          <p:cNvPr id="227" name="Google Shape;227;p18"/>
          <p:cNvSpPr/>
          <p:nvPr/>
        </p:nvSpPr>
        <p:spPr>
          <a:xfrm>
            <a:off x="4495800" y="3494088"/>
            <a:ext cx="5184775" cy="830262"/>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noAutofit/>
          </a:bodyPr>
          <a:lstStyle/>
          <a:p>
            <a:pPr indent="-231775" lvl="0" marL="231775"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   Les fenêtres simples  </a:t>
            </a:r>
            <a:r>
              <a:rPr b="1" i="0" lang="fr-FR" sz="2400" u="sng" cap="none" strike="noStrike">
                <a:solidFill>
                  <a:srgbClr val="C00000"/>
                </a:solidFill>
                <a:latin typeface="Open Sans"/>
                <a:ea typeface="Open Sans"/>
                <a:cs typeface="Open Sans"/>
                <a:sym typeface="Open Sans"/>
              </a:rPr>
              <a:t>de ces maisons de granit (CDN) </a:t>
            </a:r>
            <a:r>
              <a:rPr b="0" i="0" lang="fr-FR" sz="2400" u="none" cap="none" strike="noStrike">
                <a:solidFill>
                  <a:schemeClr val="dk1"/>
                </a:solidFill>
                <a:latin typeface="Open Sans"/>
                <a:ea typeface="Open Sans"/>
                <a:cs typeface="Open Sans"/>
                <a:sym typeface="Open Sans"/>
              </a:rPr>
              <a:t>étaient ornées</a:t>
            </a:r>
            <a:r>
              <a:rPr b="0" i="0" lang="fr-FR" sz="2000" u="none" cap="none" strike="noStrike">
                <a:solidFill>
                  <a:schemeClr val="dk1"/>
                </a:solidFill>
                <a:latin typeface="Times New Roman"/>
                <a:ea typeface="Times New Roman"/>
                <a:cs typeface="Times New Roman"/>
                <a:sym typeface="Times New Roman"/>
              </a:rPr>
              <a:t>.</a:t>
            </a:r>
            <a:endParaRPr b="0" i="0" sz="1400" u="none" cap="none" strike="noStrike">
              <a:solidFill>
                <a:srgbClr val="000000"/>
              </a:solidFill>
              <a:latin typeface="Arial"/>
              <a:ea typeface="Arial"/>
              <a:cs typeface="Arial"/>
              <a:sym typeface="Arial"/>
            </a:endParaRPr>
          </a:p>
        </p:txBody>
      </p:sp>
      <p:sp>
        <p:nvSpPr>
          <p:cNvPr id="228" name="Google Shape;228;p18"/>
          <p:cNvSpPr/>
          <p:nvPr/>
        </p:nvSpPr>
        <p:spPr>
          <a:xfrm>
            <a:off x="4498975" y="4573588"/>
            <a:ext cx="5181600" cy="831850"/>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sng" cap="none" strike="noStrike">
                <a:solidFill>
                  <a:srgbClr val="002060"/>
                </a:solidFill>
                <a:latin typeface="Open Sans"/>
                <a:ea typeface="Open Sans"/>
                <a:cs typeface="Open Sans"/>
                <a:sym typeface="Open Sans"/>
              </a:rPr>
              <a:t>Les maisons modestes</a:t>
            </a:r>
            <a:r>
              <a:rPr b="0" i="0" lang="fr-FR" sz="2400" u="none" cap="none" strike="noStrike">
                <a:solidFill>
                  <a:srgbClr val="002060"/>
                </a:solidFill>
                <a:latin typeface="Open Sans"/>
                <a:ea typeface="Open Sans"/>
                <a:cs typeface="Open Sans"/>
                <a:sym typeface="Open Sans"/>
              </a:rPr>
              <a:t> </a:t>
            </a:r>
            <a:r>
              <a:rPr b="0" i="0" lang="fr-FR" sz="2400" u="none" cap="none" strike="noStrike">
                <a:solidFill>
                  <a:schemeClr val="dk1"/>
                </a:solidFill>
                <a:latin typeface="Open Sans"/>
                <a:ea typeface="Open Sans"/>
                <a:cs typeface="Open Sans"/>
                <a:sym typeface="Open Sans"/>
              </a:rPr>
              <a:t>avaient des piliers de bois ou de pierre</a:t>
            </a:r>
            <a:r>
              <a:rPr b="0" i="0" lang="fr-FR" sz="2000" u="none" cap="none" strike="noStrike">
                <a:solidFill>
                  <a:schemeClr val="dk1"/>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229" name="Google Shape;229;p18"/>
          <p:cNvSpPr/>
          <p:nvPr/>
        </p:nvSpPr>
        <p:spPr>
          <a:xfrm>
            <a:off x="4495800" y="5651500"/>
            <a:ext cx="5184775" cy="831850"/>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Les fenêtres </a:t>
            </a:r>
            <a:r>
              <a:rPr b="1" i="0" lang="fr-FR" sz="2400" u="sng" cap="none" strike="noStrike">
                <a:solidFill>
                  <a:srgbClr val="FFC000"/>
                </a:solidFill>
                <a:latin typeface="Open Sans"/>
                <a:ea typeface="Open Sans"/>
                <a:cs typeface="Open Sans"/>
                <a:sym typeface="Open Sans"/>
              </a:rPr>
              <a:t>des maisons (CDN)</a:t>
            </a:r>
            <a:r>
              <a:rPr b="1" i="0" lang="fr-FR" sz="2400" u="none" cap="none" strike="noStrike">
                <a:solidFill>
                  <a:srgbClr val="FFC000"/>
                </a:solidFill>
                <a:latin typeface="Open Sans"/>
                <a:ea typeface="Open Sans"/>
                <a:cs typeface="Open Sans"/>
                <a:sym typeface="Open Sans"/>
              </a:rPr>
              <a:t> </a:t>
            </a:r>
            <a:r>
              <a:rPr b="0" i="0" lang="fr-FR" sz="2400" u="none" cap="none" strike="noStrike">
                <a:solidFill>
                  <a:schemeClr val="dk1"/>
                </a:solidFill>
                <a:latin typeface="Open Sans"/>
                <a:ea typeface="Open Sans"/>
                <a:cs typeface="Open Sans"/>
                <a:sym typeface="Open Sans"/>
              </a:rPr>
              <a:t>portaient des balcons à fleurs.</a:t>
            </a:r>
            <a:endParaRPr b="1" i="0" sz="2400" u="sng" cap="none" strike="noStrike">
              <a:solidFill>
                <a:srgbClr val="FFC000"/>
              </a:solidFill>
              <a:latin typeface="Open Sans"/>
              <a:ea typeface="Open Sans"/>
              <a:cs typeface="Open Sans"/>
              <a:sym typeface="Open Sans"/>
            </a:endParaRPr>
          </a:p>
        </p:txBody>
      </p:sp>
      <p:sp>
        <p:nvSpPr>
          <p:cNvPr id="230" name="Google Shape;230;p18"/>
          <p:cNvSpPr/>
          <p:nvPr/>
        </p:nvSpPr>
        <p:spPr>
          <a:xfrm>
            <a:off x="10155238" y="3713163"/>
            <a:ext cx="1797050" cy="2257425"/>
          </a:xfrm>
          <a:prstGeom prst="rect">
            <a:avLst/>
          </a:prstGeom>
          <a:noFill/>
          <a:ln cap="flat" cmpd="sng" w="25400">
            <a:solidFill>
              <a:srgbClr val="54813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1" i="0" lang="fr-FR" sz="2800" u="none" cap="none" strike="noStrike">
                <a:solidFill>
                  <a:srgbClr val="385623"/>
                </a:solidFill>
                <a:latin typeface="Open Sans"/>
                <a:ea typeface="Open Sans"/>
                <a:cs typeface="Open Sans"/>
                <a:sym typeface="Open Sans"/>
              </a:rPr>
              <a:t>Dont</a:t>
            </a:r>
            <a:r>
              <a:rPr b="1" i="0" lang="fr-FR" sz="2800" u="none" cap="none" strike="noStrike">
                <a:solidFill>
                  <a:schemeClr val="lt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800"/>
              <a:buFont typeface="Arial"/>
              <a:buNone/>
            </a:pPr>
            <a:r>
              <a:rPr b="0" i="0" lang="fr-FR" sz="2800" u="none" cap="none" strike="noStrike">
                <a:solidFill>
                  <a:srgbClr val="385623"/>
                </a:solidFill>
                <a:latin typeface="Open Sans"/>
                <a:ea typeface="Open Sans"/>
                <a:cs typeface="Open Sans"/>
                <a:sym typeface="Open Sans"/>
              </a:rPr>
              <a:t>Pronom relatif remplace un CDN  </a:t>
            </a:r>
            <a:endParaRPr b="0" i="0" sz="1400" u="none" cap="none" strike="noStrike">
              <a:solidFill>
                <a:srgbClr val="000000"/>
              </a:solidFill>
              <a:latin typeface="Arial"/>
              <a:ea typeface="Arial"/>
              <a:cs typeface="Arial"/>
              <a:sym typeface="Arial"/>
            </a:endParaRPr>
          </a:p>
        </p:txBody>
      </p:sp>
      <p:grpSp>
        <p:nvGrpSpPr>
          <p:cNvPr id="231" name="Google Shape;231;p18"/>
          <p:cNvGrpSpPr/>
          <p:nvPr/>
        </p:nvGrpSpPr>
        <p:grpSpPr>
          <a:xfrm>
            <a:off x="3479800" y="720725"/>
            <a:ext cx="7924800" cy="1938338"/>
            <a:chOff x="3479065" y="787032"/>
            <a:chExt cx="7924801" cy="1938337"/>
          </a:xfrm>
        </p:grpSpPr>
        <p:grpSp>
          <p:nvGrpSpPr>
            <p:cNvPr id="232" name="Google Shape;232;p18"/>
            <p:cNvGrpSpPr/>
            <p:nvPr/>
          </p:nvGrpSpPr>
          <p:grpSpPr>
            <a:xfrm>
              <a:off x="3479065" y="787032"/>
              <a:ext cx="7924801" cy="1938337"/>
              <a:chOff x="2748413" y="1281836"/>
              <a:chExt cx="7299129" cy="1938992"/>
            </a:xfrm>
          </p:grpSpPr>
          <p:sp>
            <p:nvSpPr>
              <p:cNvPr id="233" name="Google Shape;233;p18"/>
              <p:cNvSpPr txBox="1"/>
              <p:nvPr/>
            </p:nvSpPr>
            <p:spPr>
              <a:xfrm>
                <a:off x="2748413" y="1281836"/>
                <a:ext cx="7299129" cy="1938992"/>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Il y a </a:t>
                </a:r>
                <a:r>
                  <a:rPr b="1" i="0" lang="fr-FR" sz="2400" u="none" cap="none" strike="noStrike">
                    <a:solidFill>
                      <a:srgbClr val="C00000"/>
                    </a:solidFill>
                    <a:latin typeface="Open Sans"/>
                    <a:ea typeface="Open Sans"/>
                    <a:cs typeface="Open Sans"/>
                    <a:sym typeface="Open Sans"/>
                  </a:rPr>
                  <a:t>des maisons</a:t>
                </a:r>
                <a:r>
                  <a:rPr b="0" i="0" lang="fr-FR" sz="2400" u="none" cap="none" strike="noStrike">
                    <a:solidFill>
                      <a:srgbClr val="C00000"/>
                    </a:solidFill>
                    <a:latin typeface="Open Sans"/>
                    <a:ea typeface="Open Sans"/>
                    <a:cs typeface="Open Sans"/>
                    <a:sym typeface="Open Sans"/>
                  </a:rPr>
                  <a:t> </a:t>
                </a:r>
                <a:r>
                  <a:rPr b="0" i="0" lang="fr-FR" sz="2400" u="none" cap="none" strike="noStrike">
                    <a:solidFill>
                      <a:srgbClr val="000000"/>
                    </a:solidFill>
                    <a:latin typeface="Open Sans"/>
                    <a:ea typeface="Open Sans"/>
                    <a:cs typeface="Open Sans"/>
                    <a:sym typeface="Open Sans"/>
                  </a:rPr>
                  <a:t>de granit </a:t>
                </a:r>
                <a:r>
                  <a:rPr b="1" i="0" lang="fr-FR" sz="2400" u="none" cap="none" strike="noStrike">
                    <a:solidFill>
                      <a:srgbClr val="C00000"/>
                    </a:solidFill>
                    <a:latin typeface="Open Sans"/>
                    <a:ea typeface="Open Sans"/>
                    <a:cs typeface="Open Sans"/>
                    <a:sym typeface="Open Sans"/>
                  </a:rPr>
                  <a:t>dont les fenêtres simples étaient ornées</a:t>
                </a:r>
                <a:r>
                  <a:rPr b="0" i="0" lang="fr-FR" sz="2400" u="none" cap="none" strike="noStrike">
                    <a:solidFill>
                      <a:srgbClr val="C00000"/>
                    </a:solidFill>
                    <a:latin typeface="Open Sans"/>
                    <a:ea typeface="Open Sans"/>
                    <a:cs typeface="Open Sans"/>
                    <a:sym typeface="Open Sans"/>
                  </a:rPr>
                  <a:t>,</a:t>
                </a:r>
                <a:r>
                  <a:rPr b="0" i="0" lang="fr-FR" sz="2400" u="none" cap="none" strike="noStrike">
                    <a:solidFill>
                      <a:srgbClr val="000000"/>
                    </a:solidFill>
                    <a:latin typeface="Open Sans"/>
                    <a:ea typeface="Open Sans"/>
                    <a:cs typeface="Open Sans"/>
                    <a:sym typeface="Open Sans"/>
                  </a:rPr>
                  <a:t> (il y a des) </a:t>
                </a:r>
                <a:r>
                  <a:rPr b="1" i="0" lang="fr-FR" sz="2400" u="none" cap="none" strike="noStrike">
                    <a:solidFill>
                      <a:srgbClr val="002060"/>
                    </a:solidFill>
                    <a:latin typeface="Open Sans"/>
                    <a:ea typeface="Open Sans"/>
                    <a:cs typeface="Open Sans"/>
                    <a:sym typeface="Open Sans"/>
                  </a:rPr>
                  <a:t>maisons</a:t>
                </a:r>
                <a:r>
                  <a:rPr b="0" i="0" lang="fr-FR" sz="2400" u="none" cap="none" strike="noStrike">
                    <a:solidFill>
                      <a:srgbClr val="000000"/>
                    </a:solidFill>
                    <a:latin typeface="Open Sans"/>
                    <a:ea typeface="Open Sans"/>
                    <a:cs typeface="Open Sans"/>
                    <a:sym typeface="Open Sans"/>
                  </a:rPr>
                  <a:t> modestes </a:t>
                </a:r>
                <a:r>
                  <a:rPr b="1" i="0" lang="fr-FR" sz="2400" u="none" cap="none" strike="noStrike">
                    <a:solidFill>
                      <a:srgbClr val="002060"/>
                    </a:solidFill>
                    <a:latin typeface="Open Sans"/>
                    <a:ea typeface="Open Sans"/>
                    <a:cs typeface="Open Sans"/>
                    <a:sym typeface="Open Sans"/>
                  </a:rPr>
                  <a:t>qui avaient des piliers de bois ou de pierre</a:t>
                </a:r>
                <a:r>
                  <a:rPr b="0" i="0" lang="fr-FR" sz="2400" u="none" cap="none" strike="noStrike">
                    <a:solidFill>
                      <a:srgbClr val="000000"/>
                    </a:solidFill>
                    <a:latin typeface="Open Sans"/>
                    <a:ea typeface="Open Sans"/>
                    <a:cs typeface="Open Sans"/>
                    <a:sym typeface="Open Sans"/>
                  </a:rPr>
                  <a:t> ; (il y a des) </a:t>
                </a:r>
                <a:r>
                  <a:rPr b="1" i="0" lang="fr-FR" sz="2400" u="none" cap="none" strike="noStrike">
                    <a:solidFill>
                      <a:srgbClr val="FFC000"/>
                    </a:solidFill>
                    <a:latin typeface="Open Sans"/>
                    <a:ea typeface="Open Sans"/>
                    <a:cs typeface="Open Sans"/>
                    <a:sym typeface="Open Sans"/>
                  </a:rPr>
                  <a:t>maisons</a:t>
                </a:r>
                <a:r>
                  <a:rPr b="0" i="0" lang="fr-FR" sz="2400" u="none" cap="none" strike="noStrike">
                    <a:solidFill>
                      <a:srgbClr val="000000"/>
                    </a:solidFill>
                    <a:latin typeface="Open Sans"/>
                    <a:ea typeface="Open Sans"/>
                    <a:cs typeface="Open Sans"/>
                    <a:sym typeface="Open Sans"/>
                  </a:rPr>
                  <a:t> importantes </a:t>
                </a:r>
                <a:r>
                  <a:rPr b="1" i="0" lang="fr-FR" sz="2400" u="none" cap="none" strike="noStrike">
                    <a:solidFill>
                      <a:srgbClr val="FFC000"/>
                    </a:solidFill>
                    <a:latin typeface="Open Sans"/>
                    <a:ea typeface="Open Sans"/>
                    <a:cs typeface="Open Sans"/>
                    <a:sym typeface="Open Sans"/>
                  </a:rPr>
                  <a:t>dont les fenêtres portaient des balcons </a:t>
                </a:r>
                <a:r>
                  <a:rPr b="1" i="0" lang="fr-FR" sz="2400" u="sng" cap="none" strike="noStrike">
                    <a:solidFill>
                      <a:srgbClr val="FFC000"/>
                    </a:solidFill>
                    <a:latin typeface="Open Sans"/>
                    <a:ea typeface="Open Sans"/>
                    <a:cs typeface="Open Sans"/>
                    <a:sym typeface="Open Sans"/>
                  </a:rPr>
                  <a:t>à </a:t>
                </a:r>
                <a:r>
                  <a:rPr b="1" i="0" lang="fr-FR" sz="2400" u="none" cap="none" strike="noStrike">
                    <a:solidFill>
                      <a:srgbClr val="FFC000"/>
                    </a:solidFill>
                    <a:latin typeface="Open Sans"/>
                    <a:ea typeface="Open Sans"/>
                    <a:cs typeface="Open Sans"/>
                    <a:sym typeface="Open Sans"/>
                  </a:rPr>
                  <a:t>fleurs,</a:t>
                </a:r>
                <a:endParaRPr b="0" i="0" sz="1400" u="none" cap="none" strike="noStrike">
                  <a:solidFill>
                    <a:srgbClr val="000000"/>
                  </a:solidFill>
                  <a:latin typeface="Arial"/>
                  <a:ea typeface="Arial"/>
                  <a:cs typeface="Arial"/>
                  <a:sym typeface="Arial"/>
                </a:endParaRPr>
              </a:p>
            </p:txBody>
          </p:sp>
          <p:sp>
            <p:nvSpPr>
              <p:cNvPr id="234" name="Google Shape;234;p18"/>
              <p:cNvSpPr/>
              <p:nvPr/>
            </p:nvSpPr>
            <p:spPr>
              <a:xfrm>
                <a:off x="6594936" y="1294540"/>
                <a:ext cx="728158" cy="404950"/>
              </a:xfrm>
              <a:prstGeom prst="ellipse">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35" name="Google Shape;235;p18"/>
              <p:cNvSpPr/>
              <p:nvPr/>
            </p:nvSpPr>
            <p:spPr>
              <a:xfrm>
                <a:off x="4364106" y="2415693"/>
                <a:ext cx="728158" cy="404950"/>
              </a:xfrm>
              <a:prstGeom prst="ellipse">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36" name="Google Shape;236;p18"/>
              <p:cNvSpPr/>
              <p:nvPr/>
            </p:nvSpPr>
            <p:spPr>
              <a:xfrm>
                <a:off x="8423077" y="1669317"/>
                <a:ext cx="728158" cy="425594"/>
              </a:xfrm>
              <a:prstGeom prst="ellipse">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237" name="Google Shape;237;p18"/>
              <p:cNvCxnSpPr/>
              <p:nvPr/>
            </p:nvCxnSpPr>
            <p:spPr>
              <a:xfrm>
                <a:off x="8977237" y="2094910"/>
                <a:ext cx="1070305" cy="0"/>
              </a:xfrm>
              <a:prstGeom prst="straightConnector1">
                <a:avLst/>
              </a:prstGeom>
              <a:noFill/>
              <a:ln cap="flat" cmpd="sng" w="38100">
                <a:solidFill>
                  <a:srgbClr val="FF0000"/>
                </a:solidFill>
                <a:prstDash val="solid"/>
                <a:round/>
                <a:headEnd len="sm" w="sm" type="none"/>
                <a:tailEnd len="sm" w="sm" type="none"/>
              </a:ln>
            </p:spPr>
          </p:cxnSp>
          <p:cxnSp>
            <p:nvCxnSpPr>
              <p:cNvPr id="238" name="Google Shape;238;p18"/>
              <p:cNvCxnSpPr/>
              <p:nvPr/>
            </p:nvCxnSpPr>
            <p:spPr>
              <a:xfrm>
                <a:off x="6741587" y="2798411"/>
                <a:ext cx="1406603" cy="0"/>
              </a:xfrm>
              <a:prstGeom prst="straightConnector1">
                <a:avLst/>
              </a:prstGeom>
              <a:noFill/>
              <a:ln cap="flat" cmpd="sng" w="38100">
                <a:solidFill>
                  <a:srgbClr val="FF0000"/>
                </a:solidFill>
                <a:prstDash val="solid"/>
                <a:round/>
                <a:headEnd len="sm" w="sm" type="none"/>
                <a:tailEnd len="sm" w="sm" type="none"/>
              </a:ln>
            </p:spPr>
          </p:cxnSp>
          <p:cxnSp>
            <p:nvCxnSpPr>
              <p:cNvPr id="239" name="Google Shape;239;p18"/>
              <p:cNvCxnSpPr/>
              <p:nvPr/>
            </p:nvCxnSpPr>
            <p:spPr>
              <a:xfrm>
                <a:off x="3302574" y="1699490"/>
                <a:ext cx="315828" cy="0"/>
              </a:xfrm>
              <a:prstGeom prst="straightConnector1">
                <a:avLst/>
              </a:prstGeom>
              <a:noFill/>
              <a:ln cap="flat" cmpd="sng" w="38100">
                <a:solidFill>
                  <a:srgbClr val="FF0000"/>
                </a:solidFill>
                <a:prstDash val="solid"/>
                <a:round/>
                <a:headEnd len="sm" w="sm" type="none"/>
                <a:tailEnd len="sm" w="sm" type="none"/>
              </a:ln>
            </p:spPr>
          </p:cxnSp>
          <p:cxnSp>
            <p:nvCxnSpPr>
              <p:cNvPr id="240" name="Google Shape;240;p18"/>
              <p:cNvCxnSpPr/>
              <p:nvPr/>
            </p:nvCxnSpPr>
            <p:spPr>
              <a:xfrm>
                <a:off x="7990276" y="2418870"/>
                <a:ext cx="315828" cy="0"/>
              </a:xfrm>
              <a:prstGeom prst="straightConnector1">
                <a:avLst/>
              </a:prstGeom>
              <a:noFill/>
              <a:ln cap="flat" cmpd="sng" w="38100">
                <a:solidFill>
                  <a:srgbClr val="FF0000"/>
                </a:solidFill>
                <a:prstDash val="solid"/>
                <a:round/>
                <a:headEnd len="sm" w="sm" type="none"/>
                <a:tailEnd len="sm" w="sm" type="none"/>
              </a:ln>
            </p:spPr>
          </p:cxnSp>
        </p:grpSp>
        <p:cxnSp>
          <p:nvCxnSpPr>
            <p:cNvPr id="241" name="Google Shape;241;p18"/>
            <p:cNvCxnSpPr/>
            <p:nvPr/>
          </p:nvCxnSpPr>
          <p:spPr>
            <a:xfrm>
              <a:off x="6142890" y="1579195"/>
              <a:ext cx="446088" cy="0"/>
            </a:xfrm>
            <a:prstGeom prst="straightConnector1">
              <a:avLst/>
            </a:prstGeom>
            <a:noFill/>
            <a:ln cap="flat" cmpd="sng" w="57150">
              <a:solidFill>
                <a:srgbClr val="FF0000"/>
              </a:solidFill>
              <a:prstDash val="solid"/>
              <a:round/>
              <a:headEnd len="sm" w="sm" type="none"/>
              <a:tailEnd len="sm" w="sm" type="none"/>
            </a:ln>
          </p:spPr>
        </p:cxn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
                                        </p:tgtEl>
                                        <p:attrNameLst>
                                          <p:attrName>style.visibility</p:attrName>
                                        </p:attrNameLst>
                                      </p:cBhvr>
                                      <p:to>
                                        <p:strVal val="visible"/>
                                      </p:to>
                                    </p:set>
                                    <p:animEffect filter="fade" transition="in">
                                      <p:cBhvr>
                                        <p:cTn dur="2000"/>
                                        <p:tgtEl>
                                          <p:spTgt spid="2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0"/>
                                        </p:tgtEl>
                                        <p:attrNameLst>
                                          <p:attrName>style.visibility</p:attrName>
                                        </p:attrNameLst>
                                      </p:cBhvr>
                                      <p:to>
                                        <p:strVal val="visible"/>
                                      </p:to>
                                    </p:set>
                                    <p:animEffect filter="fade" transition="in">
                                      <p:cBhvr>
                                        <p:cTn dur="500"/>
                                        <p:tgtEl>
                                          <p:spTgt spid="23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pic>
        <p:nvPicPr>
          <p:cNvPr id="247" name="Google Shape;247;p19"/>
          <p:cNvPicPr preferRelativeResize="0"/>
          <p:nvPr/>
        </p:nvPicPr>
        <p:blipFill rotWithShape="1">
          <a:blip r:embed="rId3">
            <a:alphaModFix/>
          </a:blip>
          <a:srcRect b="0" l="0" r="0" t="0"/>
          <a:stretch/>
        </p:blipFill>
        <p:spPr>
          <a:xfrm>
            <a:off x="111125" y="204788"/>
            <a:ext cx="638175" cy="647700"/>
          </a:xfrm>
          <a:prstGeom prst="rect">
            <a:avLst/>
          </a:prstGeom>
          <a:noFill/>
          <a:ln>
            <a:noFill/>
          </a:ln>
        </p:spPr>
      </p:pic>
      <p:sp>
        <p:nvSpPr>
          <p:cNvPr id="248" name="Google Shape;248;p19"/>
          <p:cNvSpPr txBox="1"/>
          <p:nvPr/>
        </p:nvSpPr>
        <p:spPr>
          <a:xfrm>
            <a:off x="580231" y="207200"/>
            <a:ext cx="11106150"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a:t>
            </a:r>
            <a:endParaRPr b="0" i="0" sz="1400" u="none" cap="none" strike="noStrike">
              <a:solidFill>
                <a:srgbClr val="000000"/>
              </a:solidFill>
              <a:latin typeface="Arial"/>
              <a:ea typeface="Arial"/>
              <a:cs typeface="Arial"/>
              <a:sym typeface="Arial"/>
            </a:endParaRPr>
          </a:p>
        </p:txBody>
      </p:sp>
      <p:sp>
        <p:nvSpPr>
          <p:cNvPr id="249" name="Google Shape;249;p19"/>
          <p:cNvSpPr txBox="1"/>
          <p:nvPr/>
        </p:nvSpPr>
        <p:spPr>
          <a:xfrm>
            <a:off x="111125" y="1539875"/>
            <a:ext cx="2778125" cy="230832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Indiquez</a:t>
            </a:r>
            <a:r>
              <a:rPr b="1" i="0" lang="fr-FR" sz="2400" u="none" cap="none" strike="noStrike">
                <a:solidFill>
                  <a:srgbClr val="2E75B5"/>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FF0000"/>
                </a:solidFill>
                <a:latin typeface="Open Sans"/>
                <a:ea typeface="Open Sans"/>
                <a:cs typeface="Open Sans"/>
                <a:sym typeface="Open Sans"/>
              </a:rPr>
              <a:t>les propositions principales </a:t>
            </a:r>
            <a:r>
              <a:rPr b="1" i="0" lang="fr-FR" sz="2400" u="none" cap="none" strike="noStrike">
                <a:solidFill>
                  <a:schemeClr val="dk1"/>
                </a:solidFill>
                <a:latin typeface="Open Sans"/>
                <a:ea typeface="Open Sans"/>
                <a:cs typeface="Open Sans"/>
                <a:sym typeface="Open Sans"/>
              </a:rPr>
              <a:t>et</a:t>
            </a:r>
            <a:r>
              <a:rPr b="1" i="0" lang="fr-FR" sz="2400" u="none" cap="none" strike="noStrike">
                <a:solidFill>
                  <a:srgbClr val="2E75B5"/>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00B050"/>
                </a:solidFill>
                <a:latin typeface="Open Sans"/>
                <a:ea typeface="Open Sans"/>
                <a:cs typeface="Open Sans"/>
                <a:sym typeface="Open Sans"/>
              </a:rPr>
              <a:t>les propositions introduites par un pronom relatif.  </a:t>
            </a:r>
            <a:endParaRPr b="0" i="0" sz="1400" u="none" cap="none" strike="noStrike">
              <a:solidFill>
                <a:srgbClr val="000000"/>
              </a:solidFill>
              <a:latin typeface="Arial"/>
              <a:ea typeface="Arial"/>
              <a:cs typeface="Arial"/>
              <a:sym typeface="Arial"/>
            </a:endParaRPr>
          </a:p>
        </p:txBody>
      </p:sp>
      <p:sp>
        <p:nvSpPr>
          <p:cNvPr id="250" name="Google Shape;250;p19"/>
          <p:cNvSpPr txBox="1"/>
          <p:nvPr/>
        </p:nvSpPr>
        <p:spPr>
          <a:xfrm>
            <a:off x="3124200" y="1114425"/>
            <a:ext cx="5937250" cy="1570038"/>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J’habitais un de ces villages en nids d’aigles que la route n’atteignait pas et </a:t>
            </a:r>
            <a:br>
              <a:rPr b="0" i="0" lang="fr-FR" sz="2400" u="none" cap="none" strike="noStrike">
                <a:solidFill>
                  <a:srgbClr val="000000"/>
                </a:solidFill>
                <a:latin typeface="Open Sans"/>
                <a:ea typeface="Open Sans"/>
                <a:cs typeface="Open Sans"/>
                <a:sym typeface="Open Sans"/>
              </a:rPr>
            </a:br>
            <a:r>
              <a:rPr b="0" i="0" lang="fr-FR" sz="2400" u="none" cap="none" strike="noStrike">
                <a:solidFill>
                  <a:srgbClr val="000000"/>
                </a:solidFill>
                <a:latin typeface="Open Sans"/>
                <a:ea typeface="Open Sans"/>
                <a:cs typeface="Open Sans"/>
                <a:sym typeface="Open Sans"/>
              </a:rPr>
              <a:t>qui dominaient les milliers de murettes de terrains cultivés.</a:t>
            </a:r>
            <a:endParaRPr b="0" i="0" sz="1400" u="none" cap="none" strike="noStrike">
              <a:solidFill>
                <a:srgbClr val="000000"/>
              </a:solidFill>
              <a:latin typeface="Arial"/>
              <a:ea typeface="Arial"/>
              <a:cs typeface="Arial"/>
              <a:sym typeface="Arial"/>
            </a:endParaRPr>
          </a:p>
        </p:txBody>
      </p:sp>
      <p:sp>
        <p:nvSpPr>
          <p:cNvPr id="251" name="Google Shape;251;p19"/>
          <p:cNvSpPr txBox="1"/>
          <p:nvPr/>
        </p:nvSpPr>
        <p:spPr>
          <a:xfrm>
            <a:off x="3233738" y="3660775"/>
            <a:ext cx="5799137" cy="1200150"/>
          </a:xfrm>
          <a:prstGeom prst="rect">
            <a:avLst/>
          </a:prstGeom>
          <a:noFill/>
          <a:ln cap="flat" cmpd="sng" w="9525">
            <a:solidFill>
              <a:srgbClr val="00B0F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Les treilles, lourdes de grappes, recouvraient les terrasses où se déroulait la vie de plein air de la maisonnée.</a:t>
            </a:r>
            <a:endParaRPr b="0" i="0" sz="1400" u="none" cap="none" strike="noStrike">
              <a:solidFill>
                <a:srgbClr val="000000"/>
              </a:solidFill>
              <a:latin typeface="Arial"/>
              <a:ea typeface="Arial"/>
              <a:cs typeface="Arial"/>
              <a:sym typeface="Arial"/>
            </a:endParaRPr>
          </a:p>
        </p:txBody>
      </p:sp>
      <p:sp>
        <p:nvSpPr>
          <p:cNvPr id="252" name="Google Shape;252;p19"/>
          <p:cNvSpPr/>
          <p:nvPr/>
        </p:nvSpPr>
        <p:spPr>
          <a:xfrm>
            <a:off x="9167813" y="1539875"/>
            <a:ext cx="2859087" cy="3556000"/>
          </a:xfrm>
          <a:prstGeom prst="rect">
            <a:avLst/>
          </a:prstGeom>
          <a:noFill/>
          <a:ln cap="flat" cmpd="sng" w="254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La proposition introduite par un pronom relatif est une </a:t>
            </a:r>
            <a:r>
              <a:rPr b="0" i="0" lang="fr-FR" sz="2400" u="none" cap="none" strike="noStrike">
                <a:solidFill>
                  <a:schemeClr val="dk1"/>
                </a:solidFill>
                <a:latin typeface="Open Sans"/>
                <a:ea typeface="Open Sans"/>
                <a:cs typeface="Open Sans"/>
                <a:sym typeface="Open Sans"/>
              </a:rPr>
              <a:t> </a:t>
            </a:r>
            <a:r>
              <a:rPr b="1" i="0" lang="fr-FR" sz="2400" u="none" cap="none" strike="noStrike">
                <a:solidFill>
                  <a:srgbClr val="FF0000"/>
                </a:solidFill>
                <a:latin typeface="Open Sans"/>
                <a:ea typeface="Open Sans"/>
                <a:cs typeface="Open Sans"/>
                <a:sym typeface="Open Sans"/>
              </a:rPr>
              <a:t>SUBORDONNÉE RELATIVE</a:t>
            </a:r>
            <a:endParaRPr b="0" i="0" sz="2400" u="none" cap="none" strike="noStrike">
              <a:solidFill>
                <a:srgbClr val="FF0000"/>
              </a:solidFill>
              <a:latin typeface="Open Sans"/>
              <a:ea typeface="Open Sans"/>
              <a:cs typeface="Open Sans"/>
              <a:sym typeface="Open Sans"/>
            </a:endParaRPr>
          </a:p>
        </p:txBody>
      </p:sp>
      <p:cxnSp>
        <p:nvCxnSpPr>
          <p:cNvPr id="253" name="Google Shape;253;p19"/>
          <p:cNvCxnSpPr/>
          <p:nvPr/>
        </p:nvCxnSpPr>
        <p:spPr>
          <a:xfrm>
            <a:off x="3233738" y="1508125"/>
            <a:ext cx="5727700" cy="0"/>
          </a:xfrm>
          <a:prstGeom prst="straightConnector1">
            <a:avLst/>
          </a:prstGeom>
          <a:noFill/>
          <a:ln cap="flat" cmpd="sng" w="38100">
            <a:solidFill>
              <a:srgbClr val="FF0000"/>
            </a:solidFill>
            <a:prstDash val="solid"/>
            <a:round/>
            <a:headEnd len="sm" w="sm" type="none"/>
            <a:tailEnd len="sm" w="sm" type="none"/>
          </a:ln>
        </p:spPr>
      </p:cxnSp>
      <p:cxnSp>
        <p:nvCxnSpPr>
          <p:cNvPr id="254" name="Google Shape;254;p19"/>
          <p:cNvCxnSpPr/>
          <p:nvPr/>
        </p:nvCxnSpPr>
        <p:spPr>
          <a:xfrm>
            <a:off x="3233738" y="4102100"/>
            <a:ext cx="5727700" cy="0"/>
          </a:xfrm>
          <a:prstGeom prst="straightConnector1">
            <a:avLst/>
          </a:prstGeom>
          <a:noFill/>
          <a:ln cap="flat" cmpd="sng" w="38100">
            <a:solidFill>
              <a:srgbClr val="FF0000"/>
            </a:solidFill>
            <a:prstDash val="solid"/>
            <a:round/>
            <a:headEnd len="sm" w="sm" type="none"/>
            <a:tailEnd len="sm" w="sm" type="none"/>
          </a:ln>
        </p:spPr>
      </p:cxnSp>
      <p:cxnSp>
        <p:nvCxnSpPr>
          <p:cNvPr id="255" name="Google Shape;255;p19"/>
          <p:cNvCxnSpPr/>
          <p:nvPr/>
        </p:nvCxnSpPr>
        <p:spPr>
          <a:xfrm>
            <a:off x="3233738" y="4413250"/>
            <a:ext cx="1711325" cy="0"/>
          </a:xfrm>
          <a:prstGeom prst="straightConnector1">
            <a:avLst/>
          </a:prstGeom>
          <a:noFill/>
          <a:ln cap="flat" cmpd="sng" w="38100">
            <a:solidFill>
              <a:srgbClr val="FF0000"/>
            </a:solidFill>
            <a:prstDash val="solid"/>
            <a:round/>
            <a:headEnd len="sm" w="sm" type="none"/>
            <a:tailEnd len="sm" w="sm" type="none"/>
          </a:ln>
        </p:spPr>
      </p:cxnSp>
      <p:cxnSp>
        <p:nvCxnSpPr>
          <p:cNvPr id="256" name="Google Shape;256;p19"/>
          <p:cNvCxnSpPr>
            <a:stCxn id="257" idx="4"/>
          </p:cNvCxnSpPr>
          <p:nvPr/>
        </p:nvCxnSpPr>
        <p:spPr>
          <a:xfrm flipH="1" rot="10800000">
            <a:off x="5174457" y="4413375"/>
            <a:ext cx="3858300" cy="34800"/>
          </a:xfrm>
          <a:prstGeom prst="straightConnector1">
            <a:avLst/>
          </a:prstGeom>
          <a:noFill/>
          <a:ln cap="flat" cmpd="sng" w="38100">
            <a:solidFill>
              <a:srgbClr val="00B050"/>
            </a:solidFill>
            <a:prstDash val="solid"/>
            <a:round/>
            <a:headEnd len="sm" w="sm" type="none"/>
            <a:tailEnd len="sm" w="sm" type="none"/>
          </a:ln>
        </p:spPr>
      </p:cxnSp>
      <p:cxnSp>
        <p:nvCxnSpPr>
          <p:cNvPr id="258" name="Google Shape;258;p19"/>
          <p:cNvCxnSpPr/>
          <p:nvPr/>
        </p:nvCxnSpPr>
        <p:spPr>
          <a:xfrm>
            <a:off x="3233738" y="1906588"/>
            <a:ext cx="5106987" cy="0"/>
          </a:xfrm>
          <a:prstGeom prst="straightConnector1">
            <a:avLst/>
          </a:prstGeom>
          <a:noFill/>
          <a:ln cap="flat" cmpd="sng" w="38100">
            <a:solidFill>
              <a:srgbClr val="00B050"/>
            </a:solidFill>
            <a:prstDash val="solid"/>
            <a:round/>
            <a:headEnd len="sm" w="sm" type="none"/>
            <a:tailEnd len="sm" w="sm" type="none"/>
          </a:ln>
        </p:spPr>
      </p:cxnSp>
      <p:cxnSp>
        <p:nvCxnSpPr>
          <p:cNvPr id="259" name="Google Shape;259;p19"/>
          <p:cNvCxnSpPr/>
          <p:nvPr/>
        </p:nvCxnSpPr>
        <p:spPr>
          <a:xfrm>
            <a:off x="3233738" y="2241550"/>
            <a:ext cx="5727700" cy="0"/>
          </a:xfrm>
          <a:prstGeom prst="straightConnector1">
            <a:avLst/>
          </a:prstGeom>
          <a:noFill/>
          <a:ln cap="flat" cmpd="sng" w="38100">
            <a:solidFill>
              <a:srgbClr val="00B050"/>
            </a:solidFill>
            <a:prstDash val="solid"/>
            <a:round/>
            <a:headEnd len="sm" w="sm" type="none"/>
            <a:tailEnd len="sm" w="sm" type="none"/>
          </a:ln>
        </p:spPr>
      </p:cxnSp>
      <p:cxnSp>
        <p:nvCxnSpPr>
          <p:cNvPr id="260" name="Google Shape;260;p19"/>
          <p:cNvCxnSpPr/>
          <p:nvPr/>
        </p:nvCxnSpPr>
        <p:spPr>
          <a:xfrm>
            <a:off x="3124200" y="2657475"/>
            <a:ext cx="2279650" cy="0"/>
          </a:xfrm>
          <a:prstGeom prst="straightConnector1">
            <a:avLst/>
          </a:prstGeom>
          <a:noFill/>
          <a:ln cap="flat" cmpd="sng" w="38100">
            <a:solidFill>
              <a:srgbClr val="00B050"/>
            </a:solidFill>
            <a:prstDash val="solid"/>
            <a:round/>
            <a:headEnd len="sm" w="sm" type="none"/>
            <a:tailEnd len="sm" w="sm" type="none"/>
          </a:ln>
        </p:spPr>
      </p:cxnSp>
      <p:cxnSp>
        <p:nvCxnSpPr>
          <p:cNvPr id="261" name="Google Shape;261;p19"/>
          <p:cNvCxnSpPr/>
          <p:nvPr/>
        </p:nvCxnSpPr>
        <p:spPr>
          <a:xfrm>
            <a:off x="3233738" y="4854575"/>
            <a:ext cx="2859087" cy="0"/>
          </a:xfrm>
          <a:prstGeom prst="straightConnector1">
            <a:avLst/>
          </a:prstGeom>
          <a:noFill/>
          <a:ln cap="flat" cmpd="sng" w="38100">
            <a:solidFill>
              <a:srgbClr val="00B050"/>
            </a:solidFill>
            <a:prstDash val="solid"/>
            <a:round/>
            <a:headEnd len="sm" w="sm" type="none"/>
            <a:tailEnd len="sm" w="sm" type="none"/>
          </a:ln>
        </p:spPr>
      </p:cxnSp>
      <p:sp>
        <p:nvSpPr>
          <p:cNvPr id="262" name="Google Shape;262;p19"/>
          <p:cNvSpPr/>
          <p:nvPr/>
        </p:nvSpPr>
        <p:spPr>
          <a:xfrm>
            <a:off x="3143250" y="1489076"/>
            <a:ext cx="612775" cy="441325"/>
          </a:xfrm>
          <a:prstGeom prst="ellipse">
            <a:avLst/>
          </a:prstGeom>
          <a:noFill/>
          <a:ln cap="flat" cmpd="sng" w="38100">
            <a:solidFill>
              <a:srgbClr val="FFFF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57" name="Google Shape;257;p19"/>
          <p:cNvSpPr/>
          <p:nvPr/>
        </p:nvSpPr>
        <p:spPr>
          <a:xfrm>
            <a:off x="4945064" y="4102101"/>
            <a:ext cx="458786" cy="346074"/>
          </a:xfrm>
          <a:prstGeom prst="ellipse">
            <a:avLst/>
          </a:prstGeom>
          <a:noFill/>
          <a:ln cap="flat" cmpd="sng" w="38100">
            <a:solidFill>
              <a:srgbClr val="FFFF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63" name="Google Shape;263;p19"/>
          <p:cNvSpPr/>
          <p:nvPr/>
        </p:nvSpPr>
        <p:spPr>
          <a:xfrm>
            <a:off x="3133725" y="1884363"/>
            <a:ext cx="612775" cy="441325"/>
          </a:xfrm>
          <a:prstGeom prst="ellipse">
            <a:avLst/>
          </a:prstGeom>
          <a:noFill/>
          <a:ln cap="flat" cmpd="sng" w="38100">
            <a:solidFill>
              <a:srgbClr val="FFFF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3"/>
                                        </p:tgtEl>
                                        <p:attrNameLst>
                                          <p:attrName>style.visibility</p:attrName>
                                        </p:attrNameLst>
                                      </p:cBhvr>
                                      <p:to>
                                        <p:strVal val="visible"/>
                                      </p:to>
                                    </p:set>
                                    <p:anim calcmode="lin" valueType="num">
                                      <p:cBhvr additive="base">
                                        <p:cTn dur="500"/>
                                        <p:tgtEl>
                                          <p:spTgt spid="253"/>
                                        </p:tgtEl>
                                        <p:attrNameLst>
                                          <p:attrName>ppt_w</p:attrName>
                                        </p:attrNameLst>
                                      </p:cBhvr>
                                      <p:tavLst>
                                        <p:tav fmla="" tm="0">
                                          <p:val>
                                            <p:strVal val="0"/>
                                          </p:val>
                                        </p:tav>
                                        <p:tav fmla="" tm="100000">
                                          <p:val>
                                            <p:strVal val="#ppt_w"/>
                                          </p:val>
                                        </p:tav>
                                      </p:tavLst>
                                    </p:anim>
                                    <p:anim calcmode="lin" valueType="num">
                                      <p:cBhvr additive="base">
                                        <p:cTn dur="500"/>
                                        <p:tgtEl>
                                          <p:spTgt spid="25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8"/>
                                        </p:tgtEl>
                                        <p:attrNameLst>
                                          <p:attrName>style.visibility</p:attrName>
                                        </p:attrNameLst>
                                      </p:cBhvr>
                                      <p:to>
                                        <p:strVal val="visible"/>
                                      </p:to>
                                    </p:set>
                                    <p:anim calcmode="lin" valueType="num">
                                      <p:cBhvr additive="base">
                                        <p:cTn dur="500"/>
                                        <p:tgtEl>
                                          <p:spTgt spid="258"/>
                                        </p:tgtEl>
                                        <p:attrNameLst>
                                          <p:attrName>ppt_w</p:attrName>
                                        </p:attrNameLst>
                                      </p:cBhvr>
                                      <p:tavLst>
                                        <p:tav fmla="" tm="0">
                                          <p:val>
                                            <p:strVal val="0"/>
                                          </p:val>
                                        </p:tav>
                                        <p:tav fmla="" tm="100000">
                                          <p:val>
                                            <p:strVal val="#ppt_w"/>
                                          </p:val>
                                        </p:tav>
                                      </p:tavLst>
                                    </p:anim>
                                    <p:anim calcmode="lin" valueType="num">
                                      <p:cBhvr additive="base">
                                        <p:cTn dur="500"/>
                                        <p:tgtEl>
                                          <p:spTgt spid="25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59"/>
                                        </p:tgtEl>
                                        <p:attrNameLst>
                                          <p:attrName>style.visibility</p:attrName>
                                        </p:attrNameLst>
                                      </p:cBhvr>
                                      <p:to>
                                        <p:strVal val="visible"/>
                                      </p:to>
                                    </p:set>
                                    <p:anim calcmode="lin" valueType="num">
                                      <p:cBhvr additive="base">
                                        <p:cTn dur="500"/>
                                        <p:tgtEl>
                                          <p:spTgt spid="259"/>
                                        </p:tgtEl>
                                        <p:attrNameLst>
                                          <p:attrName>ppt_w</p:attrName>
                                        </p:attrNameLst>
                                      </p:cBhvr>
                                      <p:tavLst>
                                        <p:tav fmla="" tm="0">
                                          <p:val>
                                            <p:strVal val="0"/>
                                          </p:val>
                                        </p:tav>
                                        <p:tav fmla="" tm="100000">
                                          <p:val>
                                            <p:strVal val="#ppt_w"/>
                                          </p:val>
                                        </p:tav>
                                      </p:tavLst>
                                    </p:anim>
                                    <p:anim calcmode="lin" valueType="num">
                                      <p:cBhvr additive="base">
                                        <p:cTn dur="500"/>
                                        <p:tgtEl>
                                          <p:spTgt spid="25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60"/>
                                        </p:tgtEl>
                                        <p:attrNameLst>
                                          <p:attrName>style.visibility</p:attrName>
                                        </p:attrNameLst>
                                      </p:cBhvr>
                                      <p:to>
                                        <p:strVal val="visible"/>
                                      </p:to>
                                    </p:set>
                                    <p:anim calcmode="lin" valueType="num">
                                      <p:cBhvr additive="base">
                                        <p:cTn dur="500"/>
                                        <p:tgtEl>
                                          <p:spTgt spid="260"/>
                                        </p:tgtEl>
                                        <p:attrNameLst>
                                          <p:attrName>ppt_w</p:attrName>
                                        </p:attrNameLst>
                                      </p:cBhvr>
                                      <p:tavLst>
                                        <p:tav fmla="" tm="0">
                                          <p:val>
                                            <p:strVal val="0"/>
                                          </p:val>
                                        </p:tav>
                                        <p:tav fmla="" tm="100000">
                                          <p:val>
                                            <p:strVal val="#ppt_w"/>
                                          </p:val>
                                        </p:tav>
                                      </p:tavLst>
                                    </p:anim>
                                    <p:anim calcmode="lin" valueType="num">
                                      <p:cBhvr additive="base">
                                        <p:cTn dur="500"/>
                                        <p:tgtEl>
                                          <p:spTgt spid="260"/>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262"/>
                                        </p:tgtEl>
                                        <p:attrNameLst>
                                          <p:attrName>style.visibility</p:attrName>
                                        </p:attrNameLst>
                                      </p:cBhvr>
                                      <p:to>
                                        <p:strVal val="visible"/>
                                      </p:to>
                                    </p:set>
                                    <p:animEffect filter="fade" transition="in">
                                      <p:cBhvr>
                                        <p:cTn dur="1000"/>
                                        <p:tgtEl>
                                          <p:spTgt spid="262"/>
                                        </p:tgtEl>
                                      </p:cBhvr>
                                    </p:animEffect>
                                  </p:childTnLst>
                                </p:cTn>
                              </p:par>
                              <p:par>
                                <p:cTn fill="hold" nodeType="withEffect" presetClass="entr" presetID="10" presetSubtype="0">
                                  <p:stCondLst>
                                    <p:cond delay="0"/>
                                  </p:stCondLst>
                                  <p:childTnLst>
                                    <p:set>
                                      <p:cBhvr>
                                        <p:cTn dur="1" fill="hold">
                                          <p:stCondLst>
                                            <p:cond delay="0"/>
                                          </p:stCondLst>
                                        </p:cTn>
                                        <p:tgtEl>
                                          <p:spTgt spid="263"/>
                                        </p:tgtEl>
                                        <p:attrNameLst>
                                          <p:attrName>style.visibility</p:attrName>
                                        </p:attrNameLst>
                                      </p:cBhvr>
                                      <p:to>
                                        <p:strVal val="visible"/>
                                      </p:to>
                                    </p:set>
                                    <p:animEffect filter="fade" transition="in">
                                      <p:cBhvr>
                                        <p:cTn dur="1000"/>
                                        <p:tgtEl>
                                          <p:spTgt spid="2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4"/>
                                        </p:tgtEl>
                                        <p:attrNameLst>
                                          <p:attrName>style.visibility</p:attrName>
                                        </p:attrNameLst>
                                      </p:cBhvr>
                                      <p:to>
                                        <p:strVal val="visible"/>
                                      </p:to>
                                    </p:set>
                                    <p:anim calcmode="lin" valueType="num">
                                      <p:cBhvr additive="base">
                                        <p:cTn dur="500"/>
                                        <p:tgtEl>
                                          <p:spTgt spid="254"/>
                                        </p:tgtEl>
                                        <p:attrNameLst>
                                          <p:attrName>ppt_w</p:attrName>
                                        </p:attrNameLst>
                                      </p:cBhvr>
                                      <p:tavLst>
                                        <p:tav fmla="" tm="0">
                                          <p:val>
                                            <p:strVal val="0"/>
                                          </p:val>
                                        </p:tav>
                                        <p:tav fmla="" tm="100000">
                                          <p:val>
                                            <p:strVal val="#ppt_w"/>
                                          </p:val>
                                        </p:tav>
                                      </p:tavLst>
                                    </p:anim>
                                    <p:anim calcmode="lin" valueType="num">
                                      <p:cBhvr additive="base">
                                        <p:cTn dur="500"/>
                                        <p:tgtEl>
                                          <p:spTgt spid="25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55"/>
                                        </p:tgtEl>
                                        <p:attrNameLst>
                                          <p:attrName>style.visibility</p:attrName>
                                        </p:attrNameLst>
                                      </p:cBhvr>
                                      <p:to>
                                        <p:strVal val="visible"/>
                                      </p:to>
                                    </p:set>
                                    <p:anim calcmode="lin" valueType="num">
                                      <p:cBhvr additive="base">
                                        <p:cTn dur="500"/>
                                        <p:tgtEl>
                                          <p:spTgt spid="255"/>
                                        </p:tgtEl>
                                        <p:attrNameLst>
                                          <p:attrName>ppt_w</p:attrName>
                                        </p:attrNameLst>
                                      </p:cBhvr>
                                      <p:tavLst>
                                        <p:tav fmla="" tm="0">
                                          <p:val>
                                            <p:strVal val="0"/>
                                          </p:val>
                                        </p:tav>
                                        <p:tav fmla="" tm="100000">
                                          <p:val>
                                            <p:strVal val="#ppt_w"/>
                                          </p:val>
                                        </p:tav>
                                      </p:tavLst>
                                    </p:anim>
                                    <p:anim calcmode="lin" valueType="num">
                                      <p:cBhvr additive="base">
                                        <p:cTn dur="500"/>
                                        <p:tgtEl>
                                          <p:spTgt spid="25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6"/>
                                        </p:tgtEl>
                                        <p:attrNameLst>
                                          <p:attrName>style.visibility</p:attrName>
                                        </p:attrNameLst>
                                      </p:cBhvr>
                                      <p:to>
                                        <p:strVal val="visible"/>
                                      </p:to>
                                    </p:set>
                                    <p:anim calcmode="lin" valueType="num">
                                      <p:cBhvr additive="base">
                                        <p:cTn dur="500"/>
                                        <p:tgtEl>
                                          <p:spTgt spid="256"/>
                                        </p:tgtEl>
                                        <p:attrNameLst>
                                          <p:attrName>ppt_w</p:attrName>
                                        </p:attrNameLst>
                                      </p:cBhvr>
                                      <p:tavLst>
                                        <p:tav fmla="" tm="0">
                                          <p:val>
                                            <p:strVal val="0"/>
                                          </p:val>
                                        </p:tav>
                                        <p:tav fmla="" tm="100000">
                                          <p:val>
                                            <p:strVal val="#ppt_w"/>
                                          </p:val>
                                        </p:tav>
                                      </p:tavLst>
                                    </p:anim>
                                    <p:anim calcmode="lin" valueType="num">
                                      <p:cBhvr additive="base">
                                        <p:cTn dur="500"/>
                                        <p:tgtEl>
                                          <p:spTgt spid="256"/>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257"/>
                                        </p:tgtEl>
                                        <p:attrNameLst>
                                          <p:attrName>style.visibility</p:attrName>
                                        </p:attrNameLst>
                                      </p:cBhvr>
                                      <p:to>
                                        <p:strVal val="visible"/>
                                      </p:to>
                                    </p:set>
                                    <p:animEffect filter="fade" transition="in">
                                      <p:cBhvr>
                                        <p:cTn dur="1000"/>
                                        <p:tgtEl>
                                          <p:spTgt spid="257"/>
                                        </p:tgtEl>
                                      </p:cBhvr>
                                    </p:animEffect>
                                  </p:childTnLst>
                                </p:cTn>
                              </p:par>
                              <p:par>
                                <p:cTn fill="hold" nodeType="withEffect" presetClass="entr" presetID="23" presetSubtype="16">
                                  <p:stCondLst>
                                    <p:cond delay="0"/>
                                  </p:stCondLst>
                                  <p:childTnLst>
                                    <p:set>
                                      <p:cBhvr>
                                        <p:cTn dur="1" fill="hold">
                                          <p:stCondLst>
                                            <p:cond delay="0"/>
                                          </p:stCondLst>
                                        </p:cTn>
                                        <p:tgtEl>
                                          <p:spTgt spid="261"/>
                                        </p:tgtEl>
                                        <p:attrNameLst>
                                          <p:attrName>style.visibility</p:attrName>
                                        </p:attrNameLst>
                                      </p:cBhvr>
                                      <p:to>
                                        <p:strVal val="visible"/>
                                      </p:to>
                                    </p:set>
                                    <p:anim calcmode="lin" valueType="num">
                                      <p:cBhvr additive="base">
                                        <p:cTn dur="500"/>
                                        <p:tgtEl>
                                          <p:spTgt spid="261"/>
                                        </p:tgtEl>
                                        <p:attrNameLst>
                                          <p:attrName>ppt_w</p:attrName>
                                        </p:attrNameLst>
                                      </p:cBhvr>
                                      <p:tavLst>
                                        <p:tav fmla="" tm="0">
                                          <p:val>
                                            <p:strVal val="0"/>
                                          </p:val>
                                        </p:tav>
                                        <p:tav fmla="" tm="100000">
                                          <p:val>
                                            <p:strVal val="#ppt_w"/>
                                          </p:val>
                                        </p:tav>
                                      </p:tavLst>
                                    </p:anim>
                                    <p:anim calcmode="lin" valueType="num">
                                      <p:cBhvr additive="base">
                                        <p:cTn dur="500"/>
                                        <p:tgtEl>
                                          <p:spTgt spid="26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
                                        </p:tgtEl>
                                        <p:attrNameLst>
                                          <p:attrName>style.visibility</p:attrName>
                                        </p:attrNameLst>
                                      </p:cBhvr>
                                      <p:to>
                                        <p:strVal val="visible"/>
                                      </p:to>
                                    </p:set>
                                    <p:animEffect filter="fade" transition="in">
                                      <p:cBhvr>
                                        <p:cTn dur="500"/>
                                        <p:tgtEl>
                                          <p:spTgt spid="25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20"/>
          <p:cNvSpPr/>
          <p:nvPr/>
        </p:nvSpPr>
        <p:spPr>
          <a:xfrm>
            <a:off x="595313" y="1690688"/>
            <a:ext cx="3652837" cy="682625"/>
          </a:xfrm>
          <a:prstGeom prst="roundRect">
            <a:avLst>
              <a:gd fmla="val 16667" name="adj"/>
            </a:avLst>
          </a:pr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FFFFFF"/>
              </a:buClr>
              <a:buSzPts val="1800"/>
              <a:buFont typeface="Calibri"/>
              <a:buNone/>
            </a:pPr>
            <a:r>
              <a:t/>
            </a:r>
            <a:endParaRPr b="0" i="0" sz="2400" u="none" cap="none" strike="noStrike">
              <a:solidFill>
                <a:srgbClr val="FFFFFF"/>
              </a:solidFill>
              <a:latin typeface="Times New Roman"/>
              <a:ea typeface="Times New Roman"/>
              <a:cs typeface="Times New Roman"/>
              <a:sym typeface="Times New Roman"/>
            </a:endParaRPr>
          </a:p>
        </p:txBody>
      </p:sp>
      <p:sp>
        <p:nvSpPr>
          <p:cNvPr id="269" name="Google Shape;269;p20"/>
          <p:cNvSpPr/>
          <p:nvPr/>
        </p:nvSpPr>
        <p:spPr>
          <a:xfrm>
            <a:off x="576263" y="3919538"/>
            <a:ext cx="3652837" cy="627062"/>
          </a:xfrm>
          <a:prstGeom prst="roundRect">
            <a:avLst>
              <a:gd fmla="val 16667" name="adj"/>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270" name="Google Shape;270;p20"/>
          <p:cNvSpPr/>
          <p:nvPr/>
        </p:nvSpPr>
        <p:spPr>
          <a:xfrm>
            <a:off x="268288" y="2900363"/>
            <a:ext cx="3652837" cy="511175"/>
          </a:xfrm>
          <a:prstGeom prst="roundRect">
            <a:avLst>
              <a:gd fmla="val 16667" name="adj"/>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3F3F3F"/>
              </a:solidFill>
              <a:latin typeface="Times New Roman"/>
              <a:ea typeface="Times New Roman"/>
              <a:cs typeface="Times New Roman"/>
              <a:sym typeface="Times New Roman"/>
            </a:endParaRPr>
          </a:p>
        </p:txBody>
      </p:sp>
      <p:sp>
        <p:nvSpPr>
          <p:cNvPr id="271" name="Google Shape;271;p20"/>
          <p:cNvSpPr txBox="1"/>
          <p:nvPr/>
        </p:nvSpPr>
        <p:spPr>
          <a:xfrm>
            <a:off x="904875" y="-22225"/>
            <a:ext cx="10915650" cy="91281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CONCEPTUALISATION  : la subordonnée relative</a:t>
            </a:r>
            <a:endParaRPr b="0" i="0" sz="3600" u="none" cap="none" strike="noStrike">
              <a:solidFill>
                <a:srgbClr val="0096D6"/>
              </a:solidFill>
              <a:latin typeface="Open Sans"/>
              <a:ea typeface="Open Sans"/>
              <a:cs typeface="Open Sans"/>
              <a:sym typeface="Open Sans"/>
            </a:endParaRPr>
          </a:p>
        </p:txBody>
      </p:sp>
      <p:pic>
        <p:nvPicPr>
          <p:cNvPr id="272" name="Google Shape;272;p20"/>
          <p:cNvPicPr preferRelativeResize="0"/>
          <p:nvPr/>
        </p:nvPicPr>
        <p:blipFill rotWithShape="1">
          <a:blip r:embed="rId3">
            <a:alphaModFix/>
          </a:blip>
          <a:srcRect b="0" l="0" r="0" t="0"/>
          <a:stretch/>
        </p:blipFill>
        <p:spPr>
          <a:xfrm>
            <a:off x="430213" y="1012825"/>
            <a:ext cx="11326812" cy="531018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8"/>
                                        </p:tgtEl>
                                        <p:attrNameLst>
                                          <p:attrName>style.visibility</p:attrName>
                                        </p:attrNameLst>
                                      </p:cBhvr>
                                      <p:to>
                                        <p:strVal val="visible"/>
                                      </p:to>
                                    </p:set>
                                    <p:anim calcmode="lin" valueType="num">
                                      <p:cBhvr additive="base">
                                        <p:cTn dur="500"/>
                                        <p:tgtEl>
                                          <p:spTgt spid="26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8">
                                  <p:stCondLst>
                                    <p:cond delay="2100"/>
                                  </p:stCondLst>
                                  <p:childTnLst>
                                    <p:set>
                                      <p:cBhvr>
                                        <p:cTn dur="1" fill="hold">
                                          <p:stCondLst>
                                            <p:cond delay="0"/>
                                          </p:stCondLst>
                                        </p:cTn>
                                        <p:tgtEl>
                                          <p:spTgt spid="270"/>
                                        </p:tgtEl>
                                        <p:attrNameLst>
                                          <p:attrName>style.visibility</p:attrName>
                                        </p:attrNameLst>
                                      </p:cBhvr>
                                      <p:to>
                                        <p:strVal val="visible"/>
                                      </p:to>
                                    </p:set>
                                    <p:anim calcmode="lin" valueType="num">
                                      <p:cBhvr additive="base">
                                        <p:cTn dur="500"/>
                                        <p:tgtEl>
                                          <p:spTgt spid="270"/>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2100"/>
                                  </p:stCondLst>
                                  <p:childTnLst>
                                    <p:set>
                                      <p:cBhvr>
                                        <p:cTn dur="1" fill="hold">
                                          <p:stCondLst>
                                            <p:cond delay="0"/>
                                          </p:stCondLst>
                                        </p:cTn>
                                        <p:tgtEl>
                                          <p:spTgt spid="269"/>
                                        </p:tgtEl>
                                        <p:attrNameLst>
                                          <p:attrName>style.visibility</p:attrName>
                                        </p:attrNameLst>
                                      </p:cBhvr>
                                      <p:to>
                                        <p:strVal val="visible"/>
                                      </p:to>
                                    </p:set>
                                    <p:anim calcmode="lin" valueType="num">
                                      <p:cBhvr additive="base">
                                        <p:cTn dur="500"/>
                                        <p:tgtEl>
                                          <p:spTgt spid="269"/>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
                                        </p:tgtEl>
                                        <p:attrNameLst>
                                          <p:attrName>style.visibility</p:attrName>
                                        </p:attrNameLst>
                                      </p:cBhvr>
                                      <p:to>
                                        <p:strVal val="visible"/>
                                      </p:to>
                                    </p:set>
                                    <p:animEffect filter="fade" transition="in">
                                      <p:cBhvr>
                                        <p:cTn dur="500"/>
                                        <p:tgtEl>
                                          <p:spTgt spid="27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