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Open Sans"/>
      <p:regular r:id="rId29"/>
      <p:bold r:id="rId30"/>
      <p:italic r:id="rId31"/>
      <p:boldItalic r:id="rId32"/>
    </p:embeddedFont>
    <p:embeddedFont>
      <p:font typeface="Eater"/>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4ACE5D-7305-4668-8917-6893F71DE521}">
  <a:tblStyle styleId="{FF4ACE5D-7305-4668-8917-6893F71DE521}"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611B72C3-A704-43E9-A9F9-BB899E36FFD4}"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738D8D15-6FA7-4508-B9D7-7C79840D5EA6}" styleName="Table_2">
    <a:wholeTbl>
      <a:tcTxStyle b="off" i="off">
        <a:font>
          <a:latin typeface="Arial"/>
          <a:ea typeface="Arial"/>
          <a:cs typeface="Arial"/>
        </a:font>
        <a:schemeClr val="dk1"/>
      </a:tcTxStyle>
      <a:tcStyle>
        <a:tcBdr>
          <a:left>
            <a:ln cap="flat" cmpd="sng" w="12700">
              <a:solidFill>
                <a:schemeClr val="accent5"/>
              </a:solidFill>
              <a:prstDash val="solid"/>
              <a:round/>
              <a:headEnd len="sm" w="sm" type="none"/>
              <a:tailEnd len="sm" w="sm" type="none"/>
            </a:ln>
          </a:left>
          <a:right>
            <a:ln cap="flat" cmpd="sng" w="12700">
              <a:solidFill>
                <a:schemeClr val="accent5"/>
              </a:solidFill>
              <a:prstDash val="solid"/>
              <a:round/>
              <a:headEnd len="sm" w="sm" type="none"/>
              <a:tailEnd len="sm" w="sm" type="none"/>
            </a:ln>
          </a:right>
          <a:top>
            <a:ln cap="flat" cmpd="sng" w="12700">
              <a:solidFill>
                <a:schemeClr val="accent5"/>
              </a:solidFill>
              <a:prstDash val="solid"/>
              <a:round/>
              <a:headEnd len="sm" w="sm" type="none"/>
              <a:tailEnd len="sm" w="sm" type="none"/>
            </a:ln>
          </a:top>
          <a:bottom>
            <a:ln cap="flat" cmpd="sng" w="12700">
              <a:solidFill>
                <a:schemeClr val="accent5"/>
              </a:solidFill>
              <a:prstDash val="solid"/>
              <a:round/>
              <a:headEnd len="sm" w="sm" type="none"/>
              <a:tailEnd len="sm" w="sm" type="none"/>
            </a:ln>
          </a:bottom>
          <a:insideH>
            <a:ln cap="flat" cmpd="sng" w="12700">
              <a:solidFill>
                <a:schemeClr val="accent5"/>
              </a:solidFill>
              <a:prstDash val="solid"/>
              <a:round/>
              <a:headEnd len="sm" w="sm" type="none"/>
              <a:tailEnd len="sm" w="sm" type="none"/>
            </a:ln>
          </a:insideH>
          <a:insideV>
            <a:ln cap="flat" cmpd="sng" w="12700">
              <a:solidFill>
                <a:schemeClr val="accent5"/>
              </a:solidFill>
              <a:prstDash val="solid"/>
              <a:round/>
              <a:headEnd len="sm" w="sm" type="none"/>
              <a:tailEnd len="sm" w="sm" type="none"/>
            </a:ln>
          </a:insideV>
        </a:tcBdr>
        <a:fill>
          <a:solidFill>
            <a:srgbClr val="E8EBF5"/>
          </a:solidFill>
        </a:fill>
      </a:tcStyle>
    </a:wholeTbl>
    <a:band1H>
      <a:tcTxStyle b="off" i="off"/>
      <a:tcStyle>
        <a:fill>
          <a:solidFill>
            <a:srgbClr val="CDD4EA"/>
          </a:solidFill>
        </a:fill>
      </a:tcStyle>
    </a:band1H>
    <a:band2H>
      <a:tcTxStyle b="off" i="off"/>
    </a:band2H>
    <a:band1V>
      <a:tcTxStyle b="off" i="off"/>
      <a:tcStyle>
        <a:fill>
          <a:solidFill>
            <a:srgbClr val="CDD4EA"/>
          </a:solidFill>
        </a:fill>
      </a:tcStyle>
    </a:band1V>
    <a:band2V>
      <a:tcTxStyle b="off" i="off"/>
    </a:band2V>
    <a:lastCol>
      <a:tcTxStyle b="on" i="off"/>
    </a:lastCol>
    <a:firstCol>
      <a:tcTxStyle b="on" i="off"/>
    </a:firstCol>
    <a:lastRow>
      <a:tcTxStyle b="on" i="off"/>
      <a:tcStyle>
        <a:tcBdr>
          <a:top>
            <a:ln cap="flat" cmpd="sng" w="25400">
              <a:solidFill>
                <a:schemeClr val="accent5"/>
              </a:solidFill>
              <a:prstDash val="solid"/>
              <a:round/>
              <a:headEnd len="sm" w="sm" type="none"/>
              <a:tailEnd len="sm" w="sm" type="none"/>
            </a:ln>
          </a:top>
        </a:tcBdr>
        <a:fill>
          <a:solidFill>
            <a:srgbClr val="E8EBF5"/>
          </a:solidFill>
        </a:fill>
      </a:tcStyle>
    </a:lastRow>
    <a:seCell>
      <a:tcTxStyle b="off" i="off"/>
    </a:seCell>
    <a:swCell>
      <a:tcTxStyle b="off" i="off"/>
    </a:swCell>
    <a:firstRow>
      <a:tcTxStyle b="on" i="off"/>
      <a:tcStyle>
        <a:fill>
          <a:solidFill>
            <a:srgbClr val="E8EBF5"/>
          </a:solidFill>
        </a:fill>
      </a:tcStyle>
    </a:firstRow>
    <a:neCell>
      <a:tcTxStyle b="off" i="off"/>
    </a:neCell>
    <a:nwCell>
      <a:tcTxStyle b="off" i="off"/>
    </a:nwCell>
  </a:tblStyle>
  <a:tblStyle styleId="{F6EAC303-0464-496A-B0A2-980B99BC4A48}" styleName="Table_3">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6.xml"/><Relationship Id="rId33" Type="http://schemas.openxmlformats.org/officeDocument/2006/relationships/font" Target="fonts/Eater-regular.fntdata"/><Relationship Id="rId10" Type="http://schemas.openxmlformats.org/officeDocument/2006/relationships/slide" Target="slides/slide5.xml"/><Relationship Id="rId32" Type="http://schemas.openxmlformats.org/officeDocument/2006/relationships/font" Target="fonts/Open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6" name="Google Shape;21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2 : Les reprises nominales et pronominales.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répondre aux questions. </a:t>
            </a:r>
            <a:endParaRPr/>
          </a:p>
          <a:p>
            <a:pPr indent="-171450" lvl="0" marL="1714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 /elle collecte les réponses, mène une discussion en classe puis dévoile les réponses. </a:t>
            </a:r>
            <a:endParaRPr sz="1200">
              <a:latin typeface="Open Sans"/>
              <a:ea typeface="Open Sans"/>
              <a:cs typeface="Open Sans"/>
              <a:sym typeface="Open Sans"/>
            </a:endParaRPr>
          </a:p>
          <a:p>
            <a:pPr indent="-152400" lvl="0" marL="457200" rtl="0" algn="l">
              <a:lnSpc>
                <a:spcPct val="100000"/>
              </a:lnSpc>
              <a:spcBef>
                <a:spcPts val="800"/>
              </a:spcBef>
              <a:spcAft>
                <a:spcPts val="0"/>
              </a:spcAft>
              <a:buSzPts val="1200"/>
              <a:buFont typeface="Arial"/>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17" name="Google Shape;217;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4" name="Google Shape;23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3 : Les mots de liaison. </a:t>
            </a:r>
            <a:endParaRPr/>
          </a:p>
          <a:p>
            <a:pPr indent="-285750" lvl="0" marL="2857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relevez les mots de liaisons qui se trouvent dans le texte puis d’indiquer l‘étape du schéma narratif que chaque mot de liaison introduit.  </a:t>
            </a:r>
            <a:endParaRPr/>
          </a:p>
          <a:p>
            <a:pPr indent="-285750" lvl="0" marL="2857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Il/elle collecte les réponses, mène une discussion en classe puis dévoile les réponses. </a:t>
            </a:r>
            <a:endParaRPr sz="1200">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35" name="Google Shape;23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6" name="Google Shape;24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4 : A- Les temps du récit.</a:t>
            </a:r>
            <a:endParaRPr/>
          </a:p>
          <a:p>
            <a:pPr indent="-285750" lvl="0" marL="2857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de répondre aux questions. </a:t>
            </a:r>
            <a:endParaRPr/>
          </a:p>
          <a:p>
            <a:pPr indent="-285750" lvl="0" marL="285750" rtl="0" algn="l">
              <a:lnSpc>
                <a:spcPct val="107000"/>
              </a:lnSpc>
              <a:spcBef>
                <a:spcPts val="800"/>
              </a:spcBef>
              <a:spcAft>
                <a:spcPts val="0"/>
              </a:spcAft>
              <a:buSzPts val="1200"/>
              <a:buFont typeface="Arial"/>
              <a:buChar char="•"/>
            </a:pPr>
            <a:r>
              <a:rPr lang="fr-FR" sz="1200">
                <a:solidFill>
                  <a:srgbClr val="0070C0"/>
                </a:solidFill>
                <a:latin typeface="Open Sans"/>
                <a:ea typeface="Open Sans"/>
                <a:cs typeface="Open Sans"/>
                <a:sym typeface="Open Sans"/>
              </a:rPr>
              <a:t>Il /elle collecte les réponses, mène une discussion en classe puis dévoile les réponses. </a:t>
            </a:r>
            <a:endParaRPr sz="1200">
              <a:latin typeface="Open Sans"/>
              <a:ea typeface="Open Sans"/>
              <a:cs typeface="Open Sans"/>
              <a:sym typeface="Open Sans"/>
            </a:endParaRPr>
          </a:p>
          <a:p>
            <a:pPr indent="-209550" lvl="0" marL="514350" rtl="0" algn="l">
              <a:lnSpc>
                <a:spcPct val="100000"/>
              </a:lnSpc>
              <a:spcBef>
                <a:spcPts val="800"/>
              </a:spcBef>
              <a:spcAft>
                <a:spcPts val="0"/>
              </a:spcAft>
              <a:buSzPts val="1200"/>
              <a:buFont typeface="Arial"/>
              <a:buNone/>
            </a:pPr>
            <a:r>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47" name="Google Shape;24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0" name="Google Shape;26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2. Se préparer à produire un texte narratif</a:t>
            </a: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Etape 4 : B- Les temps du récit.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choisir le verbe conjugué au temps approprié.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196850" lvl="0" marL="514350" rtl="0" algn="l">
              <a:lnSpc>
                <a:spcPct val="100000"/>
              </a:lnSpc>
              <a:spcBef>
                <a:spcPts val="800"/>
              </a:spcBef>
              <a:spcAft>
                <a:spcPts val="0"/>
              </a:spcAft>
              <a:buSzPts val="1400"/>
              <a:buFont typeface="Arial"/>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61" name="Google Shape;261;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0" name="Google Shape;27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2. Se préparer à produire un texte narratif</a:t>
            </a: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Etape 4 : B- Les temps du récit</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conjuguer les verbes aux temps convenables en se référant aux indications temporelles et/ou aux mots de liaisons. .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196850" lvl="0" marL="514350" rtl="0" algn="l">
              <a:lnSpc>
                <a:spcPct val="100000"/>
              </a:lnSpc>
              <a:spcBef>
                <a:spcPts val="800"/>
              </a:spcBef>
              <a:spcAft>
                <a:spcPts val="0"/>
              </a:spcAft>
              <a:buSzPts val="1400"/>
              <a:buFont typeface="Arial"/>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p:txBody>
      </p:sp>
      <p:sp>
        <p:nvSpPr>
          <p:cNvPr id="271" name="Google Shape;27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1" name="Google Shape;28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Eater"/>
                <a:ea typeface="Eater"/>
                <a:cs typeface="Eater"/>
                <a:sym typeface="Eater"/>
              </a:rPr>
              <a:t>3-Planifier et trouver des idées</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Arial"/>
                <a:ea typeface="Arial"/>
                <a:cs typeface="Arial"/>
                <a:sym typeface="Arial"/>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Arial"/>
                <a:ea typeface="Arial"/>
                <a:cs typeface="Arial"/>
                <a:sym typeface="Arial"/>
              </a:rPr>
              <a:t>   </a:t>
            </a:r>
            <a:endParaRPr/>
          </a:p>
        </p:txBody>
      </p:sp>
      <p:sp>
        <p:nvSpPr>
          <p:cNvPr id="282" name="Google Shape;282;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3. Elaborer un plan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relire le sujet et de préciser les éléments qui peuvent constituer chaque partie du texte.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228600" lvl="0" marL="457200" rtl="0" algn="l">
              <a:lnSpc>
                <a:spcPct val="100000"/>
              </a:lnSpc>
              <a:spcBef>
                <a:spcPts val="0"/>
              </a:spcBef>
              <a:spcAft>
                <a:spcPts val="0"/>
              </a:spcAft>
              <a:buSzPts val="1400"/>
              <a:buNone/>
            </a:pPr>
            <a:r>
              <a:t/>
            </a:r>
            <a:endParaRPr>
              <a:latin typeface="Arial"/>
              <a:ea typeface="Arial"/>
              <a:cs typeface="Arial"/>
              <a:sym typeface="Arial"/>
            </a:endParaRPr>
          </a:p>
          <a:p>
            <a:pPr indent="0" lvl="0" marL="0" rtl="0" algn="l">
              <a:lnSpc>
                <a:spcPct val="100000"/>
              </a:lnSpc>
              <a:spcBef>
                <a:spcPts val="0"/>
              </a:spcBef>
              <a:spcAft>
                <a:spcPts val="0"/>
              </a:spcAft>
              <a:buSzPts val="1400"/>
              <a:buNone/>
            </a:pPr>
            <a:r>
              <a:t/>
            </a:r>
            <a:endParaRPr>
              <a:latin typeface="Arial"/>
              <a:ea typeface="Arial"/>
              <a:cs typeface="Arial"/>
              <a:sym typeface="Arial"/>
            </a:endParaRPr>
          </a:p>
        </p:txBody>
      </p:sp>
      <p:sp>
        <p:nvSpPr>
          <p:cNvPr id="288" name="Google Shape;28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4. Rechercher des idées pour préparer le développement</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d’associer chaque bloc de questions aux étapes du schéma narratif en rappelant qu’il s’agit du corps du sujet du texte à produire.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répondre aux questions pour retrouver les idées à developer. </a:t>
            </a:r>
            <a:endParaRPr>
              <a:latin typeface="Arial"/>
              <a:ea typeface="Arial"/>
              <a:cs typeface="Arial"/>
              <a:sym typeface="Arial"/>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p:txBody>
      </p:sp>
      <p:sp>
        <p:nvSpPr>
          <p:cNvPr id="301" name="Google Shape;30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1" name="Google Shape;321;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Eater"/>
                <a:ea typeface="Eater"/>
                <a:cs typeface="Eater"/>
                <a:sym typeface="Eater"/>
              </a:rPr>
              <a:t>4-Produire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Arial"/>
                <a:ea typeface="Arial"/>
                <a:cs typeface="Arial"/>
                <a:sym typeface="Arial"/>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Arial"/>
                <a:ea typeface="Arial"/>
                <a:cs typeface="Arial"/>
                <a:sym typeface="Arial"/>
              </a:rPr>
              <a:t>   </a:t>
            </a:r>
            <a:endParaRPr/>
          </a:p>
        </p:txBody>
      </p:sp>
      <p:sp>
        <p:nvSpPr>
          <p:cNvPr id="322" name="Google Shape;322;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8" name="Google Shape;32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5. Elaborer une grille pour réussir sa production.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citer les indicateurs de réussite d’un texte narratif.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rédiger le 1</a:t>
            </a:r>
            <a:r>
              <a:rPr baseline="30000" lang="fr-FR">
                <a:latin typeface="Arial"/>
                <a:ea typeface="Arial"/>
                <a:cs typeface="Arial"/>
                <a:sym typeface="Arial"/>
              </a:rPr>
              <a:t>er</a:t>
            </a:r>
            <a:r>
              <a:rPr lang="fr-FR">
                <a:latin typeface="Arial"/>
                <a:ea typeface="Arial"/>
                <a:cs typeface="Arial"/>
                <a:sym typeface="Arial"/>
              </a:rPr>
              <a:t> jet au brouillon. Il/elle circule entre les apprenants et guide ceux qui en ont besoin.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les incite et les aide à vérifier le respect de chaque indicateur de réussite.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leur demande de mettre au propre en travaillant l’orthographe, les majuscules et les points. </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Il/elle ramasse les copies, choisit une ou deux pour en faire une évaluation (en fonction des indicateurs de réussite) puis une correction du texte. </a:t>
            </a:r>
            <a:endParaRPr/>
          </a:p>
        </p:txBody>
      </p:sp>
      <p:sp>
        <p:nvSpPr>
          <p:cNvPr id="329" name="Google Shape;32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1" name="Google Shape;341;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5. Définir les stratégies pour réussir sa production.</a:t>
            </a:r>
            <a:endParaRPr/>
          </a:p>
          <a:p>
            <a:pPr indent="-285750" lvl="0" marL="285750" rtl="0" algn="l">
              <a:lnSpc>
                <a:spcPct val="107000"/>
              </a:lnSpc>
              <a:spcBef>
                <a:spcPts val="800"/>
              </a:spcBef>
              <a:spcAft>
                <a:spcPts val="0"/>
              </a:spcAft>
              <a:buSzPts val="1400"/>
              <a:buFont typeface="Arial"/>
              <a:buChar char="•"/>
            </a:pPr>
            <a:r>
              <a:rPr lang="fr-FR">
                <a:latin typeface="Arial"/>
                <a:ea typeface="Arial"/>
                <a:cs typeface="Arial"/>
                <a:sym typeface="Arial"/>
              </a:rPr>
              <a:t>L’enseignant(e) demande aux apprenants de donner un titre à chaque bloc afin de retrouver les différentes stratégies pour réussir une production écrite.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p>
          <a:p>
            <a:pPr indent="-228600" lvl="0" marL="457200" rtl="0" algn="l">
              <a:lnSpc>
                <a:spcPct val="100000"/>
              </a:lnSpc>
              <a:spcBef>
                <a:spcPts val="0"/>
              </a:spcBef>
              <a:spcAft>
                <a:spcPts val="0"/>
              </a:spcAft>
              <a:buSzPts val="1400"/>
              <a:buNone/>
            </a:pPr>
            <a:r>
              <a:t/>
            </a:r>
            <a:endParaRPr/>
          </a:p>
        </p:txBody>
      </p:sp>
      <p:sp>
        <p:nvSpPr>
          <p:cNvPr id="342" name="Google Shape;342;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4" name="Google Shape;36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69" name="Google Shape;36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74" name="Google Shape;374;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9" name="Google Shape;10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1</a:t>
            </a:r>
            <a:r>
              <a:rPr b="1" lang="fr-FR" sz="1200">
                <a:latin typeface="Open Sans"/>
                <a:ea typeface="Open Sans"/>
                <a:cs typeface="Open Sans"/>
                <a:sym typeface="Open Sans"/>
              </a:rPr>
              <a:t>. Sensibilisation générale</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présente le sujet et les différentes étapes à suivre pour réussir son développement.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A commencer par la compréhension et l’analyse du sujet et des différentes parties qui le constituent. </a:t>
            </a:r>
            <a:endParaRPr/>
          </a:p>
        </p:txBody>
      </p:sp>
      <p:sp>
        <p:nvSpPr>
          <p:cNvPr id="110" name="Google Shape;11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sz="1200">
                <a:latin typeface="Open Sans"/>
                <a:ea typeface="Open Sans"/>
                <a:cs typeface="Open Sans"/>
                <a:sym typeface="Open Sans"/>
              </a:rPr>
              <a:t>L’enseignant(e) demande aux apprenants d’observer le sujet et d’identifier les différentes parties qui le composent.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Il/elle leur demande de lire chaque partie et d’identifier son enjeu :</a:t>
            </a:r>
            <a:endParaRPr/>
          </a:p>
          <a:p>
            <a:pPr indent="0" lvl="0" marL="0" rtl="0" algn="l">
              <a:lnSpc>
                <a:spcPct val="100000"/>
              </a:lnSpc>
              <a:spcBef>
                <a:spcPts val="0"/>
              </a:spcBef>
              <a:spcAft>
                <a:spcPts val="0"/>
              </a:spcAft>
              <a:buSzPts val="1400"/>
              <a:buNone/>
            </a:pPr>
            <a:r>
              <a:rPr b="1" lang="fr-FR" sz="1200">
                <a:latin typeface="Open Sans"/>
                <a:ea typeface="Open Sans"/>
                <a:cs typeface="Open Sans"/>
                <a:sym typeface="Open Sans"/>
              </a:rPr>
              <a:t>Réponses attendues : </a:t>
            </a:r>
            <a:endParaRPr b="1" sz="1200">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1 – précise la situation de communication: Qui ? Quand ? Où ? Quoi ?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2 – précise la consigne et renseigne sur le type l’enjeu et/ou le genre du texte à produire. </a:t>
            </a:r>
            <a:endParaRPr/>
          </a:p>
          <a:p>
            <a:pPr indent="0" lvl="0" marL="0" rtl="0" algn="l">
              <a:lnSpc>
                <a:spcPct val="100000"/>
              </a:lnSpc>
              <a:spcBef>
                <a:spcPts val="0"/>
              </a:spcBef>
              <a:spcAft>
                <a:spcPts val="0"/>
              </a:spcAft>
              <a:buSzPts val="1400"/>
              <a:buNone/>
            </a:pPr>
            <a:r>
              <a:rPr lang="fr-FR" sz="1200">
                <a:latin typeface="Open Sans"/>
                <a:ea typeface="Open Sans"/>
                <a:cs typeface="Open Sans"/>
                <a:sym typeface="Open Sans"/>
              </a:rPr>
              <a:t>Partie 3 – indique le volume du texte à produire en lignes et/ou en mots.</a:t>
            </a:r>
            <a:endParaRPr/>
          </a:p>
        </p:txBody>
      </p:sp>
      <p:sp>
        <p:nvSpPr>
          <p:cNvPr id="118" name="Google Shape;11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1. Analyser le sujet de production pour le comprendre.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L’enseignant(e) demande aux apprenants de lire la partie « situation » et de répondre aux questions.  </a:t>
            </a:r>
            <a:endParaRPr/>
          </a:p>
        </p:txBody>
      </p:sp>
      <p:sp>
        <p:nvSpPr>
          <p:cNvPr id="140" name="Google Shape;14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Eater"/>
                <a:ea typeface="Eater"/>
                <a:cs typeface="Eater"/>
                <a:sym typeface="Eater"/>
              </a:rPr>
              <a:t>Note à l’enseignant(e) :</a:t>
            </a:r>
            <a:endParaRPr b="1" u="sng">
              <a:latin typeface="Eater"/>
              <a:ea typeface="Eater"/>
              <a:cs typeface="Eater"/>
              <a:sym typeface="Eater"/>
            </a:endParaRPr>
          </a:p>
          <a:p>
            <a:pPr indent="0" lvl="0" marL="0" rtl="0" algn="l">
              <a:lnSpc>
                <a:spcPct val="107000"/>
              </a:lnSpc>
              <a:spcBef>
                <a:spcPts val="800"/>
              </a:spcBef>
              <a:spcAft>
                <a:spcPts val="0"/>
              </a:spcAft>
              <a:buSzPts val="1400"/>
              <a:buFont typeface="Times New Roman"/>
              <a:buNone/>
            </a:pPr>
            <a:r>
              <a:rPr b="1" lang="fr-FR" u="sng">
                <a:latin typeface="Eater"/>
                <a:ea typeface="Eater"/>
                <a:cs typeface="Eater"/>
                <a:sym typeface="Eater"/>
              </a:rPr>
              <a:t>1. Analyser le sujet de production pour le comprendre.</a:t>
            </a:r>
            <a:endParaRPr/>
          </a:p>
          <a:p>
            <a:pPr indent="0" lvl="0" marL="0" rtl="0" algn="l">
              <a:lnSpc>
                <a:spcPct val="100000"/>
              </a:lnSpc>
              <a:spcBef>
                <a:spcPts val="800"/>
              </a:spcBef>
              <a:spcAft>
                <a:spcPts val="0"/>
              </a:spcAft>
              <a:buSzPts val="1400"/>
              <a:buNone/>
            </a:pPr>
            <a:r>
              <a:rPr lang="fr-FR">
                <a:latin typeface="Arial"/>
                <a:ea typeface="Arial"/>
                <a:cs typeface="Arial"/>
                <a:sym typeface="Arial"/>
              </a:rPr>
              <a:t>L’enseignant(e) demande aux apprenants de lire la partie « consigne » et d’identifier le(s) type(s), le genre et le(s) enjeu(x) du texte à produire. </a:t>
            </a:r>
            <a:endParaRPr>
              <a:latin typeface="Arial"/>
              <a:ea typeface="Arial"/>
              <a:cs typeface="Arial"/>
              <a:sym typeface="Arial"/>
            </a:endParaRPr>
          </a:p>
        </p:txBody>
      </p:sp>
      <p:sp>
        <p:nvSpPr>
          <p:cNvPr id="164" name="Google Shape;16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1" name="Google Shape;18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171450" lvl="0" marL="171450" rtl="0" algn="l">
              <a:lnSpc>
                <a:spcPct val="100000"/>
              </a:lnSpc>
              <a:spcBef>
                <a:spcPts val="800"/>
              </a:spcBef>
              <a:spcAft>
                <a:spcPts val="0"/>
              </a:spcAft>
              <a:buSzPts val="1200"/>
              <a:buFont typeface="Arial"/>
              <a:buChar char="•"/>
            </a:pPr>
            <a:r>
              <a:rPr lang="fr-FR" sz="1200">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 </a:t>
            </a:r>
            <a:endParaRPr/>
          </a:p>
          <a:p>
            <a:pPr indent="0" lvl="0" marL="0" rtl="0" algn="l">
              <a:lnSpc>
                <a:spcPct val="100000"/>
              </a:lnSpc>
              <a:spcBef>
                <a:spcPts val="0"/>
              </a:spcBef>
              <a:spcAft>
                <a:spcPts val="0"/>
              </a:spcAft>
              <a:buSzPts val="1400"/>
              <a:buNone/>
            </a:pPr>
            <a:r>
              <a:rPr i="1" lang="fr-FR" sz="1200">
                <a:latin typeface="Open Sans"/>
                <a:ea typeface="Open Sans"/>
                <a:cs typeface="Open Sans"/>
                <a:sym typeface="Open Sans"/>
              </a:rPr>
              <a:t>N.B : Les apprenants sont censés avoir exploité un ou plusieurs textes narratifs en classe qui portent sur les mêmes caractéristiques (thème, connaissances linguistiques) de la production demandée.</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prépare des exercices de préparation à la production. Voici, dans ce qui suit, une batterie d’activités et d’exercices de préparation.   </a:t>
            </a:r>
            <a:endParaRPr/>
          </a:p>
        </p:txBody>
      </p:sp>
      <p:sp>
        <p:nvSpPr>
          <p:cNvPr id="182" name="Google Shape;18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9" name="Google Shape;18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Étape 1 : A- Le schéma narratif.  </a:t>
            </a:r>
            <a:endParaRPr/>
          </a:p>
          <a:p>
            <a:pPr indent="-171450" lvl="0" marL="171450" rtl="0" algn="l">
              <a:lnSpc>
                <a:spcPct val="100000"/>
              </a:lnSpc>
              <a:spcBef>
                <a:spcPts val="800"/>
              </a:spcBef>
              <a:spcAft>
                <a:spcPts val="0"/>
              </a:spcAft>
              <a:buSzPts val="1200"/>
              <a:buFont typeface="Arial"/>
              <a:buChar char="•"/>
            </a:pPr>
            <a:r>
              <a:rPr lang="fr-FR" sz="1200">
                <a:latin typeface="Open Sans"/>
                <a:ea typeface="Open Sans"/>
                <a:cs typeface="Open Sans"/>
                <a:sym typeface="Open Sans"/>
              </a:rPr>
              <a:t>L’enseignant(e) demande aux apprenants d’ :</a:t>
            </a:r>
            <a:endParaRPr/>
          </a:p>
          <a:p>
            <a:pPr indent="0" lvl="0" marL="0" rtl="0" algn="l">
              <a:lnSpc>
                <a:spcPct val="100000"/>
              </a:lnSpc>
              <a:spcBef>
                <a:spcPts val="0"/>
              </a:spcBef>
              <a:spcAft>
                <a:spcPts val="0"/>
              </a:spcAft>
              <a:buSzPts val="1400"/>
              <a:buNone/>
            </a:pPr>
            <a:r>
              <a:rPr i="1" lang="fr-FR" sz="1200">
                <a:solidFill>
                  <a:srgbClr val="0070C0"/>
                </a:solidFill>
                <a:latin typeface="Open Sans"/>
                <a:ea typeface="Open Sans"/>
                <a:cs typeface="Open Sans"/>
                <a:sym typeface="Open Sans"/>
              </a:rPr>
              <a:t>A- indiquer pour chaque extrait, s’il représente : une situation initiale, un élément perturbateur, une péripétie, un élément rééquilibrant, ou une situation finale. </a:t>
            </a:r>
            <a:endParaRPr/>
          </a:p>
          <a:p>
            <a:pPr indent="0" lvl="0" marL="0" rtl="0" algn="l">
              <a:lnSpc>
                <a:spcPct val="100000"/>
              </a:lnSpc>
              <a:spcBef>
                <a:spcPts val="0"/>
              </a:spcBef>
              <a:spcAft>
                <a:spcPts val="0"/>
              </a:spcAft>
              <a:buSzPts val="1200"/>
              <a:buFont typeface="Open Sans"/>
              <a:buNone/>
            </a:pPr>
            <a:r>
              <a:rPr i="1" lang="fr-FR" sz="1200">
                <a:solidFill>
                  <a:srgbClr val="0070C0"/>
                </a:solidFill>
                <a:latin typeface="Open Sans"/>
                <a:ea typeface="Open Sans"/>
                <a:cs typeface="Open Sans"/>
                <a:sym typeface="Open Sans"/>
              </a:rPr>
              <a:t>B- entourer les indices qui permettent de trouver la réponse.</a:t>
            </a:r>
            <a:endParaRPr/>
          </a:p>
          <a:p>
            <a:pPr indent="-171450" lvl="0" marL="171450" rtl="0" algn="l">
              <a:lnSpc>
                <a:spcPct val="100000"/>
              </a:lnSpc>
              <a:spcBef>
                <a:spcPts val="0"/>
              </a:spcBef>
              <a:spcAft>
                <a:spcPts val="0"/>
              </a:spcAft>
              <a:buSzPts val="1200"/>
              <a:buFont typeface="Arial"/>
              <a:buChar char="•"/>
            </a:pPr>
            <a:r>
              <a:rPr lang="fr-FR" sz="1200">
                <a:solidFill>
                  <a:srgbClr val="0070C0"/>
                </a:solidFill>
                <a:latin typeface="Open Sans"/>
                <a:ea typeface="Open Sans"/>
                <a:cs typeface="Open Sans"/>
                <a:sym typeface="Open Sans"/>
              </a:rPr>
              <a:t>Il/elle collecte les réponses, mène une discussion en classe puis dévoile les réponses. </a:t>
            </a:r>
            <a:endParaRPr sz="1200">
              <a:latin typeface="Open Sans"/>
              <a:ea typeface="Open Sans"/>
              <a:cs typeface="Open Sans"/>
              <a:sym typeface="Open Sans"/>
            </a:endParaRPr>
          </a:p>
        </p:txBody>
      </p:sp>
      <p:sp>
        <p:nvSpPr>
          <p:cNvPr id="190" name="Google Shape;190;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narratif</a:t>
            </a:r>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Etape 1 : B- Le schéma narratif.  </a:t>
            </a: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L’enseignant(e) demande aux apprenants de </a:t>
            </a:r>
            <a:endParaRPr/>
          </a:p>
          <a:p>
            <a:pPr indent="-228600" lvl="0" marL="457200" rtl="0" algn="l">
              <a:lnSpc>
                <a:spcPct val="100000"/>
              </a:lnSpc>
              <a:spcBef>
                <a:spcPts val="800"/>
              </a:spcBef>
              <a:spcAft>
                <a:spcPts val="0"/>
              </a:spcAft>
              <a:buSzPts val="1400"/>
              <a:buNone/>
            </a:pPr>
            <a:r>
              <a:rPr b="1" lang="fr-FR" sz="1200">
                <a:solidFill>
                  <a:srgbClr val="0070C0"/>
                </a:solidFill>
                <a:latin typeface="Open Sans"/>
                <a:ea typeface="Open Sans"/>
                <a:cs typeface="Open Sans"/>
                <a:sym typeface="Open Sans"/>
              </a:rPr>
              <a:t>A- Remettre en ordre les différents passages pour reconstituer le texte « Le garçon qui criait : au loup! » dans l’ordre.</a:t>
            </a:r>
            <a:endParaRPr/>
          </a:p>
          <a:p>
            <a:pPr indent="-228600" lvl="0" marL="457200" rtl="0" algn="l">
              <a:lnSpc>
                <a:spcPct val="100000"/>
              </a:lnSpc>
              <a:spcBef>
                <a:spcPts val="0"/>
              </a:spcBef>
              <a:spcAft>
                <a:spcPts val="0"/>
              </a:spcAft>
              <a:buSzPts val="1400"/>
              <a:buNone/>
            </a:pPr>
            <a:r>
              <a:rPr b="1" lang="fr-FR" sz="1200">
                <a:solidFill>
                  <a:srgbClr val="0070C0"/>
                </a:solidFill>
                <a:latin typeface="Open Sans"/>
                <a:ea typeface="Open Sans"/>
                <a:cs typeface="Open Sans"/>
                <a:sym typeface="Open Sans"/>
              </a:rPr>
              <a:t>B- Donner à chaque morceau du texte sa fonction dans le schéma narratif.</a:t>
            </a:r>
            <a:endParaRPr sz="1200">
              <a:solidFill>
                <a:srgbClr val="0070C0"/>
              </a:solidFill>
              <a:latin typeface="Open Sans"/>
              <a:ea typeface="Open Sans"/>
              <a:cs typeface="Open Sans"/>
              <a:sym typeface="Open Sans"/>
            </a:endParaRPr>
          </a:p>
          <a:p>
            <a:pPr indent="0" lvl="0" marL="0" rtl="0" algn="l">
              <a:lnSpc>
                <a:spcPct val="100000"/>
              </a:lnSpc>
              <a:spcBef>
                <a:spcPts val="0"/>
              </a:spcBef>
              <a:spcAft>
                <a:spcPts val="0"/>
              </a:spcAft>
              <a:buSzPts val="1400"/>
              <a:buNone/>
            </a:pPr>
            <a:r>
              <a:rPr lang="fr-FR" sz="1200">
                <a:solidFill>
                  <a:srgbClr val="0070C0"/>
                </a:solidFill>
                <a:latin typeface="Open Sans"/>
                <a:ea typeface="Open Sans"/>
                <a:cs typeface="Open Sans"/>
                <a:sym typeface="Open Sans"/>
              </a:rPr>
              <a:t>Puis, l’enseignant(e) collecte les réponses, mène une discussion en classe puis dévoile les réponses. </a:t>
            </a:r>
            <a:endParaRPr sz="12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01" name="Google Shape;201;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b="0" l="0" r="0" t="0"/>
          <a:stretch/>
        </p:blipFill>
        <p:spPr>
          <a:xfrm rot="-483981">
            <a:off x="1206500" y="2819400"/>
            <a:ext cx="2703513" cy="2197100"/>
          </a:xfrm>
          <a:prstGeom prst="rect">
            <a:avLst/>
          </a:prstGeom>
          <a:noFill/>
          <a:ln>
            <a:noFill/>
          </a:ln>
        </p:spPr>
      </p:pic>
      <p:grpSp>
        <p:nvGrpSpPr>
          <p:cNvPr id="12" name="Google Shape;12;p2"/>
          <p:cNvGrpSpPr/>
          <p:nvPr/>
        </p:nvGrpSpPr>
        <p:grpSpPr>
          <a:xfrm flipH="1" rot="10800000">
            <a:off x="0" y="1800225"/>
            <a:ext cx="12169775" cy="4302122"/>
            <a:chOff x="44070" y="706405"/>
            <a:chExt cx="16561721" cy="5470813"/>
          </a:xfrm>
        </p:grpSpPr>
        <p:grpSp>
          <p:nvGrpSpPr>
            <p:cNvPr id="13" name="Google Shape;13;p2"/>
            <p:cNvGrpSpPr/>
            <p:nvPr/>
          </p:nvGrpSpPr>
          <p:grpSpPr>
            <a:xfrm flipH="1" rot="10800000">
              <a:off x="44070" y="3524341"/>
              <a:ext cx="6199341" cy="2652877"/>
              <a:chOff x="4802629" y="811335"/>
              <a:chExt cx="6199341" cy="2652877"/>
            </a:xfrm>
          </p:grpSpPr>
          <p:sp>
            <p:nvSpPr>
              <p:cNvPr id="14" name="Google Shape;14;p2"/>
              <p:cNvSpPr/>
              <p:nvPr/>
            </p:nvSpPr>
            <p:spPr>
              <a:xfrm>
                <a:off x="4802629" y="3171256"/>
                <a:ext cx="1332975" cy="2261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rot="2727637">
                <a:off x="7155760" y="417807"/>
                <a:ext cx="22812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6" name="Google Shape;16;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7" name="Google Shape;17;p2"/>
            <p:cNvGrpSpPr/>
            <p:nvPr/>
          </p:nvGrpSpPr>
          <p:grpSpPr>
            <a:xfrm flipH="1">
              <a:off x="1190030" y="706405"/>
              <a:ext cx="15415761" cy="2688491"/>
              <a:chOff x="-4413791" y="811335"/>
              <a:chExt cx="15415761" cy="2688491"/>
            </a:xfrm>
          </p:grpSpPr>
          <p:sp>
            <p:nvSpPr>
              <p:cNvPr id="18" name="Google Shape;18;p2"/>
              <p:cNvSpPr/>
              <p:nvPr/>
            </p:nvSpPr>
            <p:spPr>
              <a:xfrm>
                <a:off x="-4413791" y="3258062"/>
                <a:ext cx="10579539" cy="226100"/>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rot="2727637">
                <a:off x="7155661" y="514706"/>
                <a:ext cx="228118"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0" name="Google Shape;20;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 name="Google Shape;26;p3"/>
          <p:cNvGrpSpPr/>
          <p:nvPr/>
        </p:nvGrpSpPr>
        <p:grpSpPr>
          <a:xfrm flipH="1" rot="10800000">
            <a:off x="-22225" y="88900"/>
            <a:ext cx="12192000" cy="1998663"/>
            <a:chOff x="-24108498" y="706405"/>
            <a:chExt cx="33183930" cy="5470813"/>
          </a:xfrm>
        </p:grpSpPr>
        <p:grpSp>
          <p:nvGrpSpPr>
            <p:cNvPr id="27" name="Google Shape;27;p3"/>
            <p:cNvGrpSpPr/>
            <p:nvPr/>
          </p:nvGrpSpPr>
          <p:grpSpPr>
            <a:xfrm flipH="1" rot="10800000">
              <a:off x="-24108498" y="3524341"/>
              <a:ext cx="30351909" cy="2652877"/>
              <a:chOff x="-19349939" y="811335"/>
              <a:chExt cx="30351909" cy="2652877"/>
            </a:xfrm>
          </p:grpSpPr>
          <p:sp>
            <p:nvSpPr>
              <p:cNvPr id="28" name="Google Shape;28;p3"/>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0" name="Google Shape;30;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1" name="Google Shape;31;p3"/>
            <p:cNvGrpSpPr/>
            <p:nvPr/>
          </p:nvGrpSpPr>
          <p:grpSpPr>
            <a:xfrm flipH="1">
              <a:off x="1190030" y="706405"/>
              <a:ext cx="7885402" cy="2652877"/>
              <a:chOff x="3116568" y="811335"/>
              <a:chExt cx="7885402" cy="2652877"/>
            </a:xfrm>
          </p:grpSpPr>
          <p:sp>
            <p:nvSpPr>
              <p:cNvPr id="32" name="Google Shape;32;p3"/>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4" name="Google Shape;34;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1750" y="88900"/>
            <a:ext cx="12192000" cy="1998663"/>
            <a:chOff x="-24108498" y="706405"/>
            <a:chExt cx="33183930" cy="5470813"/>
          </a:xfrm>
        </p:grpSpPr>
        <p:grpSp>
          <p:nvGrpSpPr>
            <p:cNvPr id="42" name="Google Shape;42;p5"/>
            <p:cNvGrpSpPr/>
            <p:nvPr/>
          </p:nvGrpSpPr>
          <p:grpSpPr>
            <a:xfrm flipH="1" rot="10800000">
              <a:off x="-24108498" y="3524341"/>
              <a:ext cx="30351909" cy="2652877"/>
              <a:chOff x="-19349939" y="811335"/>
              <a:chExt cx="30351909" cy="2652877"/>
            </a:xfrm>
          </p:grpSpPr>
          <p:sp>
            <p:nvSpPr>
              <p:cNvPr id="43" name="Google Shape;43;p5"/>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030" y="706405"/>
              <a:ext cx="7885402" cy="2652877"/>
              <a:chOff x="3116568" y="811335"/>
              <a:chExt cx="7885402" cy="2652877"/>
            </a:xfrm>
          </p:grpSpPr>
          <p:sp>
            <p:nvSpPr>
              <p:cNvPr id="47" name="Google Shape;47;p5"/>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24" y="736600"/>
            <a:ext cx="871538" cy="758826"/>
            <a:chOff x="4075907" y="5137696"/>
            <a:chExt cx="1420106" cy="1235752"/>
          </a:xfrm>
        </p:grpSpPr>
        <p:sp>
          <p:nvSpPr>
            <p:cNvPr id="51" name="Google Shape;51;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225" y="88900"/>
            <a:ext cx="12192000" cy="1998663"/>
            <a:chOff x="-24108498" y="706405"/>
            <a:chExt cx="33183930" cy="5470813"/>
          </a:xfrm>
        </p:grpSpPr>
        <p:grpSp>
          <p:nvGrpSpPr>
            <p:cNvPr id="63" name="Google Shape;63;p6"/>
            <p:cNvGrpSpPr/>
            <p:nvPr/>
          </p:nvGrpSpPr>
          <p:grpSpPr>
            <a:xfrm flipH="1" rot="10800000">
              <a:off x="-24108498" y="3524341"/>
              <a:ext cx="30351909" cy="2652877"/>
              <a:chOff x="-19349939" y="811335"/>
              <a:chExt cx="30351909" cy="2652877"/>
            </a:xfrm>
          </p:grpSpPr>
          <p:sp>
            <p:nvSpPr>
              <p:cNvPr id="64" name="Google Shape;64;p6"/>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030" y="706405"/>
              <a:ext cx="7885402" cy="2652877"/>
              <a:chOff x="3116568" y="811335"/>
              <a:chExt cx="7885402" cy="2652877"/>
            </a:xfrm>
          </p:grpSpPr>
          <p:sp>
            <p:nvSpPr>
              <p:cNvPr id="68" name="Google Shape;68;p6"/>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0" name="Google Shape;80;p7"/>
          <p:cNvSpPr txBox="1"/>
          <p:nvPr/>
        </p:nvSpPr>
        <p:spPr>
          <a:xfrm>
            <a:off x="4237038" y="2108200"/>
            <a:ext cx="4048125"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jpg"/><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s://www.maxicours.com/se/cours/le-discours-narratif-et-le-schema-narrati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nvSpPr>
        <p:spPr>
          <a:xfrm>
            <a:off x="5060950" y="4738688"/>
            <a:ext cx="6510338" cy="4619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Arial"/>
              <a:ea typeface="Arial"/>
              <a:cs typeface="Arial"/>
              <a:sym typeface="Arial"/>
            </a:endParaRPr>
          </a:p>
        </p:txBody>
      </p:sp>
      <p:pic>
        <p:nvPicPr>
          <p:cNvPr id="88" name="Google Shape;88;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89" name="Google Shape;89;p8"/>
          <p:cNvSpPr txBox="1"/>
          <p:nvPr>
            <p:ph type="ctrTitle"/>
          </p:nvPr>
        </p:nvSpPr>
        <p:spPr>
          <a:xfrm>
            <a:off x="5078413" y="2373313"/>
            <a:ext cx="6473825"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chemeClr val="dk1"/>
                </a:solidFill>
                <a:latin typeface="Open Sans"/>
                <a:ea typeface="Open Sans"/>
                <a:cs typeface="Open Sans"/>
                <a:sym typeface="Open Sans"/>
              </a:rPr>
              <a:t>Produire un texte narratif </a:t>
            </a:r>
            <a:endParaRPr b="1" i="0" sz="4800" u="none" cap="none" strike="noStrike">
              <a:solidFill>
                <a:schemeClr val="dk1"/>
              </a:solidFill>
              <a:latin typeface="Open Sans"/>
              <a:ea typeface="Open Sans"/>
              <a:cs typeface="Open Sans"/>
              <a:sym typeface="Open Sans"/>
            </a:endParaRPr>
          </a:p>
        </p:txBody>
      </p:sp>
      <p:sp>
        <p:nvSpPr>
          <p:cNvPr id="90" name="Google Shape;90;p8"/>
          <p:cNvSpPr/>
          <p:nvPr/>
        </p:nvSpPr>
        <p:spPr>
          <a:xfrm>
            <a:off x="5097463" y="1498600"/>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7"/>
          <p:cNvSpPr txBox="1"/>
          <p:nvPr/>
        </p:nvSpPr>
        <p:spPr>
          <a:xfrm>
            <a:off x="792163" y="266701"/>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reprises nominales et pronominales </a:t>
            </a:r>
            <a:endParaRPr b="0" i="0" sz="1400" u="none" cap="none" strike="noStrike">
              <a:solidFill>
                <a:srgbClr val="000000"/>
              </a:solidFill>
              <a:latin typeface="Arial"/>
              <a:ea typeface="Arial"/>
              <a:cs typeface="Arial"/>
              <a:sym typeface="Arial"/>
            </a:endParaRPr>
          </a:p>
        </p:txBody>
      </p:sp>
      <p:graphicFrame>
        <p:nvGraphicFramePr>
          <p:cNvPr id="220" name="Google Shape;220;p17"/>
          <p:cNvGraphicFramePr/>
          <p:nvPr/>
        </p:nvGraphicFramePr>
        <p:xfrm>
          <a:off x="6400800" y="1252538"/>
          <a:ext cx="3000000" cy="3000000"/>
        </p:xfrm>
        <a:graphic>
          <a:graphicData uri="http://schemas.openxmlformats.org/drawingml/2006/table">
            <a:tbl>
              <a:tblPr bandRow="1" firstCol="1" firstRow="1">
                <a:noFill/>
                <a:tableStyleId>{F6EAC303-0464-496A-B0A2-980B99BC4A48}</a:tableStyleId>
              </a:tblPr>
              <a:tblGrid>
                <a:gridCol w="5422900"/>
              </a:tblGrid>
              <a:tr h="5349875">
                <a:tc>
                  <a:txBody>
                    <a:bodyPr/>
                    <a:lstStyle/>
                    <a:p>
                      <a:pPr indent="0" lvl="0" marL="0" marR="0" rtl="0" algn="just">
                        <a:lnSpc>
                          <a:spcPct val="150000"/>
                        </a:lnSpc>
                        <a:spcBef>
                          <a:spcPts val="0"/>
                        </a:spcBef>
                        <a:spcAft>
                          <a:spcPts val="0"/>
                        </a:spcAft>
                        <a:buClr>
                          <a:srgbClr val="000000"/>
                        </a:buClr>
                        <a:buSzPts val="1800"/>
                        <a:buFont typeface="Arial"/>
                        <a:buNone/>
                      </a:pPr>
                      <a:r>
                        <a:t/>
                      </a:r>
                      <a:endParaRPr b="0" sz="18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Il était une fois une vieille femme qui avait sept garçons et une fille unique, qu'on appelait « Warda ». Ses frères l'adoraient et elle aussi </a:t>
                      </a:r>
                      <a:r>
                        <a:rPr b="0" lang="fr-FR" sz="1800" u="sng" cap="none" strike="noStrike">
                          <a:solidFill>
                            <a:schemeClr val="dk1"/>
                          </a:solidFill>
                          <a:latin typeface="Open Sans"/>
                          <a:ea typeface="Open Sans"/>
                          <a:cs typeface="Open Sans"/>
                          <a:sym typeface="Open Sans"/>
                        </a:rPr>
                        <a:t>les</a:t>
                      </a:r>
                      <a:r>
                        <a:rPr b="0" lang="fr-FR" sz="1800" u="none" cap="none" strike="noStrike">
                          <a:solidFill>
                            <a:schemeClr val="dk1"/>
                          </a:solidFill>
                          <a:latin typeface="Open Sans"/>
                          <a:ea typeface="Open Sans"/>
                          <a:cs typeface="Open Sans"/>
                          <a:sym typeface="Open Sans"/>
                        </a:rPr>
                        <a:t> aimait beaucoup. Elle était si belle avec une longue chevelure dorée et ses joues roses qu'elle provoqua une immense jalousie chez ses belles-soeurs. Un jour, </a:t>
                      </a:r>
                      <a:r>
                        <a:rPr b="0" lang="fr-FR" sz="1800" u="sng" cap="none" strike="noStrike">
                          <a:solidFill>
                            <a:schemeClr val="dk1"/>
                          </a:solidFill>
                          <a:latin typeface="Open Sans"/>
                          <a:ea typeface="Open Sans"/>
                          <a:cs typeface="Open Sans"/>
                          <a:sym typeface="Open Sans"/>
                        </a:rPr>
                        <a:t>elles</a:t>
                      </a:r>
                      <a:r>
                        <a:rPr b="0" lang="fr-FR" sz="1800" u="none" cap="none" strike="noStrike">
                          <a:solidFill>
                            <a:schemeClr val="dk1"/>
                          </a:solidFill>
                          <a:latin typeface="Open Sans"/>
                          <a:ea typeface="Open Sans"/>
                          <a:cs typeface="Open Sans"/>
                          <a:sym typeface="Open Sans"/>
                        </a:rPr>
                        <a:t> décidèrent de se débarrasser de cette adorable créature. Elles demandèrent conseil à une vieille sorcière </a:t>
                      </a:r>
                      <a:r>
                        <a:rPr b="0" lang="fr-FR" sz="1800" u="sng" cap="none" strike="noStrike">
                          <a:solidFill>
                            <a:schemeClr val="dk1"/>
                          </a:solidFill>
                          <a:latin typeface="Open Sans"/>
                          <a:ea typeface="Open Sans"/>
                          <a:cs typeface="Open Sans"/>
                          <a:sym typeface="Open Sans"/>
                        </a:rPr>
                        <a:t>qui</a:t>
                      </a:r>
                      <a:r>
                        <a:rPr b="0" lang="fr-FR" sz="1800" u="none" cap="none" strike="noStrike">
                          <a:solidFill>
                            <a:schemeClr val="dk1"/>
                          </a:solidFill>
                          <a:latin typeface="Open Sans"/>
                          <a:ea typeface="Open Sans"/>
                          <a:cs typeface="Open Sans"/>
                          <a:sym typeface="Open Sans"/>
                        </a:rPr>
                        <a:t> </a:t>
                      </a:r>
                      <a:r>
                        <a:rPr b="0" lang="fr-FR" sz="1800" u="sng" cap="none" strike="noStrike">
                          <a:solidFill>
                            <a:schemeClr val="dk1"/>
                          </a:solidFill>
                          <a:latin typeface="Open Sans"/>
                          <a:ea typeface="Open Sans"/>
                          <a:cs typeface="Open Sans"/>
                          <a:sym typeface="Open Sans"/>
                        </a:rPr>
                        <a:t>leur</a:t>
                      </a:r>
                      <a:r>
                        <a:rPr b="0" lang="fr-FR" sz="1800" u="none" cap="none" strike="noStrike">
                          <a:solidFill>
                            <a:schemeClr val="dk1"/>
                          </a:solidFill>
                          <a:latin typeface="Open Sans"/>
                          <a:ea typeface="Open Sans"/>
                          <a:cs typeface="Open Sans"/>
                          <a:sym typeface="Open Sans"/>
                        </a:rPr>
                        <a:t> rendait souvent visite.</a:t>
                      </a:r>
                      <a:endParaRPr b="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lang="fr-FR" sz="1800" u="sng" cap="none" strike="noStrike">
                          <a:solidFill>
                            <a:schemeClr val="dk1"/>
                          </a:solidFill>
                          <a:latin typeface="Open Sans"/>
                          <a:ea typeface="Open Sans"/>
                          <a:cs typeface="Open Sans"/>
                          <a:sym typeface="Open Sans"/>
                        </a:rPr>
                        <a:t>Warda, Conte recueilli par Ghezal Umm el-Kheir à Ksar Chellala (Algérie)</a:t>
                      </a:r>
                      <a:endParaRPr sz="1400" u="none" cap="none" strike="noStrike"/>
                    </a:p>
                    <a:p>
                      <a:pPr indent="0" lvl="0" marL="0" marR="0" rtl="0" algn="r">
                        <a:lnSpc>
                          <a:spcPct val="150000"/>
                        </a:lnSpc>
                        <a:spcBef>
                          <a:spcPts val="0"/>
                        </a:spcBef>
                        <a:spcAft>
                          <a:spcPts val="0"/>
                        </a:spcAft>
                        <a:buClr>
                          <a:srgbClr val="000000"/>
                        </a:buClr>
                        <a:buSzPts val="1800"/>
                        <a:buFont typeface="Arial"/>
                        <a:buNone/>
                      </a:pPr>
                      <a:r>
                        <a:t/>
                      </a:r>
                      <a:endParaRPr b="1" sz="1800" u="none" cap="none" strike="noStrike">
                        <a:solidFill>
                          <a:schemeClr val="dk1"/>
                        </a:solidFill>
                        <a:latin typeface="Open Sans"/>
                        <a:ea typeface="Open Sans"/>
                        <a:cs typeface="Open Sans"/>
                        <a:sym typeface="Open Sans"/>
                      </a:endParaRPr>
                    </a:p>
                  </a:txBody>
                  <a:tcPr marT="0" marB="0" marR="68600" marL="68600">
                    <a:solidFill>
                      <a:srgbClr val="D5DBE5"/>
                    </a:solidFill>
                  </a:tcPr>
                </a:tc>
              </a:tr>
            </a:tbl>
          </a:graphicData>
        </a:graphic>
      </p:graphicFrame>
      <p:sp>
        <p:nvSpPr>
          <p:cNvPr id="221" name="Google Shape;221;p17"/>
          <p:cNvSpPr/>
          <p:nvPr/>
        </p:nvSpPr>
        <p:spPr>
          <a:xfrm>
            <a:off x="237191" y="1165697"/>
            <a:ext cx="4285597"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1. Quel est le personnage principal? </a:t>
            </a:r>
            <a:endParaRPr b="0" i="0" sz="1400" u="none" cap="none" strike="noStrike">
              <a:solidFill>
                <a:srgbClr val="000000"/>
              </a:solidFill>
              <a:latin typeface="Arial"/>
              <a:ea typeface="Arial"/>
              <a:cs typeface="Arial"/>
              <a:sym typeface="Arial"/>
            </a:endParaRPr>
          </a:p>
        </p:txBody>
      </p:sp>
      <p:sp>
        <p:nvSpPr>
          <p:cNvPr id="222" name="Google Shape;222;p17"/>
          <p:cNvSpPr/>
          <p:nvPr/>
        </p:nvSpPr>
        <p:spPr>
          <a:xfrm>
            <a:off x="227807" y="1838300"/>
            <a:ext cx="5233987" cy="3388620"/>
          </a:xfrm>
          <a:prstGeom prst="rect">
            <a:avLst/>
          </a:prstGeom>
          <a:noFill/>
          <a:ln>
            <a:noFill/>
          </a:ln>
        </p:spPr>
        <p:txBody>
          <a:bodyPr anchorCtr="0" anchor="t" bIns="45700" lIns="91425" spcFirstLastPara="1" rIns="91425" wrap="square" tIns="45700">
            <a:noAutofit/>
          </a:bodyPr>
          <a:lstStyle/>
          <a:p>
            <a:pPr indent="-176213"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2. Relevez tous les mots qui renvoient au personnage principal et précisez-en la nature grammaticale.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nom propre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groupe nominal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personnel sujet </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personnel complément</a:t>
            </a:r>
            <a:endParaRPr b="0" i="0" sz="1400" u="none" cap="none" strike="noStrike">
              <a:solidFill>
                <a:srgbClr val="000000"/>
              </a:solidFill>
              <a:latin typeface="Arial"/>
              <a:ea typeface="Arial"/>
              <a:cs typeface="Arial"/>
              <a:sym typeface="Arial"/>
            </a:endParaRPr>
          </a:p>
          <a:p>
            <a:pPr indent="-176213" lvl="0" marL="176213" marR="0" rtl="0" algn="l">
              <a:lnSpc>
                <a:spcPct val="15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 un pronom relatif </a:t>
            </a:r>
            <a:endParaRPr b="0" i="0" sz="1400" u="none" cap="none" strike="noStrike">
              <a:solidFill>
                <a:srgbClr val="000000"/>
              </a:solidFill>
              <a:latin typeface="Arial"/>
              <a:ea typeface="Arial"/>
              <a:cs typeface="Arial"/>
              <a:sym typeface="Arial"/>
            </a:endParaRPr>
          </a:p>
        </p:txBody>
      </p:sp>
      <p:sp>
        <p:nvSpPr>
          <p:cNvPr id="223" name="Google Shape;223;p17"/>
          <p:cNvSpPr/>
          <p:nvPr/>
        </p:nvSpPr>
        <p:spPr>
          <a:xfrm>
            <a:off x="227807" y="5139260"/>
            <a:ext cx="5491163" cy="1718740"/>
          </a:xfrm>
          <a:prstGeom prst="rect">
            <a:avLst/>
          </a:prstGeom>
          <a:noFill/>
          <a:ln>
            <a:noFill/>
          </a:ln>
        </p:spPr>
        <p:txBody>
          <a:bodyPr anchorCtr="0" anchor="t" bIns="45700" lIns="91425" spcFirstLastPara="1" rIns="91425" wrap="square" tIns="45700">
            <a:noAutofit/>
          </a:bodyPr>
          <a:lstStyle/>
          <a:p>
            <a:pPr indent="-176213"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3. À qui les pronoms personnels soulignés réfèrent-ils ? </a:t>
            </a:r>
            <a:endParaRPr b="1" i="0" sz="2000" u="none" cap="none" strike="noStrike">
              <a:solidFill>
                <a:schemeClr val="dk1"/>
              </a:solidFill>
              <a:latin typeface="Open Sans"/>
              <a:ea typeface="Open Sans"/>
              <a:cs typeface="Open Sans"/>
              <a:sym typeface="Open Sans"/>
            </a:endParaRPr>
          </a:p>
          <a:p>
            <a:pPr indent="0" lvl="0" marL="176213" marR="0" rtl="0" algn="l">
              <a:lnSpc>
                <a:spcPct val="107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Précisez la nature (pronom personnel ou pronom relatif) et la fonction grammaticale (sujet ou complément) de chaque pronom.</a:t>
            </a:r>
            <a:endParaRPr b="1" i="0" sz="2000" u="none" cap="none" strike="noStrike">
              <a:solidFill>
                <a:schemeClr val="dk1"/>
              </a:solidFill>
              <a:latin typeface="Open Sans"/>
              <a:ea typeface="Open Sans"/>
              <a:cs typeface="Open Sans"/>
              <a:sym typeface="Open Sans"/>
            </a:endParaRPr>
          </a:p>
        </p:txBody>
      </p:sp>
      <p:sp>
        <p:nvSpPr>
          <p:cNvPr id="224" name="Google Shape;224;p17"/>
          <p:cNvSpPr/>
          <p:nvPr/>
        </p:nvSpPr>
        <p:spPr>
          <a:xfrm>
            <a:off x="398394" y="1460860"/>
            <a:ext cx="2208040"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Une vieille femme.</a:t>
            </a:r>
            <a:endParaRPr b="0" i="0" sz="1400" u="none" cap="none" strike="noStrike">
              <a:solidFill>
                <a:srgbClr val="000000"/>
              </a:solidFill>
              <a:latin typeface="Arial"/>
              <a:ea typeface="Arial"/>
              <a:cs typeface="Arial"/>
              <a:sym typeface="Arial"/>
            </a:endParaRPr>
          </a:p>
        </p:txBody>
      </p:sp>
      <p:sp>
        <p:nvSpPr>
          <p:cNvPr id="225" name="Google Shape;225;p17"/>
          <p:cNvSpPr/>
          <p:nvPr/>
        </p:nvSpPr>
        <p:spPr>
          <a:xfrm>
            <a:off x="2403110" y="2910050"/>
            <a:ext cx="918265"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Warda</a:t>
            </a:r>
            <a:endParaRPr b="1" i="1" sz="2000" u="none" cap="none" strike="noStrike">
              <a:solidFill>
                <a:srgbClr val="7030A0"/>
              </a:solidFill>
              <a:latin typeface="Open Sans"/>
              <a:ea typeface="Open Sans"/>
              <a:cs typeface="Open Sans"/>
              <a:sym typeface="Open Sans"/>
            </a:endParaRPr>
          </a:p>
        </p:txBody>
      </p:sp>
      <p:sp>
        <p:nvSpPr>
          <p:cNvPr id="226" name="Google Shape;226;p17"/>
          <p:cNvSpPr/>
          <p:nvPr/>
        </p:nvSpPr>
        <p:spPr>
          <a:xfrm>
            <a:off x="3738171" y="3822742"/>
            <a:ext cx="580608"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Elle</a:t>
            </a:r>
            <a:endParaRPr b="0" i="0" sz="1400" u="none" cap="none" strike="noStrike">
              <a:solidFill>
                <a:srgbClr val="000000"/>
              </a:solidFill>
              <a:latin typeface="Arial"/>
              <a:ea typeface="Arial"/>
              <a:cs typeface="Arial"/>
              <a:sym typeface="Arial"/>
            </a:endParaRPr>
          </a:p>
        </p:txBody>
      </p:sp>
      <p:sp>
        <p:nvSpPr>
          <p:cNvPr id="227" name="Google Shape;227;p17"/>
          <p:cNvSpPr/>
          <p:nvPr/>
        </p:nvSpPr>
        <p:spPr>
          <a:xfrm>
            <a:off x="2918588" y="3361759"/>
            <a:ext cx="2800382"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Cette adorable créature</a:t>
            </a:r>
            <a:endParaRPr b="0" i="0" sz="1400" u="none" cap="none" strike="noStrike">
              <a:solidFill>
                <a:srgbClr val="000000"/>
              </a:solidFill>
              <a:latin typeface="Arial"/>
              <a:ea typeface="Arial"/>
              <a:cs typeface="Arial"/>
              <a:sym typeface="Arial"/>
            </a:endParaRPr>
          </a:p>
        </p:txBody>
      </p:sp>
      <p:sp>
        <p:nvSpPr>
          <p:cNvPr id="228" name="Google Shape;228;p17"/>
          <p:cNvSpPr/>
          <p:nvPr/>
        </p:nvSpPr>
        <p:spPr>
          <a:xfrm>
            <a:off x="4725987" y="4271500"/>
            <a:ext cx="1196546" cy="40152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Que (qu’)</a:t>
            </a:r>
            <a:endParaRPr b="0" i="0" sz="1400" u="none" cap="none" strike="noStrike">
              <a:solidFill>
                <a:srgbClr val="000000"/>
              </a:solidFill>
              <a:latin typeface="Arial"/>
              <a:ea typeface="Arial"/>
              <a:cs typeface="Arial"/>
              <a:sym typeface="Arial"/>
            </a:endParaRPr>
          </a:p>
        </p:txBody>
      </p:sp>
      <p:sp>
        <p:nvSpPr>
          <p:cNvPr id="229" name="Google Shape;229;p17"/>
          <p:cNvSpPr/>
          <p:nvPr/>
        </p:nvSpPr>
        <p:spPr>
          <a:xfrm>
            <a:off x="2739190" y="4717606"/>
            <a:ext cx="578172"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Qui</a:t>
            </a:r>
            <a:endParaRPr b="1" i="1" sz="1600" u="none" cap="none" strike="noStrike">
              <a:solidFill>
                <a:srgbClr val="7030A0"/>
              </a:solidFill>
              <a:latin typeface="Open Sans"/>
              <a:ea typeface="Open Sans"/>
              <a:cs typeface="Open Sans"/>
              <a:sym typeface="Open Sans"/>
            </a:endParaRPr>
          </a:p>
        </p:txBody>
      </p:sp>
      <p:graphicFrame>
        <p:nvGraphicFramePr>
          <p:cNvPr id="230" name="Google Shape;230;p17"/>
          <p:cNvGraphicFramePr/>
          <p:nvPr/>
        </p:nvGraphicFramePr>
        <p:xfrm>
          <a:off x="6400800" y="1160463"/>
          <a:ext cx="3000000" cy="3000000"/>
        </p:xfrm>
        <a:graphic>
          <a:graphicData uri="http://schemas.openxmlformats.org/drawingml/2006/table">
            <a:tbl>
              <a:tblPr bandRow="1" firstCol="1" firstRow="1">
                <a:noFill/>
                <a:tableStyleId>{F6EAC303-0464-496A-B0A2-980B99BC4A48}</a:tableStyleId>
              </a:tblPr>
              <a:tblGrid>
                <a:gridCol w="5422900"/>
              </a:tblGrid>
              <a:tr h="5441950">
                <a:tc>
                  <a:txBody>
                    <a:bodyPr/>
                    <a:lstStyle/>
                    <a:p>
                      <a:pPr indent="0" lvl="0" marL="0" marR="0" rtl="0" algn="just">
                        <a:lnSpc>
                          <a:spcPct val="150000"/>
                        </a:lnSpc>
                        <a:spcBef>
                          <a:spcPts val="0"/>
                        </a:spcBef>
                        <a:spcAft>
                          <a:spcPts val="0"/>
                        </a:spcAft>
                        <a:buClr>
                          <a:srgbClr val="000000"/>
                        </a:buClr>
                        <a:buSzPts val="1800"/>
                        <a:buFont typeface="Arial"/>
                        <a:buNone/>
                      </a:pPr>
                      <a:r>
                        <a:rPr b="0" lang="fr-FR" sz="1800" u="none" cap="none" strike="noStrike">
                          <a:solidFill>
                            <a:schemeClr val="dk1"/>
                          </a:solidFill>
                          <a:latin typeface="Open Sans"/>
                          <a:ea typeface="Open Sans"/>
                          <a:cs typeface="Open Sans"/>
                          <a:sym typeface="Open Sans"/>
                        </a:rPr>
                        <a:t>Il était une fois une vieille femme qui avait sept garçons et une fille unique, qu'on appelait « Warda ». </a:t>
                      </a:r>
                      <a:r>
                        <a:rPr b="1" lang="fr-FR" sz="1800" u="sng" cap="none" strike="noStrike">
                          <a:solidFill>
                            <a:srgbClr val="FF0000"/>
                          </a:solidFill>
                          <a:latin typeface="Open Sans"/>
                          <a:ea typeface="Open Sans"/>
                          <a:cs typeface="Open Sans"/>
                          <a:sym typeface="Open Sans"/>
                        </a:rPr>
                        <a:t>Ses frères </a:t>
                      </a:r>
                      <a:r>
                        <a:rPr b="0" lang="fr-FR" sz="1800" u="none" cap="none" strike="noStrike">
                          <a:solidFill>
                            <a:schemeClr val="dk1"/>
                          </a:solidFill>
                          <a:latin typeface="Open Sans"/>
                          <a:ea typeface="Open Sans"/>
                          <a:cs typeface="Open Sans"/>
                          <a:sym typeface="Open Sans"/>
                        </a:rPr>
                        <a:t>l'adoraient et elle aussi </a:t>
                      </a:r>
                      <a:r>
                        <a:rPr b="1" lang="fr-FR" sz="1800" u="sng" cap="none" strike="noStrike">
                          <a:solidFill>
                            <a:srgbClr val="FF0000"/>
                          </a:solidFill>
                          <a:latin typeface="Open Sans"/>
                          <a:ea typeface="Open Sans"/>
                          <a:cs typeface="Open Sans"/>
                          <a:sym typeface="Open Sans"/>
                        </a:rPr>
                        <a:t>les</a:t>
                      </a:r>
                      <a:r>
                        <a:rPr b="0" lang="fr-FR" sz="1800" u="none" cap="none" strike="noStrike">
                          <a:solidFill>
                            <a:schemeClr val="dk1"/>
                          </a:solidFill>
                          <a:latin typeface="Open Sans"/>
                          <a:ea typeface="Open Sans"/>
                          <a:cs typeface="Open Sans"/>
                          <a:sym typeface="Open Sans"/>
                        </a:rPr>
                        <a:t> aimait beaucoup. Elle était si belle avec une longue chevelure dorée et ses joues roses qu'elle provoqua une immense jalousie chez </a:t>
                      </a:r>
                      <a:r>
                        <a:rPr b="1" lang="fr-FR" sz="1800" u="sng" cap="none" strike="noStrike">
                          <a:solidFill>
                            <a:srgbClr val="00B050"/>
                          </a:solidFill>
                          <a:latin typeface="Open Sans"/>
                          <a:ea typeface="Open Sans"/>
                          <a:cs typeface="Open Sans"/>
                          <a:sym typeface="Open Sans"/>
                        </a:rPr>
                        <a:t>ses belles-soeurs</a:t>
                      </a:r>
                      <a:r>
                        <a:rPr b="0" lang="fr-FR" sz="1800" u="none" cap="none" strike="noStrike">
                          <a:solidFill>
                            <a:schemeClr val="dk1"/>
                          </a:solidFill>
                          <a:latin typeface="Open Sans"/>
                          <a:ea typeface="Open Sans"/>
                          <a:cs typeface="Open Sans"/>
                          <a:sym typeface="Open Sans"/>
                        </a:rPr>
                        <a:t>. Un jour, </a:t>
                      </a:r>
                      <a:r>
                        <a:rPr b="1" lang="fr-FR" sz="1800" u="sng" cap="none" strike="noStrike">
                          <a:solidFill>
                            <a:srgbClr val="00B050"/>
                          </a:solidFill>
                          <a:latin typeface="Open Sans"/>
                          <a:ea typeface="Open Sans"/>
                          <a:cs typeface="Open Sans"/>
                          <a:sym typeface="Open Sans"/>
                        </a:rPr>
                        <a:t>elles</a:t>
                      </a:r>
                      <a:r>
                        <a:rPr b="0" lang="fr-FR" sz="1800" u="none" cap="none" strike="noStrike">
                          <a:solidFill>
                            <a:schemeClr val="dk1"/>
                          </a:solidFill>
                          <a:latin typeface="Open Sans"/>
                          <a:ea typeface="Open Sans"/>
                          <a:cs typeface="Open Sans"/>
                          <a:sym typeface="Open Sans"/>
                        </a:rPr>
                        <a:t> décidèrent de se débarrasser de cette adorable créature. Elles demandèrent conseil à </a:t>
                      </a:r>
                      <a:r>
                        <a:rPr b="1" lang="fr-FR" sz="1800" u="sng" cap="none" strike="noStrike">
                          <a:solidFill>
                            <a:srgbClr val="2E75B5"/>
                          </a:solidFill>
                          <a:latin typeface="Open Sans"/>
                          <a:ea typeface="Open Sans"/>
                          <a:cs typeface="Open Sans"/>
                          <a:sym typeface="Open Sans"/>
                        </a:rPr>
                        <a:t>une vieille sorcière qui</a:t>
                      </a:r>
                      <a:r>
                        <a:rPr b="0" lang="fr-FR" sz="1800" u="none" cap="none" strike="noStrike">
                          <a:solidFill>
                            <a:schemeClr val="dk1"/>
                          </a:solidFill>
                          <a:latin typeface="Open Sans"/>
                          <a:ea typeface="Open Sans"/>
                          <a:cs typeface="Open Sans"/>
                          <a:sym typeface="Open Sans"/>
                        </a:rPr>
                        <a:t> </a:t>
                      </a:r>
                      <a:r>
                        <a:rPr b="1" lang="fr-FR" sz="1800" u="sng" cap="none" strike="noStrike">
                          <a:solidFill>
                            <a:srgbClr val="00B050"/>
                          </a:solidFill>
                          <a:latin typeface="Open Sans"/>
                          <a:ea typeface="Open Sans"/>
                          <a:cs typeface="Open Sans"/>
                          <a:sym typeface="Open Sans"/>
                        </a:rPr>
                        <a:t>leur</a:t>
                      </a:r>
                      <a:r>
                        <a:rPr b="0" lang="fr-FR" sz="1800" u="none" cap="none" strike="noStrike">
                          <a:solidFill>
                            <a:schemeClr val="dk1"/>
                          </a:solidFill>
                          <a:latin typeface="Open Sans"/>
                          <a:ea typeface="Open Sans"/>
                          <a:cs typeface="Open Sans"/>
                          <a:sym typeface="Open Sans"/>
                        </a:rPr>
                        <a:t> rendait souvent visite.</a:t>
                      </a:r>
                      <a:endParaRPr sz="1400" u="none" cap="none" strike="noStrike"/>
                    </a:p>
                    <a:p>
                      <a:pPr indent="0" lvl="0" marL="0" marR="0" rtl="0" algn="just">
                        <a:lnSpc>
                          <a:spcPct val="150000"/>
                        </a:lnSpc>
                        <a:spcBef>
                          <a:spcPts val="0"/>
                        </a:spcBef>
                        <a:spcAft>
                          <a:spcPts val="0"/>
                        </a:spcAft>
                        <a:buClr>
                          <a:srgbClr val="000000"/>
                        </a:buClr>
                        <a:buSzPts val="1800"/>
                        <a:buFont typeface="Arial"/>
                        <a:buNone/>
                      </a:pPr>
                      <a:r>
                        <a:t/>
                      </a:r>
                      <a:endParaRPr b="0" sz="1800" u="none" cap="none" strike="noStrike">
                        <a:solidFill>
                          <a:schemeClr val="dk1"/>
                        </a:solidFill>
                        <a:latin typeface="Open Sans"/>
                        <a:ea typeface="Open Sans"/>
                        <a:cs typeface="Open Sans"/>
                        <a:sym typeface="Open Sans"/>
                      </a:endParaRPr>
                    </a:p>
                    <a:p>
                      <a:pPr indent="0" lvl="0" marL="0" marR="0" rtl="0" algn="r">
                        <a:lnSpc>
                          <a:spcPct val="150000"/>
                        </a:lnSpc>
                        <a:spcBef>
                          <a:spcPts val="0"/>
                        </a:spcBef>
                        <a:spcAft>
                          <a:spcPts val="0"/>
                        </a:spcAft>
                        <a:buClr>
                          <a:srgbClr val="000000"/>
                        </a:buClr>
                        <a:buSzPts val="1800"/>
                        <a:buFont typeface="Arial"/>
                        <a:buNone/>
                      </a:pPr>
                      <a:r>
                        <a:rPr b="1" lang="fr-FR" sz="1800" u="sng" cap="none" strike="noStrike">
                          <a:solidFill>
                            <a:schemeClr val="dk1"/>
                          </a:solidFill>
                          <a:latin typeface="Open Sans"/>
                          <a:ea typeface="Open Sans"/>
                          <a:cs typeface="Open Sans"/>
                          <a:sym typeface="Open Sans"/>
                        </a:rPr>
                        <a:t>Warda, Conte recueilli par Ghezal Umm el-Kheir à Ksar Chellala (Algérie)</a:t>
                      </a:r>
                      <a:endParaRPr sz="1400" u="none" cap="none" strike="noStrike"/>
                    </a:p>
                  </a:txBody>
                  <a:tcPr marT="0" marB="0" marR="68600" marL="68600">
                    <a:solidFill>
                      <a:schemeClr val="lt1"/>
                    </a:solidFill>
                  </a:tcPr>
                </a:tc>
              </a:tr>
            </a:tbl>
          </a:graphicData>
        </a:graphic>
      </p:graphicFrame>
      <p:sp>
        <p:nvSpPr>
          <p:cNvPr id="231" name="Google Shape;231;p17"/>
          <p:cNvSpPr/>
          <p:nvPr/>
        </p:nvSpPr>
        <p:spPr>
          <a:xfrm>
            <a:off x="4330909" y="3840148"/>
            <a:ext cx="345416" cy="421654"/>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000"/>
              <a:buFont typeface="Arial"/>
              <a:buNone/>
            </a:pPr>
            <a:r>
              <a:rPr b="1" i="1" lang="fr-FR" sz="2000" u="none" cap="none" strike="noStrike">
                <a:solidFill>
                  <a:srgbClr val="7030A0"/>
                </a:solidFill>
                <a:latin typeface="Open Sans"/>
                <a:ea typeface="Open Sans"/>
                <a:cs typeface="Open Sans"/>
                <a:sym typeface="Open Sans"/>
              </a:rPr>
              <a:t>L’</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8"/>
          <p:cNvSpPr txBox="1"/>
          <p:nvPr/>
        </p:nvSpPr>
        <p:spPr>
          <a:xfrm>
            <a:off x="836613" y="1190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mots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de</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liaison</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38" name="Google Shape;238;p18"/>
          <p:cNvSpPr/>
          <p:nvPr/>
        </p:nvSpPr>
        <p:spPr>
          <a:xfrm>
            <a:off x="5886032" y="1138238"/>
            <a:ext cx="6092825" cy="5459412"/>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À l'été 2004, deux jeunes téméraires, Bruno et Vincent, décident de grimper le mont Robson qui est le point culminant des Rocheuses canadiennes.</a:t>
            </a:r>
            <a:endParaRPr b="0" i="0" sz="2000" u="none" cap="none" strike="noStrike">
              <a:solidFill>
                <a:srgbClr val="000000"/>
              </a:solidFill>
              <a:latin typeface="Open Sans"/>
              <a:ea typeface="Open Sans"/>
              <a:cs typeface="Open Sans"/>
              <a:sym typeface="Open Sans"/>
            </a:endParaRPr>
          </a:p>
          <a:p>
            <a:pPr indent="0" lvl="0" marL="0" marR="0" rtl="0" algn="just">
              <a:lnSpc>
                <a:spcPct val="107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Mais soudain, Bruno fait un mauvais pas et se blesse à la jambe. Il ne peut plus se déplacer. Alors, Vincent décide de descendre seul la montagne afin d'aller chercher de l'aide. Malheureusement, il tombe dans une crevasse, mais il en ressort grâce à son piolet. Vincent trouve finalement des secouristes au pied du mont et ceux-ci préparent l'hélicoptère d'urgence afin d'aller chercher Bruno.</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Il est soulagé que son ami soit sain et sauf. Quelle aventure !</a:t>
            </a:r>
            <a:endParaRPr b="0" i="0" sz="2000" u="none" cap="none" strike="noStrike">
              <a:solidFill>
                <a:srgbClr val="000000"/>
              </a:solidFill>
              <a:latin typeface="Open Sans"/>
              <a:ea typeface="Open Sans"/>
              <a:cs typeface="Open Sans"/>
              <a:sym typeface="Open Sans"/>
            </a:endParaRPr>
          </a:p>
        </p:txBody>
      </p:sp>
      <p:sp>
        <p:nvSpPr>
          <p:cNvPr id="239" name="Google Shape;239;p18"/>
          <p:cNvSpPr/>
          <p:nvPr/>
        </p:nvSpPr>
        <p:spPr>
          <a:xfrm>
            <a:off x="836613" y="729456"/>
            <a:ext cx="4583112" cy="45461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1. Relevez tous les mots de liaison. </a:t>
            </a:r>
            <a:endParaRPr b="0" i="0" sz="1400" u="none" cap="none" strike="noStrike">
              <a:solidFill>
                <a:srgbClr val="000000"/>
              </a:solidFill>
              <a:latin typeface="Arial"/>
              <a:ea typeface="Arial"/>
              <a:cs typeface="Arial"/>
              <a:sym typeface="Arial"/>
            </a:endParaRPr>
          </a:p>
        </p:txBody>
      </p:sp>
      <p:sp>
        <p:nvSpPr>
          <p:cNvPr id="240" name="Google Shape;240;p18"/>
          <p:cNvSpPr/>
          <p:nvPr/>
        </p:nvSpPr>
        <p:spPr>
          <a:xfrm>
            <a:off x="5887620" y="1138238"/>
            <a:ext cx="6092825" cy="5459412"/>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7000"/>
              </a:lnSpc>
              <a:spcBef>
                <a:spcPts val="0"/>
              </a:spcBef>
              <a:spcAft>
                <a:spcPts val="0"/>
              </a:spcAft>
              <a:buClr>
                <a:srgbClr val="000000"/>
              </a:buClr>
              <a:buSzPts val="2000"/>
              <a:buFont typeface="Arial"/>
              <a:buNone/>
            </a:pPr>
            <a:r>
              <a:rPr b="1" i="1" lang="fr-FR" sz="2000" u="none" cap="none" strike="noStrike">
                <a:solidFill>
                  <a:srgbClr val="0070C0"/>
                </a:solidFill>
                <a:latin typeface="Open Sans"/>
                <a:ea typeface="Open Sans"/>
                <a:cs typeface="Open Sans"/>
                <a:sym typeface="Open Sans"/>
              </a:rPr>
              <a:t>À l'été 2004, </a:t>
            </a:r>
            <a:r>
              <a:rPr b="0" i="0" lang="fr-FR" sz="2000" u="none" cap="none" strike="noStrike">
                <a:solidFill>
                  <a:srgbClr val="000000"/>
                </a:solidFill>
                <a:latin typeface="Open Sans"/>
                <a:ea typeface="Open Sans"/>
                <a:cs typeface="Open Sans"/>
                <a:sym typeface="Open Sans"/>
              </a:rPr>
              <a:t>deux jeunes téméraires, Bruno et Vincent, décident de grimper le mont Robson qui est le point culminant des Rocheuses canadiennes.</a:t>
            </a:r>
            <a:endParaRPr b="0" i="0" sz="2000" u="none" cap="none" strike="noStrike">
              <a:solidFill>
                <a:srgbClr val="000000"/>
              </a:solidFill>
              <a:latin typeface="Open Sans"/>
              <a:ea typeface="Open Sans"/>
              <a:cs typeface="Open Sans"/>
              <a:sym typeface="Open Sans"/>
            </a:endParaRPr>
          </a:p>
          <a:p>
            <a:pPr indent="0" lvl="0" marL="0" marR="0" rtl="0" algn="just">
              <a:lnSpc>
                <a:spcPct val="107000"/>
              </a:lnSpc>
              <a:spcBef>
                <a:spcPts val="800"/>
              </a:spcBef>
              <a:spcAft>
                <a:spcPts val="0"/>
              </a:spcAft>
              <a:buClr>
                <a:srgbClr val="000000"/>
              </a:buClr>
              <a:buSzPts val="2000"/>
              <a:buFont typeface="Arial"/>
              <a:buNone/>
            </a:pPr>
            <a:r>
              <a:rPr b="1" i="1" lang="fr-FR" sz="2000" u="none" cap="none" strike="noStrike">
                <a:solidFill>
                  <a:srgbClr val="0070C0"/>
                </a:solidFill>
                <a:latin typeface="Open Sans"/>
                <a:ea typeface="Open Sans"/>
                <a:cs typeface="Open Sans"/>
                <a:sym typeface="Open Sans"/>
              </a:rPr>
              <a:t>Mais soudain</a:t>
            </a:r>
            <a:r>
              <a:rPr b="0" i="0" lang="fr-FR" sz="2000" u="none" cap="none" strike="noStrike">
                <a:solidFill>
                  <a:srgbClr val="000000"/>
                </a:solidFill>
                <a:latin typeface="Open Sans"/>
                <a:ea typeface="Open Sans"/>
                <a:cs typeface="Open Sans"/>
                <a:sym typeface="Open Sans"/>
              </a:rPr>
              <a:t>, Bruno fait un mauvais pas et se blesse à la jambe. Il ne peut plus se déplacer. </a:t>
            </a:r>
            <a:r>
              <a:rPr b="1" i="1" lang="fr-FR" sz="2000" u="none" cap="none" strike="noStrike">
                <a:solidFill>
                  <a:srgbClr val="0070C0"/>
                </a:solidFill>
                <a:latin typeface="Open Sans"/>
                <a:ea typeface="Open Sans"/>
                <a:cs typeface="Open Sans"/>
                <a:sym typeface="Open Sans"/>
              </a:rPr>
              <a:t>Alors,</a:t>
            </a:r>
            <a:r>
              <a:rPr b="0" i="0" lang="fr-FR" sz="2000" u="none" cap="none" strike="noStrike">
                <a:solidFill>
                  <a:srgbClr val="000000"/>
                </a:solidFill>
                <a:latin typeface="Open Sans"/>
                <a:ea typeface="Open Sans"/>
                <a:cs typeface="Open Sans"/>
                <a:sym typeface="Open Sans"/>
              </a:rPr>
              <a:t> Vincent décide de descendre seul la montagne afin d'aller chercher de l'aide. </a:t>
            </a:r>
            <a:r>
              <a:rPr b="1" i="1" lang="fr-FR" sz="2000" u="none" cap="none" strike="noStrike">
                <a:solidFill>
                  <a:srgbClr val="0070C0"/>
                </a:solidFill>
                <a:latin typeface="Open Sans"/>
                <a:ea typeface="Open Sans"/>
                <a:cs typeface="Open Sans"/>
                <a:sym typeface="Open Sans"/>
              </a:rPr>
              <a:t>Malheureusement,</a:t>
            </a:r>
            <a:r>
              <a:rPr b="0" i="0" lang="fr-FR" sz="2000" u="none" cap="none" strike="noStrike">
                <a:solidFill>
                  <a:srgbClr val="000000"/>
                </a:solidFill>
                <a:latin typeface="Open Sans"/>
                <a:ea typeface="Open Sans"/>
                <a:cs typeface="Open Sans"/>
                <a:sym typeface="Open Sans"/>
              </a:rPr>
              <a:t> il tombe dans une crevasse, </a:t>
            </a:r>
            <a:r>
              <a:rPr b="1" i="1" lang="fr-FR" sz="2000" u="none" cap="none" strike="noStrike">
                <a:solidFill>
                  <a:srgbClr val="0070C0"/>
                </a:solidFill>
                <a:latin typeface="Open Sans"/>
                <a:ea typeface="Open Sans"/>
                <a:cs typeface="Open Sans"/>
                <a:sym typeface="Open Sans"/>
              </a:rPr>
              <a:t>mais</a:t>
            </a:r>
            <a:r>
              <a:rPr b="0" i="0" lang="fr-FR" sz="2000" u="none" cap="none" strike="noStrike">
                <a:solidFill>
                  <a:srgbClr val="000000"/>
                </a:solidFill>
                <a:latin typeface="Open Sans"/>
                <a:ea typeface="Open Sans"/>
                <a:cs typeface="Open Sans"/>
                <a:sym typeface="Open Sans"/>
              </a:rPr>
              <a:t> il en ressort grâce à son piolet. Vincent trouve </a:t>
            </a:r>
            <a:r>
              <a:rPr b="1" i="1" lang="fr-FR" sz="2000" u="none" cap="none" strike="noStrike">
                <a:solidFill>
                  <a:srgbClr val="0070C0"/>
                </a:solidFill>
                <a:latin typeface="Open Sans"/>
                <a:ea typeface="Open Sans"/>
                <a:cs typeface="Open Sans"/>
                <a:sym typeface="Open Sans"/>
              </a:rPr>
              <a:t>finalement</a:t>
            </a:r>
            <a:r>
              <a:rPr b="0" i="0" lang="fr-FR" sz="2000" u="none" cap="none" strike="noStrike">
                <a:solidFill>
                  <a:srgbClr val="000000"/>
                </a:solidFill>
                <a:latin typeface="Open Sans"/>
                <a:ea typeface="Open Sans"/>
                <a:cs typeface="Open Sans"/>
                <a:sym typeface="Open Sans"/>
              </a:rPr>
              <a:t> des secouristes au pied du mont et ceux-ci préparent l'hélicoptère d'urgence afin d'aller chercher Bruno.</a:t>
            </a:r>
            <a:endParaRPr b="0" i="0" sz="2000" u="none" cap="none" strike="noStrike">
              <a:solidFill>
                <a:srgbClr val="000000"/>
              </a:solidFill>
              <a:latin typeface="Open Sans"/>
              <a:ea typeface="Open Sans"/>
              <a:cs typeface="Open Sans"/>
              <a:sym typeface="Open Sans"/>
            </a:endParaRPr>
          </a:p>
          <a:p>
            <a:pPr indent="0" lvl="0" marL="0" marR="0" rtl="0" algn="just">
              <a:lnSpc>
                <a:spcPct val="100000"/>
              </a:lnSpc>
              <a:spcBef>
                <a:spcPts val="80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pilote repère le jeune blessé et l'équipe de secours prend la situation en charge. Bruno est amené à l'hôpital afin d'être soigné. Vincent se remet tranquillement de ses émotions. </a:t>
            </a:r>
            <a:r>
              <a:rPr b="1" i="1" lang="fr-FR" sz="2000" u="none" cap="none" strike="noStrike">
                <a:solidFill>
                  <a:srgbClr val="0070C0"/>
                </a:solidFill>
                <a:latin typeface="Open Sans"/>
                <a:ea typeface="Open Sans"/>
                <a:cs typeface="Open Sans"/>
                <a:sym typeface="Open Sans"/>
              </a:rPr>
              <a:t>A la fin</a:t>
            </a:r>
            <a:r>
              <a:rPr b="0" i="0" lang="fr-FR" sz="2000" u="none" cap="none" strike="noStrike">
                <a:solidFill>
                  <a:srgbClr val="000000"/>
                </a:solidFill>
                <a:latin typeface="Open Sans"/>
                <a:ea typeface="Open Sans"/>
                <a:cs typeface="Open Sans"/>
                <a:sym typeface="Open Sans"/>
              </a:rPr>
              <a:t>, Il est soulagé que son ami soit sain et sauf. Quelle aventure !</a:t>
            </a:r>
            <a:endParaRPr b="0" i="0" sz="2000" u="none" cap="none" strike="noStrike">
              <a:solidFill>
                <a:srgbClr val="000000"/>
              </a:solidFill>
              <a:latin typeface="Open Sans"/>
              <a:ea typeface="Open Sans"/>
              <a:cs typeface="Open Sans"/>
              <a:sym typeface="Open Sans"/>
            </a:endParaRPr>
          </a:p>
        </p:txBody>
      </p:sp>
      <p:sp>
        <p:nvSpPr>
          <p:cNvPr id="241" name="Google Shape;241;p18"/>
          <p:cNvSpPr/>
          <p:nvPr/>
        </p:nvSpPr>
        <p:spPr>
          <a:xfrm>
            <a:off x="576263" y="2617788"/>
            <a:ext cx="4902200" cy="794641"/>
          </a:xfrm>
          <a:prstGeom prst="rect">
            <a:avLst/>
          </a:prstGeom>
          <a:noFill/>
          <a:ln>
            <a:noFill/>
          </a:ln>
        </p:spPr>
        <p:txBody>
          <a:bodyPr anchorCtr="0" anchor="t" bIns="45700" lIns="91425" spcFirstLastPara="1" rIns="91425" wrap="square" tIns="45700">
            <a:noAutofit/>
          </a:bodyPr>
          <a:lstStyle/>
          <a:p>
            <a:pPr indent="-233363" lvl="0" marL="233363" marR="0" rtl="0" algn="l">
              <a:lnSpc>
                <a:spcPct val="107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2. Quelle étape du schéma narratif chaque mot de liaison introduit-il ? </a:t>
            </a:r>
            <a:endParaRPr b="0" i="0" sz="1400" u="none" cap="none" strike="noStrike">
              <a:solidFill>
                <a:srgbClr val="000000"/>
              </a:solidFill>
              <a:latin typeface="Arial"/>
              <a:ea typeface="Arial"/>
              <a:cs typeface="Arial"/>
              <a:sym typeface="Arial"/>
            </a:endParaRPr>
          </a:p>
        </p:txBody>
      </p:sp>
      <p:graphicFrame>
        <p:nvGraphicFramePr>
          <p:cNvPr id="242" name="Google Shape;242;p18"/>
          <p:cNvGraphicFramePr/>
          <p:nvPr/>
        </p:nvGraphicFramePr>
        <p:xfrm>
          <a:off x="941388" y="3486150"/>
          <a:ext cx="3000000" cy="3000000"/>
        </p:xfrm>
        <a:graphic>
          <a:graphicData uri="http://schemas.openxmlformats.org/drawingml/2006/table">
            <a:tbl>
              <a:tblPr bandRow="1" firstRow="1">
                <a:noFill/>
                <a:tableStyleId>{FF4ACE5D-7305-4668-8917-6893F71DE521}</a:tableStyleId>
              </a:tblPr>
              <a:tblGrid>
                <a:gridCol w="2445175"/>
                <a:gridCol w="2033175"/>
              </a:tblGrid>
              <a:tr h="346275">
                <a:tc>
                  <a:txBody>
                    <a:bodyPr/>
                    <a:lstStyle/>
                    <a:p>
                      <a:pPr indent="0" lvl="0" marL="0" marR="0" rtl="0" algn="ctr">
                        <a:lnSpc>
                          <a:spcPct val="100000"/>
                        </a:lnSpc>
                        <a:spcBef>
                          <a:spcPts val="0"/>
                        </a:spcBef>
                        <a:spcAft>
                          <a:spcPts val="0"/>
                        </a:spcAft>
                        <a:buClr>
                          <a:srgbClr val="000000"/>
                        </a:buClr>
                        <a:buSzPts val="1900"/>
                        <a:buFont typeface="Arial"/>
                        <a:buNone/>
                      </a:pPr>
                      <a:r>
                        <a:rPr b="1" lang="fr-FR" sz="1900" u="none" cap="none" strike="noStrike">
                          <a:latin typeface="Open Sans"/>
                          <a:ea typeface="Open Sans"/>
                          <a:cs typeface="Open Sans"/>
                          <a:sym typeface="Open Sans"/>
                        </a:rPr>
                        <a:t>Etape du schéma </a:t>
                      </a:r>
                      <a:endParaRPr sz="1400" u="none" cap="none" strike="noStrike"/>
                    </a:p>
                  </a:txBody>
                  <a:tcPr marT="35950" marB="35950" marR="91400" marL="91400">
                    <a:solidFill>
                      <a:srgbClr val="DDEAF6"/>
                    </a:solidFill>
                  </a:tcPr>
                </a:tc>
                <a:tc>
                  <a:txBody>
                    <a:bodyPr/>
                    <a:lstStyle/>
                    <a:p>
                      <a:pPr indent="0" lvl="0" marL="0" marR="0" rtl="0" algn="ctr">
                        <a:lnSpc>
                          <a:spcPct val="100000"/>
                        </a:lnSpc>
                        <a:spcBef>
                          <a:spcPts val="0"/>
                        </a:spcBef>
                        <a:spcAft>
                          <a:spcPts val="0"/>
                        </a:spcAft>
                        <a:buClr>
                          <a:srgbClr val="000000"/>
                        </a:buClr>
                        <a:buSzPts val="1900"/>
                        <a:buFont typeface="Arial"/>
                        <a:buNone/>
                      </a:pPr>
                      <a:r>
                        <a:rPr b="1" lang="fr-FR" sz="1900" u="none" cap="none" strike="noStrike">
                          <a:latin typeface="Open Sans"/>
                          <a:ea typeface="Open Sans"/>
                          <a:cs typeface="Open Sans"/>
                          <a:sym typeface="Open Sans"/>
                        </a:rPr>
                        <a:t>Mot de liaison </a:t>
                      </a:r>
                      <a:endParaRPr b="1" sz="1900" u="none" cap="none" strike="noStrike">
                        <a:latin typeface="Open Sans"/>
                        <a:ea typeface="Open Sans"/>
                        <a:cs typeface="Open Sans"/>
                        <a:sym typeface="Open Sans"/>
                      </a:endParaRPr>
                    </a:p>
                  </a:txBody>
                  <a:tcPr marT="35950" marB="35950" marR="91400" marL="91400">
                    <a:solidFill>
                      <a:srgbClr val="DDEAF6"/>
                    </a:solidFill>
                  </a:tcPr>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Situation initiale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À l'été 2004</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Elément perturbateur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Mais soudain,</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1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Alors,</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2 </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Malheureusement,</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Péripétie 3 </a:t>
                      </a:r>
                      <a:endParaRPr sz="1900" u="none" cap="none" strike="noStrike">
                        <a:latin typeface="Open Sans"/>
                        <a:ea typeface="Open Sans"/>
                        <a:cs typeface="Open Sans"/>
                        <a:sym typeface="Open Sans"/>
                      </a:endParaRPr>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Mais,</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Elément de résolution</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finalement</a:t>
                      </a:r>
                      <a:endParaRPr sz="1400" u="none" cap="none" strike="noStrike"/>
                    </a:p>
                  </a:txBody>
                  <a:tcPr marT="35950" marB="35950" marR="91400" marL="91400"/>
                </a:tc>
              </a:tr>
              <a:tr h="346275">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Situation finale</a:t>
                      </a:r>
                      <a:endParaRPr sz="1400" u="none" cap="none" strike="noStrike"/>
                    </a:p>
                  </a:txBody>
                  <a:tcPr marT="35950" marB="35950" marR="91400" marL="91400"/>
                </a:tc>
                <a:tc>
                  <a:txBody>
                    <a:bodyPr/>
                    <a:lstStyle/>
                    <a:p>
                      <a:pPr indent="0" lvl="0" marL="0" marR="0" rtl="0" algn="l">
                        <a:lnSpc>
                          <a:spcPct val="100000"/>
                        </a:lnSpc>
                        <a:spcBef>
                          <a:spcPts val="0"/>
                        </a:spcBef>
                        <a:spcAft>
                          <a:spcPts val="0"/>
                        </a:spcAft>
                        <a:buClr>
                          <a:srgbClr val="000000"/>
                        </a:buClr>
                        <a:buSzPts val="1900"/>
                        <a:buFont typeface="Arial"/>
                        <a:buNone/>
                      </a:pPr>
                      <a:r>
                        <a:rPr lang="fr-FR" sz="1900" u="none" cap="none" strike="noStrike">
                          <a:latin typeface="Open Sans"/>
                          <a:ea typeface="Open Sans"/>
                          <a:cs typeface="Open Sans"/>
                          <a:sym typeface="Open Sans"/>
                        </a:rPr>
                        <a:t>A la fin,</a:t>
                      </a:r>
                      <a:endParaRPr sz="1400" u="none" cap="none" strike="noStrike"/>
                    </a:p>
                  </a:txBody>
                  <a:tcPr marT="35950" marB="35950" marR="91400" marL="91400"/>
                </a:tc>
              </a:tr>
            </a:tbl>
          </a:graphicData>
        </a:graphic>
      </p:graphicFrame>
      <p:sp>
        <p:nvSpPr>
          <p:cNvPr id="243" name="Google Shape;243;p18"/>
          <p:cNvSpPr/>
          <p:nvPr/>
        </p:nvSpPr>
        <p:spPr>
          <a:xfrm>
            <a:off x="941388" y="1207294"/>
            <a:ext cx="4584700" cy="1343025"/>
          </a:xfrm>
          <a:prstGeom prst="rect">
            <a:avLst/>
          </a:prstGeom>
          <a:solidFill>
            <a:schemeClr val="lt1"/>
          </a:solidFill>
          <a:ln cap="flat" cmpd="sng" w="38100">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1" lang="fr-FR" sz="2000" u="none" cap="none" strike="noStrike">
                <a:solidFill>
                  <a:srgbClr val="FF0000"/>
                </a:solidFill>
                <a:latin typeface="Open Sans"/>
                <a:ea typeface="Open Sans"/>
                <a:cs typeface="Open Sans"/>
                <a:sym typeface="Open Sans"/>
              </a:rPr>
              <a:t>À l'été 2004 ,   Mais soudain,   Alors, Malheureusement,  Mais,   finalement ,    A la fin,</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9"/>
          <p:cNvSpPr/>
          <p:nvPr/>
        </p:nvSpPr>
        <p:spPr>
          <a:xfrm>
            <a:off x="5289550" y="911225"/>
            <a:ext cx="6340475" cy="5354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chemeClr val="dk1"/>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 Il était une fois un géant qui avait des chaussettes rouges magiques. Il vivait seul et s’ennuyait à mourir. Il décida donc de se marier. Il alla voir le curé et demanda la main de Mireille, mais le curé lui répondit que cela était impossible parce qu’il était beaucoup trop grand. Le géant alla donc voir le pape pour lui demander conseil. Celui-ci lui répondit que s’il voulait devenir aussi petit qu’un homme, il lui faudrait d’abord donner ses chaussettes au blanchisseur puis aller se tremper les pieds dans la mer, en invoquant le nom de la Vierge Marie. Le géant suivit scrupuleusement ces prescriptions et il devint effectivement aussi petit qu’un homme. Quand il alla récupérer ses chaussettes chez le blanchisseur, elles étaient restées gigantesques et avaient gardé leur pouvoir magique : grâce à elles, il put rejoindre sa bien-aimée très rapidement, à temps pour l’épouser. Ils vécurent heureux et eurent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a:t>
            </a:r>
            <a:r>
              <a:rPr b="1" i="0" lang="fr-FR" sz="1800" u="none" cap="none" strike="noStrike">
                <a:solidFill>
                  <a:srgbClr val="000000"/>
                </a:solidFill>
                <a:latin typeface="Open Sans"/>
                <a:ea typeface="Open Sans"/>
                <a:cs typeface="Open Sans"/>
                <a:sym typeface="Open Sans"/>
              </a:rPr>
              <a:t>Pierre GRIPARI, « Le géant aux chaussettes rouges » in </a:t>
            </a:r>
            <a:r>
              <a:rPr b="1" i="0" lang="fr-FR" sz="18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250" name="Google Shape;250;p19"/>
          <p:cNvSpPr/>
          <p:nvPr/>
        </p:nvSpPr>
        <p:spPr>
          <a:xfrm>
            <a:off x="295274" y="889326"/>
            <a:ext cx="4784725" cy="175432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Lisez cette histoire du « Géant aux chaussettes rouges » et justifiez le choix des temps verbaux.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fr-FR" sz="1800" u="none" cap="none" strike="noStrike">
                <a:solidFill>
                  <a:schemeClr val="dk1"/>
                </a:solidFill>
                <a:latin typeface="Open Sans"/>
                <a:ea typeface="Open Sans"/>
                <a:cs typeface="Open Sans"/>
                <a:sym typeface="Open Sans"/>
              </a:rPr>
              <a:t>Aidez-vous des encadrés pour identifier les différentes valeurs du passé simple et de l’imparfait dans ce conte. </a:t>
            </a:r>
            <a:endParaRPr b="0" i="1" sz="2000" u="none" cap="none" strike="noStrike">
              <a:solidFill>
                <a:schemeClr val="dk1"/>
              </a:solidFill>
              <a:latin typeface="Open Sans"/>
              <a:ea typeface="Open Sans"/>
              <a:cs typeface="Open Sans"/>
              <a:sym typeface="Open Sans"/>
            </a:endParaRPr>
          </a:p>
        </p:txBody>
      </p:sp>
      <p:sp>
        <p:nvSpPr>
          <p:cNvPr id="251" name="Google Shape;251;p19"/>
          <p:cNvSpPr txBox="1"/>
          <p:nvPr/>
        </p:nvSpPr>
        <p:spPr>
          <a:xfrm>
            <a:off x="773113" y="13493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temps</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du</a:t>
            </a:r>
            <a:r>
              <a:rPr b="1" i="0" lang="fr-FR" sz="3600" u="none" cap="none" strike="noStrike">
                <a:solidFill>
                  <a:srgbClr val="0096D6"/>
                </a:solidFill>
                <a:latin typeface="Open Sans"/>
                <a:ea typeface="Open Sans"/>
                <a:cs typeface="Open Sans"/>
                <a:sym typeface="Open Sans"/>
              </a:rPr>
              <a:t> </a:t>
            </a:r>
            <a:r>
              <a:rPr b="0" i="0" lang="fr-FR" sz="3600" u="none" cap="none" strike="noStrike">
                <a:solidFill>
                  <a:srgbClr val="0096D6"/>
                </a:solidFill>
                <a:latin typeface="Open Sans"/>
                <a:ea typeface="Open Sans"/>
                <a:cs typeface="Open Sans"/>
                <a:sym typeface="Open Sans"/>
              </a:rPr>
              <a:t>récit</a:t>
            </a:r>
            <a:r>
              <a:rPr b="1" i="0" lang="fr-FR" sz="3600" u="none" cap="none" strike="noStrike">
                <a:solidFill>
                  <a:srgbClr val="0096D6"/>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252" name="Google Shape;252;p19"/>
          <p:cNvSpPr/>
          <p:nvPr/>
        </p:nvSpPr>
        <p:spPr>
          <a:xfrm>
            <a:off x="5289550" y="911225"/>
            <a:ext cx="6376988" cy="5354638"/>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Il </a:t>
            </a:r>
            <a:r>
              <a:rPr b="0" i="0" lang="fr-FR" sz="1800" u="none" cap="none" strike="noStrike">
                <a:solidFill>
                  <a:schemeClr val="dk1"/>
                </a:solidFill>
                <a:latin typeface="Open Sans"/>
                <a:ea typeface="Open Sans"/>
                <a:cs typeface="Open Sans"/>
                <a:sym typeface="Open Sans"/>
              </a:rPr>
              <a:t>était une fois un géant qui avait des chaussettes rouges magiques. Il vivait seul et s’ennuyait </a:t>
            </a:r>
            <a:r>
              <a:rPr b="0" i="0" lang="fr-FR" sz="1800" u="none" cap="none" strike="noStrike">
                <a:solidFill>
                  <a:srgbClr val="000000"/>
                </a:solidFill>
                <a:latin typeface="Open Sans"/>
                <a:ea typeface="Open Sans"/>
                <a:cs typeface="Open Sans"/>
                <a:sym typeface="Open Sans"/>
              </a:rPr>
              <a:t>à mourir. Il </a:t>
            </a:r>
            <a:r>
              <a:rPr b="1" i="0" lang="fr-FR" sz="1800" u="sng" cap="none" strike="noStrike">
                <a:solidFill>
                  <a:srgbClr val="0070C0"/>
                </a:solidFill>
                <a:latin typeface="Open Sans"/>
                <a:ea typeface="Open Sans"/>
                <a:cs typeface="Open Sans"/>
                <a:sym typeface="Open Sans"/>
              </a:rPr>
              <a:t>décida</a:t>
            </a:r>
            <a:r>
              <a:rPr b="1" i="0" lang="fr-FR" sz="1800" u="sng" cap="none" strike="noStrike">
                <a:solidFill>
                  <a:schemeClr val="accent1"/>
                </a:solidFill>
                <a:latin typeface="Open Sans"/>
                <a:ea typeface="Open Sans"/>
                <a:cs typeface="Open Sans"/>
                <a:sym typeface="Open Sans"/>
              </a:rPr>
              <a:t> </a:t>
            </a:r>
            <a:r>
              <a:rPr b="0" i="0" lang="fr-FR" sz="1800" u="none" cap="none" strike="noStrike">
                <a:solidFill>
                  <a:srgbClr val="000000"/>
                </a:solidFill>
                <a:latin typeface="Open Sans"/>
                <a:ea typeface="Open Sans"/>
                <a:cs typeface="Open Sans"/>
                <a:sym typeface="Open Sans"/>
              </a:rPr>
              <a:t>donc de se marier. Il </a:t>
            </a:r>
            <a:r>
              <a:rPr b="1" i="0" lang="fr-FR" sz="1800" u="sng" cap="none" strike="noStrike">
                <a:solidFill>
                  <a:srgbClr val="00B05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voir le curé et </a:t>
            </a:r>
            <a:r>
              <a:rPr b="1" i="0" lang="fr-FR" sz="1800" u="sng" cap="none" strike="noStrike">
                <a:solidFill>
                  <a:srgbClr val="00B050"/>
                </a:solidFill>
                <a:latin typeface="Open Sans"/>
                <a:ea typeface="Open Sans"/>
                <a:cs typeface="Open Sans"/>
                <a:sym typeface="Open Sans"/>
              </a:rPr>
              <a:t>demanda</a:t>
            </a:r>
            <a:r>
              <a:rPr b="0" i="0" lang="fr-FR" sz="1800" u="none" cap="none" strike="noStrike">
                <a:solidFill>
                  <a:srgbClr val="000000"/>
                </a:solidFill>
                <a:latin typeface="Open Sans"/>
                <a:ea typeface="Open Sans"/>
                <a:cs typeface="Open Sans"/>
                <a:sym typeface="Open Sans"/>
              </a:rPr>
              <a:t> la main de Mireille, mais le curé lui </a:t>
            </a:r>
            <a:r>
              <a:rPr b="1" i="0" lang="fr-FR" sz="1800" u="sng" cap="none" strike="noStrike">
                <a:solidFill>
                  <a:srgbClr val="00B05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cela était impossible parce qu’il était beaucoup trop grand. Le géant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donc voir le pape pour lui demander conseil. Celui-ci lui </a:t>
            </a:r>
            <a:r>
              <a:rPr b="1" i="0" lang="fr-FR" sz="1800" u="sng" cap="none" strike="noStrike">
                <a:solidFill>
                  <a:srgbClr val="0070C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s’il voulait devenir aussi petit qu’un homme, il lui faudrait d’abord donner ses chaussettes au blanchisseur puis aller se tremper les pieds dans la mer, en invoquant le nom de la Vierge Marie. Le géant </a:t>
            </a:r>
            <a:r>
              <a:rPr b="1" i="0" lang="fr-FR" sz="1800" u="sng" cap="none" strike="noStrike">
                <a:solidFill>
                  <a:srgbClr val="00B050"/>
                </a:solidFill>
                <a:latin typeface="Open Sans"/>
                <a:ea typeface="Open Sans"/>
                <a:cs typeface="Open Sans"/>
                <a:sym typeface="Open Sans"/>
              </a:rPr>
              <a:t>suivit</a:t>
            </a:r>
            <a:r>
              <a:rPr b="0" i="0" lang="fr-FR" sz="1800" u="none" cap="none" strike="noStrike">
                <a:solidFill>
                  <a:srgbClr val="000000"/>
                </a:solidFill>
                <a:latin typeface="Open Sans"/>
                <a:ea typeface="Open Sans"/>
                <a:cs typeface="Open Sans"/>
                <a:sym typeface="Open Sans"/>
              </a:rPr>
              <a:t> scrupuleusement ces prescriptions et il </a:t>
            </a:r>
            <a:r>
              <a:rPr b="1" i="0" lang="fr-FR" sz="1800" u="sng" cap="none" strike="noStrike">
                <a:solidFill>
                  <a:srgbClr val="00B050"/>
                </a:solidFill>
                <a:latin typeface="Open Sans"/>
                <a:ea typeface="Open Sans"/>
                <a:cs typeface="Open Sans"/>
                <a:sym typeface="Open Sans"/>
              </a:rPr>
              <a:t>devint</a:t>
            </a:r>
            <a:r>
              <a:rPr b="0" i="0" lang="fr-FR" sz="1800" u="none" cap="none" strike="noStrike">
                <a:solidFill>
                  <a:srgbClr val="000000"/>
                </a:solidFill>
                <a:latin typeface="Open Sans"/>
                <a:ea typeface="Open Sans"/>
                <a:cs typeface="Open Sans"/>
                <a:sym typeface="Open Sans"/>
              </a:rPr>
              <a:t> effectivement aussi petit qu’un homme. Quand il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récupérer ses chaussettes chez le blanchisseur, elles étaient restées gigantesques et avaient gardé leur pouvoir magique : grâce à elles, il </a:t>
            </a:r>
            <a:r>
              <a:rPr b="1" i="0" lang="fr-FR" sz="1800" u="sng" cap="none" strike="noStrike">
                <a:solidFill>
                  <a:srgbClr val="0070C0"/>
                </a:solidFill>
                <a:latin typeface="Open Sans"/>
                <a:ea typeface="Open Sans"/>
                <a:cs typeface="Open Sans"/>
                <a:sym typeface="Open Sans"/>
              </a:rPr>
              <a:t>put</a:t>
            </a:r>
            <a:r>
              <a:rPr b="0" i="0" lang="fr-FR" sz="1800" u="none" cap="none" strike="noStrike">
                <a:solidFill>
                  <a:srgbClr val="000000"/>
                </a:solidFill>
                <a:latin typeface="Open Sans"/>
                <a:ea typeface="Open Sans"/>
                <a:cs typeface="Open Sans"/>
                <a:sym typeface="Open Sans"/>
              </a:rPr>
              <a:t> rejoindre sa bien-aimée très rapidement, à temps pour l’épouser. Ils </a:t>
            </a:r>
            <a:r>
              <a:rPr b="1" i="0" lang="fr-FR" sz="1800" u="sng" cap="none" strike="noStrike">
                <a:solidFill>
                  <a:srgbClr val="0070C0"/>
                </a:solidFill>
                <a:latin typeface="Open Sans"/>
                <a:ea typeface="Open Sans"/>
                <a:cs typeface="Open Sans"/>
                <a:sym typeface="Open Sans"/>
              </a:rPr>
              <a:t>vécurent</a:t>
            </a:r>
            <a:r>
              <a:rPr b="0" i="0" lang="fr-FR" sz="1800" u="none" cap="none" strike="noStrike">
                <a:solidFill>
                  <a:srgbClr val="000000"/>
                </a:solidFill>
                <a:latin typeface="Open Sans"/>
                <a:ea typeface="Open Sans"/>
                <a:cs typeface="Open Sans"/>
                <a:sym typeface="Open Sans"/>
              </a:rPr>
              <a:t> heureux et </a:t>
            </a:r>
            <a:r>
              <a:rPr b="1" i="0" lang="fr-FR" sz="1800" u="sng" cap="none" strike="noStrike">
                <a:solidFill>
                  <a:srgbClr val="0070C0"/>
                </a:solidFill>
                <a:latin typeface="Open Sans"/>
                <a:ea typeface="Open Sans"/>
                <a:cs typeface="Open Sans"/>
                <a:sym typeface="Open Sans"/>
              </a:rPr>
              <a:t>eurent</a:t>
            </a:r>
            <a:r>
              <a:rPr b="0" i="0" lang="fr-FR" sz="1800" u="none" cap="none" strike="noStrike">
                <a:solidFill>
                  <a:srgbClr val="000000"/>
                </a:solidFill>
                <a:latin typeface="Open Sans"/>
                <a:ea typeface="Open Sans"/>
                <a:cs typeface="Open Sans"/>
                <a:sym typeface="Open Sans"/>
              </a:rPr>
              <a: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a:t>
            </a:r>
            <a:r>
              <a:rPr b="1" i="0" lang="fr-FR" sz="1800" u="none" cap="none" strike="noStrike">
                <a:solidFill>
                  <a:srgbClr val="000000"/>
                </a:solidFill>
                <a:latin typeface="Open Sans"/>
                <a:ea typeface="Open Sans"/>
                <a:cs typeface="Open Sans"/>
                <a:sym typeface="Open Sans"/>
              </a:rPr>
              <a:t>Pierre GRIPARI, « Le géant aux chaussettes rouges » in </a:t>
            </a:r>
            <a:r>
              <a:rPr b="1" i="0" lang="fr-FR" sz="18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
        <p:nvSpPr>
          <p:cNvPr id="253" name="Google Shape;253;p19"/>
          <p:cNvSpPr/>
          <p:nvPr/>
        </p:nvSpPr>
        <p:spPr>
          <a:xfrm>
            <a:off x="422275" y="2832891"/>
            <a:ext cx="4687888" cy="1570038"/>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Le passé simple peut avoir 3 valeurs d’emploi: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soudaine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courte, brève et ponctuelle dans le passé.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successives qui se passent l’une après l’autre dans le passé. </a:t>
            </a:r>
            <a:endParaRPr b="0" i="0" sz="1600" u="none" cap="none" strike="noStrike">
              <a:solidFill>
                <a:srgbClr val="000000"/>
              </a:solidFill>
              <a:latin typeface="Open Sans"/>
              <a:ea typeface="Open Sans"/>
              <a:cs typeface="Open Sans"/>
              <a:sym typeface="Open Sans"/>
            </a:endParaRPr>
          </a:p>
        </p:txBody>
      </p:sp>
      <p:sp>
        <p:nvSpPr>
          <p:cNvPr id="254" name="Google Shape;254;p19"/>
          <p:cNvSpPr/>
          <p:nvPr/>
        </p:nvSpPr>
        <p:spPr>
          <a:xfrm>
            <a:off x="415924" y="4556193"/>
            <a:ext cx="4687888" cy="2062163"/>
          </a:xfrm>
          <a:prstGeom prst="rect">
            <a:avLst/>
          </a:prstGeom>
          <a:solidFill>
            <a:srgbClr val="C4E0B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a:t>
            </a:r>
            <a:r>
              <a:rPr b="0" i="0" lang="fr-FR" sz="1600" u="none" cap="none" strike="noStrike">
                <a:solidFill>
                  <a:schemeClr val="dk1"/>
                </a:solidFill>
                <a:latin typeface="Open Sans"/>
                <a:ea typeface="Open Sans"/>
                <a:cs typeface="Open Sans"/>
                <a:sym typeface="Open Sans"/>
              </a:rPr>
              <a:t>C’est le temps de la description par excellence.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 Il exprime des actions itératives, qui se répètent dans le passé. </a:t>
            </a:r>
            <a:endParaRPr b="0" i="0"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 Il exprime des actions durables</a:t>
            </a:r>
            <a:r>
              <a:rPr b="0" i="0" lang="fr-FR" sz="1600" u="none" cap="none" strike="noStrike">
                <a:solidFill>
                  <a:srgbClr val="000000"/>
                </a:solidFill>
                <a:latin typeface="Open Sans"/>
                <a:ea typeface="Open Sans"/>
                <a:cs typeface="Open Sans"/>
                <a:sym typeface="Open Sans"/>
              </a:rPr>
              <a:t>, qui dure longtemps dans le passé.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simultanées (qui se passent en même temps) dans le passé.  </a:t>
            </a:r>
            <a:endParaRPr b="0" i="0" sz="1400" u="none" cap="none" strike="noStrike">
              <a:solidFill>
                <a:srgbClr val="000000"/>
              </a:solidFill>
              <a:latin typeface="Arial"/>
              <a:ea typeface="Arial"/>
              <a:cs typeface="Arial"/>
              <a:sym typeface="Arial"/>
            </a:endParaRPr>
          </a:p>
        </p:txBody>
      </p:sp>
      <p:sp>
        <p:nvSpPr>
          <p:cNvPr id="255" name="Google Shape;255;p19"/>
          <p:cNvSpPr/>
          <p:nvPr/>
        </p:nvSpPr>
        <p:spPr>
          <a:xfrm>
            <a:off x="415924" y="2832892"/>
            <a:ext cx="4664075" cy="1570037"/>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Le passé simple peut avoir 3 valeurs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action soudaine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une </a:t>
            </a:r>
            <a:r>
              <a:rPr b="1" i="0" lang="fr-FR" sz="1600" u="none" cap="none" strike="noStrike">
                <a:solidFill>
                  <a:srgbClr val="0070C0"/>
                </a:solidFill>
                <a:latin typeface="Open Sans"/>
                <a:ea typeface="Open Sans"/>
                <a:cs typeface="Open Sans"/>
                <a:sym typeface="Open Sans"/>
              </a:rPr>
              <a:t>action courte, brève et ponctuelle dans le passé</a:t>
            </a:r>
            <a:r>
              <a:rPr b="0" i="0" lang="fr-FR" sz="1600" u="none" cap="none" strike="noStrike">
                <a:solidFill>
                  <a:srgbClr val="000000"/>
                </a:solidFill>
                <a:latin typeface="Open Sans"/>
                <a:ea typeface="Open Sans"/>
                <a:cs typeface="Open Sans"/>
                <a:sym typeface="Open Sans"/>
              </a:rPr>
              <a:t>. </a:t>
            </a:r>
            <a:endParaRPr b="0" i="0" sz="1600" u="none" cap="none" strike="noStrike">
              <a:solidFill>
                <a:srgbClr val="00000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t>
            </a:r>
            <a:r>
              <a:rPr b="1" i="0" lang="fr-FR" sz="1600" u="none" cap="none" strike="noStrike">
                <a:solidFill>
                  <a:srgbClr val="00B050"/>
                </a:solidFill>
                <a:latin typeface="Open Sans"/>
                <a:ea typeface="Open Sans"/>
                <a:cs typeface="Open Sans"/>
                <a:sym typeface="Open Sans"/>
              </a:rPr>
              <a:t>actions successives </a:t>
            </a:r>
            <a:r>
              <a:rPr b="0" i="0" lang="fr-FR" sz="1600" u="none" cap="none" strike="noStrike">
                <a:solidFill>
                  <a:srgbClr val="000000"/>
                </a:solidFill>
                <a:latin typeface="Open Sans"/>
                <a:ea typeface="Open Sans"/>
                <a:cs typeface="Open Sans"/>
                <a:sym typeface="Open Sans"/>
              </a:rPr>
              <a:t>qui se passent l’une après l’autre dans le passé. </a:t>
            </a:r>
            <a:endParaRPr b="0" i="0" sz="1600" u="none" cap="none" strike="noStrike">
              <a:solidFill>
                <a:srgbClr val="000000"/>
              </a:solidFill>
              <a:latin typeface="Open Sans"/>
              <a:ea typeface="Open Sans"/>
              <a:cs typeface="Open Sans"/>
              <a:sym typeface="Open Sans"/>
            </a:endParaRPr>
          </a:p>
        </p:txBody>
      </p:sp>
      <p:sp>
        <p:nvSpPr>
          <p:cNvPr id="256" name="Google Shape;256;p19"/>
          <p:cNvSpPr/>
          <p:nvPr/>
        </p:nvSpPr>
        <p:spPr>
          <a:xfrm>
            <a:off x="422275" y="4556193"/>
            <a:ext cx="4681537" cy="2062163"/>
          </a:xfrm>
          <a:prstGeom prst="rect">
            <a:avLst/>
          </a:prstGeom>
          <a:solidFill>
            <a:srgbClr val="C4E0B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L’imparfait de l’indicatif exprime :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C’est </a:t>
            </a:r>
            <a:r>
              <a:rPr b="1" i="0" lang="fr-FR" sz="1600" u="none" cap="none" strike="noStrike">
                <a:solidFill>
                  <a:srgbClr val="FF0000"/>
                </a:solidFill>
                <a:latin typeface="Open Sans"/>
                <a:ea typeface="Open Sans"/>
                <a:cs typeface="Open Sans"/>
                <a:sym typeface="Open Sans"/>
              </a:rPr>
              <a:t>le temps de la description</a:t>
            </a:r>
            <a:r>
              <a:rPr b="0" i="0" lang="fr-FR" sz="1600" u="none" cap="none" strike="noStrike">
                <a:solidFill>
                  <a:srgbClr val="000000"/>
                </a:solidFill>
                <a:latin typeface="Open Sans"/>
                <a:ea typeface="Open Sans"/>
                <a:cs typeface="Open Sans"/>
                <a:sym typeface="Open Sans"/>
              </a:rPr>
              <a:t> par excellence.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itératives, qui se répètent dans le passé.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t>
            </a:r>
            <a:r>
              <a:rPr b="1" i="0" lang="fr-FR" sz="1600" u="none" cap="none" strike="noStrike">
                <a:solidFill>
                  <a:srgbClr val="7030A0"/>
                </a:solidFill>
                <a:latin typeface="Open Sans"/>
                <a:ea typeface="Open Sans"/>
                <a:cs typeface="Open Sans"/>
                <a:sym typeface="Open Sans"/>
              </a:rPr>
              <a:t>actions durables, qui dure longtemps dans le passé. </a:t>
            </a:r>
            <a:endParaRPr b="1" i="0" sz="1600" u="none" cap="none" strike="noStrike">
              <a:solidFill>
                <a:srgbClr val="7030A0"/>
              </a:solidFill>
              <a:latin typeface="Open Sans"/>
              <a:ea typeface="Open Sans"/>
              <a:cs typeface="Open Sans"/>
              <a:sym typeface="Open Sans"/>
            </a:endParaRPr>
          </a:p>
          <a:p>
            <a:pPr indent="-176213" lvl="0" marL="176213"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Il exprime des actions simultanées (qui se passent en même temps) dans le passé.  </a:t>
            </a:r>
            <a:endParaRPr b="0" i="0" sz="1400" u="none" cap="none" strike="noStrike">
              <a:solidFill>
                <a:srgbClr val="000000"/>
              </a:solidFill>
              <a:latin typeface="Arial"/>
              <a:ea typeface="Arial"/>
              <a:cs typeface="Arial"/>
              <a:sym typeface="Arial"/>
            </a:endParaRPr>
          </a:p>
        </p:txBody>
      </p:sp>
      <p:sp>
        <p:nvSpPr>
          <p:cNvPr id="257" name="Google Shape;257;p19"/>
          <p:cNvSpPr/>
          <p:nvPr/>
        </p:nvSpPr>
        <p:spPr>
          <a:xfrm>
            <a:off x="5289550" y="927100"/>
            <a:ext cx="6376988" cy="52943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 Le géant aux chaussettes rouges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 Il </a:t>
            </a:r>
            <a:r>
              <a:rPr b="1" i="0" lang="fr-FR" sz="1800" u="sng" cap="none" strike="noStrike">
                <a:solidFill>
                  <a:srgbClr val="7030A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fois un géant qui </a:t>
            </a:r>
            <a:r>
              <a:rPr b="1" i="0" lang="fr-FR" sz="1800" u="sng" cap="none" strike="noStrike">
                <a:solidFill>
                  <a:srgbClr val="FF0000"/>
                </a:solidFill>
                <a:latin typeface="Open Sans"/>
                <a:ea typeface="Open Sans"/>
                <a:cs typeface="Open Sans"/>
                <a:sym typeface="Open Sans"/>
              </a:rPr>
              <a:t>avait</a:t>
            </a:r>
            <a:r>
              <a:rPr b="0" i="0" lang="fr-FR" sz="1800" u="none" cap="none" strike="noStrike">
                <a:solidFill>
                  <a:srgbClr val="000000"/>
                </a:solidFill>
                <a:latin typeface="Open Sans"/>
                <a:ea typeface="Open Sans"/>
                <a:cs typeface="Open Sans"/>
                <a:sym typeface="Open Sans"/>
              </a:rPr>
              <a:t> des chaussettes rouges magiques. Il </a:t>
            </a:r>
            <a:r>
              <a:rPr b="1" i="0" lang="fr-FR" sz="1800" u="sng" cap="none" strike="noStrike">
                <a:solidFill>
                  <a:srgbClr val="7030A0"/>
                </a:solidFill>
                <a:latin typeface="Open Sans"/>
                <a:ea typeface="Open Sans"/>
                <a:cs typeface="Open Sans"/>
                <a:sym typeface="Open Sans"/>
              </a:rPr>
              <a:t>vivait</a:t>
            </a:r>
            <a:r>
              <a:rPr b="0" i="0" lang="fr-FR" sz="1800" u="none" cap="none" strike="noStrike">
                <a:solidFill>
                  <a:srgbClr val="000000"/>
                </a:solidFill>
                <a:latin typeface="Open Sans"/>
                <a:ea typeface="Open Sans"/>
                <a:cs typeface="Open Sans"/>
                <a:sym typeface="Open Sans"/>
              </a:rPr>
              <a:t> seul et </a:t>
            </a:r>
            <a:r>
              <a:rPr b="1" i="0" lang="fr-FR" sz="1800" u="sng" cap="none" strike="noStrike">
                <a:solidFill>
                  <a:srgbClr val="7030A0"/>
                </a:solidFill>
                <a:latin typeface="Open Sans"/>
                <a:ea typeface="Open Sans"/>
                <a:cs typeface="Open Sans"/>
                <a:sym typeface="Open Sans"/>
              </a:rPr>
              <a:t>s’ennuyait</a:t>
            </a:r>
            <a:r>
              <a:rPr b="0" i="0" lang="fr-FR" sz="1800" u="none" cap="none" strike="noStrike">
                <a:solidFill>
                  <a:srgbClr val="000000"/>
                </a:solidFill>
                <a:latin typeface="Open Sans"/>
                <a:ea typeface="Open Sans"/>
                <a:cs typeface="Open Sans"/>
                <a:sym typeface="Open Sans"/>
              </a:rPr>
              <a:t> à mourir. Il </a:t>
            </a:r>
            <a:r>
              <a:rPr b="1" i="0" lang="fr-FR" sz="1800" u="sng" cap="none" strike="noStrike">
                <a:solidFill>
                  <a:srgbClr val="0070C0"/>
                </a:solidFill>
                <a:latin typeface="Open Sans"/>
                <a:ea typeface="Open Sans"/>
                <a:cs typeface="Open Sans"/>
                <a:sym typeface="Open Sans"/>
              </a:rPr>
              <a:t>décida</a:t>
            </a:r>
            <a:r>
              <a:rPr b="1" i="0" lang="fr-FR" sz="1800" u="sng" cap="none" strike="noStrike">
                <a:solidFill>
                  <a:schemeClr val="accent1"/>
                </a:solidFill>
                <a:latin typeface="Open Sans"/>
                <a:ea typeface="Open Sans"/>
                <a:cs typeface="Open Sans"/>
                <a:sym typeface="Open Sans"/>
              </a:rPr>
              <a:t> </a:t>
            </a:r>
            <a:r>
              <a:rPr b="0" i="0" lang="fr-FR" sz="1800" u="none" cap="none" strike="noStrike">
                <a:solidFill>
                  <a:srgbClr val="000000"/>
                </a:solidFill>
                <a:latin typeface="Open Sans"/>
                <a:ea typeface="Open Sans"/>
                <a:cs typeface="Open Sans"/>
                <a:sym typeface="Open Sans"/>
              </a:rPr>
              <a:t>donc de se marier. Il </a:t>
            </a:r>
            <a:r>
              <a:rPr b="1" i="0" lang="fr-FR" sz="1800" u="sng" cap="none" strike="noStrike">
                <a:solidFill>
                  <a:srgbClr val="00B05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voir le curé et </a:t>
            </a:r>
            <a:r>
              <a:rPr b="1" i="0" lang="fr-FR" sz="1800" u="sng" cap="none" strike="noStrike">
                <a:solidFill>
                  <a:srgbClr val="00B050"/>
                </a:solidFill>
                <a:latin typeface="Open Sans"/>
                <a:ea typeface="Open Sans"/>
                <a:cs typeface="Open Sans"/>
                <a:sym typeface="Open Sans"/>
              </a:rPr>
              <a:t>demanda</a:t>
            </a:r>
            <a:r>
              <a:rPr b="0" i="0" lang="fr-FR" sz="1800" u="none" cap="none" strike="noStrike">
                <a:solidFill>
                  <a:srgbClr val="000000"/>
                </a:solidFill>
                <a:latin typeface="Open Sans"/>
                <a:ea typeface="Open Sans"/>
                <a:cs typeface="Open Sans"/>
                <a:sym typeface="Open Sans"/>
              </a:rPr>
              <a:t> la main de Mireille, mais le curé lui </a:t>
            </a:r>
            <a:r>
              <a:rPr b="1" i="0" lang="fr-FR" sz="1800" u="sng" cap="none" strike="noStrike">
                <a:solidFill>
                  <a:srgbClr val="00B05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cela était impossible parce qu’il </a:t>
            </a:r>
            <a:r>
              <a:rPr b="1" i="0" lang="fr-FR" sz="1800" u="sng" cap="none" strike="noStrike">
                <a:solidFill>
                  <a:srgbClr val="FF000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beaucoup trop grand. Le géant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donc voir le pape pour lui demander conseil. Celui-ci lui </a:t>
            </a:r>
            <a:r>
              <a:rPr b="1" i="0" lang="fr-FR" sz="1800" u="sng" cap="none" strike="noStrike">
                <a:solidFill>
                  <a:srgbClr val="0070C0"/>
                </a:solidFill>
                <a:latin typeface="Open Sans"/>
                <a:ea typeface="Open Sans"/>
                <a:cs typeface="Open Sans"/>
                <a:sym typeface="Open Sans"/>
              </a:rPr>
              <a:t>répondit</a:t>
            </a:r>
            <a:r>
              <a:rPr b="0" i="0" lang="fr-FR" sz="1800" u="none" cap="none" strike="noStrike">
                <a:solidFill>
                  <a:srgbClr val="000000"/>
                </a:solidFill>
                <a:latin typeface="Open Sans"/>
                <a:ea typeface="Open Sans"/>
                <a:cs typeface="Open Sans"/>
                <a:sym typeface="Open Sans"/>
              </a:rPr>
              <a:t> que s’il voulait devenir aussi petit qu’un homme, il lui faudrait d’abord donner ses chaussettes au blanchisseur puis aller se tremper les pieds dans la mer, en invoquant le nom de la Vierge Marie. Le géant </a:t>
            </a:r>
            <a:r>
              <a:rPr b="1" i="0" lang="fr-FR" sz="1800" u="sng" cap="none" strike="noStrike">
                <a:solidFill>
                  <a:srgbClr val="00B050"/>
                </a:solidFill>
                <a:latin typeface="Open Sans"/>
                <a:ea typeface="Open Sans"/>
                <a:cs typeface="Open Sans"/>
                <a:sym typeface="Open Sans"/>
              </a:rPr>
              <a:t>suivit</a:t>
            </a:r>
            <a:r>
              <a:rPr b="0" i="0" lang="fr-FR" sz="1800" u="none" cap="none" strike="noStrike">
                <a:solidFill>
                  <a:srgbClr val="000000"/>
                </a:solidFill>
                <a:latin typeface="Open Sans"/>
                <a:ea typeface="Open Sans"/>
                <a:cs typeface="Open Sans"/>
                <a:sym typeface="Open Sans"/>
              </a:rPr>
              <a:t> scrupuleusement ces prescriptions et il </a:t>
            </a:r>
            <a:r>
              <a:rPr b="1" i="0" lang="fr-FR" sz="1800" u="sng" cap="none" strike="noStrike">
                <a:solidFill>
                  <a:srgbClr val="00B050"/>
                </a:solidFill>
                <a:latin typeface="Open Sans"/>
                <a:ea typeface="Open Sans"/>
                <a:cs typeface="Open Sans"/>
                <a:sym typeface="Open Sans"/>
              </a:rPr>
              <a:t>devint</a:t>
            </a:r>
            <a:r>
              <a:rPr b="0" i="0" lang="fr-FR" sz="1800" u="none" cap="none" strike="noStrike">
                <a:solidFill>
                  <a:srgbClr val="000000"/>
                </a:solidFill>
                <a:latin typeface="Open Sans"/>
                <a:ea typeface="Open Sans"/>
                <a:cs typeface="Open Sans"/>
                <a:sym typeface="Open Sans"/>
              </a:rPr>
              <a:t> effectivement aussi petit qu’un homme. Quand il </a:t>
            </a:r>
            <a:r>
              <a:rPr b="1" i="0" lang="fr-FR" sz="1800" u="sng" cap="none" strike="noStrike">
                <a:solidFill>
                  <a:srgbClr val="0070C0"/>
                </a:solidFill>
                <a:latin typeface="Open Sans"/>
                <a:ea typeface="Open Sans"/>
                <a:cs typeface="Open Sans"/>
                <a:sym typeface="Open Sans"/>
              </a:rPr>
              <a:t>alla</a:t>
            </a:r>
            <a:r>
              <a:rPr b="0" i="0" lang="fr-FR" sz="1800" u="none" cap="none" strike="noStrike">
                <a:solidFill>
                  <a:srgbClr val="000000"/>
                </a:solidFill>
                <a:latin typeface="Open Sans"/>
                <a:ea typeface="Open Sans"/>
                <a:cs typeface="Open Sans"/>
                <a:sym typeface="Open Sans"/>
              </a:rPr>
              <a:t> récupérer ses chaussettes chez le blanchisseur, elles </a:t>
            </a:r>
            <a:r>
              <a:rPr b="1" i="0" lang="fr-FR" sz="1800" u="sng" cap="none" strike="noStrike">
                <a:solidFill>
                  <a:srgbClr val="FF000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restées gigantesques et avaient gardé leur pouvoir magique : grâce à elles, il </a:t>
            </a:r>
            <a:r>
              <a:rPr b="1" i="0" lang="fr-FR" sz="1800" u="sng" cap="none" strike="noStrike">
                <a:solidFill>
                  <a:srgbClr val="0070C0"/>
                </a:solidFill>
                <a:latin typeface="Open Sans"/>
                <a:ea typeface="Open Sans"/>
                <a:cs typeface="Open Sans"/>
                <a:sym typeface="Open Sans"/>
              </a:rPr>
              <a:t>put</a:t>
            </a:r>
            <a:r>
              <a:rPr b="0" i="0" lang="fr-FR" sz="1800" u="none" cap="none" strike="noStrike">
                <a:solidFill>
                  <a:srgbClr val="000000"/>
                </a:solidFill>
                <a:latin typeface="Open Sans"/>
                <a:ea typeface="Open Sans"/>
                <a:cs typeface="Open Sans"/>
                <a:sym typeface="Open Sans"/>
              </a:rPr>
              <a:t> rejoindre sa bien-aimée très rapidement, à temps pour l’épouser. Ils </a:t>
            </a:r>
            <a:r>
              <a:rPr b="1" i="0" lang="fr-FR" sz="1800" u="sng" cap="none" strike="noStrike">
                <a:solidFill>
                  <a:srgbClr val="0070C0"/>
                </a:solidFill>
                <a:latin typeface="Open Sans"/>
                <a:ea typeface="Open Sans"/>
                <a:cs typeface="Open Sans"/>
                <a:sym typeface="Open Sans"/>
              </a:rPr>
              <a:t>vécurent</a:t>
            </a:r>
            <a:r>
              <a:rPr b="0" i="0" lang="fr-FR" sz="1800" u="none" cap="none" strike="noStrike">
                <a:solidFill>
                  <a:srgbClr val="000000"/>
                </a:solidFill>
                <a:latin typeface="Open Sans"/>
                <a:ea typeface="Open Sans"/>
                <a:cs typeface="Open Sans"/>
                <a:sym typeface="Open Sans"/>
              </a:rPr>
              <a:t> heureux et </a:t>
            </a:r>
            <a:r>
              <a:rPr b="1" i="0" lang="fr-FR" sz="1800" u="sng" cap="none" strike="noStrike">
                <a:solidFill>
                  <a:srgbClr val="0070C0"/>
                </a:solidFill>
                <a:latin typeface="Open Sans"/>
                <a:ea typeface="Open Sans"/>
                <a:cs typeface="Open Sans"/>
                <a:sym typeface="Open Sans"/>
              </a:rPr>
              <a:t>eurent</a:t>
            </a:r>
            <a:r>
              <a:rPr b="0" i="0" lang="fr-FR" sz="1800" u="none" cap="none" strike="noStrike">
                <a:solidFill>
                  <a:srgbClr val="000000"/>
                </a:solidFill>
                <a:latin typeface="Open Sans"/>
                <a:ea typeface="Open Sans"/>
                <a:cs typeface="Open Sans"/>
                <a:sym typeface="Open Sans"/>
              </a:rPr>
              <a:t> beaucoup d’enfants.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Pierre GRIPARI, « Le géant aux chaussettes rouges » in </a:t>
            </a:r>
            <a:r>
              <a:rPr b="1" i="0" lang="fr-FR" sz="1600" u="sng" cap="none" strike="noStrike">
                <a:solidFill>
                  <a:srgbClr val="000000"/>
                </a:solidFill>
                <a:latin typeface="Open Sans"/>
                <a:ea typeface="Open Sans"/>
                <a:cs typeface="Open Sans"/>
                <a:sym typeface="Open Sans"/>
              </a:rPr>
              <a:t>La Sorcière de la rue Mouffetard et autres contes de la rue Broca</a:t>
            </a:r>
            <a:r>
              <a:rPr b="1" i="0" lang="fr-FR" sz="1800" u="none" cap="none" strike="noStrike">
                <a:solidFill>
                  <a:srgbClr val="000000"/>
                </a:solidFill>
                <a:latin typeface="Open Sans"/>
                <a:ea typeface="Open Sans"/>
                <a:cs typeface="Open Sans"/>
                <a:sym typeface="Open Sans"/>
              </a:rPr>
              <a:t>.</a:t>
            </a:r>
            <a:endParaRPr b="0" i="0" sz="18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0"/>
          <p:cNvSpPr txBox="1"/>
          <p:nvPr/>
        </p:nvSpPr>
        <p:spPr>
          <a:xfrm>
            <a:off x="788988" y="1444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temps du récit</a:t>
            </a:r>
            <a:endParaRPr b="0" i="0" sz="1400" u="none" cap="none" strike="noStrike">
              <a:solidFill>
                <a:srgbClr val="000000"/>
              </a:solidFill>
              <a:latin typeface="Arial"/>
              <a:ea typeface="Arial"/>
              <a:cs typeface="Arial"/>
              <a:sym typeface="Arial"/>
            </a:endParaRPr>
          </a:p>
        </p:txBody>
      </p:sp>
      <p:sp>
        <p:nvSpPr>
          <p:cNvPr id="264" name="Google Shape;264;p20"/>
          <p:cNvSpPr/>
          <p:nvPr/>
        </p:nvSpPr>
        <p:spPr>
          <a:xfrm>
            <a:off x="514350" y="1008063"/>
            <a:ext cx="11241088" cy="2170112"/>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800"/>
              <a:buFont typeface="Arial"/>
              <a:buNone/>
            </a:pPr>
            <a:r>
              <a:rPr b="1" i="0" lang="fr-FR" sz="1800" u="none" cap="none" strike="noStrike">
                <a:solidFill>
                  <a:srgbClr val="0070C0"/>
                </a:solidFill>
                <a:latin typeface="Open Sans"/>
                <a:ea typeface="Open Sans"/>
                <a:cs typeface="Open Sans"/>
                <a:sym typeface="Open Sans"/>
              </a:rPr>
              <a:t>Imparfait ou passé simple ? Choisissez.</a:t>
            </a:r>
            <a:endParaRPr b="0" i="0" sz="1800" u="none" cap="none" strike="noStrike">
              <a:solidFill>
                <a:srgbClr val="0070C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Il </a:t>
            </a:r>
            <a:r>
              <a:rPr b="1" i="0" lang="fr-FR" sz="1800" u="none" cap="none" strike="noStrike">
                <a:solidFill>
                  <a:srgbClr val="000000"/>
                </a:solidFill>
                <a:latin typeface="Open Sans"/>
                <a:ea typeface="Open Sans"/>
                <a:cs typeface="Open Sans"/>
                <a:sym typeface="Open Sans"/>
              </a:rPr>
              <a:t>était/fut</a:t>
            </a:r>
            <a:r>
              <a:rPr b="0" i="0" lang="fr-FR" sz="1800" u="none" cap="none" strike="noStrike">
                <a:solidFill>
                  <a:srgbClr val="000000"/>
                </a:solidFill>
                <a:latin typeface="Open Sans"/>
                <a:ea typeface="Open Sans"/>
                <a:cs typeface="Open Sans"/>
                <a:sym typeface="Open Sans"/>
              </a:rPr>
              <a:t> une fois un roi et une reine. Après cinq ans de vie commune ils </a:t>
            </a:r>
            <a:r>
              <a:rPr b="1" i="0" lang="fr-FR" sz="1800" u="none" cap="none" strike="noStrike">
                <a:solidFill>
                  <a:srgbClr val="000000"/>
                </a:solidFill>
                <a:latin typeface="Open Sans"/>
                <a:ea typeface="Open Sans"/>
                <a:cs typeface="Open Sans"/>
                <a:sym typeface="Open Sans"/>
              </a:rPr>
              <a:t>n’avaient/eurent</a:t>
            </a:r>
            <a:r>
              <a:rPr b="0" i="0" lang="fr-FR" sz="1800" u="none" cap="none" strike="noStrike">
                <a:solidFill>
                  <a:srgbClr val="000000"/>
                </a:solidFill>
                <a:latin typeface="Open Sans"/>
                <a:ea typeface="Open Sans"/>
                <a:cs typeface="Open Sans"/>
                <a:sym typeface="Open Sans"/>
              </a:rPr>
              <a:t> pas d’enfants.</a:t>
            </a:r>
            <a:endParaRPr b="0" i="0" sz="18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Ils </a:t>
            </a:r>
            <a:r>
              <a:rPr b="1" i="0" lang="fr-FR" sz="1800" u="none" cap="none" strike="noStrike">
                <a:solidFill>
                  <a:srgbClr val="000000"/>
                </a:solidFill>
                <a:latin typeface="Open Sans"/>
                <a:ea typeface="Open Sans"/>
                <a:cs typeface="Open Sans"/>
                <a:sym typeface="Open Sans"/>
              </a:rPr>
              <a:t>allaient/allèrent</a:t>
            </a:r>
            <a:r>
              <a:rPr b="0" i="0" lang="fr-FR" sz="1800" u="none" cap="none" strike="noStrike">
                <a:solidFill>
                  <a:srgbClr val="000000"/>
                </a:solidFill>
                <a:latin typeface="Open Sans"/>
                <a:ea typeface="Open Sans"/>
                <a:cs typeface="Open Sans"/>
                <a:sym typeface="Open Sans"/>
              </a:rPr>
              <a:t> au fleuve sacré sous les murailles de la ville. La reine </a:t>
            </a:r>
            <a:r>
              <a:rPr b="1" i="0" lang="fr-FR" sz="1800" u="none" cap="none" strike="noStrike">
                <a:solidFill>
                  <a:srgbClr val="000000"/>
                </a:solidFill>
                <a:latin typeface="Open Sans"/>
                <a:ea typeface="Open Sans"/>
                <a:cs typeface="Open Sans"/>
                <a:sym typeface="Open Sans"/>
              </a:rPr>
              <a:t>s’allongeait/s’allongea</a:t>
            </a:r>
            <a:r>
              <a:rPr b="0" i="0" lang="fr-FR" sz="1800" u="none" cap="none" strike="noStrike">
                <a:solidFill>
                  <a:srgbClr val="000000"/>
                </a:solidFill>
                <a:latin typeface="Open Sans"/>
                <a:ea typeface="Open Sans"/>
                <a:cs typeface="Open Sans"/>
                <a:sym typeface="Open Sans"/>
              </a:rPr>
              <a:t> sur l’eau et </a:t>
            </a:r>
            <a:r>
              <a:rPr b="1" i="0" lang="fr-FR" sz="1800" u="none" cap="none" strike="noStrike">
                <a:solidFill>
                  <a:srgbClr val="000000"/>
                </a:solidFill>
                <a:latin typeface="Open Sans"/>
                <a:ea typeface="Open Sans"/>
                <a:cs typeface="Open Sans"/>
                <a:sym typeface="Open Sans"/>
              </a:rPr>
              <a:t>priait/pria.</a:t>
            </a:r>
            <a:r>
              <a:rPr b="0" i="0" lang="fr-FR" sz="1800" u="none" cap="none" strike="noStrike">
                <a:solidFill>
                  <a:srgbClr val="000000"/>
                </a:solidFill>
                <a:latin typeface="Open Sans"/>
                <a:ea typeface="Open Sans"/>
                <a:cs typeface="Open Sans"/>
                <a:sym typeface="Open Sans"/>
              </a:rPr>
              <a:t> Le roi </a:t>
            </a:r>
            <a:r>
              <a:rPr b="1" i="0" lang="fr-FR" sz="1800" u="none" cap="none" strike="noStrike">
                <a:solidFill>
                  <a:srgbClr val="000000"/>
                </a:solidFill>
                <a:latin typeface="Open Sans"/>
                <a:ea typeface="Open Sans"/>
                <a:cs typeface="Open Sans"/>
                <a:sym typeface="Open Sans"/>
              </a:rPr>
              <a:t>faisait/fit </a:t>
            </a:r>
            <a:r>
              <a:rPr b="0" i="0" lang="fr-FR" sz="1800" u="none" cap="none" strike="noStrike">
                <a:solidFill>
                  <a:srgbClr val="000000"/>
                </a:solidFill>
                <a:latin typeface="Open Sans"/>
                <a:ea typeface="Open Sans"/>
                <a:cs typeface="Open Sans"/>
                <a:sym typeface="Open Sans"/>
              </a:rPr>
              <a:t>de même. Un rayon de soleil </a:t>
            </a:r>
            <a:r>
              <a:rPr b="1" i="0" lang="fr-FR" sz="1800" u="none" cap="none" strike="noStrike">
                <a:solidFill>
                  <a:srgbClr val="000000"/>
                </a:solidFill>
                <a:latin typeface="Open Sans"/>
                <a:ea typeface="Open Sans"/>
                <a:cs typeface="Open Sans"/>
                <a:sym typeface="Open Sans"/>
              </a:rPr>
              <a:t>touchait/toucha</a:t>
            </a:r>
            <a:r>
              <a:rPr b="0" i="0" lang="fr-FR" sz="1800" u="none" cap="none" strike="noStrike">
                <a:solidFill>
                  <a:srgbClr val="000000"/>
                </a:solidFill>
                <a:latin typeface="Open Sans"/>
                <a:ea typeface="Open Sans"/>
                <a:cs typeface="Open Sans"/>
                <a:sym typeface="Open Sans"/>
              </a:rPr>
              <a:t> l’époux au nombril. </a:t>
            </a:r>
            <a:endParaRPr b="0" i="0" sz="18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Neuf mois après </a:t>
            </a:r>
            <a:r>
              <a:rPr b="1" i="0" lang="fr-FR" sz="1800" u="none" cap="none" strike="noStrike">
                <a:solidFill>
                  <a:srgbClr val="000000"/>
                </a:solidFill>
                <a:latin typeface="Open Sans"/>
                <a:ea typeface="Open Sans"/>
                <a:cs typeface="Open Sans"/>
                <a:sym typeface="Open Sans"/>
              </a:rPr>
              <a:t>naissait/naquit </a:t>
            </a:r>
            <a:r>
              <a:rPr b="0" i="0" lang="fr-FR" sz="1800" u="none" cap="none" strike="noStrike">
                <a:solidFill>
                  <a:srgbClr val="000000"/>
                </a:solidFill>
                <a:latin typeface="Open Sans"/>
                <a:ea typeface="Open Sans"/>
                <a:cs typeface="Open Sans"/>
                <a:sym typeface="Open Sans"/>
              </a:rPr>
              <a:t>un garçon. On l’</a:t>
            </a:r>
            <a:r>
              <a:rPr b="1" i="0" lang="fr-FR" sz="1800" u="none" cap="none" strike="noStrike">
                <a:solidFill>
                  <a:srgbClr val="000000"/>
                </a:solidFill>
                <a:latin typeface="Open Sans"/>
                <a:ea typeface="Open Sans"/>
                <a:cs typeface="Open Sans"/>
                <a:sym typeface="Open Sans"/>
              </a:rPr>
              <a:t>appelait/appela </a:t>
            </a:r>
            <a:r>
              <a:rPr b="0" i="0" lang="fr-FR" sz="1800" u="none" cap="none" strike="noStrike">
                <a:solidFill>
                  <a:srgbClr val="000000"/>
                </a:solidFill>
                <a:latin typeface="Open Sans"/>
                <a:ea typeface="Open Sans"/>
                <a:cs typeface="Open Sans"/>
                <a:sym typeface="Open Sans"/>
              </a:rPr>
              <a:t>Don Gan.</a:t>
            </a:r>
            <a:endParaRPr b="0" i="0" sz="1800" u="none" cap="none" strike="noStrike">
              <a:solidFill>
                <a:srgbClr val="000000"/>
              </a:solidFill>
              <a:latin typeface="Open Sans"/>
              <a:ea typeface="Open Sans"/>
              <a:cs typeface="Open Sans"/>
              <a:sym typeface="Open Sans"/>
            </a:endParaRPr>
          </a:p>
        </p:txBody>
      </p:sp>
      <p:pic>
        <p:nvPicPr>
          <p:cNvPr descr="Le passé simple, l&amp;#39;imparfait, le plus-que-parfait - ppt télécharger" id="265" name="Google Shape;265;p20"/>
          <p:cNvPicPr preferRelativeResize="0"/>
          <p:nvPr/>
        </p:nvPicPr>
        <p:blipFill rotWithShape="1">
          <a:blip r:embed="rId3">
            <a:alphaModFix/>
          </a:blip>
          <a:srcRect b="10948" l="0" r="16706" t="10442"/>
          <a:stretch/>
        </p:blipFill>
        <p:spPr>
          <a:xfrm>
            <a:off x="1022350" y="3429000"/>
            <a:ext cx="4535488" cy="3216275"/>
          </a:xfrm>
          <a:prstGeom prst="rect">
            <a:avLst/>
          </a:prstGeom>
          <a:noFill/>
          <a:ln cap="flat" cmpd="sng" w="9525">
            <a:solidFill>
              <a:srgbClr val="2E75B5"/>
            </a:solidFill>
            <a:prstDash val="solid"/>
            <a:round/>
            <a:headEnd len="sm" w="sm" type="none"/>
            <a:tailEnd len="sm" w="sm" type="none"/>
          </a:ln>
        </p:spPr>
      </p:pic>
      <p:pic>
        <p:nvPicPr>
          <p:cNvPr descr="IMPARFAIT Formation de limparfait PRSENT DE LINDICATIF HABITER" id="266" name="Google Shape;266;p20"/>
          <p:cNvPicPr preferRelativeResize="0"/>
          <p:nvPr/>
        </p:nvPicPr>
        <p:blipFill rotWithShape="1">
          <a:blip r:embed="rId4">
            <a:alphaModFix/>
          </a:blip>
          <a:srcRect b="0" l="0" r="0" t="0"/>
          <a:stretch/>
        </p:blipFill>
        <p:spPr>
          <a:xfrm>
            <a:off x="6729413" y="3443288"/>
            <a:ext cx="4786312" cy="3201987"/>
          </a:xfrm>
          <a:prstGeom prst="rect">
            <a:avLst/>
          </a:prstGeom>
          <a:noFill/>
          <a:ln cap="flat" cmpd="sng" w="9525">
            <a:solidFill>
              <a:srgbClr val="2E75B5"/>
            </a:solidFill>
            <a:prstDash val="solid"/>
            <a:round/>
            <a:headEnd len="sm" w="sm" type="none"/>
            <a:tailEnd len="sm" w="sm" type="none"/>
          </a:ln>
        </p:spPr>
      </p:pic>
      <p:sp>
        <p:nvSpPr>
          <p:cNvPr id="267" name="Google Shape;267;p20"/>
          <p:cNvSpPr/>
          <p:nvPr/>
        </p:nvSpPr>
        <p:spPr>
          <a:xfrm>
            <a:off x="436563" y="919163"/>
            <a:ext cx="11241087" cy="2347912"/>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Il </a:t>
            </a:r>
            <a:r>
              <a:rPr b="1" i="0" lang="fr-FR" sz="2000" u="none" cap="none" strike="noStrike">
                <a:solidFill>
                  <a:srgbClr val="FF0000"/>
                </a:solidFill>
                <a:latin typeface="Open Sans"/>
                <a:ea typeface="Open Sans"/>
                <a:cs typeface="Open Sans"/>
                <a:sym typeface="Open Sans"/>
              </a:rPr>
              <a:t>était</a:t>
            </a:r>
            <a:r>
              <a:rPr b="1" i="0" lang="fr-FR" sz="2000" u="none" cap="none" strike="noStrike">
                <a:solidFill>
                  <a:srgbClr val="000000"/>
                </a:solidFill>
                <a:latin typeface="Open Sans"/>
                <a:ea typeface="Open Sans"/>
                <a:cs typeface="Open Sans"/>
                <a:sym typeface="Open Sans"/>
              </a:rPr>
              <a:t>/fut</a:t>
            </a:r>
            <a:r>
              <a:rPr b="0" i="0" lang="fr-FR" sz="2000" u="none" cap="none" strike="noStrike">
                <a:solidFill>
                  <a:srgbClr val="000000"/>
                </a:solidFill>
                <a:latin typeface="Open Sans"/>
                <a:ea typeface="Open Sans"/>
                <a:cs typeface="Open Sans"/>
                <a:sym typeface="Open Sans"/>
              </a:rPr>
              <a:t> une fois un roi et une reine. Après cinq ans de vie commune ils </a:t>
            </a:r>
            <a:r>
              <a:rPr b="1" i="0" lang="fr-FR" sz="2000" u="none" cap="none" strike="noStrike">
                <a:solidFill>
                  <a:srgbClr val="FF0000"/>
                </a:solidFill>
                <a:latin typeface="Open Sans"/>
                <a:ea typeface="Open Sans"/>
                <a:cs typeface="Open Sans"/>
                <a:sym typeface="Open Sans"/>
              </a:rPr>
              <a:t>n’avaient</a:t>
            </a:r>
            <a:r>
              <a:rPr b="1" i="0" lang="fr-FR" sz="2000" u="none" cap="none" strike="noStrike">
                <a:solidFill>
                  <a:srgbClr val="000000"/>
                </a:solidFill>
                <a:latin typeface="Open Sans"/>
                <a:ea typeface="Open Sans"/>
                <a:cs typeface="Open Sans"/>
                <a:sym typeface="Open Sans"/>
              </a:rPr>
              <a:t>/eurent</a:t>
            </a:r>
            <a:r>
              <a:rPr b="0" i="0" lang="fr-FR" sz="2000" u="none" cap="none" strike="noStrike">
                <a:solidFill>
                  <a:srgbClr val="000000"/>
                </a:solidFill>
                <a:latin typeface="Open Sans"/>
                <a:ea typeface="Open Sans"/>
                <a:cs typeface="Open Sans"/>
                <a:sym typeface="Open Sans"/>
              </a:rPr>
              <a:t> pas d’enfants.</a:t>
            </a:r>
            <a:endParaRPr b="0" i="0" sz="20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Ils </a:t>
            </a:r>
            <a:r>
              <a:rPr b="1" i="0" lang="fr-FR" sz="2000" u="none" cap="none" strike="noStrike">
                <a:solidFill>
                  <a:srgbClr val="000000"/>
                </a:solidFill>
                <a:latin typeface="Open Sans"/>
                <a:ea typeface="Open Sans"/>
                <a:cs typeface="Open Sans"/>
                <a:sym typeface="Open Sans"/>
              </a:rPr>
              <a:t>allaient/</a:t>
            </a:r>
            <a:r>
              <a:rPr b="1" i="0" lang="fr-FR" sz="2000" u="none" cap="none" strike="noStrike">
                <a:solidFill>
                  <a:srgbClr val="FF0000"/>
                </a:solidFill>
                <a:latin typeface="Open Sans"/>
                <a:ea typeface="Open Sans"/>
                <a:cs typeface="Open Sans"/>
                <a:sym typeface="Open Sans"/>
              </a:rPr>
              <a:t>allèrent</a:t>
            </a:r>
            <a:r>
              <a:rPr b="0" i="0" lang="fr-FR" sz="2000" u="none" cap="none" strike="noStrike">
                <a:solidFill>
                  <a:srgbClr val="000000"/>
                </a:solidFill>
                <a:latin typeface="Open Sans"/>
                <a:ea typeface="Open Sans"/>
                <a:cs typeface="Open Sans"/>
                <a:sym typeface="Open Sans"/>
              </a:rPr>
              <a:t> au fleuve sacré sous les murailles de la ville. La reine </a:t>
            </a:r>
            <a:r>
              <a:rPr b="1" i="0" lang="fr-FR" sz="2000" u="none" cap="none" strike="noStrike">
                <a:solidFill>
                  <a:srgbClr val="000000"/>
                </a:solidFill>
                <a:latin typeface="Open Sans"/>
                <a:ea typeface="Open Sans"/>
                <a:cs typeface="Open Sans"/>
                <a:sym typeface="Open Sans"/>
              </a:rPr>
              <a:t>s’allongeait/</a:t>
            </a:r>
            <a:r>
              <a:rPr b="1" i="0" lang="fr-FR" sz="2000" u="none" cap="none" strike="noStrike">
                <a:solidFill>
                  <a:srgbClr val="FF0000"/>
                </a:solidFill>
                <a:latin typeface="Open Sans"/>
                <a:ea typeface="Open Sans"/>
                <a:cs typeface="Open Sans"/>
                <a:sym typeface="Open Sans"/>
              </a:rPr>
              <a:t>s’allongea</a:t>
            </a:r>
            <a:r>
              <a:rPr b="0" i="0" lang="fr-FR" sz="2000" u="none" cap="none" strike="noStrike">
                <a:solidFill>
                  <a:srgbClr val="FF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sur l’eau et </a:t>
            </a:r>
            <a:r>
              <a:rPr b="1" i="0" lang="fr-FR" sz="2000" u="none" cap="none" strike="noStrike">
                <a:solidFill>
                  <a:srgbClr val="000000"/>
                </a:solidFill>
                <a:latin typeface="Open Sans"/>
                <a:ea typeface="Open Sans"/>
                <a:cs typeface="Open Sans"/>
                <a:sym typeface="Open Sans"/>
              </a:rPr>
              <a:t>priait/</a:t>
            </a:r>
            <a:r>
              <a:rPr b="1" i="0" lang="fr-FR" sz="2000" u="none" cap="none" strike="noStrike">
                <a:solidFill>
                  <a:srgbClr val="FF0000"/>
                </a:solidFill>
                <a:latin typeface="Open Sans"/>
                <a:ea typeface="Open Sans"/>
                <a:cs typeface="Open Sans"/>
                <a:sym typeface="Open Sans"/>
              </a:rPr>
              <a:t>pria</a:t>
            </a:r>
            <a:r>
              <a:rPr b="1" i="0" lang="fr-FR" sz="2000" u="none" cap="none" strike="noStrike">
                <a:solidFill>
                  <a:srgbClr val="000000"/>
                </a:solidFill>
                <a:latin typeface="Open Sans"/>
                <a:ea typeface="Open Sans"/>
                <a:cs typeface="Open Sans"/>
                <a:sym typeface="Open Sans"/>
              </a:rPr>
              <a:t>.</a:t>
            </a:r>
            <a:r>
              <a:rPr b="0" i="0" lang="fr-FR" sz="2000" u="none" cap="none" strike="noStrike">
                <a:solidFill>
                  <a:srgbClr val="000000"/>
                </a:solidFill>
                <a:latin typeface="Open Sans"/>
                <a:ea typeface="Open Sans"/>
                <a:cs typeface="Open Sans"/>
                <a:sym typeface="Open Sans"/>
              </a:rPr>
              <a:t> Le roi </a:t>
            </a:r>
            <a:r>
              <a:rPr b="1" i="0" lang="fr-FR" sz="2000" u="none" cap="none" strike="noStrike">
                <a:solidFill>
                  <a:srgbClr val="000000"/>
                </a:solidFill>
                <a:latin typeface="Open Sans"/>
                <a:ea typeface="Open Sans"/>
                <a:cs typeface="Open Sans"/>
                <a:sym typeface="Open Sans"/>
              </a:rPr>
              <a:t>faisait/</a:t>
            </a:r>
            <a:r>
              <a:rPr b="1" i="0" lang="fr-FR" sz="2000" u="none" cap="none" strike="noStrike">
                <a:solidFill>
                  <a:srgbClr val="FF0000"/>
                </a:solidFill>
                <a:latin typeface="Open Sans"/>
                <a:ea typeface="Open Sans"/>
                <a:cs typeface="Open Sans"/>
                <a:sym typeface="Open Sans"/>
              </a:rPr>
              <a:t>fit </a:t>
            </a:r>
            <a:r>
              <a:rPr b="0" i="0" lang="fr-FR" sz="2000" u="none" cap="none" strike="noStrike">
                <a:solidFill>
                  <a:srgbClr val="000000"/>
                </a:solidFill>
                <a:latin typeface="Open Sans"/>
                <a:ea typeface="Open Sans"/>
                <a:cs typeface="Open Sans"/>
                <a:sym typeface="Open Sans"/>
              </a:rPr>
              <a:t>de même. Un rayon de soleil </a:t>
            </a:r>
            <a:r>
              <a:rPr b="1" i="0" lang="fr-FR" sz="2000" u="none" cap="none" strike="noStrike">
                <a:solidFill>
                  <a:srgbClr val="000000"/>
                </a:solidFill>
                <a:latin typeface="Open Sans"/>
                <a:ea typeface="Open Sans"/>
                <a:cs typeface="Open Sans"/>
                <a:sym typeface="Open Sans"/>
              </a:rPr>
              <a:t>touchait/</a:t>
            </a:r>
            <a:r>
              <a:rPr b="1" i="0" lang="fr-FR" sz="2000" u="none" cap="none" strike="noStrike">
                <a:solidFill>
                  <a:srgbClr val="FF0000"/>
                </a:solidFill>
                <a:latin typeface="Open Sans"/>
                <a:ea typeface="Open Sans"/>
                <a:cs typeface="Open Sans"/>
                <a:sym typeface="Open Sans"/>
              </a:rPr>
              <a:t>toucha</a:t>
            </a:r>
            <a:r>
              <a:rPr b="0" i="0" lang="fr-FR" sz="2000" u="none" cap="none" strike="noStrike">
                <a:solidFill>
                  <a:srgbClr val="000000"/>
                </a:solidFill>
                <a:latin typeface="Open Sans"/>
                <a:ea typeface="Open Sans"/>
                <a:cs typeface="Open Sans"/>
                <a:sym typeface="Open Sans"/>
              </a:rPr>
              <a:t> l’époux au nombril. </a:t>
            </a:r>
            <a:endParaRPr b="0" i="0" sz="2000" u="none" cap="none" strike="noStrike">
              <a:solidFill>
                <a:srgbClr val="000000"/>
              </a:solidFill>
              <a:latin typeface="Open Sans"/>
              <a:ea typeface="Open Sans"/>
              <a:cs typeface="Open Sans"/>
              <a:sym typeface="Open Sans"/>
            </a:endParaRPr>
          </a:p>
          <a:p>
            <a:pPr indent="0" lvl="0" marL="176213" marR="0" rtl="0" algn="just">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Neuf mois après </a:t>
            </a:r>
            <a:r>
              <a:rPr b="1" i="0" lang="fr-FR" sz="2000" u="none" cap="none" strike="noStrike">
                <a:solidFill>
                  <a:srgbClr val="000000"/>
                </a:solidFill>
                <a:latin typeface="Open Sans"/>
                <a:ea typeface="Open Sans"/>
                <a:cs typeface="Open Sans"/>
                <a:sym typeface="Open Sans"/>
              </a:rPr>
              <a:t>naissait/</a:t>
            </a:r>
            <a:r>
              <a:rPr b="1" i="0" lang="fr-FR" sz="2000" u="none" cap="none" strike="noStrike">
                <a:solidFill>
                  <a:srgbClr val="FF0000"/>
                </a:solidFill>
                <a:latin typeface="Open Sans"/>
                <a:ea typeface="Open Sans"/>
                <a:cs typeface="Open Sans"/>
                <a:sym typeface="Open Sans"/>
              </a:rPr>
              <a:t>naquit</a:t>
            </a:r>
            <a:r>
              <a:rPr b="1" i="0" lang="fr-FR" sz="2000" u="none" cap="none" strike="noStrike">
                <a:solidFill>
                  <a:srgbClr val="00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un garçon. On l’</a:t>
            </a:r>
            <a:r>
              <a:rPr b="1" i="0" lang="fr-FR" sz="2000" u="none" cap="none" strike="noStrike">
                <a:solidFill>
                  <a:srgbClr val="000000"/>
                </a:solidFill>
                <a:latin typeface="Open Sans"/>
                <a:ea typeface="Open Sans"/>
                <a:cs typeface="Open Sans"/>
                <a:sym typeface="Open Sans"/>
              </a:rPr>
              <a:t>appelait/</a:t>
            </a:r>
            <a:r>
              <a:rPr b="1" i="0" lang="fr-FR" sz="2000" u="none" cap="none" strike="noStrike">
                <a:solidFill>
                  <a:srgbClr val="FF0000"/>
                </a:solidFill>
                <a:latin typeface="Open Sans"/>
                <a:ea typeface="Open Sans"/>
                <a:cs typeface="Open Sans"/>
                <a:sym typeface="Open Sans"/>
              </a:rPr>
              <a:t>appela</a:t>
            </a:r>
            <a:r>
              <a:rPr b="1" i="0" lang="fr-FR" sz="2000" u="none" cap="none" strike="noStrike">
                <a:solidFill>
                  <a:srgbClr val="000000"/>
                </a:solidFill>
                <a:latin typeface="Open Sans"/>
                <a:ea typeface="Open Sans"/>
                <a:cs typeface="Open Sans"/>
                <a:sym typeface="Open Sans"/>
              </a:rPr>
              <a:t> </a:t>
            </a:r>
            <a:r>
              <a:rPr b="0" i="0" lang="fr-FR" sz="2000" u="none" cap="none" strike="noStrike">
                <a:solidFill>
                  <a:srgbClr val="000000"/>
                </a:solidFill>
                <a:latin typeface="Open Sans"/>
                <a:ea typeface="Open Sans"/>
                <a:cs typeface="Open Sans"/>
                <a:sym typeface="Open Sans"/>
              </a:rPr>
              <a:t>Don Gan.</a:t>
            </a:r>
            <a:endParaRPr b="0" i="0" sz="20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1"/>
          <p:cNvSpPr txBox="1"/>
          <p:nvPr/>
        </p:nvSpPr>
        <p:spPr>
          <a:xfrm>
            <a:off x="788988" y="144463"/>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temps du récit</a:t>
            </a:r>
            <a:endParaRPr b="0" i="0" sz="1400" u="none" cap="none" strike="noStrike">
              <a:solidFill>
                <a:srgbClr val="000000"/>
              </a:solidFill>
              <a:latin typeface="Arial"/>
              <a:ea typeface="Arial"/>
              <a:cs typeface="Arial"/>
              <a:sym typeface="Arial"/>
            </a:endParaRPr>
          </a:p>
        </p:txBody>
      </p:sp>
      <p:pic>
        <p:nvPicPr>
          <p:cNvPr descr="Le passé simple, l&amp;#39;imparfait, le plus-que-parfait - ppt télécharger" id="274" name="Google Shape;274;p21"/>
          <p:cNvPicPr preferRelativeResize="0"/>
          <p:nvPr/>
        </p:nvPicPr>
        <p:blipFill rotWithShape="1">
          <a:blip r:embed="rId3">
            <a:alphaModFix/>
          </a:blip>
          <a:srcRect b="10948" l="0" r="16706" t="10442"/>
          <a:stretch/>
        </p:blipFill>
        <p:spPr>
          <a:xfrm>
            <a:off x="3051175" y="3630613"/>
            <a:ext cx="4090988" cy="2898775"/>
          </a:xfrm>
          <a:prstGeom prst="rect">
            <a:avLst/>
          </a:prstGeom>
          <a:noFill/>
          <a:ln cap="flat" cmpd="sng" w="9525">
            <a:solidFill>
              <a:srgbClr val="2E75B5"/>
            </a:solidFill>
            <a:prstDash val="solid"/>
            <a:round/>
            <a:headEnd len="sm" w="sm" type="none"/>
            <a:tailEnd len="sm" w="sm" type="none"/>
          </a:ln>
        </p:spPr>
      </p:pic>
      <p:pic>
        <p:nvPicPr>
          <p:cNvPr descr="IMPARFAIT Formation de limparfait PRSENT DE LINDICATIF HABITER" id="275" name="Google Shape;275;p21"/>
          <p:cNvPicPr preferRelativeResize="0"/>
          <p:nvPr/>
        </p:nvPicPr>
        <p:blipFill rotWithShape="1">
          <a:blip r:embed="rId4">
            <a:alphaModFix/>
          </a:blip>
          <a:srcRect b="0" l="0" r="0" t="0"/>
          <a:stretch/>
        </p:blipFill>
        <p:spPr>
          <a:xfrm>
            <a:off x="7288213" y="3630613"/>
            <a:ext cx="4375150" cy="2925762"/>
          </a:xfrm>
          <a:prstGeom prst="rect">
            <a:avLst/>
          </a:prstGeom>
          <a:noFill/>
          <a:ln cap="flat" cmpd="sng" w="9525">
            <a:solidFill>
              <a:srgbClr val="2E75B5"/>
            </a:solidFill>
            <a:prstDash val="solid"/>
            <a:round/>
            <a:headEnd len="sm" w="sm" type="none"/>
            <a:tailEnd len="sm" w="sm" type="none"/>
          </a:ln>
        </p:spPr>
      </p:pic>
      <p:sp>
        <p:nvSpPr>
          <p:cNvPr id="276" name="Google Shape;276;p21"/>
          <p:cNvSpPr/>
          <p:nvPr/>
        </p:nvSpPr>
        <p:spPr>
          <a:xfrm>
            <a:off x="2895600" y="938213"/>
            <a:ext cx="8923338" cy="1939925"/>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Autrefois, en Bretagne, Merlin l’Enchanteur (être) un magicien. Il (aimer) beaucoup le roi, Uther Pendragon et souvent il le (conseiller). Un jour, le roi (décider) de se marier. Il (donner) une grande fête dans son château de Carduel, au Pays de Galles. Tous les seigneurs (arriver) avec leurs filles et leurs épouses. Parmi eux, il y (avoir) le duc de Tintagel et sa femme Ygerne. Dès que le roi l’(apercevoir), il en (tomber) follement amoureux. Il (demander) à Merlin de l’aider pour la conquérir.</a:t>
            </a:r>
            <a:endParaRPr b="0" i="0" sz="1600" u="none" cap="none" strike="noStrike">
              <a:solidFill>
                <a:schemeClr val="dk1"/>
              </a:solidFill>
              <a:latin typeface="Open Sans"/>
              <a:ea typeface="Open Sans"/>
              <a:cs typeface="Open Sans"/>
              <a:sym typeface="Open Sans"/>
            </a:endParaRPr>
          </a:p>
        </p:txBody>
      </p:sp>
      <p:sp>
        <p:nvSpPr>
          <p:cNvPr id="277" name="Google Shape;277;p21"/>
          <p:cNvSpPr/>
          <p:nvPr/>
        </p:nvSpPr>
        <p:spPr>
          <a:xfrm>
            <a:off x="0" y="938213"/>
            <a:ext cx="2749549" cy="5632311"/>
          </a:xfrm>
          <a:prstGeom prst="rect">
            <a:avLst/>
          </a:prstGeom>
          <a:noFill/>
          <a:ln>
            <a:noFill/>
          </a:ln>
        </p:spPr>
        <p:txBody>
          <a:bodyPr anchorCtr="0" anchor="t" bIns="45700" lIns="91425" spcFirstLastPara="1" rIns="91425" wrap="square" tIns="45700">
            <a:noAutofit/>
          </a:bodyPr>
          <a:lstStyle/>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Imparfait ou passé simple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Conjuguez les verbes entre parenthèses à l’imparfait ou au passé simple.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Open Sans"/>
              <a:ea typeface="Open Sans"/>
              <a:cs typeface="Open Sans"/>
              <a:sym typeface="Open Sans"/>
            </a:endParaRPr>
          </a:p>
          <a:p>
            <a:pPr indent="-171450" lvl="0" marL="17145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	Justifiez votre choix en repérant les indications temporelles ou les mots de liaison. </a:t>
            </a:r>
            <a:endParaRPr b="0" i="0" sz="2400" u="none" cap="none" strike="noStrike">
              <a:solidFill>
                <a:schemeClr val="dk1"/>
              </a:solidFill>
              <a:latin typeface="Open Sans"/>
              <a:ea typeface="Open Sans"/>
              <a:cs typeface="Open Sans"/>
              <a:sym typeface="Open Sans"/>
            </a:endParaRPr>
          </a:p>
        </p:txBody>
      </p:sp>
      <p:sp>
        <p:nvSpPr>
          <p:cNvPr id="278" name="Google Shape;278;p21"/>
          <p:cNvSpPr/>
          <p:nvPr/>
        </p:nvSpPr>
        <p:spPr>
          <a:xfrm>
            <a:off x="2905125" y="938213"/>
            <a:ext cx="8913813" cy="2308225"/>
          </a:xfrm>
          <a:prstGeom prst="rect">
            <a:avLst/>
          </a:prstGeom>
          <a:solidFill>
            <a:srgbClr val="DDEAF6"/>
          </a:solidFill>
          <a:ln>
            <a:noFill/>
          </a:ln>
        </p:spPr>
        <p:txBody>
          <a:bodyPr anchorCtr="0" anchor="t" bIns="45700" lIns="91425" spcFirstLastPara="1" rIns="91425" wrap="square" tIns="45700">
            <a:noAutofit/>
          </a:bodyPr>
          <a:lstStyle/>
          <a:p>
            <a:pPr indent="0" lvl="0" marL="176213" marR="0" rtl="0" algn="just">
              <a:lnSpc>
                <a:spcPct val="150000"/>
              </a:lnSpc>
              <a:spcBef>
                <a:spcPts val="0"/>
              </a:spcBef>
              <a:spcAft>
                <a:spcPts val="0"/>
              </a:spcAft>
              <a:buClr>
                <a:srgbClr val="000000"/>
              </a:buClr>
              <a:buSzPts val="1600"/>
              <a:buFont typeface="Arial"/>
              <a:buNone/>
            </a:pPr>
            <a:r>
              <a:rPr b="1" i="1" lang="fr-FR" sz="1600" u="sng" cap="none" strike="noStrike">
                <a:solidFill>
                  <a:srgbClr val="00B050"/>
                </a:solidFill>
                <a:latin typeface="Open Sans"/>
                <a:ea typeface="Open Sans"/>
                <a:cs typeface="Open Sans"/>
                <a:sym typeface="Open Sans"/>
              </a:rPr>
              <a:t>Autrefois</a:t>
            </a:r>
            <a:r>
              <a:rPr b="0" i="0" lang="fr-FR" sz="1600" u="none" cap="none" strike="noStrike">
                <a:solidFill>
                  <a:srgbClr val="00B050"/>
                </a:solidFill>
                <a:latin typeface="Open Sans"/>
                <a:ea typeface="Open Sans"/>
                <a:cs typeface="Open Sans"/>
                <a:sym typeface="Open Sans"/>
              </a:rPr>
              <a:t>, </a:t>
            </a:r>
            <a:r>
              <a:rPr b="0" i="0" lang="fr-FR" sz="1600" u="none" cap="none" strike="noStrike">
                <a:solidFill>
                  <a:srgbClr val="000000"/>
                </a:solidFill>
                <a:latin typeface="Open Sans"/>
                <a:ea typeface="Open Sans"/>
                <a:cs typeface="Open Sans"/>
                <a:sym typeface="Open Sans"/>
              </a:rPr>
              <a:t>en Bretagne, Merlin l’Enchanteur (être - </a:t>
            </a:r>
            <a:r>
              <a:rPr b="1" i="0" lang="fr-FR" sz="1600" u="none" cap="none" strike="noStrike">
                <a:solidFill>
                  <a:srgbClr val="00B050"/>
                </a:solidFill>
                <a:latin typeface="Open Sans"/>
                <a:ea typeface="Open Sans"/>
                <a:cs typeface="Open Sans"/>
                <a:sym typeface="Open Sans"/>
              </a:rPr>
              <a:t>était</a:t>
            </a:r>
            <a:r>
              <a:rPr b="0" i="0" lang="fr-FR" sz="1600" u="none" cap="none" strike="noStrike">
                <a:solidFill>
                  <a:srgbClr val="000000"/>
                </a:solidFill>
                <a:latin typeface="Open Sans"/>
                <a:ea typeface="Open Sans"/>
                <a:cs typeface="Open Sans"/>
                <a:sym typeface="Open Sans"/>
              </a:rPr>
              <a:t>) un magicien. Il (aimer - </a:t>
            </a:r>
            <a:r>
              <a:rPr b="1" i="0" lang="fr-FR" sz="1600" u="none" cap="none" strike="noStrike">
                <a:solidFill>
                  <a:srgbClr val="00B050"/>
                </a:solidFill>
                <a:latin typeface="Open Sans"/>
                <a:ea typeface="Open Sans"/>
                <a:cs typeface="Open Sans"/>
                <a:sym typeface="Open Sans"/>
              </a:rPr>
              <a:t>aimait</a:t>
            </a:r>
            <a:r>
              <a:rPr b="0" i="0" lang="fr-FR" sz="1600" u="none" cap="none" strike="noStrike">
                <a:solidFill>
                  <a:srgbClr val="000000"/>
                </a:solidFill>
                <a:latin typeface="Open Sans"/>
                <a:ea typeface="Open Sans"/>
                <a:cs typeface="Open Sans"/>
                <a:sym typeface="Open Sans"/>
              </a:rPr>
              <a:t>) beaucoup le roi, Uther Pendragon et</a:t>
            </a:r>
            <a:r>
              <a:rPr b="1" i="1" lang="fr-FR" sz="1600" u="sng" cap="none" strike="noStrike">
                <a:solidFill>
                  <a:srgbClr val="0070C0"/>
                </a:solidFill>
                <a:latin typeface="Open Sans"/>
                <a:ea typeface="Open Sans"/>
                <a:cs typeface="Open Sans"/>
                <a:sym typeface="Open Sans"/>
              </a:rPr>
              <a:t> </a:t>
            </a:r>
            <a:r>
              <a:rPr b="1" i="1" lang="fr-FR" sz="1600" u="sng" cap="none" strike="noStrike">
                <a:solidFill>
                  <a:srgbClr val="00B050"/>
                </a:solidFill>
                <a:latin typeface="Open Sans"/>
                <a:ea typeface="Open Sans"/>
                <a:cs typeface="Open Sans"/>
                <a:sym typeface="Open Sans"/>
              </a:rPr>
              <a:t>souvent </a:t>
            </a:r>
            <a:r>
              <a:rPr b="0" i="0" lang="fr-FR" sz="1600" u="none" cap="none" strike="noStrike">
                <a:solidFill>
                  <a:srgbClr val="000000"/>
                </a:solidFill>
                <a:latin typeface="Open Sans"/>
                <a:ea typeface="Open Sans"/>
                <a:cs typeface="Open Sans"/>
                <a:sym typeface="Open Sans"/>
              </a:rPr>
              <a:t>il le (conseiller - </a:t>
            </a:r>
            <a:r>
              <a:rPr b="1" i="0" lang="fr-FR" sz="1600" u="none" cap="none" strike="noStrike">
                <a:solidFill>
                  <a:srgbClr val="00B050"/>
                </a:solidFill>
                <a:latin typeface="Open Sans"/>
                <a:ea typeface="Open Sans"/>
                <a:cs typeface="Open Sans"/>
                <a:sym typeface="Open Sans"/>
              </a:rPr>
              <a:t>conseillait</a:t>
            </a:r>
            <a:r>
              <a:rPr b="0" i="0" lang="fr-FR" sz="1600" u="none" cap="none" strike="noStrike">
                <a:solidFill>
                  <a:srgbClr val="000000"/>
                </a:solidFill>
                <a:latin typeface="Open Sans"/>
                <a:ea typeface="Open Sans"/>
                <a:cs typeface="Open Sans"/>
                <a:sym typeface="Open Sans"/>
              </a:rPr>
              <a:t>). </a:t>
            </a:r>
            <a:r>
              <a:rPr b="1" i="1" lang="fr-FR" sz="1600" u="sng" cap="none" strike="noStrike">
                <a:solidFill>
                  <a:srgbClr val="0070C0"/>
                </a:solidFill>
                <a:latin typeface="Open Sans"/>
                <a:ea typeface="Open Sans"/>
                <a:cs typeface="Open Sans"/>
                <a:sym typeface="Open Sans"/>
              </a:rPr>
              <a:t>Un jour</a:t>
            </a:r>
            <a:r>
              <a:rPr b="0" i="0" lang="fr-FR" sz="1600" u="none" cap="none" strike="noStrike">
                <a:solidFill>
                  <a:srgbClr val="000000"/>
                </a:solidFill>
                <a:latin typeface="Open Sans"/>
                <a:ea typeface="Open Sans"/>
                <a:cs typeface="Open Sans"/>
                <a:sym typeface="Open Sans"/>
              </a:rPr>
              <a:t>, le roi (décider - </a:t>
            </a:r>
            <a:r>
              <a:rPr b="1" i="0" lang="fr-FR" sz="1600" u="none" cap="none" strike="noStrike">
                <a:solidFill>
                  <a:srgbClr val="FF0000"/>
                </a:solidFill>
                <a:latin typeface="Open Sans"/>
                <a:ea typeface="Open Sans"/>
                <a:cs typeface="Open Sans"/>
                <a:sym typeface="Open Sans"/>
              </a:rPr>
              <a:t>décida</a:t>
            </a:r>
            <a:r>
              <a:rPr b="0" i="0" lang="fr-FR" sz="1600" u="none" cap="none" strike="noStrike">
                <a:solidFill>
                  <a:srgbClr val="000000"/>
                </a:solidFill>
                <a:latin typeface="Open Sans"/>
                <a:ea typeface="Open Sans"/>
                <a:cs typeface="Open Sans"/>
                <a:sym typeface="Open Sans"/>
              </a:rPr>
              <a:t>) de se marier. Il (donner - </a:t>
            </a:r>
            <a:r>
              <a:rPr b="1" i="0" lang="fr-FR" sz="1600" u="none" cap="none" strike="noStrike">
                <a:solidFill>
                  <a:srgbClr val="FF0000"/>
                </a:solidFill>
                <a:latin typeface="Open Sans"/>
                <a:ea typeface="Open Sans"/>
                <a:cs typeface="Open Sans"/>
                <a:sym typeface="Open Sans"/>
              </a:rPr>
              <a:t>donna</a:t>
            </a:r>
            <a:r>
              <a:rPr b="0" i="0" lang="fr-FR" sz="1600" u="none" cap="none" strike="noStrike">
                <a:solidFill>
                  <a:srgbClr val="000000"/>
                </a:solidFill>
                <a:latin typeface="Open Sans"/>
                <a:ea typeface="Open Sans"/>
                <a:cs typeface="Open Sans"/>
                <a:sym typeface="Open Sans"/>
              </a:rPr>
              <a:t>) une grande fête dans son château de Carduel, au Pays de Galles. Tous les seigneurs (arriver - </a:t>
            </a:r>
            <a:r>
              <a:rPr b="1" i="0" lang="fr-FR" sz="1600" u="none" cap="none" strike="noStrike">
                <a:solidFill>
                  <a:srgbClr val="FF0000"/>
                </a:solidFill>
                <a:latin typeface="Open Sans"/>
                <a:ea typeface="Open Sans"/>
                <a:cs typeface="Open Sans"/>
                <a:sym typeface="Open Sans"/>
              </a:rPr>
              <a:t>arrivèrent</a:t>
            </a:r>
            <a:r>
              <a:rPr b="0" i="0" lang="fr-FR" sz="1600" u="none" cap="none" strike="noStrike">
                <a:solidFill>
                  <a:srgbClr val="000000"/>
                </a:solidFill>
                <a:latin typeface="Open Sans"/>
                <a:ea typeface="Open Sans"/>
                <a:cs typeface="Open Sans"/>
                <a:sym typeface="Open Sans"/>
              </a:rPr>
              <a:t>) avec leurs filles et leurs épouses. Parmi eux, </a:t>
            </a:r>
            <a:r>
              <a:rPr b="1" i="1" lang="fr-FR" sz="1600" u="sng" cap="none" strike="noStrike">
                <a:solidFill>
                  <a:srgbClr val="00B050"/>
                </a:solidFill>
                <a:latin typeface="Open Sans"/>
                <a:ea typeface="Open Sans"/>
                <a:cs typeface="Open Sans"/>
                <a:sym typeface="Open Sans"/>
              </a:rPr>
              <a:t>il y </a:t>
            </a:r>
            <a:r>
              <a:rPr b="0" i="0" lang="fr-FR" sz="1600" u="none" cap="none" strike="noStrike">
                <a:solidFill>
                  <a:srgbClr val="000000"/>
                </a:solidFill>
                <a:latin typeface="Open Sans"/>
                <a:ea typeface="Open Sans"/>
                <a:cs typeface="Open Sans"/>
                <a:sym typeface="Open Sans"/>
              </a:rPr>
              <a:t>(avoir - </a:t>
            </a:r>
            <a:r>
              <a:rPr b="1" i="0" lang="fr-FR" sz="1600" u="none" cap="none" strike="noStrike">
                <a:solidFill>
                  <a:srgbClr val="00B050"/>
                </a:solidFill>
                <a:latin typeface="Open Sans"/>
                <a:ea typeface="Open Sans"/>
                <a:cs typeface="Open Sans"/>
                <a:sym typeface="Open Sans"/>
              </a:rPr>
              <a:t>avait</a:t>
            </a:r>
            <a:r>
              <a:rPr b="0" i="0" lang="fr-FR" sz="1600" u="none" cap="none" strike="noStrike">
                <a:solidFill>
                  <a:srgbClr val="000000"/>
                </a:solidFill>
                <a:latin typeface="Open Sans"/>
                <a:ea typeface="Open Sans"/>
                <a:cs typeface="Open Sans"/>
                <a:sym typeface="Open Sans"/>
              </a:rPr>
              <a:t>) le duc de Tintagel et sa femme Ygerne. </a:t>
            </a:r>
            <a:r>
              <a:rPr b="1" i="1" lang="fr-FR" sz="1600" u="sng" cap="none" strike="noStrike">
                <a:solidFill>
                  <a:srgbClr val="0070C0"/>
                </a:solidFill>
                <a:latin typeface="Open Sans"/>
                <a:ea typeface="Open Sans"/>
                <a:cs typeface="Open Sans"/>
                <a:sym typeface="Open Sans"/>
              </a:rPr>
              <a:t>Dès que </a:t>
            </a:r>
            <a:r>
              <a:rPr b="0" i="0" lang="fr-FR" sz="1600" u="none" cap="none" strike="noStrike">
                <a:solidFill>
                  <a:srgbClr val="000000"/>
                </a:solidFill>
                <a:latin typeface="Open Sans"/>
                <a:ea typeface="Open Sans"/>
                <a:cs typeface="Open Sans"/>
                <a:sym typeface="Open Sans"/>
              </a:rPr>
              <a:t>le roi l’(apercevoir - </a:t>
            </a:r>
            <a:r>
              <a:rPr b="1" i="0" lang="fr-FR" sz="1600" u="none" cap="none" strike="noStrike">
                <a:solidFill>
                  <a:srgbClr val="FF0000"/>
                </a:solidFill>
                <a:latin typeface="Open Sans"/>
                <a:ea typeface="Open Sans"/>
                <a:cs typeface="Open Sans"/>
                <a:sym typeface="Open Sans"/>
              </a:rPr>
              <a:t>aperçut</a:t>
            </a:r>
            <a:r>
              <a:rPr b="0" i="0" lang="fr-FR" sz="1600" u="none" cap="none" strike="noStrike">
                <a:solidFill>
                  <a:srgbClr val="000000"/>
                </a:solidFill>
                <a:latin typeface="Open Sans"/>
                <a:ea typeface="Open Sans"/>
                <a:cs typeface="Open Sans"/>
                <a:sym typeface="Open Sans"/>
              </a:rPr>
              <a:t>), il en (tomber - </a:t>
            </a:r>
            <a:r>
              <a:rPr b="1" i="0" lang="fr-FR" sz="1600" u="none" cap="none" strike="noStrike">
                <a:solidFill>
                  <a:srgbClr val="FF0000"/>
                </a:solidFill>
                <a:latin typeface="Open Sans"/>
                <a:ea typeface="Open Sans"/>
                <a:cs typeface="Open Sans"/>
                <a:sym typeface="Open Sans"/>
              </a:rPr>
              <a:t>tomba</a:t>
            </a:r>
            <a:r>
              <a:rPr b="0" i="0" lang="fr-FR" sz="1600" u="none" cap="none" strike="noStrike">
                <a:solidFill>
                  <a:srgbClr val="000000"/>
                </a:solidFill>
                <a:latin typeface="Open Sans"/>
                <a:ea typeface="Open Sans"/>
                <a:cs typeface="Open Sans"/>
                <a:sym typeface="Open Sans"/>
              </a:rPr>
              <a:t>) follement amoureux. Il (demander - </a:t>
            </a:r>
            <a:r>
              <a:rPr b="1" i="0" lang="fr-FR" sz="1600" u="none" cap="none" strike="noStrike">
                <a:solidFill>
                  <a:srgbClr val="FF0000"/>
                </a:solidFill>
                <a:latin typeface="Open Sans"/>
                <a:ea typeface="Open Sans"/>
                <a:cs typeface="Open Sans"/>
                <a:sym typeface="Open Sans"/>
              </a:rPr>
              <a:t>demanda</a:t>
            </a:r>
            <a:r>
              <a:rPr b="0" i="0" lang="fr-FR" sz="1600" u="none" cap="none" strike="noStrike">
                <a:solidFill>
                  <a:srgbClr val="000000"/>
                </a:solidFill>
                <a:latin typeface="Open Sans"/>
                <a:ea typeface="Open Sans"/>
                <a:cs typeface="Open Sans"/>
                <a:sym typeface="Open Sans"/>
              </a:rPr>
              <a:t>) à Merlin de l’aider pour la conquérir.</a:t>
            </a:r>
            <a:endParaRPr b="0" i="0" sz="16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22"/>
          <p:cNvSpPr txBox="1"/>
          <p:nvPr/>
        </p:nvSpPr>
        <p:spPr>
          <a:xfrm>
            <a:off x="818064" y="125496"/>
            <a:ext cx="811738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PLANIFIER ET TROUVER DES IDÉES</a:t>
            </a:r>
            <a:endParaRPr b="1" i="0" sz="3600" u="none" cap="none" strike="noStrike">
              <a:solidFill>
                <a:srgbClr val="0096D6"/>
              </a:solidFill>
              <a:latin typeface="Open Sans"/>
              <a:ea typeface="Open Sans"/>
              <a:cs typeface="Open Sans"/>
              <a:sym typeface="Open Sans"/>
            </a:endParaRPr>
          </a:p>
        </p:txBody>
      </p:sp>
      <p:sp>
        <p:nvSpPr>
          <p:cNvPr id="285" name="Google Shape;285;p22"/>
          <p:cNvSpPr/>
          <p:nvPr/>
        </p:nvSpPr>
        <p:spPr>
          <a:xfrm>
            <a:off x="1558591" y="1308936"/>
            <a:ext cx="9345613" cy="38472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800"/>
              <a:buFont typeface="Arial"/>
              <a:buNone/>
            </a:pPr>
            <a:r>
              <a:rPr b="1" i="0" lang="fr-FR" sz="2800" u="sng" cap="none" strike="noStrike">
                <a:solidFill>
                  <a:srgbClr val="000000"/>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3"/>
          <p:cNvSpPr txBox="1"/>
          <p:nvPr/>
        </p:nvSpPr>
        <p:spPr>
          <a:xfrm>
            <a:off x="904875" y="173038"/>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ELABORER UN PLAN </a:t>
            </a:r>
            <a:endParaRPr b="0" i="0" sz="1400" u="none" cap="none" strike="noStrike">
              <a:solidFill>
                <a:srgbClr val="000000"/>
              </a:solidFill>
              <a:latin typeface="Arial"/>
              <a:ea typeface="Arial"/>
              <a:cs typeface="Arial"/>
              <a:sym typeface="Arial"/>
            </a:endParaRPr>
          </a:p>
        </p:txBody>
      </p:sp>
      <p:graphicFrame>
        <p:nvGraphicFramePr>
          <p:cNvPr id="291" name="Google Shape;291;p23"/>
          <p:cNvGraphicFramePr/>
          <p:nvPr/>
        </p:nvGraphicFramePr>
        <p:xfrm>
          <a:off x="917575" y="2732088"/>
          <a:ext cx="3000000" cy="3000000"/>
        </p:xfrm>
        <a:graphic>
          <a:graphicData uri="http://schemas.openxmlformats.org/drawingml/2006/table">
            <a:tbl>
              <a:tblPr>
                <a:noFill/>
                <a:tableStyleId>{611B72C3-A704-43E9-A9F9-BB899E36FFD4}</a:tableStyleId>
              </a:tblPr>
              <a:tblGrid>
                <a:gridCol w="2081225"/>
              </a:tblGrid>
              <a:tr h="100647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Introduction</a:t>
                      </a:r>
                      <a:r>
                        <a:rPr b="1" lang="fr-FR" sz="14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20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400" u="none" cap="none" strike="noStrike">
                        <a:latin typeface="Open Sans"/>
                        <a:ea typeface="Open Sans"/>
                        <a:cs typeface="Open Sans"/>
                        <a:sym typeface="Open Sans"/>
                      </a:endParaRPr>
                    </a:p>
                  </a:txBody>
                  <a:tcPr marT="71925" marB="71925" marR="91450" marL="91450">
                    <a:solidFill>
                      <a:srgbClr val="BBD6EE">
                        <a:alpha val="33333"/>
                      </a:srgbClr>
                    </a:solidFill>
                  </a:tcPr>
                </a:tc>
              </a:tr>
            </a:tbl>
          </a:graphicData>
        </a:graphic>
      </p:graphicFrame>
      <p:sp>
        <p:nvSpPr>
          <p:cNvPr id="292" name="Google Shape;292;p23"/>
          <p:cNvSpPr/>
          <p:nvPr/>
        </p:nvSpPr>
        <p:spPr>
          <a:xfrm>
            <a:off x="3221038" y="795338"/>
            <a:ext cx="8528050" cy="175418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a:t>
            </a:r>
            <a:r>
              <a:rPr b="1" i="0" lang="fr-FR" sz="1800" u="none" cap="none" strike="noStrike">
                <a:solidFill>
                  <a:srgbClr val="FFC000"/>
                </a:solidFill>
                <a:latin typeface="Open Sans"/>
                <a:ea typeface="Open Sans"/>
                <a:cs typeface="Open Sans"/>
                <a:sym typeface="Open Sans"/>
              </a:rPr>
              <a:t>avez lu ou entendu le récit d’un conte </a:t>
            </a:r>
            <a:r>
              <a:rPr b="1" i="0" lang="fr-FR" sz="1800" u="none" cap="none" strike="noStrike">
                <a:solidFill>
                  <a:srgbClr val="000000"/>
                </a:solidFill>
                <a:latin typeface="Open Sans"/>
                <a:ea typeface="Open Sans"/>
                <a:cs typeface="Open Sans"/>
                <a:sym typeface="Open Sans"/>
              </a:rPr>
              <a:t>qui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a touché par </a:t>
            </a:r>
            <a:r>
              <a:rPr b="1" i="0" lang="fr-FR" sz="1800" u="none" cap="none" strike="noStrike">
                <a:solidFill>
                  <a:srgbClr val="C55A11"/>
                </a:solidFill>
                <a:latin typeface="Open Sans"/>
                <a:ea typeface="Open Sans"/>
                <a:cs typeface="Open Sans"/>
                <a:sym typeface="Open Sans"/>
              </a:rPr>
              <a:t>ses héros </a:t>
            </a:r>
            <a:r>
              <a:rPr b="1" i="0" lang="fr-FR" sz="1800" u="none" cap="none" strike="noStrike">
                <a:solidFill>
                  <a:srgbClr val="000000"/>
                </a:solidFill>
                <a:latin typeface="Open Sans"/>
                <a:ea typeface="Open Sans"/>
                <a:cs typeface="Open Sans"/>
                <a:sym typeface="Open Sans"/>
              </a:rPr>
              <a:t>et par la leçon qu’il donne aux enfants comme aux adultes. Et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rgbClr val="000000"/>
                </a:solidFill>
                <a:latin typeface="Open Sans"/>
                <a:ea typeface="Open Sans"/>
                <a:cs typeface="Open Sans"/>
                <a:sym typeface="Open Sans"/>
              </a:rPr>
              <a:t> décidez de raconter le récit de ce conte </a:t>
            </a:r>
            <a:r>
              <a:rPr b="1" i="0" lang="fr-FR" sz="1800" u="none" cap="none" strike="noStrike">
                <a:solidFill>
                  <a:srgbClr val="00B050"/>
                </a:solidFill>
                <a:latin typeface="Open Sans"/>
                <a:ea typeface="Open Sans"/>
                <a:cs typeface="Open Sans"/>
                <a:sym typeface="Open Sans"/>
              </a:rPr>
              <a:t>sur votre page</a:t>
            </a:r>
            <a:r>
              <a:rPr b="1" i="0" lang="fr-FR" sz="1800" u="none" cap="none" strike="noStrike">
                <a:solidFill>
                  <a:srgbClr val="000000"/>
                </a:solidFill>
                <a:latin typeface="Open Sans"/>
                <a:ea typeface="Open Sans"/>
                <a:cs typeface="Open Sans"/>
                <a:sym typeface="Open Sans"/>
              </a:rPr>
              <a:t> mais tout en ajoutant</a:t>
            </a:r>
            <a:r>
              <a:rPr b="1" i="0" lang="fr-FR" sz="1800" u="none" cap="none" strike="noStrike">
                <a:solidFill>
                  <a:srgbClr val="FF0000"/>
                </a:solidFill>
                <a:latin typeface="Open Sans"/>
                <a:ea typeface="Open Sans"/>
                <a:cs typeface="Open Sans"/>
                <a:sym typeface="Open Sans"/>
              </a:rPr>
              <a:t> votre </a:t>
            </a:r>
            <a:r>
              <a:rPr b="1"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sur </a:t>
            </a:r>
            <a:r>
              <a:rPr b="1" i="0" lang="fr-FR" sz="1800" u="none" cap="none" strike="noStrike">
                <a:solidFill>
                  <a:srgbClr val="00B050"/>
                </a:solidFill>
                <a:latin typeface="Open Sans"/>
                <a:ea typeface="Open Sans"/>
                <a:cs typeface="Open Sans"/>
                <a:sym typeface="Open Sans"/>
              </a:rPr>
              <a:t>votre blog (page d’Internet)</a:t>
            </a:r>
            <a:r>
              <a:rPr b="1" i="0" lang="fr-FR" sz="1800" u="none" cap="none" strike="noStrike">
                <a:solidFill>
                  <a:srgbClr val="000000"/>
                </a:solidFill>
                <a:latin typeface="Open Sans"/>
                <a:ea typeface="Open Sans"/>
                <a:cs typeface="Open Sans"/>
                <a:sym typeface="Open Sans"/>
              </a:rPr>
              <a:t> </a:t>
            </a:r>
            <a:r>
              <a:rPr b="1" i="0" lang="fr-FR" sz="1800" u="none" cap="none" strike="noStrike">
                <a:solidFill>
                  <a:srgbClr val="FF0000"/>
                </a:solidFill>
                <a:latin typeface="Open Sans"/>
                <a:ea typeface="Open Sans"/>
                <a:cs typeface="Open Sans"/>
                <a:sym typeface="Open Sans"/>
              </a:rPr>
              <a:t>l’intrigue de ce conte </a:t>
            </a:r>
            <a:r>
              <a:rPr b="1" i="0" lang="fr-FR" sz="1800" u="none" cap="none" strike="noStrike">
                <a:solidFill>
                  <a:srgbClr val="000000"/>
                </a:solidFill>
                <a:latin typeface="Open Sans"/>
                <a:ea typeface="Open Sans"/>
                <a:cs typeface="Open Sans"/>
                <a:sym typeface="Open Sans"/>
              </a:rPr>
              <a:t>et </a:t>
            </a:r>
            <a:r>
              <a:rPr b="1" i="0" lang="fr-FR" sz="1800" u="none" cap="none" strike="noStrike">
                <a:solidFill>
                  <a:srgbClr val="FFC000"/>
                </a:solidFill>
                <a:latin typeface="Open Sans"/>
                <a:ea typeface="Open Sans"/>
                <a:cs typeface="Open Sans"/>
                <a:sym typeface="Open Sans"/>
              </a:rPr>
              <a:t>précisez la morale ou la leçon qu’il donne </a:t>
            </a:r>
            <a:r>
              <a:rPr b="1" i="0" lang="fr-FR" sz="18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graphicFrame>
        <p:nvGraphicFramePr>
          <p:cNvPr id="293" name="Google Shape;293;p23"/>
          <p:cNvGraphicFramePr/>
          <p:nvPr/>
        </p:nvGraphicFramePr>
        <p:xfrm>
          <a:off x="3187700" y="2679700"/>
          <a:ext cx="3000000" cy="3000000"/>
        </p:xfrm>
        <a:graphic>
          <a:graphicData uri="http://schemas.openxmlformats.org/drawingml/2006/table">
            <a:tbl>
              <a:tblPr>
                <a:noFill/>
                <a:tableStyleId>{611B72C3-A704-43E9-A9F9-BB899E36FFD4}</a:tableStyleId>
              </a:tblPr>
              <a:tblGrid>
                <a:gridCol w="8528050"/>
              </a:tblGrid>
              <a:tr h="1241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introduire un post sur une page d’Internet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Saluer les internautes </a:t>
                      </a:r>
                      <a:endParaRPr sz="1400" u="none" cap="none" strike="noStrike"/>
                    </a:p>
                    <a:p>
                      <a:pPr indent="-285750" lvl="0" marL="285750" marR="0" rtl="0" algn="l">
                        <a:lnSpc>
                          <a:spcPct val="100000"/>
                        </a:lnSpc>
                        <a:spcBef>
                          <a:spcPts val="0"/>
                        </a:spcBef>
                        <a:spcAft>
                          <a:spcPts val="0"/>
                        </a:spcAft>
                        <a:buClr>
                          <a:srgbClr val="000000"/>
                        </a:buClr>
                        <a:buSzPts val="1800"/>
                        <a:buFont typeface="Arial"/>
                        <a:buChar char="-"/>
                      </a:pPr>
                      <a:r>
                        <a:rPr lang="fr-FR" sz="1800" u="none" cap="none" strike="noStrike">
                          <a:latin typeface="Open Sans"/>
                          <a:ea typeface="Open Sans"/>
                          <a:cs typeface="Open Sans"/>
                          <a:sym typeface="Open Sans"/>
                        </a:rPr>
                        <a:t>Annoncer le contenu du post sur la page – l’intrigue d’un conte dont on vient de</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prendre connaissance </a:t>
                      </a:r>
                      <a:endParaRPr sz="1400" u="none" cap="none" strike="noStrike"/>
                    </a:p>
                  </a:txBody>
                  <a:tcPr marT="71900" marB="71900" marR="91425" marL="91425"/>
                </a:tc>
              </a:tr>
            </a:tbl>
          </a:graphicData>
        </a:graphic>
      </p:graphicFrame>
      <p:graphicFrame>
        <p:nvGraphicFramePr>
          <p:cNvPr id="294" name="Google Shape;294;p23"/>
          <p:cNvGraphicFramePr/>
          <p:nvPr/>
        </p:nvGraphicFramePr>
        <p:xfrm>
          <a:off x="3187700" y="3890963"/>
          <a:ext cx="3000000" cy="3000000"/>
        </p:xfrm>
        <a:graphic>
          <a:graphicData uri="http://schemas.openxmlformats.org/drawingml/2006/table">
            <a:tbl>
              <a:tblPr>
                <a:noFill/>
                <a:tableStyleId>{611B72C3-A704-43E9-A9F9-BB899E36FFD4}</a:tableStyleId>
              </a:tblPr>
              <a:tblGrid>
                <a:gridCol w="8528050"/>
              </a:tblGrid>
              <a:tr h="18288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raconter l’intrigue du conte </a:t>
                      </a:r>
                      <a:r>
                        <a:rPr lang="fr-FR" sz="18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Situation initiale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Élément perturbateur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Péripéties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Élément de résolution :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Situation finale : </a:t>
                      </a:r>
                      <a:endParaRPr sz="1400" u="none" cap="none" strike="noStrike"/>
                    </a:p>
                  </a:txBody>
                  <a:tcPr marT="91450" marB="91450" marR="91425" marL="91425"/>
                </a:tc>
              </a:tr>
            </a:tbl>
          </a:graphicData>
        </a:graphic>
      </p:graphicFrame>
      <p:graphicFrame>
        <p:nvGraphicFramePr>
          <p:cNvPr id="295" name="Google Shape;295;p23"/>
          <p:cNvGraphicFramePr/>
          <p:nvPr/>
        </p:nvGraphicFramePr>
        <p:xfrm>
          <a:off x="3187700" y="5805488"/>
          <a:ext cx="3000000" cy="3000000"/>
        </p:xfrm>
        <a:graphic>
          <a:graphicData uri="http://schemas.openxmlformats.org/drawingml/2006/table">
            <a:tbl>
              <a:tblPr>
                <a:noFill/>
                <a:tableStyleId>{611B72C3-A704-43E9-A9F9-BB899E36FFD4}</a:tableStyleId>
              </a:tblPr>
              <a:tblGrid>
                <a:gridCol w="85280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clore mon texte, mon post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Lancer la morale ou la leçon que donne le conte </a:t>
                      </a:r>
                      <a:endParaRPr sz="1400" u="none" cap="none" strike="noStrike"/>
                    </a:p>
                  </a:txBody>
                  <a:tcPr marT="91350" marB="91350" marR="91425" marL="91425"/>
                </a:tc>
              </a:tr>
            </a:tbl>
          </a:graphicData>
        </a:graphic>
      </p:graphicFrame>
      <p:graphicFrame>
        <p:nvGraphicFramePr>
          <p:cNvPr id="296" name="Google Shape;296;p23"/>
          <p:cNvGraphicFramePr/>
          <p:nvPr/>
        </p:nvGraphicFramePr>
        <p:xfrm>
          <a:off x="917575" y="3890963"/>
          <a:ext cx="3000000" cy="3000000"/>
        </p:xfrm>
        <a:graphic>
          <a:graphicData uri="http://schemas.openxmlformats.org/drawingml/2006/table">
            <a:tbl>
              <a:tblPr>
                <a:noFill/>
                <a:tableStyleId>{611B72C3-A704-43E9-A9F9-BB899E36FFD4}</a:tableStyleId>
              </a:tblPr>
              <a:tblGrid>
                <a:gridCol w="2081225"/>
              </a:tblGrid>
              <a:tr h="18288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Corps du sujet </a:t>
                      </a:r>
                      <a:endParaRPr b="1" sz="2000" u="none" cap="none" strike="noStrike">
                        <a:latin typeface="Open Sans"/>
                        <a:ea typeface="Open Sans"/>
                        <a:cs typeface="Open Sans"/>
                        <a:sym typeface="Open Sans"/>
                      </a:endParaRPr>
                    </a:p>
                  </a:txBody>
                  <a:tcPr marT="91425" marB="91425" marR="91450" marL="91450">
                    <a:solidFill>
                      <a:srgbClr val="BBD6EE">
                        <a:alpha val="33333"/>
                      </a:srgbClr>
                    </a:solidFill>
                  </a:tcPr>
                </a:tc>
              </a:tr>
            </a:tbl>
          </a:graphicData>
        </a:graphic>
      </p:graphicFrame>
      <p:graphicFrame>
        <p:nvGraphicFramePr>
          <p:cNvPr id="297" name="Google Shape;297;p23"/>
          <p:cNvGraphicFramePr/>
          <p:nvPr/>
        </p:nvGraphicFramePr>
        <p:xfrm>
          <a:off x="893763" y="5805488"/>
          <a:ext cx="3000000" cy="3000000"/>
        </p:xfrm>
        <a:graphic>
          <a:graphicData uri="http://schemas.openxmlformats.org/drawingml/2006/table">
            <a:tbl>
              <a:tblPr>
                <a:noFill/>
                <a:tableStyleId>{611B72C3-A704-43E9-A9F9-BB899E36FFD4}</a:tableStyleId>
              </a:tblPr>
              <a:tblGrid>
                <a:gridCol w="2081200"/>
              </a:tblGrid>
              <a:tr h="7620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Conclusion</a:t>
                      </a:r>
                      <a:r>
                        <a:rPr b="1" lang="fr-FR" sz="18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375" marB="91375" marR="91450" marL="91450">
                    <a:solidFill>
                      <a:srgbClr val="BBD6EE">
                        <a:alpha val="33333"/>
                      </a:srgbClr>
                    </a:solidFill>
                  </a:tcPr>
                </a:tc>
              </a:tr>
            </a:tbl>
          </a:graphicData>
        </a:graphic>
      </p:graphicFrame>
      <p:sp>
        <p:nvSpPr>
          <p:cNvPr id="298" name="Google Shape;298;p23"/>
          <p:cNvSpPr/>
          <p:nvPr/>
        </p:nvSpPr>
        <p:spPr>
          <a:xfrm>
            <a:off x="1" y="862013"/>
            <a:ext cx="3221038" cy="186204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300"/>
              <a:buFont typeface="Arial"/>
              <a:buNone/>
            </a:pPr>
            <a:r>
              <a:rPr b="1" i="0" lang="fr-FR" sz="2300" u="none" cap="none" strike="noStrike">
                <a:solidFill>
                  <a:schemeClr val="dk1"/>
                </a:solidFill>
                <a:latin typeface="Open Sans"/>
                <a:ea typeface="Open Sans"/>
                <a:cs typeface="Open Sans"/>
                <a:sym typeface="Open Sans"/>
              </a:rPr>
              <a:t>Voici le sujet, précisez les éléments qui peuvent constituer chaque partie du texte à produire. </a:t>
            </a:r>
            <a:endParaRPr b="1" i="0" sz="2300" u="none" cap="none" strike="noStrike">
              <a:solidFill>
                <a:schemeClr val="dk1"/>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4"/>
          <p:cNvSpPr txBox="1"/>
          <p:nvPr/>
        </p:nvSpPr>
        <p:spPr>
          <a:xfrm>
            <a:off x="904874" y="319733"/>
            <a:ext cx="11014409"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RECHERCHER DES IDÉES POUR LE DÉVELOPPEMENT – </a:t>
            </a:r>
            <a:r>
              <a:rPr b="0" i="0" lang="fr-FR" sz="3600" u="none" cap="none" strike="noStrike">
                <a:solidFill>
                  <a:srgbClr val="0096D6"/>
                </a:solidFill>
                <a:latin typeface="Open Sans"/>
                <a:ea typeface="Open Sans"/>
                <a:cs typeface="Open Sans"/>
                <a:sym typeface="Open Sans"/>
              </a:rPr>
              <a:t>le corps du sujet </a:t>
            </a:r>
            <a:endParaRPr b="0" i="0" sz="1400" u="none" cap="none" strike="noStrike">
              <a:solidFill>
                <a:srgbClr val="000000"/>
              </a:solidFill>
              <a:latin typeface="Arial"/>
              <a:ea typeface="Arial"/>
              <a:cs typeface="Arial"/>
              <a:sym typeface="Arial"/>
            </a:endParaRPr>
          </a:p>
        </p:txBody>
      </p:sp>
      <p:graphicFrame>
        <p:nvGraphicFramePr>
          <p:cNvPr id="304" name="Google Shape;304;p24"/>
          <p:cNvGraphicFramePr/>
          <p:nvPr/>
        </p:nvGraphicFramePr>
        <p:xfrm>
          <a:off x="195164" y="2635318"/>
          <a:ext cx="3000000" cy="3000000"/>
        </p:xfrm>
        <a:graphic>
          <a:graphicData uri="http://schemas.openxmlformats.org/drawingml/2006/table">
            <a:tbl>
              <a:tblPr>
                <a:noFill/>
                <a:tableStyleId>{611B72C3-A704-43E9-A9F9-BB899E36FFD4}</a:tableStyleId>
              </a:tblPr>
              <a:tblGrid>
                <a:gridCol w="1009225"/>
                <a:gridCol w="2445350"/>
              </a:tblGrid>
              <a:tr h="2334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Corps du sujet </a:t>
                      </a:r>
                      <a:endParaRPr sz="1400" u="none" cap="none" strike="noStrike"/>
                    </a:p>
                  </a:txBody>
                  <a:tcPr marT="91425" marB="91425" marR="91425" marL="91425" anchor="ctr">
                    <a:solidFill>
                      <a:srgbClr val="BBD6EE">
                        <a:alpha val="33333"/>
                      </a:srgbClr>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00B050"/>
                          </a:solidFill>
                          <a:latin typeface="Open Sans"/>
                          <a:ea typeface="Open Sans"/>
                          <a:cs typeface="Open Sans"/>
                          <a:sym typeface="Open Sans"/>
                        </a:rPr>
                        <a:t>Situation initiale</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FFC000"/>
                          </a:solidFill>
                          <a:latin typeface="Open Sans"/>
                          <a:ea typeface="Open Sans"/>
                          <a:cs typeface="Open Sans"/>
                          <a:sym typeface="Open Sans"/>
                        </a:rPr>
                        <a:t>Élément perturbateur</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C55A11"/>
                          </a:solidFill>
                          <a:latin typeface="Open Sans"/>
                          <a:ea typeface="Open Sans"/>
                          <a:cs typeface="Open Sans"/>
                          <a:sym typeface="Open Sans"/>
                        </a:rPr>
                        <a:t>Péripéties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7F7F7F"/>
                          </a:solidFill>
                          <a:latin typeface="Open Sans"/>
                          <a:ea typeface="Open Sans"/>
                          <a:cs typeface="Open Sans"/>
                          <a:sym typeface="Open Sans"/>
                        </a:rPr>
                        <a:t>Élément de résolution</a:t>
                      </a:r>
                      <a:r>
                        <a:rPr b="1" lang="fr-FR" sz="1800" u="none" cap="none" strike="noStrike">
                          <a:solidFill>
                            <a:srgbClr val="FF0000"/>
                          </a:solidFill>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solidFill>
                            <a:srgbClr val="00B0F0"/>
                          </a:solidFill>
                          <a:latin typeface="Open Sans"/>
                          <a:ea typeface="Open Sans"/>
                          <a:cs typeface="Open Sans"/>
                          <a:sym typeface="Open Sans"/>
                        </a:rPr>
                        <a:t>Situation finale</a:t>
                      </a:r>
                      <a:endParaRPr b="0" i="0" sz="1800" u="none" cap="none" strike="noStrike">
                        <a:solidFill>
                          <a:srgbClr val="00B0F0"/>
                        </a:solidFill>
                        <a:highlight>
                          <a:srgbClr val="FFFF00"/>
                        </a:highlight>
                        <a:latin typeface="Open Sans"/>
                        <a:ea typeface="Open Sans"/>
                        <a:cs typeface="Open Sans"/>
                        <a:sym typeface="Open Sans"/>
                      </a:endParaRPr>
                    </a:p>
                  </a:txBody>
                  <a:tcPr marT="91425" marB="91425" marR="91425" marL="91425"/>
                </a:tc>
              </a:tr>
            </a:tbl>
          </a:graphicData>
        </a:graphic>
      </p:graphicFrame>
      <p:graphicFrame>
        <p:nvGraphicFramePr>
          <p:cNvPr id="305" name="Google Shape;305;p24"/>
          <p:cNvGraphicFramePr/>
          <p:nvPr/>
        </p:nvGraphicFramePr>
        <p:xfrm>
          <a:off x="7904163" y="5150220"/>
          <a:ext cx="3000000" cy="3000000"/>
        </p:xfrm>
        <a:graphic>
          <a:graphicData uri="http://schemas.openxmlformats.org/drawingml/2006/table">
            <a:tbl>
              <a:tblPr bandRow="1" firstRow="1">
                <a:noFill/>
                <a:tableStyleId>{F6EAC303-0464-496A-B0A2-980B99BC4A48}</a:tableStyleId>
              </a:tblPr>
              <a:tblGrid>
                <a:gridCol w="3776650"/>
              </a:tblGrid>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a:t>
                      </a:r>
                      <a:r>
                        <a:rPr b="0" lang="fr-FR" sz="1600" u="none" cap="none" strike="noStrike">
                          <a:solidFill>
                            <a:schemeClr val="dk1"/>
                          </a:solidFill>
                          <a:latin typeface="Open Sans"/>
                          <a:ea typeface="Open Sans"/>
                          <a:cs typeface="Open Sans"/>
                          <a:sym typeface="Open Sans"/>
                        </a:rPr>
                        <a:t> sont les personnages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a:t>
                      </a:r>
                      <a:r>
                        <a:rPr b="0" lang="fr-FR" sz="1600" u="none" cap="none" strike="noStrike">
                          <a:solidFill>
                            <a:schemeClr val="dk1"/>
                          </a:solidFill>
                          <a:latin typeface="Open Sans"/>
                          <a:ea typeface="Open Sans"/>
                          <a:cs typeface="Open Sans"/>
                          <a:sym typeface="Open Sans"/>
                        </a:rPr>
                        <a:t> 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Quand </a:t>
                      </a:r>
                      <a:r>
                        <a:rPr b="0" lang="fr-FR" sz="1600" u="none" cap="none" strike="noStrike">
                          <a:solidFill>
                            <a:schemeClr val="dk1"/>
                          </a:solidFill>
                          <a:latin typeface="Open Sans"/>
                          <a:ea typeface="Open Sans"/>
                          <a:cs typeface="Open Sans"/>
                          <a:sym typeface="Open Sans"/>
                        </a:rPr>
                        <a:t>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a:t>
                      </a:r>
                      <a:r>
                        <a:rPr b="0" lang="fr-FR" sz="1600" u="none" cap="none" strike="noStrike">
                          <a:solidFill>
                            <a:schemeClr val="dk1"/>
                          </a:solidFill>
                          <a:latin typeface="Open Sans"/>
                          <a:ea typeface="Open Sans"/>
                          <a:cs typeface="Open Sans"/>
                          <a:sym typeface="Open Sans"/>
                        </a:rPr>
                        <a:t> font–ils?</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graphicFrame>
        <p:nvGraphicFramePr>
          <p:cNvPr id="306" name="Google Shape;306;p24"/>
          <p:cNvGraphicFramePr/>
          <p:nvPr/>
        </p:nvGraphicFramePr>
        <p:xfrm>
          <a:off x="7904163" y="1606968"/>
          <a:ext cx="3000000" cy="3000000"/>
        </p:xfrm>
        <a:graphic>
          <a:graphicData uri="http://schemas.openxmlformats.org/drawingml/2006/table">
            <a:tbl>
              <a:tblPr bandRow="1" firstRow="1">
                <a:noFill/>
                <a:tableStyleId>{F6EAC303-0464-496A-B0A2-980B99BC4A48}</a:tableStyleId>
              </a:tblPr>
              <a:tblGrid>
                <a:gridCol w="867750"/>
                <a:gridCol w="1201475"/>
                <a:gridCol w="1707425"/>
              </a:tblGrid>
              <a:tr h="358350">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Action?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Mot de liaison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graphicFrame>
        <p:nvGraphicFramePr>
          <p:cNvPr id="307" name="Google Shape;307;p24"/>
          <p:cNvGraphicFramePr/>
          <p:nvPr/>
        </p:nvGraphicFramePr>
        <p:xfrm>
          <a:off x="7883525" y="3134924"/>
          <a:ext cx="3000000" cy="3000000"/>
        </p:xfrm>
        <a:graphic>
          <a:graphicData uri="http://schemas.openxmlformats.org/drawingml/2006/table">
            <a:tbl>
              <a:tblPr bandRow="1" firstRow="1">
                <a:noFill/>
                <a:tableStyleId>{FF4ACE5D-7305-4668-8917-6893F71DE521}</a:tableStyleId>
              </a:tblPr>
              <a:tblGrid>
                <a:gridCol w="3776675"/>
              </a:tblGrid>
              <a:tr h="1636700">
                <a:tc>
                  <a:txBody>
                    <a:bodyPr/>
                    <a:lstStyle/>
                    <a:p>
                      <a:pPr indent="0" lvl="0" marL="0" marR="0" rtl="0" algn="just">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a:t>
                      </a:r>
                      <a:r>
                        <a:rPr b="1" lang="fr-FR" sz="1600" u="none" cap="none" strike="noStrike">
                          <a:solidFill>
                            <a:schemeClr val="dk1"/>
                          </a:solidFill>
                          <a:latin typeface="Open Sans"/>
                          <a:ea typeface="Open Sans"/>
                          <a:cs typeface="Open Sans"/>
                          <a:sym typeface="Open Sans"/>
                        </a:rPr>
                        <a:t>Par quel mot doit-il commencer?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b- S’agit-il d’un événement ou d’un personnage qui vient </a:t>
                      </a:r>
                      <a:r>
                        <a:rPr b="1" lang="fr-FR" sz="1600" u="none" cap="none" strike="noStrike">
                          <a:solidFill>
                            <a:schemeClr val="dk1"/>
                          </a:solidFill>
                          <a:latin typeface="Open Sans"/>
                          <a:ea typeface="Open Sans"/>
                          <a:cs typeface="Open Sans"/>
                          <a:sym typeface="Open Sans"/>
                        </a:rPr>
                        <a:t>perturber</a:t>
                      </a:r>
                      <a:r>
                        <a:rPr b="0" lang="fr-FR" sz="1600" u="none" cap="none" strike="noStrike">
                          <a:solidFill>
                            <a:schemeClr val="dk1"/>
                          </a:solidFill>
                          <a:latin typeface="Open Sans"/>
                          <a:ea typeface="Open Sans"/>
                          <a:cs typeface="Open Sans"/>
                          <a:sym typeface="Open Sans"/>
                        </a:rPr>
                        <a:t> la situation d’équilibre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c- </a:t>
                      </a:r>
                      <a:r>
                        <a:rPr b="1" lang="fr-FR" sz="1600" u="none" cap="none" strike="noStrike">
                          <a:solidFill>
                            <a:schemeClr val="dk1"/>
                          </a:solidFill>
                          <a:latin typeface="Open Sans"/>
                          <a:ea typeface="Open Sans"/>
                          <a:cs typeface="Open Sans"/>
                          <a:sym typeface="Open Sans"/>
                        </a:rPr>
                        <a:t>A quel temps verbal </a:t>
                      </a:r>
                      <a:r>
                        <a:rPr b="0" lang="fr-FR" sz="1600" u="none" cap="none" strike="noStrike">
                          <a:solidFill>
                            <a:schemeClr val="dk1"/>
                          </a:solidFill>
                          <a:latin typeface="Open Sans"/>
                          <a:ea typeface="Open Sans"/>
                          <a:cs typeface="Open Sans"/>
                          <a:sym typeface="Open Sans"/>
                        </a:rPr>
                        <a:t>je vais conjuguer les verbes? </a:t>
                      </a:r>
                      <a:endParaRPr sz="1400" u="none" cap="none" strike="noStrike"/>
                    </a:p>
                  </a:txBody>
                  <a:tcPr marT="35500" marB="35500" marR="91425" marL="91425"/>
                </a:tc>
              </a:tr>
            </a:tbl>
          </a:graphicData>
        </a:graphic>
      </p:graphicFrame>
      <p:graphicFrame>
        <p:nvGraphicFramePr>
          <p:cNvPr id="308" name="Google Shape;308;p24"/>
          <p:cNvGraphicFramePr/>
          <p:nvPr/>
        </p:nvGraphicFramePr>
        <p:xfrm>
          <a:off x="4575175" y="4978400"/>
          <a:ext cx="3000000" cy="3000000"/>
        </p:xfrm>
        <a:graphic>
          <a:graphicData uri="http://schemas.openxmlformats.org/drawingml/2006/table">
            <a:tbl>
              <a:tblPr bandRow="1" firstRow="1">
                <a:noFill/>
                <a:tableStyleId>{FF4ACE5D-7305-4668-8917-6893F71DE521}</a:tableStyleId>
              </a:tblPr>
              <a:tblGrid>
                <a:gridCol w="3075000"/>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accomplit les actions? </a:t>
                      </a:r>
                      <a:r>
                        <a:rPr b="0" i="0" lang="fr-FR" sz="1600" u="none" cap="none" strike="noStrike">
                          <a:solidFill>
                            <a:schemeClr val="dk1"/>
                          </a:solidFill>
                          <a:latin typeface="Open Sans"/>
                          <a:ea typeface="Open Sans"/>
                          <a:cs typeface="Open Sans"/>
                          <a:sym typeface="Open Sans"/>
                        </a:rPr>
                        <a:t>Le personnage principal? Y a-t-il un nouveau personnage qui vient y participer?  </a:t>
                      </a:r>
                      <a:r>
                        <a:rPr b="1" i="0" lang="fr-FR" sz="1600" u="none" cap="none" strike="noStrike">
                          <a:solidFill>
                            <a:schemeClr val="dk1"/>
                          </a:solidFill>
                          <a:latin typeface="Open Sans"/>
                          <a:ea typeface="Open Sans"/>
                          <a:cs typeface="Open Sans"/>
                          <a:sym typeface="Open Sans"/>
                        </a:rPr>
                        <a:t>Par quel mot de liaison je vais introduire chaque action ? </a:t>
                      </a:r>
                      <a:endParaRPr sz="1400" u="none" cap="none" strike="noStrike"/>
                    </a:p>
                  </a:txBody>
                  <a:tcPr marT="28825" marB="28825" marR="91425" marL="91425"/>
                </a:tc>
              </a:tr>
            </a:tbl>
          </a:graphicData>
        </a:graphic>
      </p:graphicFrame>
      <p:graphicFrame>
        <p:nvGraphicFramePr>
          <p:cNvPr id="309" name="Google Shape;309;p24"/>
          <p:cNvGraphicFramePr/>
          <p:nvPr/>
        </p:nvGraphicFramePr>
        <p:xfrm>
          <a:off x="4605244" y="1272817"/>
          <a:ext cx="3000000" cy="3000000"/>
        </p:xfrm>
        <a:graphic>
          <a:graphicData uri="http://schemas.openxmlformats.org/drawingml/2006/table">
            <a:tbl>
              <a:tblPr bandRow="1" firstRow="1">
                <a:noFill/>
                <a:tableStyleId>{FF4ACE5D-7305-4668-8917-6893F71DE521}</a:tableStyleId>
              </a:tblPr>
              <a:tblGrid>
                <a:gridCol w="3044825"/>
              </a:tblGrid>
              <a:tr h="16303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S’agit-il </a:t>
                      </a:r>
                      <a:r>
                        <a:rPr b="1" i="0" lang="fr-FR" sz="1600" u="none" cap="none" strike="noStrike">
                          <a:solidFill>
                            <a:schemeClr val="dk1"/>
                          </a:solidFill>
                          <a:latin typeface="Open Sans"/>
                          <a:ea typeface="Open Sans"/>
                          <a:cs typeface="Open Sans"/>
                          <a:sym typeface="Open Sans"/>
                        </a:rPr>
                        <a:t>d’un événement ou d’un personnage </a:t>
                      </a:r>
                      <a:r>
                        <a:rPr b="0" i="0" lang="fr-FR" sz="1600" u="none" cap="none" strike="noStrike">
                          <a:solidFill>
                            <a:schemeClr val="dk1"/>
                          </a:solidFill>
                          <a:latin typeface="Open Sans"/>
                          <a:ea typeface="Open Sans"/>
                          <a:cs typeface="Open Sans"/>
                          <a:sym typeface="Open Sans"/>
                        </a:rPr>
                        <a:t>qui vient </a:t>
                      </a:r>
                      <a:r>
                        <a:rPr b="1" i="0" lang="fr-FR" sz="1600" u="none" cap="none" strike="noStrike">
                          <a:solidFill>
                            <a:schemeClr val="dk1"/>
                          </a:solidFill>
                          <a:latin typeface="Open Sans"/>
                          <a:ea typeface="Open Sans"/>
                          <a:cs typeface="Open Sans"/>
                          <a:sym typeface="Open Sans"/>
                        </a:rPr>
                        <a:t>résoudre</a:t>
                      </a:r>
                      <a:r>
                        <a:rPr b="0" i="0" lang="fr-FR" sz="1600" u="none" cap="none" strike="noStrike">
                          <a:solidFill>
                            <a:schemeClr val="dk1"/>
                          </a:solidFill>
                          <a:latin typeface="Open Sans"/>
                          <a:ea typeface="Open Sans"/>
                          <a:cs typeface="Open Sans"/>
                          <a:sym typeface="Open Sans"/>
                        </a:rPr>
                        <a:t> le problème?</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 mot de liaison </a:t>
                      </a:r>
                      <a:r>
                        <a:rPr b="0" i="0" lang="fr-FR" sz="1600" u="none" cap="none" strike="noStrike">
                          <a:solidFill>
                            <a:schemeClr val="dk1"/>
                          </a:solidFill>
                          <a:latin typeface="Open Sans"/>
                          <a:ea typeface="Open Sans"/>
                          <a:cs typeface="Open Sans"/>
                          <a:sym typeface="Open Sans"/>
                        </a:rPr>
                        <a:t>je vais introduire l’élément de résolution?  </a:t>
                      </a:r>
                      <a:endParaRPr b="0" i="0" sz="1600" u="none" cap="none" strike="noStrike">
                        <a:solidFill>
                          <a:schemeClr val="dk1"/>
                        </a:solidFill>
                        <a:latin typeface="Open Sans"/>
                        <a:ea typeface="Open Sans"/>
                        <a:cs typeface="Open Sans"/>
                        <a:sym typeface="Open Sans"/>
                      </a:endParaRPr>
                    </a:p>
                  </a:txBody>
                  <a:tcPr marT="32425" marB="32425" marR="91425" marL="91425">
                    <a:solidFill>
                      <a:schemeClr val="lt1"/>
                    </a:solidFill>
                  </a:tcPr>
                </a:tc>
              </a:tr>
            </a:tbl>
          </a:graphicData>
        </a:graphic>
      </p:graphicFrame>
      <p:graphicFrame>
        <p:nvGraphicFramePr>
          <p:cNvPr id="310" name="Google Shape;310;p24"/>
          <p:cNvGraphicFramePr/>
          <p:nvPr/>
        </p:nvGraphicFramePr>
        <p:xfrm>
          <a:off x="4575175" y="3093990"/>
          <a:ext cx="3000000" cy="3000000"/>
        </p:xfrm>
        <a:graphic>
          <a:graphicData uri="http://schemas.openxmlformats.org/drawingml/2006/table">
            <a:tbl>
              <a:tblPr bandRow="1" firstRow="1">
                <a:noFill/>
                <a:tableStyleId>{FF4ACE5D-7305-4668-8917-6893F71DE521}</a:tableStyleId>
              </a:tblPr>
              <a:tblGrid>
                <a:gridCol w="3074900"/>
              </a:tblGrid>
              <a:tr h="16569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a:t>
                      </a:r>
                      <a:r>
                        <a:rPr b="1" i="0" lang="fr-FR" sz="1600" u="none" cap="none" strike="noStrike">
                          <a:solidFill>
                            <a:schemeClr val="dk1"/>
                          </a:solidFill>
                          <a:latin typeface="Open Sans"/>
                          <a:ea typeface="Open Sans"/>
                          <a:cs typeface="Open Sans"/>
                          <a:sym typeface="Open Sans"/>
                        </a:rPr>
                        <a:t>Comment se termine le récit? </a:t>
                      </a:r>
                      <a:r>
                        <a:rPr b="0" i="0" lang="fr-FR" sz="1600" u="none" cap="none" strike="noStrike">
                          <a:solidFill>
                            <a:schemeClr val="dk1"/>
                          </a:solidFill>
                          <a:latin typeface="Open Sans"/>
                          <a:ea typeface="Open Sans"/>
                          <a:cs typeface="Open Sans"/>
                          <a:sym typeface="Open Sans"/>
                        </a:rPr>
                        <a:t>Que s’est-il passé au personnage principal? S’agit-il d’une fin heureuse ou triste ? </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quel(s) mot(s) </a:t>
                      </a:r>
                      <a:r>
                        <a:rPr b="0" i="0" lang="fr-FR" sz="1600" u="none" cap="none" strike="noStrike">
                          <a:solidFill>
                            <a:schemeClr val="dk1"/>
                          </a:solidFill>
                          <a:latin typeface="Open Sans"/>
                          <a:ea typeface="Open Sans"/>
                          <a:cs typeface="Open Sans"/>
                          <a:sym typeface="Open Sans"/>
                        </a:rPr>
                        <a:t>je vais introduire la situation finale? </a:t>
                      </a:r>
                      <a:endParaRPr b="0" i="0" sz="1600" u="none" cap="none" strike="noStrike">
                        <a:solidFill>
                          <a:schemeClr val="dk1"/>
                        </a:solidFill>
                        <a:highlight>
                          <a:srgbClr val="FFFF00"/>
                        </a:highlight>
                        <a:latin typeface="Open Sans"/>
                        <a:ea typeface="Open Sans"/>
                        <a:cs typeface="Open Sans"/>
                        <a:sym typeface="Open Sans"/>
                      </a:endParaRPr>
                    </a:p>
                  </a:txBody>
                  <a:tcPr marT="46100" marB="46100" marR="91450" marL="91450"/>
                </a:tc>
              </a:tr>
            </a:tbl>
          </a:graphicData>
        </a:graphic>
      </p:graphicFrame>
      <p:sp>
        <p:nvSpPr>
          <p:cNvPr id="311" name="Google Shape;311;p24"/>
          <p:cNvSpPr/>
          <p:nvPr/>
        </p:nvSpPr>
        <p:spPr>
          <a:xfrm>
            <a:off x="195164" y="1218030"/>
            <a:ext cx="3876773"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Quelles sont les questions que vous allez vous poser pour trouver des idées ? </a:t>
            </a:r>
            <a:endParaRPr b="0" i="0" sz="1400" u="none" cap="none" strike="noStrike">
              <a:solidFill>
                <a:srgbClr val="000000"/>
              </a:solidFill>
              <a:latin typeface="Arial"/>
              <a:ea typeface="Arial"/>
              <a:cs typeface="Arial"/>
              <a:sym typeface="Arial"/>
            </a:endParaRPr>
          </a:p>
        </p:txBody>
      </p:sp>
      <p:sp>
        <p:nvSpPr>
          <p:cNvPr id="312" name="Google Shape;312;p24"/>
          <p:cNvSpPr/>
          <p:nvPr/>
        </p:nvSpPr>
        <p:spPr>
          <a:xfrm>
            <a:off x="195164" y="5434885"/>
            <a:ext cx="356552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Associez chaque bloc de questions aux étapes du schéma narratif.</a:t>
            </a:r>
            <a:endParaRPr b="1" i="0" sz="2400" u="none" cap="none" strike="noStrike">
              <a:solidFill>
                <a:schemeClr val="dk1"/>
              </a:solidFill>
              <a:latin typeface="Open Sans"/>
              <a:ea typeface="Open Sans"/>
              <a:cs typeface="Open Sans"/>
              <a:sym typeface="Open Sans"/>
            </a:endParaRPr>
          </a:p>
        </p:txBody>
      </p:sp>
      <p:graphicFrame>
        <p:nvGraphicFramePr>
          <p:cNvPr id="313" name="Google Shape;313;p24"/>
          <p:cNvGraphicFramePr/>
          <p:nvPr/>
        </p:nvGraphicFramePr>
        <p:xfrm>
          <a:off x="7883525" y="5158123"/>
          <a:ext cx="3000000" cy="3000000"/>
        </p:xfrm>
        <a:graphic>
          <a:graphicData uri="http://schemas.openxmlformats.org/drawingml/2006/table">
            <a:tbl>
              <a:tblPr bandRow="1" firstRow="1">
                <a:noFill/>
                <a:tableStyleId>{F6EAC303-0464-496A-B0A2-980B99BC4A48}</a:tableStyleId>
              </a:tblPr>
              <a:tblGrid>
                <a:gridCol w="3776650"/>
              </a:tblGrid>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a:t>
                      </a:r>
                      <a:r>
                        <a:rPr b="0" lang="fr-FR" sz="1600" u="none" cap="none" strike="noStrike">
                          <a:solidFill>
                            <a:schemeClr val="dk1"/>
                          </a:solidFill>
                          <a:latin typeface="Open Sans"/>
                          <a:ea typeface="Open Sans"/>
                          <a:cs typeface="Open Sans"/>
                          <a:sym typeface="Open Sans"/>
                        </a:rPr>
                        <a:t> sont les personnages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a:t>
                      </a:r>
                      <a:r>
                        <a:rPr b="0" lang="fr-FR" sz="1600" u="none" cap="none" strike="noStrike">
                          <a:solidFill>
                            <a:schemeClr val="dk1"/>
                          </a:solidFill>
                          <a:latin typeface="Open Sans"/>
                          <a:ea typeface="Open Sans"/>
                          <a:cs typeface="Open Sans"/>
                          <a:sym typeface="Open Sans"/>
                        </a:rPr>
                        <a:t> 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Quand </a:t>
                      </a:r>
                      <a:r>
                        <a:rPr b="0" lang="fr-FR" sz="1600" u="none" cap="none" strike="noStrike">
                          <a:solidFill>
                            <a:schemeClr val="dk1"/>
                          </a:solidFill>
                          <a:latin typeface="Open Sans"/>
                          <a:ea typeface="Open Sans"/>
                          <a:cs typeface="Open Sans"/>
                          <a:sym typeface="Open Sans"/>
                        </a:rPr>
                        <a:t>l’action se passe-t-elle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r h="319875">
                <a:tc>
                  <a:txBody>
                    <a:bodyPr/>
                    <a:lstStyle/>
                    <a:p>
                      <a:pPr indent="0" lvl="0" marL="0" marR="0" rtl="0" algn="l">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a:t>
                      </a:r>
                      <a:r>
                        <a:rPr b="0" lang="fr-FR" sz="1600" u="none" cap="none" strike="noStrike">
                          <a:solidFill>
                            <a:schemeClr val="dk1"/>
                          </a:solidFill>
                          <a:latin typeface="Open Sans"/>
                          <a:ea typeface="Open Sans"/>
                          <a:cs typeface="Open Sans"/>
                          <a:sym typeface="Open Sans"/>
                        </a:rPr>
                        <a:t> font–ils ?</a:t>
                      </a:r>
                      <a:endParaRPr b="0"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A8D08C"/>
                    </a:solidFill>
                  </a:tcPr>
                </a:tc>
              </a:tr>
            </a:tbl>
          </a:graphicData>
        </a:graphic>
      </p:graphicFrame>
      <p:graphicFrame>
        <p:nvGraphicFramePr>
          <p:cNvPr id="314" name="Google Shape;314;p24"/>
          <p:cNvGraphicFramePr/>
          <p:nvPr/>
        </p:nvGraphicFramePr>
        <p:xfrm>
          <a:off x="7904163" y="3142827"/>
          <a:ext cx="3000000" cy="3000000"/>
        </p:xfrm>
        <a:graphic>
          <a:graphicData uri="http://schemas.openxmlformats.org/drawingml/2006/table">
            <a:tbl>
              <a:tblPr bandRow="1" firstRow="1">
                <a:noFill/>
                <a:tableStyleId>{FF4ACE5D-7305-4668-8917-6893F71DE521}</a:tableStyleId>
              </a:tblPr>
              <a:tblGrid>
                <a:gridCol w="3776650"/>
              </a:tblGrid>
              <a:tr h="1636700">
                <a:tc>
                  <a:txBody>
                    <a:bodyPr/>
                    <a:lstStyle/>
                    <a:p>
                      <a:pPr indent="0" lvl="0" marL="0" marR="0" rtl="0" algn="just">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a:t>
                      </a:r>
                      <a:r>
                        <a:rPr b="1" lang="fr-FR" sz="1600" u="none" cap="none" strike="noStrike">
                          <a:solidFill>
                            <a:schemeClr val="dk1"/>
                          </a:solidFill>
                          <a:latin typeface="Open Sans"/>
                          <a:ea typeface="Open Sans"/>
                          <a:cs typeface="Open Sans"/>
                          <a:sym typeface="Open Sans"/>
                        </a:rPr>
                        <a:t>Par quel mot doit-il commencer?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b- S’agit-il d’un événement ou d’un personnage qui vient </a:t>
                      </a:r>
                      <a:r>
                        <a:rPr b="1" lang="fr-FR" sz="1600" u="none" cap="none" strike="noStrike">
                          <a:solidFill>
                            <a:schemeClr val="dk1"/>
                          </a:solidFill>
                          <a:latin typeface="Open Sans"/>
                          <a:ea typeface="Open Sans"/>
                          <a:cs typeface="Open Sans"/>
                          <a:sym typeface="Open Sans"/>
                        </a:rPr>
                        <a:t>perturber</a:t>
                      </a:r>
                      <a:r>
                        <a:rPr b="0" lang="fr-FR" sz="1600" u="none" cap="none" strike="noStrike">
                          <a:solidFill>
                            <a:schemeClr val="dk1"/>
                          </a:solidFill>
                          <a:latin typeface="Open Sans"/>
                          <a:ea typeface="Open Sans"/>
                          <a:cs typeface="Open Sans"/>
                          <a:sym typeface="Open Sans"/>
                        </a:rPr>
                        <a:t> la situation d’équilibre ?</a:t>
                      </a:r>
                      <a:endParaRPr sz="1400" u="none" cap="none" strike="noStrike"/>
                    </a:p>
                    <a:p>
                      <a:pPr indent="-288925" lvl="0" marL="288925" marR="0" rtl="0" algn="l">
                        <a:lnSpc>
                          <a:spcPct val="107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c- </a:t>
                      </a:r>
                      <a:r>
                        <a:rPr b="1" lang="fr-FR" sz="1600" u="none" cap="none" strike="noStrike">
                          <a:solidFill>
                            <a:schemeClr val="dk1"/>
                          </a:solidFill>
                          <a:latin typeface="Open Sans"/>
                          <a:ea typeface="Open Sans"/>
                          <a:cs typeface="Open Sans"/>
                          <a:sym typeface="Open Sans"/>
                        </a:rPr>
                        <a:t>A quel temps verbal </a:t>
                      </a:r>
                      <a:r>
                        <a:rPr b="0" lang="fr-FR" sz="1600" u="none" cap="none" strike="noStrike">
                          <a:solidFill>
                            <a:schemeClr val="dk1"/>
                          </a:solidFill>
                          <a:latin typeface="Open Sans"/>
                          <a:ea typeface="Open Sans"/>
                          <a:cs typeface="Open Sans"/>
                          <a:sym typeface="Open Sans"/>
                        </a:rPr>
                        <a:t>je vais conjuguer les verbes ? </a:t>
                      </a:r>
                      <a:endParaRPr sz="1400" u="none" cap="none" strike="noStrike"/>
                    </a:p>
                  </a:txBody>
                  <a:tcPr marT="35550" marB="35550" marR="91425" marL="91425">
                    <a:solidFill>
                      <a:srgbClr val="FFD966"/>
                    </a:solidFill>
                  </a:tcPr>
                </a:tc>
              </a:tr>
            </a:tbl>
          </a:graphicData>
        </a:graphic>
      </p:graphicFrame>
      <p:graphicFrame>
        <p:nvGraphicFramePr>
          <p:cNvPr id="315" name="Google Shape;315;p24"/>
          <p:cNvGraphicFramePr/>
          <p:nvPr/>
        </p:nvGraphicFramePr>
        <p:xfrm>
          <a:off x="4575175" y="4972050"/>
          <a:ext cx="3000000" cy="3000000"/>
        </p:xfrm>
        <a:graphic>
          <a:graphicData uri="http://schemas.openxmlformats.org/drawingml/2006/table">
            <a:tbl>
              <a:tblPr bandRow="1" firstRow="1">
                <a:noFill/>
                <a:tableStyleId>{FF4ACE5D-7305-4668-8917-6893F71DE521}</a:tableStyleId>
              </a:tblPr>
              <a:tblGrid>
                <a:gridCol w="3146425"/>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accomplit les actions ? </a:t>
                      </a:r>
                      <a:r>
                        <a:rPr b="0" i="0" lang="fr-FR" sz="1600" u="none" cap="none" strike="noStrike">
                          <a:solidFill>
                            <a:schemeClr val="dk1"/>
                          </a:solidFill>
                          <a:latin typeface="Open Sans"/>
                          <a:ea typeface="Open Sans"/>
                          <a:cs typeface="Open Sans"/>
                          <a:sym typeface="Open Sans"/>
                        </a:rPr>
                        <a:t>Le personnage principal? Y a-t-il un nouveau personnage qui vient y participer?  </a:t>
                      </a:r>
                      <a:r>
                        <a:rPr b="1" i="0" lang="fr-FR" sz="1600" u="none" cap="none" strike="noStrike">
                          <a:solidFill>
                            <a:schemeClr val="dk1"/>
                          </a:solidFill>
                          <a:latin typeface="Open Sans"/>
                          <a:ea typeface="Open Sans"/>
                          <a:cs typeface="Open Sans"/>
                          <a:sym typeface="Open Sans"/>
                        </a:rPr>
                        <a:t>Par quel mot de liaison je vais introduire chaque action ? </a:t>
                      </a:r>
                      <a:endParaRPr sz="1400" u="none" cap="none" strike="noStrike"/>
                    </a:p>
                  </a:txBody>
                  <a:tcPr marT="28825" marB="28825" marR="91400" marL="91400">
                    <a:solidFill>
                      <a:srgbClr val="F4B081"/>
                    </a:solidFill>
                  </a:tcPr>
                </a:tc>
              </a:tr>
            </a:tbl>
          </a:graphicData>
        </a:graphic>
      </p:graphicFrame>
      <p:graphicFrame>
        <p:nvGraphicFramePr>
          <p:cNvPr id="316" name="Google Shape;316;p24"/>
          <p:cNvGraphicFramePr/>
          <p:nvPr/>
        </p:nvGraphicFramePr>
        <p:xfrm>
          <a:off x="7883525" y="1606968"/>
          <a:ext cx="3000000" cy="3000000"/>
        </p:xfrm>
        <a:graphic>
          <a:graphicData uri="http://schemas.openxmlformats.org/drawingml/2006/table">
            <a:tbl>
              <a:tblPr bandRow="1" firstRow="1">
                <a:noFill/>
                <a:tableStyleId>{F6EAC303-0464-496A-B0A2-980B99BC4A48}</a:tableStyleId>
              </a:tblPr>
              <a:tblGrid>
                <a:gridCol w="867750"/>
                <a:gridCol w="1201475"/>
                <a:gridCol w="1707425"/>
              </a:tblGrid>
              <a:tr h="358350">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Qui ?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Action ?</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Mot de liaison</a:t>
                      </a:r>
                      <a:endParaRPr sz="1400" u="none" cap="none" strike="noStrike"/>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r h="270875">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c>
                  <a:txBody>
                    <a:bodyPr/>
                    <a:lstStyle/>
                    <a:p>
                      <a:pPr indent="0" lvl="0" marL="0" marR="0" rtl="0" algn="ctr">
                        <a:lnSpc>
                          <a:spcPct val="107000"/>
                        </a:lnSpc>
                        <a:spcBef>
                          <a:spcPts val="0"/>
                        </a:spcBef>
                        <a:spcAft>
                          <a:spcPts val="0"/>
                        </a:spcAft>
                        <a:buClr>
                          <a:srgbClr val="000000"/>
                        </a:buClr>
                        <a:buSzPts val="1100"/>
                        <a:buFont typeface="Arial"/>
                        <a:buNone/>
                      </a:pPr>
                      <a:r>
                        <a:t/>
                      </a:r>
                      <a:endParaRPr b="1" i="0" sz="1100" u="none" cap="none" strike="noStrike">
                        <a:solidFill>
                          <a:srgbClr val="2E75B5"/>
                        </a:solidFill>
                        <a:latin typeface="Open Sans"/>
                        <a:ea typeface="Open Sans"/>
                        <a:cs typeface="Open Sans"/>
                        <a:sym typeface="Open Sans"/>
                      </a:endParaRPr>
                    </a:p>
                  </a:txBody>
                  <a:tcPr marT="45675" marB="45675" marR="91400" marL="914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4B081"/>
                    </a:solidFill>
                  </a:tcPr>
                </a:tc>
              </a:tr>
            </a:tbl>
          </a:graphicData>
        </a:graphic>
      </p:graphicFrame>
      <p:graphicFrame>
        <p:nvGraphicFramePr>
          <p:cNvPr id="317" name="Google Shape;317;p24"/>
          <p:cNvGraphicFramePr/>
          <p:nvPr/>
        </p:nvGraphicFramePr>
        <p:xfrm>
          <a:off x="4513263" y="1280779"/>
          <a:ext cx="3000000" cy="3000000"/>
        </p:xfrm>
        <a:graphic>
          <a:graphicData uri="http://schemas.openxmlformats.org/drawingml/2006/table">
            <a:tbl>
              <a:tblPr bandRow="1" firstRow="1">
                <a:noFill/>
                <a:tableStyleId>{FF4ACE5D-7305-4668-8917-6893F71DE521}</a:tableStyleId>
              </a:tblPr>
              <a:tblGrid>
                <a:gridCol w="3238500"/>
              </a:tblGrid>
              <a:tr h="162242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S’agit-il </a:t>
                      </a:r>
                      <a:r>
                        <a:rPr b="1" i="0" lang="fr-FR" sz="1600" u="none" cap="none" strike="noStrike">
                          <a:solidFill>
                            <a:schemeClr val="dk1"/>
                          </a:solidFill>
                          <a:latin typeface="Open Sans"/>
                          <a:ea typeface="Open Sans"/>
                          <a:cs typeface="Open Sans"/>
                          <a:sym typeface="Open Sans"/>
                        </a:rPr>
                        <a:t>d’un événement ou d’un personnage </a:t>
                      </a:r>
                      <a:r>
                        <a:rPr b="0" i="0" lang="fr-FR" sz="1600" u="none" cap="none" strike="noStrike">
                          <a:solidFill>
                            <a:schemeClr val="dk1"/>
                          </a:solidFill>
                          <a:latin typeface="Open Sans"/>
                          <a:ea typeface="Open Sans"/>
                          <a:cs typeface="Open Sans"/>
                          <a:sym typeface="Open Sans"/>
                        </a:rPr>
                        <a:t>qui vient </a:t>
                      </a:r>
                      <a:r>
                        <a:rPr b="1" i="0" lang="fr-FR" sz="1600" u="none" cap="none" strike="noStrike">
                          <a:solidFill>
                            <a:schemeClr val="dk1"/>
                          </a:solidFill>
                          <a:latin typeface="Open Sans"/>
                          <a:ea typeface="Open Sans"/>
                          <a:cs typeface="Open Sans"/>
                          <a:sym typeface="Open Sans"/>
                        </a:rPr>
                        <a:t>résoudre</a:t>
                      </a:r>
                      <a:r>
                        <a:rPr b="0" i="0" lang="fr-FR" sz="1600" u="none" cap="none" strike="noStrike">
                          <a:solidFill>
                            <a:schemeClr val="dk1"/>
                          </a:solidFill>
                          <a:latin typeface="Open Sans"/>
                          <a:ea typeface="Open Sans"/>
                          <a:cs typeface="Open Sans"/>
                          <a:sym typeface="Open Sans"/>
                        </a:rPr>
                        <a:t> le problème?</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 mot de liaison </a:t>
                      </a:r>
                      <a:r>
                        <a:rPr b="0" i="0" lang="fr-FR" sz="1600" u="none" cap="none" strike="noStrike">
                          <a:solidFill>
                            <a:schemeClr val="dk1"/>
                          </a:solidFill>
                          <a:latin typeface="Open Sans"/>
                          <a:ea typeface="Open Sans"/>
                          <a:cs typeface="Open Sans"/>
                          <a:sym typeface="Open Sans"/>
                        </a:rPr>
                        <a:t>je dois introduire l’élément de résolution ?  </a:t>
                      </a:r>
                      <a:endParaRPr b="0" i="0" sz="1600" u="none" cap="none" strike="noStrike">
                        <a:solidFill>
                          <a:schemeClr val="dk1"/>
                        </a:solidFill>
                        <a:latin typeface="Open Sans"/>
                        <a:ea typeface="Open Sans"/>
                        <a:cs typeface="Open Sans"/>
                        <a:sym typeface="Open Sans"/>
                      </a:endParaRPr>
                    </a:p>
                  </a:txBody>
                  <a:tcPr marT="32425" marB="32425" marR="91450" marL="91450">
                    <a:solidFill>
                      <a:srgbClr val="BFBFBF"/>
                    </a:solidFill>
                  </a:tcPr>
                </a:tc>
              </a:tr>
            </a:tbl>
          </a:graphicData>
        </a:graphic>
      </p:graphicFrame>
      <p:graphicFrame>
        <p:nvGraphicFramePr>
          <p:cNvPr id="318" name="Google Shape;318;p24"/>
          <p:cNvGraphicFramePr/>
          <p:nvPr/>
        </p:nvGraphicFramePr>
        <p:xfrm>
          <a:off x="4513263" y="3084233"/>
          <a:ext cx="3000000" cy="3000000"/>
        </p:xfrm>
        <a:graphic>
          <a:graphicData uri="http://schemas.openxmlformats.org/drawingml/2006/table">
            <a:tbl>
              <a:tblPr bandRow="1" firstRow="1">
                <a:noFill/>
                <a:tableStyleId>{FF4ACE5D-7305-4668-8917-6893F71DE521}</a:tableStyleId>
              </a:tblPr>
              <a:tblGrid>
                <a:gridCol w="3237625"/>
              </a:tblGrid>
              <a:tr h="1656975">
                <a:tc>
                  <a:txBody>
                    <a:bodyPr/>
                    <a:lstStyle/>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a- </a:t>
                      </a:r>
                      <a:r>
                        <a:rPr b="1" i="0" lang="fr-FR" sz="1600" u="none" cap="none" strike="noStrike">
                          <a:solidFill>
                            <a:schemeClr val="dk1"/>
                          </a:solidFill>
                          <a:latin typeface="Open Sans"/>
                          <a:ea typeface="Open Sans"/>
                          <a:cs typeface="Open Sans"/>
                          <a:sym typeface="Open Sans"/>
                        </a:rPr>
                        <a:t>Comment se termine le récit ? </a:t>
                      </a:r>
                      <a:r>
                        <a:rPr b="0" i="0" lang="fr-FR" sz="1600" u="none" cap="none" strike="noStrike">
                          <a:solidFill>
                            <a:schemeClr val="dk1"/>
                          </a:solidFill>
                          <a:latin typeface="Open Sans"/>
                          <a:ea typeface="Open Sans"/>
                          <a:cs typeface="Open Sans"/>
                          <a:sym typeface="Open Sans"/>
                        </a:rPr>
                        <a:t>Que s’est-il passé au personnage principal? S’agit-il d’une fin heureuse ou triste ? </a:t>
                      </a:r>
                      <a:endParaRPr sz="1400" u="none" cap="none" strike="noStrike"/>
                    </a:p>
                    <a:p>
                      <a:pPr indent="0" lvl="0" marL="0" marR="0" rtl="0" algn="l">
                        <a:lnSpc>
                          <a:spcPct val="107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b- </a:t>
                      </a:r>
                      <a:r>
                        <a:rPr b="1" i="0" lang="fr-FR" sz="1600" u="none" cap="none" strike="noStrike">
                          <a:solidFill>
                            <a:schemeClr val="dk1"/>
                          </a:solidFill>
                          <a:latin typeface="Open Sans"/>
                          <a:ea typeface="Open Sans"/>
                          <a:cs typeface="Open Sans"/>
                          <a:sym typeface="Open Sans"/>
                        </a:rPr>
                        <a:t>Par quel(s) mot(s) </a:t>
                      </a:r>
                      <a:r>
                        <a:rPr b="0" i="0" lang="fr-FR" sz="1600" u="none" cap="none" strike="noStrike">
                          <a:solidFill>
                            <a:schemeClr val="dk1"/>
                          </a:solidFill>
                          <a:latin typeface="Open Sans"/>
                          <a:ea typeface="Open Sans"/>
                          <a:cs typeface="Open Sans"/>
                          <a:sym typeface="Open Sans"/>
                        </a:rPr>
                        <a:t>je vais introduire la situation finale ? </a:t>
                      </a:r>
                      <a:endParaRPr b="0" i="0" sz="1600" u="none" cap="none" strike="noStrike">
                        <a:solidFill>
                          <a:schemeClr val="dk1"/>
                        </a:solidFill>
                        <a:highlight>
                          <a:srgbClr val="FFFF00"/>
                        </a:highlight>
                        <a:latin typeface="Open Sans"/>
                        <a:ea typeface="Open Sans"/>
                        <a:cs typeface="Open Sans"/>
                        <a:sym typeface="Open Sans"/>
                      </a:endParaRPr>
                    </a:p>
                  </a:txBody>
                  <a:tcPr marT="46100" marB="46100" marR="91450" marL="91450">
                    <a:solidFill>
                      <a:srgbClr val="6FEBDC"/>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25"/>
          <p:cNvSpPr txBox="1"/>
          <p:nvPr/>
        </p:nvSpPr>
        <p:spPr>
          <a:xfrm>
            <a:off x="802023" y="125497"/>
            <a:ext cx="8005094"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PRODUIRE, DÉVELOPPER LE SUJET</a:t>
            </a:r>
            <a:endParaRPr b="1" i="0" sz="3600" u="none" cap="none" strike="noStrike">
              <a:solidFill>
                <a:srgbClr val="0096D6"/>
              </a:solidFill>
              <a:latin typeface="Open Sans"/>
              <a:ea typeface="Open Sans"/>
              <a:cs typeface="Open Sans"/>
              <a:sym typeface="Open Sans"/>
            </a:endParaRPr>
          </a:p>
        </p:txBody>
      </p:sp>
      <p:sp>
        <p:nvSpPr>
          <p:cNvPr id="325" name="Google Shape;325;p25"/>
          <p:cNvSpPr/>
          <p:nvPr/>
        </p:nvSpPr>
        <p:spPr>
          <a:xfrm>
            <a:off x="1494422" y="1259472"/>
            <a:ext cx="9345613" cy="38472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800"/>
              <a:buFont typeface="Arial"/>
              <a:buNone/>
            </a:pPr>
            <a:r>
              <a:rPr b="1" i="0" lang="fr-FR" sz="28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26"/>
          <p:cNvSpPr/>
          <p:nvPr/>
        </p:nvSpPr>
        <p:spPr>
          <a:xfrm>
            <a:off x="74613" y="3855033"/>
            <a:ext cx="6540500" cy="83099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Vérifiez que vous avez respecté tous les indicateurs de réussite. </a:t>
            </a:r>
            <a:endParaRPr b="1" i="0" sz="2400" u="sng" cap="none" strike="noStrike">
              <a:solidFill>
                <a:schemeClr val="dk1"/>
              </a:solidFill>
              <a:latin typeface="Open Sans"/>
              <a:ea typeface="Open Sans"/>
              <a:cs typeface="Open Sans"/>
              <a:sym typeface="Open Sans"/>
            </a:endParaRPr>
          </a:p>
        </p:txBody>
      </p:sp>
      <p:sp>
        <p:nvSpPr>
          <p:cNvPr id="332" name="Google Shape;332;p26"/>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PRODUIRE SON TEXTE</a:t>
            </a:r>
            <a:endParaRPr b="0" i="0" sz="1400" u="none" cap="none" strike="noStrike">
              <a:solidFill>
                <a:srgbClr val="000000"/>
              </a:solidFill>
              <a:latin typeface="Arial"/>
              <a:ea typeface="Arial"/>
              <a:cs typeface="Arial"/>
              <a:sym typeface="Arial"/>
            </a:endParaRPr>
          </a:p>
        </p:txBody>
      </p:sp>
      <p:sp>
        <p:nvSpPr>
          <p:cNvPr id="333" name="Google Shape;333;p26"/>
          <p:cNvSpPr/>
          <p:nvPr/>
        </p:nvSpPr>
        <p:spPr>
          <a:xfrm>
            <a:off x="74613" y="4610207"/>
            <a:ext cx="685482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Faites les corrections. Demandez l’aide de votre camarade ou de votre enseignant quand c’est nécessaire. </a:t>
            </a:r>
            <a:endParaRPr b="0" i="0" sz="1400" u="none" cap="none" strike="noStrike">
              <a:solidFill>
                <a:srgbClr val="000000"/>
              </a:solidFill>
              <a:latin typeface="Arial"/>
              <a:ea typeface="Arial"/>
              <a:cs typeface="Arial"/>
              <a:sym typeface="Arial"/>
            </a:endParaRPr>
          </a:p>
        </p:txBody>
      </p:sp>
      <p:sp>
        <p:nvSpPr>
          <p:cNvPr id="334" name="Google Shape;334;p26"/>
          <p:cNvSpPr/>
          <p:nvPr/>
        </p:nvSpPr>
        <p:spPr>
          <a:xfrm>
            <a:off x="78125" y="868660"/>
            <a:ext cx="714817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Citez les indicateurs de réussite de votre narration. </a:t>
            </a:r>
            <a:endParaRPr b="0" i="0" sz="2400" u="none" cap="none" strike="noStrike">
              <a:solidFill>
                <a:schemeClr val="dk1"/>
              </a:solidFill>
              <a:latin typeface="Open Sans"/>
              <a:ea typeface="Open Sans"/>
              <a:cs typeface="Open Sans"/>
              <a:sym typeface="Open Sans"/>
            </a:endParaRPr>
          </a:p>
        </p:txBody>
      </p:sp>
      <p:sp>
        <p:nvSpPr>
          <p:cNvPr id="335" name="Google Shape;335;p26"/>
          <p:cNvSpPr/>
          <p:nvPr/>
        </p:nvSpPr>
        <p:spPr>
          <a:xfrm>
            <a:off x="882650" y="1398588"/>
            <a:ext cx="6046788" cy="15700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reprises nominales et pronominales pour designer chacun des personnages;</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indications spatio-temporelles pour situer le récit.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les mots  de liaisons.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d’actions aux temps du récit au passé (passé simple, imparfait). </a:t>
            </a:r>
            <a:endParaRPr b="0" i="0" sz="1400" u="none" cap="none" strike="noStrike">
              <a:solidFill>
                <a:srgbClr val="000000"/>
              </a:solidFill>
              <a:latin typeface="Arial"/>
              <a:ea typeface="Arial"/>
              <a:cs typeface="Arial"/>
              <a:sym typeface="Arial"/>
            </a:endParaRPr>
          </a:p>
        </p:txBody>
      </p:sp>
      <p:sp>
        <p:nvSpPr>
          <p:cNvPr id="336" name="Google Shape;336;p26"/>
          <p:cNvSpPr/>
          <p:nvPr/>
        </p:nvSpPr>
        <p:spPr>
          <a:xfrm>
            <a:off x="74613" y="3045964"/>
            <a:ext cx="6742112"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Rédigez sur le brouillon votre texte </a:t>
            </a:r>
            <a:r>
              <a:rPr b="1" i="0" lang="fr-FR" sz="2400" u="sng" cap="none" strike="noStrike">
                <a:solidFill>
                  <a:schemeClr val="dk1"/>
                </a:solidFill>
                <a:latin typeface="Open Sans"/>
                <a:ea typeface="Open Sans"/>
                <a:cs typeface="Open Sans"/>
                <a:sym typeface="Open Sans"/>
              </a:rPr>
              <a:t>tout en respectant le plan élaboré</a:t>
            </a:r>
            <a:r>
              <a:rPr b="1" i="0" lang="fr-FR" sz="2400" u="none" cap="none" strike="noStrike">
                <a:solidFill>
                  <a:schemeClr val="dk1"/>
                </a:solidFill>
                <a:latin typeface="Open Sans"/>
                <a:ea typeface="Open Sans"/>
                <a:cs typeface="Open Sans"/>
                <a:sym typeface="Open Sans"/>
              </a:rPr>
              <a:t>. </a:t>
            </a:r>
            <a:endParaRPr b="0" i="0" sz="2400" u="none" cap="none" strike="noStrike">
              <a:solidFill>
                <a:schemeClr val="dk1"/>
              </a:solidFill>
              <a:latin typeface="Open Sans"/>
              <a:ea typeface="Open Sans"/>
              <a:cs typeface="Open Sans"/>
              <a:sym typeface="Open Sans"/>
            </a:endParaRPr>
          </a:p>
        </p:txBody>
      </p:sp>
      <p:sp>
        <p:nvSpPr>
          <p:cNvPr id="337" name="Google Shape;337;p26"/>
          <p:cNvSpPr/>
          <p:nvPr/>
        </p:nvSpPr>
        <p:spPr>
          <a:xfrm>
            <a:off x="74613" y="5727447"/>
            <a:ext cx="7148175" cy="12003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Vérifier l’orthographe, les majuscules, la ponctuation et la mise en page avant de présenter votre texte. </a:t>
            </a:r>
            <a:endParaRPr b="0" i="0" sz="1400" u="none" cap="none" strike="noStrike">
              <a:solidFill>
                <a:srgbClr val="000000"/>
              </a:solidFill>
              <a:latin typeface="Arial"/>
              <a:ea typeface="Arial"/>
              <a:cs typeface="Arial"/>
              <a:sym typeface="Arial"/>
            </a:endParaRPr>
          </a:p>
        </p:txBody>
      </p:sp>
      <p:sp>
        <p:nvSpPr>
          <p:cNvPr id="338" name="Google Shape;338;p26"/>
          <p:cNvSpPr/>
          <p:nvPr/>
        </p:nvSpPr>
        <p:spPr>
          <a:xfrm>
            <a:off x="7431088" y="1003300"/>
            <a:ext cx="4008437" cy="50784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9"/>
          <p:cNvSpPr/>
          <p:nvPr/>
        </p:nvSpPr>
        <p:spPr>
          <a:xfrm flipH="1">
            <a:off x="1782762" y="1928018"/>
            <a:ext cx="8988425" cy="981075"/>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Produire un texte narratif (établir une situation initiale, une situation finale / introduire un ou plusieurs éléments modificateurs).</a:t>
            </a:r>
            <a:endParaRPr b="0" i="0" sz="1400" u="none" cap="none" strike="noStrike">
              <a:solidFill>
                <a:srgbClr val="000000"/>
              </a:solidFill>
              <a:latin typeface="Arial"/>
              <a:ea typeface="Arial"/>
              <a:cs typeface="Arial"/>
              <a:sym typeface="Arial"/>
            </a:endParaRPr>
          </a:p>
        </p:txBody>
      </p:sp>
      <p:sp>
        <p:nvSpPr>
          <p:cNvPr id="96" name="Google Shape;96;p9"/>
          <p:cNvSpPr/>
          <p:nvPr/>
        </p:nvSpPr>
        <p:spPr>
          <a:xfrm flipH="1">
            <a:off x="1782762" y="3236769"/>
            <a:ext cx="9026525" cy="541337"/>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analyser une consigne, élaborer un plan et rechercher des idées. </a:t>
            </a:r>
            <a:endParaRPr b="0" i="0" sz="1400" u="none" cap="none" strike="noStrike">
              <a:solidFill>
                <a:srgbClr val="000000"/>
              </a:solidFill>
              <a:latin typeface="Arial"/>
              <a:ea typeface="Arial"/>
              <a:cs typeface="Arial"/>
              <a:sym typeface="Arial"/>
            </a:endParaRPr>
          </a:p>
        </p:txBody>
      </p:sp>
      <p:sp>
        <p:nvSpPr>
          <p:cNvPr id="97" name="Google Shape;97;p9"/>
          <p:cNvSpPr txBox="1"/>
          <p:nvPr/>
        </p:nvSpPr>
        <p:spPr>
          <a:xfrm>
            <a:off x="1063625" y="4110038"/>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pic>
        <p:nvPicPr>
          <p:cNvPr id="98" name="Google Shape;98;p9"/>
          <p:cNvPicPr preferRelativeResize="0"/>
          <p:nvPr/>
        </p:nvPicPr>
        <p:blipFill rotWithShape="1">
          <a:blip r:embed="rId3">
            <a:alphaModFix/>
          </a:blip>
          <a:srcRect b="0" l="0" r="0" t="0"/>
          <a:stretch/>
        </p:blipFill>
        <p:spPr>
          <a:xfrm>
            <a:off x="1044575" y="1698625"/>
            <a:ext cx="738188" cy="1038225"/>
          </a:xfrm>
          <a:prstGeom prst="rect">
            <a:avLst/>
          </a:prstGeom>
          <a:noFill/>
          <a:ln>
            <a:noFill/>
          </a:ln>
        </p:spPr>
      </p:pic>
      <p:sp>
        <p:nvSpPr>
          <p:cNvPr id="99" name="Google Shape;99;p9"/>
          <p:cNvSpPr txBox="1"/>
          <p:nvPr/>
        </p:nvSpPr>
        <p:spPr>
          <a:xfrm>
            <a:off x="1063625" y="2054225"/>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100" name="Google Shape;100;p9"/>
          <p:cNvSpPr txBox="1"/>
          <p:nvPr/>
        </p:nvSpPr>
        <p:spPr>
          <a:xfrm>
            <a:off x="1063625" y="4897438"/>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4</a:t>
            </a:r>
            <a:endParaRPr b="0" i="0" sz="1400" u="none" cap="none" strike="noStrike">
              <a:solidFill>
                <a:srgbClr val="000000"/>
              </a:solidFill>
              <a:latin typeface="Arial"/>
              <a:ea typeface="Arial"/>
              <a:cs typeface="Arial"/>
              <a:sym typeface="Arial"/>
            </a:endParaRPr>
          </a:p>
        </p:txBody>
      </p:sp>
      <p:sp>
        <p:nvSpPr>
          <p:cNvPr id="101" name="Google Shape;101;p9"/>
          <p:cNvSpPr txBox="1"/>
          <p:nvPr/>
        </p:nvSpPr>
        <p:spPr>
          <a:xfrm>
            <a:off x="1055688" y="3594100"/>
            <a:ext cx="369887"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3</a:t>
            </a:r>
            <a:endParaRPr b="0" i="0" sz="1400" u="none" cap="none" strike="noStrike">
              <a:solidFill>
                <a:srgbClr val="000000"/>
              </a:solidFill>
              <a:latin typeface="Arial"/>
              <a:ea typeface="Arial"/>
              <a:cs typeface="Arial"/>
              <a:sym typeface="Arial"/>
            </a:endParaRPr>
          </a:p>
        </p:txBody>
      </p:sp>
      <p:sp>
        <p:nvSpPr>
          <p:cNvPr id="102" name="Google Shape;102;p9"/>
          <p:cNvSpPr txBox="1"/>
          <p:nvPr/>
        </p:nvSpPr>
        <p:spPr>
          <a:xfrm>
            <a:off x="1055688" y="5226050"/>
            <a:ext cx="369887"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5</a:t>
            </a:r>
            <a:endParaRPr b="0" i="0" sz="1400" u="none" cap="none" strike="noStrike">
              <a:solidFill>
                <a:srgbClr val="000000"/>
              </a:solidFill>
              <a:latin typeface="Arial"/>
              <a:ea typeface="Arial"/>
              <a:cs typeface="Arial"/>
              <a:sym typeface="Arial"/>
            </a:endParaRPr>
          </a:p>
        </p:txBody>
      </p:sp>
      <p:sp>
        <p:nvSpPr>
          <p:cNvPr id="103" name="Google Shape;103;p9"/>
          <p:cNvSpPr txBox="1"/>
          <p:nvPr/>
        </p:nvSpPr>
        <p:spPr>
          <a:xfrm>
            <a:off x="1239838" y="1162050"/>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1400" u="none" cap="none" strike="noStrike">
              <a:solidFill>
                <a:srgbClr val="000000"/>
              </a:solidFill>
              <a:latin typeface="Arial"/>
              <a:ea typeface="Arial"/>
              <a:cs typeface="Arial"/>
              <a:sym typeface="Arial"/>
            </a:endParaRPr>
          </a:p>
        </p:txBody>
      </p:sp>
      <p:sp>
        <p:nvSpPr>
          <p:cNvPr id="104" name="Google Shape;104;p9"/>
          <p:cNvSpPr txBox="1"/>
          <p:nvPr/>
        </p:nvSpPr>
        <p:spPr>
          <a:xfrm>
            <a:off x="1681966" y="2779826"/>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L’apprenant sera capable de / d’ :  </a:t>
            </a:r>
            <a:endParaRPr b="0" i="0" sz="1400" u="none" cap="none" strike="noStrike">
              <a:solidFill>
                <a:srgbClr val="000000"/>
              </a:solidFill>
              <a:latin typeface="Arial"/>
              <a:ea typeface="Arial"/>
              <a:cs typeface="Arial"/>
              <a:sym typeface="Arial"/>
            </a:endParaRPr>
          </a:p>
        </p:txBody>
      </p:sp>
      <p:sp>
        <p:nvSpPr>
          <p:cNvPr id="105" name="Google Shape;105;p9"/>
          <p:cNvSpPr/>
          <p:nvPr/>
        </p:nvSpPr>
        <p:spPr>
          <a:xfrm flipH="1">
            <a:off x="1782763" y="3767138"/>
            <a:ext cx="9026525" cy="2378075"/>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se préparer à produire et à utiliser les outils linguistiques nécessaires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le schéma narratif quinaire.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temps du récit au passé,</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reprises nominales et pronominales,</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mots de liaisons.</a:t>
            </a:r>
            <a:endParaRPr b="0" i="0" sz="2000" u="none" cap="none" strike="noStrike">
              <a:solidFill>
                <a:srgbClr val="000000"/>
              </a:solidFill>
              <a:latin typeface="Open Sans"/>
              <a:ea typeface="Open Sans"/>
              <a:cs typeface="Open Sans"/>
              <a:sym typeface="Open Sans"/>
            </a:endParaRPr>
          </a:p>
        </p:txBody>
      </p:sp>
      <p:sp>
        <p:nvSpPr>
          <p:cNvPr id="106" name="Google Shape;106;p9"/>
          <p:cNvSpPr/>
          <p:nvPr/>
        </p:nvSpPr>
        <p:spPr>
          <a:xfrm flipH="1">
            <a:off x="1801813" y="6242050"/>
            <a:ext cx="9026525"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identifier les indicateurs de réussite de la production d’un texte narratif.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27"/>
          <p:cNvSpPr/>
          <p:nvPr/>
        </p:nvSpPr>
        <p:spPr>
          <a:xfrm>
            <a:off x="5748338" y="6362784"/>
            <a:ext cx="6176962" cy="3381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Préciser les idées directrices à développer puis réfléchir aux détails. </a:t>
            </a:r>
            <a:endParaRPr b="0" i="0" sz="1400" u="none" cap="none" strike="noStrike">
              <a:solidFill>
                <a:srgbClr val="000000"/>
              </a:solidFill>
              <a:latin typeface="Arial"/>
              <a:ea typeface="Arial"/>
              <a:cs typeface="Arial"/>
              <a:sym typeface="Arial"/>
            </a:endParaRPr>
          </a:p>
        </p:txBody>
      </p:sp>
      <p:sp>
        <p:nvSpPr>
          <p:cNvPr id="345" name="Google Shape;345;p27"/>
          <p:cNvSpPr/>
          <p:nvPr/>
        </p:nvSpPr>
        <p:spPr>
          <a:xfrm>
            <a:off x="5729288" y="3455988"/>
            <a:ext cx="6176962" cy="157003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reprises nominales et pronominales pour designer chacun des personnages;</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indications spatio-temporelles pour situer le récit.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les mots  de liaisons.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d’actions aux temps du récit au passé (passé simple, imparfait). </a:t>
            </a:r>
            <a:endParaRPr b="0" i="0" sz="1400" u="none" cap="none" strike="noStrike">
              <a:solidFill>
                <a:srgbClr val="000000"/>
              </a:solidFill>
              <a:latin typeface="Arial"/>
              <a:ea typeface="Arial"/>
              <a:cs typeface="Arial"/>
              <a:sym typeface="Arial"/>
            </a:endParaRPr>
          </a:p>
        </p:txBody>
      </p:sp>
      <p:sp>
        <p:nvSpPr>
          <p:cNvPr id="346" name="Google Shape;346;p27"/>
          <p:cNvSpPr/>
          <p:nvPr/>
        </p:nvSpPr>
        <p:spPr>
          <a:xfrm>
            <a:off x="5729288" y="2719388"/>
            <a:ext cx="6176962" cy="58420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Corriger ses propres erreurs, seul, avec l’aide de son camarade ou de l’enseignant(e) si besoin.</a:t>
            </a:r>
            <a:endParaRPr b="0" i="0" sz="1400" u="none" cap="none" strike="noStrike">
              <a:solidFill>
                <a:srgbClr val="000000"/>
              </a:solidFill>
              <a:latin typeface="Arial"/>
              <a:ea typeface="Arial"/>
              <a:cs typeface="Arial"/>
              <a:sym typeface="Arial"/>
            </a:endParaRPr>
          </a:p>
        </p:txBody>
      </p:sp>
      <p:sp>
        <p:nvSpPr>
          <p:cNvPr id="347" name="Google Shape;347;p27"/>
          <p:cNvSpPr txBox="1"/>
          <p:nvPr/>
        </p:nvSpPr>
        <p:spPr>
          <a:xfrm>
            <a:off x="822325" y="95166"/>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POUR RÉUSSIR SA PRODUCTION</a:t>
            </a:r>
            <a:endParaRPr b="0" i="0" sz="1400" u="none" cap="none" strike="noStrike">
              <a:solidFill>
                <a:srgbClr val="000000"/>
              </a:solidFill>
              <a:latin typeface="Arial"/>
              <a:ea typeface="Arial"/>
              <a:cs typeface="Arial"/>
              <a:sym typeface="Arial"/>
            </a:endParaRPr>
          </a:p>
        </p:txBody>
      </p:sp>
      <p:sp>
        <p:nvSpPr>
          <p:cNvPr id="348" name="Google Shape;348;p27"/>
          <p:cNvSpPr/>
          <p:nvPr/>
        </p:nvSpPr>
        <p:spPr>
          <a:xfrm>
            <a:off x="696452" y="2505555"/>
            <a:ext cx="205422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Analyser la consigne </a:t>
            </a:r>
            <a:endParaRPr b="0" i="0" sz="1400" u="none" cap="none" strike="noStrike">
              <a:solidFill>
                <a:srgbClr val="000000"/>
              </a:solidFill>
              <a:latin typeface="Arial"/>
              <a:ea typeface="Arial"/>
              <a:cs typeface="Arial"/>
              <a:sym typeface="Arial"/>
            </a:endParaRPr>
          </a:p>
        </p:txBody>
      </p:sp>
      <p:sp>
        <p:nvSpPr>
          <p:cNvPr id="349" name="Google Shape;349;p27"/>
          <p:cNvSpPr/>
          <p:nvPr/>
        </p:nvSpPr>
        <p:spPr>
          <a:xfrm>
            <a:off x="690562" y="3325553"/>
            <a:ext cx="1614488"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Elaborer un plan</a:t>
            </a:r>
            <a:endParaRPr b="0" i="0" sz="1400" u="none" cap="none" strike="noStrike">
              <a:solidFill>
                <a:srgbClr val="000000"/>
              </a:solidFill>
              <a:latin typeface="Arial"/>
              <a:ea typeface="Arial"/>
              <a:cs typeface="Arial"/>
              <a:sym typeface="Arial"/>
            </a:endParaRPr>
          </a:p>
        </p:txBody>
      </p:sp>
      <p:sp>
        <p:nvSpPr>
          <p:cNvPr id="350" name="Google Shape;350;p27"/>
          <p:cNvSpPr/>
          <p:nvPr/>
        </p:nvSpPr>
        <p:spPr>
          <a:xfrm>
            <a:off x="690562" y="2915701"/>
            <a:ext cx="4200525"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Penser les indicateurs de réussite linguistique</a:t>
            </a:r>
            <a:endParaRPr b="0" i="0" sz="1400" u="none" cap="none" strike="noStrike">
              <a:solidFill>
                <a:srgbClr val="000000"/>
              </a:solidFill>
              <a:latin typeface="Arial"/>
              <a:ea typeface="Arial"/>
              <a:cs typeface="Arial"/>
              <a:sym typeface="Arial"/>
            </a:endParaRPr>
          </a:p>
        </p:txBody>
      </p:sp>
      <p:sp>
        <p:nvSpPr>
          <p:cNvPr id="351" name="Google Shape;351;p27"/>
          <p:cNvSpPr/>
          <p:nvPr/>
        </p:nvSpPr>
        <p:spPr>
          <a:xfrm>
            <a:off x="690562" y="4090406"/>
            <a:ext cx="127317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Développer  </a:t>
            </a:r>
            <a:endParaRPr b="0" i="0" sz="1600" u="none" cap="none" strike="noStrike">
              <a:solidFill>
                <a:schemeClr val="dk1"/>
              </a:solidFill>
              <a:latin typeface="Arial"/>
              <a:ea typeface="Arial"/>
              <a:cs typeface="Arial"/>
              <a:sym typeface="Arial"/>
            </a:endParaRPr>
          </a:p>
        </p:txBody>
      </p:sp>
      <p:sp>
        <p:nvSpPr>
          <p:cNvPr id="352" name="Google Shape;352;p27"/>
          <p:cNvSpPr/>
          <p:nvPr/>
        </p:nvSpPr>
        <p:spPr>
          <a:xfrm>
            <a:off x="663908" y="4447505"/>
            <a:ext cx="1568450"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S’auto—évaluer </a:t>
            </a:r>
            <a:endParaRPr b="0" i="0" sz="1600" u="none" cap="none" strike="noStrike">
              <a:solidFill>
                <a:schemeClr val="dk1"/>
              </a:solidFill>
              <a:latin typeface="Arial"/>
              <a:ea typeface="Arial"/>
              <a:cs typeface="Arial"/>
              <a:sym typeface="Arial"/>
            </a:endParaRPr>
          </a:p>
        </p:txBody>
      </p:sp>
      <p:sp>
        <p:nvSpPr>
          <p:cNvPr id="353" name="Google Shape;353;p27"/>
          <p:cNvSpPr/>
          <p:nvPr/>
        </p:nvSpPr>
        <p:spPr>
          <a:xfrm>
            <a:off x="663908" y="4785643"/>
            <a:ext cx="1501775" cy="3397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S’auto-corriger </a:t>
            </a:r>
            <a:endParaRPr b="0" i="0" sz="1600" u="none" cap="none" strike="noStrike">
              <a:solidFill>
                <a:schemeClr val="dk1"/>
              </a:solidFill>
              <a:latin typeface="Arial"/>
              <a:ea typeface="Arial"/>
              <a:cs typeface="Arial"/>
              <a:sym typeface="Arial"/>
            </a:endParaRPr>
          </a:p>
        </p:txBody>
      </p:sp>
      <p:sp>
        <p:nvSpPr>
          <p:cNvPr id="354" name="Google Shape;354;p27"/>
          <p:cNvSpPr/>
          <p:nvPr/>
        </p:nvSpPr>
        <p:spPr>
          <a:xfrm>
            <a:off x="663908" y="5161410"/>
            <a:ext cx="1693862"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Mettre au propre </a:t>
            </a:r>
            <a:endParaRPr b="0" i="0" sz="1600" u="none" cap="none" strike="noStrike">
              <a:solidFill>
                <a:schemeClr val="dk1"/>
              </a:solidFill>
              <a:latin typeface="Arial"/>
              <a:ea typeface="Arial"/>
              <a:cs typeface="Arial"/>
              <a:sym typeface="Arial"/>
            </a:endParaRPr>
          </a:p>
        </p:txBody>
      </p:sp>
      <p:sp>
        <p:nvSpPr>
          <p:cNvPr id="355" name="Google Shape;355;p27"/>
          <p:cNvSpPr/>
          <p:nvPr/>
        </p:nvSpPr>
        <p:spPr>
          <a:xfrm>
            <a:off x="5729288" y="5881688"/>
            <a:ext cx="6176962" cy="34925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Penser à l’ordre, à l’organisation des idées: le schéma narratif.</a:t>
            </a:r>
            <a:endParaRPr b="0" i="0" sz="1400" u="none" cap="none" strike="noStrike">
              <a:solidFill>
                <a:srgbClr val="000000"/>
              </a:solidFill>
              <a:latin typeface="Arial"/>
              <a:ea typeface="Arial"/>
              <a:cs typeface="Arial"/>
              <a:sym typeface="Arial"/>
            </a:endParaRPr>
          </a:p>
        </p:txBody>
      </p:sp>
      <p:sp>
        <p:nvSpPr>
          <p:cNvPr id="356" name="Google Shape;356;p27"/>
          <p:cNvSpPr/>
          <p:nvPr/>
        </p:nvSpPr>
        <p:spPr>
          <a:xfrm>
            <a:off x="5729288" y="5165810"/>
            <a:ext cx="6176962" cy="585787"/>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Évaluer son texte en fonction des indicateurs de réussite élaborés avec l’enseignant(e). </a:t>
            </a:r>
            <a:endParaRPr b="0" i="0" sz="1400" u="none" cap="none" strike="noStrike">
              <a:solidFill>
                <a:srgbClr val="000000"/>
              </a:solidFill>
              <a:latin typeface="Arial"/>
              <a:ea typeface="Arial"/>
              <a:cs typeface="Arial"/>
              <a:sym typeface="Arial"/>
            </a:endParaRPr>
          </a:p>
        </p:txBody>
      </p:sp>
      <p:sp>
        <p:nvSpPr>
          <p:cNvPr id="357" name="Google Shape;357;p27"/>
          <p:cNvSpPr/>
          <p:nvPr/>
        </p:nvSpPr>
        <p:spPr>
          <a:xfrm>
            <a:off x="690562" y="3733600"/>
            <a:ext cx="1951038" cy="3381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Chercher des idées </a:t>
            </a:r>
            <a:endParaRPr b="0" i="0" sz="1400" u="none" cap="none" strike="noStrike">
              <a:solidFill>
                <a:srgbClr val="000000"/>
              </a:solidFill>
              <a:latin typeface="Arial"/>
              <a:ea typeface="Arial"/>
              <a:cs typeface="Arial"/>
              <a:sym typeface="Arial"/>
            </a:endParaRPr>
          </a:p>
        </p:txBody>
      </p:sp>
      <p:sp>
        <p:nvSpPr>
          <p:cNvPr id="358" name="Google Shape;358;p27"/>
          <p:cNvSpPr/>
          <p:nvPr/>
        </p:nvSpPr>
        <p:spPr>
          <a:xfrm>
            <a:off x="172117" y="845820"/>
            <a:ext cx="5603959"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Associez les titres suivants aux encadrés afin de retrouver les différentes stratégies pour réussir une production écrite. </a:t>
            </a:r>
            <a:endParaRPr b="0" i="0" sz="1400" u="none" cap="none" strike="noStrike">
              <a:solidFill>
                <a:srgbClr val="000000"/>
              </a:solidFill>
              <a:latin typeface="Arial"/>
              <a:ea typeface="Arial"/>
              <a:cs typeface="Arial"/>
              <a:sym typeface="Arial"/>
            </a:endParaRPr>
          </a:p>
        </p:txBody>
      </p:sp>
      <p:sp>
        <p:nvSpPr>
          <p:cNvPr id="359" name="Google Shape;359;p27"/>
          <p:cNvSpPr/>
          <p:nvPr/>
        </p:nvSpPr>
        <p:spPr>
          <a:xfrm>
            <a:off x="5729288" y="1735137"/>
            <a:ext cx="6176962" cy="83185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la situation de communication.</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type, l’enjeu et le genre du texte à produire.</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volume du texte à produire. </a:t>
            </a:r>
            <a:endParaRPr b="0" i="0" sz="1600" u="none" cap="none" strike="noStrike">
              <a:solidFill>
                <a:srgbClr val="000000"/>
              </a:solidFill>
              <a:latin typeface="Open Sans"/>
              <a:ea typeface="Open Sans"/>
              <a:cs typeface="Open Sans"/>
              <a:sym typeface="Open Sans"/>
            </a:endParaRPr>
          </a:p>
        </p:txBody>
      </p:sp>
      <p:sp>
        <p:nvSpPr>
          <p:cNvPr id="360" name="Google Shape;360;p27"/>
          <p:cNvSpPr/>
          <p:nvPr/>
        </p:nvSpPr>
        <p:spPr>
          <a:xfrm>
            <a:off x="5729288" y="597193"/>
            <a:ext cx="1876425" cy="338138"/>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Écrire le premier jet</a:t>
            </a:r>
            <a:endParaRPr b="0" i="0" sz="1400" u="none" cap="none" strike="noStrike">
              <a:solidFill>
                <a:srgbClr val="000000"/>
              </a:solidFill>
              <a:latin typeface="Arial"/>
              <a:ea typeface="Arial"/>
              <a:cs typeface="Arial"/>
              <a:sym typeface="Arial"/>
            </a:endParaRPr>
          </a:p>
        </p:txBody>
      </p:sp>
      <p:sp>
        <p:nvSpPr>
          <p:cNvPr id="361" name="Google Shape;361;p27"/>
          <p:cNvSpPr/>
          <p:nvPr/>
        </p:nvSpPr>
        <p:spPr>
          <a:xfrm>
            <a:off x="5729288" y="1019091"/>
            <a:ext cx="6176962" cy="584200"/>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Réviser l’orthographe, les majuscules, la ponctuation et la mise en page en mettant en propre son texte.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5" name="Shape 365"/>
        <p:cNvGrpSpPr/>
        <p:nvPr/>
      </p:nvGrpSpPr>
      <p:grpSpPr>
        <a:xfrm>
          <a:off x="0" y="0"/>
          <a:ext cx="0" cy="0"/>
          <a:chOff x="0" y="0"/>
          <a:chExt cx="0" cy="0"/>
        </a:xfrm>
      </p:grpSpPr>
      <p:sp>
        <p:nvSpPr>
          <p:cNvPr id="366" name="Google Shape;366;p28"/>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1 : </a:t>
            </a:r>
            <a:r>
              <a:rPr b="1" i="0" lang="fr-FR" sz="2400" u="none" cap="none" strike="noStrike">
                <a:solidFill>
                  <a:schemeClr val="dk1"/>
                </a:solidFill>
                <a:latin typeface="Open Sans"/>
                <a:ea typeface="Open Sans"/>
                <a:cs typeface="Open Sans"/>
                <a:sym typeface="Open Sans"/>
              </a:rPr>
              <a:t>H</a:t>
            </a:r>
            <a:r>
              <a:rPr b="1" i="0" lang="fr-FR" sz="2400" u="none" cap="none" strike="noStrike">
                <a:solidFill>
                  <a:srgbClr val="000000"/>
                </a:solidFill>
                <a:latin typeface="Open Sans"/>
                <a:ea typeface="Open Sans"/>
                <a:cs typeface="Open Sans"/>
                <a:sym typeface="Open Sans"/>
              </a:rPr>
              <a:t>istoire :</a:t>
            </a:r>
            <a:r>
              <a:rPr b="0" i="0" lang="fr-FR" sz="2400" u="none" cap="none" strike="noStrike">
                <a:solidFill>
                  <a:schemeClr val="dk1"/>
                </a:solidFill>
                <a:latin typeface="Open Sans"/>
                <a:ea typeface="Open Sans"/>
                <a:cs typeface="Open Sans"/>
                <a:sym typeface="Open Sans"/>
              </a:rPr>
              <a:t> </a:t>
            </a:r>
            <a:r>
              <a:rPr b="1" i="0" lang="fr-FR" sz="2400" u="none" cap="none" strike="noStrike">
                <a:solidFill>
                  <a:srgbClr val="000000"/>
                </a:solidFill>
                <a:latin typeface="Open Sans"/>
                <a:ea typeface="Open Sans"/>
                <a:cs typeface="Open Sans"/>
                <a:sym typeface="Open Sans"/>
              </a:rPr>
              <a:t>Le garcon qui criait : Au loup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2 : </a:t>
            </a:r>
            <a:r>
              <a:rPr b="1" i="0" lang="fr-FR" sz="2400" u="none" cap="none" strike="noStrike">
                <a:solidFill>
                  <a:srgbClr val="000000"/>
                </a:solidFill>
                <a:latin typeface="Open Sans"/>
                <a:ea typeface="Open Sans"/>
                <a:cs typeface="Open Sans"/>
                <a:sym typeface="Open Sans"/>
              </a:rPr>
              <a:t>Pierre GRIPARI, « Le géant aux chaussettes rouges »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3 : </a:t>
            </a:r>
            <a:r>
              <a:rPr b="1" i="0" lang="fr-FR" sz="2400" u="none" cap="none" strike="noStrike">
                <a:solidFill>
                  <a:srgbClr val="000000"/>
                </a:solidFill>
                <a:latin typeface="Open Sans"/>
                <a:ea typeface="Open Sans"/>
                <a:cs typeface="Open Sans"/>
                <a:sym typeface="Open Sans"/>
              </a:rPr>
              <a:t>Warda, Conte recueilli par Ghezal Umm el-Kheir à Ksar Chellala (Algérie)</a:t>
            </a:r>
            <a:endParaRPr b="1" i="0" sz="2400" u="none" cap="none" strike="noStrike">
              <a:solidFill>
                <a:srgbClr val="000000"/>
              </a:solidFill>
              <a:latin typeface="Open Sans"/>
              <a:ea typeface="Open Sans"/>
              <a:cs typeface="Open Sans"/>
              <a:sym typeface="Open Sans"/>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4 : </a:t>
            </a:r>
            <a:r>
              <a:rPr b="1" i="0" lang="fr-FR" sz="2400" u="none" cap="none" strike="noStrike">
                <a:solidFill>
                  <a:srgbClr val="000000"/>
                </a:solidFill>
                <a:latin typeface="Open Sans"/>
                <a:ea typeface="Open Sans"/>
                <a:cs typeface="Open Sans"/>
                <a:sym typeface="Open Sans"/>
              </a:rPr>
              <a:t>Noémie l’endormie</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0" i="0" lang="fr-FR" sz="2400" u="none" cap="none" strike="noStrike">
                <a:solidFill>
                  <a:schemeClr val="dk1"/>
                </a:solidFill>
                <a:latin typeface="Open Sans"/>
                <a:ea typeface="Open Sans"/>
                <a:cs typeface="Open Sans"/>
                <a:sym typeface="Open Sans"/>
              </a:rPr>
              <a:t>Référence 5 : </a:t>
            </a:r>
            <a:r>
              <a:rPr b="0" i="0" lang="fr-FR" sz="1600" u="sng" cap="none" strike="noStrike">
                <a:solidFill>
                  <a:schemeClr val="hlink"/>
                </a:solidFill>
                <a:latin typeface="Open Sans"/>
                <a:ea typeface="Open Sans"/>
                <a:cs typeface="Open Sans"/>
                <a:sym typeface="Open Sans"/>
                <a:hlinkClick r:id="rId3"/>
              </a:rPr>
              <a:t>https://www.maxicours.com/se/cours/le-discours-narratif-et-le-schema-narratif/</a:t>
            </a:r>
            <a:r>
              <a:rPr b="0"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1600"/>
              <a:buFont typeface="Arial"/>
              <a:buNone/>
            </a:pPr>
            <a:r>
              <a:t/>
            </a:r>
            <a:endParaRPr b="0" i="0" sz="16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29"/>
          <p:cNvSpPr txBox="1"/>
          <p:nvPr/>
        </p:nvSpPr>
        <p:spPr>
          <a:xfrm>
            <a:off x="883653" y="1850106"/>
            <a:ext cx="9926638" cy="2693987"/>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 </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0"/>
          <p:cNvSpPr txBox="1"/>
          <p:nvPr/>
        </p:nvSpPr>
        <p:spPr>
          <a:xfrm>
            <a:off x="810996" y="127000"/>
            <a:ext cx="11263745"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COMPRENDRE ET ANALYSER LE SUJET DE PRODUCTION ÉCRITE</a:t>
            </a:r>
            <a:endParaRPr b="1" i="0" sz="3600" u="none" cap="none" strike="noStrike">
              <a:solidFill>
                <a:srgbClr val="0096D6"/>
              </a:solidFill>
              <a:latin typeface="Open Sans"/>
              <a:ea typeface="Open Sans"/>
              <a:cs typeface="Open Sans"/>
              <a:sym typeface="Open Sans"/>
            </a:endParaRPr>
          </a:p>
        </p:txBody>
      </p:sp>
      <p:grpSp>
        <p:nvGrpSpPr>
          <p:cNvPr id="113" name="Google Shape;113;p10"/>
          <p:cNvGrpSpPr/>
          <p:nvPr/>
        </p:nvGrpSpPr>
        <p:grpSpPr>
          <a:xfrm>
            <a:off x="1809677" y="1825337"/>
            <a:ext cx="8628062" cy="3917950"/>
            <a:chOff x="2266430" y="2019675"/>
            <a:chExt cx="8629276" cy="3917222"/>
          </a:xfrm>
        </p:grpSpPr>
        <p:sp>
          <p:nvSpPr>
            <p:cNvPr id="114" name="Google Shape;114;p10"/>
            <p:cNvSpPr/>
            <p:nvPr/>
          </p:nvSpPr>
          <p:spPr>
            <a:xfrm>
              <a:off x="2266430" y="2521232"/>
              <a:ext cx="8629276" cy="341566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(180 - 250 mots) </a:t>
              </a:r>
              <a:endParaRPr b="0" i="0" sz="1400" u="none" cap="none" strike="noStrike">
                <a:solidFill>
                  <a:srgbClr val="000000"/>
                </a:solidFill>
                <a:latin typeface="Arial"/>
                <a:ea typeface="Arial"/>
                <a:cs typeface="Arial"/>
                <a:sym typeface="Arial"/>
              </a:endParaRPr>
            </a:p>
          </p:txBody>
        </p:sp>
        <p:sp>
          <p:nvSpPr>
            <p:cNvPr id="115" name="Google Shape;115;p10"/>
            <p:cNvSpPr/>
            <p:nvPr/>
          </p:nvSpPr>
          <p:spPr>
            <a:xfrm>
              <a:off x="2266430" y="2019675"/>
              <a:ext cx="1703627" cy="501557"/>
            </a:xfrm>
            <a:prstGeom prst="rect">
              <a:avLst/>
            </a:prstGeom>
            <a:noFill/>
            <a:ln cap="flat" cmpd="sng" w="28575">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5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1"/>
          <p:cNvSpPr/>
          <p:nvPr/>
        </p:nvSpPr>
        <p:spPr>
          <a:xfrm>
            <a:off x="3402013" y="1349375"/>
            <a:ext cx="6207125" cy="147796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le raconter sur votre page mais tout en ajoutant votre propre touche aux événements pour mettre en valeur la morale qui s’en dégage.</a:t>
            </a:r>
            <a:endParaRPr b="0" i="0" sz="1400" u="none" cap="none" strike="noStrike">
              <a:solidFill>
                <a:srgbClr val="000000"/>
              </a:solidFill>
              <a:latin typeface="Arial"/>
              <a:ea typeface="Arial"/>
              <a:cs typeface="Arial"/>
              <a:sym typeface="Arial"/>
            </a:endParaRPr>
          </a:p>
        </p:txBody>
      </p:sp>
      <p:sp>
        <p:nvSpPr>
          <p:cNvPr id="121" name="Google Shape;121;p11"/>
          <p:cNvSpPr txBox="1"/>
          <p:nvPr/>
        </p:nvSpPr>
        <p:spPr>
          <a:xfrm>
            <a:off x="904875" y="44450"/>
            <a:ext cx="10469563"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les parties </a:t>
            </a:r>
            <a:endParaRPr b="0" i="0" sz="1400" u="none" cap="none" strike="noStrike">
              <a:solidFill>
                <a:srgbClr val="0096D6"/>
              </a:solidFill>
              <a:latin typeface="Open Sans"/>
              <a:ea typeface="Open Sans"/>
              <a:cs typeface="Open Sans"/>
              <a:sym typeface="Open Sans"/>
            </a:endParaRPr>
          </a:p>
        </p:txBody>
      </p:sp>
      <p:sp>
        <p:nvSpPr>
          <p:cNvPr id="122" name="Google Shape;122;p11"/>
          <p:cNvSpPr/>
          <p:nvPr/>
        </p:nvSpPr>
        <p:spPr>
          <a:xfrm>
            <a:off x="3402013" y="2911475"/>
            <a:ext cx="6081712" cy="646113"/>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3402013" y="3636963"/>
            <a:ext cx="6232525"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24" name="Google Shape;124;p11"/>
          <p:cNvSpPr/>
          <p:nvPr/>
        </p:nvSpPr>
        <p:spPr>
          <a:xfrm>
            <a:off x="10080625" y="1695450"/>
            <a:ext cx="1155700"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sp>
        <p:nvSpPr>
          <p:cNvPr id="125" name="Google Shape;125;p11"/>
          <p:cNvSpPr/>
          <p:nvPr/>
        </p:nvSpPr>
        <p:spPr>
          <a:xfrm>
            <a:off x="10066338" y="2833688"/>
            <a:ext cx="1184275"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sp>
        <p:nvSpPr>
          <p:cNvPr id="126" name="Google Shape;126;p11"/>
          <p:cNvSpPr/>
          <p:nvPr/>
        </p:nvSpPr>
        <p:spPr>
          <a:xfrm>
            <a:off x="10098088" y="3832225"/>
            <a:ext cx="985837" cy="400050"/>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Volume</a:t>
            </a:r>
            <a:endParaRPr b="0" i="0" sz="1400" u="none" cap="none" strike="noStrike">
              <a:solidFill>
                <a:srgbClr val="000000"/>
              </a:solidFill>
              <a:latin typeface="Arial"/>
              <a:ea typeface="Arial"/>
              <a:cs typeface="Arial"/>
              <a:sym typeface="Arial"/>
            </a:endParaRPr>
          </a:p>
        </p:txBody>
      </p:sp>
      <p:sp>
        <p:nvSpPr>
          <p:cNvPr id="127" name="Google Shape;127;p11"/>
          <p:cNvSpPr/>
          <p:nvPr/>
        </p:nvSpPr>
        <p:spPr>
          <a:xfrm>
            <a:off x="3394075" y="914400"/>
            <a:ext cx="1099981"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p:txBody>
      </p:sp>
      <p:sp>
        <p:nvSpPr>
          <p:cNvPr id="128" name="Google Shape;128;p11"/>
          <p:cNvSpPr/>
          <p:nvPr/>
        </p:nvSpPr>
        <p:spPr>
          <a:xfrm>
            <a:off x="3928342" y="4432300"/>
            <a:ext cx="1154112"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graphicFrame>
        <p:nvGraphicFramePr>
          <p:cNvPr id="129" name="Google Shape;129;p11"/>
          <p:cNvGraphicFramePr/>
          <p:nvPr/>
        </p:nvGraphicFramePr>
        <p:xfrm>
          <a:off x="2928217" y="5021264"/>
          <a:ext cx="3000000" cy="3000000"/>
        </p:xfrm>
        <a:graphic>
          <a:graphicData uri="http://schemas.openxmlformats.org/drawingml/2006/table">
            <a:tbl>
              <a:tblPr bandRow="1" firstRow="1">
                <a:noFill/>
                <a:tableStyleId>{FF4ACE5D-7305-4668-8917-6893F71DE521}</a:tableStyleId>
              </a:tblPr>
              <a:tblGrid>
                <a:gridCol w="1051450"/>
                <a:gridCol w="1051450"/>
                <a:gridCol w="1051450"/>
              </a:tblGrid>
              <a:tr h="3698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Qui? </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De qui?</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qui? </a:t>
                      </a:r>
                      <a:endParaRPr sz="1400" u="none" cap="none" strike="noStrike"/>
                    </a:p>
                  </a:txBody>
                  <a:tcPr marT="45600" marB="45600" marR="91450" marL="91450">
                    <a:solidFill>
                      <a:srgbClr val="A0F2E8"/>
                    </a:solidFill>
                  </a:tcPr>
                </a:tc>
              </a:tr>
            </a:tbl>
          </a:graphicData>
        </a:graphic>
      </p:graphicFrame>
      <p:sp>
        <p:nvSpPr>
          <p:cNvPr id="130" name="Google Shape;130;p11"/>
          <p:cNvSpPr/>
          <p:nvPr/>
        </p:nvSpPr>
        <p:spPr>
          <a:xfrm>
            <a:off x="8451851" y="4432300"/>
            <a:ext cx="1182687"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graphicFrame>
        <p:nvGraphicFramePr>
          <p:cNvPr id="131" name="Google Shape;131;p11"/>
          <p:cNvGraphicFramePr/>
          <p:nvPr/>
        </p:nvGraphicFramePr>
        <p:xfrm>
          <a:off x="7300913" y="5016501"/>
          <a:ext cx="3000000" cy="3000000"/>
        </p:xfrm>
        <a:graphic>
          <a:graphicData uri="http://schemas.openxmlformats.org/drawingml/2006/table">
            <a:tbl>
              <a:tblPr bandRow="1" firstRow="1">
                <a:noFill/>
                <a:tableStyleId>{FF4ACE5D-7305-4668-8917-6893F71DE521}</a:tableStyleId>
              </a:tblPr>
              <a:tblGrid>
                <a:gridCol w="1601800"/>
              </a:tblGrid>
              <a:tr h="5390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Genre du texte à rédiger</a:t>
                      </a:r>
                      <a:endParaRPr sz="1400" u="none" cap="none" strike="noStrike"/>
                    </a:p>
                  </a:txBody>
                  <a:tcPr marT="45750" marB="45750" marR="91425" marL="91425">
                    <a:solidFill>
                      <a:srgbClr val="92D050"/>
                    </a:solidFill>
                  </a:tcPr>
                </a:tc>
              </a:tr>
            </a:tbl>
          </a:graphicData>
        </a:graphic>
      </p:graphicFrame>
      <p:graphicFrame>
        <p:nvGraphicFramePr>
          <p:cNvPr id="132" name="Google Shape;132;p11"/>
          <p:cNvGraphicFramePr/>
          <p:nvPr/>
        </p:nvGraphicFramePr>
        <p:xfrm>
          <a:off x="9296400" y="5016501"/>
          <a:ext cx="3000000" cy="3000000"/>
        </p:xfrm>
        <a:graphic>
          <a:graphicData uri="http://schemas.openxmlformats.org/drawingml/2006/table">
            <a:tbl>
              <a:tblPr bandRow="1" firstRow="1">
                <a:noFill/>
                <a:tableStyleId>{FF4ACE5D-7305-4668-8917-6893F71DE521}</a:tableStyleId>
              </a:tblPr>
              <a:tblGrid>
                <a:gridCol w="16033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Type(s) du texte à rédiger </a:t>
                      </a:r>
                      <a:endParaRPr sz="1400" u="none" cap="none" strike="noStrike"/>
                    </a:p>
                  </a:txBody>
                  <a:tcPr marT="45750" marB="45750" marR="91525" marL="91525">
                    <a:solidFill>
                      <a:srgbClr val="92D050"/>
                    </a:solidFill>
                  </a:tcPr>
                </a:tc>
              </a:tr>
            </a:tbl>
          </a:graphicData>
        </a:graphic>
      </p:graphicFrame>
      <p:graphicFrame>
        <p:nvGraphicFramePr>
          <p:cNvPr id="133" name="Google Shape;133;p11"/>
          <p:cNvGraphicFramePr/>
          <p:nvPr/>
        </p:nvGraphicFramePr>
        <p:xfrm>
          <a:off x="8242300" y="5776119"/>
          <a:ext cx="3000000" cy="3000000"/>
        </p:xfrm>
        <a:graphic>
          <a:graphicData uri="http://schemas.openxmlformats.org/drawingml/2006/table">
            <a:tbl>
              <a:tblPr bandRow="1" firstRow="1">
                <a:noFill/>
                <a:tableStyleId>{FF4ACE5D-7305-4668-8917-6893F71DE521}</a:tableStyleId>
              </a:tblPr>
              <a:tblGrid>
                <a:gridCol w="1601775"/>
              </a:tblGrid>
              <a:tr h="5794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Enjeu du texte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à rédiger </a:t>
                      </a:r>
                      <a:endParaRPr sz="1600" u="none" cap="none" strike="noStrike">
                        <a:latin typeface="Open Sans"/>
                        <a:ea typeface="Open Sans"/>
                        <a:cs typeface="Open Sans"/>
                        <a:sym typeface="Open Sans"/>
                      </a:endParaRPr>
                    </a:p>
                  </a:txBody>
                  <a:tcPr marT="45750" marB="45750" marR="91425" marL="91425">
                    <a:solidFill>
                      <a:srgbClr val="92D050"/>
                    </a:solidFill>
                  </a:tcPr>
                </a:tc>
              </a:tr>
            </a:tbl>
          </a:graphicData>
        </a:graphic>
      </p:graphicFrame>
      <p:graphicFrame>
        <p:nvGraphicFramePr>
          <p:cNvPr id="134" name="Google Shape;134;p11"/>
          <p:cNvGraphicFramePr/>
          <p:nvPr/>
        </p:nvGraphicFramePr>
        <p:xfrm>
          <a:off x="3449205" y="5564188"/>
          <a:ext cx="3000000" cy="3000000"/>
        </p:xfrm>
        <a:graphic>
          <a:graphicData uri="http://schemas.openxmlformats.org/drawingml/2006/table">
            <a:tbl>
              <a:tblPr bandRow="1" firstRow="1">
                <a:noFill/>
                <a:tableStyleId>{FF4ACE5D-7305-4668-8917-6893F71DE521}</a:tableStyleId>
              </a:tblPr>
              <a:tblGrid>
                <a:gridCol w="1051725"/>
                <a:gridCol w="1051725"/>
              </a:tblGrid>
              <a:tr h="3714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Quand?</a:t>
                      </a:r>
                      <a:endParaRPr sz="1400" u="none" cap="none" strike="noStrike"/>
                    </a:p>
                  </a:txBody>
                  <a:tcPr marT="45800" marB="45800" marR="91475" marL="91475">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Où?</a:t>
                      </a:r>
                      <a:endParaRPr sz="1400" u="none" cap="none" strike="noStrike"/>
                    </a:p>
                  </a:txBody>
                  <a:tcPr marT="45800" marB="45800" marR="91475" marL="91475">
                    <a:solidFill>
                      <a:srgbClr val="A0F2E8"/>
                    </a:solidFill>
                  </a:tcPr>
                </a:tc>
              </a:tr>
            </a:tbl>
          </a:graphicData>
        </a:graphic>
      </p:graphicFrame>
      <p:graphicFrame>
        <p:nvGraphicFramePr>
          <p:cNvPr id="135" name="Google Shape;135;p11"/>
          <p:cNvGraphicFramePr/>
          <p:nvPr/>
        </p:nvGraphicFramePr>
        <p:xfrm>
          <a:off x="3975461" y="6170613"/>
          <a:ext cx="3000000" cy="3000000"/>
        </p:xfrm>
        <a:graphic>
          <a:graphicData uri="http://schemas.openxmlformats.org/drawingml/2006/table">
            <a:tbl>
              <a:tblPr bandRow="1" firstRow="1">
                <a:noFill/>
                <a:tableStyleId>{FF4ACE5D-7305-4668-8917-6893F71DE521}</a:tableStyleId>
              </a:tblPr>
              <a:tblGrid>
                <a:gridCol w="1050925"/>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Quoi? </a:t>
                      </a:r>
                      <a:endParaRPr sz="1400" u="none" cap="none" strike="noStrike"/>
                    </a:p>
                  </a:txBody>
                  <a:tcPr marT="45600" marB="45600" marR="91400" marL="91400">
                    <a:solidFill>
                      <a:srgbClr val="A0F2E8"/>
                    </a:solidFill>
                  </a:tcPr>
                </a:tc>
              </a:tr>
            </a:tbl>
          </a:graphicData>
        </a:graphic>
      </p:graphicFrame>
      <p:sp>
        <p:nvSpPr>
          <p:cNvPr id="136" name="Google Shape;136;p11"/>
          <p:cNvSpPr/>
          <p:nvPr/>
        </p:nvSpPr>
        <p:spPr>
          <a:xfrm>
            <a:off x="312738" y="1584953"/>
            <a:ext cx="2527300" cy="164878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Observez le sujet et délimitez ses différentes parties.</a:t>
            </a:r>
            <a:endParaRPr b="0" i="0" sz="1400" u="none" cap="none" strike="noStrike">
              <a:solidFill>
                <a:srgbClr val="000000"/>
              </a:solidFill>
              <a:latin typeface="Arial"/>
              <a:ea typeface="Arial"/>
              <a:cs typeface="Arial"/>
              <a:sym typeface="Arial"/>
            </a:endParaRPr>
          </a:p>
        </p:txBody>
      </p:sp>
      <p:sp>
        <p:nvSpPr>
          <p:cNvPr id="137" name="Google Shape;137;p11"/>
          <p:cNvSpPr/>
          <p:nvPr/>
        </p:nvSpPr>
        <p:spPr>
          <a:xfrm>
            <a:off x="266775" y="4744108"/>
            <a:ext cx="2527300" cy="1253613"/>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Identifiez le rôle de chaque partie du sujet.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500"/>
                                        <p:tgtEl>
                                          <p:spTgt spid="1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5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5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500"/>
                                        <p:tgtEl>
                                          <p:spTgt spid="1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9"/>
                                        </p:tgtEl>
                                        <p:attrNameLst>
                                          <p:attrName>style.visibility</p:attrName>
                                        </p:attrNameLst>
                                      </p:cBhvr>
                                      <p:to>
                                        <p:strVal val="visible"/>
                                      </p:to>
                                    </p:set>
                                    <p:anim calcmode="lin" valueType="num">
                                      <p:cBhvr additive="base">
                                        <p:cTn dur="500"/>
                                        <p:tgtEl>
                                          <p:spTgt spid="12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0"/>
                                        </p:tgtEl>
                                        <p:attrNameLst>
                                          <p:attrName>style.visibility</p:attrName>
                                        </p:attrNameLst>
                                      </p:cBhvr>
                                      <p:to>
                                        <p:strVal val="visible"/>
                                      </p:to>
                                    </p:set>
                                    <p:anim calcmode="lin" valueType="num">
                                      <p:cBhvr additive="base">
                                        <p:cTn dur="500"/>
                                        <p:tgtEl>
                                          <p:spTgt spid="13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additive="base">
                                        <p:cTn dur="500"/>
                                        <p:tgtEl>
                                          <p:spTgt spid="1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2"/>
          <p:cNvSpPr/>
          <p:nvPr/>
        </p:nvSpPr>
        <p:spPr>
          <a:xfrm>
            <a:off x="3636890" y="1130043"/>
            <a:ext cx="8020050"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Vous avez lu ou entendu le récit d’un conte qui vous a touché par ses héros et par la leçon qu’il donne aux enfants comme aux adultes. Et vous décidez de raconter le récit de ce conte sur votre page mais tout en ajoutant votre 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43" name="Google Shape;143;p12"/>
          <p:cNvSpPr txBox="1"/>
          <p:nvPr/>
        </p:nvSpPr>
        <p:spPr>
          <a:xfrm>
            <a:off x="904875" y="-29597"/>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 </a:t>
            </a:r>
            <a:r>
              <a:rPr b="0" i="0" lang="fr-FR" sz="3600" u="none" cap="none" strike="noStrike">
                <a:solidFill>
                  <a:srgbClr val="0096D6"/>
                </a:solidFill>
                <a:latin typeface="Open Sans"/>
                <a:ea typeface="Open Sans"/>
                <a:cs typeface="Open Sans"/>
                <a:sym typeface="Open Sans"/>
              </a:rPr>
              <a:t>la situation</a:t>
            </a:r>
            <a:endParaRPr b="0" i="0" sz="1400" u="none" cap="none" strike="noStrike">
              <a:solidFill>
                <a:srgbClr val="0096D6"/>
              </a:solidFill>
              <a:highlight>
                <a:srgbClr val="FFFF00"/>
              </a:highlight>
              <a:latin typeface="Open Sans"/>
              <a:ea typeface="Open Sans"/>
              <a:cs typeface="Open Sans"/>
              <a:sym typeface="Open Sans"/>
            </a:endParaRPr>
          </a:p>
        </p:txBody>
      </p:sp>
      <p:graphicFrame>
        <p:nvGraphicFramePr>
          <p:cNvPr id="144" name="Google Shape;144;p12"/>
          <p:cNvGraphicFramePr/>
          <p:nvPr/>
        </p:nvGraphicFramePr>
        <p:xfrm>
          <a:off x="895350" y="2776621"/>
          <a:ext cx="3000000" cy="3000000"/>
        </p:xfrm>
        <a:graphic>
          <a:graphicData uri="http://schemas.openxmlformats.org/drawingml/2006/table">
            <a:tbl>
              <a:tblPr>
                <a:noFill/>
                <a:tableStyleId>{611B72C3-A704-43E9-A9F9-BB899E36FFD4}</a:tableStyleId>
              </a:tblPr>
              <a:tblGrid>
                <a:gridCol w="252730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Emetteur : Qui ?</a:t>
                      </a:r>
                      <a:endParaRPr b="1" sz="2000" u="none" cap="none" strike="noStrike">
                        <a:latin typeface="Open Sans"/>
                        <a:ea typeface="Open Sans"/>
                        <a:cs typeface="Open Sans"/>
                        <a:sym typeface="Open Sans"/>
                      </a:endParaRPr>
                    </a:p>
                  </a:txBody>
                  <a:tcPr marT="91425" marB="91425" marR="91400" marL="91400">
                    <a:solidFill>
                      <a:srgbClr val="DDEAF6">
                        <a:alpha val="33333"/>
                      </a:srgbClr>
                    </a:solidFill>
                  </a:tcPr>
                </a:tc>
              </a:tr>
            </a:tbl>
          </a:graphicData>
        </a:graphic>
      </p:graphicFrame>
      <p:graphicFrame>
        <p:nvGraphicFramePr>
          <p:cNvPr id="145" name="Google Shape;145;p12"/>
          <p:cNvGraphicFramePr/>
          <p:nvPr/>
        </p:nvGraphicFramePr>
        <p:xfrm>
          <a:off x="3609975" y="2776314"/>
          <a:ext cx="3000000" cy="3000000"/>
        </p:xfrm>
        <a:graphic>
          <a:graphicData uri="http://schemas.openxmlformats.org/drawingml/2006/table">
            <a:tbl>
              <a:tblPr>
                <a:noFill/>
                <a:tableStyleId>{611B72C3-A704-43E9-A9F9-BB899E36FFD4}</a:tableStyleId>
              </a:tblPr>
              <a:tblGrid>
                <a:gridCol w="80200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Qui? = </a:t>
                      </a:r>
                      <a:r>
                        <a:rPr b="1" lang="fr-FR" sz="1800" u="none" cap="none" strike="noStrike">
                          <a:solidFill>
                            <a:srgbClr val="FF0000"/>
                          </a:solidFill>
                          <a:latin typeface="Open Sans"/>
                          <a:ea typeface="Open Sans"/>
                          <a:cs typeface="Open Sans"/>
                          <a:sym typeface="Open Sans"/>
                        </a:rPr>
                        <a:t>vous = moi </a:t>
                      </a:r>
                      <a:r>
                        <a:rPr lang="fr-FR" sz="1800" u="none" cap="none" strike="noStrike">
                          <a:latin typeface="Open Sans"/>
                          <a:ea typeface="Open Sans"/>
                          <a:cs typeface="Open Sans"/>
                          <a:sym typeface="Open Sans"/>
                        </a:rPr>
                        <a:t>= adolescent qui a lu ou entendu le récit d’un conte touchant</a:t>
                      </a:r>
                      <a:endParaRPr sz="1400" u="none" cap="none" strike="noStrike"/>
                    </a:p>
                  </a:txBody>
                  <a:tcPr marT="91425" marB="91425" marR="91425" marL="91425"/>
                </a:tc>
              </a:tr>
            </a:tbl>
          </a:graphicData>
        </a:graphic>
      </p:graphicFrame>
      <p:graphicFrame>
        <p:nvGraphicFramePr>
          <p:cNvPr id="146" name="Google Shape;146;p12"/>
          <p:cNvGraphicFramePr/>
          <p:nvPr/>
        </p:nvGraphicFramePr>
        <p:xfrm>
          <a:off x="3609975" y="4080416"/>
          <a:ext cx="3000000" cy="3000000"/>
        </p:xfrm>
        <a:graphic>
          <a:graphicData uri="http://schemas.openxmlformats.org/drawingml/2006/table">
            <a:tbl>
              <a:tblPr>
                <a:noFill/>
                <a:tableStyleId>{611B72C3-A704-43E9-A9F9-BB899E36FFD4}</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00B050"/>
                          </a:solidFill>
                          <a:latin typeface="Open Sans"/>
                          <a:ea typeface="Open Sans"/>
                          <a:cs typeface="Open Sans"/>
                          <a:sym typeface="Open Sans"/>
                        </a:rPr>
                        <a:t>Les internautes qui suivent ma page sur Internet (mon blog)</a:t>
                      </a:r>
                      <a:endParaRPr b="1" sz="2000" u="none" cap="none" strike="noStrike">
                        <a:solidFill>
                          <a:srgbClr val="00B050"/>
                        </a:solidFill>
                        <a:latin typeface="Open Sans"/>
                        <a:ea typeface="Open Sans"/>
                        <a:cs typeface="Open Sans"/>
                        <a:sym typeface="Open Sans"/>
                      </a:endParaRPr>
                    </a:p>
                  </a:txBody>
                  <a:tcPr marT="57150" marB="57150" marR="91425" marL="91425"/>
                </a:tc>
              </a:tr>
            </a:tbl>
          </a:graphicData>
        </a:graphic>
      </p:graphicFrame>
      <p:graphicFrame>
        <p:nvGraphicFramePr>
          <p:cNvPr id="147" name="Google Shape;147;p12"/>
          <p:cNvGraphicFramePr/>
          <p:nvPr/>
        </p:nvGraphicFramePr>
        <p:xfrm>
          <a:off x="3609975" y="4756150"/>
          <a:ext cx="3000000" cy="3000000"/>
        </p:xfrm>
        <a:graphic>
          <a:graphicData uri="http://schemas.openxmlformats.org/drawingml/2006/table">
            <a:tbl>
              <a:tblPr>
                <a:noFill/>
                <a:tableStyleId>{611B72C3-A704-43E9-A9F9-BB899E36FFD4}</a:tableStyleId>
              </a:tblPr>
              <a:tblGrid>
                <a:gridCol w="80200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7030A0"/>
                          </a:solidFill>
                          <a:latin typeface="Open Sans"/>
                          <a:ea typeface="Open Sans"/>
                          <a:cs typeface="Open Sans"/>
                          <a:sym typeface="Open Sans"/>
                        </a:rPr>
                        <a:t>Le récit (les événements) d’un conte tout public (enfants et adultes) </a:t>
                      </a:r>
                      <a:endParaRPr b="1" sz="2000" u="none" cap="none" strike="noStrike">
                        <a:solidFill>
                          <a:srgbClr val="7030A0"/>
                        </a:solidFill>
                        <a:latin typeface="Open Sans"/>
                        <a:ea typeface="Open Sans"/>
                        <a:cs typeface="Open Sans"/>
                        <a:sym typeface="Open Sans"/>
                      </a:endParaRPr>
                    </a:p>
                  </a:txBody>
                  <a:tcPr marT="91425" marB="91425" marR="91425" marL="91425"/>
                </a:tc>
              </a:tr>
            </a:tbl>
          </a:graphicData>
        </a:graphic>
      </p:graphicFrame>
      <p:graphicFrame>
        <p:nvGraphicFramePr>
          <p:cNvPr id="148" name="Google Shape;148;p12"/>
          <p:cNvGraphicFramePr/>
          <p:nvPr/>
        </p:nvGraphicFramePr>
        <p:xfrm>
          <a:off x="904875" y="4096976"/>
          <a:ext cx="3000000" cy="3000000"/>
        </p:xfrm>
        <a:graphic>
          <a:graphicData uri="http://schemas.openxmlformats.org/drawingml/2006/table">
            <a:tbl>
              <a:tblPr>
                <a:noFill/>
                <a:tableStyleId>{611B72C3-A704-43E9-A9F9-BB899E36FFD4}</a:tableStyleId>
              </a:tblPr>
              <a:tblGrid>
                <a:gridCol w="2517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i="0" lang="fr-FR" sz="2000" u="none" cap="none" strike="noStrike">
                          <a:solidFill>
                            <a:schemeClr val="dk1"/>
                          </a:solidFill>
                          <a:latin typeface="Open Sans"/>
                          <a:ea typeface="Open Sans"/>
                          <a:cs typeface="Open Sans"/>
                          <a:sym typeface="Open Sans"/>
                        </a:rPr>
                        <a:t>Destinataire : A qui ? </a:t>
                      </a:r>
                      <a:endParaRPr b="1" i="0" sz="2000" u="none" cap="none" strike="noStrike">
                        <a:solidFill>
                          <a:schemeClr val="dk1"/>
                        </a:solidFill>
                        <a:latin typeface="Open Sans"/>
                        <a:ea typeface="Open Sans"/>
                        <a:cs typeface="Open Sans"/>
                        <a:sym typeface="Open Sans"/>
                      </a:endParaRPr>
                    </a:p>
                  </a:txBody>
                  <a:tcPr marT="57150" marB="57150" marR="91400" marL="91400">
                    <a:solidFill>
                      <a:srgbClr val="DDEAF6">
                        <a:alpha val="33333"/>
                      </a:srgbClr>
                    </a:solidFill>
                  </a:tcPr>
                </a:tc>
              </a:tr>
            </a:tbl>
          </a:graphicData>
        </a:graphic>
      </p:graphicFrame>
      <p:graphicFrame>
        <p:nvGraphicFramePr>
          <p:cNvPr id="149" name="Google Shape;149;p12"/>
          <p:cNvGraphicFramePr/>
          <p:nvPr/>
        </p:nvGraphicFramePr>
        <p:xfrm>
          <a:off x="895349" y="4756150"/>
          <a:ext cx="3000000" cy="3000000"/>
        </p:xfrm>
        <a:graphic>
          <a:graphicData uri="http://schemas.openxmlformats.org/drawingml/2006/table">
            <a:tbl>
              <a:tblPr>
                <a:noFill/>
                <a:tableStyleId>{611B72C3-A704-43E9-A9F9-BB899E36FFD4}</a:tableStyleId>
              </a:tblPr>
              <a:tblGrid>
                <a:gridCol w="251142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Thème : Quoi ? </a:t>
                      </a:r>
                      <a:endParaRPr b="1" sz="2000" u="none" cap="none" strike="noStrike">
                        <a:latin typeface="Open Sans"/>
                        <a:ea typeface="Open Sans"/>
                        <a:cs typeface="Open Sans"/>
                        <a:sym typeface="Open Sans"/>
                      </a:endParaRPr>
                    </a:p>
                  </a:txBody>
                  <a:tcPr marT="91400" marB="91400" marR="91450" marL="91450">
                    <a:solidFill>
                      <a:srgbClr val="DDEAF6">
                        <a:alpha val="33333"/>
                      </a:srgbClr>
                    </a:solidFill>
                  </a:tcPr>
                </a:tc>
              </a:tr>
            </a:tbl>
          </a:graphicData>
        </a:graphic>
      </p:graphicFrame>
      <p:graphicFrame>
        <p:nvGraphicFramePr>
          <p:cNvPr id="150" name="Google Shape;150;p12"/>
          <p:cNvGraphicFramePr/>
          <p:nvPr/>
        </p:nvGraphicFramePr>
        <p:xfrm>
          <a:off x="895350" y="5426437"/>
          <a:ext cx="3000000" cy="3000000"/>
        </p:xfrm>
        <a:graphic>
          <a:graphicData uri="http://schemas.openxmlformats.org/drawingml/2006/table">
            <a:tbl>
              <a:tblPr>
                <a:noFill/>
                <a:tableStyleId>{611B72C3-A704-43E9-A9F9-BB899E36FFD4}</a:tableStyleId>
              </a:tblPr>
              <a:tblGrid>
                <a:gridCol w="2511425"/>
              </a:tblGrid>
              <a:tr h="4699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Quand ?</a:t>
                      </a:r>
                      <a:endParaRPr b="1" sz="2000" u="none" cap="none" strike="noStrike">
                        <a:latin typeface="Open Sans"/>
                        <a:ea typeface="Open Sans"/>
                        <a:cs typeface="Open Sans"/>
                        <a:sym typeface="Open Sans"/>
                      </a:endParaRPr>
                    </a:p>
                  </a:txBody>
                  <a:tcPr marT="91700" marB="91700" marR="91400" marL="91400">
                    <a:solidFill>
                      <a:srgbClr val="DDEAF6">
                        <a:alpha val="33333"/>
                      </a:srgbClr>
                    </a:solidFill>
                  </a:tcPr>
                </a:tc>
              </a:tr>
            </a:tbl>
          </a:graphicData>
        </a:graphic>
      </p:graphicFrame>
      <p:graphicFrame>
        <p:nvGraphicFramePr>
          <p:cNvPr id="151" name="Google Shape;151;p12"/>
          <p:cNvGraphicFramePr/>
          <p:nvPr/>
        </p:nvGraphicFramePr>
        <p:xfrm>
          <a:off x="895350" y="3437802"/>
          <a:ext cx="3000000" cy="3000000"/>
        </p:xfrm>
        <a:graphic>
          <a:graphicData uri="http://schemas.openxmlformats.org/drawingml/2006/table">
            <a:tbl>
              <a:tblPr>
                <a:noFill/>
                <a:tableStyleId>{611B72C3-A704-43E9-A9F9-BB899E36FFD4}</a:tableStyleId>
              </a:tblPr>
              <a:tblGrid>
                <a:gridCol w="252730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De qui ? </a:t>
                      </a:r>
                      <a:endParaRPr b="1" sz="2000" u="none" cap="none" strike="noStrike">
                        <a:latin typeface="Open Sans"/>
                        <a:ea typeface="Open Sans"/>
                        <a:cs typeface="Open Sans"/>
                        <a:sym typeface="Open Sans"/>
                      </a:endParaRPr>
                    </a:p>
                  </a:txBody>
                  <a:tcPr marT="91425" marB="91425" marR="91400" marL="91400">
                    <a:solidFill>
                      <a:srgbClr val="DDEAF6">
                        <a:alpha val="33333"/>
                      </a:srgbClr>
                    </a:solidFill>
                  </a:tcPr>
                </a:tc>
              </a:tr>
            </a:tbl>
          </a:graphicData>
        </a:graphic>
      </p:graphicFrame>
      <p:graphicFrame>
        <p:nvGraphicFramePr>
          <p:cNvPr id="152" name="Google Shape;152;p12"/>
          <p:cNvGraphicFramePr/>
          <p:nvPr/>
        </p:nvGraphicFramePr>
        <p:xfrm>
          <a:off x="3633787" y="3446601"/>
          <a:ext cx="3000000" cy="3000000"/>
        </p:xfrm>
        <a:graphic>
          <a:graphicData uri="http://schemas.openxmlformats.org/drawingml/2006/table">
            <a:tbl>
              <a:tblPr>
                <a:noFill/>
                <a:tableStyleId>{611B72C3-A704-43E9-A9F9-BB899E36FFD4}</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C55A11"/>
                          </a:solidFill>
                          <a:latin typeface="Open Sans"/>
                          <a:ea typeface="Open Sans"/>
                          <a:cs typeface="Open Sans"/>
                          <a:sym typeface="Open Sans"/>
                        </a:rPr>
                        <a:t>Les héros ou les personnages du conte </a:t>
                      </a:r>
                      <a:r>
                        <a:rPr lang="fr-FR" sz="2000" u="none" cap="none" strike="noStrike">
                          <a:latin typeface="Open Sans"/>
                          <a:ea typeface="Open Sans"/>
                          <a:cs typeface="Open Sans"/>
                          <a:sym typeface="Open Sans"/>
                        </a:rPr>
                        <a:t>que j’ai lu ou entendu</a:t>
                      </a:r>
                      <a:endParaRPr sz="20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53" name="Google Shape;153;p12"/>
          <p:cNvGraphicFramePr/>
          <p:nvPr/>
        </p:nvGraphicFramePr>
        <p:xfrm>
          <a:off x="3633787" y="5426437"/>
          <a:ext cx="3000000" cy="3000000"/>
        </p:xfrm>
        <a:graphic>
          <a:graphicData uri="http://schemas.openxmlformats.org/drawingml/2006/table">
            <a:tbl>
              <a:tblPr>
                <a:noFill/>
                <a:tableStyleId>{611B72C3-A704-43E9-A9F9-BB899E36FFD4}</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C000"/>
                          </a:solidFill>
                          <a:latin typeface="Open Sans"/>
                          <a:ea typeface="Open Sans"/>
                          <a:cs typeface="Open Sans"/>
                          <a:sym typeface="Open Sans"/>
                        </a:rPr>
                        <a:t>Après la lecture ou l’écoute du conte</a:t>
                      </a:r>
                      <a:endParaRPr b="1" sz="1200" u="none" cap="none" strike="noStrike">
                        <a:solidFill>
                          <a:srgbClr val="FFC000"/>
                        </a:solidFill>
                        <a:latin typeface="Open Sans"/>
                        <a:ea typeface="Open Sans"/>
                        <a:cs typeface="Open Sans"/>
                        <a:sym typeface="Open Sans"/>
                      </a:endParaRPr>
                    </a:p>
                  </a:txBody>
                  <a:tcPr marT="57150" marB="57150" marR="91400" marL="91400"/>
                </a:tc>
              </a:tr>
            </a:tbl>
          </a:graphicData>
        </a:graphic>
      </p:graphicFrame>
      <p:graphicFrame>
        <p:nvGraphicFramePr>
          <p:cNvPr id="154" name="Google Shape;154;p12"/>
          <p:cNvGraphicFramePr/>
          <p:nvPr/>
        </p:nvGraphicFramePr>
        <p:xfrm>
          <a:off x="895350" y="6093981"/>
          <a:ext cx="3000000" cy="3000000"/>
        </p:xfrm>
        <a:graphic>
          <a:graphicData uri="http://schemas.openxmlformats.org/drawingml/2006/table">
            <a:tbl>
              <a:tblPr>
                <a:noFill/>
                <a:tableStyleId>{611B72C3-A704-43E9-A9F9-BB899E36FFD4}</a:tableStyleId>
              </a:tblPr>
              <a:tblGrid>
                <a:gridCol w="251142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Où ?</a:t>
                      </a:r>
                      <a:endParaRPr b="1" sz="2000" u="none" cap="none" strike="noStrike">
                        <a:latin typeface="Open Sans"/>
                        <a:ea typeface="Open Sans"/>
                        <a:cs typeface="Open Sans"/>
                        <a:sym typeface="Open Sans"/>
                      </a:endParaRPr>
                    </a:p>
                  </a:txBody>
                  <a:tcPr marT="91400" marB="91400" marR="91400" marL="91400">
                    <a:solidFill>
                      <a:srgbClr val="DDEAF6">
                        <a:alpha val="33333"/>
                      </a:srgbClr>
                    </a:solidFill>
                  </a:tcPr>
                </a:tc>
              </a:tr>
            </a:tbl>
          </a:graphicData>
        </a:graphic>
      </p:graphicFrame>
      <p:graphicFrame>
        <p:nvGraphicFramePr>
          <p:cNvPr id="155" name="Google Shape;155;p12"/>
          <p:cNvGraphicFramePr/>
          <p:nvPr/>
        </p:nvGraphicFramePr>
        <p:xfrm>
          <a:off x="3609975" y="6099537"/>
          <a:ext cx="3000000" cy="3000000"/>
        </p:xfrm>
        <a:graphic>
          <a:graphicData uri="http://schemas.openxmlformats.org/drawingml/2006/table">
            <a:tbl>
              <a:tblPr>
                <a:noFill/>
                <a:tableStyleId>{611B72C3-A704-43E9-A9F9-BB899E36FFD4}</a:tableStyleId>
              </a:tblPr>
              <a:tblGrid>
                <a:gridCol w="79962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00B050"/>
                          </a:solidFill>
                          <a:latin typeface="Open Sans"/>
                          <a:ea typeface="Open Sans"/>
                          <a:cs typeface="Open Sans"/>
                          <a:sym typeface="Open Sans"/>
                        </a:rPr>
                        <a:t>Sur ma page d’Internet (facebook, twitter, blog, etc.)</a:t>
                      </a:r>
                      <a:endParaRPr b="1" sz="2000" u="none" cap="none" strike="noStrike">
                        <a:solidFill>
                          <a:srgbClr val="00B050"/>
                        </a:solidFill>
                        <a:latin typeface="Open Sans"/>
                        <a:ea typeface="Open Sans"/>
                        <a:cs typeface="Open Sans"/>
                        <a:sym typeface="Open Sans"/>
                      </a:endParaRPr>
                    </a:p>
                  </a:txBody>
                  <a:tcPr marT="91425" marB="91425" marR="91425" marL="91425"/>
                </a:tc>
              </a:tr>
            </a:tbl>
          </a:graphicData>
        </a:graphic>
      </p:graphicFrame>
      <p:sp>
        <p:nvSpPr>
          <p:cNvPr id="156" name="Google Shape;156;p12"/>
          <p:cNvSpPr/>
          <p:nvPr/>
        </p:nvSpPr>
        <p:spPr>
          <a:xfrm>
            <a:off x="3646271" y="1131705"/>
            <a:ext cx="7996238"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ses héros 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57" name="Google Shape;157;p12"/>
          <p:cNvSpPr/>
          <p:nvPr/>
        </p:nvSpPr>
        <p:spPr>
          <a:xfrm>
            <a:off x="3646271" y="1149990"/>
            <a:ext cx="8020050"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58" name="Google Shape;158;p12"/>
          <p:cNvSpPr/>
          <p:nvPr/>
        </p:nvSpPr>
        <p:spPr>
          <a:xfrm>
            <a:off x="3668497" y="1171158"/>
            <a:ext cx="8067675"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avez lu ou entendu le récit d’un conte 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t>
            </a:r>
            <a:r>
              <a:rPr b="0" i="0" lang="fr-FR" sz="1800" u="none" cap="none" strike="noStrike">
                <a:solidFill>
                  <a:srgbClr val="7030A0"/>
                </a:solidFill>
                <a:latin typeface="Open Sans"/>
                <a:ea typeface="Open Sans"/>
                <a:cs typeface="Open Sans"/>
                <a:sym typeface="Open Sans"/>
              </a:rPr>
              <a:t>aux enfants comme aux adultes</a:t>
            </a:r>
            <a:r>
              <a:rPr b="0" i="0" lang="fr-FR" sz="1800" u="none" cap="none" strike="noStrike">
                <a:solidFill>
                  <a:srgbClr val="000000"/>
                </a:solidFill>
                <a:latin typeface="Open Sans"/>
                <a:ea typeface="Open Sans"/>
                <a:cs typeface="Open Sans"/>
                <a:sym typeface="Open Sans"/>
              </a:rPr>
              <a:t>.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t>
            </a:r>
            <a:r>
              <a:rPr b="0" i="0" lang="fr-FR" sz="1800" u="none" cap="none" strike="noStrike">
                <a:solidFill>
                  <a:srgbClr val="7030A0"/>
                </a:solidFill>
                <a:latin typeface="Open Sans"/>
                <a:ea typeface="Open Sans"/>
                <a:cs typeface="Open Sans"/>
                <a:sym typeface="Open Sans"/>
              </a:rPr>
              <a:t>aux événements </a:t>
            </a:r>
            <a:r>
              <a:rPr b="0" i="0" lang="fr-FR" sz="1800" u="none" cap="none" strike="noStrike">
                <a:solidFill>
                  <a:srgbClr val="000000"/>
                </a:solidFill>
                <a:latin typeface="Open Sans"/>
                <a:ea typeface="Open Sans"/>
                <a:cs typeface="Open Sans"/>
                <a:sym typeface="Open Sans"/>
              </a:rPr>
              <a:t>pour mettre en valeur la morale qui s’en dégage. </a:t>
            </a:r>
            <a:endParaRPr b="0" i="0" sz="1400" u="none" cap="none" strike="noStrike">
              <a:solidFill>
                <a:srgbClr val="000000"/>
              </a:solidFill>
              <a:latin typeface="Arial"/>
              <a:ea typeface="Arial"/>
              <a:cs typeface="Arial"/>
              <a:sym typeface="Arial"/>
            </a:endParaRPr>
          </a:p>
        </p:txBody>
      </p:sp>
      <p:sp>
        <p:nvSpPr>
          <p:cNvPr id="159" name="Google Shape;159;p12"/>
          <p:cNvSpPr/>
          <p:nvPr/>
        </p:nvSpPr>
        <p:spPr>
          <a:xfrm>
            <a:off x="3655797" y="1160574"/>
            <a:ext cx="8043862" cy="1200150"/>
          </a:xfrm>
          <a:prstGeom prst="rect">
            <a:avLst/>
          </a:prstGeom>
          <a:solidFill>
            <a:srgbClr val="D5DBE5"/>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t>
            </a:r>
            <a:r>
              <a:rPr b="0" i="0" lang="fr-FR" sz="1800" u="none" cap="none" strike="noStrike">
                <a:solidFill>
                  <a:srgbClr val="FFC000"/>
                </a:solidFill>
                <a:latin typeface="Open Sans"/>
                <a:ea typeface="Open Sans"/>
                <a:cs typeface="Open Sans"/>
                <a:sym typeface="Open Sans"/>
              </a:rPr>
              <a:t>avez lu ou entendu le récit d’un conte </a:t>
            </a:r>
            <a:r>
              <a:rPr b="0" i="0" lang="fr-FR" sz="1800" u="none" cap="none" strike="noStrike">
                <a:solidFill>
                  <a:srgbClr val="000000"/>
                </a:solidFill>
                <a:latin typeface="Open Sans"/>
                <a:ea typeface="Open Sans"/>
                <a:cs typeface="Open Sans"/>
                <a:sym typeface="Open Sans"/>
              </a:rPr>
              <a:t>qui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a touché par </a:t>
            </a:r>
            <a:r>
              <a:rPr b="0" i="0" lang="fr-FR" sz="1800" u="none" cap="none" strike="noStrike">
                <a:solidFill>
                  <a:srgbClr val="C55A11"/>
                </a:solidFill>
                <a:latin typeface="Open Sans"/>
                <a:ea typeface="Open Sans"/>
                <a:cs typeface="Open Sans"/>
                <a:sym typeface="Open Sans"/>
              </a:rPr>
              <a:t>ses héros </a:t>
            </a:r>
            <a:r>
              <a:rPr b="0" i="0" lang="fr-FR" sz="1800" u="none" cap="none" strike="noStrike">
                <a:solidFill>
                  <a:srgbClr val="000000"/>
                </a:solidFill>
                <a:latin typeface="Open Sans"/>
                <a:ea typeface="Open Sans"/>
                <a:cs typeface="Open Sans"/>
                <a:sym typeface="Open Sans"/>
              </a:rPr>
              <a:t>et par la leçon qu’il donne aux enfants comme aux adultes. Et </a:t>
            </a:r>
            <a:r>
              <a:rPr b="0" i="0" lang="fr-FR" sz="1800" u="none" cap="none" strike="noStrike">
                <a:solidFill>
                  <a:srgbClr val="FF0000"/>
                </a:solidFill>
                <a:latin typeface="Open Sans"/>
                <a:ea typeface="Open Sans"/>
                <a:cs typeface="Open Sans"/>
                <a:sym typeface="Open Sans"/>
              </a:rPr>
              <a:t>vous</a:t>
            </a:r>
            <a:r>
              <a:rPr b="0" i="0" lang="fr-FR" sz="1800" u="none" cap="none" strike="noStrike">
                <a:solidFill>
                  <a:srgbClr val="000000"/>
                </a:solidFill>
                <a:latin typeface="Open Sans"/>
                <a:ea typeface="Open Sans"/>
                <a:cs typeface="Open Sans"/>
                <a:sym typeface="Open Sans"/>
              </a:rPr>
              <a:t> décidez de raconter le récit de ce conte sur </a:t>
            </a:r>
            <a:r>
              <a:rPr b="0" i="0" lang="fr-FR" sz="1800" u="none" cap="none" strike="noStrike">
                <a:solidFill>
                  <a:srgbClr val="FF0000"/>
                </a:solidFill>
                <a:latin typeface="Open Sans"/>
                <a:ea typeface="Open Sans"/>
                <a:cs typeface="Open Sans"/>
                <a:sym typeface="Open Sans"/>
              </a:rPr>
              <a:t>votre</a:t>
            </a:r>
            <a:r>
              <a:rPr b="0" i="0" lang="fr-FR" sz="1800" u="none" cap="none" strike="noStrike">
                <a:solidFill>
                  <a:srgbClr val="000000"/>
                </a:solidFill>
                <a:latin typeface="Open Sans"/>
                <a:ea typeface="Open Sans"/>
                <a:cs typeface="Open Sans"/>
                <a:sym typeface="Open Sans"/>
              </a:rPr>
              <a:t> page mais tout en ajoutant</a:t>
            </a:r>
            <a:r>
              <a:rPr b="0" i="0" lang="fr-FR" sz="1800" u="none" cap="none" strike="noStrike">
                <a:solidFill>
                  <a:srgbClr val="FF0000"/>
                </a:solidFill>
                <a:latin typeface="Open Sans"/>
                <a:ea typeface="Open Sans"/>
                <a:cs typeface="Open Sans"/>
                <a:sym typeface="Open Sans"/>
              </a:rPr>
              <a:t> votre </a:t>
            </a:r>
            <a:r>
              <a:rPr b="0" i="0" lang="fr-FR" sz="18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60" name="Google Shape;160;p12"/>
          <p:cNvSpPr/>
          <p:nvPr/>
        </p:nvSpPr>
        <p:spPr>
          <a:xfrm>
            <a:off x="3633787" y="1155929"/>
            <a:ext cx="8043863" cy="1261884"/>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900"/>
              <a:buFont typeface="Arial"/>
              <a:buNone/>
            </a:pP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a:t>
            </a:r>
            <a:r>
              <a:rPr b="0" i="0" lang="fr-FR" sz="1900" u="none" cap="none" strike="noStrike">
                <a:solidFill>
                  <a:srgbClr val="FFC000"/>
                </a:solidFill>
                <a:latin typeface="Open Sans"/>
                <a:ea typeface="Open Sans"/>
                <a:cs typeface="Open Sans"/>
                <a:sym typeface="Open Sans"/>
              </a:rPr>
              <a:t>avez lu ou entendu le récit d’un conte </a:t>
            </a:r>
            <a:r>
              <a:rPr b="0" i="0" lang="fr-FR" sz="1900" u="none" cap="none" strike="noStrike">
                <a:solidFill>
                  <a:srgbClr val="000000"/>
                </a:solidFill>
                <a:latin typeface="Open Sans"/>
                <a:ea typeface="Open Sans"/>
                <a:cs typeface="Open Sans"/>
                <a:sym typeface="Open Sans"/>
              </a:rPr>
              <a:t>qui </a:t>
            </a: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a touché par </a:t>
            </a:r>
            <a:r>
              <a:rPr b="0" i="0" lang="fr-FR" sz="1900" u="none" cap="none" strike="noStrike">
                <a:solidFill>
                  <a:srgbClr val="C55A11"/>
                </a:solidFill>
                <a:latin typeface="Open Sans"/>
                <a:ea typeface="Open Sans"/>
                <a:cs typeface="Open Sans"/>
                <a:sym typeface="Open Sans"/>
              </a:rPr>
              <a:t>ses héros </a:t>
            </a:r>
            <a:r>
              <a:rPr b="0" i="0" lang="fr-FR" sz="1900" u="none" cap="none" strike="noStrike">
                <a:solidFill>
                  <a:srgbClr val="000000"/>
                </a:solidFill>
                <a:latin typeface="Open Sans"/>
                <a:ea typeface="Open Sans"/>
                <a:cs typeface="Open Sans"/>
                <a:sym typeface="Open Sans"/>
              </a:rPr>
              <a:t>et par la leçon qu’il donne aux enfants comme aux adultes. Et </a:t>
            </a:r>
            <a:r>
              <a:rPr b="0" i="0" lang="fr-FR" sz="1900" u="none" cap="none" strike="noStrike">
                <a:solidFill>
                  <a:srgbClr val="FF0000"/>
                </a:solidFill>
                <a:latin typeface="Open Sans"/>
                <a:ea typeface="Open Sans"/>
                <a:cs typeface="Open Sans"/>
                <a:sym typeface="Open Sans"/>
              </a:rPr>
              <a:t>vous</a:t>
            </a:r>
            <a:r>
              <a:rPr b="0" i="0" lang="fr-FR" sz="1900" u="none" cap="none" strike="noStrike">
                <a:solidFill>
                  <a:srgbClr val="000000"/>
                </a:solidFill>
                <a:latin typeface="Open Sans"/>
                <a:ea typeface="Open Sans"/>
                <a:cs typeface="Open Sans"/>
                <a:sym typeface="Open Sans"/>
              </a:rPr>
              <a:t> décidez de raconter le récit de ce conte </a:t>
            </a:r>
            <a:r>
              <a:rPr b="0" i="0" lang="fr-FR" sz="1900" u="none" cap="none" strike="noStrike">
                <a:solidFill>
                  <a:srgbClr val="00B050"/>
                </a:solidFill>
                <a:latin typeface="Open Sans"/>
                <a:ea typeface="Open Sans"/>
                <a:cs typeface="Open Sans"/>
                <a:sym typeface="Open Sans"/>
              </a:rPr>
              <a:t>sur votre page</a:t>
            </a:r>
            <a:r>
              <a:rPr b="0" i="0" lang="fr-FR" sz="1900" u="none" cap="none" strike="noStrike">
                <a:solidFill>
                  <a:srgbClr val="000000"/>
                </a:solidFill>
                <a:latin typeface="Open Sans"/>
                <a:ea typeface="Open Sans"/>
                <a:cs typeface="Open Sans"/>
                <a:sym typeface="Open Sans"/>
              </a:rPr>
              <a:t> mais tout en ajoutant</a:t>
            </a:r>
            <a:r>
              <a:rPr b="0" i="0" lang="fr-FR" sz="1900" u="none" cap="none" strike="noStrike">
                <a:solidFill>
                  <a:srgbClr val="FF0000"/>
                </a:solidFill>
                <a:latin typeface="Open Sans"/>
                <a:ea typeface="Open Sans"/>
                <a:cs typeface="Open Sans"/>
                <a:sym typeface="Open Sans"/>
              </a:rPr>
              <a:t> votre </a:t>
            </a:r>
            <a:r>
              <a:rPr b="0" i="0" lang="fr-FR" sz="1900" u="none" cap="none" strike="noStrike">
                <a:solidFill>
                  <a:srgbClr val="000000"/>
                </a:solidFill>
                <a:latin typeface="Open Sans"/>
                <a:ea typeface="Open Sans"/>
                <a:cs typeface="Open Sans"/>
                <a:sym typeface="Open Sans"/>
              </a:rPr>
              <a:t>propre touche aux événements pour mettre en valeur la morale qui s’en dégage. </a:t>
            </a:r>
            <a:endParaRPr b="0" i="0" sz="1400" u="none" cap="none" strike="noStrike">
              <a:solidFill>
                <a:srgbClr val="000000"/>
              </a:solidFill>
              <a:latin typeface="Arial"/>
              <a:ea typeface="Arial"/>
              <a:cs typeface="Arial"/>
              <a:sym typeface="Arial"/>
            </a:endParaRPr>
          </a:p>
        </p:txBody>
      </p:sp>
      <p:sp>
        <p:nvSpPr>
          <p:cNvPr id="161" name="Google Shape;161;p12"/>
          <p:cNvSpPr/>
          <p:nvPr/>
        </p:nvSpPr>
        <p:spPr>
          <a:xfrm>
            <a:off x="895350" y="950913"/>
            <a:ext cx="2527300"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répondre aux questions.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5"/>
                                        </p:tgtEl>
                                        <p:attrNameLst>
                                          <p:attrName>style.visibility</p:attrName>
                                        </p:attrNameLst>
                                      </p:cBhvr>
                                      <p:to>
                                        <p:strVal val="visible"/>
                                      </p:to>
                                    </p:set>
                                    <p:anim calcmode="lin" valueType="num">
                                      <p:cBhvr additive="base">
                                        <p:cTn dur="500"/>
                                        <p:tgtEl>
                                          <p:spTgt spid="14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3"/>
          <p:cNvSpPr/>
          <p:nvPr/>
        </p:nvSpPr>
        <p:spPr>
          <a:xfrm>
            <a:off x="4464050" y="1193068"/>
            <a:ext cx="6654800" cy="1014413"/>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Rédigez sur votre blog (page d’Internet) l’intrigue de ce conte et précisez la morale ou la leçon qu’il donne aux lecteurs. </a:t>
            </a:r>
            <a:endParaRPr b="0" i="0" sz="1400" u="none" cap="none" strike="noStrike">
              <a:solidFill>
                <a:srgbClr val="000000"/>
              </a:solidFill>
              <a:latin typeface="Arial"/>
              <a:ea typeface="Arial"/>
              <a:cs typeface="Arial"/>
              <a:sym typeface="Arial"/>
            </a:endParaRPr>
          </a:p>
        </p:txBody>
      </p:sp>
      <p:graphicFrame>
        <p:nvGraphicFramePr>
          <p:cNvPr id="167" name="Google Shape;167;p13"/>
          <p:cNvGraphicFramePr/>
          <p:nvPr/>
        </p:nvGraphicFramePr>
        <p:xfrm>
          <a:off x="1138238" y="2963863"/>
          <a:ext cx="3000000" cy="3000000"/>
        </p:xfrm>
        <a:graphic>
          <a:graphicData uri="http://schemas.openxmlformats.org/drawingml/2006/table">
            <a:tbl>
              <a:tblPr>
                <a:noFill/>
                <a:tableStyleId>{611B72C3-A704-43E9-A9F9-BB899E36FFD4}</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Type(s</a:t>
                      </a:r>
                      <a:r>
                        <a:rPr b="1" lang="fr-FR" sz="1800" u="none" cap="none" strike="noStrike">
                          <a:latin typeface="Open Sans"/>
                          <a:ea typeface="Open Sans"/>
                          <a:cs typeface="Open Sans"/>
                          <a:sym typeface="Open Sans"/>
                        </a:rPr>
                        <a:t>)</a:t>
                      </a:r>
                      <a:endParaRPr b="1" sz="1800" u="none" cap="none" strike="noStrike">
                        <a:latin typeface="Open Sans"/>
                        <a:ea typeface="Open Sans"/>
                        <a:cs typeface="Open Sans"/>
                        <a:sym typeface="Open Sans"/>
                      </a:endParaRPr>
                    </a:p>
                  </a:txBody>
                  <a:tcPr marT="91425" marB="91425" marR="91500" marL="91500">
                    <a:solidFill>
                      <a:srgbClr val="DDEAF6">
                        <a:alpha val="33333"/>
                      </a:srgbClr>
                    </a:solidFill>
                  </a:tcPr>
                </a:tc>
              </a:tr>
            </a:tbl>
          </a:graphicData>
        </a:graphic>
      </p:graphicFrame>
      <p:graphicFrame>
        <p:nvGraphicFramePr>
          <p:cNvPr id="168" name="Google Shape;168;p13"/>
          <p:cNvGraphicFramePr/>
          <p:nvPr/>
        </p:nvGraphicFramePr>
        <p:xfrm>
          <a:off x="2503488" y="4084638"/>
          <a:ext cx="3000000" cy="3000000"/>
        </p:xfrm>
        <a:graphic>
          <a:graphicData uri="http://schemas.openxmlformats.org/drawingml/2006/table">
            <a:tbl>
              <a:tblPr>
                <a:noFill/>
                <a:tableStyleId>{611B72C3-A704-43E9-A9F9-BB899E36FFD4}</a:tableStyleId>
              </a:tblPr>
              <a:tblGrid>
                <a:gridCol w="2982900"/>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2000" u="none" cap="none" strike="noStrike">
                          <a:solidFill>
                            <a:srgbClr val="00B050"/>
                          </a:solidFill>
                          <a:latin typeface="Open Sans"/>
                          <a:ea typeface="Open Sans"/>
                          <a:cs typeface="Open Sans"/>
                          <a:sym typeface="Open Sans"/>
                        </a:rPr>
                        <a:t>Un post sur une page web </a:t>
                      </a:r>
                      <a:endParaRPr b="1" sz="2000" u="none" cap="none" strike="noStrike">
                        <a:solidFill>
                          <a:srgbClr val="FF0000"/>
                        </a:solidFill>
                        <a:latin typeface="Open Sans"/>
                        <a:ea typeface="Open Sans"/>
                        <a:cs typeface="Open Sans"/>
                        <a:sym typeface="Open Sans"/>
                      </a:endParaRPr>
                    </a:p>
                  </a:txBody>
                  <a:tcPr marT="57175" marB="57175" marR="91425" marL="91425"/>
                </a:tc>
              </a:tr>
            </a:tbl>
          </a:graphicData>
        </a:graphic>
      </p:graphicFrame>
      <p:graphicFrame>
        <p:nvGraphicFramePr>
          <p:cNvPr id="169" name="Google Shape;169;p13"/>
          <p:cNvGraphicFramePr/>
          <p:nvPr/>
        </p:nvGraphicFramePr>
        <p:xfrm>
          <a:off x="1138238" y="5114925"/>
          <a:ext cx="3000000" cy="3000000"/>
        </p:xfrm>
        <a:graphic>
          <a:graphicData uri="http://schemas.openxmlformats.org/drawingml/2006/table">
            <a:tbl>
              <a:tblPr>
                <a:noFill/>
                <a:tableStyleId>{611B72C3-A704-43E9-A9F9-BB899E36FFD4}</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Enjeu(x</a:t>
                      </a:r>
                      <a:r>
                        <a:rPr b="1" lang="fr-FR" sz="1800" u="none" cap="none" strike="noStrike">
                          <a:latin typeface="Open Sans"/>
                          <a:ea typeface="Open Sans"/>
                          <a:cs typeface="Open Sans"/>
                          <a:sym typeface="Open Sans"/>
                        </a:rPr>
                        <a:t>)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70" name="Google Shape;170;p13"/>
          <p:cNvGraphicFramePr/>
          <p:nvPr/>
        </p:nvGraphicFramePr>
        <p:xfrm>
          <a:off x="2503488" y="2867025"/>
          <a:ext cx="3000000" cy="3000000"/>
        </p:xfrm>
        <a:graphic>
          <a:graphicData uri="http://schemas.openxmlformats.org/drawingml/2006/table">
            <a:tbl>
              <a:tblPr>
                <a:noFill/>
                <a:tableStyleId>{611B72C3-A704-43E9-A9F9-BB899E36FFD4}</a:tableStyleId>
              </a:tblPr>
              <a:tblGrid>
                <a:gridCol w="8615350"/>
              </a:tblGrid>
              <a:tr h="92552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0000"/>
                          </a:solidFill>
                          <a:latin typeface="Open Sans"/>
                          <a:ea typeface="Open Sans"/>
                          <a:cs typeface="Open Sans"/>
                          <a:sym typeface="Open Sans"/>
                        </a:rPr>
                        <a:t>Raconter l’intrigue du conte lu ou entendu. </a:t>
                      </a:r>
                      <a:endParaRPr sz="1400" u="none" cap="none" strike="noStrike"/>
                    </a:p>
                    <a:p>
                      <a:pPr indent="0" lvl="0" marL="0" marR="0" rtl="0" algn="l">
                        <a:lnSpc>
                          <a:spcPct val="100000"/>
                        </a:lnSpc>
                        <a:spcBef>
                          <a:spcPts val="0"/>
                        </a:spcBef>
                        <a:spcAft>
                          <a:spcPts val="0"/>
                        </a:spcAft>
                        <a:buClr>
                          <a:schemeClr val="dk1"/>
                        </a:buClr>
                        <a:buSzPts val="1800"/>
                        <a:buFont typeface="Arial"/>
                        <a:buNone/>
                      </a:pPr>
                      <a:r>
                        <a:rPr b="1" lang="fr-FR" sz="2000" u="none" cap="none" strike="noStrike">
                          <a:latin typeface="Open Sans"/>
                          <a:ea typeface="Open Sans"/>
                          <a:cs typeface="Open Sans"/>
                          <a:sym typeface="Open Sans"/>
                        </a:rPr>
                        <a:t>(situation initiale – élément perturbateur – péripéties – résolution – situation finale)</a:t>
                      </a:r>
                      <a:endParaRPr b="1" sz="2000" u="none" cap="none" strike="noStrike">
                        <a:latin typeface="Open Sans"/>
                        <a:ea typeface="Open Sans"/>
                        <a:cs typeface="Open Sans"/>
                        <a:sym typeface="Open Sans"/>
                      </a:endParaRPr>
                    </a:p>
                  </a:txBody>
                  <a:tcPr marT="50975" marB="50975" marR="91425" marL="91425"/>
                </a:tc>
              </a:tr>
            </a:tbl>
          </a:graphicData>
        </a:graphic>
      </p:graphicFrame>
      <p:graphicFrame>
        <p:nvGraphicFramePr>
          <p:cNvPr id="171" name="Google Shape;171;p13"/>
          <p:cNvGraphicFramePr/>
          <p:nvPr/>
        </p:nvGraphicFramePr>
        <p:xfrm>
          <a:off x="1138238" y="4040188"/>
          <a:ext cx="3000000" cy="3000000"/>
        </p:xfrm>
        <a:graphic>
          <a:graphicData uri="http://schemas.openxmlformats.org/drawingml/2006/table">
            <a:tbl>
              <a:tblPr>
                <a:noFill/>
                <a:tableStyleId>{611B72C3-A704-43E9-A9F9-BB899E36FFD4}</a:tableStyleId>
              </a:tblPr>
              <a:tblGrid>
                <a:gridCol w="1131875"/>
              </a:tblGrid>
              <a:tr h="498475">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latin typeface="Open Sans"/>
                          <a:ea typeface="Open Sans"/>
                          <a:cs typeface="Open Sans"/>
                          <a:sym typeface="Open Sans"/>
                        </a:rPr>
                        <a:t>Genre </a:t>
                      </a:r>
                      <a:endParaRPr b="1" sz="20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72" name="Google Shape;172;p13"/>
          <p:cNvGraphicFramePr/>
          <p:nvPr/>
        </p:nvGraphicFramePr>
        <p:xfrm>
          <a:off x="2503488" y="5114925"/>
          <a:ext cx="3000000" cy="3000000"/>
        </p:xfrm>
        <a:graphic>
          <a:graphicData uri="http://schemas.openxmlformats.org/drawingml/2006/table">
            <a:tbl>
              <a:tblPr>
                <a:noFill/>
                <a:tableStyleId>{611B72C3-A704-43E9-A9F9-BB899E36FFD4}</a:tableStyleId>
              </a:tblPr>
              <a:tblGrid>
                <a:gridCol w="7570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2000" u="none" cap="none" strike="noStrike">
                          <a:solidFill>
                            <a:srgbClr val="FFC000"/>
                          </a:solidFill>
                          <a:latin typeface="Open Sans"/>
                          <a:ea typeface="Open Sans"/>
                          <a:cs typeface="Open Sans"/>
                          <a:sym typeface="Open Sans"/>
                        </a:rPr>
                        <a:t>Donner une leçon de morale. </a:t>
                      </a:r>
                      <a:endParaRPr b="1" sz="2000" u="none" cap="none" strike="noStrike">
                        <a:solidFill>
                          <a:srgbClr val="FFC000"/>
                        </a:solidFill>
                        <a:latin typeface="Open Sans"/>
                        <a:ea typeface="Open Sans"/>
                        <a:cs typeface="Open Sans"/>
                        <a:sym typeface="Open Sans"/>
                      </a:endParaRPr>
                    </a:p>
                  </a:txBody>
                  <a:tcPr marT="91425" marB="91425" marR="91425" marL="91425"/>
                </a:tc>
              </a:tr>
            </a:tbl>
          </a:graphicData>
        </a:graphic>
      </p:graphicFrame>
      <p:graphicFrame>
        <p:nvGraphicFramePr>
          <p:cNvPr id="173" name="Google Shape;173;p13"/>
          <p:cNvGraphicFramePr/>
          <p:nvPr/>
        </p:nvGraphicFramePr>
        <p:xfrm>
          <a:off x="5749925" y="4084638"/>
          <a:ext cx="3000000" cy="3000000"/>
        </p:xfrm>
        <a:graphic>
          <a:graphicData uri="http://schemas.openxmlformats.org/drawingml/2006/table">
            <a:tbl>
              <a:tblPr>
                <a:noFill/>
                <a:tableStyleId>{611B72C3-A704-43E9-A9F9-BB899E36FFD4}</a:tableStyleId>
              </a:tblPr>
              <a:tblGrid>
                <a:gridCol w="5368925"/>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2000" u="none" cap="none" strike="noStrike">
                          <a:solidFill>
                            <a:srgbClr val="FF0000"/>
                          </a:solidFill>
                          <a:latin typeface="Open Sans"/>
                          <a:ea typeface="Open Sans"/>
                          <a:cs typeface="Open Sans"/>
                          <a:sym typeface="Open Sans"/>
                        </a:rPr>
                        <a:t>Récit imaginaire (un conte) à la troisième personne </a:t>
                      </a:r>
                      <a:endParaRPr b="1" sz="2000" u="none" cap="none" strike="noStrike">
                        <a:solidFill>
                          <a:srgbClr val="FF0000"/>
                        </a:solidFill>
                        <a:latin typeface="Open Sans"/>
                        <a:ea typeface="Open Sans"/>
                        <a:cs typeface="Open Sans"/>
                        <a:sym typeface="Open Sans"/>
                      </a:endParaRPr>
                    </a:p>
                  </a:txBody>
                  <a:tcPr marT="57175" marB="57175" marR="91450" marL="91450"/>
                </a:tc>
              </a:tr>
            </a:tbl>
          </a:graphicData>
        </a:graphic>
      </p:graphicFrame>
      <p:sp>
        <p:nvSpPr>
          <p:cNvPr id="174" name="Google Shape;174;p13"/>
          <p:cNvSpPr/>
          <p:nvPr/>
        </p:nvSpPr>
        <p:spPr>
          <a:xfrm>
            <a:off x="347223" y="1047953"/>
            <a:ext cx="3845803" cy="1673022"/>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retrouver le type, le genre et l’enjeu du texte à produire. </a:t>
            </a:r>
            <a:endParaRPr b="0" i="0" sz="1400" u="none" cap="none" strike="noStrike">
              <a:solidFill>
                <a:srgbClr val="000000"/>
              </a:solidFill>
              <a:latin typeface="Arial"/>
              <a:ea typeface="Arial"/>
              <a:cs typeface="Arial"/>
              <a:sym typeface="Arial"/>
            </a:endParaRPr>
          </a:p>
        </p:txBody>
      </p:sp>
      <p:sp>
        <p:nvSpPr>
          <p:cNvPr id="175" name="Google Shape;175;p13"/>
          <p:cNvSpPr/>
          <p:nvPr/>
        </p:nvSpPr>
        <p:spPr>
          <a:xfrm>
            <a:off x="4464050" y="1189577"/>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Rédigez</a:t>
            </a:r>
            <a:r>
              <a:rPr b="1" i="0" lang="fr-FR" sz="2000" u="none" cap="none" strike="noStrike">
                <a:solidFill>
                  <a:srgbClr val="000000"/>
                </a:solidFill>
                <a:latin typeface="Open Sans"/>
                <a:ea typeface="Open Sans"/>
                <a:cs typeface="Open Sans"/>
                <a:sym typeface="Open Sans"/>
              </a:rPr>
              <a:t> sur </a:t>
            </a:r>
            <a:r>
              <a:rPr b="1" i="0" lang="fr-FR" sz="2000" u="none" cap="none" strike="noStrike">
                <a:solidFill>
                  <a:schemeClr val="dk1"/>
                </a:solidFill>
                <a:latin typeface="Open Sans"/>
                <a:ea typeface="Open Sans"/>
                <a:cs typeface="Open Sans"/>
                <a:sym typeface="Open Sans"/>
              </a:rPr>
              <a:t>votre blog (page d’Internet)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chemeClr val="dk1"/>
                </a:solidFill>
                <a:latin typeface="Open Sans"/>
                <a:ea typeface="Open Sans"/>
                <a:cs typeface="Open Sans"/>
                <a:sym typeface="Open Sans"/>
              </a:rPr>
              <a:t>précisez la morale ou la leçon qu’il donne </a:t>
            </a:r>
            <a:r>
              <a:rPr b="1" i="0" lang="fr-FR" sz="20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sp>
        <p:nvSpPr>
          <p:cNvPr id="176" name="Google Shape;176;p13"/>
          <p:cNvSpPr/>
          <p:nvPr/>
        </p:nvSpPr>
        <p:spPr>
          <a:xfrm>
            <a:off x="4464050" y="1189577"/>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Rédigez</a:t>
            </a:r>
            <a:r>
              <a:rPr b="1" i="0" lang="fr-FR" sz="2000" u="none" cap="none" strike="noStrike">
                <a:solidFill>
                  <a:srgbClr val="000000"/>
                </a:solidFill>
                <a:latin typeface="Open Sans"/>
                <a:ea typeface="Open Sans"/>
                <a:cs typeface="Open Sans"/>
                <a:sym typeface="Open Sans"/>
              </a:rPr>
              <a:t> sur </a:t>
            </a:r>
            <a:r>
              <a:rPr b="1" i="0" lang="fr-FR" sz="2000" u="none" cap="none" strike="noStrike">
                <a:solidFill>
                  <a:srgbClr val="00B050"/>
                </a:solidFill>
                <a:latin typeface="Open Sans"/>
                <a:ea typeface="Open Sans"/>
                <a:cs typeface="Open Sans"/>
                <a:sym typeface="Open Sans"/>
              </a:rPr>
              <a:t>votre blog (page d’Internet)</a:t>
            </a:r>
            <a:r>
              <a:rPr b="1" i="0" lang="fr-FR" sz="2000" u="none" cap="none" strike="noStrike">
                <a:solidFill>
                  <a:srgbClr val="000000"/>
                </a:solidFill>
                <a:latin typeface="Open Sans"/>
                <a:ea typeface="Open Sans"/>
                <a:cs typeface="Open Sans"/>
                <a:sym typeface="Open Sans"/>
              </a:rPr>
              <a: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chemeClr val="dk1"/>
                </a:solidFill>
                <a:latin typeface="Open Sans"/>
                <a:ea typeface="Open Sans"/>
                <a:cs typeface="Open Sans"/>
                <a:sym typeface="Open Sans"/>
              </a:rPr>
              <a:t>précisez la morale ou la leçon qu’il donne aux lecteurs. </a:t>
            </a:r>
            <a:endParaRPr b="0" i="0" sz="1400" u="none" cap="none" strike="noStrike">
              <a:solidFill>
                <a:srgbClr val="000000"/>
              </a:solidFill>
              <a:latin typeface="Arial"/>
              <a:ea typeface="Arial"/>
              <a:cs typeface="Arial"/>
              <a:sym typeface="Arial"/>
            </a:endParaRPr>
          </a:p>
        </p:txBody>
      </p:sp>
      <p:sp>
        <p:nvSpPr>
          <p:cNvPr id="177" name="Google Shape;177;p13"/>
          <p:cNvSpPr/>
          <p:nvPr/>
        </p:nvSpPr>
        <p:spPr>
          <a:xfrm>
            <a:off x="4464050" y="1187673"/>
            <a:ext cx="6654800" cy="101600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Rédigez sur </a:t>
            </a:r>
            <a:r>
              <a:rPr b="1" i="0" lang="fr-FR" sz="2000" u="none" cap="none" strike="noStrike">
                <a:solidFill>
                  <a:srgbClr val="00B050"/>
                </a:solidFill>
                <a:latin typeface="Open Sans"/>
                <a:ea typeface="Open Sans"/>
                <a:cs typeface="Open Sans"/>
                <a:sym typeface="Open Sans"/>
              </a:rPr>
              <a:t>votre blog (page d’Internet)</a:t>
            </a:r>
            <a:r>
              <a:rPr b="1" i="0" lang="fr-FR" sz="2000" u="none" cap="none" strike="noStrike">
                <a:solidFill>
                  <a:srgbClr val="000000"/>
                </a:solidFill>
                <a:latin typeface="Open Sans"/>
                <a:ea typeface="Open Sans"/>
                <a:cs typeface="Open Sans"/>
                <a:sym typeface="Open Sans"/>
              </a:rPr>
              <a:t> </a:t>
            </a:r>
            <a:r>
              <a:rPr b="1" i="0" lang="fr-FR" sz="2000" u="none" cap="none" strike="noStrike">
                <a:solidFill>
                  <a:srgbClr val="FF0000"/>
                </a:solidFill>
                <a:latin typeface="Open Sans"/>
                <a:ea typeface="Open Sans"/>
                <a:cs typeface="Open Sans"/>
                <a:sym typeface="Open Sans"/>
              </a:rPr>
              <a:t>l’intrigue de ce conte </a:t>
            </a:r>
            <a:r>
              <a:rPr b="1" i="0" lang="fr-FR" sz="2000" u="none" cap="none" strike="noStrike">
                <a:solidFill>
                  <a:srgbClr val="000000"/>
                </a:solidFill>
                <a:latin typeface="Open Sans"/>
                <a:ea typeface="Open Sans"/>
                <a:cs typeface="Open Sans"/>
                <a:sym typeface="Open Sans"/>
              </a:rPr>
              <a:t>et </a:t>
            </a:r>
            <a:r>
              <a:rPr b="1" i="0" lang="fr-FR" sz="2000" u="none" cap="none" strike="noStrike">
                <a:solidFill>
                  <a:srgbClr val="FFC000"/>
                </a:solidFill>
                <a:latin typeface="Open Sans"/>
                <a:ea typeface="Open Sans"/>
                <a:cs typeface="Open Sans"/>
                <a:sym typeface="Open Sans"/>
              </a:rPr>
              <a:t>précisez la morale ou la leçon qu’il donne </a:t>
            </a:r>
            <a:r>
              <a:rPr b="1" i="0" lang="fr-FR" sz="2000" u="none" cap="none" strike="noStrike">
                <a:solidFill>
                  <a:srgbClr val="000000"/>
                </a:solidFill>
                <a:latin typeface="Open Sans"/>
                <a:ea typeface="Open Sans"/>
                <a:cs typeface="Open Sans"/>
                <a:sym typeface="Open Sans"/>
              </a:rPr>
              <a:t>aux lecteurs. </a:t>
            </a:r>
            <a:endParaRPr b="0" i="0" sz="1400" u="none" cap="none" strike="noStrike">
              <a:solidFill>
                <a:srgbClr val="000000"/>
              </a:solidFill>
              <a:latin typeface="Arial"/>
              <a:ea typeface="Arial"/>
              <a:cs typeface="Arial"/>
              <a:sym typeface="Arial"/>
            </a:endParaRPr>
          </a:p>
        </p:txBody>
      </p:sp>
      <p:sp>
        <p:nvSpPr>
          <p:cNvPr id="178" name="Google Shape;178;p13"/>
          <p:cNvSpPr txBox="1"/>
          <p:nvPr/>
        </p:nvSpPr>
        <p:spPr>
          <a:xfrm>
            <a:off x="904875" y="-29597"/>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 </a:t>
            </a:r>
            <a:r>
              <a:rPr b="0" i="0" lang="fr-FR" sz="3600" u="none" cap="none" strike="noStrike">
                <a:solidFill>
                  <a:srgbClr val="0096D6"/>
                </a:solidFill>
                <a:latin typeface="Open Sans"/>
                <a:ea typeface="Open Sans"/>
                <a:cs typeface="Open Sans"/>
                <a:sym typeface="Open Sans"/>
              </a:rPr>
              <a:t>la consigne</a:t>
            </a:r>
            <a:endParaRPr b="0" i="0" sz="1400" u="none" cap="none" strike="noStrike">
              <a:solidFill>
                <a:srgbClr val="0096D6"/>
              </a:solidFill>
              <a:highlight>
                <a:srgbClr val="FFFF00"/>
              </a:highlight>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4"/>
          <p:cNvSpPr txBox="1"/>
          <p:nvPr/>
        </p:nvSpPr>
        <p:spPr>
          <a:xfrm>
            <a:off x="625641" y="174407"/>
            <a:ext cx="595162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PRODUIRE</a:t>
            </a:r>
            <a:endParaRPr b="0" i="0" sz="1400" u="none" cap="none" strike="noStrike">
              <a:solidFill>
                <a:srgbClr val="000000"/>
              </a:solidFill>
              <a:latin typeface="Arial"/>
              <a:ea typeface="Arial"/>
              <a:cs typeface="Arial"/>
              <a:sym typeface="Arial"/>
            </a:endParaRPr>
          </a:p>
        </p:txBody>
      </p:sp>
      <p:sp>
        <p:nvSpPr>
          <p:cNvPr id="185" name="Google Shape;185;p14"/>
          <p:cNvSpPr/>
          <p:nvPr/>
        </p:nvSpPr>
        <p:spPr>
          <a:xfrm>
            <a:off x="2049865" y="975101"/>
            <a:ext cx="7992244" cy="4267707"/>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200"/>
              <a:buFont typeface="Arial"/>
              <a:buNone/>
            </a:pPr>
            <a:r>
              <a:rPr b="1" i="1" lang="fr-FR" sz="2200" u="sng" cap="none" strike="noStrike">
                <a:solidFill>
                  <a:srgbClr val="000000"/>
                </a:solidFill>
                <a:latin typeface="Open Sans"/>
                <a:ea typeface="Open Sans"/>
                <a:cs typeface="Open Sans"/>
                <a:sym typeface="Open Sans"/>
              </a:rPr>
              <a:t>Pour développer le sujet en question, il est nécessaire de/d’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200"/>
              <a:buFont typeface="Arial"/>
              <a:buNone/>
            </a:pPr>
            <a:r>
              <a:rPr b="1" i="0" lang="fr-FR" sz="2200" u="sng"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retrouver le schéma narratif quinaire du conte entendu;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identifier les personnages et leurs reprises nominales et pronominales;</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conjuguer les verbes aux temps du récit : passé simple et imparfait ;</a:t>
            </a:r>
            <a:endParaRPr b="0" i="0" sz="1400" u="none" cap="none" strike="noStrike">
              <a:solidFill>
                <a:srgbClr val="000000"/>
              </a:solidFill>
              <a:latin typeface="Arial"/>
              <a:ea typeface="Arial"/>
              <a:cs typeface="Arial"/>
              <a:sym typeface="Arial"/>
            </a:endParaRPr>
          </a:p>
          <a:p>
            <a:pPr indent="-285750" lvl="0" marL="285750" marR="0" rtl="0" algn="just">
              <a:lnSpc>
                <a:spcPct val="150000"/>
              </a:lnSpc>
              <a:spcBef>
                <a:spcPts val="0"/>
              </a:spcBef>
              <a:spcAft>
                <a:spcPts val="0"/>
              </a:spcAft>
              <a:buClr>
                <a:srgbClr val="000000"/>
              </a:buClr>
              <a:buSzPts val="2000"/>
              <a:buFont typeface="Open Sans"/>
              <a:buChar char="-"/>
            </a:pPr>
            <a:r>
              <a:rPr b="0" i="0" lang="fr-FR" sz="2200" u="none" cap="none" strike="noStrike">
                <a:solidFill>
                  <a:srgbClr val="000000"/>
                </a:solidFill>
                <a:latin typeface="Open Sans"/>
                <a:ea typeface="Open Sans"/>
                <a:cs typeface="Open Sans"/>
                <a:sym typeface="Open Sans"/>
              </a:rPr>
              <a:t>utiliser les mots de liaison qui montrent la chronologie des actions. </a:t>
            </a:r>
            <a:endParaRPr b="0" i="0" sz="2200" u="none" cap="none" strike="noStrike">
              <a:solidFill>
                <a:srgbClr val="000000"/>
              </a:solidFill>
              <a:latin typeface="Open Sans"/>
              <a:ea typeface="Open Sans"/>
              <a:cs typeface="Open Sans"/>
              <a:sym typeface="Open Sans"/>
            </a:endParaRPr>
          </a:p>
        </p:txBody>
      </p:sp>
      <p:sp>
        <p:nvSpPr>
          <p:cNvPr id="186" name="Google Shape;186;p14"/>
          <p:cNvSpPr/>
          <p:nvPr/>
        </p:nvSpPr>
        <p:spPr>
          <a:xfrm>
            <a:off x="3829134" y="5242808"/>
            <a:ext cx="7740650" cy="1512887"/>
          </a:xfrm>
          <a:prstGeom prst="rightArrow">
            <a:avLst>
              <a:gd fmla="val 50000" name="adj1"/>
              <a:gd fmla="val 50000" name="adj2"/>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Open Sans"/>
                <a:ea typeface="Open Sans"/>
                <a:cs typeface="Open Sans"/>
                <a:sym typeface="Open Sans"/>
              </a:rPr>
              <a:t>Mettons- nous en route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Open Sans"/>
                <a:ea typeface="Open Sans"/>
                <a:cs typeface="Open Sans"/>
                <a:sym typeface="Open Sans"/>
              </a:rPr>
              <a:t>Des exercices pour nous entrainer.</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5"/>
          <p:cNvSpPr/>
          <p:nvPr/>
        </p:nvSpPr>
        <p:spPr>
          <a:xfrm>
            <a:off x="185738" y="1075909"/>
            <a:ext cx="3408362" cy="3139321"/>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Indiquez pour chaque extrait, s’il s’agit de/d’:</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une situation initiale,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 élément perturbateur,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une péripétie,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un élément rééquilibrant,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1" i="0" lang="fr-FR" sz="2200" u="none" cap="none" strike="noStrike">
                <a:solidFill>
                  <a:schemeClr val="dk1"/>
                </a:solidFill>
                <a:latin typeface="Open Sans"/>
                <a:ea typeface="Open Sans"/>
                <a:cs typeface="Open Sans"/>
                <a:sym typeface="Open Sans"/>
              </a:rPr>
              <a:t>ou une situation finale. </a:t>
            </a:r>
            <a:endParaRPr b="0" i="0" sz="1400" u="none" cap="none" strike="noStrike">
              <a:solidFill>
                <a:srgbClr val="000000"/>
              </a:solidFill>
              <a:latin typeface="Arial"/>
              <a:ea typeface="Arial"/>
              <a:cs typeface="Arial"/>
              <a:sym typeface="Arial"/>
            </a:endParaRPr>
          </a:p>
        </p:txBody>
      </p:sp>
      <p:sp>
        <p:nvSpPr>
          <p:cNvPr id="193" name="Google Shape;193;p15"/>
          <p:cNvSpPr txBox="1"/>
          <p:nvPr/>
        </p:nvSpPr>
        <p:spPr>
          <a:xfrm>
            <a:off x="804863" y="152400"/>
            <a:ext cx="1092200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graphicFrame>
        <p:nvGraphicFramePr>
          <p:cNvPr id="194" name="Google Shape;194;p15"/>
          <p:cNvGraphicFramePr/>
          <p:nvPr/>
        </p:nvGraphicFramePr>
        <p:xfrm>
          <a:off x="5202238" y="984250"/>
          <a:ext cx="3000000" cy="3000000"/>
        </p:xfrm>
        <a:graphic>
          <a:graphicData uri="http://schemas.openxmlformats.org/drawingml/2006/table">
            <a:tbl>
              <a:tblPr>
                <a:noFill/>
                <a:tableStyleId>{738D8D15-6FA7-4508-B9D7-7C79840D5EA6}</a:tableStyleId>
              </a:tblPr>
              <a:tblGrid>
                <a:gridCol w="6526200"/>
              </a:tblGrid>
              <a:tr h="12870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Tout à coup, un matin, alors que le Géant était éveillé dans son lit, il entendit une musique ravissante. Elle résonna si agréablement à ses oreilles qu’il pensa que ce devaient être les musiciens du Roi qui passaient par là. (…) </a:t>
                      </a:r>
                      <a:r>
                        <a:rPr b="1" i="1" lang="fr-FR" sz="1600" u="none" cap="none" strike="noStrike">
                          <a:latin typeface="Open Sans"/>
                          <a:ea typeface="Open Sans"/>
                          <a:cs typeface="Open Sans"/>
                          <a:sym typeface="Open Sans"/>
                        </a:rPr>
                        <a:t>Oscar WILDE, « Le Prince heureux » et autres contes, 1963.</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8029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Il était une fois une famille de bûcherons qui habitait dans la forêt. Il y avait le père, la mère et leurs sept enfants, tous des garçons</a:t>
                      </a:r>
                      <a:r>
                        <a:rPr i="1"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 Petit Poucet</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811325">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partir de ce moment-là, Ali Baba et son fils profitèrent de leur fortune et vécurent dans une grande aisance et honorés des premières dignités de la ville. </a:t>
                      </a:r>
                      <a:r>
                        <a:rPr b="1" i="1" lang="fr-FR" sz="1600" u="none" cap="none" strike="noStrike">
                          <a:latin typeface="Open Sans"/>
                          <a:ea typeface="Open Sans"/>
                          <a:cs typeface="Open Sans"/>
                          <a:sym typeface="Open Sans"/>
                        </a:rPr>
                        <a:t>Ali Baba et les quarante voleurs</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104500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Un jour, sa mère, ayant cuit et fait des galettes, lui dit : « Va voir comme se porte ta mère-grand, car on m’a dit qu’elle était malade. Porte-lui une galette et ce petit pot de beurre ». </a:t>
                      </a:r>
                      <a:r>
                        <a:rPr b="1" i="1" lang="fr-FR" sz="1600" u="none" cap="none" strike="noStrike">
                          <a:latin typeface="Open Sans"/>
                          <a:ea typeface="Open Sans"/>
                          <a:cs typeface="Open Sans"/>
                          <a:sym typeface="Open Sans"/>
                        </a:rPr>
                        <a:t>Le Petit Chaperon Rouge</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566475">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Le loup gonfla ses joues, souffla, souffla de toutes ses forces,  et la maison de paille s'envola. </a:t>
                      </a:r>
                      <a:r>
                        <a:rPr b="1" i="1" lang="fr-FR" sz="1600" u="none" cap="none" strike="noStrike">
                          <a:latin typeface="Open Sans"/>
                          <a:ea typeface="Open Sans"/>
                          <a:cs typeface="Open Sans"/>
                          <a:sym typeface="Open Sans"/>
                        </a:rPr>
                        <a:t>Les Trois Petits Cochons</a:t>
                      </a:r>
                      <a:endParaRPr b="1" i="1" sz="1600" u="none" cap="none" strike="noStrike">
                        <a:latin typeface="Open Sans"/>
                        <a:ea typeface="Open Sans"/>
                        <a:cs typeface="Open Sans"/>
                        <a:sym typeface="Open Sans"/>
                      </a:endParaRPr>
                    </a:p>
                  </a:txBody>
                  <a:tcPr marT="38400" marB="38400" marR="65275" marL="65275">
                    <a:solidFill>
                      <a:schemeClr val="lt1"/>
                    </a:solidFill>
                  </a:tcPr>
                </a:tc>
              </a:tr>
              <a:tr h="1056150">
                <a:tc>
                  <a:txBody>
                    <a:bodyPr/>
                    <a:lstStyle/>
                    <a:p>
                      <a:pPr indent="0" lvl="0" marL="0" marR="0" rtl="0" algn="just">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Alors elle se lava d'abord les mains et le visage, puis elle vint s'incliner devant le fils du roi, qui lui tendit le soulier d'or. Elle s'assit sur un escabeau, retira son pied du lourd sabot de bois et le mit dans la pantoufle qui lui allait comme un gant. </a:t>
                      </a:r>
                      <a:r>
                        <a:rPr b="1" i="1" lang="fr-FR" sz="1600" u="none" cap="none" strike="noStrike">
                          <a:latin typeface="Open Sans"/>
                          <a:ea typeface="Open Sans"/>
                          <a:cs typeface="Open Sans"/>
                          <a:sym typeface="Open Sans"/>
                        </a:rPr>
                        <a:t>Cendrillon</a:t>
                      </a:r>
                      <a:endParaRPr b="1" i="1" sz="1600" u="none" cap="none" strike="noStrike">
                        <a:latin typeface="Open Sans"/>
                        <a:ea typeface="Open Sans"/>
                        <a:cs typeface="Open Sans"/>
                        <a:sym typeface="Open Sans"/>
                      </a:endParaRPr>
                    </a:p>
                  </a:txBody>
                  <a:tcPr marT="38400" marB="38400" marR="65275" marL="65275">
                    <a:solidFill>
                      <a:schemeClr val="lt1"/>
                    </a:solidFill>
                  </a:tcPr>
                </a:tc>
              </a:tr>
            </a:tbl>
          </a:graphicData>
        </a:graphic>
      </p:graphicFrame>
      <p:sp>
        <p:nvSpPr>
          <p:cNvPr id="195" name="Google Shape;195;p15"/>
          <p:cNvSpPr/>
          <p:nvPr/>
        </p:nvSpPr>
        <p:spPr>
          <a:xfrm>
            <a:off x="185738" y="4573589"/>
            <a:ext cx="2838450" cy="14465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Soulignez les indices qui vous ont permis de trouver la réponse.</a:t>
            </a:r>
            <a:endParaRPr b="0" i="0" sz="2200" u="none" cap="none" strike="noStrike">
              <a:solidFill>
                <a:schemeClr val="dk1"/>
              </a:solidFill>
              <a:latin typeface="Open Sans"/>
              <a:ea typeface="Open Sans"/>
              <a:cs typeface="Open Sans"/>
              <a:sym typeface="Open Sans"/>
            </a:endParaRPr>
          </a:p>
        </p:txBody>
      </p:sp>
      <p:graphicFrame>
        <p:nvGraphicFramePr>
          <p:cNvPr id="196" name="Google Shape;196;p15"/>
          <p:cNvGraphicFramePr/>
          <p:nvPr/>
        </p:nvGraphicFramePr>
        <p:xfrm>
          <a:off x="3594100" y="984250"/>
          <a:ext cx="3000000" cy="3000000"/>
        </p:xfrm>
        <a:graphic>
          <a:graphicData uri="http://schemas.openxmlformats.org/drawingml/2006/table">
            <a:tbl>
              <a:tblPr>
                <a:noFill/>
                <a:tableStyleId>{738D8D15-6FA7-4508-B9D7-7C79840D5EA6}</a:tableStyleId>
              </a:tblPr>
              <a:tblGrid>
                <a:gridCol w="1411300"/>
              </a:tblGrid>
              <a:tr h="12928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8250" marB="38250" marR="65300" marL="65300">
                    <a:solidFill>
                      <a:schemeClr val="lt1"/>
                    </a:solidFill>
                  </a:tcPr>
                </a:tc>
              </a:tr>
              <a:tr h="806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initiale</a:t>
                      </a:r>
                      <a:endParaRPr sz="1600" u="none" cap="none" strike="noStrike">
                        <a:latin typeface="Open Sans"/>
                        <a:ea typeface="Open Sans"/>
                        <a:cs typeface="Open Sans"/>
                        <a:sym typeface="Open Sans"/>
                      </a:endParaRPr>
                    </a:p>
                  </a:txBody>
                  <a:tcPr marT="38250" marB="38250" marR="65300" marL="65300">
                    <a:solidFill>
                      <a:schemeClr val="lt1"/>
                    </a:solidFill>
                  </a:tcPr>
                </a:tc>
              </a:tr>
              <a:tr h="806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finale</a:t>
                      </a:r>
                      <a:endParaRPr sz="1600" u="none" cap="none" strike="noStrike">
                        <a:latin typeface="Open Sans"/>
                        <a:ea typeface="Open Sans"/>
                        <a:cs typeface="Open Sans"/>
                        <a:sym typeface="Open Sans"/>
                      </a:endParaRPr>
                    </a:p>
                  </a:txBody>
                  <a:tcPr marT="38250" marB="38250" marR="65300" marL="65300">
                    <a:solidFill>
                      <a:schemeClr val="lt1"/>
                    </a:solidFill>
                  </a:tcPr>
                </a:tc>
              </a:tr>
              <a:tr h="10497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8250" marB="38250" marR="65300" marL="65300">
                    <a:solidFill>
                      <a:schemeClr val="lt1"/>
                    </a:solidFill>
                  </a:tcPr>
                </a:tc>
              </a:tr>
              <a:tr h="563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péripétie</a:t>
                      </a:r>
                      <a:endParaRPr sz="1600" u="none" cap="none" strike="noStrike">
                        <a:latin typeface="Open Sans"/>
                        <a:ea typeface="Open Sans"/>
                        <a:cs typeface="Open Sans"/>
                        <a:sym typeface="Open Sans"/>
                      </a:endParaRPr>
                    </a:p>
                  </a:txBody>
                  <a:tcPr marT="38250" marB="38250" marR="65300" marL="65300">
                    <a:solidFill>
                      <a:schemeClr val="lt1"/>
                    </a:solidFill>
                  </a:tcPr>
                </a:tc>
              </a:tr>
              <a:tr h="10497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rééquilibrant</a:t>
                      </a:r>
                      <a:endParaRPr sz="1600" u="none" cap="none" strike="noStrike">
                        <a:latin typeface="Open Sans"/>
                        <a:ea typeface="Open Sans"/>
                        <a:cs typeface="Open Sans"/>
                        <a:sym typeface="Open Sans"/>
                      </a:endParaRPr>
                    </a:p>
                  </a:txBody>
                  <a:tcPr marT="38250" marB="38250" marR="65300" marL="65300">
                    <a:solidFill>
                      <a:schemeClr val="lt1"/>
                    </a:solidFill>
                  </a:tcPr>
                </a:tc>
              </a:tr>
            </a:tbl>
          </a:graphicData>
        </a:graphic>
      </p:graphicFrame>
      <p:graphicFrame>
        <p:nvGraphicFramePr>
          <p:cNvPr id="197" name="Google Shape;197;p15"/>
          <p:cNvGraphicFramePr/>
          <p:nvPr/>
        </p:nvGraphicFramePr>
        <p:xfrm>
          <a:off x="3592513" y="984250"/>
          <a:ext cx="3000000" cy="3000000"/>
        </p:xfrm>
        <a:graphic>
          <a:graphicData uri="http://schemas.openxmlformats.org/drawingml/2006/table">
            <a:tbl>
              <a:tblPr>
                <a:noFill/>
                <a:tableStyleId>{738D8D15-6FA7-4508-B9D7-7C79840D5EA6}</a:tableStyleId>
              </a:tblPr>
              <a:tblGrid>
                <a:gridCol w="1428675"/>
                <a:gridCol w="6705675"/>
              </a:tblGrid>
              <a:tr h="13183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F0"/>
                          </a:solidFill>
                          <a:latin typeface="Open Sans"/>
                          <a:ea typeface="Open Sans"/>
                          <a:cs typeface="Open Sans"/>
                          <a:sym typeface="Open Sans"/>
                        </a:rPr>
                        <a:t>Tout à coup</a:t>
                      </a:r>
                      <a:r>
                        <a:rPr lang="fr-FR" sz="1600" u="none" cap="none" strike="noStrike">
                          <a:latin typeface="Open Sans"/>
                          <a:ea typeface="Open Sans"/>
                          <a:cs typeface="Open Sans"/>
                          <a:sym typeface="Open Sans"/>
                        </a:rPr>
                        <a:t>, un matin, alors que le Géant était éveillé dans son lit, il </a:t>
                      </a:r>
                      <a:r>
                        <a:rPr b="1" lang="fr-FR" sz="1600" u="sng" cap="none" strike="noStrike">
                          <a:solidFill>
                            <a:srgbClr val="00B0F0"/>
                          </a:solidFill>
                          <a:latin typeface="Open Sans"/>
                          <a:ea typeface="Open Sans"/>
                          <a:cs typeface="Open Sans"/>
                          <a:sym typeface="Open Sans"/>
                        </a:rPr>
                        <a:t>entendit</a:t>
                      </a:r>
                      <a:r>
                        <a:rPr lang="fr-FR" sz="1600" u="none" cap="none" strike="noStrike">
                          <a:latin typeface="Open Sans"/>
                          <a:ea typeface="Open Sans"/>
                          <a:cs typeface="Open Sans"/>
                          <a:sym typeface="Open Sans"/>
                        </a:rPr>
                        <a:t> une musique ravissante. Elle </a:t>
                      </a:r>
                      <a:r>
                        <a:rPr b="1" lang="fr-FR" sz="1600" u="sng" cap="none" strike="noStrike">
                          <a:solidFill>
                            <a:srgbClr val="00B0F0"/>
                          </a:solidFill>
                          <a:latin typeface="Open Sans"/>
                          <a:ea typeface="Open Sans"/>
                          <a:cs typeface="Open Sans"/>
                          <a:sym typeface="Open Sans"/>
                        </a:rPr>
                        <a:t>résonna</a:t>
                      </a:r>
                      <a:r>
                        <a:rPr lang="fr-FR" sz="1600" u="none" cap="none" strike="noStrike">
                          <a:latin typeface="Open Sans"/>
                          <a:ea typeface="Open Sans"/>
                          <a:cs typeface="Open Sans"/>
                          <a:sym typeface="Open Sans"/>
                        </a:rPr>
                        <a:t> si agréablement à ses oreilles qu’il </a:t>
                      </a:r>
                      <a:r>
                        <a:rPr b="1" lang="fr-FR" sz="1600" u="sng" cap="none" strike="noStrike">
                          <a:solidFill>
                            <a:srgbClr val="00B0F0"/>
                          </a:solidFill>
                          <a:latin typeface="Open Sans"/>
                          <a:ea typeface="Open Sans"/>
                          <a:cs typeface="Open Sans"/>
                          <a:sym typeface="Open Sans"/>
                        </a:rPr>
                        <a:t>pensa</a:t>
                      </a:r>
                      <a:r>
                        <a:rPr lang="fr-FR" sz="1600" u="none" cap="none" strike="noStrike">
                          <a:latin typeface="Open Sans"/>
                          <a:ea typeface="Open Sans"/>
                          <a:cs typeface="Open Sans"/>
                          <a:sym typeface="Open Sans"/>
                        </a:rPr>
                        <a:t> que ce devaient être les musiciens du Roi qui passaient par là. (…) </a:t>
                      </a:r>
                      <a:r>
                        <a:rPr b="1" i="1" lang="fr-FR" sz="1600" u="none" cap="none" strike="noStrike">
                          <a:latin typeface="Open Sans"/>
                          <a:ea typeface="Open Sans"/>
                          <a:cs typeface="Open Sans"/>
                          <a:sym typeface="Open Sans"/>
                        </a:rPr>
                        <a:t>Oscar WILDE, « Le Prince heureux » et autres contes, 1963.</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822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initiale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FF0000"/>
                          </a:solidFill>
                          <a:latin typeface="Open Sans"/>
                          <a:ea typeface="Open Sans"/>
                          <a:cs typeface="Open Sans"/>
                          <a:sym typeface="Open Sans"/>
                        </a:rPr>
                        <a:t>Il était une fois </a:t>
                      </a:r>
                      <a:r>
                        <a:rPr lang="fr-FR" sz="1600" u="none" cap="none" strike="noStrike">
                          <a:latin typeface="Open Sans"/>
                          <a:ea typeface="Open Sans"/>
                          <a:cs typeface="Open Sans"/>
                          <a:sym typeface="Open Sans"/>
                        </a:rPr>
                        <a:t>une </a:t>
                      </a:r>
                      <a:r>
                        <a:rPr b="1" lang="fr-FR" sz="1600" u="sng" cap="none" strike="noStrike">
                          <a:solidFill>
                            <a:srgbClr val="FF0000"/>
                          </a:solidFill>
                          <a:latin typeface="Open Sans"/>
                          <a:ea typeface="Open Sans"/>
                          <a:cs typeface="Open Sans"/>
                          <a:sym typeface="Open Sans"/>
                        </a:rPr>
                        <a:t>famille de bûcherons </a:t>
                      </a:r>
                      <a:r>
                        <a:rPr lang="fr-FR" sz="1600" u="none" cap="none" strike="noStrike">
                          <a:latin typeface="Open Sans"/>
                          <a:ea typeface="Open Sans"/>
                          <a:cs typeface="Open Sans"/>
                          <a:sym typeface="Open Sans"/>
                        </a:rPr>
                        <a:t>qui habitait </a:t>
                      </a:r>
                      <a:r>
                        <a:rPr b="1" lang="fr-FR" sz="1600" u="sng" cap="none" strike="noStrike">
                          <a:solidFill>
                            <a:srgbClr val="FF0000"/>
                          </a:solidFill>
                          <a:latin typeface="Open Sans"/>
                          <a:ea typeface="Open Sans"/>
                          <a:cs typeface="Open Sans"/>
                          <a:sym typeface="Open Sans"/>
                        </a:rPr>
                        <a:t>dans la forêt</a:t>
                      </a:r>
                      <a:r>
                        <a:rPr lang="fr-FR" sz="1600" u="none" cap="none" strike="noStrike">
                          <a:latin typeface="Open Sans"/>
                          <a:ea typeface="Open Sans"/>
                          <a:cs typeface="Open Sans"/>
                          <a:sym typeface="Open Sans"/>
                        </a:rPr>
                        <a:t>. Il y avait le père, la mère et leurs sept enfants, tous des garçons</a:t>
                      </a:r>
                      <a:r>
                        <a:rPr i="1"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 Petit Poucet</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8513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situation finale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50"/>
                          </a:solidFill>
                          <a:latin typeface="Open Sans"/>
                          <a:ea typeface="Open Sans"/>
                          <a:cs typeface="Open Sans"/>
                          <a:sym typeface="Open Sans"/>
                        </a:rPr>
                        <a:t>A partir de ce moment-là</a:t>
                      </a:r>
                      <a:r>
                        <a:rPr lang="fr-FR" sz="1600" u="none" cap="none" strike="noStrike">
                          <a:latin typeface="Open Sans"/>
                          <a:ea typeface="Open Sans"/>
                          <a:cs typeface="Open Sans"/>
                          <a:sym typeface="Open Sans"/>
                        </a:rPr>
                        <a:t>, Ali Baba et son fils </a:t>
                      </a:r>
                      <a:r>
                        <a:rPr b="1" lang="fr-FR" sz="1600" u="sng" cap="none" strike="noStrike">
                          <a:solidFill>
                            <a:srgbClr val="00B050"/>
                          </a:solidFill>
                          <a:latin typeface="Open Sans"/>
                          <a:ea typeface="Open Sans"/>
                          <a:cs typeface="Open Sans"/>
                          <a:sym typeface="Open Sans"/>
                        </a:rPr>
                        <a:t>profitèrent</a:t>
                      </a:r>
                      <a:r>
                        <a:rPr lang="fr-FR" sz="1600" u="none" cap="none" strike="noStrike">
                          <a:latin typeface="Open Sans"/>
                          <a:ea typeface="Open Sans"/>
                          <a:cs typeface="Open Sans"/>
                          <a:sym typeface="Open Sans"/>
                        </a:rPr>
                        <a:t> de leur fortune et </a:t>
                      </a:r>
                      <a:r>
                        <a:rPr b="1" lang="fr-FR" sz="1600" u="sng" cap="none" strike="noStrike">
                          <a:solidFill>
                            <a:srgbClr val="00B050"/>
                          </a:solidFill>
                          <a:latin typeface="Open Sans"/>
                          <a:ea typeface="Open Sans"/>
                          <a:cs typeface="Open Sans"/>
                          <a:sym typeface="Open Sans"/>
                        </a:rPr>
                        <a:t>vécurent</a:t>
                      </a:r>
                      <a:r>
                        <a:rPr lang="fr-FR" sz="1600" u="none" cap="none" strike="noStrike">
                          <a:latin typeface="Open Sans"/>
                          <a:ea typeface="Open Sans"/>
                          <a:cs typeface="Open Sans"/>
                          <a:sym typeface="Open Sans"/>
                        </a:rPr>
                        <a:t> dans une grande </a:t>
                      </a:r>
                      <a:r>
                        <a:rPr b="1" lang="fr-FR" sz="1600" u="sng" cap="none" strike="noStrike">
                          <a:solidFill>
                            <a:srgbClr val="00B050"/>
                          </a:solidFill>
                          <a:latin typeface="Open Sans"/>
                          <a:ea typeface="Open Sans"/>
                          <a:cs typeface="Open Sans"/>
                          <a:sym typeface="Open Sans"/>
                        </a:rPr>
                        <a:t>aisance</a:t>
                      </a:r>
                      <a:r>
                        <a:rPr lang="fr-FR" sz="1600" u="none" cap="none" strike="noStrike">
                          <a:latin typeface="Open Sans"/>
                          <a:ea typeface="Open Sans"/>
                          <a:cs typeface="Open Sans"/>
                          <a:sym typeface="Open Sans"/>
                        </a:rPr>
                        <a:t> et </a:t>
                      </a:r>
                      <a:r>
                        <a:rPr b="1" lang="fr-FR" sz="1600" u="sng" cap="none" strike="noStrike">
                          <a:solidFill>
                            <a:srgbClr val="00B050"/>
                          </a:solidFill>
                          <a:latin typeface="Open Sans"/>
                          <a:ea typeface="Open Sans"/>
                          <a:cs typeface="Open Sans"/>
                          <a:sym typeface="Open Sans"/>
                        </a:rPr>
                        <a:t>honorés</a:t>
                      </a:r>
                      <a:r>
                        <a:rPr lang="fr-FR" sz="1600" u="none" cap="none" strike="noStrike">
                          <a:latin typeface="Open Sans"/>
                          <a:ea typeface="Open Sans"/>
                          <a:cs typeface="Open Sans"/>
                          <a:sym typeface="Open Sans"/>
                        </a:rPr>
                        <a:t> des premières dignités de la ville. </a:t>
                      </a:r>
                      <a:r>
                        <a:rPr b="1" i="1" lang="fr-FR" sz="1600" u="none" cap="none" strike="noStrike">
                          <a:latin typeface="Open Sans"/>
                          <a:ea typeface="Open Sans"/>
                          <a:cs typeface="Open Sans"/>
                          <a:sym typeface="Open Sans"/>
                        </a:rPr>
                        <a:t>Ali Baba et les quarante voleurs</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10704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perturbateur</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00B0F0"/>
                          </a:solidFill>
                          <a:latin typeface="Open Sans"/>
                          <a:ea typeface="Open Sans"/>
                          <a:cs typeface="Open Sans"/>
                          <a:sym typeface="Open Sans"/>
                        </a:rPr>
                        <a:t>Un jour</a:t>
                      </a:r>
                      <a:r>
                        <a:rPr lang="fr-FR" sz="1600" u="none" cap="none" strike="noStrike">
                          <a:latin typeface="Open Sans"/>
                          <a:ea typeface="Open Sans"/>
                          <a:cs typeface="Open Sans"/>
                          <a:sym typeface="Open Sans"/>
                        </a:rPr>
                        <a:t>, sa mère, ayant cuit et fait des galettes, lui </a:t>
                      </a:r>
                      <a:r>
                        <a:rPr b="1" lang="fr-FR" sz="1600" u="sng" cap="none" strike="noStrike">
                          <a:solidFill>
                            <a:srgbClr val="00B0F0"/>
                          </a:solidFill>
                          <a:latin typeface="Open Sans"/>
                          <a:ea typeface="Open Sans"/>
                          <a:cs typeface="Open Sans"/>
                          <a:sym typeface="Open Sans"/>
                        </a:rPr>
                        <a:t>dit</a:t>
                      </a:r>
                      <a:r>
                        <a:rPr lang="fr-FR" sz="1600" u="none" cap="none" strike="noStrike">
                          <a:latin typeface="Open Sans"/>
                          <a:ea typeface="Open Sans"/>
                          <a:cs typeface="Open Sans"/>
                          <a:sym typeface="Open Sans"/>
                        </a:rPr>
                        <a:t> : « Va voir comme se porte ta mère-grand, car on m’a dit qu’elle était malade. Porte-lui une galette et ce petit pot de beurre ». </a:t>
                      </a:r>
                      <a:r>
                        <a:rPr b="1" i="1" lang="fr-FR" sz="1600" u="none" cap="none" strike="noStrike">
                          <a:latin typeface="Open Sans"/>
                          <a:ea typeface="Open Sans"/>
                          <a:cs typeface="Open Sans"/>
                          <a:sym typeface="Open Sans"/>
                        </a:rPr>
                        <a:t>Le Petit Chaperon Rouge</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5745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Une péripétie</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Le loup </a:t>
                      </a:r>
                      <a:r>
                        <a:rPr b="1" lang="fr-FR" sz="1600" u="sng" cap="none" strike="noStrike">
                          <a:solidFill>
                            <a:srgbClr val="C55A11"/>
                          </a:solidFill>
                          <a:latin typeface="Open Sans"/>
                          <a:ea typeface="Open Sans"/>
                          <a:cs typeface="Open Sans"/>
                          <a:sym typeface="Open Sans"/>
                        </a:rPr>
                        <a:t>gonfla</a:t>
                      </a:r>
                      <a:r>
                        <a:rPr lang="fr-FR" sz="1600" u="none" cap="none" strike="noStrike">
                          <a:latin typeface="Open Sans"/>
                          <a:ea typeface="Open Sans"/>
                          <a:cs typeface="Open Sans"/>
                          <a:sym typeface="Open Sans"/>
                        </a:rPr>
                        <a:t> ses joues, </a:t>
                      </a:r>
                      <a:r>
                        <a:rPr b="1" lang="fr-FR" sz="1600" u="sng" cap="none" strike="noStrike">
                          <a:solidFill>
                            <a:srgbClr val="C55A11"/>
                          </a:solidFill>
                          <a:latin typeface="Open Sans"/>
                          <a:ea typeface="Open Sans"/>
                          <a:cs typeface="Open Sans"/>
                          <a:sym typeface="Open Sans"/>
                        </a:rPr>
                        <a:t>souffla</a:t>
                      </a:r>
                      <a:r>
                        <a:rPr b="1" lang="fr-FR" sz="1600" u="none" cap="none" strike="noStrike">
                          <a:latin typeface="Open Sans"/>
                          <a:ea typeface="Open Sans"/>
                          <a:cs typeface="Open Sans"/>
                          <a:sym typeface="Open Sans"/>
                        </a:rPr>
                        <a:t>, </a:t>
                      </a:r>
                      <a:r>
                        <a:rPr b="1" lang="fr-FR" sz="1600" u="sng" cap="none" strike="noStrike">
                          <a:solidFill>
                            <a:srgbClr val="C55A11"/>
                          </a:solidFill>
                          <a:latin typeface="Open Sans"/>
                          <a:ea typeface="Open Sans"/>
                          <a:cs typeface="Open Sans"/>
                          <a:sym typeface="Open Sans"/>
                        </a:rPr>
                        <a:t>souffla</a:t>
                      </a:r>
                      <a:r>
                        <a:rPr b="1" lang="fr-FR" sz="1600" u="none" cap="none" strike="noStrike">
                          <a:latin typeface="Open Sans"/>
                          <a:ea typeface="Open Sans"/>
                          <a:cs typeface="Open Sans"/>
                          <a:sym typeface="Open Sans"/>
                        </a:rPr>
                        <a:t> </a:t>
                      </a:r>
                      <a:r>
                        <a:rPr lang="fr-FR" sz="1600" u="none" cap="none" strike="noStrike">
                          <a:latin typeface="Open Sans"/>
                          <a:ea typeface="Open Sans"/>
                          <a:cs typeface="Open Sans"/>
                          <a:sym typeface="Open Sans"/>
                        </a:rPr>
                        <a:t>de toutes ses forces,  et la maison de paille </a:t>
                      </a:r>
                      <a:r>
                        <a:rPr b="1" lang="fr-FR" sz="1600" u="sng" cap="none" strike="noStrike">
                          <a:solidFill>
                            <a:srgbClr val="C55A11"/>
                          </a:solidFill>
                          <a:latin typeface="Open Sans"/>
                          <a:ea typeface="Open Sans"/>
                          <a:cs typeface="Open Sans"/>
                          <a:sym typeface="Open Sans"/>
                        </a:rPr>
                        <a:t>s'envola</a:t>
                      </a:r>
                      <a:r>
                        <a:rPr lang="fr-FR" sz="1600" u="none" cap="none" strike="noStrike">
                          <a:latin typeface="Open Sans"/>
                          <a:ea typeface="Open Sans"/>
                          <a:cs typeface="Open Sans"/>
                          <a:sym typeface="Open Sans"/>
                        </a:rPr>
                        <a:t>. </a:t>
                      </a:r>
                      <a:r>
                        <a:rPr b="1" i="1" lang="fr-FR" sz="1600" u="none" cap="none" strike="noStrike">
                          <a:latin typeface="Open Sans"/>
                          <a:ea typeface="Open Sans"/>
                          <a:cs typeface="Open Sans"/>
                          <a:sym typeface="Open Sans"/>
                        </a:rPr>
                        <a:t>Les Trois Petits Cochons</a:t>
                      </a:r>
                      <a:endParaRPr b="1" i="1" sz="1600" u="none" cap="none" strike="noStrike">
                        <a:latin typeface="Open Sans"/>
                        <a:ea typeface="Open Sans"/>
                        <a:cs typeface="Open Sans"/>
                        <a:sym typeface="Open Sans"/>
                      </a:endParaRPr>
                    </a:p>
                  </a:txBody>
                  <a:tcPr marT="39000" marB="39000" marR="65275" marL="65275" anchor="ctr">
                    <a:solidFill>
                      <a:schemeClr val="lt1"/>
                    </a:solidFill>
                  </a:tcPr>
                </a:tc>
              </a:tr>
              <a:tr h="960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70C0"/>
                          </a:solidFill>
                          <a:latin typeface="Open Sans"/>
                          <a:ea typeface="Open Sans"/>
                          <a:cs typeface="Open Sans"/>
                          <a:sym typeface="Open Sans"/>
                        </a:rPr>
                        <a:t>Un élément rééquilibrant</a:t>
                      </a:r>
                      <a:endParaRPr sz="1600" u="none" cap="none" strike="noStrike">
                        <a:latin typeface="Open Sans"/>
                        <a:ea typeface="Open Sans"/>
                        <a:cs typeface="Open Sans"/>
                        <a:sym typeface="Open Sans"/>
                      </a:endParaRPr>
                    </a:p>
                  </a:txBody>
                  <a:tcPr marT="39000" marB="39000" marR="65275" marL="6527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sng" cap="none" strike="noStrike">
                          <a:solidFill>
                            <a:srgbClr val="7030A0"/>
                          </a:solidFill>
                          <a:latin typeface="Open Sans"/>
                          <a:ea typeface="Open Sans"/>
                          <a:cs typeface="Open Sans"/>
                          <a:sym typeface="Open Sans"/>
                        </a:rPr>
                        <a:t>Alors</a:t>
                      </a:r>
                      <a:r>
                        <a:rPr lang="fr-FR" sz="1600" u="none" cap="none" strike="noStrike">
                          <a:latin typeface="Open Sans"/>
                          <a:ea typeface="Open Sans"/>
                          <a:cs typeface="Open Sans"/>
                          <a:sym typeface="Open Sans"/>
                        </a:rPr>
                        <a:t> Cendrillon </a:t>
                      </a:r>
                      <a:r>
                        <a:rPr b="1" lang="fr-FR" sz="1600" u="sng" cap="none" strike="noStrike">
                          <a:solidFill>
                            <a:srgbClr val="7030A0"/>
                          </a:solidFill>
                          <a:latin typeface="Open Sans"/>
                          <a:ea typeface="Open Sans"/>
                          <a:cs typeface="Open Sans"/>
                          <a:sym typeface="Open Sans"/>
                        </a:rPr>
                        <a:t>s'assit</a:t>
                      </a:r>
                      <a:r>
                        <a:rPr lang="fr-FR" sz="1600" u="none" cap="none" strike="noStrike">
                          <a:latin typeface="Open Sans"/>
                          <a:ea typeface="Open Sans"/>
                          <a:cs typeface="Open Sans"/>
                          <a:sym typeface="Open Sans"/>
                        </a:rPr>
                        <a:t> sur un escabeau, </a:t>
                      </a:r>
                      <a:r>
                        <a:rPr b="1" lang="fr-FR" sz="1600" u="sng" cap="none" strike="noStrike">
                          <a:solidFill>
                            <a:srgbClr val="7030A0"/>
                          </a:solidFill>
                          <a:latin typeface="Open Sans"/>
                          <a:ea typeface="Open Sans"/>
                          <a:cs typeface="Open Sans"/>
                          <a:sym typeface="Open Sans"/>
                        </a:rPr>
                        <a:t>retira</a:t>
                      </a:r>
                      <a:r>
                        <a:rPr lang="fr-FR" sz="1600" u="none" cap="none" strike="noStrike">
                          <a:solidFill>
                            <a:srgbClr val="7030A0"/>
                          </a:solidFill>
                          <a:latin typeface="Open Sans"/>
                          <a:ea typeface="Open Sans"/>
                          <a:cs typeface="Open Sans"/>
                          <a:sym typeface="Open Sans"/>
                        </a:rPr>
                        <a:t> </a:t>
                      </a:r>
                      <a:r>
                        <a:rPr lang="fr-FR" sz="1600" u="none" cap="none" strike="noStrike">
                          <a:latin typeface="Open Sans"/>
                          <a:ea typeface="Open Sans"/>
                          <a:cs typeface="Open Sans"/>
                          <a:sym typeface="Open Sans"/>
                        </a:rPr>
                        <a:t>son pied du lourd sabot de bois et le </a:t>
                      </a:r>
                      <a:r>
                        <a:rPr b="1" lang="fr-FR" sz="1600" u="sng" cap="none" strike="noStrike">
                          <a:solidFill>
                            <a:srgbClr val="7030A0"/>
                          </a:solidFill>
                          <a:latin typeface="Open Sans"/>
                          <a:ea typeface="Open Sans"/>
                          <a:cs typeface="Open Sans"/>
                          <a:sym typeface="Open Sans"/>
                        </a:rPr>
                        <a:t>mit</a:t>
                      </a:r>
                      <a:r>
                        <a:rPr lang="fr-FR" sz="1600" u="none" cap="none" strike="noStrike">
                          <a:latin typeface="Open Sans"/>
                          <a:ea typeface="Open Sans"/>
                          <a:cs typeface="Open Sans"/>
                          <a:sym typeface="Open Sans"/>
                        </a:rPr>
                        <a:t> dans la pantoufle </a:t>
                      </a:r>
                      <a:r>
                        <a:rPr b="1" lang="fr-FR" sz="1600" u="sng" cap="none" strike="noStrike">
                          <a:solidFill>
                            <a:srgbClr val="7030A0"/>
                          </a:solidFill>
                          <a:latin typeface="Open Sans"/>
                          <a:ea typeface="Open Sans"/>
                          <a:cs typeface="Open Sans"/>
                          <a:sym typeface="Open Sans"/>
                        </a:rPr>
                        <a:t>qui lui allait comme un gant.</a:t>
                      </a:r>
                      <a:r>
                        <a:rPr lang="fr-FR" sz="1600" u="none" cap="none" strike="noStrike">
                          <a:latin typeface="Open Sans"/>
                          <a:ea typeface="Open Sans"/>
                          <a:cs typeface="Open Sans"/>
                          <a:sym typeface="Open Sans"/>
                        </a:rPr>
                        <a:t> </a:t>
                      </a:r>
                      <a:endParaRPr sz="1400" u="none" cap="none" strike="noStrike"/>
                    </a:p>
                  </a:txBody>
                  <a:tcPr marT="39000" marB="39000" marR="65275" marL="65275" anchor="ctr">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6"/>
          <p:cNvSpPr/>
          <p:nvPr/>
        </p:nvSpPr>
        <p:spPr>
          <a:xfrm>
            <a:off x="112295" y="1266696"/>
            <a:ext cx="2237205" cy="255454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Remettez dans l’ordre les différents passages pour reconstituer  le texte « Le garçon qui criait : Au loup! »</a:t>
            </a:r>
            <a:endParaRPr b="0" i="0" sz="1400" u="none" cap="none" strike="noStrike">
              <a:solidFill>
                <a:srgbClr val="000000"/>
              </a:solidFill>
              <a:latin typeface="Arial"/>
              <a:ea typeface="Arial"/>
              <a:cs typeface="Arial"/>
              <a:sym typeface="Arial"/>
            </a:endParaRPr>
          </a:p>
        </p:txBody>
      </p:sp>
      <p:graphicFrame>
        <p:nvGraphicFramePr>
          <p:cNvPr id="204" name="Google Shape;204;p16"/>
          <p:cNvGraphicFramePr/>
          <p:nvPr/>
        </p:nvGraphicFramePr>
        <p:xfrm>
          <a:off x="2595563" y="833438"/>
          <a:ext cx="3000000" cy="3000000"/>
        </p:xfrm>
        <a:graphic>
          <a:graphicData uri="http://schemas.openxmlformats.org/drawingml/2006/table">
            <a:tbl>
              <a:tblPr bandRow="1" firstRow="1">
                <a:noFill/>
                <a:tableStyleId>{F6EAC303-0464-496A-B0A2-980B99BC4A48}</a:tableStyleId>
              </a:tblPr>
              <a:tblGrid>
                <a:gridCol w="8050200"/>
              </a:tblGrid>
              <a:tr h="16297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10618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814875">
                <a:tc>
                  <a:txBody>
                    <a:bodyPr/>
                    <a:lstStyle/>
                    <a:p>
                      <a:pPr indent="0" lvl="0" marL="0" marR="0" rtl="0" algn="l">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 Il était une fois un jeune berger qui gardait tous les moutons des habitants de son village. Certains jours, la vie sur la colline était agréable et le temps passait vite. Mais parfois, le jeune homme s’ennuyait.</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67950">
                <a:tc>
                  <a:txBody>
                    <a:bodyPr/>
                    <a:lstStyle/>
                    <a:p>
                      <a:pPr indent="0" lvl="0" marL="0" marR="0" rtl="0" algn="l">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Un jour qu’il s’ennuyait particulièrement, il grimpa sur la colline qui dominait le village et il hurla : « Au loup ! Un loup dévore le troupeau ! »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40775">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Mais pas un villageois ne bougea… « Encore une vieille farce ! dirent-ils tous. S’il y a un vrai loup, eh bien ! Qu’il mange ce menteur de berger ! ». Et c’est exactement ce que fit le loup ! »</a:t>
                      </a:r>
                      <a:endParaRPr sz="1400" u="none" cap="none" strike="noStrike"/>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1061800">
                <a:tc>
                  <a:txBody>
                    <a:bodyPr/>
                    <a:lstStyle/>
                    <a:p>
                      <a:pPr indent="0" lvl="0" marL="0" marR="0" rtl="0" algn="just">
                        <a:lnSpc>
                          <a:spcPct val="100000"/>
                        </a:lnSpc>
                        <a:spcBef>
                          <a:spcPts val="0"/>
                        </a:spcBef>
                        <a:spcAft>
                          <a:spcPts val="0"/>
                        </a:spcAft>
                        <a:buClr>
                          <a:srgbClr val="000000"/>
                        </a:buClr>
                        <a:buSzPts val="1600"/>
                        <a:buFont typeface="Arial"/>
                        <a:buNone/>
                      </a:pPr>
                      <a:r>
                        <a:rPr b="0" lang="fr-FR" sz="1600" u="none" cap="none" strike="noStrike">
                          <a:solidFill>
                            <a:schemeClr val="dk1"/>
                          </a:solidFill>
                          <a:latin typeface="Open Sans"/>
                          <a:ea typeface="Open Sans"/>
                          <a:cs typeface="Open Sans"/>
                          <a:sym typeface="Open Sans"/>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endParaRPr b="0" sz="1600" u="none" cap="none" strike="noStrike">
                        <a:solidFill>
                          <a:schemeClr val="dk1"/>
                        </a:solidFill>
                        <a:latin typeface="Open Sans"/>
                        <a:ea typeface="Open Sans"/>
                        <a:cs typeface="Open Sans"/>
                        <a:sym typeface="Open Sans"/>
                      </a:endParaRPr>
                    </a:p>
                  </a:txBody>
                  <a:tcPr marT="37050" marB="37050"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205" name="Google Shape;205;p16"/>
          <p:cNvSpPr txBox="1"/>
          <p:nvPr/>
        </p:nvSpPr>
        <p:spPr>
          <a:xfrm>
            <a:off x="754063" y="152400"/>
            <a:ext cx="11117095"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 schéma narratif </a:t>
            </a:r>
            <a:endParaRPr b="0" i="0" sz="1400" u="none" cap="none" strike="noStrike">
              <a:solidFill>
                <a:srgbClr val="000000"/>
              </a:solidFill>
              <a:latin typeface="Arial"/>
              <a:ea typeface="Arial"/>
              <a:cs typeface="Arial"/>
              <a:sym typeface="Arial"/>
            </a:endParaRPr>
          </a:p>
        </p:txBody>
      </p:sp>
      <p:sp>
        <p:nvSpPr>
          <p:cNvPr id="206" name="Google Shape;206;p16"/>
          <p:cNvSpPr/>
          <p:nvPr/>
        </p:nvSpPr>
        <p:spPr>
          <a:xfrm>
            <a:off x="112296" y="4370388"/>
            <a:ext cx="2221330" cy="163121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Donnez à chaque morceau du texte sa fonction dans le schéma narratif.</a:t>
            </a:r>
            <a:endParaRPr b="0" i="0" sz="2000" u="none" cap="none" strike="noStrike">
              <a:solidFill>
                <a:schemeClr val="dk1"/>
              </a:solidFill>
              <a:latin typeface="Open Sans"/>
              <a:ea typeface="Open Sans"/>
              <a:cs typeface="Open Sans"/>
              <a:sym typeface="Open Sans"/>
            </a:endParaRPr>
          </a:p>
        </p:txBody>
      </p:sp>
      <p:sp>
        <p:nvSpPr>
          <p:cNvPr id="207" name="Google Shape;207;p16"/>
          <p:cNvSpPr/>
          <p:nvPr/>
        </p:nvSpPr>
        <p:spPr>
          <a:xfrm>
            <a:off x="10907713" y="3517900"/>
            <a:ext cx="549275"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1</a:t>
            </a:r>
            <a:endParaRPr b="1" i="0" sz="1400" u="none" cap="none" strike="noStrike">
              <a:solidFill>
                <a:schemeClr val="lt1"/>
              </a:solidFill>
              <a:latin typeface="Arial"/>
              <a:ea typeface="Arial"/>
              <a:cs typeface="Arial"/>
              <a:sym typeface="Arial"/>
            </a:endParaRPr>
          </a:p>
        </p:txBody>
      </p:sp>
      <p:graphicFrame>
        <p:nvGraphicFramePr>
          <p:cNvPr id="208" name="Google Shape;208;p16"/>
          <p:cNvGraphicFramePr/>
          <p:nvPr/>
        </p:nvGraphicFramePr>
        <p:xfrm>
          <a:off x="2333625" y="814388"/>
          <a:ext cx="3000000" cy="3000000"/>
        </p:xfrm>
        <a:graphic>
          <a:graphicData uri="http://schemas.openxmlformats.org/drawingml/2006/table">
            <a:tbl>
              <a:tblPr bandRow="1" firstRow="1">
                <a:noFill/>
                <a:tableStyleId>{F6EAC303-0464-496A-B0A2-980B99BC4A48}</a:tableStyleId>
              </a:tblPr>
              <a:tblGrid>
                <a:gridCol w="1211425"/>
                <a:gridCol w="7100725"/>
              </a:tblGrid>
              <a:tr h="1598100">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péripétie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Environ une semaine plus tard, le jeune homme qui s’ennuyait de nouveau grimpa sur la colline et se remit à crier : « Au loup ! Un loup dévore le troupeau ! ». Une nouvelle fois, les villageois se précipitèrent pour le secourir. Mais point de loup, et rien que le berger qui se moquait d’eux. Furieux de s’être fait avoir une deuxième fois, ils redescendirent au village. Le berger prit ainsi l’habitude de leur jouer régulièrement son tour… Et chaque fois, les villageois bondissaient sur la colline pour trouver un berger qui riait comme un fou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43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 élément rééquilibrant</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Enfin, un soir d’hiver, alors que le berger rassemblait son troupeau pour le ramener à la bergerie, un vrai loup approcha des moutons… Le berger eut grand peur. Ce loup semblait énorme, et lui n’avait que son bâton pour se défendre… Il se précipita sur la colline et hurla : « Au loup ! Un loup dévore le troupeau !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08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situation initiale</a:t>
                      </a:r>
                      <a:endParaRPr sz="1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 Il était une fois un jeune berger qui gardait tous les moutons des habitants de son village. Certains jours, la vie sur la colline était agréable et le temps passait vite. Mais parfois, le jeune homme s’ennuyait.</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229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 élément perturbateur</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Un jour qu’il s’ennuyait particulièrement, il grimpa sur la colline qui dominait le village et il hurla : « Au loup ! Un loup dévore le troupeau ! »  </a:t>
                      </a:r>
                      <a:endParaRPr b="0" sz="1400" u="none" cap="none" strike="noStrike">
                        <a:solidFill>
                          <a:schemeClr val="dk1"/>
                        </a:solidFill>
                        <a:latin typeface="Open Sans"/>
                        <a:ea typeface="Open Sans"/>
                        <a:cs typeface="Open Sans"/>
                        <a:sym typeface="Open Sans"/>
                      </a:endParaRPr>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7264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situation finale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Mais pas un villageois ne bougea… « Encore une vieille farce ! dirent-ils tous. S’il y a un vrai loup, eh bien ! Qu’il mange ce menteur de berger ! ». Et c’est exactement ce que fit le loup ! »</a:t>
                      </a:r>
                      <a:endParaRPr sz="1400" u="none" cap="none" strike="noStrike"/>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44325">
                <a:tc>
                  <a:txBody>
                    <a:bodyPr/>
                    <a:lstStyle/>
                    <a:p>
                      <a:pPr indent="0" lvl="0" marL="0" marR="0" rtl="0" algn="l">
                        <a:lnSpc>
                          <a:spcPct val="100000"/>
                        </a:lnSpc>
                        <a:spcBef>
                          <a:spcPts val="0"/>
                        </a:spcBef>
                        <a:spcAft>
                          <a:spcPts val="0"/>
                        </a:spcAft>
                        <a:buClr>
                          <a:srgbClr val="000000"/>
                        </a:buClr>
                        <a:buSzPts val="1400"/>
                        <a:buFont typeface="Arial"/>
                        <a:buNone/>
                      </a:pPr>
                      <a:r>
                        <a:rPr b="1" lang="fr-FR" sz="1400" u="none" cap="none" strike="noStrike">
                          <a:solidFill>
                            <a:srgbClr val="0070C0"/>
                          </a:solidFill>
                          <a:latin typeface="Open Sans"/>
                          <a:ea typeface="Open Sans"/>
                          <a:cs typeface="Open Sans"/>
                          <a:sym typeface="Open Sans"/>
                        </a:rPr>
                        <a:t>une péripétie</a:t>
                      </a:r>
                      <a:endParaRPr sz="1400" u="none" cap="none" strike="noStrike">
                        <a:latin typeface="Open Sans"/>
                        <a:ea typeface="Open Sans"/>
                        <a:cs typeface="Open Sans"/>
                        <a:sym typeface="Open Sans"/>
                      </a:endParaRPr>
                    </a:p>
                  </a:txBody>
                  <a:tcPr marT="33875" marB="33875" marR="65275" marL="652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just">
                        <a:lnSpc>
                          <a:spcPct val="100000"/>
                        </a:lnSpc>
                        <a:spcBef>
                          <a:spcPts val="0"/>
                        </a:spcBef>
                        <a:spcAft>
                          <a:spcPts val="0"/>
                        </a:spcAft>
                        <a:buClr>
                          <a:srgbClr val="000000"/>
                        </a:buClr>
                        <a:buSzPts val="1400"/>
                        <a:buFont typeface="Arial"/>
                        <a:buNone/>
                      </a:pPr>
                      <a:r>
                        <a:rPr b="0" lang="fr-FR" sz="1400" u="none" cap="none" strike="noStrike">
                          <a:solidFill>
                            <a:schemeClr val="dk1"/>
                          </a:solidFill>
                          <a:latin typeface="Open Sans"/>
                          <a:ea typeface="Open Sans"/>
                          <a:cs typeface="Open Sans"/>
                          <a:sym typeface="Open Sans"/>
                        </a:rPr>
                        <a:t>A ces mots, les villageois bondirent hors de leurs maisons et grimpèrent sur la colline pour chasser le loup. Mais ils ne trouvèrent que le jeune garçon qui riait comme un fou de son bon tour. Ils rentrèrent chez eux très en colère, tandis que le berger retournait à ses moutons en riant toujours. </a:t>
                      </a:r>
                      <a:endParaRPr sz="1400" u="none" cap="none" strike="noStrike"/>
                    </a:p>
                  </a:txBody>
                  <a:tcPr marT="35575" marB="355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209" name="Google Shape;209;p16"/>
          <p:cNvSpPr/>
          <p:nvPr/>
        </p:nvSpPr>
        <p:spPr>
          <a:xfrm>
            <a:off x="10917238" y="4370388"/>
            <a:ext cx="547687"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2</a:t>
            </a:r>
            <a:endParaRPr b="1" i="0" sz="1400" u="none" cap="none" strike="noStrike">
              <a:solidFill>
                <a:schemeClr val="lt1"/>
              </a:solidFill>
              <a:latin typeface="Arial"/>
              <a:ea typeface="Arial"/>
              <a:cs typeface="Arial"/>
              <a:sym typeface="Arial"/>
            </a:endParaRPr>
          </a:p>
        </p:txBody>
      </p:sp>
      <p:sp>
        <p:nvSpPr>
          <p:cNvPr id="210" name="Google Shape;210;p16"/>
          <p:cNvSpPr/>
          <p:nvPr/>
        </p:nvSpPr>
        <p:spPr>
          <a:xfrm>
            <a:off x="10917238" y="5848350"/>
            <a:ext cx="547687" cy="547688"/>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3</a:t>
            </a:r>
            <a:endParaRPr b="1" i="0" sz="1400" u="none" cap="none" strike="noStrike">
              <a:solidFill>
                <a:schemeClr val="lt1"/>
              </a:solidFill>
              <a:latin typeface="Arial"/>
              <a:ea typeface="Arial"/>
              <a:cs typeface="Arial"/>
              <a:sym typeface="Arial"/>
            </a:endParaRPr>
          </a:p>
        </p:txBody>
      </p:sp>
      <p:sp>
        <p:nvSpPr>
          <p:cNvPr id="211" name="Google Shape;211;p16"/>
          <p:cNvSpPr/>
          <p:nvPr/>
        </p:nvSpPr>
        <p:spPr>
          <a:xfrm>
            <a:off x="10931525" y="1250950"/>
            <a:ext cx="549275" cy="549275"/>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4</a:t>
            </a:r>
            <a:endParaRPr b="1" i="0" sz="1400" u="none" cap="none" strike="noStrike">
              <a:solidFill>
                <a:schemeClr val="lt1"/>
              </a:solidFill>
              <a:latin typeface="Arial"/>
              <a:ea typeface="Arial"/>
              <a:cs typeface="Arial"/>
              <a:sym typeface="Arial"/>
            </a:endParaRPr>
          </a:p>
        </p:txBody>
      </p:sp>
      <p:sp>
        <p:nvSpPr>
          <p:cNvPr id="212" name="Google Shape;212;p16"/>
          <p:cNvSpPr/>
          <p:nvPr/>
        </p:nvSpPr>
        <p:spPr>
          <a:xfrm>
            <a:off x="10901363" y="2671763"/>
            <a:ext cx="549275" cy="547687"/>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5</a:t>
            </a:r>
            <a:endParaRPr b="1" i="0" sz="1400" u="none" cap="none" strike="noStrike">
              <a:solidFill>
                <a:schemeClr val="lt1"/>
              </a:solidFill>
              <a:latin typeface="Arial"/>
              <a:ea typeface="Arial"/>
              <a:cs typeface="Arial"/>
              <a:sym typeface="Arial"/>
            </a:endParaRPr>
          </a:p>
        </p:txBody>
      </p:sp>
      <p:sp>
        <p:nvSpPr>
          <p:cNvPr id="213" name="Google Shape;213;p16"/>
          <p:cNvSpPr/>
          <p:nvPr/>
        </p:nvSpPr>
        <p:spPr>
          <a:xfrm>
            <a:off x="10917238" y="5111750"/>
            <a:ext cx="547687" cy="547688"/>
          </a:xfrm>
          <a:prstGeom prst="heptagon">
            <a:avLst>
              <a:gd fmla="val 102572" name="hf"/>
              <a:gd fmla="val 105210" name="vf"/>
            </a:avLst>
          </a:prstGeom>
          <a:solidFill>
            <a:schemeClr val="accent1"/>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Arial"/>
                <a:ea typeface="Arial"/>
                <a:cs typeface="Arial"/>
                <a:sym typeface="Arial"/>
              </a:rPr>
              <a:t>6</a:t>
            </a:r>
            <a:endParaRPr b="1"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