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embeddedFontLst>
    <p:embeddedFont>
      <p:font typeface="Open Sans Light"/>
      <p:regular r:id="rId29"/>
      <p:bold r:id="rId30"/>
      <p:italic r:id="rId31"/>
      <p:boldItalic r:id="rId32"/>
    </p:embeddedFont>
    <p:embeddedFont>
      <p:font typeface="Open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BCA5CF8-6A41-4630-9ED3-0DC43F209A32}">
  <a:tblStyle styleId="{3BCA5CF8-6A41-4630-9ED3-0DC43F209A32}" styleName="Table_0">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31CBB853-AEA4-483B-A4ED-7B05DFDCB053}" styleName="Table_1">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tcStyle>
        <a:fill>
          <a:solidFill>
            <a:schemeClr val="dk1">
              <a:alpha val="20000"/>
            </a:schemeClr>
          </a:solidFill>
        </a:fill>
      </a:tcStyle>
    </a:band1H>
    <a:band2H>
      <a:tcTxStyle b="off" i="off"/>
    </a:band2H>
    <a:band1V>
      <a:tcTxStyle b="off" i="off"/>
      <a:tcStyle>
        <a:fill>
          <a:solidFill>
            <a:schemeClr val="dk1">
              <a:alpha val="20000"/>
            </a:schemeClr>
          </a:solidFill>
        </a:fill>
      </a:tcStyle>
    </a:band1V>
    <a:band2V>
      <a:tcTxStyle b="off" i="off"/>
    </a:band2V>
    <a:lastCol>
      <a:tcTxStyle b="on" i="off"/>
    </a:lastCol>
    <a:firstCol>
      <a:tcTxStyle b="on" i="off"/>
    </a:firstCol>
    <a:lastRow>
      <a:tcTxStyle b="on" i="off"/>
      <a:tcStyle>
        <a:tcBdr>
          <a:top>
            <a:ln cap="flat" cmpd="sng" w="50800">
              <a:solidFill>
                <a:schemeClr val="dk1"/>
              </a:solidFill>
              <a:prstDash val="solid"/>
              <a:round/>
              <a:headEnd len="sm" w="sm" type="none"/>
              <a:tailEnd len="sm" w="sm" type="none"/>
            </a:ln>
          </a:top>
        </a:tcBdr>
        <a:fill>
          <a:solidFill>
            <a:srgbClr val="FFFFFF">
              <a:alpha val="0"/>
            </a:srgbClr>
          </a:solidFill>
        </a:fill>
      </a:tcStyle>
    </a:lastRow>
    <a:seCell>
      <a:tcTxStyle b="off" i="off"/>
    </a:seCell>
    <a:swCell>
      <a:tcTxStyle b="off" i="off"/>
    </a:swCell>
    <a:firstRow>
      <a:tcTxStyle b="on" i="off"/>
      <a:tcStyle>
        <a:tcBdr>
          <a:bottom>
            <a:ln cap="flat" cmpd="sng" w="25400">
              <a:solidFill>
                <a:schemeClr val="dk1"/>
              </a:solidFill>
              <a:prstDash val="solid"/>
              <a:round/>
              <a:headEnd len="sm" w="sm" type="none"/>
              <a:tailEnd len="sm" w="sm" type="none"/>
            </a:ln>
          </a:bottom>
        </a:tcBdr>
        <a:fill>
          <a:solidFill>
            <a:srgbClr val="FFFFFF">
              <a:alpha val="0"/>
            </a:srgbClr>
          </a:solidFill>
        </a:fill>
      </a:tcStyle>
    </a:firstRow>
    <a:neCell>
      <a:tcTxStyle b="off" i="off"/>
    </a:neCell>
    <a:nwCell>
      <a:tcTxStyle b="off" i="off"/>
    </a:nwCell>
  </a:tblStyle>
  <a:tblStyle styleId="{37C9461B-6444-483F-9BF9-9B13F684DAAE}" styleName="Table_2">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FF7"/>
          </a:solidFill>
        </a:fill>
      </a:tcStyle>
    </a:wholeTbl>
    <a:band1H>
      <a:tcTxStyle b="off" i="off"/>
      <a:tcStyle>
        <a:fill>
          <a:solidFill>
            <a:srgbClr val="D0DEEF"/>
          </a:solidFill>
        </a:fill>
      </a:tcStyle>
    </a:band1H>
    <a:band2H>
      <a:tcTxStyle b="off" i="off"/>
    </a:band2H>
    <a:band1V>
      <a:tcTxStyle b="off" i="off"/>
      <a:tcStyle>
        <a:fill>
          <a:solidFill>
            <a:srgbClr val="D0DEEF"/>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Light-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Light-italic.fntdata"/><Relationship Id="rId30" Type="http://schemas.openxmlformats.org/officeDocument/2006/relationships/font" Target="fonts/OpenSansLight-bold.fntdata"/><Relationship Id="rId11" Type="http://schemas.openxmlformats.org/officeDocument/2006/relationships/slide" Target="slides/slide6.xml"/><Relationship Id="rId33" Type="http://schemas.openxmlformats.org/officeDocument/2006/relationships/font" Target="fonts/OpenSans-regular.fntdata"/><Relationship Id="rId10" Type="http://schemas.openxmlformats.org/officeDocument/2006/relationships/slide" Target="slides/slide5.xml"/><Relationship Id="rId32" Type="http://schemas.openxmlformats.org/officeDocument/2006/relationships/font" Target="fonts/OpenSansLight-boldItalic.fntdata"/><Relationship Id="rId13" Type="http://schemas.openxmlformats.org/officeDocument/2006/relationships/slide" Target="slides/slide8.xml"/><Relationship Id="rId35" Type="http://schemas.openxmlformats.org/officeDocument/2006/relationships/font" Target="fonts/OpenSans-italic.fntdata"/><Relationship Id="rId12" Type="http://schemas.openxmlformats.org/officeDocument/2006/relationships/slide" Target="slides/slide7.xml"/><Relationship Id="rId34" Type="http://schemas.openxmlformats.org/officeDocument/2006/relationships/font" Target="fonts/OpenSans-bold.fntdata"/><Relationship Id="rId15" Type="http://schemas.openxmlformats.org/officeDocument/2006/relationships/slide" Target="slides/slide10.xml"/><Relationship Id="rId14" Type="http://schemas.openxmlformats.org/officeDocument/2006/relationships/slide" Target="slides/slide9.xml"/><Relationship Id="rId36" Type="http://schemas.openxmlformats.org/officeDocument/2006/relationships/font" Target="fonts/OpenSans-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0" name="Google Shape;24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4. </a:t>
            </a:r>
            <a:r>
              <a:rPr b="1" lang="fr-FR" u="sng">
                <a:latin typeface="Open Sans"/>
                <a:ea typeface="Open Sans"/>
                <a:cs typeface="Open Sans"/>
                <a:sym typeface="Open Sans"/>
              </a:rPr>
              <a:t>Analyse:  </a:t>
            </a:r>
            <a:endParaRPr/>
          </a:p>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Etape 1: analyse de la situation initiale</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demande aux apprenants de lire le passage relatif à la situation initiale pour repérer des informations portant sur les personnages, le cadre spatiotemporel et la/ les  action(s) principale(s).</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présente un tableau pour collecter les informations.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demande aux apprenants de définir la situation initiale à partir des informations repérées: </a:t>
            </a:r>
            <a:endParaRPr/>
          </a:p>
          <a:p>
            <a:pPr indent="0" lvl="0" marL="228600" rtl="0" algn="l">
              <a:lnSpc>
                <a:spcPct val="100000"/>
              </a:lnSpc>
              <a:spcBef>
                <a:spcPts val="0"/>
              </a:spcBef>
              <a:spcAft>
                <a:spcPts val="0"/>
              </a:spcAft>
              <a:buSzPts val="1400"/>
              <a:buFont typeface="Open Sans"/>
              <a:buNone/>
            </a:pPr>
            <a:r>
              <a:rPr b="1" lang="fr-FR">
                <a:solidFill>
                  <a:srgbClr val="2F5496"/>
                </a:solidFill>
                <a:latin typeface="Open Sans"/>
                <a:ea typeface="Open Sans"/>
                <a:cs typeface="Open Sans"/>
                <a:sym typeface="Open Sans"/>
              </a:rPr>
              <a:t>A quoi nous renseigne la situation initiale dans un texte?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 Elle présente une définition de la situation initiale  et demande aux apprenants de la comparer avec leurs propres définitions.</a:t>
            </a:r>
            <a:endParaRPr/>
          </a:p>
          <a:p>
            <a:pPr indent="-228600" lvl="0" marL="457200" rtl="0" algn="l">
              <a:lnSpc>
                <a:spcPct val="100000"/>
              </a:lnSpc>
              <a:spcBef>
                <a:spcPts val="0"/>
              </a:spcBef>
              <a:spcAft>
                <a:spcPts val="0"/>
              </a:spcAft>
              <a:buSzPts val="1400"/>
              <a:buNone/>
            </a:pPr>
            <a:r>
              <a:t/>
            </a:r>
            <a:endParaRPr/>
          </a:p>
        </p:txBody>
      </p:sp>
      <p:sp>
        <p:nvSpPr>
          <p:cNvPr id="241" name="Google Shape;241;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6" name="Google Shape;256;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3. </a:t>
            </a:r>
            <a:r>
              <a:rPr b="1" lang="fr-FR" u="sng">
                <a:latin typeface="Open Sans"/>
                <a:ea typeface="Open Sans"/>
                <a:cs typeface="Open Sans"/>
                <a:sym typeface="Open Sans"/>
              </a:rPr>
              <a:t>Analyse:  </a:t>
            </a:r>
            <a:endParaRPr/>
          </a:p>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Etape 2: analyse de l’élément perturbateur</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demande aux apprenants de lire le passage relatif à l’élément perturbateur pour faire identifier les caractéristiques de cette étape du schéma narratif.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pose des questions qui ciblent chacune des caractéristiques.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demande aux apprenants de donner d’autres mots qui peuvent marquer un changement dans la situation initiale et introduire l’élément perturbateur.</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leur demande de se baser sur les questions et les réponses pour donner une définition de cette partie du schéma narratif.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 Elle présente une définition de l’élément perturbateur et demande aux apprenants de la comparer avec leurs propres formulations.</a:t>
            </a:r>
            <a:endParaRPr/>
          </a:p>
          <a:p>
            <a:pPr indent="-228600" lvl="0" marL="457200" rtl="0" algn="l">
              <a:lnSpc>
                <a:spcPct val="100000"/>
              </a:lnSpc>
              <a:spcBef>
                <a:spcPts val="0"/>
              </a:spcBef>
              <a:spcAft>
                <a:spcPts val="0"/>
              </a:spcAft>
              <a:buSzPts val="1400"/>
              <a:buNone/>
            </a:pPr>
            <a:r>
              <a:t/>
            </a:r>
            <a:endParaRPr/>
          </a:p>
        </p:txBody>
      </p:sp>
      <p:sp>
        <p:nvSpPr>
          <p:cNvPr id="257" name="Google Shape;257;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5" name="Google Shape;275;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3. </a:t>
            </a:r>
            <a:r>
              <a:rPr b="1" lang="fr-FR" u="sng">
                <a:latin typeface="Open Sans"/>
                <a:ea typeface="Open Sans"/>
                <a:cs typeface="Open Sans"/>
                <a:sym typeface="Open Sans"/>
              </a:rPr>
              <a:t>Analyse:  </a:t>
            </a:r>
            <a:endParaRPr/>
          </a:p>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Etape 3: analyse des péripéties / des actions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demande aux apprenants de lire le passage relatif aux péripéties pour répondre aux questions:</a:t>
            </a:r>
            <a:endParaRPr/>
          </a:p>
          <a:p>
            <a:pPr indent="0" lvl="0" marL="228600" rtl="0" algn="l">
              <a:lnSpc>
                <a:spcPct val="100000"/>
              </a:lnSpc>
              <a:spcBef>
                <a:spcPts val="0"/>
              </a:spcBef>
              <a:spcAft>
                <a:spcPts val="0"/>
              </a:spcAft>
              <a:buSzPts val="1400"/>
              <a:buNone/>
            </a:pPr>
            <a:r>
              <a:rPr b="1" lang="fr-FR">
                <a:solidFill>
                  <a:srgbClr val="2F5496"/>
                </a:solidFill>
                <a:latin typeface="Open Sans"/>
                <a:ea typeface="Open Sans"/>
                <a:cs typeface="Open Sans"/>
                <a:sym typeface="Open Sans"/>
              </a:rPr>
              <a:t>Retrouvez les différentes actions accomplies par les personnages avant que l’équilibre ne soit retrouvé. </a:t>
            </a:r>
            <a:endParaRPr/>
          </a:p>
          <a:p>
            <a:pPr indent="0" lvl="0" marL="228600" rtl="0" algn="l">
              <a:lnSpc>
                <a:spcPct val="100000"/>
              </a:lnSpc>
              <a:spcBef>
                <a:spcPts val="0"/>
              </a:spcBef>
              <a:spcAft>
                <a:spcPts val="0"/>
              </a:spcAft>
              <a:buSzPts val="1400"/>
              <a:buNone/>
            </a:pPr>
            <a:r>
              <a:rPr b="1" lang="fr-FR">
                <a:solidFill>
                  <a:srgbClr val="2F5496"/>
                </a:solidFill>
                <a:latin typeface="Open Sans"/>
                <a:ea typeface="Open Sans"/>
                <a:cs typeface="Open Sans"/>
                <a:sym typeface="Open Sans"/>
              </a:rPr>
              <a:t>Par quel mot de liaison est introduite chaque action ? Quel rôle ces mots de liaison jouent-ils </a:t>
            </a:r>
            <a:r>
              <a:rPr lang="fr-FR" sz="1100">
                <a:latin typeface="Times New Roman"/>
                <a:ea typeface="Times New Roman"/>
                <a:cs typeface="Times New Roman"/>
                <a:sym typeface="Times New Roman"/>
              </a:rPr>
              <a:t>?</a:t>
            </a:r>
            <a:endParaRPr b="1">
              <a:solidFill>
                <a:srgbClr val="2F5496"/>
              </a:solidFill>
              <a:latin typeface="Open Sans"/>
              <a:ea typeface="Open Sans"/>
              <a:cs typeface="Open Sans"/>
              <a:sym typeface="Open Sans"/>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Après</a:t>
            </a:r>
            <a:r>
              <a:rPr b="1" lang="fr-FR">
                <a:solidFill>
                  <a:srgbClr val="2F5496"/>
                </a:solidFill>
                <a:latin typeface="Open Sans"/>
                <a:ea typeface="Open Sans"/>
                <a:cs typeface="Open Sans"/>
                <a:sym typeface="Open Sans"/>
              </a:rPr>
              <a:t> </a:t>
            </a:r>
            <a:r>
              <a:rPr lang="fr-FR">
                <a:latin typeface="Open Sans"/>
                <a:ea typeface="Open Sans"/>
                <a:cs typeface="Open Sans"/>
                <a:sym typeface="Open Sans"/>
              </a:rPr>
              <a:t>avoir identifié les caractéristiques des péripéties, l’enseignant demande aux apprenants de formuler une synthèse sur les péripéties.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 Elle présente une définition des péripéties et demande aux apprenants de la comparer avec leurs propres formulations.</a:t>
            </a:r>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276" name="Google Shape;276;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2" name="Google Shape;312;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3. </a:t>
            </a:r>
            <a:r>
              <a:rPr b="1" lang="fr-FR" u="sng">
                <a:latin typeface="Open Sans"/>
                <a:ea typeface="Open Sans"/>
                <a:cs typeface="Open Sans"/>
                <a:sym typeface="Open Sans"/>
              </a:rPr>
              <a:t>Analyse </a:t>
            </a:r>
            <a:endParaRPr/>
          </a:p>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Etape 4 : analyse de l’élément de résolution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demande aux apprenants de lire le passage relatif à l’élément de résolution pour répondre aux questions:</a:t>
            </a:r>
            <a:endParaRPr/>
          </a:p>
          <a:p>
            <a:pPr indent="0" lvl="1" marL="685800" rtl="0" algn="l">
              <a:lnSpc>
                <a:spcPct val="100000"/>
              </a:lnSpc>
              <a:spcBef>
                <a:spcPts val="0"/>
              </a:spcBef>
              <a:spcAft>
                <a:spcPts val="0"/>
              </a:spcAft>
              <a:buSzPts val="1400"/>
              <a:buFont typeface="Open Sans"/>
              <a:buNone/>
            </a:pPr>
            <a:r>
              <a:rPr b="1" lang="fr-FR">
                <a:solidFill>
                  <a:srgbClr val="2F5496"/>
                </a:solidFill>
                <a:latin typeface="Open Sans"/>
                <a:ea typeface="Open Sans"/>
                <a:cs typeface="Open Sans"/>
                <a:sym typeface="Open Sans"/>
              </a:rPr>
              <a:t>S’agit-il d’un événement ou d’un personnage qui vient résoudre le problème de Maitre Cornille ?</a:t>
            </a:r>
            <a:endParaRPr/>
          </a:p>
          <a:p>
            <a:pPr indent="0" lvl="1" marL="685800" rtl="0" algn="l">
              <a:lnSpc>
                <a:spcPct val="100000"/>
              </a:lnSpc>
              <a:spcBef>
                <a:spcPts val="0"/>
              </a:spcBef>
              <a:spcAft>
                <a:spcPts val="0"/>
              </a:spcAft>
              <a:buSzPts val="1400"/>
              <a:buFont typeface="Open Sans"/>
              <a:buNone/>
            </a:pPr>
            <a:r>
              <a:rPr b="1" lang="fr-FR">
                <a:solidFill>
                  <a:srgbClr val="2F5496"/>
                </a:solidFill>
                <a:latin typeface="Open Sans"/>
                <a:ea typeface="Open Sans"/>
                <a:cs typeface="Open Sans"/>
                <a:sym typeface="Open Sans"/>
              </a:rPr>
              <a:t>Comment appelle-t-on les personnages qui apportent de l’aide au personnage principal ? </a:t>
            </a:r>
            <a:endParaRPr b="1">
              <a:solidFill>
                <a:srgbClr val="2F5496"/>
              </a:solidFill>
              <a:latin typeface="Open Sans"/>
              <a:ea typeface="Open Sans"/>
              <a:cs typeface="Open Sans"/>
              <a:sym typeface="Open Sans"/>
            </a:endParaRPr>
          </a:p>
          <a:p>
            <a:pPr indent="0" lvl="1" marL="685800" rtl="0" algn="l">
              <a:lnSpc>
                <a:spcPct val="100000"/>
              </a:lnSpc>
              <a:spcBef>
                <a:spcPts val="0"/>
              </a:spcBef>
              <a:spcAft>
                <a:spcPts val="0"/>
              </a:spcAft>
              <a:buSzPts val="1400"/>
              <a:buFont typeface="Open Sans"/>
              <a:buNone/>
            </a:pPr>
            <a:r>
              <a:rPr b="1" lang="fr-FR">
                <a:latin typeface="Open Sans"/>
                <a:ea typeface="Open Sans"/>
                <a:cs typeface="Open Sans"/>
                <a:sym typeface="Open Sans"/>
              </a:rPr>
              <a:t>A quel temps verbal les verbes sont-ils conjugués?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Après avoir identifié les caractéristiques de l’élément de résolution, l’enseignant demande aux apprenants de formuler une synthèse sur cette partie à partir des informations repérées.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 Elle présente une définition de l’élément de résolution et demande aux apprenants de la comparer avec leurs propres formulations.</a:t>
            </a:r>
            <a:endParaRPr/>
          </a:p>
          <a:p>
            <a:pPr indent="-228600" lvl="0" marL="457200" rtl="0" algn="l">
              <a:lnSpc>
                <a:spcPct val="100000"/>
              </a:lnSpc>
              <a:spcBef>
                <a:spcPts val="0"/>
              </a:spcBef>
              <a:spcAft>
                <a:spcPts val="0"/>
              </a:spcAft>
              <a:buSzPts val="1400"/>
              <a:buNone/>
            </a:pPr>
            <a:r>
              <a:t/>
            </a:r>
            <a:endParaRPr/>
          </a:p>
        </p:txBody>
      </p:sp>
      <p:sp>
        <p:nvSpPr>
          <p:cNvPr id="313" name="Google Shape;313;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7" name="Google Shape;327;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3. </a:t>
            </a:r>
            <a:r>
              <a:rPr b="1" lang="fr-FR" u="sng">
                <a:latin typeface="Open Sans"/>
                <a:ea typeface="Open Sans"/>
                <a:cs typeface="Open Sans"/>
                <a:sym typeface="Open Sans"/>
              </a:rPr>
              <a:t>Analyse </a:t>
            </a:r>
            <a:endParaRPr/>
          </a:p>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Etape 5 : analyse de la situation finale</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demande aux apprenants de lire le passage relatif à la situation finale pour répondre aux questions:</a:t>
            </a:r>
            <a:endParaRPr/>
          </a:p>
          <a:p>
            <a:pPr indent="-285750" lvl="0" marL="514350" rtl="0" algn="l">
              <a:lnSpc>
                <a:spcPct val="100000"/>
              </a:lnSpc>
              <a:spcBef>
                <a:spcPts val="0"/>
              </a:spcBef>
              <a:spcAft>
                <a:spcPts val="0"/>
              </a:spcAft>
              <a:buSzPts val="1400"/>
              <a:buFont typeface="Open Sans"/>
              <a:buChar char="-"/>
            </a:pPr>
            <a:r>
              <a:rPr b="1" lang="fr-FR">
                <a:latin typeface="Open Sans"/>
                <a:ea typeface="Open Sans"/>
                <a:cs typeface="Open Sans"/>
                <a:sym typeface="Open Sans"/>
              </a:rPr>
              <a:t>Comment se termine l’aventure? Que s’est-il passé au personnage principal? </a:t>
            </a:r>
            <a:endParaRPr/>
          </a:p>
          <a:p>
            <a:pPr indent="-285750" lvl="0" marL="514350" rtl="0" algn="l">
              <a:lnSpc>
                <a:spcPct val="100000"/>
              </a:lnSpc>
              <a:spcBef>
                <a:spcPts val="0"/>
              </a:spcBef>
              <a:spcAft>
                <a:spcPts val="0"/>
              </a:spcAft>
              <a:buSzPts val="1400"/>
              <a:buFont typeface="Open Sans"/>
              <a:buChar char="-"/>
            </a:pPr>
            <a:r>
              <a:rPr b="1" lang="fr-FR">
                <a:latin typeface="Open Sans"/>
                <a:ea typeface="Open Sans"/>
                <a:cs typeface="Open Sans"/>
                <a:sym typeface="Open Sans"/>
              </a:rPr>
              <a:t>S’agit-il d’une fin heureuse ou triste? </a:t>
            </a:r>
            <a:endParaRPr/>
          </a:p>
          <a:p>
            <a:pPr indent="-285750" lvl="0" marL="514350" rtl="0" algn="l">
              <a:lnSpc>
                <a:spcPct val="100000"/>
              </a:lnSpc>
              <a:spcBef>
                <a:spcPts val="0"/>
              </a:spcBef>
              <a:spcAft>
                <a:spcPts val="0"/>
              </a:spcAft>
              <a:buSzPts val="1400"/>
              <a:buFont typeface="Open Sans"/>
              <a:buChar char="-"/>
            </a:pPr>
            <a:r>
              <a:rPr b="1" lang="fr-FR">
                <a:latin typeface="Open Sans"/>
                <a:ea typeface="Open Sans"/>
                <a:cs typeface="Open Sans"/>
                <a:sym typeface="Open Sans"/>
              </a:rPr>
              <a:t>Par quels mots la situation finale est-elle introduite?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Après avoir identifié les caractéristiques de la situation finale, l’enseignant demande aux apprenants de formuler une synthèse sur cette partie à partir des informations repérées.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 Elle présente une définition de la situation finale et demande aux apprenants de la comparer avec leurs propres formulations.</a:t>
            </a:r>
            <a:endParaRPr/>
          </a:p>
          <a:p>
            <a:pPr indent="-196850" lvl="0" marL="514350" rtl="0" algn="l">
              <a:lnSpc>
                <a:spcPct val="100000"/>
              </a:lnSpc>
              <a:spcBef>
                <a:spcPts val="0"/>
              </a:spcBef>
              <a:spcAft>
                <a:spcPts val="0"/>
              </a:spcAft>
              <a:buSzPts val="1400"/>
              <a:buFont typeface="Arial"/>
              <a:buNone/>
            </a:pPr>
            <a:r>
              <a:t/>
            </a:r>
            <a:endParaRPr>
              <a:latin typeface="Arial"/>
              <a:ea typeface="Arial"/>
              <a:cs typeface="Arial"/>
              <a:sym typeface="Arial"/>
            </a:endParaRPr>
          </a:p>
        </p:txBody>
      </p:sp>
      <p:sp>
        <p:nvSpPr>
          <p:cNvPr id="328" name="Google Shape;328;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5" name="Google Shape;345;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4. </a:t>
            </a:r>
            <a:r>
              <a:rPr b="1" lang="fr-FR" sz="1200" u="sng">
                <a:latin typeface="Open Sans"/>
                <a:ea typeface="Open Sans"/>
                <a:cs typeface="Open Sans"/>
                <a:sym typeface="Open Sans"/>
              </a:rPr>
              <a:t>Synthèse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 (e ) construit avec les apprenants un schéma </a:t>
            </a:r>
            <a:r>
              <a:rPr lang="fr-FR">
                <a:latin typeface="Open Sans"/>
                <a:ea typeface="Open Sans"/>
                <a:cs typeface="Open Sans"/>
                <a:sym typeface="Open Sans"/>
              </a:rPr>
              <a:t>récapitulatif de toutes les étapes du schéma narratif en y insérant les caractéristiques de chacune. </a:t>
            </a:r>
            <a:endParaRPr/>
          </a:p>
        </p:txBody>
      </p:sp>
      <p:sp>
        <p:nvSpPr>
          <p:cNvPr id="346" name="Google Shape;346;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64" name="Google Shape;36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5. </a:t>
            </a:r>
            <a:r>
              <a:rPr b="1" lang="fr-FR" sz="1200" u="sng">
                <a:latin typeface="Open Sans"/>
                <a:ea typeface="Open Sans"/>
                <a:cs typeface="Open Sans"/>
                <a:sym typeface="Open Sans"/>
              </a:rPr>
              <a:t>Application </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 (e) propose aux apprenants une activité dont chaque étape vise une partie du schéma narratif . </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Pour chaque partie de l’activité, il/ elle présente le texte puis la consigne [pause 20 secondes].</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collecte les réponses, discute avec les apprenants puis dévoile les bonnes réponses.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Etape 1: la situation initiale</a:t>
            </a:r>
            <a:endParaRPr/>
          </a:p>
        </p:txBody>
      </p:sp>
      <p:sp>
        <p:nvSpPr>
          <p:cNvPr id="365" name="Google Shape;365;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79" name="Google Shape;379;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5. </a:t>
            </a:r>
            <a:r>
              <a:rPr b="1" lang="fr-FR" sz="1200" u="sng">
                <a:latin typeface="Open Sans"/>
                <a:ea typeface="Open Sans"/>
                <a:cs typeface="Open Sans"/>
                <a:sym typeface="Open Sans"/>
              </a:rPr>
              <a:t>Application </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 (e) propose aux apprenants une activité dont chaque étape vise une partie du schéma narratif . </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Pour chaque partie de l’activité, il/ elle présente le texte puis la consigne [pause 20 secondes].</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collecte les réponses, discute avec les apprenants puis dévoile les bonnes réponses.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Etape 2: l’élément perturbateur</a:t>
            </a:r>
            <a:endParaRPr/>
          </a:p>
          <a:p>
            <a:pPr indent="-228600" lvl="0" marL="457200" rtl="0" algn="l">
              <a:lnSpc>
                <a:spcPct val="100000"/>
              </a:lnSpc>
              <a:spcBef>
                <a:spcPts val="0"/>
              </a:spcBef>
              <a:spcAft>
                <a:spcPts val="0"/>
              </a:spcAft>
              <a:buSzPts val="1400"/>
              <a:buNone/>
            </a:pPr>
            <a:r>
              <a:t/>
            </a:r>
            <a:endParaRPr/>
          </a:p>
        </p:txBody>
      </p:sp>
      <p:sp>
        <p:nvSpPr>
          <p:cNvPr id="380" name="Google Shape;380;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95" name="Google Shape;39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5. </a:t>
            </a:r>
            <a:r>
              <a:rPr b="1" lang="fr-FR" u="sng">
                <a:latin typeface="Open Sans"/>
                <a:ea typeface="Open Sans"/>
                <a:cs typeface="Open Sans"/>
                <a:sym typeface="Open Sans"/>
              </a:rPr>
              <a:t>Application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propose aux apprenants une activité dont chaque étape vise une partie du schéma narratif .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Pour chaque partie de l’activité, il/ elle présente le texte puis la consigne [pause 20 secondes].</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collecte les réponses, discute avec les apprenants puis dévoile les bonnes réponses.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Etape 3: les péripéties</a:t>
            </a:r>
            <a:endParaRPr>
              <a:latin typeface="Arial"/>
              <a:ea typeface="Arial"/>
              <a:cs typeface="Arial"/>
              <a:sym typeface="Arial"/>
            </a:endParaRPr>
          </a:p>
        </p:txBody>
      </p:sp>
      <p:sp>
        <p:nvSpPr>
          <p:cNvPr id="396" name="Google Shape;39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25" name="Google Shape;425;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5. </a:t>
            </a:r>
            <a:r>
              <a:rPr b="1" lang="fr-FR" u="sng">
                <a:latin typeface="Open Sans"/>
                <a:ea typeface="Open Sans"/>
                <a:cs typeface="Open Sans"/>
                <a:sym typeface="Open Sans"/>
              </a:rPr>
              <a:t>Application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propose aux apprenants une activité dont chaque étape vise une partie du schéma narratif .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Pour chaque partie de l’activité, il/ elle présente le texte puis la consigne [pause 20 secondes].</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collecte les réponses, discute avec les apprenants puis dévoile les bonnes réponses.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Etape 4: l’élément de résolution</a:t>
            </a:r>
            <a:endParaRPr>
              <a:latin typeface="Arial"/>
              <a:ea typeface="Arial"/>
              <a:cs typeface="Arial"/>
              <a:sym typeface="Arial"/>
            </a:endParaRPr>
          </a:p>
        </p:txBody>
      </p:sp>
      <p:sp>
        <p:nvSpPr>
          <p:cNvPr id="426" name="Google Shape;426;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94" name="Google Shape;9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43" name="Google Shape;443;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5. </a:t>
            </a:r>
            <a:r>
              <a:rPr b="1" lang="fr-FR" u="sng">
                <a:latin typeface="Open Sans"/>
                <a:ea typeface="Open Sans"/>
                <a:cs typeface="Open Sans"/>
                <a:sym typeface="Open Sans"/>
              </a:rPr>
              <a:t>Application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propose aux apprenants une activité dont chaque étape vise une partie du schéma narratif .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Pour chaque partie de l’activité, il/ elle présente le texte puis la consigne [pause 20 secondes].</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collecte les réponses, discute avec les apprenants puis dévoile les bonnes réponses.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Etape 5: la situation finale</a:t>
            </a:r>
            <a:endParaRPr>
              <a:latin typeface="Arial"/>
              <a:ea typeface="Arial"/>
              <a:cs typeface="Arial"/>
              <a:sym typeface="Arial"/>
            </a:endParaRPr>
          </a:p>
        </p:txBody>
      </p:sp>
      <p:sp>
        <p:nvSpPr>
          <p:cNvPr id="444" name="Google Shape;444;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460" name="Google Shape;46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465" name="Google Shape;465;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470" name="Google Shape;470;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9" name="Google Shape;10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1. </a:t>
            </a:r>
            <a:r>
              <a:rPr b="1" lang="fr-FR" u="sng">
                <a:latin typeface="Open Sans"/>
                <a:ea typeface="Open Sans"/>
                <a:cs typeface="Open Sans"/>
                <a:sym typeface="Open Sans"/>
              </a:rPr>
              <a:t>Sensibilisation: Le bon ordre dans une histoire</a:t>
            </a:r>
            <a:endParaRPr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Etape 1</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montre les parties de l’histoire.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lance la consigne : </a:t>
            </a:r>
            <a:r>
              <a:rPr b="1" lang="fr-FR" sz="1200">
                <a:latin typeface="Open Sans"/>
                <a:ea typeface="Open Sans"/>
                <a:cs typeface="Open Sans"/>
                <a:sym typeface="Open Sans"/>
              </a:rPr>
              <a:t>Voici une très courte histoire mais les différentes parties se sont mélangées. Retrouvez le bon ordre du récit.</a:t>
            </a:r>
            <a:r>
              <a:rPr lang="fr-FR" sz="1200">
                <a:latin typeface="Open Sans"/>
                <a:ea typeface="Open Sans"/>
                <a:cs typeface="Open Sans"/>
                <a:sym typeface="Open Sans"/>
              </a:rPr>
              <a:t> </a:t>
            </a:r>
            <a:endParaRPr/>
          </a:p>
          <a:p>
            <a:pPr indent="0" lvl="0" marL="228600" rtl="0" algn="l">
              <a:lnSpc>
                <a:spcPct val="100000"/>
              </a:lnSpc>
              <a:spcBef>
                <a:spcPts val="0"/>
              </a:spcBef>
              <a:spcAft>
                <a:spcPts val="0"/>
              </a:spcAft>
              <a:buSzPts val="1400"/>
              <a:buNone/>
            </a:pPr>
            <a:r>
              <a:rPr lang="fr-FR" sz="1200">
                <a:latin typeface="Open Sans"/>
                <a:ea typeface="Open Sans"/>
                <a:cs typeface="Open Sans"/>
                <a:sym typeface="Open Sans"/>
              </a:rPr>
              <a:t>[Pause 30 seconds]</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collecte les réponses et discutent avec les apprenants avant de dévoiler les bonnes réponses.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110" name="Google Shape;110;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9" name="Google Shape;13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1- </a:t>
            </a:r>
            <a:r>
              <a:rPr b="1" lang="fr-FR" sz="1200" u="sng">
                <a:latin typeface="Open Sans"/>
                <a:ea typeface="Open Sans"/>
                <a:cs typeface="Open Sans"/>
                <a:sym typeface="Open Sans"/>
              </a:rPr>
              <a:t>Sensibilisation: le schéma narratif </a:t>
            </a:r>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Etape 2</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montre les étapes du schéma narratif.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lance la consigne:  </a:t>
            </a:r>
            <a:r>
              <a:rPr b="1" lang="fr-FR" sz="1200">
                <a:latin typeface="Open Sans"/>
                <a:ea typeface="Open Sans"/>
                <a:cs typeface="Open Sans"/>
                <a:sym typeface="Open Sans"/>
              </a:rPr>
              <a:t>Après avoir lu et compris l’histoire de Don Gan, associez les différentes parties de l’histoire aux étapes du schéma narratif.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Pause (15 secondes)</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collecte les réponses et discutent avec les apprenants avant de dévoiler les bonnes réponses.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140" name="Google Shape;140;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a:t>
            </a:r>
            <a:endParaRPr/>
          </a:p>
          <a:p>
            <a:pPr indent="0" lvl="0" marL="0" rtl="0" algn="l">
              <a:lnSpc>
                <a:spcPct val="100000"/>
              </a:lnSpc>
              <a:spcBef>
                <a:spcPts val="0"/>
              </a:spcBef>
              <a:spcAft>
                <a:spcPts val="0"/>
              </a:spcAft>
              <a:buSzPts val="1400"/>
              <a:buNone/>
            </a:pPr>
            <a:r>
              <a:rPr b="1" lang="fr-FR" sz="1200" u="sng">
                <a:latin typeface="Open Sans"/>
                <a:ea typeface="Open Sans"/>
                <a:cs typeface="Open Sans"/>
                <a:sym typeface="Open Sans"/>
              </a:rPr>
              <a:t>2- Découverte: </a:t>
            </a:r>
            <a:endParaRPr/>
          </a:p>
          <a:p>
            <a:pPr indent="-171450" lvl="0" marL="1714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explique le déroulement de l’activité: </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Voici un texte narratif qui répond aux étapes du schéma narratif.</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1- Nous allons le lire pour comprendre l’histoire.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2- Nous allons délimiter les différentes étapes du schéma narratif.</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3- Nous allons analyser chaque étape du schéma narratif afin d’identifier ses caractéristiques</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 </a:t>
            </a:r>
            <a:endParaRPr/>
          </a:p>
        </p:txBody>
      </p:sp>
      <p:sp>
        <p:nvSpPr>
          <p:cNvPr id="165" name="Google Shape;16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2- </a:t>
            </a:r>
            <a:r>
              <a:rPr b="1" lang="fr-FR" sz="1200" u="sng">
                <a:latin typeface="Open Sans"/>
                <a:ea typeface="Open Sans"/>
                <a:cs typeface="Open Sans"/>
                <a:sym typeface="Open Sans"/>
              </a:rPr>
              <a:t>Découverte: Comprendre l’histoire. </a:t>
            </a:r>
            <a:endParaRPr/>
          </a:p>
          <a:p>
            <a:pPr indent="-171450" lvl="0" marL="1714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lance la consigne: </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Lisez le texte pour retrouver: </a:t>
            </a:r>
            <a:endParaRPr/>
          </a:p>
          <a:p>
            <a:pPr indent="-171450" lvl="0" marL="17145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les personnages (Qui?) </a:t>
            </a:r>
            <a:endParaRPr/>
          </a:p>
          <a:p>
            <a:pPr indent="-171450" lvl="0" marL="17145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le lieu où se passe l’action (Où?) </a:t>
            </a:r>
            <a:endParaRPr/>
          </a:p>
          <a:p>
            <a:pPr indent="-171450" lvl="0" marL="17145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le cadre temporel de l’action (Quand?)</a:t>
            </a:r>
            <a:endParaRPr/>
          </a:p>
          <a:p>
            <a:pPr indent="-171450" lvl="0" marL="17145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les actions principales (Quoi?)</a:t>
            </a:r>
            <a:endParaRPr b="1" sz="1200">
              <a:latin typeface="Open Sans"/>
              <a:ea typeface="Open Sans"/>
              <a:cs typeface="Open Sans"/>
              <a:sym typeface="Open Sans"/>
            </a:endParaRPr>
          </a:p>
        </p:txBody>
      </p:sp>
      <p:sp>
        <p:nvSpPr>
          <p:cNvPr id="172" name="Google Shape;17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0" lvl="0" marL="0" rtl="0" algn="l">
              <a:lnSpc>
                <a:spcPct val="100000"/>
              </a:lnSpc>
              <a:spcBef>
                <a:spcPts val="0"/>
              </a:spcBef>
              <a:spcAft>
                <a:spcPts val="0"/>
              </a:spcAft>
              <a:buSzPts val="1400"/>
              <a:buNone/>
            </a:pPr>
            <a:r>
              <a:rPr b="1" lang="fr-FR" sz="1200" u="sng">
                <a:latin typeface="Open Sans"/>
                <a:ea typeface="Open Sans"/>
                <a:cs typeface="Open Sans"/>
                <a:sym typeface="Open Sans"/>
              </a:rPr>
              <a:t>2- Découverte: Comprendre l’histoire.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Après avoir collecté les réponses des apprenants portant sur le Qui? Où? Quand? Quoi?, l’enseignant(e) leur montre le texte annoté et leur demande: </a:t>
            </a:r>
            <a:endParaRPr/>
          </a:p>
          <a:p>
            <a:pPr indent="-171450" lvl="0" marL="1714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À quoi la couleur orange correspond-elle? (R= le nom du personnage principal et ses référents)</a:t>
            </a:r>
            <a:endParaRPr/>
          </a:p>
          <a:p>
            <a:pPr indent="-171450" lvl="0" marL="1714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À quoi les couleurs: bleu, vert, jaune et rouge correspondent-elles? (Les autres personnages et leurs référents)</a:t>
            </a:r>
            <a:endParaRPr/>
          </a:p>
          <a:p>
            <a:pPr indent="-171450" lvl="0" marL="1714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À quoi l’encadré rouge correspond-il? (R = le cadre temporal = il y a longtemps, autrefois, il était une fois, depuis longtemps)</a:t>
            </a:r>
            <a:endParaRPr/>
          </a:p>
          <a:p>
            <a:pPr indent="-171450" lvl="0" marL="1714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À quoi l’encadré violet correspond-il? (R= le cadre spatial (où se passe l’action?) </a:t>
            </a:r>
            <a:endParaRPr/>
          </a:p>
          <a:p>
            <a:pPr indent="-171450" lvl="0" marL="1714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Sur quoi les mots en gras et soulignés renseignent-ils? (R= le thème du texte – le commerce du blé)</a:t>
            </a:r>
            <a:endParaRPr sz="1200">
              <a:latin typeface="Open Sans"/>
              <a:ea typeface="Open Sans"/>
              <a:cs typeface="Open Sans"/>
              <a:sym typeface="Open Sans"/>
            </a:endParaRPr>
          </a:p>
        </p:txBody>
      </p:sp>
      <p:sp>
        <p:nvSpPr>
          <p:cNvPr id="180" name="Google Shape;18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8" name="Google Shape;18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2- </a:t>
            </a:r>
            <a:r>
              <a:rPr b="1" lang="fr-FR" sz="1200" u="sng">
                <a:latin typeface="Open Sans"/>
                <a:ea typeface="Open Sans"/>
                <a:cs typeface="Open Sans"/>
                <a:sym typeface="Open Sans"/>
              </a:rPr>
              <a:t>Découverte: Comprendre l’histoire.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Après avoir compris globalement le texte, l’enseignant(e) demande aux apprenants de lire le texte pour identifier les différentes actions. </a:t>
            </a:r>
            <a:endParaRPr sz="1200">
              <a:latin typeface="Open Sans"/>
              <a:ea typeface="Open Sans"/>
              <a:cs typeface="Open Sans"/>
              <a:sym typeface="Open Sans"/>
            </a:endParaRPr>
          </a:p>
        </p:txBody>
      </p:sp>
      <p:sp>
        <p:nvSpPr>
          <p:cNvPr id="189" name="Google Shape;18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0" name="Google Shape;22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3</a:t>
            </a:r>
            <a:r>
              <a:rPr b="1" lang="fr-FR" sz="1200" u="sng">
                <a:latin typeface="Open Sans"/>
                <a:ea typeface="Open Sans"/>
                <a:cs typeface="Open Sans"/>
                <a:sym typeface="Open Sans"/>
              </a:rPr>
              <a:t>. Repérage :</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L’enseignant(e) présente plusieurs extraits représentant les différentes étapes du schéma narratif.  </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 Elle leur demande de les lire.</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Elle présente des étiquettes sur les étapes du schéma narratif. </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 demande aux apprenants de les faire correspondre avec les extraits.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21" name="Google Shape;221;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11.png"/><Relationship Id="rId5" Type="http://schemas.openxmlformats.org/officeDocument/2006/relationships/image" Target="../media/image3.png"/><Relationship Id="rId6" Type="http://schemas.openxmlformats.org/officeDocument/2006/relationships/image" Target="../media/image6.png"/><Relationship Id="rId7"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pic>
        <p:nvPicPr>
          <p:cNvPr id="11" name="Google Shape;11;p2"/>
          <p:cNvPicPr preferRelativeResize="0"/>
          <p:nvPr/>
        </p:nvPicPr>
        <p:blipFill rotWithShape="1">
          <a:blip r:embed="rId2">
            <a:alphaModFix/>
          </a:blip>
          <a:srcRect b="0" l="0" r="0" t="0"/>
          <a:stretch/>
        </p:blipFill>
        <p:spPr>
          <a:xfrm>
            <a:off x="1927225" y="3181350"/>
            <a:ext cx="1628775" cy="1622425"/>
          </a:xfrm>
          <a:prstGeom prst="rect">
            <a:avLst/>
          </a:prstGeom>
          <a:noFill/>
          <a:ln>
            <a:noFill/>
          </a:ln>
        </p:spPr>
      </p:pic>
      <p:grpSp>
        <p:nvGrpSpPr>
          <p:cNvPr id="12" name="Google Shape;12;p2"/>
          <p:cNvGrpSpPr/>
          <p:nvPr/>
        </p:nvGrpSpPr>
        <p:grpSpPr>
          <a:xfrm flipH="1" rot="10800000">
            <a:off x="0" y="2104056"/>
            <a:ext cx="12192000" cy="3997920"/>
            <a:chOff x="44070" y="706405"/>
            <a:chExt cx="16591967" cy="5470814"/>
          </a:xfrm>
        </p:grpSpPr>
        <p:grpSp>
          <p:nvGrpSpPr>
            <p:cNvPr id="13" name="Google Shape;13;p2"/>
            <p:cNvGrpSpPr/>
            <p:nvPr/>
          </p:nvGrpSpPr>
          <p:grpSpPr>
            <a:xfrm flipH="1" rot="10800000">
              <a:off x="44070" y="3524342"/>
              <a:ext cx="6199341" cy="2652877"/>
              <a:chOff x="4802629" y="811335"/>
              <a:chExt cx="6199341" cy="2652877"/>
            </a:xfrm>
          </p:grpSpPr>
          <p:sp>
            <p:nvSpPr>
              <p:cNvPr id="14" name="Google Shape;14;p2"/>
              <p:cNvSpPr/>
              <p:nvPr/>
            </p:nvSpPr>
            <p:spPr>
              <a:xfrm>
                <a:off x="4802629" y="3200401"/>
                <a:ext cx="1332853"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 name="Google Shape;15;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6" name="Google Shape;16;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17" name="Google Shape;17;p2"/>
            <p:cNvGrpSpPr/>
            <p:nvPr/>
          </p:nvGrpSpPr>
          <p:grpSpPr>
            <a:xfrm flipH="1">
              <a:off x="1190030" y="706405"/>
              <a:ext cx="15446007" cy="2652877"/>
              <a:chOff x="-4444037" y="811335"/>
              <a:chExt cx="15446007" cy="2652877"/>
            </a:xfrm>
          </p:grpSpPr>
          <p:sp>
            <p:nvSpPr>
              <p:cNvPr id="18" name="Google Shape;18;p2"/>
              <p:cNvSpPr/>
              <p:nvPr/>
            </p:nvSpPr>
            <p:spPr>
              <a:xfrm>
                <a:off x="-4444037" y="3200399"/>
                <a:ext cx="10579518"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 name="Google Shape;19;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0" name="Google Shape;20;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pic>
        <p:nvPicPr>
          <p:cNvPr id="22" name="Google Shape;22;p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23" name="Google Shape;23;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 name="Google Shape;24;p3"/>
          <p:cNvGrpSpPr/>
          <p:nvPr/>
        </p:nvGrpSpPr>
        <p:grpSpPr>
          <a:xfrm flipH="1" rot="10800000">
            <a:off x="-15875" y="88900"/>
            <a:ext cx="12192000" cy="1998663"/>
            <a:chOff x="-24091214" y="706405"/>
            <a:chExt cx="33183930" cy="5470813"/>
          </a:xfrm>
        </p:grpSpPr>
        <p:grpSp>
          <p:nvGrpSpPr>
            <p:cNvPr id="25" name="Google Shape;25;p3"/>
            <p:cNvGrpSpPr/>
            <p:nvPr/>
          </p:nvGrpSpPr>
          <p:grpSpPr>
            <a:xfrm flipH="1" rot="10800000">
              <a:off x="-24091214" y="3524341"/>
              <a:ext cx="30334625" cy="2652877"/>
              <a:chOff x="-19332655" y="811335"/>
              <a:chExt cx="30334625" cy="2652877"/>
            </a:xfrm>
          </p:grpSpPr>
          <p:sp>
            <p:nvSpPr>
              <p:cNvPr id="26" name="Google Shape;26;p3"/>
              <p:cNvSpPr/>
              <p:nvPr/>
            </p:nvSpPr>
            <p:spPr>
              <a:xfrm>
                <a:off x="-19332655"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7" name="Google Shape;27;p3"/>
              <p:cNvSpPr/>
              <p:nvPr/>
            </p:nvSpPr>
            <p:spPr>
              <a:xfrm rot="2727637">
                <a:off x="7112300"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8" name="Google Shape;28;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9" name="Google Shape;29;p3"/>
            <p:cNvGrpSpPr/>
            <p:nvPr/>
          </p:nvGrpSpPr>
          <p:grpSpPr>
            <a:xfrm flipH="1">
              <a:off x="1190030" y="706405"/>
              <a:ext cx="7902686" cy="2652877"/>
              <a:chOff x="3099284" y="811335"/>
              <a:chExt cx="7902686" cy="2652877"/>
            </a:xfrm>
          </p:grpSpPr>
          <p:sp>
            <p:nvSpPr>
              <p:cNvPr id="30" name="Google Shape;30;p3"/>
              <p:cNvSpPr/>
              <p:nvPr/>
            </p:nvSpPr>
            <p:spPr>
              <a:xfrm>
                <a:off x="3099284"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1" name="Google Shape;31;p3"/>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2" name="Google Shape;32;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3" name="Google Shape;33;p3"/>
          <p:cNvSpPr/>
          <p:nvPr/>
        </p:nvSpPr>
        <p:spPr>
          <a:xfrm flipH="1">
            <a:off x="94488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 name="Google Shape;34;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3"/>
          <p:cNvSpPr txBox="1"/>
          <p:nvPr/>
        </p:nvSpPr>
        <p:spPr>
          <a:xfrm>
            <a:off x="855662" y="387115"/>
            <a:ext cx="9531350" cy="479425"/>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Light"/>
                <a:ea typeface="Open Sans Light"/>
                <a:cs typeface="Open Sans Light"/>
                <a:sym typeface="Open Sans Light"/>
              </a:rPr>
              <a:t>COMPÉTENCE : </a:t>
            </a:r>
            <a:r>
              <a:rPr b="1" i="0" lang="fr-FR" sz="2400" u="none" cap="none" strike="noStrike">
                <a:solidFill>
                  <a:srgbClr val="000000"/>
                </a:solidFill>
                <a:latin typeface="Open Sans Light"/>
                <a:ea typeface="Open Sans Light"/>
                <a:cs typeface="Open Sans Light"/>
                <a:sym typeface="Open Sans Light"/>
              </a:rPr>
              <a:t>lecture et compréhension de documents écrits</a:t>
            </a:r>
            <a:endParaRPr b="1" i="0" sz="24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6" name="Shape 36"/>
        <p:cNvGrpSpPr/>
        <p:nvPr/>
      </p:nvGrpSpPr>
      <p:grpSpPr>
        <a:xfrm>
          <a:off x="0" y="0"/>
          <a:ext cx="0" cy="0"/>
          <a:chOff x="0" y="0"/>
          <a:chExt cx="0" cy="0"/>
        </a:xfrm>
      </p:grpSpPr>
      <p:pic>
        <p:nvPicPr>
          <p:cNvPr id="37" name="Google Shape;37;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8" name="Shape 38"/>
        <p:cNvGrpSpPr/>
        <p:nvPr/>
      </p:nvGrpSpPr>
      <p:grpSpPr>
        <a:xfrm>
          <a:off x="0" y="0"/>
          <a:ext cx="0" cy="0"/>
          <a:chOff x="0" y="0"/>
          <a:chExt cx="0" cy="0"/>
        </a:xfrm>
      </p:grpSpPr>
      <p:sp>
        <p:nvSpPr>
          <p:cNvPr id="39" name="Google Shape;39;p5"/>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p5"/>
          <p:cNvSpPr/>
          <p:nvPr/>
        </p:nvSpPr>
        <p:spPr>
          <a:xfrm flipH="1">
            <a:off x="709613"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1" name="Google Shape;41;p5"/>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 name="Google Shape;42;p5"/>
          <p:cNvGrpSpPr/>
          <p:nvPr/>
        </p:nvGrpSpPr>
        <p:grpSpPr>
          <a:xfrm flipH="1" rot="10800000">
            <a:off x="-38100" y="88900"/>
            <a:ext cx="12192000" cy="1998663"/>
            <a:chOff x="-24125781" y="706405"/>
            <a:chExt cx="33183930" cy="5470813"/>
          </a:xfrm>
        </p:grpSpPr>
        <p:grpSp>
          <p:nvGrpSpPr>
            <p:cNvPr id="43" name="Google Shape;43;p5"/>
            <p:cNvGrpSpPr/>
            <p:nvPr/>
          </p:nvGrpSpPr>
          <p:grpSpPr>
            <a:xfrm flipH="1" rot="10800000">
              <a:off x="-24125781" y="3524341"/>
              <a:ext cx="30369192" cy="2652877"/>
              <a:chOff x="-19367222" y="811335"/>
              <a:chExt cx="30369192" cy="2652877"/>
            </a:xfrm>
          </p:grpSpPr>
          <p:sp>
            <p:nvSpPr>
              <p:cNvPr id="44" name="Google Shape;44;p5"/>
              <p:cNvSpPr/>
              <p:nvPr/>
            </p:nvSpPr>
            <p:spPr>
              <a:xfrm>
                <a:off x="-19367222"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5" name="Google Shape;45;p5"/>
              <p:cNvSpPr/>
              <p:nvPr/>
            </p:nvSpPr>
            <p:spPr>
              <a:xfrm rot="2727637">
                <a:off x="7077734"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6" name="Google Shape;46;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 name="Google Shape;47;p5"/>
            <p:cNvGrpSpPr/>
            <p:nvPr/>
          </p:nvGrpSpPr>
          <p:grpSpPr>
            <a:xfrm flipH="1">
              <a:off x="1190030" y="706405"/>
              <a:ext cx="7868119" cy="2652877"/>
              <a:chOff x="3133851" y="811335"/>
              <a:chExt cx="7868119" cy="2652877"/>
            </a:xfrm>
          </p:grpSpPr>
          <p:sp>
            <p:nvSpPr>
              <p:cNvPr id="48" name="Google Shape;48;p5"/>
              <p:cNvSpPr/>
              <p:nvPr/>
            </p:nvSpPr>
            <p:spPr>
              <a:xfrm>
                <a:off x="3133851"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5"/>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0" name="Google Shape;50;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1" name="Google Shape;51;p5"/>
          <p:cNvGrpSpPr/>
          <p:nvPr/>
        </p:nvGrpSpPr>
        <p:grpSpPr>
          <a:xfrm flipH="1">
            <a:off x="9763124" y="736600"/>
            <a:ext cx="871538" cy="758826"/>
            <a:chOff x="4075907" y="5137696"/>
            <a:chExt cx="1420106" cy="1235752"/>
          </a:xfrm>
        </p:grpSpPr>
        <p:sp>
          <p:nvSpPr>
            <p:cNvPr id="52" name="Google Shape;52;p5"/>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3" name="Google Shape;53;p5"/>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4" name="Google Shape;54;p5"/>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5" name="Google Shape;55;p5"/>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6" name="Google Shape;56;p5"/>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57" name="Google Shape;57;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58" name="Google Shape;58;p5"/>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Light"/>
                <a:ea typeface="Open Sans Light"/>
                <a:cs typeface="Open Sans Light"/>
                <a:sym typeface="Open Sans Light"/>
              </a:rPr>
              <a:t>RÉFÉRENCES</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59" name="Shape 59"/>
        <p:cNvGrpSpPr/>
        <p:nvPr/>
      </p:nvGrpSpPr>
      <p:grpSpPr>
        <a:xfrm>
          <a:off x="0" y="0"/>
          <a:ext cx="0" cy="0"/>
          <a:chOff x="0" y="0"/>
          <a:chExt cx="0" cy="0"/>
        </a:xfrm>
      </p:grpSpPr>
      <p:sp>
        <p:nvSpPr>
          <p:cNvPr id="60" name="Google Shape;60;p6"/>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6"/>
          <p:cNvSpPr/>
          <p:nvPr/>
        </p:nvSpPr>
        <p:spPr>
          <a:xfrm flipH="1">
            <a:off x="719138"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6"/>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3" name="Google Shape;63;p6"/>
          <p:cNvGrpSpPr/>
          <p:nvPr/>
        </p:nvGrpSpPr>
        <p:grpSpPr>
          <a:xfrm flipH="1" rot="10800000">
            <a:off x="-28575" y="88900"/>
            <a:ext cx="12192000" cy="1998663"/>
            <a:chOff x="-24125781" y="706405"/>
            <a:chExt cx="33183930" cy="5470813"/>
          </a:xfrm>
        </p:grpSpPr>
        <p:grpSp>
          <p:nvGrpSpPr>
            <p:cNvPr id="64" name="Google Shape;64;p6"/>
            <p:cNvGrpSpPr/>
            <p:nvPr/>
          </p:nvGrpSpPr>
          <p:grpSpPr>
            <a:xfrm flipH="1" rot="10800000">
              <a:off x="-24125781" y="3524341"/>
              <a:ext cx="30369192" cy="2652877"/>
              <a:chOff x="-19367222" y="811335"/>
              <a:chExt cx="30369192" cy="2652877"/>
            </a:xfrm>
          </p:grpSpPr>
          <p:sp>
            <p:nvSpPr>
              <p:cNvPr id="65" name="Google Shape;65;p6"/>
              <p:cNvSpPr/>
              <p:nvPr/>
            </p:nvSpPr>
            <p:spPr>
              <a:xfrm>
                <a:off x="-19367222"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6" name="Google Shape;66;p6"/>
              <p:cNvSpPr/>
              <p:nvPr/>
            </p:nvSpPr>
            <p:spPr>
              <a:xfrm rot="2727637">
                <a:off x="7077734"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7" name="Google Shape;67;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 name="Google Shape;68;p6"/>
            <p:cNvGrpSpPr/>
            <p:nvPr/>
          </p:nvGrpSpPr>
          <p:grpSpPr>
            <a:xfrm flipH="1">
              <a:off x="1190030" y="706405"/>
              <a:ext cx="7868119" cy="2652877"/>
              <a:chOff x="3133851" y="811335"/>
              <a:chExt cx="7868119" cy="2652877"/>
            </a:xfrm>
          </p:grpSpPr>
          <p:sp>
            <p:nvSpPr>
              <p:cNvPr id="69" name="Google Shape;69;p6"/>
              <p:cNvSpPr/>
              <p:nvPr/>
            </p:nvSpPr>
            <p:spPr>
              <a:xfrm>
                <a:off x="3133851"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6"/>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1" name="Google Shape;71;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2" name="Google Shape;72;p6"/>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3" name="Google Shape;73;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4" name="Google Shape;74;p6"/>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Light"/>
                <a:ea typeface="Open Sans Light"/>
                <a:cs typeface="Open Sans Light"/>
                <a:sym typeface="Open Sans Light"/>
              </a:rPr>
              <a:t>CONTRIBUTEURS / CONTRIBUTRICES </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5" name="Shape 75"/>
        <p:cNvGrpSpPr/>
        <p:nvPr/>
      </p:nvGrpSpPr>
      <p:grpSpPr>
        <a:xfrm>
          <a:off x="0" y="0"/>
          <a:ext cx="0" cy="0"/>
          <a:chOff x="0" y="0"/>
          <a:chExt cx="0" cy="0"/>
        </a:xfrm>
      </p:grpSpPr>
      <p:pic>
        <p:nvPicPr>
          <p:cNvPr id="76" name="Google Shape;76;p7"/>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77" name="Google Shape;77;p7"/>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78" name="Google Shape;78;p7"/>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79" name="Google Shape;79;p7"/>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80" name="Google Shape;80;p7"/>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1" name="Google Shape;81;p7"/>
          <p:cNvSpPr txBox="1"/>
          <p:nvPr/>
        </p:nvSpPr>
        <p:spPr>
          <a:xfrm>
            <a:off x="4237038" y="2108200"/>
            <a:ext cx="4302125"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2" name="Google Shape;82;p7"/>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3" name="Google Shape;83;p7"/>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hyperlink" Target="https://www.maxicours.com/se/cours/le-discours-narratif-et-le-schema-narratif/" TargetMode="External"/><Relationship Id="rId4" Type="http://schemas.openxmlformats.org/officeDocument/2006/relationships/hyperlink" Target="https://www.alloprof.qc.ca/Forums/Lists/Discussions%20de%20la%20communaute/texte%20narratif%207572?ID=165431" TargetMode="External"/><Relationship Id="rId5" Type="http://schemas.openxmlformats.org/officeDocument/2006/relationships/hyperlink" Target="http://data0.eklablog.com/davidcrol/perso/correction%20temps%20du%20recit.pd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8"/>
          <p:cNvSpPr txBox="1"/>
          <p:nvPr/>
        </p:nvSpPr>
        <p:spPr>
          <a:xfrm>
            <a:off x="5060950" y="4738688"/>
            <a:ext cx="6510338" cy="4619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Classes : EB7 		</a:t>
            </a:r>
            <a:endParaRPr b="0" i="0" sz="2400" u="none" cap="none" strike="noStrike">
              <a:solidFill>
                <a:srgbClr val="000000"/>
              </a:solidFill>
              <a:latin typeface="Open Sans"/>
              <a:ea typeface="Open Sans"/>
              <a:cs typeface="Open Sans"/>
              <a:sym typeface="Open Sans"/>
            </a:endParaRPr>
          </a:p>
        </p:txBody>
      </p:sp>
      <p:pic>
        <p:nvPicPr>
          <p:cNvPr id="89" name="Google Shape;89;p8"/>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90" name="Google Shape;90;p8"/>
          <p:cNvSpPr txBox="1"/>
          <p:nvPr>
            <p:ph type="ctrTitle"/>
          </p:nvPr>
        </p:nvSpPr>
        <p:spPr>
          <a:xfrm>
            <a:off x="4762183" y="2971006"/>
            <a:ext cx="6473825" cy="757238"/>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Open Sans"/>
              <a:buNone/>
            </a:pPr>
            <a:r>
              <a:rPr b="1" i="0" lang="fr-FR" sz="4800" u="none" cap="none" strike="noStrike">
                <a:solidFill>
                  <a:schemeClr val="dk1"/>
                </a:solidFill>
                <a:latin typeface="Open Sans"/>
                <a:ea typeface="Open Sans"/>
                <a:cs typeface="Open Sans"/>
                <a:sym typeface="Open Sans"/>
              </a:rPr>
              <a:t>Le schéma narratif </a:t>
            </a:r>
            <a:endParaRPr b="0" i="0" sz="1400" u="none" cap="none" strike="noStrike">
              <a:solidFill>
                <a:srgbClr val="000000"/>
              </a:solidFill>
              <a:latin typeface="Arial"/>
              <a:ea typeface="Arial"/>
              <a:cs typeface="Arial"/>
              <a:sym typeface="Arial"/>
            </a:endParaRPr>
          </a:p>
        </p:txBody>
      </p:sp>
      <p:sp>
        <p:nvSpPr>
          <p:cNvPr id="91" name="Google Shape;91;p8"/>
          <p:cNvSpPr/>
          <p:nvPr/>
        </p:nvSpPr>
        <p:spPr>
          <a:xfrm>
            <a:off x="4843463" y="2119312"/>
            <a:ext cx="6473825" cy="46196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7"/>
          <p:cNvSpPr txBox="1"/>
          <p:nvPr/>
        </p:nvSpPr>
        <p:spPr>
          <a:xfrm>
            <a:off x="904875" y="150813"/>
            <a:ext cx="11287125" cy="4841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400" u="none" cap="none" strike="noStrike">
                <a:solidFill>
                  <a:srgbClr val="0096D6"/>
                </a:solidFill>
                <a:latin typeface="Open Sans"/>
                <a:ea typeface="Open Sans"/>
                <a:cs typeface="Open Sans"/>
                <a:sym typeface="Open Sans"/>
              </a:rPr>
              <a:t>ANALYSE :  </a:t>
            </a:r>
            <a:r>
              <a:rPr b="0" i="0" lang="fr-FR" sz="3400" u="none" cap="none" strike="noStrike">
                <a:solidFill>
                  <a:srgbClr val="0096D6"/>
                </a:solidFill>
                <a:latin typeface="Open Sans"/>
                <a:ea typeface="Open Sans"/>
                <a:cs typeface="Open Sans"/>
                <a:sym typeface="Open Sans"/>
              </a:rPr>
              <a:t>la situation initiale</a:t>
            </a:r>
            <a:endParaRPr b="0" i="0" sz="3400" u="none" cap="none" strike="noStrike">
              <a:solidFill>
                <a:srgbClr val="0096D6"/>
              </a:solidFill>
              <a:latin typeface="Open Sans"/>
              <a:ea typeface="Open Sans"/>
              <a:cs typeface="Open Sans"/>
              <a:sym typeface="Open Sans"/>
            </a:endParaRPr>
          </a:p>
        </p:txBody>
      </p:sp>
      <p:graphicFrame>
        <p:nvGraphicFramePr>
          <p:cNvPr id="244" name="Google Shape;244;p17"/>
          <p:cNvGraphicFramePr/>
          <p:nvPr/>
        </p:nvGraphicFramePr>
        <p:xfrm>
          <a:off x="904875" y="2649538"/>
          <a:ext cx="3000000" cy="3000000"/>
        </p:xfrm>
        <a:graphic>
          <a:graphicData uri="http://schemas.openxmlformats.org/drawingml/2006/table">
            <a:tbl>
              <a:tblPr bandRow="1" firstCol="1" firstRow="1">
                <a:noFill/>
                <a:tableStyleId>{3BCA5CF8-6A41-4630-9ED3-0DC43F209A32}</a:tableStyleId>
              </a:tblPr>
              <a:tblGrid>
                <a:gridCol w="2333600"/>
                <a:gridCol w="2492700"/>
                <a:gridCol w="2510200"/>
                <a:gridCol w="3264850"/>
              </a:tblGrid>
              <a:tr h="722175">
                <a:tc>
                  <a:txBody>
                    <a:bodyPr/>
                    <a:lstStyle/>
                    <a:p>
                      <a:pPr indent="0" lvl="0" marL="0" marR="0" rtl="0" algn="ctr">
                        <a:lnSpc>
                          <a:spcPct val="107000"/>
                        </a:lnSpc>
                        <a:spcBef>
                          <a:spcPts val="0"/>
                        </a:spcBef>
                        <a:spcAft>
                          <a:spcPts val="0"/>
                        </a:spcAft>
                        <a:buClr>
                          <a:srgbClr val="000000"/>
                        </a:buClr>
                        <a:buSzPts val="1800"/>
                        <a:buFont typeface="Arial"/>
                        <a:buNone/>
                      </a:pPr>
                      <a:r>
                        <a:rPr b="1" lang="fr-FR" sz="1600" u="none" cap="none" strike="noStrike">
                          <a:solidFill>
                            <a:srgbClr val="FF0000"/>
                          </a:solidFill>
                          <a:latin typeface="Open Sans"/>
                          <a:ea typeface="Open Sans"/>
                          <a:cs typeface="Open Sans"/>
                          <a:sym typeface="Open Sans"/>
                        </a:rPr>
                        <a:t>Qui sont les personnages ?</a:t>
                      </a:r>
                      <a:endParaRPr b="1" sz="1600" u="none" cap="none" strike="noStrike">
                        <a:solidFill>
                          <a:srgbClr val="FF0000"/>
                        </a:solidFill>
                        <a:latin typeface="Open Sans"/>
                        <a:ea typeface="Open Sans"/>
                        <a:cs typeface="Open Sans"/>
                        <a:sym typeface="Open Sans"/>
                      </a:endParaRPr>
                    </a:p>
                  </a:txBody>
                  <a:tcPr marT="0" marB="0" marR="68575" marL="68575" anchor="ctr">
                    <a:solidFill>
                      <a:srgbClr val="EDEDED"/>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600" u="none" cap="none" strike="noStrike">
                          <a:solidFill>
                            <a:srgbClr val="00B0F0"/>
                          </a:solidFill>
                          <a:latin typeface="Open Sans"/>
                          <a:ea typeface="Open Sans"/>
                          <a:cs typeface="Open Sans"/>
                          <a:sym typeface="Open Sans"/>
                        </a:rPr>
                        <a:t>Où l’action se passe-t-elle ?</a:t>
                      </a:r>
                      <a:endParaRPr b="1" sz="1600" u="none" cap="none" strike="noStrike">
                        <a:solidFill>
                          <a:srgbClr val="00B0F0"/>
                        </a:solidFill>
                        <a:latin typeface="Open Sans"/>
                        <a:ea typeface="Open Sans"/>
                        <a:cs typeface="Open Sans"/>
                        <a:sym typeface="Open Sans"/>
                      </a:endParaRPr>
                    </a:p>
                  </a:txBody>
                  <a:tcPr marT="0" marB="0" marR="68575" marL="68575" anchor="ctr">
                    <a:solidFill>
                      <a:srgbClr val="EDEDED"/>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600" u="none" cap="none" strike="noStrike">
                          <a:solidFill>
                            <a:srgbClr val="00B050"/>
                          </a:solidFill>
                          <a:latin typeface="Open Sans"/>
                          <a:ea typeface="Open Sans"/>
                          <a:cs typeface="Open Sans"/>
                          <a:sym typeface="Open Sans"/>
                        </a:rPr>
                        <a:t>Quand l’action se passe-t-elle ?</a:t>
                      </a:r>
                      <a:endParaRPr b="1" sz="1600" u="none" cap="none" strike="noStrike">
                        <a:solidFill>
                          <a:srgbClr val="00B050"/>
                        </a:solidFill>
                        <a:latin typeface="Open Sans"/>
                        <a:ea typeface="Open Sans"/>
                        <a:cs typeface="Open Sans"/>
                        <a:sym typeface="Open Sans"/>
                      </a:endParaRPr>
                    </a:p>
                  </a:txBody>
                  <a:tcPr marT="0" marB="0" marR="68575" marL="68575" anchor="ctr">
                    <a:solidFill>
                      <a:srgbClr val="EDEDED"/>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600" u="none" cap="none" strike="noStrike">
                          <a:solidFill>
                            <a:srgbClr val="FFC000"/>
                          </a:solidFill>
                          <a:latin typeface="Open Sans"/>
                          <a:ea typeface="Open Sans"/>
                          <a:cs typeface="Open Sans"/>
                          <a:sym typeface="Open Sans"/>
                        </a:rPr>
                        <a:t>Que font les personnages ?</a:t>
                      </a:r>
                      <a:endParaRPr b="1" sz="1600" u="none" cap="none" strike="noStrike">
                        <a:solidFill>
                          <a:srgbClr val="FFC000"/>
                        </a:solidFill>
                        <a:latin typeface="Open Sans"/>
                        <a:ea typeface="Open Sans"/>
                        <a:cs typeface="Open Sans"/>
                        <a:sym typeface="Open Sans"/>
                      </a:endParaRPr>
                    </a:p>
                  </a:txBody>
                  <a:tcPr marT="0" marB="0" marR="68575" marL="68575" anchor="ctr">
                    <a:solidFill>
                      <a:srgbClr val="EDEDED"/>
                    </a:solidFill>
                  </a:tcPr>
                </a:tc>
              </a:tr>
              <a:tr h="587525">
                <a:tc>
                  <a:txBody>
                    <a:bodyPr/>
                    <a:lstStyle/>
                    <a:p>
                      <a:pPr indent="0" lvl="0" marL="0" marR="0" rtl="0" algn="just">
                        <a:lnSpc>
                          <a:spcPct val="107000"/>
                        </a:lnSpc>
                        <a:spcBef>
                          <a:spcPts val="0"/>
                        </a:spcBef>
                        <a:spcAft>
                          <a:spcPts val="0"/>
                        </a:spcAft>
                        <a:buClr>
                          <a:srgbClr val="000000"/>
                        </a:buClr>
                        <a:buSzPts val="1800"/>
                        <a:buFont typeface="Arial"/>
                        <a:buNone/>
                      </a:pPr>
                      <a:r>
                        <a:rPr lang="fr-FR" sz="1600" u="none" cap="none" strike="noStrike">
                          <a:latin typeface="Open Sans"/>
                          <a:ea typeface="Open Sans"/>
                          <a:cs typeface="Open Sans"/>
                          <a:sym typeface="Open Sans"/>
                        </a:rPr>
                        <a:t> </a:t>
                      </a:r>
                      <a:endParaRPr sz="1200" u="none" cap="none" strike="noStrike"/>
                    </a:p>
                    <a:p>
                      <a:pPr indent="0" lvl="0" marL="0" marR="0" rtl="0" algn="just">
                        <a:lnSpc>
                          <a:spcPct val="107000"/>
                        </a:lnSpc>
                        <a:spcBef>
                          <a:spcPts val="0"/>
                        </a:spcBef>
                        <a:spcAft>
                          <a:spcPts val="0"/>
                        </a:spcAft>
                        <a:buClr>
                          <a:srgbClr val="000000"/>
                        </a:buClr>
                        <a:buSzPts val="1800"/>
                        <a:buFont typeface="Arial"/>
                        <a:buNone/>
                      </a:pPr>
                      <a:r>
                        <a:rPr lang="fr-FR" sz="1600" u="none" cap="none" strike="noStrike">
                          <a:latin typeface="Open Sans"/>
                          <a:ea typeface="Open Sans"/>
                          <a:cs typeface="Open Sans"/>
                          <a:sym typeface="Open Sans"/>
                        </a:rPr>
                        <a:t> </a:t>
                      </a:r>
                      <a:endParaRPr sz="16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600" u="none" cap="none" strike="noStrike">
                          <a:latin typeface="Open Sans"/>
                          <a:ea typeface="Open Sans"/>
                          <a:cs typeface="Open Sans"/>
                          <a:sym typeface="Open Sans"/>
                        </a:rPr>
                        <a:t> </a:t>
                      </a:r>
                      <a:endParaRPr sz="16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600" u="none" cap="none" strike="noStrike">
                          <a:latin typeface="Open Sans"/>
                          <a:ea typeface="Open Sans"/>
                          <a:cs typeface="Open Sans"/>
                          <a:sym typeface="Open Sans"/>
                        </a:rPr>
                        <a:t> </a:t>
                      </a:r>
                      <a:endParaRPr sz="16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600" u="none" cap="none" strike="noStrike">
                          <a:latin typeface="Open Sans"/>
                          <a:ea typeface="Open Sans"/>
                          <a:cs typeface="Open Sans"/>
                          <a:sym typeface="Open Sans"/>
                        </a:rPr>
                        <a:t> </a:t>
                      </a:r>
                      <a:endParaRPr sz="1600" u="none" cap="none" strike="noStrike">
                        <a:latin typeface="Open Sans"/>
                        <a:ea typeface="Open Sans"/>
                        <a:cs typeface="Open Sans"/>
                        <a:sym typeface="Open Sans"/>
                      </a:endParaRPr>
                    </a:p>
                  </a:txBody>
                  <a:tcPr marT="0" marB="0" marR="68575" marL="68575"/>
                </a:tc>
              </a:tr>
            </a:tbl>
          </a:graphicData>
        </a:graphic>
      </p:graphicFrame>
      <p:sp>
        <p:nvSpPr>
          <p:cNvPr id="245" name="Google Shape;245;p17"/>
          <p:cNvSpPr/>
          <p:nvPr/>
        </p:nvSpPr>
        <p:spPr>
          <a:xfrm>
            <a:off x="704850" y="4973648"/>
            <a:ext cx="11277600" cy="1398600"/>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600" u="none" cap="none" strike="noStrike">
                <a:solidFill>
                  <a:srgbClr val="000000"/>
                </a:solidFill>
                <a:latin typeface="Open Sans"/>
                <a:ea typeface="Open Sans"/>
                <a:cs typeface="Open Sans"/>
                <a:sym typeface="Open Sans"/>
              </a:rPr>
              <a:t>La situation initiale</a:t>
            </a:r>
            <a:r>
              <a:rPr b="0" i="0" lang="fr-FR" sz="1600" u="none" cap="none" strike="noStrike">
                <a:solidFill>
                  <a:srgbClr val="000000"/>
                </a:solidFill>
                <a:latin typeface="Open Sans"/>
                <a:ea typeface="Open Sans"/>
                <a:cs typeface="Open Sans"/>
                <a:sym typeface="Open Sans"/>
              </a:rPr>
              <a:t> donne des informations au lecteur en exposant : </a:t>
            </a:r>
            <a:endParaRPr b="0" i="0" sz="1600" u="none" cap="none" strike="noStrike">
              <a:solidFill>
                <a:srgbClr val="000000"/>
              </a:solidFill>
              <a:latin typeface="Open Sans"/>
              <a:ea typeface="Open Sans"/>
              <a:cs typeface="Open Sans"/>
              <a:sym typeface="Open Sans"/>
            </a:endParaRPr>
          </a:p>
          <a:p>
            <a:pPr indent="-212725" lvl="1" marL="28892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qui sont les personnages principaux ou qui est le personnage principal (nom, âge, métier, trait de caractère, etc.) ;</a:t>
            </a:r>
            <a:endParaRPr b="0" i="0" sz="1600" u="none" cap="none" strike="noStrike">
              <a:solidFill>
                <a:srgbClr val="000000"/>
              </a:solidFill>
              <a:latin typeface="Open Sans"/>
              <a:ea typeface="Open Sans"/>
              <a:cs typeface="Open Sans"/>
              <a:sym typeface="Open Sans"/>
            </a:endParaRPr>
          </a:p>
          <a:p>
            <a:pPr indent="-212725" lvl="1" marL="28892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où se déroule l’action : cadre réel ou imaginaire ; </a:t>
            </a:r>
            <a:endParaRPr b="0" i="0" sz="1600" u="none" cap="none" strike="noStrike">
              <a:solidFill>
                <a:srgbClr val="000000"/>
              </a:solidFill>
              <a:latin typeface="Open Sans"/>
              <a:ea typeface="Open Sans"/>
              <a:cs typeface="Open Sans"/>
              <a:sym typeface="Open Sans"/>
            </a:endParaRPr>
          </a:p>
          <a:p>
            <a:pPr indent="-212725" lvl="1" marL="28892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quand se déroule l’action : année, mois, saison, période de la vie du narrateur, moment de la journée, etc. </a:t>
            </a:r>
            <a:endParaRPr b="0" i="0" sz="1600" u="none" cap="none" strike="noStrike">
              <a:solidFill>
                <a:srgbClr val="000000"/>
              </a:solidFill>
              <a:latin typeface="Open Sans"/>
              <a:ea typeface="Open Sans"/>
              <a:cs typeface="Open Sans"/>
              <a:sym typeface="Open Sans"/>
            </a:endParaRPr>
          </a:p>
          <a:p>
            <a:pPr indent="-212725" lvl="1" marL="28892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l'action principale qui occupe les personnages ou le héros avant que leur/sa vie ne soit perturbée.</a:t>
            </a:r>
            <a:endParaRPr b="0" i="0" sz="1600" u="none" cap="none" strike="noStrike">
              <a:solidFill>
                <a:srgbClr val="000000"/>
              </a:solidFill>
              <a:latin typeface="Open Sans"/>
              <a:ea typeface="Open Sans"/>
              <a:cs typeface="Open Sans"/>
              <a:sym typeface="Open Sans"/>
            </a:endParaRPr>
          </a:p>
        </p:txBody>
      </p:sp>
      <p:sp>
        <p:nvSpPr>
          <p:cNvPr id="246" name="Google Shape;246;p17"/>
          <p:cNvSpPr/>
          <p:nvPr/>
        </p:nvSpPr>
        <p:spPr>
          <a:xfrm>
            <a:off x="904875" y="989013"/>
            <a:ext cx="10856913" cy="1081087"/>
          </a:xfrm>
          <a:prstGeom prst="rect">
            <a:avLst/>
          </a:prstGeom>
          <a:solidFill>
            <a:srgbClr val="EDEDED"/>
          </a:solidFill>
          <a:ln cap="flat" cmpd="sng" w="9525">
            <a:solidFill>
              <a:srgbClr val="323F4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2000"/>
              <a:buFont typeface="Arial"/>
              <a:buNone/>
            </a:pPr>
            <a:r>
              <a:rPr b="0" i="0" lang="fr-FR" sz="1800" u="none" cap="none" strike="noStrike">
                <a:solidFill>
                  <a:schemeClr val="dk1"/>
                </a:solidFill>
                <a:latin typeface="Open Sans"/>
                <a:ea typeface="Open Sans"/>
                <a:cs typeface="Open Sans"/>
                <a:sym typeface="Open Sans"/>
              </a:rPr>
              <a:t>Autre temps, il se faisait dans ce village un grand commerce de meunerie, et les gens nous apportaient leur blé à moudre… Tout autour du village, les collines étaient couvertes de moulins à vent.</a:t>
            </a:r>
            <a:endParaRPr b="0" i="0" sz="1800" u="none" cap="none" strike="noStrike">
              <a:solidFill>
                <a:schemeClr val="dk1"/>
              </a:solidFill>
              <a:latin typeface="Open Sans"/>
              <a:ea typeface="Open Sans"/>
              <a:cs typeface="Open Sans"/>
              <a:sym typeface="Open Sans"/>
            </a:endParaRPr>
          </a:p>
        </p:txBody>
      </p:sp>
      <p:sp>
        <p:nvSpPr>
          <p:cNvPr id="247" name="Google Shape;247;p17"/>
          <p:cNvSpPr/>
          <p:nvPr/>
        </p:nvSpPr>
        <p:spPr>
          <a:xfrm>
            <a:off x="904875" y="4288909"/>
            <a:ext cx="6532563" cy="36933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600" u="none" cap="none" strike="noStrike">
                <a:solidFill>
                  <a:schemeClr val="dk1"/>
                </a:solidFill>
                <a:latin typeface="Open Sans"/>
                <a:ea typeface="Open Sans"/>
                <a:cs typeface="Open Sans"/>
                <a:sym typeface="Open Sans"/>
              </a:rPr>
              <a:t>À quel temps verbal, les verbes sont-ils conjugués? Pourquoi? </a:t>
            </a:r>
            <a:endParaRPr b="0" i="0" sz="1200" u="none" cap="none" strike="noStrike">
              <a:solidFill>
                <a:srgbClr val="000000"/>
              </a:solidFill>
              <a:latin typeface="Arial"/>
              <a:ea typeface="Arial"/>
              <a:cs typeface="Arial"/>
              <a:sym typeface="Arial"/>
            </a:endParaRPr>
          </a:p>
        </p:txBody>
      </p:sp>
      <p:sp>
        <p:nvSpPr>
          <p:cNvPr id="248" name="Google Shape;248;p17"/>
          <p:cNvSpPr/>
          <p:nvPr/>
        </p:nvSpPr>
        <p:spPr>
          <a:xfrm>
            <a:off x="904875" y="1035050"/>
            <a:ext cx="1554163" cy="317500"/>
          </a:xfrm>
          <a:prstGeom prst="roundRect">
            <a:avLst>
              <a:gd fmla="val 16667" name="adj"/>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200" u="none" cap="none" strike="noStrike">
              <a:solidFill>
                <a:srgbClr val="F7CAAC"/>
              </a:solidFill>
              <a:latin typeface="Arial"/>
              <a:ea typeface="Arial"/>
              <a:cs typeface="Arial"/>
              <a:sym typeface="Arial"/>
            </a:endParaRPr>
          </a:p>
        </p:txBody>
      </p:sp>
      <p:sp>
        <p:nvSpPr>
          <p:cNvPr id="249" name="Google Shape;249;p17"/>
          <p:cNvSpPr/>
          <p:nvPr/>
        </p:nvSpPr>
        <p:spPr>
          <a:xfrm>
            <a:off x="3881438" y="1030288"/>
            <a:ext cx="1828800" cy="317500"/>
          </a:xfrm>
          <a:prstGeom prst="roundRect">
            <a:avLst>
              <a:gd fmla="val 16667" name="adj"/>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200" u="none" cap="none" strike="noStrike">
              <a:solidFill>
                <a:srgbClr val="F7CAAC"/>
              </a:solidFill>
              <a:latin typeface="Arial"/>
              <a:ea typeface="Arial"/>
              <a:cs typeface="Arial"/>
              <a:sym typeface="Arial"/>
            </a:endParaRPr>
          </a:p>
        </p:txBody>
      </p:sp>
      <p:sp>
        <p:nvSpPr>
          <p:cNvPr id="250" name="Google Shape;250;p17"/>
          <p:cNvSpPr/>
          <p:nvPr/>
        </p:nvSpPr>
        <p:spPr>
          <a:xfrm>
            <a:off x="10009188" y="1030288"/>
            <a:ext cx="1096962" cy="3175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200" u="none" cap="none" strike="noStrike">
              <a:solidFill>
                <a:srgbClr val="F7CAAC"/>
              </a:solidFill>
              <a:latin typeface="Arial"/>
              <a:ea typeface="Arial"/>
              <a:cs typeface="Arial"/>
              <a:sym typeface="Arial"/>
            </a:endParaRPr>
          </a:p>
        </p:txBody>
      </p:sp>
      <p:sp>
        <p:nvSpPr>
          <p:cNvPr id="251" name="Google Shape;251;p17"/>
          <p:cNvSpPr/>
          <p:nvPr/>
        </p:nvSpPr>
        <p:spPr>
          <a:xfrm>
            <a:off x="6865034" y="1030288"/>
            <a:ext cx="2728229" cy="298450"/>
          </a:xfrm>
          <a:prstGeom prst="roundRect">
            <a:avLst>
              <a:gd fmla="val 16667" name="adj"/>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200" u="none" cap="none" strike="noStrike">
              <a:solidFill>
                <a:srgbClr val="F7CAAC"/>
              </a:solidFill>
              <a:latin typeface="Arial"/>
              <a:ea typeface="Arial"/>
              <a:cs typeface="Arial"/>
              <a:sym typeface="Arial"/>
            </a:endParaRPr>
          </a:p>
        </p:txBody>
      </p:sp>
      <p:sp>
        <p:nvSpPr>
          <p:cNvPr id="252" name="Google Shape;252;p17"/>
          <p:cNvSpPr/>
          <p:nvPr/>
        </p:nvSpPr>
        <p:spPr>
          <a:xfrm>
            <a:off x="885825" y="1370013"/>
            <a:ext cx="3672107" cy="331788"/>
          </a:xfrm>
          <a:prstGeom prst="roundRect">
            <a:avLst>
              <a:gd fmla="val 16667" name="adj"/>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200" u="none" cap="none" strike="noStrike">
              <a:solidFill>
                <a:srgbClr val="F7CAAC"/>
              </a:solidFill>
              <a:latin typeface="Arial"/>
              <a:ea typeface="Arial"/>
              <a:cs typeface="Arial"/>
              <a:sym typeface="Arial"/>
            </a:endParaRPr>
          </a:p>
        </p:txBody>
      </p:sp>
      <p:sp>
        <p:nvSpPr>
          <p:cNvPr id="253" name="Google Shape;253;p17"/>
          <p:cNvSpPr/>
          <p:nvPr/>
        </p:nvSpPr>
        <p:spPr>
          <a:xfrm>
            <a:off x="7437438" y="4122738"/>
            <a:ext cx="3787775"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600" u="none" cap="none" strike="noStrike">
                <a:solidFill>
                  <a:srgbClr val="FF0000"/>
                </a:solidFill>
                <a:latin typeface="Open Sans"/>
                <a:ea typeface="Open Sans"/>
                <a:cs typeface="Open Sans"/>
                <a:sym typeface="Open Sans"/>
              </a:rPr>
              <a:t>L’imparfait sert à décrire le cadre de l’histoire.</a:t>
            </a:r>
            <a:endParaRPr b="0" i="0" sz="12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
                                        </p:tgtEl>
                                        <p:attrNameLst>
                                          <p:attrName>style.visibility</p:attrName>
                                        </p:attrNameLst>
                                      </p:cBhvr>
                                      <p:to>
                                        <p:strVal val="visible"/>
                                      </p:to>
                                    </p:set>
                                    <p:animEffect filter="fade" transition="in">
                                      <p:cBhvr>
                                        <p:cTn dur="500"/>
                                        <p:tgtEl>
                                          <p:spTgt spid="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
                                        </p:tgtEl>
                                        <p:attrNameLst>
                                          <p:attrName>style.visibility</p:attrName>
                                        </p:attrNameLst>
                                      </p:cBhvr>
                                      <p:to>
                                        <p:strVal val="visible"/>
                                      </p:to>
                                    </p:set>
                                    <p:animEffect filter="fade" transition="in">
                                      <p:cBhvr>
                                        <p:cTn dur="2000"/>
                                        <p:tgtEl>
                                          <p:spTgt spid="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18"/>
          <p:cNvSpPr/>
          <p:nvPr/>
        </p:nvSpPr>
        <p:spPr>
          <a:xfrm>
            <a:off x="904875" y="2932113"/>
            <a:ext cx="5248275" cy="684212"/>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S’agit-il d’un événement ou d’un personnage qui vient perturber la situation d’équilibre? </a:t>
            </a:r>
            <a:endParaRPr b="0" i="0" sz="1400" u="none" cap="none" strike="noStrike">
              <a:solidFill>
                <a:srgbClr val="000000"/>
              </a:solidFill>
              <a:latin typeface="Arial"/>
              <a:ea typeface="Arial"/>
              <a:cs typeface="Arial"/>
              <a:sym typeface="Arial"/>
            </a:endParaRPr>
          </a:p>
        </p:txBody>
      </p:sp>
      <p:sp>
        <p:nvSpPr>
          <p:cNvPr id="260" name="Google Shape;260;p18"/>
          <p:cNvSpPr/>
          <p:nvPr/>
        </p:nvSpPr>
        <p:spPr>
          <a:xfrm>
            <a:off x="904875" y="884238"/>
            <a:ext cx="10680700" cy="1338262"/>
          </a:xfrm>
          <a:prstGeom prst="rect">
            <a:avLst/>
          </a:prstGeom>
          <a:solidFill>
            <a:srgbClr val="EDEDED"/>
          </a:solidFill>
          <a:ln cap="flat" cmpd="sng" w="9525">
            <a:solidFill>
              <a:srgbClr val="323F4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Clr>
                <a:srgbClr val="000000"/>
              </a:buClr>
              <a:buSzPts val="1800"/>
              <a:buFont typeface="Arial"/>
              <a:buNone/>
            </a:pPr>
            <a:r>
              <a:rPr b="0" i="0" lang="fr-FR" sz="1600" u="none" cap="none" strike="noStrike">
                <a:solidFill>
                  <a:srgbClr val="000000"/>
                </a:solidFill>
                <a:latin typeface="Open Sans"/>
                <a:ea typeface="Open Sans"/>
                <a:cs typeface="Open Sans"/>
                <a:sym typeface="Open Sans"/>
              </a:rPr>
              <a:t>Malheureusement, des Français de Paris eurent l’idée d’établir une minoterie à vapeur, sur la route de Tarascon. Tout beau, tout nouveau ! Les gens prirent l’habitude d’envoyer leurs blés aux minotiers, et les pauvres moulins à vent restèrent sans ouvrage.</a:t>
            </a:r>
            <a:endParaRPr b="0" i="0" sz="1200" u="none" cap="none" strike="noStrike">
              <a:solidFill>
                <a:srgbClr val="000000"/>
              </a:solidFill>
              <a:latin typeface="Arial"/>
              <a:ea typeface="Arial"/>
              <a:cs typeface="Arial"/>
              <a:sym typeface="Arial"/>
            </a:endParaRPr>
          </a:p>
        </p:txBody>
      </p:sp>
      <p:sp>
        <p:nvSpPr>
          <p:cNvPr id="261" name="Google Shape;261;p18"/>
          <p:cNvSpPr/>
          <p:nvPr/>
        </p:nvSpPr>
        <p:spPr>
          <a:xfrm>
            <a:off x="904875" y="2390775"/>
            <a:ext cx="8293100" cy="373063"/>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Par quel mot l’élément perturbateur commence-t-il ? </a:t>
            </a:r>
            <a:endParaRPr b="0" i="0" sz="1400" u="none" cap="none" strike="noStrike">
              <a:solidFill>
                <a:srgbClr val="000000"/>
              </a:solidFill>
              <a:latin typeface="Arial"/>
              <a:ea typeface="Arial"/>
              <a:cs typeface="Arial"/>
              <a:sym typeface="Arial"/>
            </a:endParaRPr>
          </a:p>
        </p:txBody>
      </p:sp>
      <p:sp>
        <p:nvSpPr>
          <p:cNvPr id="262" name="Google Shape;262;p18"/>
          <p:cNvSpPr/>
          <p:nvPr/>
        </p:nvSpPr>
        <p:spPr>
          <a:xfrm>
            <a:off x="904875" y="5006975"/>
            <a:ext cx="10918800" cy="1088400"/>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just">
              <a:lnSpc>
                <a:spcPct val="115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C’est </a:t>
            </a:r>
            <a:r>
              <a:rPr b="1" i="0" lang="fr-FR" sz="1800" u="none" cap="none" strike="noStrike">
                <a:solidFill>
                  <a:srgbClr val="000000"/>
                </a:solidFill>
                <a:latin typeface="Open Sans"/>
                <a:ea typeface="Open Sans"/>
                <a:cs typeface="Open Sans"/>
                <a:sym typeface="Open Sans"/>
              </a:rPr>
              <a:t>l'élément qui perturbe le récit</a:t>
            </a:r>
            <a:r>
              <a:rPr b="0" i="0" lang="fr-FR" sz="1800" u="none" cap="none" strike="noStrike">
                <a:solidFill>
                  <a:srgbClr val="000000"/>
                </a:solidFill>
                <a:latin typeface="Open Sans"/>
                <a:ea typeface="Open Sans"/>
                <a:cs typeface="Open Sans"/>
                <a:sym typeface="Open Sans"/>
              </a:rPr>
              <a:t> et modifie la situation initiale. Le lecteur en est averti par un signal qui peut être un alinéa, un </a:t>
            </a:r>
            <a:r>
              <a:rPr b="1" i="0" lang="fr-FR" sz="1800" u="none" cap="none" strike="noStrike">
                <a:solidFill>
                  <a:srgbClr val="000000"/>
                </a:solidFill>
                <a:latin typeface="Open Sans"/>
                <a:ea typeface="Open Sans"/>
                <a:cs typeface="Open Sans"/>
                <a:sym typeface="Open Sans"/>
              </a:rPr>
              <a:t>passage de l'imparfait au passé simple</a:t>
            </a:r>
            <a:r>
              <a:rPr b="0" i="0" lang="fr-FR" sz="1800" u="none" cap="none" strike="noStrike">
                <a:solidFill>
                  <a:srgbClr val="000000"/>
                </a:solidFill>
                <a:latin typeface="Open Sans"/>
                <a:ea typeface="Open Sans"/>
                <a:cs typeface="Open Sans"/>
                <a:sym typeface="Open Sans"/>
              </a:rPr>
              <a:t> ou une notation temporelle comme « un jour », « un matin », « soudain », « tout à coup », etc.</a:t>
            </a:r>
            <a:endParaRPr b="0" i="0" sz="1800" u="none" cap="none" strike="noStrike">
              <a:solidFill>
                <a:srgbClr val="000000"/>
              </a:solidFill>
              <a:latin typeface="Open Sans"/>
              <a:ea typeface="Open Sans"/>
              <a:cs typeface="Open Sans"/>
              <a:sym typeface="Open Sans"/>
            </a:endParaRPr>
          </a:p>
        </p:txBody>
      </p:sp>
      <p:sp>
        <p:nvSpPr>
          <p:cNvPr id="263" name="Google Shape;263;p18"/>
          <p:cNvSpPr/>
          <p:nvPr/>
        </p:nvSpPr>
        <p:spPr>
          <a:xfrm>
            <a:off x="7437438" y="2479675"/>
            <a:ext cx="2320925" cy="368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Malheureusement</a:t>
            </a:r>
            <a:r>
              <a:rPr b="1" i="1" lang="fr-FR" sz="1600" u="none" cap="none" strike="noStrike">
                <a:solidFill>
                  <a:srgbClr val="FF0000"/>
                </a:solidFill>
                <a:latin typeface="Open Sans"/>
                <a:ea typeface="Open Sans"/>
                <a:cs typeface="Open Sans"/>
                <a:sym typeface="Open Sans"/>
              </a:rPr>
              <a:t>, </a:t>
            </a:r>
            <a:endParaRPr b="1" i="1" sz="1600" u="none" cap="none" strike="noStrike">
              <a:solidFill>
                <a:srgbClr val="FF0000"/>
              </a:solidFill>
              <a:latin typeface="Open Sans"/>
              <a:ea typeface="Open Sans"/>
              <a:cs typeface="Open Sans"/>
              <a:sym typeface="Open Sans"/>
            </a:endParaRPr>
          </a:p>
        </p:txBody>
      </p:sp>
      <p:sp>
        <p:nvSpPr>
          <p:cNvPr id="264" name="Google Shape;264;p18"/>
          <p:cNvSpPr/>
          <p:nvPr/>
        </p:nvSpPr>
        <p:spPr>
          <a:xfrm>
            <a:off x="7437438" y="3171825"/>
            <a:ext cx="2930525" cy="368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Il s’agit d’un événement. </a:t>
            </a:r>
            <a:endParaRPr b="0" i="1" sz="1800" u="none" cap="none" strike="noStrike">
              <a:solidFill>
                <a:srgbClr val="FF0000"/>
              </a:solidFill>
              <a:latin typeface="Open Sans"/>
              <a:ea typeface="Open Sans"/>
              <a:cs typeface="Open Sans"/>
              <a:sym typeface="Open Sans"/>
            </a:endParaRPr>
          </a:p>
        </p:txBody>
      </p:sp>
      <p:sp>
        <p:nvSpPr>
          <p:cNvPr id="265" name="Google Shape;265;p18"/>
          <p:cNvSpPr/>
          <p:nvPr/>
        </p:nvSpPr>
        <p:spPr>
          <a:xfrm>
            <a:off x="7437438" y="4122738"/>
            <a:ext cx="3787775"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Le passé simple exprime des actions soudaines, inattendues.</a:t>
            </a:r>
            <a:endParaRPr b="0" i="0" sz="1400" u="none" cap="none" strike="noStrike">
              <a:solidFill>
                <a:srgbClr val="000000"/>
              </a:solidFill>
              <a:latin typeface="Arial"/>
              <a:ea typeface="Arial"/>
              <a:cs typeface="Arial"/>
              <a:sym typeface="Arial"/>
            </a:endParaRPr>
          </a:p>
        </p:txBody>
      </p:sp>
      <p:sp>
        <p:nvSpPr>
          <p:cNvPr id="266" name="Google Shape;266;p18"/>
          <p:cNvSpPr/>
          <p:nvPr/>
        </p:nvSpPr>
        <p:spPr>
          <a:xfrm>
            <a:off x="904875" y="3794125"/>
            <a:ext cx="3735388" cy="981075"/>
          </a:xfrm>
          <a:prstGeom prst="rect">
            <a:avLst/>
          </a:prstGeom>
          <a:noFill/>
          <a:ln>
            <a:noFill/>
          </a:ln>
        </p:spPr>
        <p:txBody>
          <a:bodyPr anchorCtr="0" anchor="t" bIns="45700" lIns="91425" spcFirstLastPara="1" rIns="91425" wrap="square" tIns="45700">
            <a:noAutofit/>
          </a:bodyPr>
          <a:lstStyle/>
          <a:p>
            <a:pPr indent="-288925" lvl="0" marL="288925" marR="0" rtl="0" algn="just">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Soulignez les verbes . </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À quel temps verbal sont-ils conjugués ? Pourquoi ?  </a:t>
            </a:r>
            <a:endParaRPr b="1" i="0" sz="1800" u="none" cap="none" strike="noStrike">
              <a:solidFill>
                <a:schemeClr val="dk1"/>
              </a:solidFill>
              <a:latin typeface="Open Sans"/>
              <a:ea typeface="Open Sans"/>
              <a:cs typeface="Open Sans"/>
              <a:sym typeface="Open Sans"/>
            </a:endParaRPr>
          </a:p>
        </p:txBody>
      </p:sp>
      <p:sp>
        <p:nvSpPr>
          <p:cNvPr id="267" name="Google Shape;267;p18"/>
          <p:cNvSpPr txBox="1"/>
          <p:nvPr/>
        </p:nvSpPr>
        <p:spPr>
          <a:xfrm>
            <a:off x="904875" y="150813"/>
            <a:ext cx="11287125" cy="4841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l’élément perturbateur</a:t>
            </a:r>
            <a:endParaRPr b="0" i="0" sz="3600" u="none" cap="none" strike="noStrike">
              <a:solidFill>
                <a:srgbClr val="0096D6"/>
              </a:solidFill>
              <a:latin typeface="Open Sans"/>
              <a:ea typeface="Open Sans"/>
              <a:cs typeface="Open Sans"/>
              <a:sym typeface="Open Sans"/>
            </a:endParaRPr>
          </a:p>
        </p:txBody>
      </p:sp>
      <p:sp>
        <p:nvSpPr>
          <p:cNvPr id="268" name="Google Shape;268;p18"/>
          <p:cNvSpPr/>
          <p:nvPr/>
        </p:nvSpPr>
        <p:spPr>
          <a:xfrm>
            <a:off x="904876" y="887413"/>
            <a:ext cx="1866600" cy="346200"/>
          </a:xfrm>
          <a:prstGeom prst="roundRect">
            <a:avLst>
              <a:gd fmla="val 16667" name="adj"/>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9" name="Google Shape;269;p18"/>
          <p:cNvSpPr/>
          <p:nvPr/>
        </p:nvSpPr>
        <p:spPr>
          <a:xfrm>
            <a:off x="5871503" y="852488"/>
            <a:ext cx="4000500" cy="457200"/>
          </a:xfrm>
          <a:prstGeom prst="wave">
            <a:avLst>
              <a:gd fmla="val 12500" name="adj1"/>
              <a:gd fmla="val 0" name="adj2"/>
            </a:avLst>
          </a:prstGeom>
          <a:noFill/>
          <a:ln cap="flat" cmpd="sng" w="57150">
            <a:solidFill>
              <a:srgbClr val="54813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70" name="Google Shape;270;p18"/>
          <p:cNvCxnSpPr/>
          <p:nvPr/>
        </p:nvCxnSpPr>
        <p:spPr>
          <a:xfrm>
            <a:off x="5111555" y="1233488"/>
            <a:ext cx="723900" cy="0"/>
          </a:xfrm>
          <a:prstGeom prst="straightConnector1">
            <a:avLst/>
          </a:prstGeom>
          <a:noFill/>
          <a:ln cap="flat" cmpd="sng" w="57150">
            <a:solidFill>
              <a:srgbClr val="EB792A"/>
            </a:solidFill>
            <a:prstDash val="solid"/>
            <a:round/>
            <a:headEnd len="sm" w="sm" type="none"/>
            <a:tailEnd len="sm" w="sm" type="none"/>
          </a:ln>
        </p:spPr>
      </p:cxnSp>
      <p:cxnSp>
        <p:nvCxnSpPr>
          <p:cNvPr id="271" name="Google Shape;271;p18"/>
          <p:cNvCxnSpPr/>
          <p:nvPr/>
        </p:nvCxnSpPr>
        <p:spPr>
          <a:xfrm>
            <a:off x="5573713" y="1543270"/>
            <a:ext cx="723900" cy="0"/>
          </a:xfrm>
          <a:prstGeom prst="straightConnector1">
            <a:avLst/>
          </a:prstGeom>
          <a:noFill/>
          <a:ln cap="flat" cmpd="sng" w="57150">
            <a:solidFill>
              <a:srgbClr val="EB792A"/>
            </a:solidFill>
            <a:prstDash val="solid"/>
            <a:round/>
            <a:headEnd len="sm" w="sm" type="none"/>
            <a:tailEnd len="sm" w="sm" type="none"/>
          </a:ln>
        </p:spPr>
      </p:cxnSp>
      <p:cxnSp>
        <p:nvCxnSpPr>
          <p:cNvPr id="272" name="Google Shape;272;p18"/>
          <p:cNvCxnSpPr/>
          <p:nvPr/>
        </p:nvCxnSpPr>
        <p:spPr>
          <a:xfrm>
            <a:off x="3185747" y="1968793"/>
            <a:ext cx="1006500" cy="0"/>
          </a:xfrm>
          <a:prstGeom prst="straightConnector1">
            <a:avLst/>
          </a:prstGeom>
          <a:noFill/>
          <a:ln cap="flat" cmpd="sng" w="57150">
            <a:solidFill>
              <a:srgbClr val="EB792A"/>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
                                        </p:tgtEl>
                                        <p:attrNameLst>
                                          <p:attrName>style.visibility</p:attrName>
                                        </p:attrNameLst>
                                      </p:cBhvr>
                                      <p:to>
                                        <p:strVal val="visible"/>
                                      </p:to>
                                    </p:set>
                                    <p:anim calcmode="lin" valueType="num">
                                      <p:cBhvr additive="base">
                                        <p:cTn dur="500"/>
                                        <p:tgtEl>
                                          <p:spTgt spid="263"/>
                                        </p:tgtEl>
                                        <p:attrNameLst>
                                          <p:attrName>ppt_w</p:attrName>
                                        </p:attrNameLst>
                                      </p:cBhvr>
                                      <p:tavLst>
                                        <p:tav fmla="" tm="0">
                                          <p:val>
                                            <p:strVal val="0"/>
                                          </p:val>
                                        </p:tav>
                                        <p:tav fmla="" tm="100000">
                                          <p:val>
                                            <p:strVal val="#ppt_w"/>
                                          </p:val>
                                        </p:tav>
                                      </p:tavLst>
                                    </p:anim>
                                    <p:anim calcmode="lin" valueType="num">
                                      <p:cBhvr additive="base">
                                        <p:cTn dur="500"/>
                                        <p:tgtEl>
                                          <p:spTgt spid="2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
                                        </p:tgtEl>
                                        <p:attrNameLst>
                                          <p:attrName>style.visibility</p:attrName>
                                        </p:attrNameLst>
                                      </p:cBhvr>
                                      <p:to>
                                        <p:strVal val="visible"/>
                                      </p:to>
                                    </p:set>
                                    <p:animEffect filter="fade" transition="in">
                                      <p:cBhvr>
                                        <p:cTn dur="500"/>
                                        <p:tgtEl>
                                          <p:spTgt spid="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500"/>
                                        <p:tgtEl>
                                          <p:spTgt spid="2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gtEl>
                                        <p:attrNameLst>
                                          <p:attrName>style.visibility</p:attrName>
                                        </p:attrNameLst>
                                      </p:cBhvr>
                                      <p:to>
                                        <p:strVal val="visible"/>
                                      </p:to>
                                    </p:set>
                                    <p:animEffect filter="fade" transition="in">
                                      <p:cBhvr>
                                        <p:cTn dur="500"/>
                                        <p:tgtEl>
                                          <p:spTgt spid="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gtEl>
                                        <p:attrNameLst>
                                          <p:attrName>style.visibility</p:attrName>
                                        </p:attrNameLst>
                                      </p:cBhvr>
                                      <p:to>
                                        <p:strVal val="visible"/>
                                      </p:to>
                                    </p:set>
                                    <p:anim calcmode="lin" valueType="num">
                                      <p:cBhvr additive="base">
                                        <p:cTn dur="500"/>
                                        <p:tgtEl>
                                          <p:spTgt spid="26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9"/>
          <p:cNvSpPr/>
          <p:nvPr/>
        </p:nvSpPr>
        <p:spPr>
          <a:xfrm>
            <a:off x="904875" y="1016000"/>
            <a:ext cx="10879200" cy="3832200"/>
          </a:xfrm>
          <a:prstGeom prst="rect">
            <a:avLst/>
          </a:prstGeom>
          <a:solidFill>
            <a:srgbClr val="EDEDED"/>
          </a:solidFill>
          <a:ln cap="flat" cmpd="sng" w="9525">
            <a:solidFill>
              <a:srgbClr val="323F4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Clr>
                <a:srgbClr val="000000"/>
              </a:buClr>
              <a:buSzPts val="1800"/>
              <a:buFont typeface="Arial"/>
              <a:buNone/>
            </a:pPr>
            <a:r>
              <a:rPr b="0" i="0" lang="fr-FR" sz="1600" u="none" cap="none" strike="noStrike">
                <a:solidFill>
                  <a:srgbClr val="000000"/>
                </a:solidFill>
                <a:latin typeface="Open Sans"/>
                <a:ea typeface="Open Sans"/>
                <a:cs typeface="Open Sans"/>
                <a:sym typeface="Open Sans"/>
              </a:rPr>
              <a:t>Pendant huit jours, on le vit courir par le village criant de toutes ses forces qu’on voulait empoisonner la Provence avec la farine des minotiers. Alors, de male rage, le vieux s’enferma dans son moulin et vécut tout seul comme une bête farouche. </a:t>
            </a:r>
            <a:endParaRPr b="0" i="0" sz="12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Clr>
                <a:srgbClr val="000000"/>
              </a:buClr>
              <a:buSzPts val="1800"/>
              <a:buFont typeface="Arial"/>
              <a:buNone/>
            </a:pPr>
            <a:r>
              <a:rPr b="0" i="0" lang="fr-FR" sz="1600" u="none" cap="none" strike="noStrike">
                <a:solidFill>
                  <a:srgbClr val="000000"/>
                </a:solidFill>
                <a:latin typeface="Open Sans"/>
                <a:ea typeface="Open Sans"/>
                <a:cs typeface="Open Sans"/>
                <a:sym typeface="Open Sans"/>
              </a:rPr>
              <a:t>Mais, dans la vie de maître Cornille il y avait quelque chose qui n’était pas clair. Depuis longtemps personne au village ne lui portait plus de blé, et pourtant les ailes de son moulin allaient toujours leur train comme devant… Le soir, on rencontrait par les chemins le vieux meunier poussant devant lui son âne chargé de gros sacs de farine. Il  prétendait travailler pour l’exportation. On sentait qu’il avait un secret. Quelques semaines après, Vivette et son fiancé pénétrèrent en cachette dans le moulin et découvrirent qu’il tournait à vide : Maître Cornille transportait des sacs de plâtre pour dissimuler son malheur. </a:t>
            </a:r>
            <a:endParaRPr b="0" i="0" sz="1600" u="none" cap="none" strike="noStrike">
              <a:solidFill>
                <a:srgbClr val="000000"/>
              </a:solidFill>
              <a:latin typeface="Open Sans"/>
              <a:ea typeface="Open Sans"/>
              <a:cs typeface="Open Sans"/>
              <a:sym typeface="Open Sans"/>
            </a:endParaRPr>
          </a:p>
        </p:txBody>
      </p:sp>
      <p:graphicFrame>
        <p:nvGraphicFramePr>
          <p:cNvPr id="279" name="Google Shape;279;p19"/>
          <p:cNvGraphicFramePr/>
          <p:nvPr/>
        </p:nvGraphicFramePr>
        <p:xfrm>
          <a:off x="5499100" y="5381625"/>
          <a:ext cx="3000000" cy="3000000"/>
        </p:xfrm>
        <a:graphic>
          <a:graphicData uri="http://schemas.openxmlformats.org/drawingml/2006/table">
            <a:tbl>
              <a:tblPr bandRow="1" firstRow="1">
                <a:noFill/>
                <a:tableStyleId>{31CBB853-AEA4-483B-A4ED-7B05DFDCB053}</a:tableStyleId>
              </a:tblPr>
              <a:tblGrid>
                <a:gridCol w="1269000"/>
                <a:gridCol w="3137350"/>
                <a:gridCol w="1924600"/>
              </a:tblGrid>
              <a:tr h="390400">
                <a:tc>
                  <a:txBody>
                    <a:bodyPr/>
                    <a:lstStyle/>
                    <a:p>
                      <a:pPr indent="0" lvl="0" marL="0" marR="0" rtl="0" algn="ctr">
                        <a:lnSpc>
                          <a:spcPct val="100000"/>
                        </a:lnSpc>
                        <a:spcBef>
                          <a:spcPts val="0"/>
                        </a:spcBef>
                        <a:spcAft>
                          <a:spcPts val="0"/>
                        </a:spcAft>
                        <a:buClr>
                          <a:srgbClr val="000000"/>
                        </a:buClr>
                        <a:buSzPts val="1800"/>
                        <a:buFont typeface="Arial"/>
                        <a:buNone/>
                      </a:pPr>
                      <a:r>
                        <a:rPr lang="fr-FR" sz="1800" u="none" cap="none" strike="noStrike"/>
                        <a:t> Qui ? </a:t>
                      </a:r>
                      <a:endParaRPr b="1" sz="1800" u="none" cap="none" strike="noStrike">
                        <a:latin typeface="Open Sans"/>
                        <a:ea typeface="Open Sans"/>
                        <a:cs typeface="Open Sans"/>
                        <a:sym typeface="Open Sans"/>
                      </a:endParaRPr>
                    </a:p>
                  </a:txBody>
                  <a:tcPr marT="45675" marB="45675" marR="91425" marL="91425"/>
                </a:tc>
                <a:tc>
                  <a:txBody>
                    <a:bodyPr/>
                    <a:lstStyle/>
                    <a:p>
                      <a:pPr indent="0" lvl="0" marL="0" marR="0" rtl="0" algn="ctr">
                        <a:lnSpc>
                          <a:spcPct val="100000"/>
                        </a:lnSpc>
                        <a:spcBef>
                          <a:spcPts val="0"/>
                        </a:spcBef>
                        <a:spcAft>
                          <a:spcPts val="0"/>
                        </a:spcAft>
                        <a:buClr>
                          <a:srgbClr val="000000"/>
                        </a:buClr>
                        <a:buSzPts val="1800"/>
                        <a:buFont typeface="Arial"/>
                        <a:buNone/>
                      </a:pPr>
                      <a:r>
                        <a:rPr lang="fr-FR" sz="1800" u="none" cap="none" strike="noStrike"/>
                        <a:t>Action ?</a:t>
                      </a:r>
                      <a:endParaRPr b="1" sz="1800" u="none" cap="none" strike="noStrike">
                        <a:latin typeface="Open Sans"/>
                        <a:ea typeface="Open Sans"/>
                        <a:cs typeface="Open Sans"/>
                        <a:sym typeface="Open Sans"/>
                      </a:endParaRPr>
                    </a:p>
                  </a:txBody>
                  <a:tcPr marT="45675" marB="45675" marR="91425" marL="91425"/>
                </a:tc>
                <a:tc>
                  <a:txBody>
                    <a:bodyPr/>
                    <a:lstStyle/>
                    <a:p>
                      <a:pPr indent="0" lvl="0" marL="0" marR="0" rtl="0" algn="ctr">
                        <a:lnSpc>
                          <a:spcPct val="100000"/>
                        </a:lnSpc>
                        <a:spcBef>
                          <a:spcPts val="0"/>
                        </a:spcBef>
                        <a:spcAft>
                          <a:spcPts val="0"/>
                        </a:spcAft>
                        <a:buClr>
                          <a:srgbClr val="000000"/>
                        </a:buClr>
                        <a:buSzPts val="1800"/>
                        <a:buFont typeface="Arial"/>
                        <a:buNone/>
                      </a:pPr>
                      <a:r>
                        <a:rPr lang="fr-FR" sz="1800" u="none" cap="none" strike="noStrike"/>
                        <a:t>Mot de liaison</a:t>
                      </a:r>
                      <a:endParaRPr b="1" sz="1800" u="none" cap="none" strike="noStrike">
                        <a:latin typeface="Open Sans"/>
                        <a:ea typeface="Open Sans"/>
                        <a:cs typeface="Open Sans"/>
                        <a:sym typeface="Open Sans"/>
                      </a:endParaRPr>
                    </a:p>
                  </a:txBody>
                  <a:tcPr marT="45675" marB="45675" marR="91425" marL="91425"/>
                </a:tc>
              </a:tr>
              <a:tr h="3652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675" marB="4567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675" marB="4567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675" marB="45675" marR="91425" marL="91425"/>
                </a:tc>
              </a:tr>
            </a:tbl>
          </a:graphicData>
        </a:graphic>
      </p:graphicFrame>
      <p:sp>
        <p:nvSpPr>
          <p:cNvPr id="280" name="Google Shape;280;p19"/>
          <p:cNvSpPr txBox="1"/>
          <p:nvPr/>
        </p:nvSpPr>
        <p:spPr>
          <a:xfrm>
            <a:off x="904875" y="150813"/>
            <a:ext cx="11287125" cy="4841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les péripéties / les actions </a:t>
            </a:r>
            <a:endParaRPr b="0" i="0" sz="3600" u="none" cap="none" strike="noStrike">
              <a:solidFill>
                <a:srgbClr val="0096D6"/>
              </a:solidFill>
              <a:latin typeface="Open Sans"/>
              <a:ea typeface="Open Sans"/>
              <a:cs typeface="Open Sans"/>
              <a:sym typeface="Open Sans"/>
            </a:endParaRPr>
          </a:p>
        </p:txBody>
      </p:sp>
      <p:sp>
        <p:nvSpPr>
          <p:cNvPr id="281" name="Google Shape;281;p19"/>
          <p:cNvSpPr/>
          <p:nvPr/>
        </p:nvSpPr>
        <p:spPr>
          <a:xfrm>
            <a:off x="615950" y="5056188"/>
            <a:ext cx="4699000" cy="13541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Complétez le tableau: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 Quels sont les personnages?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B- Que fait chacun?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C- Par quel mot de liaison est introduite chaque action ? </a:t>
            </a:r>
            <a:endParaRPr b="0" i="0" sz="1600" u="none" cap="none" strike="noStrike">
              <a:solidFill>
                <a:schemeClr val="dk1"/>
              </a:solidFill>
              <a:latin typeface="Arial"/>
              <a:ea typeface="Arial"/>
              <a:cs typeface="Arial"/>
              <a:sym typeface="Arial"/>
            </a:endParaRPr>
          </a:p>
        </p:txBody>
      </p:sp>
      <p:sp>
        <p:nvSpPr>
          <p:cNvPr id="282" name="Google Shape;282;p19"/>
          <p:cNvSpPr/>
          <p:nvPr/>
        </p:nvSpPr>
        <p:spPr>
          <a:xfrm>
            <a:off x="4586288" y="1401762"/>
            <a:ext cx="685800" cy="324000"/>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3" name="Google Shape;283;p19"/>
          <p:cNvSpPr/>
          <p:nvPr/>
        </p:nvSpPr>
        <p:spPr>
          <a:xfrm>
            <a:off x="895350" y="1035050"/>
            <a:ext cx="2029200" cy="324000"/>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84" name="Google Shape;284;p19"/>
          <p:cNvSpPr/>
          <p:nvPr/>
        </p:nvSpPr>
        <p:spPr>
          <a:xfrm>
            <a:off x="8660154" y="2097882"/>
            <a:ext cx="1792200" cy="305700"/>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5" name="Google Shape;285;p19"/>
          <p:cNvSpPr/>
          <p:nvPr/>
        </p:nvSpPr>
        <p:spPr>
          <a:xfrm>
            <a:off x="947738" y="2155825"/>
            <a:ext cx="549300" cy="324000"/>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6" name="Google Shape;286;p19"/>
          <p:cNvSpPr/>
          <p:nvPr/>
        </p:nvSpPr>
        <p:spPr>
          <a:xfrm>
            <a:off x="913422" y="2830511"/>
            <a:ext cx="822300" cy="324000"/>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7" name="Google Shape;287;p19"/>
          <p:cNvSpPr/>
          <p:nvPr/>
        </p:nvSpPr>
        <p:spPr>
          <a:xfrm>
            <a:off x="9034657" y="3617265"/>
            <a:ext cx="2690618" cy="324632"/>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8" name="Google Shape;288;p19"/>
          <p:cNvSpPr/>
          <p:nvPr/>
        </p:nvSpPr>
        <p:spPr>
          <a:xfrm>
            <a:off x="10452295" y="2516187"/>
            <a:ext cx="1331700" cy="388800"/>
          </a:xfrm>
          <a:prstGeom prst="ellipse">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9" name="Google Shape;289;p19"/>
          <p:cNvSpPr/>
          <p:nvPr/>
        </p:nvSpPr>
        <p:spPr>
          <a:xfrm>
            <a:off x="1677193" y="2905137"/>
            <a:ext cx="405600" cy="322200"/>
          </a:xfrm>
          <a:prstGeom prst="ellipse">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90" name="Google Shape;290;p19"/>
          <p:cNvCxnSpPr/>
          <p:nvPr/>
        </p:nvCxnSpPr>
        <p:spPr>
          <a:xfrm>
            <a:off x="2082800" y="3519488"/>
            <a:ext cx="1147763" cy="0"/>
          </a:xfrm>
          <a:prstGeom prst="straightConnector1">
            <a:avLst/>
          </a:prstGeom>
          <a:noFill/>
          <a:ln cap="flat" cmpd="sng" w="57150">
            <a:solidFill>
              <a:srgbClr val="00B050"/>
            </a:solidFill>
            <a:prstDash val="solid"/>
            <a:round/>
            <a:headEnd len="sm" w="sm" type="none"/>
            <a:tailEnd len="sm" w="sm" type="none"/>
          </a:ln>
        </p:spPr>
      </p:cxnSp>
      <p:cxnSp>
        <p:nvCxnSpPr>
          <p:cNvPr id="291" name="Google Shape;291;p19"/>
          <p:cNvCxnSpPr/>
          <p:nvPr/>
        </p:nvCxnSpPr>
        <p:spPr>
          <a:xfrm>
            <a:off x="1725613" y="2862285"/>
            <a:ext cx="2468700" cy="0"/>
          </a:xfrm>
          <a:prstGeom prst="straightConnector1">
            <a:avLst/>
          </a:prstGeom>
          <a:noFill/>
          <a:ln cap="flat" cmpd="sng" w="57150">
            <a:solidFill>
              <a:srgbClr val="00B050"/>
            </a:solidFill>
            <a:prstDash val="solid"/>
            <a:round/>
            <a:headEnd len="sm" w="sm" type="none"/>
            <a:tailEnd len="sm" w="sm" type="none"/>
          </a:ln>
        </p:spPr>
      </p:cxnSp>
      <p:sp>
        <p:nvSpPr>
          <p:cNvPr id="292" name="Google Shape;292;p19"/>
          <p:cNvSpPr/>
          <p:nvPr/>
        </p:nvSpPr>
        <p:spPr>
          <a:xfrm>
            <a:off x="4757553" y="2848110"/>
            <a:ext cx="1828800" cy="3651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93" name="Google Shape;293;p19"/>
          <p:cNvCxnSpPr/>
          <p:nvPr/>
        </p:nvCxnSpPr>
        <p:spPr>
          <a:xfrm>
            <a:off x="6415088" y="3494052"/>
            <a:ext cx="3685515" cy="23983"/>
          </a:xfrm>
          <a:prstGeom prst="straightConnector1">
            <a:avLst/>
          </a:prstGeom>
          <a:noFill/>
          <a:ln cap="flat" cmpd="sng" w="57150">
            <a:solidFill>
              <a:srgbClr val="0070C0"/>
            </a:solidFill>
            <a:prstDash val="solid"/>
            <a:round/>
            <a:headEnd len="sm" w="sm" type="none"/>
            <a:tailEnd len="sm" w="sm" type="none"/>
          </a:ln>
        </p:spPr>
      </p:cxnSp>
      <p:cxnSp>
        <p:nvCxnSpPr>
          <p:cNvPr id="294" name="Google Shape;294;p19"/>
          <p:cNvCxnSpPr/>
          <p:nvPr/>
        </p:nvCxnSpPr>
        <p:spPr>
          <a:xfrm>
            <a:off x="1873674" y="3929856"/>
            <a:ext cx="2925762" cy="0"/>
          </a:xfrm>
          <a:prstGeom prst="straightConnector1">
            <a:avLst/>
          </a:prstGeom>
          <a:noFill/>
          <a:ln cap="flat" cmpd="sng" w="57150">
            <a:solidFill>
              <a:srgbClr val="0070C0"/>
            </a:solidFill>
            <a:prstDash val="solid"/>
            <a:round/>
            <a:headEnd len="sm" w="sm" type="none"/>
            <a:tailEnd len="sm" w="sm" type="none"/>
          </a:ln>
        </p:spPr>
      </p:cxnSp>
      <p:cxnSp>
        <p:nvCxnSpPr>
          <p:cNvPr id="295" name="Google Shape;295;p19"/>
          <p:cNvCxnSpPr/>
          <p:nvPr/>
        </p:nvCxnSpPr>
        <p:spPr>
          <a:xfrm>
            <a:off x="6084887" y="3941897"/>
            <a:ext cx="2876233" cy="0"/>
          </a:xfrm>
          <a:prstGeom prst="straightConnector1">
            <a:avLst/>
          </a:prstGeom>
          <a:noFill/>
          <a:ln cap="flat" cmpd="sng" w="57150">
            <a:solidFill>
              <a:srgbClr val="0070C0"/>
            </a:solidFill>
            <a:prstDash val="solid"/>
            <a:round/>
            <a:headEnd len="sm" w="sm" type="none"/>
            <a:tailEnd len="sm" w="sm" type="none"/>
          </a:ln>
        </p:spPr>
      </p:cxnSp>
      <p:sp>
        <p:nvSpPr>
          <p:cNvPr id="296" name="Google Shape;296;p19"/>
          <p:cNvSpPr/>
          <p:nvPr/>
        </p:nvSpPr>
        <p:spPr>
          <a:xfrm>
            <a:off x="1574174" y="3225006"/>
            <a:ext cx="365100" cy="3240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97" name="Google Shape;297;p19"/>
          <p:cNvSpPr/>
          <p:nvPr/>
        </p:nvSpPr>
        <p:spPr>
          <a:xfrm>
            <a:off x="842336" y="4004446"/>
            <a:ext cx="2193925" cy="366712"/>
          </a:xfrm>
          <a:prstGeom prst="ellipse">
            <a:avLst/>
          </a:prstGeom>
          <a:noFill/>
          <a:ln cap="flat" cmpd="sng" w="57150">
            <a:solidFill>
              <a:srgbClr val="FFD96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98" name="Google Shape;298;p19"/>
          <p:cNvCxnSpPr/>
          <p:nvPr/>
        </p:nvCxnSpPr>
        <p:spPr>
          <a:xfrm>
            <a:off x="2836204" y="4318000"/>
            <a:ext cx="2560637" cy="0"/>
          </a:xfrm>
          <a:prstGeom prst="straightConnector1">
            <a:avLst/>
          </a:prstGeom>
          <a:noFill/>
          <a:ln cap="flat" cmpd="sng" w="57150">
            <a:solidFill>
              <a:srgbClr val="FFD966"/>
            </a:solidFill>
            <a:prstDash val="solid"/>
            <a:round/>
            <a:headEnd len="sm" w="sm" type="none"/>
            <a:tailEnd len="sm" w="sm" type="none"/>
          </a:ln>
        </p:spPr>
      </p:cxnSp>
      <p:cxnSp>
        <p:nvCxnSpPr>
          <p:cNvPr id="299" name="Google Shape;299;p19"/>
          <p:cNvCxnSpPr/>
          <p:nvPr/>
        </p:nvCxnSpPr>
        <p:spPr>
          <a:xfrm>
            <a:off x="6839415" y="4318000"/>
            <a:ext cx="1371600" cy="0"/>
          </a:xfrm>
          <a:prstGeom prst="straightConnector1">
            <a:avLst/>
          </a:prstGeom>
          <a:noFill/>
          <a:ln cap="flat" cmpd="sng" w="57150">
            <a:solidFill>
              <a:srgbClr val="FFD966"/>
            </a:solidFill>
            <a:prstDash val="solid"/>
            <a:round/>
            <a:headEnd len="sm" w="sm" type="none"/>
            <a:tailEnd len="sm" w="sm" type="none"/>
          </a:ln>
        </p:spPr>
      </p:cxnSp>
      <p:sp>
        <p:nvSpPr>
          <p:cNvPr id="300" name="Google Shape;300;p19"/>
          <p:cNvSpPr/>
          <p:nvPr/>
        </p:nvSpPr>
        <p:spPr>
          <a:xfrm>
            <a:off x="10255347" y="4012775"/>
            <a:ext cx="1528665" cy="352984"/>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301" name="Google Shape;301;p19"/>
          <p:cNvCxnSpPr/>
          <p:nvPr/>
        </p:nvCxnSpPr>
        <p:spPr>
          <a:xfrm>
            <a:off x="947738" y="4699660"/>
            <a:ext cx="5638615" cy="13017"/>
          </a:xfrm>
          <a:prstGeom prst="straightConnector1">
            <a:avLst/>
          </a:prstGeom>
          <a:noFill/>
          <a:ln cap="flat" cmpd="sng" w="57150">
            <a:solidFill>
              <a:srgbClr val="0070C0"/>
            </a:solidFill>
            <a:prstDash val="solid"/>
            <a:round/>
            <a:headEnd len="sm" w="sm" type="none"/>
            <a:tailEnd len="sm" w="sm" type="none"/>
          </a:ln>
        </p:spPr>
      </p:cxnSp>
      <p:sp>
        <p:nvSpPr>
          <p:cNvPr id="302" name="Google Shape;302;p19"/>
          <p:cNvSpPr/>
          <p:nvPr/>
        </p:nvSpPr>
        <p:spPr>
          <a:xfrm>
            <a:off x="950850" y="5730875"/>
            <a:ext cx="10879200" cy="755700"/>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just">
              <a:lnSpc>
                <a:spcPct val="115000"/>
              </a:lnSpc>
              <a:spcBef>
                <a:spcPts val="0"/>
              </a:spcBef>
              <a:spcAft>
                <a:spcPts val="0"/>
              </a:spcAft>
              <a:buClr>
                <a:srgbClr val="000000"/>
              </a:buClr>
              <a:buSzPts val="2000"/>
              <a:buFont typeface="Arial"/>
              <a:buNone/>
            </a:pPr>
            <a:r>
              <a:rPr b="0" i="0" lang="fr-FR" sz="2000" u="none" cap="none" strike="noStrike">
                <a:solidFill>
                  <a:srgbClr val="1F011C"/>
                </a:solidFill>
                <a:latin typeface="Open Sans"/>
                <a:ea typeface="Open Sans"/>
                <a:cs typeface="Open Sans"/>
                <a:sym typeface="Open Sans"/>
              </a:rPr>
              <a:t>Les péripéties sont </a:t>
            </a:r>
            <a:r>
              <a:rPr b="1" i="0" lang="fr-FR" sz="2000" u="none" cap="none" strike="noStrike">
                <a:solidFill>
                  <a:srgbClr val="1F011C"/>
                </a:solidFill>
                <a:latin typeface="Open Sans"/>
                <a:ea typeface="Open Sans"/>
                <a:cs typeface="Open Sans"/>
                <a:sym typeface="Open Sans"/>
              </a:rPr>
              <a:t>les actions</a:t>
            </a:r>
            <a:r>
              <a:rPr b="0" i="0" lang="fr-FR" sz="2000" u="none" cap="none" strike="noStrike">
                <a:solidFill>
                  <a:srgbClr val="1F011C"/>
                </a:solidFill>
                <a:latin typeface="Open Sans"/>
                <a:ea typeface="Open Sans"/>
                <a:cs typeface="Open Sans"/>
                <a:sym typeface="Open Sans"/>
              </a:rPr>
              <a:t> grâce auxquelles le héros </a:t>
            </a:r>
            <a:r>
              <a:rPr b="1" i="0" lang="fr-FR" sz="2000" u="none" cap="none" strike="noStrike">
                <a:solidFill>
                  <a:srgbClr val="1F011C"/>
                </a:solidFill>
                <a:latin typeface="Open Sans"/>
                <a:ea typeface="Open Sans"/>
                <a:cs typeface="Open Sans"/>
                <a:sym typeface="Open Sans"/>
              </a:rPr>
              <a:t>accomplit sa quête pour retrouver une solution au(x) problème(s). </a:t>
            </a:r>
            <a:r>
              <a:rPr b="0" i="0" lang="fr-FR" sz="2000" u="none" cap="none" strike="noStrike">
                <a:solidFill>
                  <a:srgbClr val="1F011C"/>
                </a:solidFill>
                <a:latin typeface="Open Sans"/>
                <a:ea typeface="Open Sans"/>
                <a:cs typeface="Open Sans"/>
                <a:sym typeface="Open Sans"/>
              </a:rPr>
              <a:t>Elles se succèdent </a:t>
            </a:r>
            <a:r>
              <a:rPr b="1" i="0" lang="fr-FR" sz="2000" u="none" cap="none" strike="noStrike">
                <a:solidFill>
                  <a:srgbClr val="1F011C"/>
                </a:solidFill>
                <a:latin typeface="Open Sans"/>
                <a:ea typeface="Open Sans"/>
                <a:cs typeface="Open Sans"/>
                <a:sym typeface="Open Sans"/>
              </a:rPr>
              <a:t>chronologiquement.</a:t>
            </a:r>
            <a:endParaRPr b="0" i="0" sz="1400" u="none" cap="none" strike="noStrike">
              <a:solidFill>
                <a:srgbClr val="000000"/>
              </a:solidFill>
              <a:latin typeface="Arial"/>
              <a:ea typeface="Arial"/>
              <a:cs typeface="Arial"/>
              <a:sym typeface="Arial"/>
            </a:endParaRPr>
          </a:p>
          <a:p>
            <a:pPr indent="0" lvl="0" marL="0" marR="0" rtl="0" algn="just">
              <a:lnSpc>
                <a:spcPct val="115000"/>
              </a:lnSpc>
              <a:spcBef>
                <a:spcPts val="0"/>
              </a:spcBef>
              <a:spcAft>
                <a:spcPts val="0"/>
              </a:spcAft>
              <a:buClr>
                <a:srgbClr val="000000"/>
              </a:buClr>
              <a:buSzPts val="2000"/>
              <a:buFont typeface="Arial"/>
              <a:buNone/>
            </a:pPr>
            <a:r>
              <a:t/>
            </a:r>
            <a:endParaRPr b="1" i="0" sz="2000" u="none" cap="none" strike="noStrike">
              <a:solidFill>
                <a:srgbClr val="000000"/>
              </a:solidFill>
              <a:latin typeface="Open Sans"/>
              <a:ea typeface="Open Sans"/>
              <a:cs typeface="Open Sans"/>
              <a:sym typeface="Open Sans"/>
            </a:endParaRPr>
          </a:p>
        </p:txBody>
      </p:sp>
      <p:sp>
        <p:nvSpPr>
          <p:cNvPr id="303" name="Google Shape;303;p19"/>
          <p:cNvSpPr/>
          <p:nvPr/>
        </p:nvSpPr>
        <p:spPr>
          <a:xfrm>
            <a:off x="2661444" y="2098943"/>
            <a:ext cx="1828800" cy="3666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304" name="Google Shape;304;p19"/>
          <p:cNvCxnSpPr/>
          <p:nvPr/>
        </p:nvCxnSpPr>
        <p:spPr>
          <a:xfrm>
            <a:off x="4011613" y="1358900"/>
            <a:ext cx="4664100" cy="0"/>
          </a:xfrm>
          <a:prstGeom prst="straightConnector1">
            <a:avLst/>
          </a:prstGeom>
          <a:noFill/>
          <a:ln cap="flat" cmpd="sng" w="57150">
            <a:solidFill>
              <a:srgbClr val="0070C0"/>
            </a:solidFill>
            <a:prstDash val="solid"/>
            <a:round/>
            <a:headEnd len="sm" w="sm" type="none"/>
            <a:tailEnd len="sm" w="sm" type="none"/>
          </a:ln>
        </p:spPr>
      </p:cxnSp>
      <p:cxnSp>
        <p:nvCxnSpPr>
          <p:cNvPr id="305" name="Google Shape;305;p19"/>
          <p:cNvCxnSpPr/>
          <p:nvPr/>
        </p:nvCxnSpPr>
        <p:spPr>
          <a:xfrm>
            <a:off x="7335838" y="1884363"/>
            <a:ext cx="4298950" cy="0"/>
          </a:xfrm>
          <a:prstGeom prst="straightConnector1">
            <a:avLst/>
          </a:prstGeom>
          <a:noFill/>
          <a:ln cap="flat" cmpd="sng" w="57150">
            <a:solidFill>
              <a:srgbClr val="0070C0"/>
            </a:solidFill>
            <a:prstDash val="solid"/>
            <a:round/>
            <a:headEnd len="sm" w="sm" type="none"/>
            <a:tailEnd len="sm" w="sm" type="none"/>
          </a:ln>
        </p:spPr>
      </p:cxnSp>
      <p:sp>
        <p:nvSpPr>
          <p:cNvPr id="306" name="Google Shape;306;p19"/>
          <p:cNvSpPr/>
          <p:nvPr/>
        </p:nvSpPr>
        <p:spPr>
          <a:xfrm>
            <a:off x="6525419" y="1408113"/>
            <a:ext cx="909600" cy="3240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7" name="Google Shape;307;p19"/>
          <p:cNvSpPr/>
          <p:nvPr/>
        </p:nvSpPr>
        <p:spPr>
          <a:xfrm>
            <a:off x="3306763" y="1069975"/>
            <a:ext cx="366600" cy="3240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8" name="Google Shape;308;p19"/>
          <p:cNvSpPr/>
          <p:nvPr/>
        </p:nvSpPr>
        <p:spPr>
          <a:xfrm>
            <a:off x="904874" y="2462819"/>
            <a:ext cx="772200" cy="359700"/>
          </a:xfrm>
          <a:prstGeom prst="ellipse">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9" name="Google Shape;309;p19"/>
          <p:cNvSpPr/>
          <p:nvPr/>
        </p:nvSpPr>
        <p:spPr>
          <a:xfrm>
            <a:off x="5902325" y="3237047"/>
            <a:ext cx="365100" cy="3240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30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500"/>
                                        <p:tgtEl>
                                          <p:spTgt spid="3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gtEl>
                                        <p:attrNameLst>
                                          <p:attrName>style.visibility</p:attrName>
                                        </p:attrNameLst>
                                      </p:cBhvr>
                                      <p:to>
                                        <p:strVal val="visible"/>
                                      </p:to>
                                    </p:set>
                                    <p:animEffect filter="fade" transition="in">
                                      <p:cBhvr>
                                        <p:cTn dur="500"/>
                                        <p:tgtEl>
                                          <p:spTgt spid="3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
                                        </p:tgtEl>
                                        <p:attrNameLst>
                                          <p:attrName>style.visibility</p:attrName>
                                        </p:attrNameLst>
                                      </p:cBhvr>
                                      <p:to>
                                        <p:strVal val="visible"/>
                                      </p:to>
                                    </p:set>
                                    <p:animEffect filter="fade" transition="in">
                                      <p:cBhvr>
                                        <p:cTn dur="500"/>
                                        <p:tgtEl>
                                          <p:spTgt spid="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500"/>
                                        <p:tgtEl>
                                          <p:spTgt spid="2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500"/>
                                        <p:tgtEl>
                                          <p:spTgt spid="3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500"/>
                                        <p:tgtEl>
                                          <p:spTgt spid="2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
                                        </p:tgtEl>
                                        <p:attrNameLst>
                                          <p:attrName>style.visibility</p:attrName>
                                        </p:attrNameLst>
                                      </p:cBhvr>
                                      <p:to>
                                        <p:strVal val="visible"/>
                                      </p:to>
                                    </p:set>
                                    <p:animEffect filter="fade" transition="in">
                                      <p:cBhvr>
                                        <p:cTn dur="500"/>
                                        <p:tgtEl>
                                          <p:spTgt spid="2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500"/>
                                        <p:tgtEl>
                                          <p:spTgt spid="2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
                                        </p:tgtEl>
                                        <p:attrNameLst>
                                          <p:attrName>style.visibility</p:attrName>
                                        </p:attrNameLst>
                                      </p:cBhvr>
                                      <p:to>
                                        <p:strVal val="visible"/>
                                      </p:to>
                                    </p:set>
                                    <p:animEffect filter="fade" transition="in">
                                      <p:cBhvr>
                                        <p:cTn dur="500"/>
                                        <p:tgtEl>
                                          <p:spTgt spid="2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gtEl>
                                        <p:attrNameLst>
                                          <p:attrName>style.visibility</p:attrName>
                                        </p:attrNameLst>
                                      </p:cBhvr>
                                      <p:to>
                                        <p:strVal val="visible"/>
                                      </p:to>
                                    </p:set>
                                    <p:animEffect filter="fade" transition="in">
                                      <p:cBhvr>
                                        <p:cTn dur="500"/>
                                        <p:tgtEl>
                                          <p:spTgt spid="2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2"/>
                                        </p:tgtEl>
                                        <p:attrNameLst>
                                          <p:attrName>style.visibility</p:attrName>
                                        </p:attrNameLst>
                                      </p:cBhvr>
                                      <p:to>
                                        <p:strVal val="visible"/>
                                      </p:to>
                                    </p:set>
                                    <p:anim calcmode="lin" valueType="num">
                                      <p:cBhvr additive="base">
                                        <p:cTn dur="500"/>
                                        <p:tgtEl>
                                          <p:spTgt spid="3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20"/>
          <p:cNvSpPr/>
          <p:nvPr/>
        </p:nvSpPr>
        <p:spPr>
          <a:xfrm>
            <a:off x="1181100" y="935038"/>
            <a:ext cx="10085388" cy="923925"/>
          </a:xfrm>
          <a:prstGeom prst="rect">
            <a:avLst/>
          </a:prstGeom>
          <a:solidFill>
            <a:srgbClr val="EDEDED"/>
          </a:solidFill>
          <a:ln cap="flat" cmpd="sng" w="9525">
            <a:solidFill>
              <a:srgbClr val="323F4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Emus, </a:t>
            </a:r>
            <a:r>
              <a:rPr b="1" i="0" lang="fr-FR" sz="1800" u="none" cap="none" strike="noStrike">
                <a:solidFill>
                  <a:srgbClr val="92D050"/>
                </a:solidFill>
                <a:latin typeface="Open Sans"/>
                <a:ea typeface="Open Sans"/>
                <a:cs typeface="Open Sans"/>
                <a:sym typeface="Open Sans"/>
              </a:rPr>
              <a:t>les paysans </a:t>
            </a:r>
            <a:r>
              <a:rPr b="0" i="0" lang="fr-FR" sz="1800" u="none" cap="none" strike="noStrike">
                <a:solidFill>
                  <a:srgbClr val="000000"/>
                </a:solidFill>
                <a:latin typeface="Open Sans"/>
                <a:ea typeface="Open Sans"/>
                <a:cs typeface="Open Sans"/>
                <a:sym typeface="Open Sans"/>
              </a:rPr>
              <a:t>apportèrent de nouveau leur blé au moulin de </a:t>
            </a:r>
            <a:r>
              <a:rPr b="1" i="0" lang="fr-FR" sz="1800" u="none" cap="none" strike="noStrike">
                <a:solidFill>
                  <a:srgbClr val="FFC000"/>
                </a:solidFill>
                <a:latin typeface="Open Sans"/>
                <a:ea typeface="Open Sans"/>
                <a:cs typeface="Open Sans"/>
                <a:sym typeface="Open Sans"/>
              </a:rPr>
              <a:t>Maître Cornille. </a:t>
            </a:r>
            <a:br>
              <a:rPr b="1" i="0" lang="fr-FR" sz="1800" u="none" cap="none" strike="noStrike">
                <a:solidFill>
                  <a:srgbClr val="FFC000"/>
                </a:solidFill>
                <a:latin typeface="Open Sans"/>
                <a:ea typeface="Open Sans"/>
                <a:cs typeface="Open Sans"/>
                <a:sym typeface="Open Sans"/>
              </a:rPr>
            </a:br>
            <a:r>
              <a:rPr b="0" i="0" lang="fr-FR" sz="1800" u="none" cap="none" strike="noStrike">
                <a:solidFill>
                  <a:srgbClr val="000000"/>
                </a:solidFill>
                <a:latin typeface="Open Sans"/>
                <a:ea typeface="Open Sans"/>
                <a:cs typeface="Open Sans"/>
                <a:sym typeface="Open Sans"/>
              </a:rPr>
              <a:t>À partir de ce jour-là, jamais </a:t>
            </a:r>
            <a:r>
              <a:rPr b="1" i="0" lang="fr-FR" sz="1800" u="none" cap="none" strike="noStrike">
                <a:solidFill>
                  <a:srgbClr val="92D050"/>
                </a:solidFill>
                <a:latin typeface="Open Sans"/>
                <a:ea typeface="Open Sans"/>
                <a:cs typeface="Open Sans"/>
                <a:sym typeface="Open Sans"/>
              </a:rPr>
              <a:t>on</a:t>
            </a:r>
            <a:r>
              <a:rPr b="0" i="0" lang="fr-FR" sz="1800" u="none" cap="none" strike="noStrike">
                <a:solidFill>
                  <a:srgbClr val="000000"/>
                </a:solidFill>
                <a:latin typeface="Open Sans"/>
                <a:ea typeface="Open Sans"/>
                <a:cs typeface="Open Sans"/>
                <a:sym typeface="Open Sans"/>
              </a:rPr>
              <a:t> ne laissa </a:t>
            </a:r>
            <a:r>
              <a:rPr b="1" i="0" lang="fr-FR" sz="1800" u="none" cap="none" strike="noStrike">
                <a:solidFill>
                  <a:srgbClr val="FFC000"/>
                </a:solidFill>
                <a:latin typeface="Open Sans"/>
                <a:ea typeface="Open Sans"/>
                <a:cs typeface="Open Sans"/>
                <a:sym typeface="Open Sans"/>
              </a:rPr>
              <a:t>le vieux meunier </a:t>
            </a:r>
            <a:r>
              <a:rPr b="0" i="0" lang="fr-FR" sz="1800" u="none" cap="none" strike="noStrike">
                <a:solidFill>
                  <a:srgbClr val="000000"/>
                </a:solidFill>
                <a:latin typeface="Open Sans"/>
                <a:ea typeface="Open Sans"/>
                <a:cs typeface="Open Sans"/>
                <a:sym typeface="Open Sans"/>
              </a:rPr>
              <a:t>manquer d’ouvrage. </a:t>
            </a:r>
            <a:endParaRPr b="0" i="0" sz="1800" u="none" cap="none" strike="noStrike">
              <a:solidFill>
                <a:srgbClr val="000000"/>
              </a:solidFill>
              <a:latin typeface="Open Sans"/>
              <a:ea typeface="Open Sans"/>
              <a:cs typeface="Open Sans"/>
              <a:sym typeface="Open Sans"/>
            </a:endParaRPr>
          </a:p>
        </p:txBody>
      </p:sp>
      <p:sp>
        <p:nvSpPr>
          <p:cNvPr id="316" name="Google Shape;316;p20"/>
          <p:cNvSpPr/>
          <p:nvPr/>
        </p:nvSpPr>
        <p:spPr>
          <a:xfrm>
            <a:off x="1171575" y="3781425"/>
            <a:ext cx="3190875" cy="1277938"/>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Comment appelle-t-on les personnages qui apportent de l’aide au personnage principal ? </a:t>
            </a:r>
            <a:endParaRPr b="1" i="0" sz="1800" u="none" cap="none" strike="noStrike">
              <a:solidFill>
                <a:schemeClr val="dk1"/>
              </a:solidFill>
              <a:latin typeface="Open Sans"/>
              <a:ea typeface="Open Sans"/>
              <a:cs typeface="Open Sans"/>
              <a:sym typeface="Open Sans"/>
            </a:endParaRPr>
          </a:p>
        </p:txBody>
      </p:sp>
      <p:sp>
        <p:nvSpPr>
          <p:cNvPr id="317" name="Google Shape;317;p20"/>
          <p:cNvSpPr/>
          <p:nvPr/>
        </p:nvSpPr>
        <p:spPr>
          <a:xfrm>
            <a:off x="1192213" y="5353050"/>
            <a:ext cx="10085387" cy="923925"/>
          </a:xfrm>
          <a:prstGeom prst="rect">
            <a:avLst/>
          </a:prstGeom>
          <a:solidFill>
            <a:srgbClr val="F7CAAC"/>
          </a:solidFill>
          <a:ln>
            <a:noFill/>
          </a:ln>
        </p:spPr>
        <p:txBody>
          <a:bodyPr anchorCtr="0" anchor="t" bIns="45700" lIns="91425" spcFirstLastPara="1" rIns="91425" wrap="square" tIns="45700">
            <a:noAutofit/>
          </a:bodyPr>
          <a:lstStyle/>
          <a:p>
            <a:pPr indent="0" lvl="0" marL="63500" marR="0" rtl="0" algn="l">
              <a:lnSpc>
                <a:spcPct val="100000"/>
              </a:lnSpc>
              <a:spcBef>
                <a:spcPts val="0"/>
              </a:spcBef>
              <a:spcAft>
                <a:spcPts val="0"/>
              </a:spcAft>
              <a:buClr>
                <a:srgbClr val="000000"/>
              </a:buClr>
              <a:buSzPts val="1800"/>
              <a:buFont typeface="Arial"/>
              <a:buNone/>
            </a:pPr>
            <a:r>
              <a:rPr b="1" i="0" lang="fr-FR" sz="1800" u="sng" cap="none" strike="noStrike">
                <a:solidFill>
                  <a:srgbClr val="000000"/>
                </a:solidFill>
                <a:latin typeface="Open Sans"/>
                <a:ea typeface="Open Sans"/>
                <a:cs typeface="Open Sans"/>
                <a:sym typeface="Open Sans"/>
              </a:rPr>
              <a:t>L’élément de résolution,</a:t>
            </a:r>
            <a:r>
              <a:rPr b="0" i="0" lang="fr-FR" sz="1800" u="none" cap="none" strike="noStrike">
                <a:solidFill>
                  <a:srgbClr val="000000"/>
                </a:solidFill>
                <a:latin typeface="Open Sans"/>
                <a:ea typeface="Open Sans"/>
                <a:cs typeface="Open Sans"/>
                <a:sym typeface="Open Sans"/>
              </a:rPr>
              <a:t> dit aussi élément </a:t>
            </a:r>
            <a:r>
              <a:rPr b="1" i="0" lang="fr-FR" sz="1800" u="none" cap="none" strike="noStrike">
                <a:solidFill>
                  <a:srgbClr val="000000"/>
                </a:solidFill>
                <a:latin typeface="Open Sans"/>
                <a:ea typeface="Open Sans"/>
                <a:cs typeface="Open Sans"/>
                <a:sym typeface="Open Sans"/>
              </a:rPr>
              <a:t>réparateur</a:t>
            </a:r>
            <a:r>
              <a:rPr b="0" i="0" lang="fr-FR" sz="1800" u="none" cap="none" strike="noStrike">
                <a:solidFill>
                  <a:srgbClr val="00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6350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C'est l'événement qui clôt le récit et qui vient </a:t>
            </a:r>
            <a:r>
              <a:rPr b="1" i="0" lang="fr-FR" sz="1800" u="none" cap="none" strike="noStrike">
                <a:solidFill>
                  <a:srgbClr val="000000"/>
                </a:solidFill>
                <a:latin typeface="Open Sans"/>
                <a:ea typeface="Open Sans"/>
                <a:cs typeface="Open Sans"/>
                <a:sym typeface="Open Sans"/>
              </a:rPr>
              <a:t>rétablir l’équilibre.</a:t>
            </a:r>
            <a:r>
              <a:rPr b="0" i="0" lang="fr-FR" sz="1800" u="none" cap="none" strike="noStrike">
                <a:solidFill>
                  <a:srgbClr val="000000"/>
                </a:solidFill>
                <a:latin typeface="Open Sans"/>
                <a:ea typeface="Open Sans"/>
                <a:cs typeface="Open Sans"/>
                <a:sym typeface="Open Sans"/>
              </a:rPr>
              <a:t> Il s'agit d'un événement qui </a:t>
            </a:r>
            <a:r>
              <a:rPr b="1" i="0" lang="fr-FR" sz="1800" u="none" cap="none" strike="noStrike">
                <a:solidFill>
                  <a:srgbClr val="000000"/>
                </a:solidFill>
                <a:latin typeface="Open Sans"/>
                <a:ea typeface="Open Sans"/>
                <a:cs typeface="Open Sans"/>
                <a:sym typeface="Open Sans"/>
              </a:rPr>
              <a:t>stabilise la situation</a:t>
            </a:r>
            <a:r>
              <a:rPr b="0" i="0" lang="fr-FR" sz="1800" u="none" cap="none" strike="noStrike">
                <a:solidFill>
                  <a:srgbClr val="000000"/>
                </a:solidFill>
                <a:latin typeface="Open Sans"/>
                <a:ea typeface="Open Sans"/>
                <a:cs typeface="Open Sans"/>
                <a:sym typeface="Open Sans"/>
              </a:rPr>
              <a:t>. En général, les verbes de cette partie sont conjugués au </a:t>
            </a:r>
            <a:r>
              <a:rPr b="1" i="0" lang="fr-FR" sz="1800" u="none" cap="none" strike="noStrike">
                <a:solidFill>
                  <a:srgbClr val="000000"/>
                </a:solidFill>
                <a:latin typeface="Open Sans"/>
                <a:ea typeface="Open Sans"/>
                <a:cs typeface="Open Sans"/>
                <a:sym typeface="Open Sans"/>
              </a:rPr>
              <a:t>passé simple</a:t>
            </a:r>
            <a:r>
              <a:rPr b="0" i="0" lang="fr-FR" sz="1800" u="none" cap="none" strike="noStrike">
                <a:solidFill>
                  <a:srgbClr val="000000"/>
                </a:solidFill>
                <a:latin typeface="Open Sans"/>
                <a:ea typeface="Open Sans"/>
                <a:cs typeface="Open Sans"/>
                <a:sym typeface="Open Sans"/>
              </a:rPr>
              <a:t>. </a:t>
            </a:r>
            <a:endParaRPr b="0" i="0" sz="1600" u="none" cap="none" strike="noStrike">
              <a:solidFill>
                <a:srgbClr val="000000"/>
              </a:solidFill>
              <a:latin typeface="Open Sans"/>
              <a:ea typeface="Open Sans"/>
              <a:cs typeface="Open Sans"/>
              <a:sym typeface="Open Sans"/>
            </a:endParaRPr>
          </a:p>
        </p:txBody>
      </p:sp>
      <p:sp>
        <p:nvSpPr>
          <p:cNvPr id="318" name="Google Shape;318;p20"/>
          <p:cNvSpPr txBox="1"/>
          <p:nvPr/>
        </p:nvSpPr>
        <p:spPr>
          <a:xfrm>
            <a:off x="904875" y="153988"/>
            <a:ext cx="11287125" cy="4841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l’élément de résolution </a:t>
            </a:r>
            <a:endParaRPr b="0" i="0" sz="3600" u="none" cap="none" strike="noStrike">
              <a:solidFill>
                <a:srgbClr val="0096D6"/>
              </a:solidFill>
              <a:latin typeface="Open Sans"/>
              <a:ea typeface="Open Sans"/>
              <a:cs typeface="Open Sans"/>
              <a:sym typeface="Open Sans"/>
            </a:endParaRPr>
          </a:p>
        </p:txBody>
      </p:sp>
      <p:sp>
        <p:nvSpPr>
          <p:cNvPr id="319" name="Google Shape;319;p20"/>
          <p:cNvSpPr/>
          <p:nvPr/>
        </p:nvSpPr>
        <p:spPr>
          <a:xfrm>
            <a:off x="1181100" y="2100263"/>
            <a:ext cx="3476625" cy="963277"/>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S’agit-il d’un événement ou d’un personnage qui vient résoudre le problème de Maitre Cornille ?</a:t>
            </a:r>
            <a:endParaRPr b="0" i="0" sz="1400" u="none" cap="none" strike="noStrike">
              <a:solidFill>
                <a:srgbClr val="000000"/>
              </a:solidFill>
              <a:latin typeface="Arial"/>
              <a:ea typeface="Arial"/>
              <a:cs typeface="Arial"/>
              <a:sym typeface="Arial"/>
            </a:endParaRPr>
          </a:p>
        </p:txBody>
      </p:sp>
      <p:sp>
        <p:nvSpPr>
          <p:cNvPr id="320" name="Google Shape;320;p20"/>
          <p:cNvSpPr/>
          <p:nvPr/>
        </p:nvSpPr>
        <p:spPr>
          <a:xfrm>
            <a:off x="7224713" y="2200275"/>
            <a:ext cx="1933575" cy="3698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Des personnages</a:t>
            </a:r>
            <a:endParaRPr b="0" i="1" sz="1800" u="none" cap="none" strike="noStrike">
              <a:solidFill>
                <a:srgbClr val="FF0000"/>
              </a:solidFill>
              <a:latin typeface="Open Sans"/>
              <a:ea typeface="Open Sans"/>
              <a:cs typeface="Open Sans"/>
              <a:sym typeface="Open Sans"/>
            </a:endParaRPr>
          </a:p>
        </p:txBody>
      </p:sp>
      <p:sp>
        <p:nvSpPr>
          <p:cNvPr id="321" name="Google Shape;321;p20"/>
          <p:cNvSpPr/>
          <p:nvPr/>
        </p:nvSpPr>
        <p:spPr>
          <a:xfrm>
            <a:off x="6483350" y="4181475"/>
            <a:ext cx="2514600" cy="3698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Ce sont des adjuvants. </a:t>
            </a:r>
            <a:endParaRPr b="0" i="1" sz="1800" u="none" cap="none" strike="noStrike">
              <a:solidFill>
                <a:srgbClr val="FF0000"/>
              </a:solidFill>
              <a:latin typeface="Open Sans"/>
              <a:ea typeface="Open Sans"/>
              <a:cs typeface="Open Sans"/>
              <a:sym typeface="Open Sans"/>
            </a:endParaRPr>
          </a:p>
        </p:txBody>
      </p:sp>
      <p:sp>
        <p:nvSpPr>
          <p:cNvPr id="322" name="Google Shape;322;p20"/>
          <p:cNvSpPr/>
          <p:nvPr/>
        </p:nvSpPr>
        <p:spPr>
          <a:xfrm>
            <a:off x="3521075" y="1017253"/>
            <a:ext cx="1279525" cy="365125"/>
          </a:xfrm>
          <a:prstGeom prst="roundRect">
            <a:avLst>
              <a:gd fmla="val 16667" name="adj"/>
            </a:avLst>
          </a:prstGeom>
          <a:noFill/>
          <a:ln cap="flat" cmpd="sng" w="2857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23" name="Google Shape;323;p20"/>
          <p:cNvSpPr/>
          <p:nvPr/>
        </p:nvSpPr>
        <p:spPr>
          <a:xfrm>
            <a:off x="4262511" y="1458119"/>
            <a:ext cx="829994" cy="400844"/>
          </a:xfrm>
          <a:prstGeom prst="roundRect">
            <a:avLst>
              <a:gd fmla="val 16667" name="adj"/>
            </a:avLst>
          </a:prstGeom>
          <a:noFill/>
          <a:ln cap="flat" cmpd="sng" w="2857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24" name="Google Shape;324;p20"/>
          <p:cNvSpPr/>
          <p:nvPr/>
        </p:nvSpPr>
        <p:spPr>
          <a:xfrm>
            <a:off x="6224588" y="2439988"/>
            <a:ext cx="5210175" cy="647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sng" cap="none" strike="noStrike">
                <a:solidFill>
                  <a:srgbClr val="FF0000"/>
                </a:solidFill>
                <a:latin typeface="Open Sans"/>
                <a:ea typeface="Open Sans"/>
                <a:cs typeface="Open Sans"/>
                <a:sym typeface="Open Sans"/>
              </a:rPr>
              <a:t>Les paysans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(ils ont apporté du blé au moulin de Cornille) </a:t>
            </a:r>
            <a:endParaRPr b="1" i="1" sz="1800" u="none" cap="none" strike="noStrike">
              <a:solidFill>
                <a:srgbClr val="FF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
                                        </p:tgtEl>
                                        <p:attrNameLst>
                                          <p:attrName>style.visibility</p:attrName>
                                        </p:attrNameLst>
                                      </p:cBhvr>
                                      <p:to>
                                        <p:strVal val="visible"/>
                                      </p:to>
                                    </p:set>
                                    <p:animEffect filter="fade" transition="in">
                                      <p:cBhvr>
                                        <p:cTn dur="500"/>
                                        <p:tgtEl>
                                          <p:spTgt spid="3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0"/>
                                        </p:tgtEl>
                                        <p:attrNameLst>
                                          <p:attrName>style.visibility</p:attrName>
                                        </p:attrNameLst>
                                      </p:cBhvr>
                                      <p:to>
                                        <p:strVal val="visible"/>
                                      </p:to>
                                    </p:set>
                                    <p:anim calcmode="lin" valueType="num">
                                      <p:cBhvr additive="base">
                                        <p:cTn dur="500"/>
                                        <p:tgtEl>
                                          <p:spTgt spid="320"/>
                                        </p:tgtEl>
                                        <p:attrNameLst>
                                          <p:attrName>ppt_w</p:attrName>
                                        </p:attrNameLst>
                                      </p:cBhvr>
                                      <p:tavLst>
                                        <p:tav fmla="" tm="0">
                                          <p:val>
                                            <p:strVal val="0"/>
                                          </p:val>
                                        </p:tav>
                                        <p:tav fmla="" tm="100000">
                                          <p:val>
                                            <p:strVal val="#ppt_w"/>
                                          </p:val>
                                        </p:tav>
                                      </p:tavLst>
                                    </p:anim>
                                    <p:anim calcmode="lin" valueType="num">
                                      <p:cBhvr additive="base">
                                        <p:cTn dur="500"/>
                                        <p:tgtEl>
                                          <p:spTgt spid="3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1"/>
                                        </p:tgtEl>
                                        <p:attrNameLst>
                                          <p:attrName>style.visibility</p:attrName>
                                        </p:attrNameLst>
                                      </p:cBhvr>
                                      <p:to>
                                        <p:strVal val="visible"/>
                                      </p:to>
                                    </p:set>
                                    <p:anim calcmode="lin" valueType="num">
                                      <p:cBhvr additive="base">
                                        <p:cTn dur="500"/>
                                        <p:tgtEl>
                                          <p:spTgt spid="321"/>
                                        </p:tgtEl>
                                        <p:attrNameLst>
                                          <p:attrName>ppt_w</p:attrName>
                                        </p:attrNameLst>
                                      </p:cBhvr>
                                      <p:tavLst>
                                        <p:tav fmla="" tm="0">
                                          <p:val>
                                            <p:strVal val="0"/>
                                          </p:val>
                                        </p:tav>
                                        <p:tav fmla="" tm="100000">
                                          <p:val>
                                            <p:strVal val="#ppt_w"/>
                                          </p:val>
                                        </p:tav>
                                      </p:tavLst>
                                    </p:anim>
                                    <p:anim calcmode="lin" valueType="num">
                                      <p:cBhvr additive="base">
                                        <p:cTn dur="500"/>
                                        <p:tgtEl>
                                          <p:spTgt spid="3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2"/>
                                        </p:tgtEl>
                                        <p:attrNameLst>
                                          <p:attrName>style.visibility</p:attrName>
                                        </p:attrNameLst>
                                      </p:cBhvr>
                                      <p:to>
                                        <p:strVal val="visible"/>
                                      </p:to>
                                    </p:set>
                                    <p:anim calcmode="lin" valueType="num">
                                      <p:cBhvr additive="base">
                                        <p:cTn dur="500"/>
                                        <p:tgtEl>
                                          <p:spTgt spid="32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23"/>
                                        </p:tgtEl>
                                        <p:attrNameLst>
                                          <p:attrName>style.visibility</p:attrName>
                                        </p:attrNameLst>
                                      </p:cBhvr>
                                      <p:to>
                                        <p:strVal val="visible"/>
                                      </p:to>
                                    </p:set>
                                    <p:anim calcmode="lin" valueType="num">
                                      <p:cBhvr additive="base">
                                        <p:cTn dur="500"/>
                                        <p:tgtEl>
                                          <p:spTgt spid="3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21"/>
          <p:cNvSpPr/>
          <p:nvPr/>
        </p:nvSpPr>
        <p:spPr>
          <a:xfrm>
            <a:off x="1017588" y="1025525"/>
            <a:ext cx="10388600" cy="1016000"/>
          </a:xfrm>
          <a:prstGeom prst="rect">
            <a:avLst/>
          </a:prstGeom>
          <a:solidFill>
            <a:srgbClr val="EDEDED"/>
          </a:solidFill>
          <a:ln cap="flat" cmpd="sng" w="9525">
            <a:solidFill>
              <a:srgbClr val="323F4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Puis, un matin, </a:t>
            </a:r>
            <a:r>
              <a:rPr b="1" i="0" lang="fr-FR" sz="1800" u="none" cap="none" strike="noStrike">
                <a:solidFill>
                  <a:srgbClr val="FFC000"/>
                </a:solidFill>
                <a:latin typeface="Open Sans"/>
                <a:ea typeface="Open Sans"/>
                <a:cs typeface="Open Sans"/>
                <a:sym typeface="Open Sans"/>
              </a:rPr>
              <a:t>maître Cornille </a:t>
            </a:r>
            <a:r>
              <a:rPr b="0" i="0" lang="fr-FR" sz="1800" u="none" cap="none" strike="noStrike">
                <a:solidFill>
                  <a:srgbClr val="000000"/>
                </a:solidFill>
                <a:latin typeface="Open Sans"/>
                <a:ea typeface="Open Sans"/>
                <a:cs typeface="Open Sans"/>
                <a:sym typeface="Open Sans"/>
              </a:rPr>
              <a:t>mourut, et les ailes de notre dernier moulin cessèrent de virer, pour toujours cette fois… </a:t>
            </a:r>
            <a:r>
              <a:rPr b="1" i="0" lang="fr-FR" sz="1800" u="none" cap="none" strike="noStrike">
                <a:solidFill>
                  <a:srgbClr val="FFC000"/>
                </a:solidFill>
                <a:latin typeface="Open Sans"/>
                <a:ea typeface="Open Sans"/>
                <a:cs typeface="Open Sans"/>
                <a:sym typeface="Open Sans"/>
              </a:rPr>
              <a:t>Cornille </a:t>
            </a:r>
            <a:r>
              <a:rPr b="0" i="0" lang="fr-FR" sz="1800" u="none" cap="none" strike="noStrike">
                <a:solidFill>
                  <a:srgbClr val="000000"/>
                </a:solidFill>
                <a:latin typeface="Open Sans"/>
                <a:ea typeface="Open Sans"/>
                <a:cs typeface="Open Sans"/>
                <a:sym typeface="Open Sans"/>
              </a:rPr>
              <a:t>mort, personne ne prit sa suite.</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400"/>
              <a:buFont typeface="Arial"/>
              <a:buNone/>
            </a:pPr>
            <a:r>
              <a:t/>
            </a:r>
            <a:endParaRPr b="0" i="0" sz="400" u="none" cap="none" strike="noStrike">
              <a:solidFill>
                <a:srgbClr val="000000"/>
              </a:solidFill>
              <a:latin typeface="Open Sans"/>
              <a:ea typeface="Open Sans"/>
              <a:cs typeface="Open Sans"/>
              <a:sym typeface="Open Sans"/>
            </a:endParaRPr>
          </a:p>
        </p:txBody>
      </p:sp>
      <p:sp>
        <p:nvSpPr>
          <p:cNvPr id="331" name="Google Shape;331;p21"/>
          <p:cNvSpPr/>
          <p:nvPr/>
        </p:nvSpPr>
        <p:spPr>
          <a:xfrm>
            <a:off x="1006475" y="2278063"/>
            <a:ext cx="5146675" cy="1573212"/>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Comment se termine l’aventure ?</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Que s’est-il passé au personnage principal ?</a:t>
            </a:r>
            <a:endParaRPr b="0" i="0" sz="1400" u="none" cap="none" strike="noStrike">
              <a:solidFill>
                <a:srgbClr val="000000"/>
              </a:solidFill>
              <a:latin typeface="Arial"/>
              <a:ea typeface="Arial"/>
              <a:cs typeface="Arial"/>
              <a:sym typeface="Arial"/>
            </a:endParaRPr>
          </a:p>
          <a:p>
            <a:pPr indent="0" lvl="0" marL="0" marR="0" rtl="0" algn="just">
              <a:lnSpc>
                <a:spcPct val="107000"/>
              </a:lnSpc>
              <a:spcBef>
                <a:spcPts val="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p:txBody>
      </p:sp>
      <p:sp>
        <p:nvSpPr>
          <p:cNvPr id="332" name="Google Shape;332;p21"/>
          <p:cNvSpPr/>
          <p:nvPr/>
        </p:nvSpPr>
        <p:spPr>
          <a:xfrm>
            <a:off x="6205538" y="2262188"/>
            <a:ext cx="5495925" cy="647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Le personnage principal est mort.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Et le travail du moulin s’est arrêté pour toujours. </a:t>
            </a:r>
            <a:endParaRPr b="0" i="1" sz="1800" u="none" cap="none" strike="noStrike">
              <a:solidFill>
                <a:srgbClr val="FF0000"/>
              </a:solidFill>
              <a:latin typeface="Open Sans"/>
              <a:ea typeface="Open Sans"/>
              <a:cs typeface="Open Sans"/>
              <a:sym typeface="Open Sans"/>
            </a:endParaRPr>
          </a:p>
        </p:txBody>
      </p:sp>
      <p:sp>
        <p:nvSpPr>
          <p:cNvPr id="333" name="Google Shape;333;p21"/>
          <p:cNvSpPr/>
          <p:nvPr/>
        </p:nvSpPr>
        <p:spPr>
          <a:xfrm>
            <a:off x="6205538" y="3294063"/>
            <a:ext cx="2763837"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Il s’agit d’une fin triste. </a:t>
            </a:r>
            <a:endParaRPr b="0" i="1" sz="1800" u="none" cap="none" strike="noStrike">
              <a:solidFill>
                <a:srgbClr val="FF0000"/>
              </a:solidFill>
              <a:latin typeface="Open Sans"/>
              <a:ea typeface="Open Sans"/>
              <a:cs typeface="Open Sans"/>
              <a:sym typeface="Open Sans"/>
            </a:endParaRPr>
          </a:p>
        </p:txBody>
      </p:sp>
      <p:sp>
        <p:nvSpPr>
          <p:cNvPr id="334" name="Google Shape;334;p21"/>
          <p:cNvSpPr/>
          <p:nvPr/>
        </p:nvSpPr>
        <p:spPr>
          <a:xfrm>
            <a:off x="1006475" y="5378450"/>
            <a:ext cx="10399713" cy="923925"/>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sng" cap="none" strike="noStrike">
                <a:solidFill>
                  <a:srgbClr val="000000"/>
                </a:solidFill>
                <a:latin typeface="Open Sans"/>
                <a:ea typeface="Open Sans"/>
                <a:cs typeface="Open Sans"/>
                <a:sym typeface="Open Sans"/>
              </a:rPr>
              <a:t>La situation finale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C'est le retour à une situation </a:t>
            </a:r>
            <a:r>
              <a:rPr b="1" i="0" lang="fr-FR" sz="1800" u="none" cap="none" strike="noStrike">
                <a:solidFill>
                  <a:srgbClr val="000000"/>
                </a:solidFill>
                <a:latin typeface="Open Sans"/>
                <a:ea typeface="Open Sans"/>
                <a:cs typeface="Open Sans"/>
                <a:sym typeface="Open Sans"/>
              </a:rPr>
              <a:t>stable</a:t>
            </a:r>
            <a:r>
              <a:rPr b="0" i="0" lang="fr-FR" sz="1800" u="none" cap="none" strike="noStrike">
                <a:solidFill>
                  <a:srgbClr val="000000"/>
                </a:solidFill>
                <a:latin typeface="Open Sans"/>
                <a:ea typeface="Open Sans"/>
                <a:cs typeface="Open Sans"/>
                <a:sym typeface="Open Sans"/>
              </a:rPr>
              <a:t> mais </a:t>
            </a:r>
            <a:r>
              <a:rPr b="1" i="0" lang="fr-FR" sz="1800" u="none" cap="none" strike="noStrike">
                <a:solidFill>
                  <a:srgbClr val="000000"/>
                </a:solidFill>
                <a:latin typeface="Open Sans"/>
                <a:ea typeface="Open Sans"/>
                <a:cs typeface="Open Sans"/>
                <a:sym typeface="Open Sans"/>
              </a:rPr>
              <a:t>différente </a:t>
            </a:r>
            <a:r>
              <a:rPr b="0" i="0" lang="fr-FR" sz="1800" u="none" cap="none" strike="noStrike">
                <a:solidFill>
                  <a:srgbClr val="000000"/>
                </a:solidFill>
                <a:latin typeface="Open Sans"/>
                <a:ea typeface="Open Sans"/>
                <a:cs typeface="Open Sans"/>
                <a:sym typeface="Open Sans"/>
              </a:rPr>
              <a:t>de la situation initiale, qui répond aux questions que se pose le lecteur à la fin du récit sur </a:t>
            </a:r>
            <a:r>
              <a:rPr b="1" i="0" lang="fr-FR" sz="1800" u="none" cap="none" strike="noStrike">
                <a:solidFill>
                  <a:srgbClr val="000000"/>
                </a:solidFill>
                <a:latin typeface="Open Sans"/>
                <a:ea typeface="Open Sans"/>
                <a:cs typeface="Open Sans"/>
                <a:sym typeface="Open Sans"/>
              </a:rPr>
              <a:t>le sort des personnages</a:t>
            </a:r>
            <a:r>
              <a:rPr b="0" i="0" lang="fr-FR" sz="1800" u="none" cap="none" strike="noStrike">
                <a:solidFill>
                  <a:srgbClr val="000000"/>
                </a:solidFill>
                <a:latin typeface="Open Sans"/>
                <a:ea typeface="Open Sans"/>
                <a:cs typeface="Open Sans"/>
                <a:sym typeface="Open Sans"/>
              </a:rPr>
              <a:t>.</a:t>
            </a:r>
            <a:endParaRPr b="0" i="0" sz="1800" u="none" cap="none" strike="noStrike">
              <a:solidFill>
                <a:srgbClr val="000000"/>
              </a:solidFill>
              <a:latin typeface="Open Sans"/>
              <a:ea typeface="Open Sans"/>
              <a:cs typeface="Open Sans"/>
              <a:sym typeface="Open Sans"/>
            </a:endParaRPr>
          </a:p>
        </p:txBody>
      </p:sp>
      <p:sp>
        <p:nvSpPr>
          <p:cNvPr id="335" name="Google Shape;335;p21"/>
          <p:cNvSpPr/>
          <p:nvPr/>
        </p:nvSpPr>
        <p:spPr>
          <a:xfrm>
            <a:off x="6153150" y="4106863"/>
            <a:ext cx="280035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 Puis » et « un matin ».</a:t>
            </a:r>
            <a:endParaRPr b="0" i="1" sz="1800" u="none" cap="none" strike="noStrike">
              <a:solidFill>
                <a:srgbClr val="FF0000"/>
              </a:solidFill>
              <a:latin typeface="Open Sans"/>
              <a:ea typeface="Open Sans"/>
              <a:cs typeface="Open Sans"/>
              <a:sym typeface="Open Sans"/>
            </a:endParaRPr>
          </a:p>
        </p:txBody>
      </p:sp>
      <p:sp>
        <p:nvSpPr>
          <p:cNvPr id="336" name="Google Shape;336;p21"/>
          <p:cNvSpPr txBox="1"/>
          <p:nvPr/>
        </p:nvSpPr>
        <p:spPr>
          <a:xfrm>
            <a:off x="1027113" y="195263"/>
            <a:ext cx="11287125" cy="48577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la situation finale</a:t>
            </a:r>
            <a:endParaRPr b="0" i="0" sz="3600" u="none" cap="none" strike="noStrike">
              <a:solidFill>
                <a:srgbClr val="0096D6"/>
              </a:solidFill>
              <a:latin typeface="Open Sans"/>
              <a:ea typeface="Open Sans"/>
              <a:cs typeface="Open Sans"/>
              <a:sym typeface="Open Sans"/>
            </a:endParaRPr>
          </a:p>
        </p:txBody>
      </p:sp>
      <p:sp>
        <p:nvSpPr>
          <p:cNvPr id="337" name="Google Shape;337;p21"/>
          <p:cNvSpPr/>
          <p:nvPr/>
        </p:nvSpPr>
        <p:spPr>
          <a:xfrm>
            <a:off x="1214054" y="3338513"/>
            <a:ext cx="4018729" cy="370551"/>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S’agit-il d’une fin heureuse ou triste ? </a:t>
            </a:r>
            <a:endParaRPr b="0" i="0" sz="1400" u="none" cap="none" strike="noStrike">
              <a:solidFill>
                <a:srgbClr val="000000"/>
              </a:solidFill>
              <a:latin typeface="Arial"/>
              <a:ea typeface="Arial"/>
              <a:cs typeface="Arial"/>
              <a:sym typeface="Arial"/>
            </a:endParaRPr>
          </a:p>
        </p:txBody>
      </p:sp>
      <p:sp>
        <p:nvSpPr>
          <p:cNvPr id="338" name="Google Shape;338;p21"/>
          <p:cNvSpPr/>
          <p:nvPr/>
        </p:nvSpPr>
        <p:spPr>
          <a:xfrm>
            <a:off x="1054100" y="4135438"/>
            <a:ext cx="4927600" cy="682625"/>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Par quel(s) mot(s) la situation finale est-elle introduite ? </a:t>
            </a:r>
            <a:endParaRPr b="0" i="0" sz="1400" u="none" cap="none" strike="noStrike">
              <a:solidFill>
                <a:srgbClr val="000000"/>
              </a:solidFill>
              <a:latin typeface="Arial"/>
              <a:ea typeface="Arial"/>
              <a:cs typeface="Arial"/>
              <a:sym typeface="Arial"/>
            </a:endParaRPr>
          </a:p>
        </p:txBody>
      </p:sp>
      <p:sp>
        <p:nvSpPr>
          <p:cNvPr id="339" name="Google Shape;339;p21"/>
          <p:cNvSpPr/>
          <p:nvPr/>
        </p:nvSpPr>
        <p:spPr>
          <a:xfrm>
            <a:off x="1054100" y="1104900"/>
            <a:ext cx="1593850" cy="361950"/>
          </a:xfrm>
          <a:prstGeom prst="roundRect">
            <a:avLst>
              <a:gd fmla="val 16667" name="adj"/>
            </a:avLst>
          </a:prstGeom>
          <a:noFill/>
          <a:ln cap="flat" cmpd="sng" w="28575">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0" name="Google Shape;340;p21"/>
          <p:cNvSpPr/>
          <p:nvPr/>
        </p:nvSpPr>
        <p:spPr>
          <a:xfrm>
            <a:off x="3601329" y="1485899"/>
            <a:ext cx="2604209" cy="555625"/>
          </a:xfrm>
          <a:prstGeom prst="wave">
            <a:avLst>
              <a:gd fmla="val 12500" name="adj1"/>
              <a:gd fmla="val 0" name="adj2"/>
            </a:avLst>
          </a:prstGeom>
          <a:noFill/>
          <a:ln cap="flat" cmpd="sng" w="5715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41" name="Google Shape;341;p21"/>
          <p:cNvSpPr/>
          <p:nvPr/>
        </p:nvSpPr>
        <p:spPr>
          <a:xfrm>
            <a:off x="4895557" y="1073866"/>
            <a:ext cx="6510631" cy="536577"/>
          </a:xfrm>
          <a:prstGeom prst="wave">
            <a:avLst>
              <a:gd fmla="val 12500" name="adj1"/>
              <a:gd fmla="val 0" name="adj2"/>
            </a:avLst>
          </a:prstGeom>
          <a:noFill/>
          <a:ln cap="flat" cmpd="sng" w="5715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42" name="Google Shape;342;p21"/>
          <p:cNvSpPr/>
          <p:nvPr/>
        </p:nvSpPr>
        <p:spPr>
          <a:xfrm>
            <a:off x="4076667" y="1060887"/>
            <a:ext cx="818890" cy="521851"/>
          </a:xfrm>
          <a:prstGeom prst="wave">
            <a:avLst>
              <a:gd fmla="val 12500" name="adj1"/>
              <a:gd fmla="val 0" name="adj2"/>
            </a:avLst>
          </a:prstGeom>
          <a:noFill/>
          <a:ln cap="flat" cmpd="sng" w="57150">
            <a:solidFill>
              <a:srgbClr val="FFFF6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0"/>
                                        </p:tgtEl>
                                        <p:attrNameLst>
                                          <p:attrName>style.visibility</p:attrName>
                                        </p:attrNameLst>
                                      </p:cBhvr>
                                      <p:to>
                                        <p:strVal val="visible"/>
                                      </p:to>
                                    </p:set>
                                    <p:animEffect filter="fade" transition="in">
                                      <p:cBhvr>
                                        <p:cTn dur="500"/>
                                        <p:tgtEl>
                                          <p:spTgt spid="3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9"/>
                                        </p:tgtEl>
                                        <p:attrNameLst>
                                          <p:attrName>style.visibility</p:attrName>
                                        </p:attrNameLst>
                                      </p:cBhvr>
                                      <p:to>
                                        <p:strVal val="visible"/>
                                      </p:to>
                                    </p:set>
                                    <p:anim calcmode="lin" valueType="num">
                                      <p:cBhvr additive="base">
                                        <p:cTn dur="500"/>
                                        <p:tgtEl>
                                          <p:spTgt spid="33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1000"/>
                                        <p:tgtEl>
                                          <p:spTgt spid="3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22"/>
          <p:cNvSpPr txBox="1"/>
          <p:nvPr/>
        </p:nvSpPr>
        <p:spPr>
          <a:xfrm>
            <a:off x="904875" y="44450"/>
            <a:ext cx="11287125"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les étapes du schéma narratif</a:t>
            </a:r>
            <a:endParaRPr b="0" i="0" sz="3600" u="none" cap="none" strike="noStrike">
              <a:solidFill>
                <a:srgbClr val="0096D6"/>
              </a:solidFill>
              <a:latin typeface="Open Sans"/>
              <a:ea typeface="Open Sans"/>
              <a:cs typeface="Open Sans"/>
              <a:sym typeface="Open Sans"/>
            </a:endParaRPr>
          </a:p>
        </p:txBody>
      </p:sp>
      <p:sp>
        <p:nvSpPr>
          <p:cNvPr id="349" name="Google Shape;349;p22"/>
          <p:cNvSpPr/>
          <p:nvPr/>
        </p:nvSpPr>
        <p:spPr>
          <a:xfrm>
            <a:off x="765175" y="1173163"/>
            <a:ext cx="11069638" cy="965200"/>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​​​​Le schéma narratif </a:t>
            </a:r>
            <a:r>
              <a:rPr b="0" i="0" lang="fr-FR" sz="1800" u="none" cap="none" strike="noStrike">
                <a:solidFill>
                  <a:srgbClr val="000000"/>
                </a:solidFill>
                <a:latin typeface="Open Sans"/>
                <a:ea typeface="Open Sans"/>
                <a:cs typeface="Open Sans"/>
                <a:sym typeface="Open Sans"/>
              </a:rPr>
              <a:t>est un outil qui facilite la compréhension de la structure d'un texte narratif et de l'évolution d'une histoire. Principalement, </a:t>
            </a:r>
            <a:r>
              <a:rPr b="1" i="0" lang="fr-FR" sz="1800" u="none" cap="none" strike="noStrike">
                <a:solidFill>
                  <a:srgbClr val="000000"/>
                </a:solidFill>
                <a:latin typeface="Open Sans"/>
                <a:ea typeface="Open Sans"/>
                <a:cs typeface="Open Sans"/>
                <a:sym typeface="Open Sans"/>
              </a:rPr>
              <a:t>le schéma narratif </a:t>
            </a:r>
            <a:r>
              <a:rPr b="0" i="0" lang="fr-FR" sz="1800" u="none" cap="none" strike="noStrike">
                <a:solidFill>
                  <a:srgbClr val="000000"/>
                </a:solidFill>
                <a:latin typeface="Open Sans"/>
                <a:ea typeface="Open Sans"/>
                <a:cs typeface="Open Sans"/>
                <a:sym typeface="Open Sans"/>
              </a:rPr>
              <a:t>a été conçu pour décortiquer le récit selon cinq étapes essentielles.</a:t>
            </a:r>
            <a:endParaRPr b="0" i="0" sz="1800" u="none" cap="none" strike="noStrike">
              <a:solidFill>
                <a:srgbClr val="000000"/>
              </a:solidFill>
              <a:latin typeface="Open Sans"/>
              <a:ea typeface="Open Sans"/>
              <a:cs typeface="Open Sans"/>
              <a:sym typeface="Open Sans"/>
            </a:endParaRPr>
          </a:p>
        </p:txBody>
      </p:sp>
      <p:sp>
        <p:nvSpPr>
          <p:cNvPr id="350" name="Google Shape;350;p22"/>
          <p:cNvSpPr/>
          <p:nvPr/>
        </p:nvSpPr>
        <p:spPr>
          <a:xfrm>
            <a:off x="292100" y="3714750"/>
            <a:ext cx="2492375" cy="2777489"/>
          </a:xfrm>
          <a:prstGeom prst="roundRect">
            <a:avLst>
              <a:gd fmla="val 16667" name="adj"/>
            </a:avLst>
          </a:prstGeom>
          <a:solidFill>
            <a:schemeClr val="lt1"/>
          </a:solid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B050"/>
                </a:solidFill>
                <a:latin typeface="Open Sans"/>
                <a:ea typeface="Open Sans"/>
                <a:cs typeface="Open Sans"/>
                <a:sym typeface="Open Sans"/>
              </a:rPr>
              <a:t>Situation initiale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Qui ? Où ? Quand ? </a:t>
            </a:r>
            <a:r>
              <a:rPr b="0" i="0" lang="fr-FR" sz="2000" u="none" cap="none" strike="noStrike">
                <a:solidFill>
                  <a:schemeClr val="dk1"/>
                </a:solidFill>
                <a:latin typeface="Open Sans"/>
                <a:ea typeface="Open Sans"/>
                <a:cs typeface="Open Sans"/>
                <a:sym typeface="Open Sans"/>
              </a:rPr>
              <a:t>Arrière plan de l’histoire: verbes à l’imparfait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rgbClr val="00B05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351" name="Google Shape;351;p22"/>
          <p:cNvSpPr/>
          <p:nvPr/>
        </p:nvSpPr>
        <p:spPr>
          <a:xfrm>
            <a:off x="2886075" y="3760788"/>
            <a:ext cx="2057400" cy="2719387"/>
          </a:xfrm>
          <a:prstGeom prst="rect">
            <a:avLst/>
          </a:prstGeom>
          <a:solidFill>
            <a:schemeClr val="lt1"/>
          </a:solid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Elément modificateur (perturbateur)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FF000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Enclenche le récit, modifie la situation initiale </a:t>
            </a:r>
            <a:r>
              <a:rPr b="0" i="0" lang="fr-FR" sz="1800" u="none" cap="none" strike="noStrike">
                <a:solidFill>
                  <a:schemeClr val="dk1"/>
                </a:solidFill>
                <a:latin typeface="Open Sans"/>
                <a:ea typeface="Open Sans"/>
                <a:cs typeface="Open Sans"/>
                <a:sym typeface="Open Sans"/>
              </a:rPr>
              <a:t>( passé simple)   (un jour , soudain,…)  </a:t>
            </a:r>
            <a:endParaRPr b="0" i="0" sz="1400" u="none" cap="none" strike="noStrike">
              <a:solidFill>
                <a:srgbClr val="000000"/>
              </a:solidFill>
              <a:latin typeface="Arial"/>
              <a:ea typeface="Arial"/>
              <a:cs typeface="Arial"/>
              <a:sym typeface="Arial"/>
            </a:endParaRPr>
          </a:p>
        </p:txBody>
      </p:sp>
      <p:sp>
        <p:nvSpPr>
          <p:cNvPr id="352" name="Google Shape;352;p22"/>
          <p:cNvSpPr/>
          <p:nvPr/>
        </p:nvSpPr>
        <p:spPr>
          <a:xfrm>
            <a:off x="5191127" y="3760787"/>
            <a:ext cx="2057400" cy="2719383"/>
          </a:xfrm>
          <a:prstGeom prst="roundRect">
            <a:avLst>
              <a:gd fmla="val 16667" name="adj"/>
            </a:avLst>
          </a:prstGeom>
          <a:solidFill>
            <a:schemeClr val="lt1"/>
          </a:solidFill>
          <a:ln cap="flat" cmpd="sng" w="57150">
            <a:solidFill>
              <a:srgbClr val="FFC000"/>
            </a:solidFill>
            <a:prstDash val="dashDot"/>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FFC000"/>
                </a:solidFill>
                <a:latin typeface="Open Sans"/>
                <a:ea typeface="Open Sans"/>
                <a:cs typeface="Open Sans"/>
                <a:sym typeface="Open Sans"/>
              </a:rPr>
              <a:t>Les péripéties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FFC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Actions successives </a:t>
            </a:r>
            <a:r>
              <a:rPr b="0" i="0" lang="fr-FR" sz="1800" u="none" cap="none" strike="noStrike">
                <a:solidFill>
                  <a:schemeClr val="dk1"/>
                </a:solidFill>
                <a:latin typeface="Open Sans"/>
                <a:ea typeface="Open Sans"/>
                <a:cs typeface="Open Sans"/>
                <a:sym typeface="Open Sans"/>
              </a:rPr>
              <a:t>du personnage principal </a:t>
            </a:r>
            <a:endParaRPr b="0" i="0" sz="1400" u="none" cap="none" strike="noStrike">
              <a:solidFill>
                <a:srgbClr val="000000"/>
              </a:solidFill>
              <a:latin typeface="Arial"/>
              <a:ea typeface="Arial"/>
              <a:cs typeface="Arial"/>
              <a:sym typeface="Arial"/>
            </a:endParaRPr>
          </a:p>
        </p:txBody>
      </p:sp>
      <p:sp>
        <p:nvSpPr>
          <p:cNvPr id="353" name="Google Shape;353;p22"/>
          <p:cNvSpPr/>
          <p:nvPr/>
        </p:nvSpPr>
        <p:spPr>
          <a:xfrm>
            <a:off x="7581900" y="3760788"/>
            <a:ext cx="2057400" cy="2719387"/>
          </a:xfrm>
          <a:prstGeom prst="rect">
            <a:avLst/>
          </a:prstGeom>
          <a:solidFill>
            <a:schemeClr val="lt1"/>
          </a:solid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7030A0"/>
                </a:solidFill>
                <a:latin typeface="Open Sans"/>
                <a:ea typeface="Open Sans"/>
                <a:cs typeface="Open Sans"/>
                <a:sym typeface="Open Sans"/>
              </a:rPr>
              <a:t>Elément de résolution (réparateur)</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7030A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Evènement qui clôt le récit  et qui vient rétablir l’équilibre</a:t>
            </a:r>
            <a:endParaRPr b="0" i="0" sz="1800" u="none" cap="none" strike="noStrike">
              <a:solidFill>
                <a:schemeClr val="dk1"/>
              </a:solidFill>
              <a:latin typeface="Open Sans"/>
              <a:ea typeface="Open Sans"/>
              <a:cs typeface="Open Sans"/>
              <a:sym typeface="Open Sans"/>
            </a:endParaRPr>
          </a:p>
        </p:txBody>
      </p:sp>
      <p:sp>
        <p:nvSpPr>
          <p:cNvPr id="354" name="Google Shape;354;p22"/>
          <p:cNvSpPr/>
          <p:nvPr/>
        </p:nvSpPr>
        <p:spPr>
          <a:xfrm>
            <a:off x="9786938" y="3760787"/>
            <a:ext cx="2252662" cy="2719388"/>
          </a:xfrm>
          <a:prstGeom prst="roundRect">
            <a:avLst>
              <a:gd fmla="val 16667" name="adj"/>
            </a:avLst>
          </a:prstGeom>
          <a:solidFill>
            <a:schemeClr val="lt1"/>
          </a:solid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00B0F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B0F0"/>
                </a:solidFill>
                <a:latin typeface="Open Sans"/>
                <a:ea typeface="Open Sans"/>
                <a:cs typeface="Open Sans"/>
                <a:sym typeface="Open Sans"/>
              </a:rPr>
              <a:t>Situation finale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Retour à une situation stable, </a:t>
            </a:r>
            <a:r>
              <a:rPr b="0" i="0" lang="fr-FR" sz="2000" u="none" cap="none" strike="noStrike">
                <a:solidFill>
                  <a:schemeClr val="dk1"/>
                </a:solidFill>
                <a:latin typeface="Open Sans"/>
                <a:ea typeface="Open Sans"/>
                <a:cs typeface="Open Sans"/>
                <a:sym typeface="Open Sans"/>
              </a:rPr>
              <a:t>différente de la situation initiale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rgbClr val="00B05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cxnSp>
        <p:nvCxnSpPr>
          <p:cNvPr id="355" name="Google Shape;355;p22"/>
          <p:cNvCxnSpPr/>
          <p:nvPr/>
        </p:nvCxnSpPr>
        <p:spPr>
          <a:xfrm>
            <a:off x="292100" y="3143250"/>
            <a:ext cx="2509838" cy="0"/>
          </a:xfrm>
          <a:prstGeom prst="straightConnector1">
            <a:avLst/>
          </a:prstGeom>
          <a:noFill/>
          <a:ln cap="flat" cmpd="sng" w="57150">
            <a:solidFill>
              <a:srgbClr val="00B050"/>
            </a:solidFill>
            <a:prstDash val="solid"/>
            <a:round/>
            <a:headEnd len="sm" w="sm" type="none"/>
            <a:tailEnd len="sm" w="sm" type="none"/>
          </a:ln>
        </p:spPr>
      </p:cxnSp>
      <p:cxnSp>
        <p:nvCxnSpPr>
          <p:cNvPr id="356" name="Google Shape;356;p22"/>
          <p:cNvCxnSpPr/>
          <p:nvPr/>
        </p:nvCxnSpPr>
        <p:spPr>
          <a:xfrm>
            <a:off x="3333750" y="3143250"/>
            <a:ext cx="990600" cy="0"/>
          </a:xfrm>
          <a:prstGeom prst="straightConnector1">
            <a:avLst/>
          </a:prstGeom>
          <a:noFill/>
          <a:ln cap="flat" cmpd="sng" w="57150">
            <a:solidFill>
              <a:srgbClr val="FF0000"/>
            </a:solidFill>
            <a:prstDash val="solid"/>
            <a:round/>
            <a:headEnd len="sm" w="sm" type="none"/>
            <a:tailEnd len="sm" w="sm" type="none"/>
          </a:ln>
        </p:spPr>
      </p:cxnSp>
      <p:cxnSp>
        <p:nvCxnSpPr>
          <p:cNvPr id="357" name="Google Shape;357;p22"/>
          <p:cNvCxnSpPr/>
          <p:nvPr/>
        </p:nvCxnSpPr>
        <p:spPr>
          <a:xfrm>
            <a:off x="4943475" y="3143250"/>
            <a:ext cx="2828925" cy="0"/>
          </a:xfrm>
          <a:prstGeom prst="straightConnector1">
            <a:avLst/>
          </a:prstGeom>
          <a:noFill/>
          <a:ln cap="flat" cmpd="sng" w="57150">
            <a:solidFill>
              <a:srgbClr val="FFC000"/>
            </a:solidFill>
            <a:prstDash val="lgDashDot"/>
            <a:round/>
            <a:headEnd len="sm" w="sm" type="none"/>
            <a:tailEnd len="sm" w="sm" type="none"/>
          </a:ln>
        </p:spPr>
      </p:cxnSp>
      <p:cxnSp>
        <p:nvCxnSpPr>
          <p:cNvPr id="358" name="Google Shape;358;p22"/>
          <p:cNvCxnSpPr/>
          <p:nvPr/>
        </p:nvCxnSpPr>
        <p:spPr>
          <a:xfrm>
            <a:off x="8153400" y="3122613"/>
            <a:ext cx="990600" cy="0"/>
          </a:xfrm>
          <a:prstGeom prst="straightConnector1">
            <a:avLst/>
          </a:prstGeom>
          <a:noFill/>
          <a:ln cap="flat" cmpd="sng" w="57150">
            <a:solidFill>
              <a:srgbClr val="7030A0"/>
            </a:solidFill>
            <a:prstDash val="solid"/>
            <a:round/>
            <a:headEnd len="sm" w="sm" type="none"/>
            <a:tailEnd len="sm" w="sm" type="none"/>
          </a:ln>
        </p:spPr>
      </p:cxnSp>
      <p:cxnSp>
        <p:nvCxnSpPr>
          <p:cNvPr id="359" name="Google Shape;359;p22"/>
          <p:cNvCxnSpPr/>
          <p:nvPr/>
        </p:nvCxnSpPr>
        <p:spPr>
          <a:xfrm flipH="1" rot="10800000">
            <a:off x="9639300" y="3122613"/>
            <a:ext cx="1981200" cy="20637"/>
          </a:xfrm>
          <a:prstGeom prst="straightConnector1">
            <a:avLst/>
          </a:prstGeom>
          <a:noFill/>
          <a:ln cap="flat" cmpd="sng" w="57150">
            <a:solidFill>
              <a:srgbClr val="00B0F0"/>
            </a:solidFill>
            <a:prstDash val="solid"/>
            <a:round/>
            <a:headEnd len="sm" w="sm" type="none"/>
            <a:tailEnd len="med" w="med" type="triangle"/>
          </a:ln>
        </p:spPr>
      </p:cxnSp>
      <p:sp>
        <p:nvSpPr>
          <p:cNvPr id="360" name="Google Shape;360;p22"/>
          <p:cNvSpPr/>
          <p:nvPr/>
        </p:nvSpPr>
        <p:spPr>
          <a:xfrm>
            <a:off x="8329613" y="2373313"/>
            <a:ext cx="560387" cy="560387"/>
          </a:xfrm>
          <a:custGeom>
            <a:rect b="b" l="l" r="r" t="t"/>
            <a:pathLst>
              <a:path extrusionOk="0" h="3240000" w="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lnTo>
                  <a:pt x="2026698" y="2215122"/>
                </a:ln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lt1"/>
          </a:solidFill>
          <a:ln cap="flat" cmpd="sng" w="9525">
            <a:solidFill>
              <a:srgbClr val="CC009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dk1"/>
              </a:solidFill>
              <a:latin typeface="Arial"/>
              <a:ea typeface="Arial"/>
              <a:cs typeface="Arial"/>
              <a:sym typeface="Arial"/>
            </a:endParaRPr>
          </a:p>
        </p:txBody>
      </p:sp>
      <p:sp>
        <p:nvSpPr>
          <p:cNvPr id="361" name="Google Shape;361;p22"/>
          <p:cNvSpPr/>
          <p:nvPr/>
        </p:nvSpPr>
        <p:spPr>
          <a:xfrm rot="9998390">
            <a:off x="3662363" y="2562225"/>
            <a:ext cx="376237" cy="744538"/>
          </a:xfrm>
          <a:custGeom>
            <a:rect b="b" l="l" r="r" t="t"/>
            <a:pathLst>
              <a:path extrusionOk="0" h="3195455" w="1613569">
                <a:moveTo>
                  <a:pt x="1348422" y="2012960"/>
                </a:moveTo>
                <a:lnTo>
                  <a:pt x="264249" y="2012960"/>
                </a:lnTo>
                <a:cubicBezTo>
                  <a:pt x="99656" y="1932015"/>
                  <a:pt x="172" y="1814225"/>
                  <a:pt x="0" y="1686651"/>
                </a:cubicBezTo>
                <a:lnTo>
                  <a:pt x="716785" y="1678553"/>
                </a:lnTo>
                <a:lnTo>
                  <a:pt x="716785" y="360000"/>
                </a:lnTo>
                <a:lnTo>
                  <a:pt x="716785" y="355479"/>
                </a:lnTo>
                <a:lnTo>
                  <a:pt x="717916" y="355479"/>
                </a:lnTo>
                <a:lnTo>
                  <a:pt x="806785" y="0"/>
                </a:lnTo>
                <a:lnTo>
                  <a:pt x="895655" y="355479"/>
                </a:lnTo>
                <a:lnTo>
                  <a:pt x="896785" y="355479"/>
                </a:lnTo>
                <a:lnTo>
                  <a:pt x="896785" y="360000"/>
                </a:lnTo>
                <a:lnTo>
                  <a:pt x="896785" y="1676520"/>
                </a:lnTo>
                <a:lnTo>
                  <a:pt x="1612906" y="1668429"/>
                </a:lnTo>
                <a:cubicBezTo>
                  <a:pt x="1622778" y="1802631"/>
                  <a:pt x="1521918" y="1928220"/>
                  <a:pt x="1348422" y="2012960"/>
                </a:cubicBezTo>
                <a:close/>
                <a:moveTo>
                  <a:pt x="1175921" y="2908428"/>
                </a:moveTo>
                <a:lnTo>
                  <a:pt x="437641" y="2908428"/>
                </a:lnTo>
                <a:lnTo>
                  <a:pt x="250570" y="2083962"/>
                </a:lnTo>
                <a:lnTo>
                  <a:pt x="1362992" y="2083962"/>
                </a:lnTo>
                <a:lnTo>
                  <a:pt x="1175921" y="2908428"/>
                </a:lnTo>
                <a:close/>
                <a:moveTo>
                  <a:pt x="1155969" y="3195455"/>
                </a:moveTo>
                <a:lnTo>
                  <a:pt x="457593" y="3195455"/>
                </a:lnTo>
                <a:cubicBezTo>
                  <a:pt x="397940" y="3195455"/>
                  <a:pt x="349581" y="3147096"/>
                  <a:pt x="349581" y="3087443"/>
                </a:cubicBezTo>
                <a:cubicBezTo>
                  <a:pt x="349581" y="3027790"/>
                  <a:pt x="397940" y="2979431"/>
                  <a:pt x="457593" y="2979431"/>
                </a:cubicBezTo>
                <a:lnTo>
                  <a:pt x="1155969" y="2979431"/>
                </a:lnTo>
                <a:cubicBezTo>
                  <a:pt x="1215622" y="2979431"/>
                  <a:pt x="1263981" y="3027790"/>
                  <a:pt x="1263981" y="3087443"/>
                </a:cubicBezTo>
                <a:cubicBezTo>
                  <a:pt x="1263981" y="3147096"/>
                  <a:pt x="1215622" y="3195455"/>
                  <a:pt x="1155969" y="3195455"/>
                </a:cubicBezTo>
                <a:close/>
              </a:path>
            </a:pathLst>
          </a:custGeom>
          <a:solidFill>
            <a:srgbClr val="FF0000"/>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9"/>
                                        </p:tgtEl>
                                        <p:attrNameLst>
                                          <p:attrName>style.visibility</p:attrName>
                                        </p:attrNameLst>
                                      </p:cBhvr>
                                      <p:to>
                                        <p:strVal val="visible"/>
                                      </p:to>
                                    </p:set>
                                    <p:anim calcmode="lin" valueType="num">
                                      <p:cBhvr additive="base">
                                        <p:cTn dur="500"/>
                                        <p:tgtEl>
                                          <p:spTgt spid="3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23"/>
          <p:cNvSpPr/>
          <p:nvPr/>
        </p:nvSpPr>
        <p:spPr>
          <a:xfrm>
            <a:off x="0" y="768736"/>
            <a:ext cx="3358925"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68" name="Google Shape;368;p23"/>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ENTRAINEMENT</a:t>
            </a:r>
            <a:endParaRPr b="0" i="0" sz="3600" u="none" cap="none" strike="noStrike">
              <a:solidFill>
                <a:srgbClr val="0096D6"/>
              </a:solidFill>
              <a:latin typeface="Open Sans"/>
              <a:ea typeface="Open Sans"/>
              <a:cs typeface="Open Sans"/>
              <a:sym typeface="Open Sans"/>
            </a:endParaRPr>
          </a:p>
        </p:txBody>
      </p:sp>
      <p:graphicFrame>
        <p:nvGraphicFramePr>
          <p:cNvPr id="369" name="Google Shape;369;p23"/>
          <p:cNvGraphicFramePr/>
          <p:nvPr/>
        </p:nvGraphicFramePr>
        <p:xfrm>
          <a:off x="3369085" y="796981"/>
          <a:ext cx="3000000" cy="3000000"/>
        </p:xfrm>
        <a:graphic>
          <a:graphicData uri="http://schemas.openxmlformats.org/drawingml/2006/table">
            <a:tbl>
              <a:tblPr bandRow="1" firstCol="1" firstRow="1">
                <a:noFill/>
                <a:tableStyleId>{37C9461B-6444-483F-9BF9-9B13F684DAAE}</a:tableStyleId>
              </a:tblPr>
              <a:tblGrid>
                <a:gridCol w="8413750"/>
              </a:tblGrid>
              <a:tr h="3613150">
                <a:tc>
                  <a:txBody>
                    <a:bodyPr/>
                    <a:lstStyle/>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À l'été 2004, deux jeunes téméraires, Bruno et Vincent, décident de grimper </a:t>
                      </a:r>
                      <a:br>
                        <a:rPr b="0" lang="fr-FR" sz="1800" u="none" cap="none" strike="noStrike">
                          <a:solidFill>
                            <a:schemeClr val="dk1"/>
                          </a:solidFill>
                          <a:latin typeface="Open Sans"/>
                          <a:ea typeface="Open Sans"/>
                          <a:cs typeface="Open Sans"/>
                          <a:sym typeface="Open Sans"/>
                        </a:rPr>
                      </a:br>
                      <a:r>
                        <a:rPr b="0" lang="fr-FR" sz="1800" u="none" cap="none" strike="noStrike">
                          <a:solidFill>
                            <a:schemeClr val="dk1"/>
                          </a:solidFill>
                          <a:latin typeface="Open Sans"/>
                          <a:ea typeface="Open Sans"/>
                          <a:cs typeface="Open Sans"/>
                          <a:sym typeface="Open Sans"/>
                        </a:rPr>
                        <a:t>le mont Robson qui est le point culminant des Rocheuses canadiennes.</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sz="1800" u="none" cap="none" strike="noStrike">
                        <a:solidFill>
                          <a:schemeClr val="dk1"/>
                        </a:solidFill>
                        <a:latin typeface="Open Sans"/>
                        <a:ea typeface="Open Sans"/>
                        <a:cs typeface="Open Sans"/>
                        <a:sym typeface="Open Sans"/>
                      </a:endParaRPr>
                    </a:p>
                  </a:txBody>
                  <a:tcPr marT="0" marB="0" marR="68575" marL="68575" anchor="ctr">
                    <a:solidFill>
                      <a:srgbClr val="EDEDED"/>
                    </a:solidFill>
                  </a:tcPr>
                </a:tc>
              </a:tr>
            </a:tbl>
          </a:graphicData>
        </a:graphic>
      </p:graphicFrame>
      <p:sp>
        <p:nvSpPr>
          <p:cNvPr id="370" name="Google Shape;370;p23"/>
          <p:cNvSpPr/>
          <p:nvPr/>
        </p:nvSpPr>
        <p:spPr>
          <a:xfrm>
            <a:off x="619125" y="1161960"/>
            <a:ext cx="2549525" cy="120032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Voici un exemple d'un récit d'aventures :</a:t>
            </a:r>
            <a:endParaRPr b="1" i="0" sz="2400" u="none" cap="none" strike="noStrike">
              <a:solidFill>
                <a:schemeClr val="dk1"/>
              </a:solidFill>
              <a:latin typeface="Open Sans"/>
              <a:ea typeface="Open Sans"/>
              <a:cs typeface="Open Sans"/>
              <a:sym typeface="Open Sans"/>
            </a:endParaRPr>
          </a:p>
        </p:txBody>
      </p:sp>
      <p:graphicFrame>
        <p:nvGraphicFramePr>
          <p:cNvPr id="371" name="Google Shape;371;p23"/>
          <p:cNvGraphicFramePr/>
          <p:nvPr/>
        </p:nvGraphicFramePr>
        <p:xfrm>
          <a:off x="3454400" y="4759325"/>
          <a:ext cx="3000000" cy="3000000"/>
        </p:xfrm>
        <a:graphic>
          <a:graphicData uri="http://schemas.openxmlformats.org/drawingml/2006/table">
            <a:tbl>
              <a:tblPr bandRow="1" firstCol="1" firstRow="1">
                <a:noFill/>
                <a:tableStyleId>{3BCA5CF8-6A41-4630-9ED3-0DC43F209A32}</a:tableStyleId>
              </a:tblPr>
              <a:tblGrid>
                <a:gridCol w="1852050"/>
                <a:gridCol w="1978325"/>
                <a:gridCol w="2291675"/>
                <a:gridCol w="2291675"/>
              </a:tblGrid>
              <a:tr h="727975">
                <a:tc>
                  <a:txBody>
                    <a:bodyPr/>
                    <a:lstStyle/>
                    <a:p>
                      <a:pPr indent="0" lvl="0" marL="0" marR="0" rtl="0" algn="ctr">
                        <a:lnSpc>
                          <a:spcPct val="107000"/>
                        </a:lnSpc>
                        <a:spcBef>
                          <a:spcPts val="0"/>
                        </a:spcBef>
                        <a:spcAft>
                          <a:spcPts val="0"/>
                        </a:spcAft>
                        <a:buClr>
                          <a:srgbClr val="000000"/>
                        </a:buClr>
                        <a:buSzPts val="1800"/>
                        <a:buFont typeface="Arial"/>
                        <a:buNone/>
                      </a:pPr>
                      <a:r>
                        <a:rPr b="1" lang="fr-FR" sz="1800" u="none" cap="none" strike="noStrike">
                          <a:solidFill>
                            <a:srgbClr val="FF0000"/>
                          </a:solidFill>
                          <a:latin typeface="Open Sans"/>
                          <a:ea typeface="Open Sans"/>
                          <a:cs typeface="Open Sans"/>
                          <a:sym typeface="Open Sans"/>
                        </a:rPr>
                        <a:t>Qui sont les personnages ?</a:t>
                      </a:r>
                      <a:endParaRPr b="1" sz="1800" u="none" cap="none" strike="noStrike">
                        <a:solidFill>
                          <a:srgbClr val="FF0000"/>
                        </a:solidFill>
                        <a:latin typeface="Open Sans"/>
                        <a:ea typeface="Open Sans"/>
                        <a:cs typeface="Open Sans"/>
                        <a:sym typeface="Open Sans"/>
                      </a:endParaRPr>
                    </a:p>
                  </a:txBody>
                  <a:tcPr marT="0" marB="0" marR="68575" marL="68575" anchor="ctr">
                    <a:solidFill>
                      <a:srgbClr val="BBD6EE"/>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800" u="none" cap="none" strike="noStrike">
                          <a:solidFill>
                            <a:srgbClr val="00B0F0"/>
                          </a:solidFill>
                          <a:latin typeface="Open Sans"/>
                          <a:ea typeface="Open Sans"/>
                          <a:cs typeface="Open Sans"/>
                          <a:sym typeface="Open Sans"/>
                        </a:rPr>
                        <a:t>Où l’action se passe-t-elle ?</a:t>
                      </a:r>
                      <a:endParaRPr b="1" sz="1800" u="none" cap="none" strike="noStrike">
                        <a:solidFill>
                          <a:srgbClr val="00B0F0"/>
                        </a:solidFill>
                        <a:latin typeface="Open Sans"/>
                        <a:ea typeface="Open Sans"/>
                        <a:cs typeface="Open Sans"/>
                        <a:sym typeface="Open Sans"/>
                      </a:endParaRPr>
                    </a:p>
                  </a:txBody>
                  <a:tcPr marT="0" marB="0" marR="68575" marL="68575" anchor="ctr">
                    <a:solidFill>
                      <a:srgbClr val="BBD6EE"/>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800" u="none" cap="none" strike="noStrike">
                          <a:solidFill>
                            <a:srgbClr val="00B050"/>
                          </a:solidFill>
                          <a:latin typeface="Open Sans"/>
                          <a:ea typeface="Open Sans"/>
                          <a:cs typeface="Open Sans"/>
                          <a:sym typeface="Open Sans"/>
                        </a:rPr>
                        <a:t>Quand l’action se passe-t-elle ?</a:t>
                      </a:r>
                      <a:endParaRPr b="1" sz="1800" u="none" cap="none" strike="noStrike">
                        <a:solidFill>
                          <a:srgbClr val="00B050"/>
                        </a:solidFill>
                        <a:latin typeface="Open Sans"/>
                        <a:ea typeface="Open Sans"/>
                        <a:cs typeface="Open Sans"/>
                        <a:sym typeface="Open Sans"/>
                      </a:endParaRPr>
                    </a:p>
                  </a:txBody>
                  <a:tcPr marT="0" marB="0" marR="68575" marL="68575" anchor="ctr">
                    <a:solidFill>
                      <a:srgbClr val="BBD6EE"/>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800" u="none" cap="none" strike="noStrike">
                          <a:solidFill>
                            <a:srgbClr val="FFC000"/>
                          </a:solidFill>
                          <a:latin typeface="Open Sans"/>
                          <a:ea typeface="Open Sans"/>
                          <a:cs typeface="Open Sans"/>
                          <a:sym typeface="Open Sans"/>
                        </a:rPr>
                        <a:t>Que font les personnages ?</a:t>
                      </a:r>
                      <a:endParaRPr b="1" sz="1800" u="none" cap="none" strike="noStrike">
                        <a:solidFill>
                          <a:srgbClr val="FFC000"/>
                        </a:solidFill>
                        <a:latin typeface="Open Sans"/>
                        <a:ea typeface="Open Sans"/>
                        <a:cs typeface="Open Sans"/>
                        <a:sym typeface="Open Sans"/>
                      </a:endParaRPr>
                    </a:p>
                  </a:txBody>
                  <a:tcPr marT="0" marB="0" marR="68575" marL="68575" anchor="ctr">
                    <a:solidFill>
                      <a:srgbClr val="BBD6EE"/>
                    </a:solidFill>
                  </a:tcPr>
                </a:tc>
              </a:tr>
              <a:tr h="786500">
                <a:tc>
                  <a:txBody>
                    <a:bodyPr/>
                    <a:lstStyle/>
                    <a:p>
                      <a:pPr indent="0" lvl="0" marL="0" marR="0" rtl="0" algn="just">
                        <a:lnSpc>
                          <a:spcPct val="107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endParaRPr sz="1800" u="none" cap="none" strike="noStrike">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endParaRPr sz="18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endParaRPr sz="18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endParaRPr sz="18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endParaRPr sz="1800" u="none" cap="none" strike="noStrike">
                        <a:latin typeface="Open Sans"/>
                        <a:ea typeface="Open Sans"/>
                        <a:cs typeface="Open Sans"/>
                        <a:sym typeface="Open Sans"/>
                      </a:endParaRPr>
                    </a:p>
                  </a:txBody>
                  <a:tcPr marT="0" marB="0" marR="68575" marL="68575"/>
                </a:tc>
              </a:tr>
            </a:tbl>
          </a:graphicData>
        </a:graphic>
      </p:graphicFrame>
      <p:sp>
        <p:nvSpPr>
          <p:cNvPr id="372" name="Google Shape;372;p23"/>
          <p:cNvSpPr/>
          <p:nvPr/>
        </p:nvSpPr>
        <p:spPr>
          <a:xfrm>
            <a:off x="619125" y="4526529"/>
            <a:ext cx="2835275" cy="156966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réponses aux questions qui suivent.</a:t>
            </a:r>
            <a:endParaRPr b="1" i="0" sz="2400" u="none" cap="none" strike="noStrike">
              <a:solidFill>
                <a:schemeClr val="dk1"/>
              </a:solidFill>
              <a:latin typeface="Open Sans"/>
              <a:ea typeface="Open Sans"/>
              <a:cs typeface="Open Sans"/>
              <a:sym typeface="Open Sans"/>
            </a:endParaRPr>
          </a:p>
        </p:txBody>
      </p:sp>
      <p:sp>
        <p:nvSpPr>
          <p:cNvPr id="373" name="Google Shape;373;p23"/>
          <p:cNvSpPr/>
          <p:nvPr/>
        </p:nvSpPr>
        <p:spPr>
          <a:xfrm>
            <a:off x="4903788" y="1108075"/>
            <a:ext cx="4638675" cy="377825"/>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74" name="Google Shape;374;p23"/>
          <p:cNvSpPr/>
          <p:nvPr/>
        </p:nvSpPr>
        <p:spPr>
          <a:xfrm>
            <a:off x="3454400" y="1485900"/>
            <a:ext cx="6873875" cy="276225"/>
          </a:xfrm>
          <a:prstGeom prst="roundRect">
            <a:avLst>
              <a:gd fmla="val 16667" name="adj"/>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75" name="Google Shape;375;p23"/>
          <p:cNvSpPr/>
          <p:nvPr/>
        </p:nvSpPr>
        <p:spPr>
          <a:xfrm>
            <a:off x="3415712" y="1095913"/>
            <a:ext cx="1441450" cy="331788"/>
          </a:xfrm>
          <a:prstGeom prst="roundRect">
            <a:avLst>
              <a:gd fmla="val 16667" name="adj"/>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76" name="Google Shape;376;p23"/>
          <p:cNvSpPr/>
          <p:nvPr/>
        </p:nvSpPr>
        <p:spPr>
          <a:xfrm>
            <a:off x="10983913" y="1168400"/>
            <a:ext cx="884237" cy="271463"/>
          </a:xfrm>
          <a:prstGeom prst="roundRect">
            <a:avLst>
              <a:gd fmla="val 16667" name="adj"/>
            </a:avLst>
          </a:prstGeom>
          <a:noFill/>
          <a:ln cap="flat" cmpd="sng" w="57150">
            <a:solidFill>
              <a:srgbClr val="FFD96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2"/>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371"/>
                                        </p:tgtEl>
                                        <p:attrNameLst>
                                          <p:attrName>style.visibility</p:attrName>
                                        </p:attrNameLst>
                                      </p:cBhvr>
                                      <p:to>
                                        <p:strVal val="visible"/>
                                      </p:to>
                                    </p:set>
                                    <p:animEffect filter="fade" transition="in">
                                      <p:cBhvr>
                                        <p:cTn dur="1000"/>
                                        <p:tgtEl>
                                          <p:spTgt spid="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24"/>
          <p:cNvSpPr/>
          <p:nvPr/>
        </p:nvSpPr>
        <p:spPr>
          <a:xfrm>
            <a:off x="-24882" y="768736"/>
            <a:ext cx="3479281"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83" name="Google Shape;383;p24"/>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ENTRAINEMENT</a:t>
            </a:r>
            <a:endParaRPr b="0" i="0" sz="3600" u="none" cap="none" strike="noStrike">
              <a:solidFill>
                <a:srgbClr val="0096D6"/>
              </a:solidFill>
              <a:latin typeface="Open Sans"/>
              <a:ea typeface="Open Sans"/>
              <a:cs typeface="Open Sans"/>
              <a:sym typeface="Open Sans"/>
            </a:endParaRPr>
          </a:p>
        </p:txBody>
      </p:sp>
      <p:graphicFrame>
        <p:nvGraphicFramePr>
          <p:cNvPr id="384" name="Google Shape;384;p24"/>
          <p:cNvGraphicFramePr/>
          <p:nvPr/>
        </p:nvGraphicFramePr>
        <p:xfrm>
          <a:off x="3454400" y="806450"/>
          <a:ext cx="3000000" cy="3000000"/>
        </p:xfrm>
        <a:graphic>
          <a:graphicData uri="http://schemas.openxmlformats.org/drawingml/2006/table">
            <a:tbl>
              <a:tblPr bandRow="1" firstCol="1" firstRow="1">
                <a:noFill/>
                <a:tableStyleId>{37C9461B-6444-483F-9BF9-9B13F684DAAE}</a:tableStyleId>
              </a:tblPr>
              <a:tblGrid>
                <a:gridCol w="8413750"/>
              </a:tblGrid>
              <a:tr h="3613150">
                <a:tc>
                  <a:txBody>
                    <a:bodyPr/>
                    <a:lstStyle/>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À l'été 2004, deux jeunes téméraires, Bruno et Vincent, décident de grimper le mont Robson qui est le point culminant des Rocheuses canadiennes.</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sz="1800" u="none" cap="none" strike="noStrike">
                        <a:solidFill>
                          <a:schemeClr val="dk1"/>
                        </a:solidFill>
                        <a:latin typeface="Open Sans"/>
                        <a:ea typeface="Open Sans"/>
                        <a:cs typeface="Open Sans"/>
                        <a:sym typeface="Open Sans"/>
                      </a:endParaRPr>
                    </a:p>
                  </a:txBody>
                  <a:tcPr marT="0" marB="0" marR="68575" marL="68575" anchor="ctr">
                    <a:solidFill>
                      <a:srgbClr val="EDEDED"/>
                    </a:solidFill>
                  </a:tcPr>
                </a:tc>
              </a:tr>
            </a:tbl>
          </a:graphicData>
        </a:graphic>
      </p:graphicFrame>
      <p:sp>
        <p:nvSpPr>
          <p:cNvPr id="385" name="Google Shape;385;p24"/>
          <p:cNvSpPr/>
          <p:nvPr/>
        </p:nvSpPr>
        <p:spPr>
          <a:xfrm>
            <a:off x="528116" y="1125447"/>
            <a:ext cx="2549525" cy="120032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Voici un exemple d'un récit d'aventures :</a:t>
            </a:r>
            <a:endParaRPr b="1" i="0" sz="2400" u="none" cap="none" strike="noStrike">
              <a:solidFill>
                <a:schemeClr val="dk1"/>
              </a:solidFill>
              <a:latin typeface="Open Sans"/>
              <a:ea typeface="Open Sans"/>
              <a:cs typeface="Open Sans"/>
              <a:sym typeface="Open Sans"/>
            </a:endParaRPr>
          </a:p>
        </p:txBody>
      </p:sp>
      <p:sp>
        <p:nvSpPr>
          <p:cNvPr id="386" name="Google Shape;386;p24"/>
          <p:cNvSpPr/>
          <p:nvPr/>
        </p:nvSpPr>
        <p:spPr>
          <a:xfrm>
            <a:off x="528116" y="3927614"/>
            <a:ext cx="2478087" cy="193899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réponses aux questions qui suivent questions.</a:t>
            </a:r>
            <a:endParaRPr b="1" i="0" sz="2400" u="none" cap="none" strike="noStrike">
              <a:solidFill>
                <a:schemeClr val="dk1"/>
              </a:solidFill>
              <a:latin typeface="Open Sans"/>
              <a:ea typeface="Open Sans"/>
              <a:cs typeface="Open Sans"/>
              <a:sym typeface="Open Sans"/>
            </a:endParaRPr>
          </a:p>
        </p:txBody>
      </p:sp>
      <p:sp>
        <p:nvSpPr>
          <p:cNvPr id="387" name="Google Shape;387;p24"/>
          <p:cNvSpPr/>
          <p:nvPr/>
        </p:nvSpPr>
        <p:spPr>
          <a:xfrm>
            <a:off x="3640138" y="4660900"/>
            <a:ext cx="8040687" cy="372281"/>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1- Par quel mot l’élément perturbateur commence-t-il ? </a:t>
            </a:r>
            <a:endParaRPr b="0" i="0" sz="1400" u="none" cap="none" strike="noStrike">
              <a:solidFill>
                <a:srgbClr val="000000"/>
              </a:solidFill>
              <a:latin typeface="Arial"/>
              <a:ea typeface="Arial"/>
              <a:cs typeface="Arial"/>
              <a:sym typeface="Arial"/>
            </a:endParaRPr>
          </a:p>
        </p:txBody>
      </p:sp>
      <p:sp>
        <p:nvSpPr>
          <p:cNvPr id="388" name="Google Shape;388;p24"/>
          <p:cNvSpPr/>
          <p:nvPr/>
        </p:nvSpPr>
        <p:spPr>
          <a:xfrm>
            <a:off x="3640138" y="5340350"/>
            <a:ext cx="5637212" cy="684213"/>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2- S’agit-il d’un évènement ou d’un personnage qui vient perturber la situation d’équilibre? </a:t>
            </a:r>
            <a:endParaRPr b="0" i="0" sz="1400" u="none" cap="none" strike="noStrike">
              <a:solidFill>
                <a:srgbClr val="000000"/>
              </a:solidFill>
              <a:latin typeface="Arial"/>
              <a:ea typeface="Arial"/>
              <a:cs typeface="Arial"/>
              <a:sym typeface="Arial"/>
            </a:endParaRPr>
          </a:p>
        </p:txBody>
      </p:sp>
      <p:sp>
        <p:nvSpPr>
          <p:cNvPr id="389" name="Google Shape;389;p24"/>
          <p:cNvSpPr/>
          <p:nvPr/>
        </p:nvSpPr>
        <p:spPr>
          <a:xfrm>
            <a:off x="8459788" y="5681663"/>
            <a:ext cx="2930525"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Il s’agit d’un événement. </a:t>
            </a:r>
            <a:endParaRPr b="0" i="1" sz="1800" u="none" cap="none" strike="noStrike">
              <a:solidFill>
                <a:srgbClr val="FF0000"/>
              </a:solidFill>
              <a:latin typeface="Open Sans"/>
              <a:ea typeface="Open Sans"/>
              <a:cs typeface="Open Sans"/>
              <a:sym typeface="Open Sans"/>
            </a:endParaRPr>
          </a:p>
        </p:txBody>
      </p:sp>
      <p:sp>
        <p:nvSpPr>
          <p:cNvPr id="390" name="Google Shape;390;p24"/>
          <p:cNvSpPr/>
          <p:nvPr/>
        </p:nvSpPr>
        <p:spPr>
          <a:xfrm>
            <a:off x="5584874" y="1661146"/>
            <a:ext cx="4345281" cy="457200"/>
          </a:xfrm>
          <a:prstGeom prst="wave">
            <a:avLst>
              <a:gd fmla="val 12500" name="adj1"/>
              <a:gd fmla="val 0" name="adj2"/>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91" name="Google Shape;391;p24"/>
          <p:cNvSpPr/>
          <p:nvPr/>
        </p:nvSpPr>
        <p:spPr>
          <a:xfrm>
            <a:off x="9304338" y="4932363"/>
            <a:ext cx="2047875" cy="365125"/>
          </a:xfrm>
          <a:prstGeom prst="roundRect">
            <a:avLst>
              <a:gd fmla="val 16667" name="adj"/>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C000"/>
                </a:solidFill>
                <a:latin typeface="Open Sans"/>
                <a:ea typeface="Open Sans"/>
                <a:cs typeface="Open Sans"/>
                <a:sym typeface="Open Sans"/>
              </a:rPr>
              <a:t>Mais soudain</a:t>
            </a:r>
            <a:endParaRPr b="1" i="0" sz="1800" u="none" cap="none" strike="noStrike">
              <a:solidFill>
                <a:srgbClr val="FFC000"/>
              </a:solidFill>
              <a:latin typeface="Open Sans"/>
              <a:ea typeface="Open Sans"/>
              <a:cs typeface="Open Sans"/>
              <a:sym typeface="Open Sans"/>
            </a:endParaRPr>
          </a:p>
        </p:txBody>
      </p:sp>
      <p:sp>
        <p:nvSpPr>
          <p:cNvPr id="392" name="Google Shape;392;p24"/>
          <p:cNvSpPr/>
          <p:nvPr/>
        </p:nvSpPr>
        <p:spPr>
          <a:xfrm>
            <a:off x="3454400" y="1725610"/>
            <a:ext cx="1427089" cy="300137"/>
          </a:xfrm>
          <a:prstGeom prst="roundRect">
            <a:avLst>
              <a:gd fmla="val 16667" name="adj"/>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FFC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4"/>
                                        </p:tgtEl>
                                        <p:attrNameLst>
                                          <p:attrName>style.visibility</p:attrName>
                                        </p:attrNameLst>
                                      </p:cBhvr>
                                      <p:to>
                                        <p:strVal val="visible"/>
                                      </p:to>
                                    </p:set>
                                    <p:animEffect filter="fade" transition="in">
                                      <p:cBhvr>
                                        <p:cTn dur="500"/>
                                        <p:tgtEl>
                                          <p:spTgt spid="3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6"/>
                                        </p:tgtEl>
                                        <p:attrNameLst>
                                          <p:attrName>style.visibility</p:attrName>
                                        </p:attrNameLst>
                                      </p:cBhvr>
                                      <p:to>
                                        <p:strVal val="visible"/>
                                      </p:to>
                                    </p:set>
                                    <p:animEffect filter="fade" transition="in">
                                      <p:cBhvr>
                                        <p:cTn dur="1000"/>
                                        <p:tgtEl>
                                          <p:spTgt spid="3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25"/>
          <p:cNvSpPr/>
          <p:nvPr/>
        </p:nvSpPr>
        <p:spPr>
          <a:xfrm>
            <a:off x="-24881" y="768736"/>
            <a:ext cx="3494432"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graphicFrame>
        <p:nvGraphicFramePr>
          <p:cNvPr id="399" name="Google Shape;399;p25"/>
          <p:cNvGraphicFramePr/>
          <p:nvPr/>
        </p:nvGraphicFramePr>
        <p:xfrm>
          <a:off x="3968750" y="5529263"/>
          <a:ext cx="3000000" cy="3000000"/>
        </p:xfrm>
        <a:graphic>
          <a:graphicData uri="http://schemas.openxmlformats.org/drawingml/2006/table">
            <a:tbl>
              <a:tblPr bandRow="1" firstRow="1">
                <a:noFill/>
                <a:tableStyleId>{3BCA5CF8-6A41-4630-9ED3-0DC43F209A32}</a:tableStyleId>
              </a:tblPr>
              <a:tblGrid>
                <a:gridCol w="1517350"/>
                <a:gridCol w="3426525"/>
                <a:gridCol w="2244325"/>
              </a:tblGrid>
              <a:tr h="365725">
                <a:tc>
                  <a:txBody>
                    <a:bodyPr/>
                    <a:lstStyle/>
                    <a:p>
                      <a:pPr indent="0" lvl="0" marL="0" marR="0" rtl="0" algn="ctr">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 Qui ? </a:t>
                      </a:r>
                      <a:endParaRPr sz="1400" u="none" cap="none" strike="noStrike"/>
                    </a:p>
                  </a:txBody>
                  <a:tcPr marT="45700" marB="45700" marR="91425" marL="91425"/>
                </a:tc>
                <a:tc>
                  <a:txBody>
                    <a:bodyPr/>
                    <a:lstStyle/>
                    <a:p>
                      <a:pPr indent="0" lvl="0" marL="0" marR="0" rtl="0" algn="ctr">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Action ?</a:t>
                      </a:r>
                      <a:endParaRPr sz="1400" u="none" cap="none" strike="noStrike"/>
                    </a:p>
                  </a:txBody>
                  <a:tcPr marT="45700" marB="45700" marR="91425" marL="91425"/>
                </a:tc>
                <a:tc>
                  <a:txBody>
                    <a:bodyPr/>
                    <a:lstStyle/>
                    <a:p>
                      <a:pPr indent="0" lvl="0" marL="0" marR="0" rtl="0" algn="ctr">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Mot de liaison</a:t>
                      </a:r>
                      <a:endParaRPr sz="1400" u="none" cap="none" strike="noStrike"/>
                    </a:p>
                  </a:txBody>
                  <a:tcPr marT="45700" marB="45700" marR="91425" marL="91425"/>
                </a:tc>
              </a:tr>
              <a:tr h="34707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00" marB="45700"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00" marB="45700"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00" marB="45700" marR="91425" marL="91425"/>
                </a:tc>
              </a:tr>
            </a:tbl>
          </a:graphicData>
        </a:graphic>
      </p:graphicFrame>
      <p:sp>
        <p:nvSpPr>
          <p:cNvPr id="400" name="Google Shape;400;p25"/>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ENTRAINEMENT</a:t>
            </a:r>
            <a:endParaRPr b="0" i="0" sz="3600" u="none" cap="none" strike="noStrike">
              <a:solidFill>
                <a:srgbClr val="0096D6"/>
              </a:solidFill>
              <a:latin typeface="Open Sans"/>
              <a:ea typeface="Open Sans"/>
              <a:cs typeface="Open Sans"/>
              <a:sym typeface="Open Sans"/>
            </a:endParaRPr>
          </a:p>
        </p:txBody>
      </p:sp>
      <p:graphicFrame>
        <p:nvGraphicFramePr>
          <p:cNvPr id="401" name="Google Shape;401;p25"/>
          <p:cNvGraphicFramePr/>
          <p:nvPr/>
        </p:nvGraphicFramePr>
        <p:xfrm>
          <a:off x="3473450" y="749300"/>
          <a:ext cx="3000000" cy="3000000"/>
        </p:xfrm>
        <a:graphic>
          <a:graphicData uri="http://schemas.openxmlformats.org/drawingml/2006/table">
            <a:tbl>
              <a:tblPr bandRow="1" firstCol="1" firstRow="1">
                <a:noFill/>
                <a:tableStyleId>{37C9461B-6444-483F-9BF9-9B13F684DAAE}</a:tableStyleId>
              </a:tblPr>
              <a:tblGrid>
                <a:gridCol w="8413750"/>
              </a:tblGrid>
              <a:tr h="4525975">
                <a:tc>
                  <a:txBody>
                    <a:bodyPr/>
                    <a:lstStyle/>
                    <a:p>
                      <a:pPr indent="0" lvl="0" marL="0" marR="0" rtl="0" algn="just">
                        <a:lnSpc>
                          <a:spcPct val="150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À l'été 2004, deux jeunes téméraires, Bruno et Vincent, décident de grimper le mont Robson qui est le point culminant des Rocheuses canadiennes.</a:t>
                      </a:r>
                      <a:endParaRPr b="0" sz="1800" u="none" cap="none" strike="noStrike">
                        <a:solidFill>
                          <a:schemeClr val="dk1"/>
                        </a:solidFill>
                        <a:latin typeface="Open Sans"/>
                        <a:ea typeface="Open Sans"/>
                        <a:cs typeface="Open Sans"/>
                        <a:sym typeface="Open Sans"/>
                      </a:endParaRPr>
                    </a:p>
                    <a:p>
                      <a:pPr indent="0" lvl="0" marL="0" marR="0" rtl="0" algn="just">
                        <a:lnSpc>
                          <a:spcPct val="150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sz="1800" u="none" cap="none" strike="noStrike">
                        <a:solidFill>
                          <a:schemeClr val="dk1"/>
                        </a:solidFill>
                        <a:latin typeface="Open Sans"/>
                        <a:ea typeface="Open Sans"/>
                        <a:cs typeface="Open Sans"/>
                        <a:sym typeface="Open Sans"/>
                      </a:endParaRPr>
                    </a:p>
                    <a:p>
                      <a:pPr indent="0" lvl="0" marL="0" marR="0" rtl="0" algn="just">
                        <a:lnSpc>
                          <a:spcPct val="150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sz="1800" u="none" cap="none" strike="noStrike">
                        <a:solidFill>
                          <a:schemeClr val="dk1"/>
                        </a:solidFill>
                        <a:latin typeface="Open Sans"/>
                        <a:ea typeface="Open Sans"/>
                        <a:cs typeface="Open Sans"/>
                        <a:sym typeface="Open Sans"/>
                      </a:endParaRPr>
                    </a:p>
                  </a:txBody>
                  <a:tcPr marT="0" marB="0" marR="68575" marL="68575" anchor="ctr">
                    <a:solidFill>
                      <a:srgbClr val="EDEDED"/>
                    </a:solidFill>
                  </a:tcPr>
                </a:tc>
              </a:tr>
            </a:tbl>
          </a:graphicData>
        </a:graphic>
      </p:graphicFrame>
      <p:sp>
        <p:nvSpPr>
          <p:cNvPr id="402" name="Google Shape;402;p25"/>
          <p:cNvSpPr/>
          <p:nvPr/>
        </p:nvSpPr>
        <p:spPr>
          <a:xfrm>
            <a:off x="545306" y="1243445"/>
            <a:ext cx="2549525" cy="120032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Voici un exemple d'un récit d'aventures :</a:t>
            </a:r>
            <a:endParaRPr b="1" i="0" sz="2400" u="none" cap="none" strike="noStrike">
              <a:solidFill>
                <a:schemeClr val="dk1"/>
              </a:solidFill>
              <a:latin typeface="Open Sans"/>
              <a:ea typeface="Open Sans"/>
              <a:cs typeface="Open Sans"/>
              <a:sym typeface="Open Sans"/>
            </a:endParaRPr>
          </a:p>
        </p:txBody>
      </p:sp>
      <p:sp>
        <p:nvSpPr>
          <p:cNvPr id="403" name="Google Shape;403;p25"/>
          <p:cNvSpPr/>
          <p:nvPr/>
        </p:nvSpPr>
        <p:spPr>
          <a:xfrm>
            <a:off x="5020686" y="2299035"/>
            <a:ext cx="878465" cy="282203"/>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04" name="Google Shape;404;p25"/>
          <p:cNvSpPr/>
          <p:nvPr/>
        </p:nvSpPr>
        <p:spPr>
          <a:xfrm>
            <a:off x="5960478" y="2674104"/>
            <a:ext cx="274638" cy="284162"/>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05" name="Google Shape;405;p25"/>
          <p:cNvSpPr/>
          <p:nvPr/>
        </p:nvSpPr>
        <p:spPr>
          <a:xfrm>
            <a:off x="9349826" y="2675579"/>
            <a:ext cx="273050" cy="284163"/>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06" name="Google Shape;406;p25"/>
          <p:cNvSpPr/>
          <p:nvPr/>
        </p:nvSpPr>
        <p:spPr>
          <a:xfrm>
            <a:off x="4203079" y="3126105"/>
            <a:ext cx="738837" cy="264467"/>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407" name="Google Shape;407;p25"/>
          <p:cNvGrpSpPr/>
          <p:nvPr/>
        </p:nvGrpSpPr>
        <p:grpSpPr>
          <a:xfrm>
            <a:off x="4826396" y="1817027"/>
            <a:ext cx="5411217" cy="361948"/>
            <a:chOff x="4826396" y="1817027"/>
            <a:chExt cx="5411217" cy="361948"/>
          </a:xfrm>
        </p:grpSpPr>
        <p:sp>
          <p:nvSpPr>
            <p:cNvPr id="408" name="Google Shape;408;p25"/>
            <p:cNvSpPr/>
            <p:nvPr/>
          </p:nvSpPr>
          <p:spPr>
            <a:xfrm>
              <a:off x="9948395" y="1817027"/>
              <a:ext cx="289218" cy="361948"/>
            </a:xfrm>
            <a:prstGeom prst="roundRect">
              <a:avLst>
                <a:gd fmla="val 16667" name="adj"/>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09" name="Google Shape;409;p25"/>
            <p:cNvSpPr/>
            <p:nvPr/>
          </p:nvSpPr>
          <p:spPr>
            <a:xfrm>
              <a:off x="4826396" y="1857041"/>
              <a:ext cx="740968" cy="317438"/>
            </a:xfrm>
            <a:prstGeom prst="roundRect">
              <a:avLst>
                <a:gd fmla="val 16667" name="adj"/>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410" name="Google Shape;410;p25"/>
          <p:cNvGrpSpPr/>
          <p:nvPr/>
        </p:nvGrpSpPr>
        <p:grpSpPr>
          <a:xfrm>
            <a:off x="3244721" y="1827432"/>
            <a:ext cx="3475166" cy="1568638"/>
            <a:chOff x="3244721" y="1827432"/>
            <a:chExt cx="3475166" cy="1568638"/>
          </a:xfrm>
        </p:grpSpPr>
        <p:sp>
          <p:nvSpPr>
            <p:cNvPr id="411" name="Google Shape;411;p25"/>
            <p:cNvSpPr/>
            <p:nvPr/>
          </p:nvSpPr>
          <p:spPr>
            <a:xfrm>
              <a:off x="4416066" y="2299035"/>
              <a:ext cx="696119" cy="331787"/>
            </a:xfrm>
            <a:prstGeom prst="ellipse">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12" name="Google Shape;412;p25"/>
            <p:cNvSpPr/>
            <p:nvPr/>
          </p:nvSpPr>
          <p:spPr>
            <a:xfrm>
              <a:off x="5630862" y="3030945"/>
              <a:ext cx="1089025" cy="365125"/>
            </a:xfrm>
            <a:prstGeom prst="ellipse">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13" name="Google Shape;413;p25"/>
            <p:cNvSpPr/>
            <p:nvPr/>
          </p:nvSpPr>
          <p:spPr>
            <a:xfrm>
              <a:off x="4054447" y="2624186"/>
              <a:ext cx="1844704" cy="427038"/>
            </a:xfrm>
            <a:prstGeom prst="ellipse">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14" name="Google Shape;414;p25"/>
            <p:cNvSpPr/>
            <p:nvPr/>
          </p:nvSpPr>
          <p:spPr>
            <a:xfrm>
              <a:off x="3244721" y="1827432"/>
              <a:ext cx="1619452" cy="389052"/>
            </a:xfrm>
            <a:prstGeom prst="ellipse">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cxnSp>
        <p:nvCxnSpPr>
          <p:cNvPr id="415" name="Google Shape;415;p25"/>
          <p:cNvCxnSpPr/>
          <p:nvPr/>
        </p:nvCxnSpPr>
        <p:spPr>
          <a:xfrm>
            <a:off x="5845713" y="2581238"/>
            <a:ext cx="5858607" cy="0"/>
          </a:xfrm>
          <a:prstGeom prst="straightConnector1">
            <a:avLst/>
          </a:prstGeom>
          <a:noFill/>
          <a:ln cap="flat" cmpd="sng" w="38100">
            <a:solidFill>
              <a:srgbClr val="FF0000"/>
            </a:solidFill>
            <a:prstDash val="solid"/>
            <a:round/>
            <a:headEnd len="sm" w="sm" type="none"/>
            <a:tailEnd len="sm" w="sm" type="none"/>
          </a:ln>
        </p:spPr>
      </p:cxnSp>
      <p:cxnSp>
        <p:nvCxnSpPr>
          <p:cNvPr id="416" name="Google Shape;416;p25"/>
          <p:cNvCxnSpPr/>
          <p:nvPr/>
        </p:nvCxnSpPr>
        <p:spPr>
          <a:xfrm>
            <a:off x="6206150" y="2941414"/>
            <a:ext cx="2568866" cy="16852"/>
          </a:xfrm>
          <a:prstGeom prst="straightConnector1">
            <a:avLst/>
          </a:prstGeom>
          <a:noFill/>
          <a:ln cap="flat" cmpd="sng" w="38100">
            <a:solidFill>
              <a:srgbClr val="FF0000"/>
            </a:solidFill>
            <a:prstDash val="solid"/>
            <a:round/>
            <a:headEnd len="sm" w="sm" type="none"/>
            <a:tailEnd len="sm" w="sm" type="none"/>
          </a:ln>
        </p:spPr>
      </p:cxnSp>
      <p:cxnSp>
        <p:nvCxnSpPr>
          <p:cNvPr id="417" name="Google Shape;417;p25"/>
          <p:cNvCxnSpPr/>
          <p:nvPr/>
        </p:nvCxnSpPr>
        <p:spPr>
          <a:xfrm>
            <a:off x="9631485" y="3012281"/>
            <a:ext cx="2255700" cy="0"/>
          </a:xfrm>
          <a:prstGeom prst="straightConnector1">
            <a:avLst/>
          </a:prstGeom>
          <a:noFill/>
          <a:ln cap="flat" cmpd="sng" w="38100">
            <a:solidFill>
              <a:srgbClr val="FF0000"/>
            </a:solidFill>
            <a:prstDash val="solid"/>
            <a:round/>
            <a:headEnd len="sm" w="sm" type="none"/>
            <a:tailEnd len="sm" w="sm" type="none"/>
          </a:ln>
        </p:spPr>
      </p:cxnSp>
      <p:cxnSp>
        <p:nvCxnSpPr>
          <p:cNvPr id="418" name="Google Shape;418;p25"/>
          <p:cNvCxnSpPr/>
          <p:nvPr/>
        </p:nvCxnSpPr>
        <p:spPr>
          <a:xfrm>
            <a:off x="5520690" y="2216484"/>
            <a:ext cx="6319837" cy="0"/>
          </a:xfrm>
          <a:prstGeom prst="straightConnector1">
            <a:avLst/>
          </a:prstGeom>
          <a:noFill/>
          <a:ln cap="flat" cmpd="sng" w="38100">
            <a:solidFill>
              <a:srgbClr val="00B050"/>
            </a:solidFill>
            <a:prstDash val="solid"/>
            <a:round/>
            <a:headEnd len="sm" w="sm" type="none"/>
            <a:tailEnd len="sm" w="sm" type="none"/>
          </a:ln>
        </p:spPr>
      </p:cxnSp>
      <p:sp>
        <p:nvSpPr>
          <p:cNvPr id="419" name="Google Shape;419;p25"/>
          <p:cNvSpPr/>
          <p:nvPr/>
        </p:nvSpPr>
        <p:spPr>
          <a:xfrm>
            <a:off x="545306" y="3946665"/>
            <a:ext cx="2478087" cy="193899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réponses aux questions qui suivent questions.</a:t>
            </a:r>
            <a:endParaRPr b="1" i="0" sz="2400" u="none" cap="none" strike="noStrike">
              <a:solidFill>
                <a:schemeClr val="dk1"/>
              </a:solidFill>
              <a:latin typeface="Open Sans"/>
              <a:ea typeface="Open Sans"/>
              <a:cs typeface="Open Sans"/>
              <a:sym typeface="Open Sans"/>
            </a:endParaRPr>
          </a:p>
        </p:txBody>
      </p:sp>
      <p:cxnSp>
        <p:nvCxnSpPr>
          <p:cNvPr id="420" name="Google Shape;420;p25"/>
          <p:cNvCxnSpPr/>
          <p:nvPr/>
        </p:nvCxnSpPr>
        <p:spPr>
          <a:xfrm>
            <a:off x="4795756" y="3390572"/>
            <a:ext cx="4995358" cy="0"/>
          </a:xfrm>
          <a:prstGeom prst="straightConnector1">
            <a:avLst/>
          </a:prstGeom>
          <a:noFill/>
          <a:ln cap="flat" cmpd="sng" w="38100">
            <a:solidFill>
              <a:srgbClr val="FF0000"/>
            </a:solidFill>
            <a:prstDash val="solid"/>
            <a:round/>
            <a:headEnd len="sm" w="sm" type="none"/>
            <a:tailEnd len="sm" w="sm" type="none"/>
          </a:ln>
        </p:spPr>
      </p:cxnSp>
      <p:sp>
        <p:nvSpPr>
          <p:cNvPr id="421" name="Google Shape;421;p25"/>
          <p:cNvSpPr/>
          <p:nvPr/>
        </p:nvSpPr>
        <p:spPr>
          <a:xfrm>
            <a:off x="10100602" y="3076368"/>
            <a:ext cx="703385" cy="366956"/>
          </a:xfrm>
          <a:prstGeom prst="rect">
            <a:avLst/>
          </a:prstGeom>
          <a:noFill/>
          <a:ln cap="flat" cmpd="sng" w="3810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422" name="Google Shape;422;p25"/>
          <p:cNvCxnSpPr/>
          <p:nvPr/>
        </p:nvCxnSpPr>
        <p:spPr>
          <a:xfrm>
            <a:off x="3474541" y="3797358"/>
            <a:ext cx="4742344" cy="0"/>
          </a:xfrm>
          <a:prstGeom prst="straightConnector1">
            <a:avLst/>
          </a:prstGeom>
          <a:noFill/>
          <a:ln cap="flat" cmpd="sng" w="38100">
            <a:solidFill>
              <a:srgbClr val="FFC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9"/>
                                        </p:tgtEl>
                                        <p:attrNameLst>
                                          <p:attrName>style.visibility</p:attrName>
                                        </p:attrNameLst>
                                      </p:cBhvr>
                                      <p:to>
                                        <p:strVal val="visible"/>
                                      </p:to>
                                    </p:set>
                                    <p:anim calcmode="lin" valueType="num">
                                      <p:cBhvr additive="base">
                                        <p:cTn dur="500"/>
                                        <p:tgtEl>
                                          <p:spTgt spid="3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0"/>
                                        </p:tgtEl>
                                        <p:attrNameLst>
                                          <p:attrName>style.visibility</p:attrName>
                                        </p:attrNameLst>
                                      </p:cBhvr>
                                      <p:to>
                                        <p:strVal val="visible"/>
                                      </p:to>
                                    </p:set>
                                    <p:animEffect filter="fade" transition="in">
                                      <p:cBhvr>
                                        <p:cTn dur="1000"/>
                                        <p:tgtEl>
                                          <p:spTgt spid="4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7"/>
                                        </p:tgtEl>
                                        <p:attrNameLst>
                                          <p:attrName>style.visibility</p:attrName>
                                        </p:attrNameLst>
                                      </p:cBhvr>
                                      <p:to>
                                        <p:strVal val="visible"/>
                                      </p:to>
                                    </p:set>
                                    <p:animEffect filter="fade" transition="in">
                                      <p:cBhvr>
                                        <p:cTn dur="2000"/>
                                        <p:tgtEl>
                                          <p:spTgt spid="4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8"/>
                                        </p:tgtEl>
                                        <p:attrNameLst>
                                          <p:attrName>style.visibility</p:attrName>
                                        </p:attrNameLst>
                                      </p:cBhvr>
                                      <p:to>
                                        <p:strVal val="visible"/>
                                      </p:to>
                                    </p:set>
                                    <p:animEffect filter="fade" transition="in">
                                      <p:cBhvr>
                                        <p:cTn dur="500"/>
                                        <p:tgtEl>
                                          <p:spTgt spid="4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3"/>
                                        </p:tgtEl>
                                        <p:attrNameLst>
                                          <p:attrName>style.visibility</p:attrName>
                                        </p:attrNameLst>
                                      </p:cBhvr>
                                      <p:to>
                                        <p:strVal val="visible"/>
                                      </p:to>
                                    </p:set>
                                    <p:animEffect filter="fade" transition="in">
                                      <p:cBhvr>
                                        <p:cTn dur="2000"/>
                                        <p:tgtEl>
                                          <p:spTgt spid="4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5"/>
                                        </p:tgtEl>
                                        <p:attrNameLst>
                                          <p:attrName>style.visibility</p:attrName>
                                        </p:attrNameLst>
                                      </p:cBhvr>
                                      <p:to>
                                        <p:strVal val="visible"/>
                                      </p:to>
                                    </p:set>
                                    <p:animEffect filter="fade" transition="in">
                                      <p:cBhvr>
                                        <p:cTn dur="500"/>
                                        <p:tgtEl>
                                          <p:spTgt spid="415"/>
                                        </p:tgtEl>
                                      </p:cBhvr>
                                    </p:animEffect>
                                  </p:childTnLst>
                                </p:cTn>
                              </p:par>
                              <p:par>
                                <p:cTn fill="hold" nodeType="withEffect" presetClass="entr" presetID="10" presetSubtype="0">
                                  <p:stCondLst>
                                    <p:cond delay="0"/>
                                  </p:stCondLst>
                                  <p:childTnLst>
                                    <p:set>
                                      <p:cBhvr>
                                        <p:cTn dur="1" fill="hold">
                                          <p:stCondLst>
                                            <p:cond delay="0"/>
                                          </p:stCondLst>
                                        </p:cTn>
                                        <p:tgtEl>
                                          <p:spTgt spid="404"/>
                                        </p:tgtEl>
                                        <p:attrNameLst>
                                          <p:attrName>style.visibility</p:attrName>
                                        </p:attrNameLst>
                                      </p:cBhvr>
                                      <p:to>
                                        <p:strVal val="visible"/>
                                      </p:to>
                                    </p:set>
                                    <p:animEffect filter="fade" transition="in">
                                      <p:cBhvr>
                                        <p:cTn dur="2000"/>
                                        <p:tgtEl>
                                          <p:spTgt spid="404"/>
                                        </p:tgtEl>
                                      </p:cBhvr>
                                    </p:animEffect>
                                  </p:childTnLst>
                                </p:cTn>
                              </p:par>
                              <p:par>
                                <p:cTn fill="hold" nodeType="withEffect" presetClass="entr" presetID="10" presetSubtype="0">
                                  <p:stCondLst>
                                    <p:cond delay="0"/>
                                  </p:stCondLst>
                                  <p:childTnLst>
                                    <p:set>
                                      <p:cBhvr>
                                        <p:cTn dur="1" fill="hold">
                                          <p:stCondLst>
                                            <p:cond delay="0"/>
                                          </p:stCondLst>
                                        </p:cTn>
                                        <p:tgtEl>
                                          <p:spTgt spid="405"/>
                                        </p:tgtEl>
                                        <p:attrNameLst>
                                          <p:attrName>style.visibility</p:attrName>
                                        </p:attrNameLst>
                                      </p:cBhvr>
                                      <p:to>
                                        <p:strVal val="visible"/>
                                      </p:to>
                                    </p:set>
                                    <p:animEffect filter="fade" transition="in">
                                      <p:cBhvr>
                                        <p:cTn dur="2000"/>
                                        <p:tgtEl>
                                          <p:spTgt spid="405"/>
                                        </p:tgtEl>
                                      </p:cBhvr>
                                    </p:animEffect>
                                  </p:childTnLst>
                                </p:cTn>
                              </p:par>
                              <p:par>
                                <p:cTn fill="hold" nodeType="withEffect" presetClass="entr" presetID="10" presetSubtype="0">
                                  <p:stCondLst>
                                    <p:cond delay="0"/>
                                  </p:stCondLst>
                                  <p:childTnLst>
                                    <p:set>
                                      <p:cBhvr>
                                        <p:cTn dur="1" fill="hold">
                                          <p:stCondLst>
                                            <p:cond delay="0"/>
                                          </p:stCondLst>
                                        </p:cTn>
                                        <p:tgtEl>
                                          <p:spTgt spid="406"/>
                                        </p:tgtEl>
                                        <p:attrNameLst>
                                          <p:attrName>style.visibility</p:attrName>
                                        </p:attrNameLst>
                                      </p:cBhvr>
                                      <p:to>
                                        <p:strVal val="visible"/>
                                      </p:to>
                                    </p:set>
                                    <p:animEffect filter="fade" transition="in">
                                      <p:cBhvr>
                                        <p:cTn dur="2000"/>
                                        <p:tgtEl>
                                          <p:spTgt spid="406"/>
                                        </p:tgtEl>
                                      </p:cBhvr>
                                    </p:animEffect>
                                  </p:childTnLst>
                                </p:cTn>
                              </p:par>
                              <p:par>
                                <p:cTn fill="hold" nodeType="withEffect" presetClass="entr" presetID="10" presetSubtype="0">
                                  <p:stCondLst>
                                    <p:cond delay="0"/>
                                  </p:stCondLst>
                                  <p:childTnLst>
                                    <p:set>
                                      <p:cBhvr>
                                        <p:cTn dur="1" fill="hold">
                                          <p:stCondLst>
                                            <p:cond delay="0"/>
                                          </p:stCondLst>
                                        </p:cTn>
                                        <p:tgtEl>
                                          <p:spTgt spid="416"/>
                                        </p:tgtEl>
                                        <p:attrNameLst>
                                          <p:attrName>style.visibility</p:attrName>
                                        </p:attrNameLst>
                                      </p:cBhvr>
                                      <p:to>
                                        <p:strVal val="visible"/>
                                      </p:to>
                                    </p:set>
                                    <p:animEffect filter="fade" transition="in">
                                      <p:cBhvr>
                                        <p:cTn dur="500"/>
                                        <p:tgtEl>
                                          <p:spTgt spid="416"/>
                                        </p:tgtEl>
                                      </p:cBhvr>
                                    </p:animEffect>
                                  </p:childTnLst>
                                </p:cTn>
                              </p:par>
                              <p:par>
                                <p:cTn fill="hold" nodeType="withEffect" presetClass="entr" presetID="10" presetSubtype="0">
                                  <p:stCondLst>
                                    <p:cond delay="0"/>
                                  </p:stCondLst>
                                  <p:childTnLst>
                                    <p:set>
                                      <p:cBhvr>
                                        <p:cTn dur="1" fill="hold">
                                          <p:stCondLst>
                                            <p:cond delay="0"/>
                                          </p:stCondLst>
                                        </p:cTn>
                                        <p:tgtEl>
                                          <p:spTgt spid="417"/>
                                        </p:tgtEl>
                                        <p:attrNameLst>
                                          <p:attrName>style.visibility</p:attrName>
                                        </p:attrNameLst>
                                      </p:cBhvr>
                                      <p:to>
                                        <p:strVal val="visible"/>
                                      </p:to>
                                    </p:set>
                                    <p:animEffect filter="fade" transition="in">
                                      <p:cBhvr>
                                        <p:cTn dur="500"/>
                                        <p:tgtEl>
                                          <p:spTgt spid="417"/>
                                        </p:tgtEl>
                                      </p:cBhvr>
                                    </p:animEffect>
                                  </p:childTnLst>
                                </p:cTn>
                              </p:par>
                              <p:par>
                                <p:cTn fill="hold" nodeType="withEffect" presetClass="entr" presetID="10" presetSubtype="0">
                                  <p:stCondLst>
                                    <p:cond delay="0"/>
                                  </p:stCondLst>
                                  <p:childTnLst>
                                    <p:set>
                                      <p:cBhvr>
                                        <p:cTn dur="1" fill="hold">
                                          <p:stCondLst>
                                            <p:cond delay="0"/>
                                          </p:stCondLst>
                                        </p:cTn>
                                        <p:tgtEl>
                                          <p:spTgt spid="420"/>
                                        </p:tgtEl>
                                        <p:attrNameLst>
                                          <p:attrName>style.visibility</p:attrName>
                                        </p:attrNameLst>
                                      </p:cBhvr>
                                      <p:to>
                                        <p:strVal val="visible"/>
                                      </p:to>
                                    </p:set>
                                    <p:animEffect filter="fade" transition="in">
                                      <p:cBhvr>
                                        <p:cTn dur="500"/>
                                        <p:tgtEl>
                                          <p:spTgt spid="4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1"/>
                                        </p:tgtEl>
                                        <p:attrNameLst>
                                          <p:attrName>style.visibility</p:attrName>
                                        </p:attrNameLst>
                                      </p:cBhvr>
                                      <p:to>
                                        <p:strVal val="visible"/>
                                      </p:to>
                                    </p:set>
                                    <p:animEffect filter="fade" transition="in">
                                      <p:cBhvr>
                                        <p:cTn dur="2000"/>
                                        <p:tgtEl>
                                          <p:spTgt spid="4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2"/>
                                        </p:tgtEl>
                                        <p:attrNameLst>
                                          <p:attrName>style.visibility</p:attrName>
                                        </p:attrNameLst>
                                      </p:cBhvr>
                                      <p:to>
                                        <p:strVal val="visible"/>
                                      </p:to>
                                    </p:set>
                                    <p:animEffect filter="fade" transition="in">
                                      <p:cBhvr>
                                        <p:cTn dur="500"/>
                                        <p:tgtEl>
                                          <p:spTgt spid="4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26"/>
          <p:cNvSpPr/>
          <p:nvPr/>
        </p:nvSpPr>
        <p:spPr>
          <a:xfrm>
            <a:off x="-24882" y="768736"/>
            <a:ext cx="3468169"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29" name="Google Shape;429;p26"/>
          <p:cNvSpPr/>
          <p:nvPr/>
        </p:nvSpPr>
        <p:spPr>
          <a:xfrm>
            <a:off x="3605213" y="4941888"/>
            <a:ext cx="5405437" cy="1574800"/>
          </a:xfrm>
          <a:prstGeom prst="rect">
            <a:avLst/>
          </a:prstGeom>
          <a:noFill/>
          <a:ln>
            <a:noFill/>
          </a:ln>
        </p:spPr>
        <p:txBody>
          <a:bodyPr anchorCtr="0" anchor="t" bIns="45700" lIns="91425" spcFirstLastPara="1" rIns="91425" wrap="square" tIns="45700">
            <a:noAutofit/>
          </a:bodyPr>
          <a:lstStyle/>
          <a:p>
            <a:pPr indent="-288925" lvl="0" marL="288925"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1- S’agit-il d’un événement ou d’un personnage qui vient résoudre le problème ?</a:t>
            </a:r>
            <a:endParaRPr b="0" i="0" sz="1400" u="none" cap="none" strike="noStrike">
              <a:solidFill>
                <a:srgbClr val="000000"/>
              </a:solidFill>
              <a:latin typeface="Arial"/>
              <a:ea typeface="Arial"/>
              <a:cs typeface="Arial"/>
              <a:sym typeface="Arial"/>
            </a:endParaRPr>
          </a:p>
          <a:p>
            <a:pPr indent="-288925" lvl="0" marL="288925" marR="0" rtl="0" algn="just">
              <a:lnSpc>
                <a:spcPct val="107000"/>
              </a:lnSpc>
              <a:spcBef>
                <a:spcPts val="0"/>
              </a:spcBef>
              <a:spcAft>
                <a:spcPts val="0"/>
              </a:spcAft>
              <a:buClr>
                <a:srgbClr val="000000"/>
              </a:buClr>
              <a:buSzPts val="1800"/>
              <a:buFont typeface="Arial"/>
              <a:buNone/>
            </a:pPr>
            <a:r>
              <a:t/>
            </a:r>
            <a:endParaRPr b="0" i="0" sz="1800" u="none" cap="none" strike="noStrike">
              <a:solidFill>
                <a:srgbClr val="0070C0"/>
              </a:solidFill>
              <a:latin typeface="Open Sans"/>
              <a:ea typeface="Open Sans"/>
              <a:cs typeface="Open Sans"/>
              <a:sym typeface="Open Sans"/>
            </a:endParaRPr>
          </a:p>
          <a:p>
            <a:pPr indent="-288925" lvl="0" marL="288925"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2- Comment appelle-t-on les personnages qui apportent de l’aide au personnage principal ? </a:t>
            </a:r>
            <a:endParaRPr b="0" i="0" sz="1800" u="none" cap="none" strike="noStrike">
              <a:solidFill>
                <a:schemeClr val="dk1"/>
              </a:solidFill>
              <a:latin typeface="Open Sans"/>
              <a:ea typeface="Open Sans"/>
              <a:cs typeface="Open Sans"/>
              <a:sym typeface="Open Sans"/>
            </a:endParaRPr>
          </a:p>
        </p:txBody>
      </p:sp>
      <p:sp>
        <p:nvSpPr>
          <p:cNvPr id="430" name="Google Shape;430;p26"/>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ENTRAINEMENT</a:t>
            </a:r>
            <a:endParaRPr b="0" i="0" sz="3600" u="none" cap="none" strike="noStrike">
              <a:solidFill>
                <a:srgbClr val="0096D6"/>
              </a:solidFill>
              <a:latin typeface="Open Sans"/>
              <a:ea typeface="Open Sans"/>
              <a:cs typeface="Open Sans"/>
              <a:sym typeface="Open Sans"/>
            </a:endParaRPr>
          </a:p>
        </p:txBody>
      </p:sp>
      <p:graphicFrame>
        <p:nvGraphicFramePr>
          <p:cNvPr id="431" name="Google Shape;431;p26"/>
          <p:cNvGraphicFramePr/>
          <p:nvPr/>
        </p:nvGraphicFramePr>
        <p:xfrm>
          <a:off x="3454400" y="806450"/>
          <a:ext cx="3000000" cy="3000000"/>
        </p:xfrm>
        <a:graphic>
          <a:graphicData uri="http://schemas.openxmlformats.org/drawingml/2006/table">
            <a:tbl>
              <a:tblPr bandRow="1" firstCol="1" firstRow="1">
                <a:noFill/>
                <a:tableStyleId>{37C9461B-6444-483F-9BF9-9B13F684DAAE}</a:tableStyleId>
              </a:tblPr>
              <a:tblGrid>
                <a:gridCol w="8413750"/>
              </a:tblGrid>
              <a:tr h="3613150">
                <a:tc>
                  <a:txBody>
                    <a:bodyPr/>
                    <a:lstStyle/>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À l'été 2004, deux jeunes téméraires, Bruno et Vincent, décident de grimper le mont Robson qui est le point culminant des Rocheuses canadiennes.</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sz="1800" u="none" cap="none" strike="noStrike">
                        <a:solidFill>
                          <a:schemeClr val="dk1"/>
                        </a:solidFill>
                        <a:latin typeface="Open Sans"/>
                        <a:ea typeface="Open Sans"/>
                        <a:cs typeface="Open Sans"/>
                        <a:sym typeface="Open Sans"/>
                      </a:endParaRPr>
                    </a:p>
                  </a:txBody>
                  <a:tcPr marT="0" marB="0" marR="68575" marL="68575" anchor="ctr">
                    <a:solidFill>
                      <a:srgbClr val="EDEDED"/>
                    </a:solidFill>
                  </a:tcPr>
                </a:tc>
              </a:tr>
            </a:tbl>
          </a:graphicData>
        </a:graphic>
      </p:graphicFrame>
      <p:sp>
        <p:nvSpPr>
          <p:cNvPr id="432" name="Google Shape;432;p26"/>
          <p:cNvSpPr/>
          <p:nvPr/>
        </p:nvSpPr>
        <p:spPr>
          <a:xfrm>
            <a:off x="377289" y="1177850"/>
            <a:ext cx="2549525" cy="120032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Voici un exemple d'un récit d'aventures :</a:t>
            </a:r>
            <a:endParaRPr b="1" i="0" sz="2400" u="none" cap="none" strike="noStrike">
              <a:solidFill>
                <a:schemeClr val="dk1"/>
              </a:solidFill>
              <a:latin typeface="Open Sans"/>
              <a:ea typeface="Open Sans"/>
              <a:cs typeface="Open Sans"/>
              <a:sym typeface="Open Sans"/>
            </a:endParaRPr>
          </a:p>
        </p:txBody>
      </p:sp>
      <p:sp>
        <p:nvSpPr>
          <p:cNvPr id="433" name="Google Shape;433;p26"/>
          <p:cNvSpPr/>
          <p:nvPr/>
        </p:nvSpPr>
        <p:spPr>
          <a:xfrm>
            <a:off x="9155113" y="5187950"/>
            <a:ext cx="1933575" cy="3698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Des personnages</a:t>
            </a:r>
            <a:endParaRPr b="0" i="1" sz="1800" u="none" cap="none" strike="noStrike">
              <a:solidFill>
                <a:srgbClr val="FF0000"/>
              </a:solidFill>
              <a:latin typeface="Open Sans"/>
              <a:ea typeface="Open Sans"/>
              <a:cs typeface="Open Sans"/>
              <a:sym typeface="Open Sans"/>
            </a:endParaRPr>
          </a:p>
        </p:txBody>
      </p:sp>
      <p:sp>
        <p:nvSpPr>
          <p:cNvPr id="434" name="Google Shape;434;p26"/>
          <p:cNvSpPr/>
          <p:nvPr/>
        </p:nvSpPr>
        <p:spPr>
          <a:xfrm>
            <a:off x="8863013" y="6122988"/>
            <a:ext cx="251460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Ce sont des adjuvants. </a:t>
            </a:r>
            <a:endParaRPr b="0" i="1" sz="1800" u="none" cap="none" strike="noStrike">
              <a:solidFill>
                <a:srgbClr val="FF0000"/>
              </a:solidFill>
              <a:latin typeface="Open Sans"/>
              <a:ea typeface="Open Sans"/>
              <a:cs typeface="Open Sans"/>
              <a:sym typeface="Open Sans"/>
            </a:endParaRPr>
          </a:p>
        </p:txBody>
      </p:sp>
      <p:sp>
        <p:nvSpPr>
          <p:cNvPr id="435" name="Google Shape;435;p26"/>
          <p:cNvSpPr/>
          <p:nvPr/>
        </p:nvSpPr>
        <p:spPr>
          <a:xfrm>
            <a:off x="3443287" y="3207434"/>
            <a:ext cx="960438" cy="284272"/>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6" name="Google Shape;436;p26"/>
          <p:cNvSpPr/>
          <p:nvPr/>
        </p:nvSpPr>
        <p:spPr>
          <a:xfrm>
            <a:off x="6907212" y="3216226"/>
            <a:ext cx="1955801" cy="275480"/>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437" name="Google Shape;437;p26"/>
          <p:cNvCxnSpPr/>
          <p:nvPr/>
        </p:nvCxnSpPr>
        <p:spPr>
          <a:xfrm>
            <a:off x="4484687" y="3491706"/>
            <a:ext cx="2378075" cy="0"/>
          </a:xfrm>
          <a:prstGeom prst="straightConnector1">
            <a:avLst/>
          </a:prstGeom>
          <a:noFill/>
          <a:ln cap="flat" cmpd="sng" w="57150">
            <a:solidFill>
              <a:srgbClr val="FF0000"/>
            </a:solidFill>
            <a:prstDash val="solid"/>
            <a:round/>
            <a:headEnd len="sm" w="sm" type="none"/>
            <a:tailEnd len="sm" w="sm" type="none"/>
          </a:ln>
        </p:spPr>
      </p:cxnSp>
      <p:cxnSp>
        <p:nvCxnSpPr>
          <p:cNvPr id="438" name="Google Shape;438;p26"/>
          <p:cNvCxnSpPr/>
          <p:nvPr/>
        </p:nvCxnSpPr>
        <p:spPr>
          <a:xfrm>
            <a:off x="8863013" y="3486431"/>
            <a:ext cx="3005137" cy="5275"/>
          </a:xfrm>
          <a:prstGeom prst="straightConnector1">
            <a:avLst/>
          </a:prstGeom>
          <a:noFill/>
          <a:ln cap="flat" cmpd="sng" w="57150">
            <a:solidFill>
              <a:srgbClr val="FF0000"/>
            </a:solidFill>
            <a:prstDash val="solid"/>
            <a:round/>
            <a:headEnd len="sm" w="sm" type="none"/>
            <a:tailEnd len="sm" w="sm" type="none"/>
          </a:ln>
        </p:spPr>
      </p:cxnSp>
      <p:cxnSp>
        <p:nvCxnSpPr>
          <p:cNvPr id="439" name="Google Shape;439;p26"/>
          <p:cNvCxnSpPr/>
          <p:nvPr/>
        </p:nvCxnSpPr>
        <p:spPr>
          <a:xfrm>
            <a:off x="3443287" y="3774245"/>
            <a:ext cx="731838" cy="0"/>
          </a:xfrm>
          <a:prstGeom prst="straightConnector1">
            <a:avLst/>
          </a:prstGeom>
          <a:noFill/>
          <a:ln cap="flat" cmpd="sng" w="57150">
            <a:solidFill>
              <a:srgbClr val="FF0000"/>
            </a:solidFill>
            <a:prstDash val="solid"/>
            <a:round/>
            <a:headEnd len="sm" w="sm" type="none"/>
            <a:tailEnd len="sm" w="sm" type="none"/>
          </a:ln>
        </p:spPr>
      </p:cxnSp>
      <p:sp>
        <p:nvSpPr>
          <p:cNvPr id="440" name="Google Shape;440;p26"/>
          <p:cNvSpPr/>
          <p:nvPr/>
        </p:nvSpPr>
        <p:spPr>
          <a:xfrm>
            <a:off x="563564" y="3618846"/>
            <a:ext cx="2478087" cy="193899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réponses aux questions qui suivent questions.</a:t>
            </a:r>
            <a:endParaRPr b="1" i="0" sz="2400" u="none" cap="none" strike="noStrike">
              <a:solidFill>
                <a:schemeClr val="dk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9"/>
                                        </p:tgtEl>
                                        <p:attrNameLst>
                                          <p:attrName>style.visibility</p:attrName>
                                        </p:attrNameLst>
                                      </p:cBhvr>
                                      <p:to>
                                        <p:strVal val="visible"/>
                                      </p:to>
                                    </p:set>
                                    <p:animEffect filter="fade" transition="in">
                                      <p:cBhvr>
                                        <p:cTn dur="500"/>
                                        <p:tgtEl>
                                          <p:spTgt spid="4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33"/>
                                        </p:tgtEl>
                                        <p:attrNameLst>
                                          <p:attrName>style.visibility</p:attrName>
                                        </p:attrNameLst>
                                      </p:cBhvr>
                                      <p:to>
                                        <p:strVal val="visible"/>
                                      </p:to>
                                    </p:set>
                                    <p:anim calcmode="lin" valueType="num">
                                      <p:cBhvr additive="base">
                                        <p:cTn dur="500"/>
                                        <p:tgtEl>
                                          <p:spTgt spid="433"/>
                                        </p:tgtEl>
                                        <p:attrNameLst>
                                          <p:attrName>ppt_w</p:attrName>
                                        </p:attrNameLst>
                                      </p:cBhvr>
                                      <p:tavLst>
                                        <p:tav fmla="" tm="0">
                                          <p:val>
                                            <p:strVal val="0"/>
                                          </p:val>
                                        </p:tav>
                                        <p:tav fmla="" tm="100000">
                                          <p:val>
                                            <p:strVal val="#ppt_w"/>
                                          </p:val>
                                        </p:tav>
                                      </p:tavLst>
                                    </p:anim>
                                    <p:anim calcmode="lin" valueType="num">
                                      <p:cBhvr additive="base">
                                        <p:cTn dur="500"/>
                                        <p:tgtEl>
                                          <p:spTgt spid="4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34"/>
                                        </p:tgtEl>
                                        <p:attrNameLst>
                                          <p:attrName>style.visibility</p:attrName>
                                        </p:attrNameLst>
                                      </p:cBhvr>
                                      <p:to>
                                        <p:strVal val="visible"/>
                                      </p:to>
                                    </p:set>
                                    <p:anim calcmode="lin" valueType="num">
                                      <p:cBhvr additive="base">
                                        <p:cTn dur="500"/>
                                        <p:tgtEl>
                                          <p:spTgt spid="434"/>
                                        </p:tgtEl>
                                        <p:attrNameLst>
                                          <p:attrName>ppt_w</p:attrName>
                                        </p:attrNameLst>
                                      </p:cBhvr>
                                      <p:tavLst>
                                        <p:tav fmla="" tm="0">
                                          <p:val>
                                            <p:strVal val="0"/>
                                          </p:val>
                                        </p:tav>
                                        <p:tav fmla="" tm="100000">
                                          <p:val>
                                            <p:strVal val="#ppt_w"/>
                                          </p:val>
                                        </p:tav>
                                      </p:tavLst>
                                    </p:anim>
                                    <p:anim calcmode="lin" valueType="num">
                                      <p:cBhvr additive="base">
                                        <p:cTn dur="500"/>
                                        <p:tgtEl>
                                          <p:spTgt spid="43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500"/>
                                        <p:tgtEl>
                                          <p:spTgt spid="4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8"/>
                                        </p:tgtEl>
                                        <p:attrNameLst>
                                          <p:attrName>style.visibility</p:attrName>
                                        </p:attrNameLst>
                                      </p:cBhvr>
                                      <p:to>
                                        <p:strVal val="visible"/>
                                      </p:to>
                                    </p:set>
                                    <p:animEffect filter="fade" transition="in">
                                      <p:cBhvr>
                                        <p:cTn dur="500"/>
                                        <p:tgtEl>
                                          <p:spTgt spid="4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9"/>
                                        </p:tgtEl>
                                        <p:attrNameLst>
                                          <p:attrName>style.visibility</p:attrName>
                                        </p:attrNameLst>
                                      </p:cBhvr>
                                      <p:to>
                                        <p:strVal val="visible"/>
                                      </p:to>
                                    </p:set>
                                    <p:animEffect filter="fade" transition="in">
                                      <p:cBhvr>
                                        <p:cTn dur="500"/>
                                        <p:tgtEl>
                                          <p:spTgt spid="4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9"/>
          <p:cNvSpPr/>
          <p:nvPr/>
        </p:nvSpPr>
        <p:spPr>
          <a:xfrm flipH="1">
            <a:off x="1651000" y="5368925"/>
            <a:ext cx="9026525"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analyser les étapes du schéma narratif,</a:t>
            </a:r>
            <a:endParaRPr b="0" i="0" sz="2000" u="none" cap="none" strike="noStrike">
              <a:solidFill>
                <a:srgbClr val="000000"/>
              </a:solidFill>
              <a:latin typeface="Open Sans"/>
              <a:ea typeface="Open Sans"/>
              <a:cs typeface="Open Sans"/>
              <a:sym typeface="Open Sans"/>
            </a:endParaRPr>
          </a:p>
        </p:txBody>
      </p:sp>
      <p:sp>
        <p:nvSpPr>
          <p:cNvPr id="97" name="Google Shape;97;p9"/>
          <p:cNvSpPr/>
          <p:nvPr/>
        </p:nvSpPr>
        <p:spPr>
          <a:xfrm flipH="1">
            <a:off x="1730375" y="2201863"/>
            <a:ext cx="9026525" cy="78105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Comprendre et caractériser les différents types de texte : le texte narratif.</a:t>
            </a:r>
            <a:endParaRPr b="0" i="0" sz="2000" u="none" cap="none" strike="noStrike">
              <a:solidFill>
                <a:srgbClr val="000000"/>
              </a:solidFill>
              <a:latin typeface="Open Sans"/>
              <a:ea typeface="Open Sans"/>
              <a:cs typeface="Open Sans"/>
              <a:sym typeface="Open Sans"/>
            </a:endParaRPr>
          </a:p>
        </p:txBody>
      </p:sp>
      <p:sp>
        <p:nvSpPr>
          <p:cNvPr id="98" name="Google Shape;98;p9"/>
          <p:cNvSpPr txBox="1"/>
          <p:nvPr/>
        </p:nvSpPr>
        <p:spPr>
          <a:xfrm>
            <a:off x="1063625" y="4827588"/>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4</a:t>
            </a:r>
            <a:endParaRPr b="0" i="0" sz="1400" u="none" cap="none" strike="noStrike">
              <a:solidFill>
                <a:srgbClr val="000000"/>
              </a:solidFill>
              <a:latin typeface="Arial"/>
              <a:ea typeface="Arial"/>
              <a:cs typeface="Arial"/>
              <a:sym typeface="Arial"/>
            </a:endParaRPr>
          </a:p>
        </p:txBody>
      </p:sp>
      <p:sp>
        <p:nvSpPr>
          <p:cNvPr id="99" name="Google Shape;99;p9"/>
          <p:cNvSpPr txBox="1"/>
          <p:nvPr/>
        </p:nvSpPr>
        <p:spPr>
          <a:xfrm>
            <a:off x="1651000" y="1389063"/>
            <a:ext cx="8548688"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Objectif </a:t>
            </a:r>
            <a:endParaRPr b="0" i="0" sz="2400" u="none" cap="none" strike="noStrike">
              <a:solidFill>
                <a:schemeClr val="dk1"/>
              </a:solidFill>
              <a:latin typeface="Open Sans"/>
              <a:ea typeface="Open Sans"/>
              <a:cs typeface="Open Sans"/>
              <a:sym typeface="Open Sans"/>
            </a:endParaRPr>
          </a:p>
        </p:txBody>
      </p:sp>
      <p:sp>
        <p:nvSpPr>
          <p:cNvPr id="100" name="Google Shape;100;p9"/>
          <p:cNvSpPr txBox="1"/>
          <p:nvPr/>
        </p:nvSpPr>
        <p:spPr>
          <a:xfrm>
            <a:off x="1617663" y="3143250"/>
            <a:ext cx="8550275"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1" i="0" lang="fr-FR" sz="2000" u="none" cap="none" strike="noStrike">
                <a:solidFill>
                  <a:srgbClr val="000000"/>
                </a:solidFill>
                <a:latin typeface="Open Sans"/>
                <a:ea typeface="Open Sans"/>
                <a:cs typeface="Open Sans"/>
                <a:sym typeface="Open Sans"/>
              </a:rPr>
              <a:t>L’apprenant sera capable de / d’  </a:t>
            </a:r>
            <a:endParaRPr b="0" i="0" sz="1400" u="none" cap="none" strike="noStrike">
              <a:solidFill>
                <a:srgbClr val="000000"/>
              </a:solidFill>
              <a:latin typeface="Arial"/>
              <a:ea typeface="Arial"/>
              <a:cs typeface="Arial"/>
              <a:sym typeface="Arial"/>
            </a:endParaRPr>
          </a:p>
        </p:txBody>
      </p:sp>
      <p:grpSp>
        <p:nvGrpSpPr>
          <p:cNvPr id="101" name="Google Shape;101;p9"/>
          <p:cNvGrpSpPr/>
          <p:nvPr/>
        </p:nvGrpSpPr>
        <p:grpSpPr>
          <a:xfrm>
            <a:off x="879475" y="1952625"/>
            <a:ext cx="738188" cy="1038225"/>
            <a:chOff x="1045135" y="2178890"/>
            <a:chExt cx="737188" cy="1039132"/>
          </a:xfrm>
        </p:grpSpPr>
        <p:pic>
          <p:nvPicPr>
            <p:cNvPr id="102" name="Google Shape;102;p9"/>
            <p:cNvPicPr preferRelativeResize="0"/>
            <p:nvPr/>
          </p:nvPicPr>
          <p:blipFill rotWithShape="1">
            <a:blip r:embed="rId3">
              <a:alphaModFix/>
            </a:blip>
            <a:srcRect b="0" l="0" r="0" t="0"/>
            <a:stretch/>
          </p:blipFill>
          <p:spPr>
            <a:xfrm flipH="1">
              <a:off x="1045135" y="2178890"/>
              <a:ext cx="737188" cy="1039132"/>
            </a:xfrm>
            <a:prstGeom prst="rect">
              <a:avLst/>
            </a:prstGeom>
            <a:noFill/>
            <a:ln>
              <a:noFill/>
            </a:ln>
          </p:spPr>
        </p:pic>
        <p:sp>
          <p:nvSpPr>
            <p:cNvPr id="103" name="Google Shape;103;p9"/>
            <p:cNvSpPr txBox="1"/>
            <p:nvPr/>
          </p:nvSpPr>
          <p:spPr>
            <a:xfrm>
              <a:off x="1064276" y="2465834"/>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Times New Roman"/>
                  <a:ea typeface="Times New Roman"/>
                  <a:cs typeface="Times New Roman"/>
                  <a:sym typeface="Times New Roman"/>
                </a:rPr>
                <a:t>1</a:t>
              </a:r>
              <a:endParaRPr b="0" i="0" sz="1400" u="none" cap="none" strike="noStrike">
                <a:solidFill>
                  <a:srgbClr val="000000"/>
                </a:solidFill>
                <a:latin typeface="Arial"/>
                <a:ea typeface="Arial"/>
                <a:cs typeface="Arial"/>
                <a:sym typeface="Arial"/>
              </a:endParaRPr>
            </a:p>
          </p:txBody>
        </p:sp>
      </p:grpSp>
      <p:sp>
        <p:nvSpPr>
          <p:cNvPr id="104" name="Google Shape;104;p9"/>
          <p:cNvSpPr/>
          <p:nvPr/>
        </p:nvSpPr>
        <p:spPr>
          <a:xfrm flipH="1">
            <a:off x="1617663" y="3786188"/>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comprendre le texte : Le secret de Maitre Cornille,</a:t>
            </a:r>
            <a:endParaRPr b="0" i="0" sz="2000" u="none" cap="none" strike="noStrike">
              <a:solidFill>
                <a:srgbClr val="000000"/>
              </a:solidFill>
              <a:latin typeface="Open Sans"/>
              <a:ea typeface="Open Sans"/>
              <a:cs typeface="Open Sans"/>
              <a:sym typeface="Open Sans"/>
            </a:endParaRPr>
          </a:p>
        </p:txBody>
      </p:sp>
      <p:sp>
        <p:nvSpPr>
          <p:cNvPr id="105" name="Google Shape;105;p9"/>
          <p:cNvSpPr/>
          <p:nvPr/>
        </p:nvSpPr>
        <p:spPr>
          <a:xfrm flipH="1">
            <a:off x="1617663" y="4589463"/>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identifier les étapes du schéma narratif,</a:t>
            </a:r>
            <a:endParaRPr b="0" i="0" sz="2000" u="none" cap="none" strike="noStrike">
              <a:solidFill>
                <a:srgbClr val="000000"/>
              </a:solidFill>
              <a:latin typeface="Open Sans"/>
              <a:ea typeface="Open Sans"/>
              <a:cs typeface="Open Sans"/>
              <a:sym typeface="Open Sans"/>
            </a:endParaRPr>
          </a:p>
        </p:txBody>
      </p:sp>
      <p:sp>
        <p:nvSpPr>
          <p:cNvPr id="106" name="Google Shape;106;p9"/>
          <p:cNvSpPr/>
          <p:nvPr/>
        </p:nvSpPr>
        <p:spPr>
          <a:xfrm flipH="1">
            <a:off x="1617663" y="6100763"/>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Identifier les caractéristiques de chaque étape du schéma narratif.</a:t>
            </a:r>
            <a:endParaRPr b="0" i="0" sz="2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27"/>
          <p:cNvSpPr/>
          <p:nvPr/>
        </p:nvSpPr>
        <p:spPr>
          <a:xfrm>
            <a:off x="-24882" y="768736"/>
            <a:ext cx="3479282"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47" name="Google Shape;447;p27"/>
          <p:cNvSpPr/>
          <p:nvPr/>
        </p:nvSpPr>
        <p:spPr>
          <a:xfrm>
            <a:off x="3454400" y="4614863"/>
            <a:ext cx="5848350" cy="1277937"/>
          </a:xfrm>
          <a:prstGeom prst="rect">
            <a:avLst/>
          </a:prstGeom>
          <a:noFill/>
          <a:ln>
            <a:noFill/>
          </a:ln>
        </p:spPr>
        <p:txBody>
          <a:bodyPr anchorCtr="0" anchor="t" bIns="45700" lIns="91425" spcFirstLastPara="1" rIns="91425" wrap="square" tIns="45700">
            <a:noAutofit/>
          </a:bodyPr>
          <a:lstStyle/>
          <a:p>
            <a:pPr indent="-285750" lvl="0" marL="285750"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1- Comment se termine l’aventure ? </a:t>
            </a:r>
            <a:endParaRPr b="0" i="0" sz="1400" u="none" cap="none" strike="noStrike">
              <a:solidFill>
                <a:srgbClr val="000000"/>
              </a:solidFill>
              <a:latin typeface="Arial"/>
              <a:ea typeface="Arial"/>
              <a:cs typeface="Arial"/>
              <a:sym typeface="Arial"/>
            </a:endParaRPr>
          </a:p>
          <a:p>
            <a:pPr indent="-57150" lvl="0" marL="285750"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 Que s’est-il passé aux personnages principaux ?</a:t>
            </a:r>
            <a:endParaRPr b="0" i="0" sz="1400" u="none" cap="none" strike="noStrike">
              <a:solidFill>
                <a:srgbClr val="000000"/>
              </a:solidFill>
              <a:latin typeface="Arial"/>
              <a:ea typeface="Arial"/>
              <a:cs typeface="Arial"/>
              <a:sym typeface="Arial"/>
            </a:endParaRPr>
          </a:p>
          <a:p>
            <a:pPr indent="-57150" lvl="0" marL="285750" marR="0" rtl="0" algn="just">
              <a:lnSpc>
                <a:spcPct val="107000"/>
              </a:lnSpc>
              <a:spcBef>
                <a:spcPts val="0"/>
              </a:spcBef>
              <a:spcAft>
                <a:spcPts val="0"/>
              </a:spcAft>
              <a:buClr>
                <a:srgbClr val="000000"/>
              </a:buClr>
              <a:buSzPts val="1800"/>
              <a:buFont typeface="Arial"/>
              <a:buNone/>
            </a:pPr>
            <a:r>
              <a:t/>
            </a:r>
            <a:endParaRPr b="0" i="0" sz="1800" u="none" cap="none" strike="noStrike">
              <a:solidFill>
                <a:srgbClr val="0070C0"/>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2- S’agit-il d’une fin heureuse ou triste ? </a:t>
            </a:r>
            <a:endParaRPr b="0" i="0" sz="1400" u="none" cap="none" strike="noStrike">
              <a:solidFill>
                <a:srgbClr val="000000"/>
              </a:solidFill>
              <a:latin typeface="Arial"/>
              <a:ea typeface="Arial"/>
              <a:cs typeface="Arial"/>
              <a:sym typeface="Arial"/>
            </a:endParaRPr>
          </a:p>
        </p:txBody>
      </p:sp>
      <p:sp>
        <p:nvSpPr>
          <p:cNvPr id="448" name="Google Shape;448;p27"/>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ENTRAINEMENT</a:t>
            </a:r>
            <a:endParaRPr b="0" i="0" sz="3600" u="none" cap="none" strike="noStrike">
              <a:solidFill>
                <a:srgbClr val="0096D6"/>
              </a:solidFill>
              <a:latin typeface="Open Sans"/>
              <a:ea typeface="Open Sans"/>
              <a:cs typeface="Open Sans"/>
              <a:sym typeface="Open Sans"/>
            </a:endParaRPr>
          </a:p>
        </p:txBody>
      </p:sp>
      <p:graphicFrame>
        <p:nvGraphicFramePr>
          <p:cNvPr id="449" name="Google Shape;449;p27"/>
          <p:cNvGraphicFramePr/>
          <p:nvPr/>
        </p:nvGraphicFramePr>
        <p:xfrm>
          <a:off x="3454400" y="806450"/>
          <a:ext cx="3000000" cy="3000000"/>
        </p:xfrm>
        <a:graphic>
          <a:graphicData uri="http://schemas.openxmlformats.org/drawingml/2006/table">
            <a:tbl>
              <a:tblPr bandRow="1" firstCol="1" firstRow="1">
                <a:noFill/>
                <a:tableStyleId>{37C9461B-6444-483F-9BF9-9B13F684DAAE}</a:tableStyleId>
              </a:tblPr>
              <a:tblGrid>
                <a:gridCol w="8413750"/>
              </a:tblGrid>
              <a:tr h="3613150">
                <a:tc>
                  <a:txBody>
                    <a:bodyPr/>
                    <a:lstStyle/>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À l'été 2004, deux jeunes téméraires, Bruno et Vincent, décident de grimper le mont Robson qui est le point culminant des Rocheuses canadiennes.</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sz="1800" u="none" cap="none" strike="noStrike">
                        <a:solidFill>
                          <a:schemeClr val="dk1"/>
                        </a:solidFill>
                        <a:latin typeface="Open Sans"/>
                        <a:ea typeface="Open Sans"/>
                        <a:cs typeface="Open Sans"/>
                        <a:sym typeface="Open Sans"/>
                      </a:endParaRPr>
                    </a:p>
                  </a:txBody>
                  <a:tcPr marT="0" marB="0" marR="68575" marL="68575" anchor="ctr">
                    <a:solidFill>
                      <a:srgbClr val="EDEDED"/>
                    </a:solidFill>
                  </a:tcPr>
                </a:tc>
              </a:tr>
            </a:tbl>
          </a:graphicData>
        </a:graphic>
      </p:graphicFrame>
      <p:sp>
        <p:nvSpPr>
          <p:cNvPr id="450" name="Google Shape;450;p27"/>
          <p:cNvSpPr/>
          <p:nvPr/>
        </p:nvSpPr>
        <p:spPr>
          <a:xfrm>
            <a:off x="343158" y="1242460"/>
            <a:ext cx="2549525" cy="120032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Voici un exemple d'un récit d'aventures :</a:t>
            </a:r>
            <a:endParaRPr b="1" i="0" sz="2400" u="none" cap="none" strike="noStrike">
              <a:solidFill>
                <a:schemeClr val="dk1"/>
              </a:solidFill>
              <a:latin typeface="Open Sans"/>
              <a:ea typeface="Open Sans"/>
              <a:cs typeface="Open Sans"/>
              <a:sym typeface="Open Sans"/>
            </a:endParaRPr>
          </a:p>
        </p:txBody>
      </p:sp>
      <p:sp>
        <p:nvSpPr>
          <p:cNvPr id="451" name="Google Shape;451;p27"/>
          <p:cNvSpPr/>
          <p:nvPr/>
        </p:nvSpPr>
        <p:spPr>
          <a:xfrm>
            <a:off x="8928100" y="4786313"/>
            <a:ext cx="2157413"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Bruno est sauvé. </a:t>
            </a:r>
            <a:endParaRPr b="0" i="1" sz="1800" u="none" cap="none" strike="noStrike">
              <a:solidFill>
                <a:srgbClr val="FF0000"/>
              </a:solidFill>
              <a:latin typeface="Open Sans"/>
              <a:ea typeface="Open Sans"/>
              <a:cs typeface="Open Sans"/>
              <a:sym typeface="Open Sans"/>
            </a:endParaRPr>
          </a:p>
        </p:txBody>
      </p:sp>
      <p:sp>
        <p:nvSpPr>
          <p:cNvPr id="452" name="Google Shape;452;p27"/>
          <p:cNvSpPr/>
          <p:nvPr/>
        </p:nvSpPr>
        <p:spPr>
          <a:xfrm>
            <a:off x="7691438" y="5522913"/>
            <a:ext cx="3222625"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Il s’agit d’une fin heureuse. </a:t>
            </a:r>
            <a:endParaRPr b="0" i="1" sz="1800" u="none" cap="none" strike="noStrike">
              <a:solidFill>
                <a:srgbClr val="FF0000"/>
              </a:solidFill>
              <a:latin typeface="Open Sans"/>
              <a:ea typeface="Open Sans"/>
              <a:cs typeface="Open Sans"/>
              <a:sym typeface="Open Sans"/>
            </a:endParaRPr>
          </a:p>
        </p:txBody>
      </p:sp>
      <p:cxnSp>
        <p:nvCxnSpPr>
          <p:cNvPr id="453" name="Google Shape;453;p27"/>
          <p:cNvCxnSpPr/>
          <p:nvPr/>
        </p:nvCxnSpPr>
        <p:spPr>
          <a:xfrm>
            <a:off x="4368801" y="3489325"/>
            <a:ext cx="5211762" cy="0"/>
          </a:xfrm>
          <a:prstGeom prst="straightConnector1">
            <a:avLst/>
          </a:prstGeom>
          <a:noFill/>
          <a:ln cap="flat" cmpd="sng" w="57150">
            <a:solidFill>
              <a:srgbClr val="FF0000"/>
            </a:solidFill>
            <a:prstDash val="solid"/>
            <a:round/>
            <a:headEnd len="sm" w="sm" type="none"/>
            <a:tailEnd len="sm" w="sm" type="none"/>
          </a:ln>
        </p:spPr>
      </p:cxnSp>
      <p:cxnSp>
        <p:nvCxnSpPr>
          <p:cNvPr id="454" name="Google Shape;454;p27"/>
          <p:cNvCxnSpPr/>
          <p:nvPr/>
        </p:nvCxnSpPr>
        <p:spPr>
          <a:xfrm>
            <a:off x="6879431" y="3812782"/>
            <a:ext cx="4846637" cy="0"/>
          </a:xfrm>
          <a:prstGeom prst="straightConnector1">
            <a:avLst/>
          </a:prstGeom>
          <a:noFill/>
          <a:ln cap="flat" cmpd="sng" w="57150">
            <a:solidFill>
              <a:srgbClr val="FF0000"/>
            </a:solidFill>
            <a:prstDash val="solid"/>
            <a:round/>
            <a:headEnd len="sm" w="sm" type="none"/>
            <a:tailEnd len="sm" w="sm" type="none"/>
          </a:ln>
        </p:spPr>
      </p:cxnSp>
      <p:sp>
        <p:nvSpPr>
          <p:cNvPr id="455" name="Google Shape;455;p27"/>
          <p:cNvSpPr/>
          <p:nvPr/>
        </p:nvSpPr>
        <p:spPr>
          <a:xfrm>
            <a:off x="4368801" y="3184525"/>
            <a:ext cx="738187" cy="304800"/>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6" name="Google Shape;456;p27"/>
          <p:cNvSpPr/>
          <p:nvPr/>
        </p:nvSpPr>
        <p:spPr>
          <a:xfrm>
            <a:off x="9809956" y="3184525"/>
            <a:ext cx="914400" cy="304800"/>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7" name="Google Shape;457;p27"/>
          <p:cNvSpPr/>
          <p:nvPr/>
        </p:nvSpPr>
        <p:spPr>
          <a:xfrm>
            <a:off x="510381" y="3499505"/>
            <a:ext cx="2478087" cy="156966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réponses aux questions qui suivent.</a:t>
            </a:r>
            <a:endParaRPr b="1" i="0" sz="2400" u="none" cap="none" strike="noStrike">
              <a:solidFill>
                <a:schemeClr val="dk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7"/>
                                        </p:tgtEl>
                                        <p:attrNameLst>
                                          <p:attrName>style.visibility</p:attrName>
                                        </p:attrNameLst>
                                      </p:cBhvr>
                                      <p:to>
                                        <p:strVal val="visible"/>
                                      </p:to>
                                    </p:set>
                                    <p:animEffect filter="fade" transition="in">
                                      <p:cBhvr>
                                        <p:cTn dur="1000"/>
                                        <p:tgtEl>
                                          <p:spTgt spid="4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5"/>
                                        </p:tgtEl>
                                        <p:attrNameLst>
                                          <p:attrName>style.visibility</p:attrName>
                                        </p:attrNameLst>
                                      </p:cBhvr>
                                      <p:to>
                                        <p:strVal val="visible"/>
                                      </p:to>
                                    </p:set>
                                    <p:animEffect filter="fade" transition="in">
                                      <p:cBhvr>
                                        <p:cTn dur="500"/>
                                        <p:tgtEl>
                                          <p:spTgt spid="4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3"/>
                                        </p:tgtEl>
                                        <p:attrNameLst>
                                          <p:attrName>style.visibility</p:attrName>
                                        </p:attrNameLst>
                                      </p:cBhvr>
                                      <p:to>
                                        <p:strVal val="visible"/>
                                      </p:to>
                                    </p:set>
                                    <p:animEffect filter="fade" transition="in">
                                      <p:cBhvr>
                                        <p:cTn dur="500"/>
                                        <p:tgtEl>
                                          <p:spTgt spid="4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6"/>
                                        </p:tgtEl>
                                        <p:attrNameLst>
                                          <p:attrName>style.visibility</p:attrName>
                                        </p:attrNameLst>
                                      </p:cBhvr>
                                      <p:to>
                                        <p:strVal val="visible"/>
                                      </p:to>
                                    </p:set>
                                    <p:animEffect filter="fade" transition="in">
                                      <p:cBhvr>
                                        <p:cTn dur="500"/>
                                        <p:tgtEl>
                                          <p:spTgt spid="4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4"/>
                                        </p:tgtEl>
                                        <p:attrNameLst>
                                          <p:attrName>style.visibility</p:attrName>
                                        </p:attrNameLst>
                                      </p:cBhvr>
                                      <p:to>
                                        <p:strVal val="visible"/>
                                      </p:to>
                                    </p:set>
                                    <p:animEffect filter="fade" transition="in">
                                      <p:cBhvr>
                                        <p:cTn dur="500"/>
                                        <p:tgtEl>
                                          <p:spTgt spid="4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1" name="Shape 461"/>
        <p:cNvGrpSpPr/>
        <p:nvPr/>
      </p:nvGrpSpPr>
      <p:grpSpPr>
        <a:xfrm>
          <a:off x="0" y="0"/>
          <a:ext cx="0" cy="0"/>
          <a:chOff x="0" y="0"/>
          <a:chExt cx="0" cy="0"/>
        </a:xfrm>
      </p:grpSpPr>
      <p:sp>
        <p:nvSpPr>
          <p:cNvPr id="462" name="Google Shape;462;p28"/>
          <p:cNvSpPr/>
          <p:nvPr/>
        </p:nvSpPr>
        <p:spPr>
          <a:xfrm>
            <a:off x="1111250" y="2024063"/>
            <a:ext cx="10028238" cy="371633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1 : </a:t>
            </a:r>
            <a:r>
              <a:rPr b="0" i="1" lang="fr-FR" sz="2400" u="none" cap="none" strike="noStrike">
                <a:solidFill>
                  <a:schemeClr val="dk1"/>
                </a:solidFill>
                <a:latin typeface="Open Sans"/>
                <a:ea typeface="Open Sans"/>
                <a:cs typeface="Open Sans"/>
                <a:sym typeface="Open Sans"/>
              </a:rPr>
              <a:t>Les lettres de mon moulin</a:t>
            </a:r>
            <a:r>
              <a:rPr b="0" i="0" lang="fr-FR" sz="2400" u="none" cap="none" strike="noStrike">
                <a:solidFill>
                  <a:schemeClr val="dk1"/>
                </a:solidFill>
                <a:latin typeface="Open Sans"/>
                <a:ea typeface="Open Sans"/>
                <a:cs typeface="Open Sans"/>
                <a:sym typeface="Open Sans"/>
              </a:rPr>
              <a:t>, Alphonse Daudet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2 : </a:t>
            </a:r>
            <a:r>
              <a:rPr b="0" i="0" lang="fr-FR" sz="1600" u="sng" cap="none" strike="noStrike">
                <a:solidFill>
                  <a:schemeClr val="hlink"/>
                </a:solidFill>
                <a:latin typeface="Open Sans"/>
                <a:ea typeface="Open Sans"/>
                <a:cs typeface="Open Sans"/>
                <a:sym typeface="Open Sans"/>
                <a:hlinkClick r:id="rId3"/>
              </a:rPr>
              <a:t>https://www.maxicours.com/se/cours/le-discours-narratif-et-le-schema-narratif/</a:t>
            </a:r>
            <a:r>
              <a:rPr b="0" i="0" lang="fr-FR" sz="16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3 : </a:t>
            </a:r>
            <a:r>
              <a:rPr b="0" i="0" lang="fr-FR" sz="1600" u="sng" cap="none" strike="noStrike">
                <a:solidFill>
                  <a:schemeClr val="hlink"/>
                </a:solidFill>
                <a:latin typeface="Open Sans"/>
                <a:ea typeface="Open Sans"/>
                <a:cs typeface="Open Sans"/>
                <a:sym typeface="Open Sans"/>
                <a:hlinkClick r:id="rId4"/>
              </a:rPr>
              <a:t>texte narratif 7572 - Par défaut - https://www.alloprof.qc.ca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4 : </a:t>
            </a:r>
            <a:r>
              <a:rPr b="0" i="0" lang="fr-FR" sz="1600" u="sng" cap="none" strike="noStrike">
                <a:solidFill>
                  <a:schemeClr val="hlink"/>
                </a:solidFill>
                <a:latin typeface="Open Sans"/>
                <a:ea typeface="Open Sans"/>
                <a:cs typeface="Open Sans"/>
                <a:sym typeface="Open Sans"/>
                <a:hlinkClick r:id="rId5"/>
              </a:rPr>
              <a:t>http://data0.eklablog.com/davidcrol/perso/correction%20temps%20du%20recit.pdf</a:t>
            </a:r>
            <a:endParaRPr b="0" i="0" sz="16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29"/>
          <p:cNvSpPr txBox="1"/>
          <p:nvPr/>
        </p:nvSpPr>
        <p:spPr>
          <a:xfrm>
            <a:off x="1020763" y="2073275"/>
            <a:ext cx="9926637" cy="3924300"/>
          </a:xfrm>
          <a:prstGeom prst="rect">
            <a:avLst/>
          </a:prstGeom>
          <a:noFill/>
          <a:ln>
            <a:noFill/>
          </a:ln>
        </p:spPr>
        <p:txBody>
          <a:bodyPr anchorCtr="0" anchor="t" bIns="45700" lIns="91425" spcFirstLastPara="1" rIns="91425" wrap="square" tIns="45700">
            <a:noAutofit/>
          </a:bodyPr>
          <a:lstStyle/>
          <a:p>
            <a:pPr indent="-227013" lvl="0" marL="227013"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 Safa Mawlawi</a:t>
            </a:r>
            <a:endParaRPr b="0" i="0" sz="2400" u="none" cap="none" strike="noStrike">
              <a:solidFill>
                <a:srgbClr val="000000"/>
              </a:solidFill>
              <a:latin typeface="Open Sans"/>
              <a:ea typeface="Open Sans"/>
              <a:cs typeface="Open Sans"/>
              <a:sym typeface="Open Sans"/>
            </a:endParaRPr>
          </a:p>
          <a:p>
            <a:pPr indent="-227013" lvl="0" marL="227013" marR="0" rtl="0" algn="l">
              <a:lnSpc>
                <a:spcPct val="150000"/>
              </a:lnSpc>
              <a:spcBef>
                <a:spcPts val="100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Hala Fayyad</a:t>
            </a:r>
            <a:endParaRPr b="0" i="0" sz="11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0"/>
          <p:cNvSpPr/>
          <p:nvPr/>
        </p:nvSpPr>
        <p:spPr>
          <a:xfrm>
            <a:off x="2557463" y="3421063"/>
            <a:ext cx="1784350" cy="101600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Il était une fois un roi et une reine. </a:t>
            </a:r>
            <a:endParaRPr b="0" i="0" sz="1700" u="none" cap="none" strike="noStrike">
              <a:solidFill>
                <a:srgbClr val="002060"/>
              </a:solidFill>
              <a:latin typeface="Open Sans"/>
              <a:ea typeface="Open Sans"/>
              <a:cs typeface="Open Sans"/>
              <a:sym typeface="Open Sans"/>
            </a:endParaRPr>
          </a:p>
        </p:txBody>
      </p:sp>
      <p:sp>
        <p:nvSpPr>
          <p:cNvPr id="113" name="Google Shape;113;p10"/>
          <p:cNvSpPr/>
          <p:nvPr/>
        </p:nvSpPr>
        <p:spPr>
          <a:xfrm>
            <a:off x="5059363" y="1824038"/>
            <a:ext cx="2206625" cy="1323975"/>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Après cinq ans de vie commune ils n’avaient pas d’enfants. </a:t>
            </a:r>
            <a:endParaRPr b="0" i="0" sz="1700" u="none" cap="none" strike="noStrike">
              <a:solidFill>
                <a:srgbClr val="002060"/>
              </a:solidFill>
              <a:latin typeface="Open Sans"/>
              <a:ea typeface="Open Sans"/>
              <a:cs typeface="Open Sans"/>
              <a:sym typeface="Open Sans"/>
            </a:endParaRPr>
          </a:p>
        </p:txBody>
      </p:sp>
      <p:sp>
        <p:nvSpPr>
          <p:cNvPr id="114" name="Google Shape;114;p10"/>
          <p:cNvSpPr/>
          <p:nvPr/>
        </p:nvSpPr>
        <p:spPr>
          <a:xfrm>
            <a:off x="1135063" y="1890713"/>
            <a:ext cx="2298700" cy="1015663"/>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Ils allèrent au fleuve sacré sous les murailles de la ville. </a:t>
            </a:r>
            <a:endParaRPr b="0" i="0" sz="1700" u="none" cap="none" strike="noStrike">
              <a:solidFill>
                <a:srgbClr val="002060"/>
              </a:solidFill>
              <a:latin typeface="Open Sans"/>
              <a:ea typeface="Open Sans"/>
              <a:cs typeface="Open Sans"/>
              <a:sym typeface="Open Sans"/>
            </a:endParaRPr>
          </a:p>
        </p:txBody>
      </p:sp>
      <p:sp>
        <p:nvSpPr>
          <p:cNvPr id="115" name="Google Shape;115;p10"/>
          <p:cNvSpPr/>
          <p:nvPr/>
        </p:nvSpPr>
        <p:spPr>
          <a:xfrm>
            <a:off x="1928813" y="4895850"/>
            <a:ext cx="2298700" cy="40005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Ils s’y baignèrent. </a:t>
            </a:r>
            <a:endParaRPr b="0" i="0" sz="1700" u="none" cap="none" strike="noStrike">
              <a:solidFill>
                <a:srgbClr val="002060"/>
              </a:solidFill>
              <a:latin typeface="Open Sans"/>
              <a:ea typeface="Open Sans"/>
              <a:cs typeface="Open Sans"/>
              <a:sym typeface="Open Sans"/>
            </a:endParaRPr>
          </a:p>
        </p:txBody>
      </p:sp>
      <p:sp>
        <p:nvSpPr>
          <p:cNvPr id="116" name="Google Shape;116;p10"/>
          <p:cNvSpPr/>
          <p:nvPr/>
        </p:nvSpPr>
        <p:spPr>
          <a:xfrm>
            <a:off x="8880475" y="2022475"/>
            <a:ext cx="2317750" cy="101600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La reine s’allongea sur l’eau et pria. Le roi fit de même. </a:t>
            </a:r>
            <a:endParaRPr b="0" i="0" sz="1700" u="none" cap="none" strike="noStrike">
              <a:solidFill>
                <a:srgbClr val="002060"/>
              </a:solidFill>
              <a:latin typeface="Open Sans"/>
              <a:ea typeface="Open Sans"/>
              <a:cs typeface="Open Sans"/>
              <a:sym typeface="Open Sans"/>
            </a:endParaRPr>
          </a:p>
        </p:txBody>
      </p:sp>
      <p:sp>
        <p:nvSpPr>
          <p:cNvPr id="117" name="Google Shape;117;p10"/>
          <p:cNvSpPr/>
          <p:nvPr/>
        </p:nvSpPr>
        <p:spPr>
          <a:xfrm>
            <a:off x="9140825" y="3548063"/>
            <a:ext cx="2336800" cy="163195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Un rayon de soleil toucha l’époux au nombril, puis l’épouse au même point. </a:t>
            </a:r>
            <a:endParaRPr b="0" i="0" sz="1700" u="none" cap="none" strike="noStrike">
              <a:solidFill>
                <a:srgbClr val="002060"/>
              </a:solidFill>
              <a:latin typeface="Open Sans"/>
              <a:ea typeface="Open Sans"/>
              <a:cs typeface="Open Sans"/>
              <a:sym typeface="Open Sans"/>
            </a:endParaRPr>
          </a:p>
        </p:txBody>
      </p:sp>
      <p:sp>
        <p:nvSpPr>
          <p:cNvPr id="118" name="Google Shape;118;p10"/>
          <p:cNvSpPr/>
          <p:nvPr/>
        </p:nvSpPr>
        <p:spPr>
          <a:xfrm>
            <a:off x="5797550" y="3630613"/>
            <a:ext cx="2251075" cy="1323975"/>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Neuf mois après naquit un garçon. On l’appela Don Gan.</a:t>
            </a:r>
            <a:endParaRPr b="0" i="0" sz="1700" u="none" cap="none" strike="noStrike">
              <a:solidFill>
                <a:srgbClr val="002060"/>
              </a:solidFill>
              <a:latin typeface="Open Sans"/>
              <a:ea typeface="Open Sans"/>
              <a:cs typeface="Open Sans"/>
              <a:sym typeface="Open Sans"/>
            </a:endParaRPr>
          </a:p>
        </p:txBody>
      </p:sp>
      <p:sp>
        <p:nvSpPr>
          <p:cNvPr id="119" name="Google Shape;119;p10"/>
          <p:cNvSpPr txBox="1"/>
          <p:nvPr/>
        </p:nvSpPr>
        <p:spPr>
          <a:xfrm>
            <a:off x="792590" y="225425"/>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SENSIBILISATION</a:t>
            </a:r>
            <a:endParaRPr b="0" i="0" sz="2400" u="none" cap="none" strike="noStrike">
              <a:solidFill>
                <a:srgbClr val="0096D6"/>
              </a:solidFill>
              <a:latin typeface="Open Sans"/>
              <a:ea typeface="Open Sans"/>
              <a:cs typeface="Open Sans"/>
              <a:sym typeface="Open Sans"/>
            </a:endParaRPr>
          </a:p>
        </p:txBody>
      </p:sp>
      <p:sp>
        <p:nvSpPr>
          <p:cNvPr id="120" name="Google Shape;120;p10"/>
          <p:cNvSpPr/>
          <p:nvPr/>
        </p:nvSpPr>
        <p:spPr>
          <a:xfrm>
            <a:off x="865188" y="727075"/>
            <a:ext cx="10567987" cy="69056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100" u="none" cap="none" strike="noStrike">
                <a:solidFill>
                  <a:schemeClr val="dk1"/>
                </a:solidFill>
                <a:latin typeface="Open Sans"/>
                <a:ea typeface="Open Sans"/>
                <a:cs typeface="Open Sans"/>
                <a:sym typeface="Open Sans"/>
              </a:rPr>
              <a:t>Voici une très courte histoire mais les différentes parties se sont mélangées.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100" u="none" cap="none" strike="noStrike">
                <a:solidFill>
                  <a:schemeClr val="dk1"/>
                </a:solidFill>
                <a:latin typeface="Open Sans"/>
                <a:ea typeface="Open Sans"/>
                <a:cs typeface="Open Sans"/>
                <a:sym typeface="Open Sans"/>
              </a:rPr>
              <a:t>Retrouvez le bon ordre du récit. </a:t>
            </a:r>
            <a:endParaRPr b="0" i="0" sz="1100" u="none" cap="none" strike="noStrike">
              <a:solidFill>
                <a:srgbClr val="000000"/>
              </a:solidFill>
              <a:latin typeface="Arial"/>
              <a:ea typeface="Arial"/>
              <a:cs typeface="Arial"/>
              <a:sym typeface="Arial"/>
            </a:endParaRPr>
          </a:p>
        </p:txBody>
      </p:sp>
      <p:sp>
        <p:nvSpPr>
          <p:cNvPr id="121" name="Google Shape;121;p10"/>
          <p:cNvSpPr/>
          <p:nvPr/>
        </p:nvSpPr>
        <p:spPr>
          <a:xfrm>
            <a:off x="581025" y="2181225"/>
            <a:ext cx="544513"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A</a:t>
            </a:r>
            <a:endParaRPr b="0" i="0" sz="1400" u="none" cap="none" strike="noStrike">
              <a:solidFill>
                <a:schemeClr val="lt1"/>
              </a:solidFill>
              <a:latin typeface="Open Sans"/>
              <a:ea typeface="Open Sans"/>
              <a:cs typeface="Open Sans"/>
              <a:sym typeface="Open Sans"/>
            </a:endParaRPr>
          </a:p>
        </p:txBody>
      </p:sp>
      <p:sp>
        <p:nvSpPr>
          <p:cNvPr id="122" name="Google Shape;122;p10"/>
          <p:cNvSpPr/>
          <p:nvPr/>
        </p:nvSpPr>
        <p:spPr>
          <a:xfrm>
            <a:off x="2011363" y="3582988"/>
            <a:ext cx="546100"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B</a:t>
            </a:r>
            <a:endParaRPr b="0" i="0" sz="1400" u="none" cap="none" strike="noStrike">
              <a:solidFill>
                <a:schemeClr val="lt1"/>
              </a:solidFill>
              <a:latin typeface="Open Sans"/>
              <a:ea typeface="Open Sans"/>
              <a:cs typeface="Open Sans"/>
              <a:sym typeface="Open Sans"/>
            </a:endParaRPr>
          </a:p>
        </p:txBody>
      </p:sp>
      <p:sp>
        <p:nvSpPr>
          <p:cNvPr id="123" name="Google Shape;123;p10"/>
          <p:cNvSpPr/>
          <p:nvPr/>
        </p:nvSpPr>
        <p:spPr>
          <a:xfrm>
            <a:off x="1379538" y="4791075"/>
            <a:ext cx="546100"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C</a:t>
            </a:r>
            <a:endParaRPr b="0" i="0" sz="1400" u="none" cap="none" strike="noStrike">
              <a:solidFill>
                <a:schemeClr val="lt1"/>
              </a:solidFill>
              <a:latin typeface="Open Sans"/>
              <a:ea typeface="Open Sans"/>
              <a:cs typeface="Open Sans"/>
              <a:sym typeface="Open Sans"/>
            </a:endParaRPr>
          </a:p>
        </p:txBody>
      </p:sp>
      <p:sp>
        <p:nvSpPr>
          <p:cNvPr id="124" name="Google Shape;124;p10"/>
          <p:cNvSpPr/>
          <p:nvPr/>
        </p:nvSpPr>
        <p:spPr>
          <a:xfrm>
            <a:off x="4503738" y="2152650"/>
            <a:ext cx="544512"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D</a:t>
            </a:r>
            <a:endParaRPr b="0" i="0" sz="1400" u="none" cap="none" strike="noStrike">
              <a:solidFill>
                <a:schemeClr val="lt1"/>
              </a:solidFill>
              <a:latin typeface="Open Sans"/>
              <a:ea typeface="Open Sans"/>
              <a:cs typeface="Open Sans"/>
              <a:sym typeface="Open Sans"/>
            </a:endParaRPr>
          </a:p>
        </p:txBody>
      </p:sp>
      <p:sp>
        <p:nvSpPr>
          <p:cNvPr id="125" name="Google Shape;125;p10"/>
          <p:cNvSpPr/>
          <p:nvPr/>
        </p:nvSpPr>
        <p:spPr>
          <a:xfrm>
            <a:off x="5240338" y="4110038"/>
            <a:ext cx="544512"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E</a:t>
            </a:r>
            <a:endParaRPr b="0" i="0" sz="1400" u="none" cap="none" strike="noStrike">
              <a:solidFill>
                <a:schemeClr val="lt1"/>
              </a:solidFill>
              <a:latin typeface="Open Sans"/>
              <a:ea typeface="Open Sans"/>
              <a:cs typeface="Open Sans"/>
              <a:sym typeface="Open Sans"/>
            </a:endParaRPr>
          </a:p>
        </p:txBody>
      </p:sp>
      <p:sp>
        <p:nvSpPr>
          <p:cNvPr id="126" name="Google Shape;126;p10"/>
          <p:cNvSpPr/>
          <p:nvPr/>
        </p:nvSpPr>
        <p:spPr>
          <a:xfrm>
            <a:off x="8323263" y="2166938"/>
            <a:ext cx="546100"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F</a:t>
            </a:r>
            <a:endParaRPr b="0" i="0" sz="1400" u="none" cap="none" strike="noStrike">
              <a:solidFill>
                <a:schemeClr val="lt1"/>
              </a:solidFill>
              <a:latin typeface="Open Sans"/>
              <a:ea typeface="Open Sans"/>
              <a:cs typeface="Open Sans"/>
              <a:sym typeface="Open Sans"/>
            </a:endParaRPr>
          </a:p>
        </p:txBody>
      </p:sp>
      <p:sp>
        <p:nvSpPr>
          <p:cNvPr id="127" name="Google Shape;127;p10"/>
          <p:cNvSpPr/>
          <p:nvPr/>
        </p:nvSpPr>
        <p:spPr>
          <a:xfrm>
            <a:off x="8613775" y="3989388"/>
            <a:ext cx="544513"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G</a:t>
            </a:r>
            <a:endParaRPr b="0" i="0" sz="1400" u="none" cap="none" strike="noStrike">
              <a:solidFill>
                <a:schemeClr val="lt1"/>
              </a:solidFill>
              <a:latin typeface="Open Sans"/>
              <a:ea typeface="Open Sans"/>
              <a:cs typeface="Open Sans"/>
              <a:sym typeface="Open Sans"/>
            </a:endParaRPr>
          </a:p>
        </p:txBody>
      </p:sp>
      <p:cxnSp>
        <p:nvCxnSpPr>
          <p:cNvPr id="128" name="Google Shape;128;p10"/>
          <p:cNvCxnSpPr/>
          <p:nvPr/>
        </p:nvCxnSpPr>
        <p:spPr>
          <a:xfrm>
            <a:off x="854075" y="5707063"/>
            <a:ext cx="10579100" cy="17462"/>
          </a:xfrm>
          <a:prstGeom prst="straightConnector1">
            <a:avLst/>
          </a:prstGeom>
          <a:noFill/>
          <a:ln cap="flat" cmpd="sng" w="38100">
            <a:solidFill>
              <a:srgbClr val="5597D3"/>
            </a:solidFill>
            <a:prstDash val="solid"/>
            <a:round/>
            <a:headEnd len="sm" w="sm" type="none"/>
            <a:tailEnd len="sm" w="sm" type="none"/>
          </a:ln>
        </p:spPr>
      </p:cxnSp>
      <p:sp>
        <p:nvSpPr>
          <p:cNvPr id="129" name="Google Shape;129;p10"/>
          <p:cNvSpPr/>
          <p:nvPr/>
        </p:nvSpPr>
        <p:spPr>
          <a:xfrm>
            <a:off x="8207375" y="5783263"/>
            <a:ext cx="546100" cy="606425"/>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G</a:t>
            </a:r>
            <a:endParaRPr b="0" i="0" sz="1400" u="none" cap="none" strike="noStrike">
              <a:solidFill>
                <a:schemeClr val="lt1"/>
              </a:solidFill>
              <a:latin typeface="Open Sans"/>
              <a:ea typeface="Open Sans"/>
              <a:cs typeface="Open Sans"/>
              <a:sym typeface="Open Sans"/>
            </a:endParaRPr>
          </a:p>
        </p:txBody>
      </p:sp>
      <p:sp>
        <p:nvSpPr>
          <p:cNvPr id="130" name="Google Shape;130;p10"/>
          <p:cNvSpPr/>
          <p:nvPr/>
        </p:nvSpPr>
        <p:spPr>
          <a:xfrm>
            <a:off x="9274175" y="5800725"/>
            <a:ext cx="546100"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E</a:t>
            </a:r>
            <a:endParaRPr b="0" i="0" sz="1400" u="none" cap="none" strike="noStrike">
              <a:solidFill>
                <a:schemeClr val="lt1"/>
              </a:solidFill>
              <a:latin typeface="Open Sans"/>
              <a:ea typeface="Open Sans"/>
              <a:cs typeface="Open Sans"/>
              <a:sym typeface="Open Sans"/>
            </a:endParaRPr>
          </a:p>
        </p:txBody>
      </p:sp>
      <p:sp>
        <p:nvSpPr>
          <p:cNvPr id="131" name="Google Shape;131;p10"/>
          <p:cNvSpPr/>
          <p:nvPr/>
        </p:nvSpPr>
        <p:spPr>
          <a:xfrm>
            <a:off x="2876550" y="5781675"/>
            <a:ext cx="544513" cy="606425"/>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B</a:t>
            </a:r>
            <a:endParaRPr b="0" i="0" sz="1400" u="none" cap="none" strike="noStrike">
              <a:solidFill>
                <a:schemeClr val="lt1"/>
              </a:solidFill>
              <a:latin typeface="Open Sans"/>
              <a:ea typeface="Open Sans"/>
              <a:cs typeface="Open Sans"/>
              <a:sym typeface="Open Sans"/>
            </a:endParaRPr>
          </a:p>
        </p:txBody>
      </p:sp>
      <p:sp>
        <p:nvSpPr>
          <p:cNvPr id="132" name="Google Shape;132;p10"/>
          <p:cNvSpPr/>
          <p:nvPr/>
        </p:nvSpPr>
        <p:spPr>
          <a:xfrm>
            <a:off x="3943350" y="5783263"/>
            <a:ext cx="544513"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D</a:t>
            </a:r>
            <a:endParaRPr b="0" i="0" sz="1400" u="none" cap="none" strike="noStrike">
              <a:solidFill>
                <a:schemeClr val="lt1"/>
              </a:solidFill>
              <a:latin typeface="Open Sans"/>
              <a:ea typeface="Open Sans"/>
              <a:cs typeface="Open Sans"/>
              <a:sym typeface="Open Sans"/>
            </a:endParaRPr>
          </a:p>
        </p:txBody>
      </p:sp>
      <p:cxnSp>
        <p:nvCxnSpPr>
          <p:cNvPr id="133" name="Google Shape;133;p10"/>
          <p:cNvCxnSpPr/>
          <p:nvPr/>
        </p:nvCxnSpPr>
        <p:spPr>
          <a:xfrm>
            <a:off x="836613" y="6469063"/>
            <a:ext cx="10579100" cy="17462"/>
          </a:xfrm>
          <a:prstGeom prst="straightConnector1">
            <a:avLst/>
          </a:prstGeom>
          <a:noFill/>
          <a:ln cap="flat" cmpd="sng" w="38100">
            <a:solidFill>
              <a:srgbClr val="5597D3"/>
            </a:solidFill>
            <a:prstDash val="solid"/>
            <a:round/>
            <a:headEnd len="sm" w="sm" type="none"/>
            <a:tailEnd len="sm" w="sm" type="none"/>
          </a:ln>
        </p:spPr>
      </p:cxnSp>
      <p:sp>
        <p:nvSpPr>
          <p:cNvPr id="134" name="Google Shape;134;p10"/>
          <p:cNvSpPr/>
          <p:nvPr/>
        </p:nvSpPr>
        <p:spPr>
          <a:xfrm>
            <a:off x="5008563" y="5784850"/>
            <a:ext cx="546100"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A</a:t>
            </a:r>
            <a:endParaRPr b="0" i="0" sz="1400" u="none" cap="none" strike="noStrike">
              <a:solidFill>
                <a:schemeClr val="lt1"/>
              </a:solidFill>
              <a:latin typeface="Open Sans"/>
              <a:ea typeface="Open Sans"/>
              <a:cs typeface="Open Sans"/>
              <a:sym typeface="Open Sans"/>
            </a:endParaRPr>
          </a:p>
        </p:txBody>
      </p:sp>
      <p:sp>
        <p:nvSpPr>
          <p:cNvPr id="135" name="Google Shape;135;p10"/>
          <p:cNvSpPr/>
          <p:nvPr/>
        </p:nvSpPr>
        <p:spPr>
          <a:xfrm>
            <a:off x="6075363" y="5781675"/>
            <a:ext cx="544512"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C</a:t>
            </a:r>
            <a:endParaRPr b="0" i="0" sz="1400" u="none" cap="none" strike="noStrike">
              <a:solidFill>
                <a:schemeClr val="lt1"/>
              </a:solidFill>
              <a:latin typeface="Open Sans"/>
              <a:ea typeface="Open Sans"/>
              <a:cs typeface="Open Sans"/>
              <a:sym typeface="Open Sans"/>
            </a:endParaRPr>
          </a:p>
        </p:txBody>
      </p:sp>
      <p:sp>
        <p:nvSpPr>
          <p:cNvPr id="136" name="Google Shape;136;p10"/>
          <p:cNvSpPr/>
          <p:nvPr/>
        </p:nvSpPr>
        <p:spPr>
          <a:xfrm>
            <a:off x="7142163" y="5781675"/>
            <a:ext cx="544512"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F</a:t>
            </a:r>
            <a:endParaRPr b="0" i="0" sz="1400" u="none" cap="none" strike="noStrike">
              <a:solidFill>
                <a:schemeClr val="lt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1"/>
          <p:cNvSpPr/>
          <p:nvPr/>
        </p:nvSpPr>
        <p:spPr>
          <a:xfrm>
            <a:off x="2557463" y="3421063"/>
            <a:ext cx="1784350" cy="101600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Il était une fois un roi et une reine. </a:t>
            </a:r>
            <a:endParaRPr b="0" i="0" sz="2000" u="none" cap="none" strike="noStrike">
              <a:solidFill>
                <a:srgbClr val="002060"/>
              </a:solidFill>
              <a:latin typeface="Open Sans"/>
              <a:ea typeface="Open Sans"/>
              <a:cs typeface="Open Sans"/>
              <a:sym typeface="Open Sans"/>
            </a:endParaRPr>
          </a:p>
        </p:txBody>
      </p:sp>
      <p:sp>
        <p:nvSpPr>
          <p:cNvPr id="143" name="Google Shape;143;p11"/>
          <p:cNvSpPr/>
          <p:nvPr/>
        </p:nvSpPr>
        <p:spPr>
          <a:xfrm>
            <a:off x="5059363" y="1824038"/>
            <a:ext cx="2206625" cy="1323975"/>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Après cinq ans de vie commune ils </a:t>
            </a:r>
            <a:br>
              <a:rPr b="0" i="0" lang="fr-FR" sz="2000" u="none" cap="none" strike="noStrike">
                <a:solidFill>
                  <a:srgbClr val="002060"/>
                </a:solidFill>
                <a:latin typeface="Open Sans"/>
                <a:ea typeface="Open Sans"/>
                <a:cs typeface="Open Sans"/>
                <a:sym typeface="Open Sans"/>
              </a:rPr>
            </a:br>
            <a:r>
              <a:rPr b="0" i="0" lang="fr-FR" sz="2000" u="none" cap="none" strike="noStrike">
                <a:solidFill>
                  <a:srgbClr val="002060"/>
                </a:solidFill>
                <a:latin typeface="Open Sans"/>
                <a:ea typeface="Open Sans"/>
                <a:cs typeface="Open Sans"/>
                <a:sym typeface="Open Sans"/>
              </a:rPr>
              <a:t>n’ avaient pas d’enfants. </a:t>
            </a:r>
            <a:endParaRPr b="0" i="0" sz="2000" u="none" cap="none" strike="noStrike">
              <a:solidFill>
                <a:srgbClr val="002060"/>
              </a:solidFill>
              <a:latin typeface="Open Sans"/>
              <a:ea typeface="Open Sans"/>
              <a:cs typeface="Open Sans"/>
              <a:sym typeface="Open Sans"/>
            </a:endParaRPr>
          </a:p>
        </p:txBody>
      </p:sp>
      <p:sp>
        <p:nvSpPr>
          <p:cNvPr id="144" name="Google Shape;144;p11"/>
          <p:cNvSpPr/>
          <p:nvPr/>
        </p:nvSpPr>
        <p:spPr>
          <a:xfrm>
            <a:off x="1135063" y="1890713"/>
            <a:ext cx="2298700" cy="1015663"/>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Ils allèrent au fleuve sacré sous les murailles de la ville. </a:t>
            </a:r>
            <a:endParaRPr b="0" i="0" sz="2000" u="none" cap="none" strike="noStrike">
              <a:solidFill>
                <a:srgbClr val="002060"/>
              </a:solidFill>
              <a:latin typeface="Open Sans"/>
              <a:ea typeface="Open Sans"/>
              <a:cs typeface="Open Sans"/>
              <a:sym typeface="Open Sans"/>
            </a:endParaRPr>
          </a:p>
        </p:txBody>
      </p:sp>
      <p:sp>
        <p:nvSpPr>
          <p:cNvPr id="145" name="Google Shape;145;p11"/>
          <p:cNvSpPr/>
          <p:nvPr/>
        </p:nvSpPr>
        <p:spPr>
          <a:xfrm>
            <a:off x="1928813" y="4895850"/>
            <a:ext cx="2298700" cy="40005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Ils s’y baignèrent. </a:t>
            </a:r>
            <a:endParaRPr b="0" i="0" sz="2000" u="none" cap="none" strike="noStrike">
              <a:solidFill>
                <a:srgbClr val="002060"/>
              </a:solidFill>
              <a:latin typeface="Open Sans"/>
              <a:ea typeface="Open Sans"/>
              <a:cs typeface="Open Sans"/>
              <a:sym typeface="Open Sans"/>
            </a:endParaRPr>
          </a:p>
        </p:txBody>
      </p:sp>
      <p:sp>
        <p:nvSpPr>
          <p:cNvPr id="146" name="Google Shape;146;p11"/>
          <p:cNvSpPr/>
          <p:nvPr/>
        </p:nvSpPr>
        <p:spPr>
          <a:xfrm>
            <a:off x="8880475" y="2022475"/>
            <a:ext cx="2317750" cy="101600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La reine s’allongea sur l’eau et pria. Le roi fit de même. </a:t>
            </a:r>
            <a:endParaRPr b="0" i="0" sz="2000" u="none" cap="none" strike="noStrike">
              <a:solidFill>
                <a:srgbClr val="002060"/>
              </a:solidFill>
              <a:latin typeface="Open Sans"/>
              <a:ea typeface="Open Sans"/>
              <a:cs typeface="Open Sans"/>
              <a:sym typeface="Open Sans"/>
            </a:endParaRPr>
          </a:p>
        </p:txBody>
      </p:sp>
      <p:sp>
        <p:nvSpPr>
          <p:cNvPr id="147" name="Google Shape;147;p11"/>
          <p:cNvSpPr/>
          <p:nvPr/>
        </p:nvSpPr>
        <p:spPr>
          <a:xfrm>
            <a:off x="9140825" y="3548063"/>
            <a:ext cx="2336800" cy="163195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Un rayon de soleil toucha l’époux au nombril, puis l’épouse au même point. </a:t>
            </a:r>
            <a:endParaRPr b="0" i="0" sz="2000" u="none" cap="none" strike="noStrike">
              <a:solidFill>
                <a:srgbClr val="002060"/>
              </a:solidFill>
              <a:latin typeface="Open Sans"/>
              <a:ea typeface="Open Sans"/>
              <a:cs typeface="Open Sans"/>
              <a:sym typeface="Open Sans"/>
            </a:endParaRPr>
          </a:p>
        </p:txBody>
      </p:sp>
      <p:sp>
        <p:nvSpPr>
          <p:cNvPr id="148" name="Google Shape;148;p11"/>
          <p:cNvSpPr/>
          <p:nvPr/>
        </p:nvSpPr>
        <p:spPr>
          <a:xfrm>
            <a:off x="5797550" y="3630613"/>
            <a:ext cx="2251075" cy="1323975"/>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Neuf mois après naquit un garçon. On l’appela Don Gan.</a:t>
            </a:r>
            <a:endParaRPr b="0" i="0" sz="2000" u="none" cap="none" strike="noStrike">
              <a:solidFill>
                <a:srgbClr val="002060"/>
              </a:solidFill>
              <a:latin typeface="Open Sans"/>
              <a:ea typeface="Open Sans"/>
              <a:cs typeface="Open Sans"/>
              <a:sym typeface="Open Sans"/>
            </a:endParaRPr>
          </a:p>
        </p:txBody>
      </p:sp>
      <p:sp>
        <p:nvSpPr>
          <p:cNvPr id="149" name="Google Shape;149;p11"/>
          <p:cNvSpPr/>
          <p:nvPr/>
        </p:nvSpPr>
        <p:spPr>
          <a:xfrm>
            <a:off x="5337175" y="5929313"/>
            <a:ext cx="1651000" cy="403225"/>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Péripétie(s)        </a:t>
            </a:r>
            <a:endParaRPr b="0" i="0" sz="1400" u="none" cap="none" strike="noStrike">
              <a:solidFill>
                <a:srgbClr val="000000"/>
              </a:solidFill>
              <a:latin typeface="Arial"/>
              <a:ea typeface="Arial"/>
              <a:cs typeface="Arial"/>
              <a:sym typeface="Arial"/>
            </a:endParaRPr>
          </a:p>
        </p:txBody>
      </p:sp>
      <p:sp>
        <p:nvSpPr>
          <p:cNvPr id="150" name="Google Shape;150;p11"/>
          <p:cNvSpPr/>
          <p:nvPr/>
        </p:nvSpPr>
        <p:spPr>
          <a:xfrm>
            <a:off x="844550" y="5746750"/>
            <a:ext cx="1346200" cy="75088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 initiale </a:t>
            </a:r>
            <a:endParaRPr b="0" i="0" sz="1400" u="none" cap="none" strike="noStrike">
              <a:solidFill>
                <a:srgbClr val="000000"/>
              </a:solidFill>
              <a:latin typeface="Arial"/>
              <a:ea typeface="Arial"/>
              <a:cs typeface="Arial"/>
              <a:sym typeface="Arial"/>
            </a:endParaRPr>
          </a:p>
        </p:txBody>
      </p:sp>
      <p:sp>
        <p:nvSpPr>
          <p:cNvPr id="151" name="Google Shape;151;p11"/>
          <p:cNvSpPr/>
          <p:nvPr/>
        </p:nvSpPr>
        <p:spPr>
          <a:xfrm>
            <a:off x="2784475" y="5764213"/>
            <a:ext cx="1716088" cy="733425"/>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Élément déclencheur</a:t>
            </a:r>
            <a:endParaRPr b="0" i="0" sz="1400" u="none" cap="none" strike="noStrike">
              <a:solidFill>
                <a:srgbClr val="000000"/>
              </a:solidFill>
              <a:latin typeface="Arial"/>
              <a:ea typeface="Arial"/>
              <a:cs typeface="Arial"/>
              <a:sym typeface="Arial"/>
            </a:endParaRPr>
          </a:p>
        </p:txBody>
      </p:sp>
      <p:sp>
        <p:nvSpPr>
          <p:cNvPr id="152" name="Google Shape;152;p11"/>
          <p:cNvSpPr/>
          <p:nvPr/>
        </p:nvSpPr>
        <p:spPr>
          <a:xfrm>
            <a:off x="7583488" y="5756275"/>
            <a:ext cx="1716087" cy="733425"/>
          </a:xfrm>
          <a:prstGeom prst="rect">
            <a:avLst/>
          </a:prstGeom>
          <a:solidFill>
            <a:srgbClr val="FFC000"/>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Élément de résolution</a:t>
            </a:r>
            <a:endParaRPr b="0" i="0" sz="1400" u="none" cap="none" strike="noStrike">
              <a:solidFill>
                <a:srgbClr val="000000"/>
              </a:solidFill>
              <a:latin typeface="Arial"/>
              <a:ea typeface="Arial"/>
              <a:cs typeface="Arial"/>
              <a:sym typeface="Arial"/>
            </a:endParaRPr>
          </a:p>
        </p:txBody>
      </p:sp>
      <p:sp>
        <p:nvSpPr>
          <p:cNvPr id="153" name="Google Shape;153;p11"/>
          <p:cNvSpPr/>
          <p:nvPr/>
        </p:nvSpPr>
        <p:spPr>
          <a:xfrm>
            <a:off x="10061575" y="5729288"/>
            <a:ext cx="1716088" cy="733425"/>
          </a:xfrm>
          <a:prstGeom prst="rect">
            <a:avLst/>
          </a:prstGeom>
          <a:solidFill>
            <a:srgbClr val="AEABAB"/>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 finale </a:t>
            </a:r>
            <a:endParaRPr b="1" i="0" sz="2000" u="none" cap="none" strike="noStrike">
              <a:solidFill>
                <a:srgbClr val="000000"/>
              </a:solidFill>
              <a:latin typeface="Open Sans"/>
              <a:ea typeface="Open Sans"/>
              <a:cs typeface="Open Sans"/>
              <a:sym typeface="Open Sans"/>
            </a:endParaRPr>
          </a:p>
        </p:txBody>
      </p:sp>
      <p:sp>
        <p:nvSpPr>
          <p:cNvPr id="154" name="Google Shape;154;p11"/>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SENSIBILISATION</a:t>
            </a:r>
            <a:endParaRPr b="0" i="0" sz="2400" u="none" cap="none" strike="noStrike">
              <a:solidFill>
                <a:srgbClr val="0096D6"/>
              </a:solidFill>
              <a:latin typeface="Open Sans"/>
              <a:ea typeface="Open Sans"/>
              <a:cs typeface="Open Sans"/>
              <a:sym typeface="Open Sans"/>
            </a:endParaRPr>
          </a:p>
        </p:txBody>
      </p:sp>
      <p:sp>
        <p:nvSpPr>
          <p:cNvPr id="155" name="Google Shape;155;p11"/>
          <p:cNvSpPr/>
          <p:nvPr/>
        </p:nvSpPr>
        <p:spPr>
          <a:xfrm>
            <a:off x="865188" y="727075"/>
            <a:ext cx="10567987" cy="69056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Après avoir lu et compris l’histoire de Don Gan, associez les différentes parties de l’histoire aux étapes du schéma narratif. </a:t>
            </a:r>
            <a:endParaRPr b="0" i="0" sz="1400" u="none" cap="none" strike="noStrike">
              <a:solidFill>
                <a:srgbClr val="000000"/>
              </a:solidFill>
              <a:latin typeface="Arial"/>
              <a:ea typeface="Arial"/>
              <a:cs typeface="Arial"/>
              <a:sym typeface="Arial"/>
            </a:endParaRPr>
          </a:p>
        </p:txBody>
      </p:sp>
      <p:sp>
        <p:nvSpPr>
          <p:cNvPr id="156" name="Google Shape;156;p11"/>
          <p:cNvSpPr/>
          <p:nvPr/>
        </p:nvSpPr>
        <p:spPr>
          <a:xfrm>
            <a:off x="581025" y="2181225"/>
            <a:ext cx="544513"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A</a:t>
            </a:r>
            <a:endParaRPr b="0" i="0" sz="1400" u="none" cap="none" strike="noStrike">
              <a:solidFill>
                <a:schemeClr val="lt1"/>
              </a:solidFill>
              <a:latin typeface="Open Sans"/>
              <a:ea typeface="Open Sans"/>
              <a:cs typeface="Open Sans"/>
              <a:sym typeface="Open Sans"/>
            </a:endParaRPr>
          </a:p>
        </p:txBody>
      </p:sp>
      <p:sp>
        <p:nvSpPr>
          <p:cNvPr id="157" name="Google Shape;157;p11"/>
          <p:cNvSpPr/>
          <p:nvPr/>
        </p:nvSpPr>
        <p:spPr>
          <a:xfrm>
            <a:off x="2011363" y="3582988"/>
            <a:ext cx="546100"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B</a:t>
            </a:r>
            <a:endParaRPr b="0" i="0" sz="1400" u="none" cap="none" strike="noStrike">
              <a:solidFill>
                <a:schemeClr val="lt1"/>
              </a:solidFill>
              <a:latin typeface="Open Sans"/>
              <a:ea typeface="Open Sans"/>
              <a:cs typeface="Open Sans"/>
              <a:sym typeface="Open Sans"/>
            </a:endParaRPr>
          </a:p>
        </p:txBody>
      </p:sp>
      <p:sp>
        <p:nvSpPr>
          <p:cNvPr id="158" name="Google Shape;158;p11"/>
          <p:cNvSpPr/>
          <p:nvPr/>
        </p:nvSpPr>
        <p:spPr>
          <a:xfrm>
            <a:off x="1379538" y="4791075"/>
            <a:ext cx="546100"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C</a:t>
            </a:r>
            <a:endParaRPr b="0" i="0" sz="1400" u="none" cap="none" strike="noStrike">
              <a:solidFill>
                <a:schemeClr val="lt1"/>
              </a:solidFill>
              <a:latin typeface="Open Sans"/>
              <a:ea typeface="Open Sans"/>
              <a:cs typeface="Open Sans"/>
              <a:sym typeface="Open Sans"/>
            </a:endParaRPr>
          </a:p>
        </p:txBody>
      </p:sp>
      <p:sp>
        <p:nvSpPr>
          <p:cNvPr id="159" name="Google Shape;159;p11"/>
          <p:cNvSpPr/>
          <p:nvPr/>
        </p:nvSpPr>
        <p:spPr>
          <a:xfrm>
            <a:off x="4503738" y="2152650"/>
            <a:ext cx="544512"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D</a:t>
            </a:r>
            <a:endParaRPr b="0" i="0" sz="1400" u="none" cap="none" strike="noStrike">
              <a:solidFill>
                <a:schemeClr val="lt1"/>
              </a:solidFill>
              <a:latin typeface="Open Sans"/>
              <a:ea typeface="Open Sans"/>
              <a:cs typeface="Open Sans"/>
              <a:sym typeface="Open Sans"/>
            </a:endParaRPr>
          </a:p>
        </p:txBody>
      </p:sp>
      <p:sp>
        <p:nvSpPr>
          <p:cNvPr id="160" name="Google Shape;160;p11"/>
          <p:cNvSpPr/>
          <p:nvPr/>
        </p:nvSpPr>
        <p:spPr>
          <a:xfrm>
            <a:off x="5240338" y="4110038"/>
            <a:ext cx="544512"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E</a:t>
            </a:r>
            <a:endParaRPr b="0" i="0" sz="1400" u="none" cap="none" strike="noStrike">
              <a:solidFill>
                <a:schemeClr val="lt1"/>
              </a:solidFill>
              <a:latin typeface="Open Sans"/>
              <a:ea typeface="Open Sans"/>
              <a:cs typeface="Open Sans"/>
              <a:sym typeface="Open Sans"/>
            </a:endParaRPr>
          </a:p>
        </p:txBody>
      </p:sp>
      <p:sp>
        <p:nvSpPr>
          <p:cNvPr id="161" name="Google Shape;161;p11"/>
          <p:cNvSpPr/>
          <p:nvPr/>
        </p:nvSpPr>
        <p:spPr>
          <a:xfrm>
            <a:off x="8323263" y="2166938"/>
            <a:ext cx="546100"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F</a:t>
            </a:r>
            <a:endParaRPr b="0" i="0" sz="1400" u="none" cap="none" strike="noStrike">
              <a:solidFill>
                <a:schemeClr val="lt1"/>
              </a:solidFill>
              <a:latin typeface="Open Sans"/>
              <a:ea typeface="Open Sans"/>
              <a:cs typeface="Open Sans"/>
              <a:sym typeface="Open Sans"/>
            </a:endParaRPr>
          </a:p>
        </p:txBody>
      </p:sp>
      <p:sp>
        <p:nvSpPr>
          <p:cNvPr id="162" name="Google Shape;162;p11"/>
          <p:cNvSpPr/>
          <p:nvPr/>
        </p:nvSpPr>
        <p:spPr>
          <a:xfrm>
            <a:off x="8613775" y="3989388"/>
            <a:ext cx="544513"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G</a:t>
            </a:r>
            <a:endParaRPr b="0" i="0" sz="1400" u="none" cap="none" strike="noStrike">
              <a:solidFill>
                <a:schemeClr val="lt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
                                        </p:tgtEl>
                                        <p:attrNameLst>
                                          <p:attrName>style.visibility</p:attrName>
                                        </p:attrNameLst>
                                      </p:cBhvr>
                                      <p:to>
                                        <p:strVal val="visible"/>
                                      </p:to>
                                    </p:set>
                                    <p:anim calcmode="lin" valueType="num">
                                      <p:cBhvr additive="base">
                                        <p:cTn dur="500"/>
                                        <p:tgtEl>
                                          <p:spTgt spid="15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51"/>
                                        </p:tgtEl>
                                        <p:attrNameLst>
                                          <p:attrName>style.visibility</p:attrName>
                                        </p:attrNameLst>
                                      </p:cBhvr>
                                      <p:to>
                                        <p:strVal val="visible"/>
                                      </p:to>
                                    </p:set>
                                    <p:anim calcmode="lin" valueType="num">
                                      <p:cBhvr additive="base">
                                        <p:cTn dur="500"/>
                                        <p:tgtEl>
                                          <p:spTgt spid="15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49"/>
                                        </p:tgtEl>
                                        <p:attrNameLst>
                                          <p:attrName>style.visibility</p:attrName>
                                        </p:attrNameLst>
                                      </p:cBhvr>
                                      <p:to>
                                        <p:strVal val="visible"/>
                                      </p:to>
                                    </p:set>
                                    <p:anim calcmode="lin" valueType="num">
                                      <p:cBhvr additive="base">
                                        <p:cTn dur="500"/>
                                        <p:tgtEl>
                                          <p:spTgt spid="14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52"/>
                                        </p:tgtEl>
                                        <p:attrNameLst>
                                          <p:attrName>style.visibility</p:attrName>
                                        </p:attrNameLst>
                                      </p:cBhvr>
                                      <p:to>
                                        <p:strVal val="visible"/>
                                      </p:to>
                                    </p:set>
                                    <p:anim calcmode="lin" valueType="num">
                                      <p:cBhvr additive="base">
                                        <p:cTn dur="500"/>
                                        <p:tgtEl>
                                          <p:spTgt spid="15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53"/>
                                        </p:tgtEl>
                                        <p:attrNameLst>
                                          <p:attrName>style.visibility</p:attrName>
                                        </p:attrNameLst>
                                      </p:cBhvr>
                                      <p:to>
                                        <p:strVal val="visible"/>
                                      </p:to>
                                    </p:set>
                                    <p:anim calcmode="lin" valueType="num">
                                      <p:cBhvr additive="base">
                                        <p:cTn dur="500"/>
                                        <p:tgtEl>
                                          <p:spTgt spid="15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2"/>
          <p:cNvSpPr/>
          <p:nvPr/>
        </p:nvSpPr>
        <p:spPr>
          <a:xfrm>
            <a:off x="0" y="792480"/>
            <a:ext cx="3320532" cy="6065520"/>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000" u="none" cap="none" strike="noStrike">
                <a:solidFill>
                  <a:schemeClr val="dk1"/>
                </a:solidFill>
                <a:latin typeface="Open Sans"/>
                <a:ea typeface="Open Sans"/>
                <a:cs typeface="Open Sans"/>
                <a:sym typeface="Open Sans"/>
              </a:rPr>
              <a:t>Voici un texte narratif qui répond aux étapes du schéma narratif.</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1" i="0" sz="2000" u="none" cap="none" strike="noStrike">
              <a:solidFill>
                <a:srgbClr val="0070C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1" i="0" lang="fr-FR" sz="2000" u="none" cap="none" strike="noStrike">
                <a:solidFill>
                  <a:schemeClr val="dk1"/>
                </a:solidFill>
                <a:latin typeface="Open Sans"/>
                <a:ea typeface="Open Sans"/>
                <a:cs typeface="Open Sans"/>
                <a:sym typeface="Open Sans"/>
              </a:rPr>
              <a:t>1- Nous allons le lire pour comprendre l’histoire.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1" i="0" sz="2000" u="none" cap="none" strike="noStrike">
              <a:solidFill>
                <a:srgbClr val="0070C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1" i="0" lang="fr-FR" sz="2000" u="none" cap="none" strike="noStrike">
                <a:solidFill>
                  <a:schemeClr val="dk1"/>
                </a:solidFill>
                <a:latin typeface="Open Sans"/>
                <a:ea typeface="Open Sans"/>
                <a:cs typeface="Open Sans"/>
                <a:sym typeface="Open Sans"/>
              </a:rPr>
              <a:t>2- Nous allons délimiter les différentes étapes du schéma narratif.</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1" i="0" sz="2000" u="none" cap="none" strike="noStrike">
              <a:solidFill>
                <a:srgbClr val="0070C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1" i="0" lang="fr-FR" sz="2000" u="none" cap="none" strike="noStrike">
                <a:solidFill>
                  <a:schemeClr val="dk1"/>
                </a:solidFill>
                <a:latin typeface="Open Sans"/>
                <a:ea typeface="Open Sans"/>
                <a:cs typeface="Open Sans"/>
                <a:sym typeface="Open Sans"/>
              </a:rPr>
              <a:t>3- Nous allons analyser chaque étape du schéma narratif afin d’identifier ses caractéristiques. </a:t>
            </a:r>
            <a:endParaRPr b="0" i="0" sz="1200" u="none" cap="none" strike="noStrike">
              <a:solidFill>
                <a:srgbClr val="000000"/>
              </a:solidFill>
              <a:latin typeface="Arial"/>
              <a:ea typeface="Arial"/>
              <a:cs typeface="Arial"/>
              <a:sym typeface="Arial"/>
            </a:endParaRPr>
          </a:p>
        </p:txBody>
      </p:sp>
      <p:sp>
        <p:nvSpPr>
          <p:cNvPr id="168" name="Google Shape;168;p12"/>
          <p:cNvSpPr/>
          <p:nvPr/>
        </p:nvSpPr>
        <p:spPr>
          <a:xfrm>
            <a:off x="3295650" y="657225"/>
            <a:ext cx="8480425" cy="5862638"/>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1" i="0" lang="fr-FR" sz="1500" u="none" cap="none" strike="noStrike">
                <a:solidFill>
                  <a:srgbClr val="000000"/>
                </a:solidFill>
                <a:latin typeface="Open Sans"/>
                <a:ea typeface="Open Sans"/>
                <a:cs typeface="Open Sans"/>
                <a:sym typeface="Open Sans"/>
              </a:rPr>
              <a:t>Le secret de Maître Cornille</a:t>
            </a:r>
            <a:endParaRPr b="1" i="0" sz="15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Ce pays n’a pas toujours été un endroit mort et sans renom, comme il est aujourd’hui.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Autre temps, il s’y faisait un grand commerce de meunerie, et, dix lieues à la ronde, les gens nous apportaient leur blé à moudre… Tout autour du village, les collines étaient couvertes de moulins à vent. Malheureusement, des Français de Paris eurent l’idée d’établir une minoterie à vapeur, sur la route de Tarascon. Tout beau, tout nouveau ! Les gens prirent l’habitude d’envoyer leurs blés aux minotiers, et les pauvres moulins à vent restèrent sans ouvrage.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Maître Cornille était un vieux meunier, vivant depuis soixante ans dans la farine. L’installation des minoteries l’avait rendu comme fou. Pendant huit jours, on le vit courir par le village criant de toutes ses forces qu’on voulait empoisonner la Provence avec la farine des minotiers. Alors, de male rage, le vieux s’enferma dans son moulin et vécut tout seul comme une bête farouche. Il ne voulut pas même garder près de lui sa petite-fille Vivette, une enfant de quinze ans, qui, depuis la mort de ses parents, n’avait plus que son </a:t>
            </a:r>
            <a:r>
              <a:rPr b="0" i="1" lang="fr-FR" sz="1500" u="none" cap="none" strike="noStrike">
                <a:solidFill>
                  <a:srgbClr val="000000"/>
                </a:solidFill>
                <a:latin typeface="Open Sans"/>
                <a:ea typeface="Open Sans"/>
                <a:cs typeface="Open Sans"/>
                <a:sym typeface="Open Sans"/>
              </a:rPr>
              <a:t>grand</a:t>
            </a:r>
            <a:r>
              <a:rPr b="0" i="0" lang="fr-FR" sz="1500" u="none" cap="none" strike="noStrike">
                <a:solidFill>
                  <a:srgbClr val="000000"/>
                </a:solidFill>
                <a:latin typeface="Open Sans"/>
                <a:ea typeface="Open Sans"/>
                <a:cs typeface="Open Sans"/>
                <a:sym typeface="Open Sans"/>
              </a:rPr>
              <a:t> au monde. La pauvre petite fut obligée de gagner sa vie et de se louer un peu partout dans les </a:t>
            </a:r>
            <a:r>
              <a:rPr b="0" i="1" lang="fr-FR" sz="1500" u="none" cap="none" strike="noStrike">
                <a:solidFill>
                  <a:srgbClr val="000000"/>
                </a:solidFill>
                <a:latin typeface="Open Sans"/>
                <a:ea typeface="Open Sans"/>
                <a:cs typeface="Open Sans"/>
                <a:sym typeface="Open Sans"/>
              </a:rPr>
              <a:t>mas</a:t>
            </a:r>
            <a:r>
              <a:rPr b="0" i="0" lang="fr-FR" sz="1500" u="none" cap="none" strike="noStrike">
                <a:solidFill>
                  <a:srgbClr val="000000"/>
                </a:solidFill>
                <a:latin typeface="Open Sans"/>
                <a:ea typeface="Open Sans"/>
                <a:cs typeface="Open Sans"/>
                <a:sym typeface="Open Sans"/>
              </a:rPr>
              <a:t>, pour la moisson ou les olivades.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Mais, dans la vie de maître Cornille, il y avait quelque chose qui n’était pas clair. Depuis longtemps personne, au village, ne lui portait plus de blé, et pourtant les ailes de son moulin allaient toujours leur train comme devant… Le soir, on rencontrait par les chemins le vieux meunier poussant devant lui son âne chargé de gros sacs de farine. Il  prétendait travailler pour l’exportation. On sentait qu’il avait un secret. Quelques semaines après, Vivette et son fiancé pénétrèrent en cachette dans le moulin et découvrirent qu’il tournait à vide : Maître Cornille transportait des sacs de plâtre pour dissimuler son malheur. Emus, les paysans apportèrent de nouveau leur blé au moulin de Maître Cornille. À partir de ce jour-là, jamais on ne laissa le vieux meunier manquer d’ouvrage. Puis, un matin, maître Cornille mourut, et les ailes de notre dernier moulin cessèrent de virer, pour toujours cette fois… Cornille mort, personne ne prit sa suite.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500"/>
              <a:buFont typeface="Arial"/>
              <a:buNone/>
            </a:pPr>
            <a:r>
              <a:rPr b="1" i="0" lang="fr-FR" sz="1500" u="none" cap="none" strike="noStrike">
                <a:solidFill>
                  <a:srgbClr val="000000"/>
                </a:solidFill>
                <a:latin typeface="Open Sans"/>
                <a:ea typeface="Open Sans"/>
                <a:cs typeface="Open Sans"/>
                <a:sym typeface="Open Sans"/>
              </a:rPr>
              <a:t>D’après Les lettres de mon moulin d’Alphonse Daudet, 1869.</a:t>
            </a:r>
            <a:endParaRPr b="0" i="0" sz="1400" u="none" cap="none" strike="noStrike">
              <a:solidFill>
                <a:srgbClr val="000000"/>
              </a:solidFill>
              <a:latin typeface="Arial"/>
              <a:ea typeface="Arial"/>
              <a:cs typeface="Arial"/>
              <a:sym typeface="Arial"/>
            </a:endParaRPr>
          </a:p>
        </p:txBody>
      </p:sp>
      <p:sp>
        <p:nvSpPr>
          <p:cNvPr id="169" name="Google Shape;169;p12"/>
          <p:cNvSpPr txBox="1"/>
          <p:nvPr/>
        </p:nvSpPr>
        <p:spPr>
          <a:xfrm>
            <a:off x="752475" y="139700"/>
            <a:ext cx="3320400" cy="517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DÉCOUVERTE</a:t>
            </a:r>
            <a:endParaRPr b="0" i="0" sz="3600" u="none" cap="none" strike="noStrike">
              <a:solidFill>
                <a:srgbClr val="0096D6"/>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3"/>
          <p:cNvSpPr/>
          <p:nvPr/>
        </p:nvSpPr>
        <p:spPr>
          <a:xfrm>
            <a:off x="-24881" y="768736"/>
            <a:ext cx="3292396"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75" name="Google Shape;175;p13"/>
          <p:cNvSpPr txBox="1"/>
          <p:nvPr/>
        </p:nvSpPr>
        <p:spPr>
          <a:xfrm>
            <a:off x="776508" y="149811"/>
            <a:ext cx="8410575" cy="5175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DÉCOUVERTE : </a:t>
            </a:r>
            <a:r>
              <a:rPr b="0" i="0" lang="fr-FR" sz="3600" u="none" cap="none" strike="noStrike">
                <a:solidFill>
                  <a:srgbClr val="0096D6"/>
                </a:solidFill>
                <a:latin typeface="Open Sans"/>
                <a:ea typeface="Open Sans"/>
                <a:cs typeface="Open Sans"/>
                <a:sym typeface="Open Sans"/>
              </a:rPr>
              <a:t>comprendre le texte</a:t>
            </a:r>
            <a:endParaRPr b="0" i="0" sz="3600" u="none" cap="none" strike="noStrike">
              <a:solidFill>
                <a:srgbClr val="0096D6"/>
              </a:solidFill>
              <a:latin typeface="Open Sans"/>
              <a:ea typeface="Open Sans"/>
              <a:cs typeface="Open Sans"/>
              <a:sym typeface="Open Sans"/>
            </a:endParaRPr>
          </a:p>
        </p:txBody>
      </p:sp>
      <p:sp>
        <p:nvSpPr>
          <p:cNvPr id="176" name="Google Shape;176;p13"/>
          <p:cNvSpPr/>
          <p:nvPr/>
        </p:nvSpPr>
        <p:spPr>
          <a:xfrm>
            <a:off x="344967" y="1225550"/>
            <a:ext cx="2552700" cy="483209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texte pour retrouver: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a:p>
            <a:pPr indent="-171450" lvl="0" marL="171450" marR="0" rtl="0" algn="l">
              <a:lnSpc>
                <a:spcPct val="100000"/>
              </a:lnSpc>
              <a:spcBef>
                <a:spcPts val="0"/>
              </a:spcBef>
              <a:spcAft>
                <a:spcPts val="0"/>
              </a:spcAft>
              <a:buClr>
                <a:schemeClr val="dk1"/>
              </a:buClr>
              <a:buSzPts val="2000"/>
              <a:buFont typeface="Open Sans"/>
              <a:buChar char="-"/>
            </a:pPr>
            <a:r>
              <a:rPr b="1" i="0" lang="fr-FR" sz="2000" u="none" cap="none" strike="noStrike">
                <a:solidFill>
                  <a:schemeClr val="dk1"/>
                </a:solidFill>
                <a:latin typeface="Open Sans"/>
                <a:ea typeface="Open Sans"/>
                <a:cs typeface="Open Sans"/>
                <a:sym typeface="Open Sans"/>
              </a:rPr>
              <a:t>les personnages (Qui?) </a:t>
            </a:r>
            <a:endParaRPr b="0" i="0" sz="1400" u="none" cap="none" strike="noStrike">
              <a:solidFill>
                <a:srgbClr val="000000"/>
              </a:solidFill>
              <a:latin typeface="Arial"/>
              <a:ea typeface="Arial"/>
              <a:cs typeface="Arial"/>
              <a:sym typeface="Arial"/>
            </a:endParaRPr>
          </a:p>
          <a:p>
            <a:pPr indent="-44450" lvl="0" marL="17145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a:p>
            <a:pPr indent="-171450" lvl="0" marL="171450" marR="0" rtl="0" algn="l">
              <a:lnSpc>
                <a:spcPct val="100000"/>
              </a:lnSpc>
              <a:spcBef>
                <a:spcPts val="0"/>
              </a:spcBef>
              <a:spcAft>
                <a:spcPts val="0"/>
              </a:spcAft>
              <a:buClr>
                <a:schemeClr val="dk1"/>
              </a:buClr>
              <a:buSzPts val="2000"/>
              <a:buFont typeface="Open Sans"/>
              <a:buChar char="-"/>
            </a:pPr>
            <a:r>
              <a:rPr b="1" i="0" lang="fr-FR" sz="2000" u="none" cap="none" strike="noStrike">
                <a:solidFill>
                  <a:schemeClr val="dk1"/>
                </a:solidFill>
                <a:latin typeface="Open Sans"/>
                <a:ea typeface="Open Sans"/>
                <a:cs typeface="Open Sans"/>
                <a:sym typeface="Open Sans"/>
              </a:rPr>
              <a:t>le lieu où se passe l’action (Où?) </a:t>
            </a:r>
            <a:endParaRPr b="0" i="0" sz="1400" u="none" cap="none" strike="noStrike">
              <a:solidFill>
                <a:srgbClr val="000000"/>
              </a:solidFill>
              <a:latin typeface="Arial"/>
              <a:ea typeface="Arial"/>
              <a:cs typeface="Arial"/>
              <a:sym typeface="Arial"/>
            </a:endParaRPr>
          </a:p>
          <a:p>
            <a:pPr indent="-44450" lvl="0" marL="17145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a:p>
            <a:pPr indent="-171450" lvl="0" marL="171450" marR="0" rtl="0" algn="l">
              <a:lnSpc>
                <a:spcPct val="100000"/>
              </a:lnSpc>
              <a:spcBef>
                <a:spcPts val="0"/>
              </a:spcBef>
              <a:spcAft>
                <a:spcPts val="0"/>
              </a:spcAft>
              <a:buClr>
                <a:schemeClr val="dk1"/>
              </a:buClr>
              <a:buSzPts val="2000"/>
              <a:buFont typeface="Open Sans"/>
              <a:buChar char="-"/>
            </a:pPr>
            <a:r>
              <a:rPr b="1" i="0" lang="fr-FR" sz="2000" u="none" cap="none" strike="noStrike">
                <a:solidFill>
                  <a:schemeClr val="dk1"/>
                </a:solidFill>
                <a:latin typeface="Open Sans"/>
                <a:ea typeface="Open Sans"/>
                <a:cs typeface="Open Sans"/>
                <a:sym typeface="Open Sans"/>
              </a:rPr>
              <a:t>le cadre temporel de l’action (Quand?)</a:t>
            </a:r>
            <a:endParaRPr b="0" i="0" sz="1400" u="none" cap="none" strike="noStrike">
              <a:solidFill>
                <a:srgbClr val="000000"/>
              </a:solidFill>
              <a:latin typeface="Arial"/>
              <a:ea typeface="Arial"/>
              <a:cs typeface="Arial"/>
              <a:sym typeface="Arial"/>
            </a:endParaRPr>
          </a:p>
          <a:p>
            <a:pPr indent="-44450" lvl="0" marL="17145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a:p>
            <a:pPr indent="-171450" lvl="0" marL="171450" marR="0" rtl="0" algn="l">
              <a:lnSpc>
                <a:spcPct val="100000"/>
              </a:lnSpc>
              <a:spcBef>
                <a:spcPts val="0"/>
              </a:spcBef>
              <a:spcAft>
                <a:spcPts val="0"/>
              </a:spcAft>
              <a:buClr>
                <a:schemeClr val="dk1"/>
              </a:buClr>
              <a:buSzPts val="2000"/>
              <a:buFont typeface="Open Sans"/>
              <a:buChar char="-"/>
            </a:pPr>
            <a:r>
              <a:rPr b="1" i="0" lang="fr-FR" sz="2000" u="none" cap="none" strike="noStrike">
                <a:solidFill>
                  <a:schemeClr val="dk1"/>
                </a:solidFill>
                <a:latin typeface="Open Sans"/>
                <a:ea typeface="Open Sans"/>
                <a:cs typeface="Open Sans"/>
                <a:sym typeface="Open Sans"/>
              </a:rPr>
              <a:t>les actions principales (Quoi?)</a:t>
            </a:r>
            <a:endParaRPr b="0" i="0" sz="2000" u="none" cap="none" strike="noStrike">
              <a:solidFill>
                <a:schemeClr val="dk1"/>
              </a:solidFill>
              <a:latin typeface="Arial"/>
              <a:ea typeface="Arial"/>
              <a:cs typeface="Arial"/>
              <a:sym typeface="Arial"/>
            </a:endParaRPr>
          </a:p>
        </p:txBody>
      </p:sp>
      <p:sp>
        <p:nvSpPr>
          <p:cNvPr id="177" name="Google Shape;177;p13"/>
          <p:cNvSpPr/>
          <p:nvPr/>
        </p:nvSpPr>
        <p:spPr>
          <a:xfrm>
            <a:off x="3267514" y="826037"/>
            <a:ext cx="8480425" cy="5862638"/>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1" i="0" lang="fr-FR" sz="1500" u="none" cap="none" strike="noStrike">
                <a:solidFill>
                  <a:srgbClr val="000000"/>
                </a:solidFill>
                <a:latin typeface="Open Sans"/>
                <a:ea typeface="Open Sans"/>
                <a:cs typeface="Open Sans"/>
                <a:sym typeface="Open Sans"/>
              </a:rPr>
              <a:t>Le secret de Maître Cornille</a:t>
            </a:r>
            <a:endParaRPr b="1" i="0" sz="15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Ce pays n’a pas toujours été un endroit mort et sans renom, comme il est aujourd’hui.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Autre temps, il s’y faisait un grand commerce de meunerie, et, dix lieues à la ronde, les gens nous apportaient leur blé à moudre… Tout autour du village, les collines étaient couvertes de moulins à vent. Malheureusement, des Français de Paris eurent l’idée d’établir une minoterie à vapeur, sur la route de Tarascon. Tout beau, tout nouveau ! Les gens prirent l’habitude d’envoyer leurs blés aux minotiers, et les pauvres moulins à vent restèrent sans ouvrage.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Maître Cornille était un vieux meunier, vivant depuis soixante ans dans la farine. L’installation des minoteries l’avait rendu comme fou. Pendant huit jours, on le vit courir par le village criant de toutes ses forces qu’on voulait empoisonner la Provence avec la farine des minotiers. Alors, de male rage, le vieux s’enferma dans son moulin et vécut tout seul comme une bête farouche. Il ne voulut pas même garder près de lui sa petite-fille Vivette, une enfant de quinze ans, qui, depuis la mort de ses parents, n’avait plus que son </a:t>
            </a:r>
            <a:r>
              <a:rPr b="0" i="1" lang="fr-FR" sz="1500" u="none" cap="none" strike="noStrike">
                <a:solidFill>
                  <a:srgbClr val="000000"/>
                </a:solidFill>
                <a:latin typeface="Open Sans"/>
                <a:ea typeface="Open Sans"/>
                <a:cs typeface="Open Sans"/>
                <a:sym typeface="Open Sans"/>
              </a:rPr>
              <a:t>grand</a:t>
            </a:r>
            <a:r>
              <a:rPr b="0" i="0" lang="fr-FR" sz="1500" u="none" cap="none" strike="noStrike">
                <a:solidFill>
                  <a:srgbClr val="000000"/>
                </a:solidFill>
                <a:latin typeface="Open Sans"/>
                <a:ea typeface="Open Sans"/>
                <a:cs typeface="Open Sans"/>
                <a:sym typeface="Open Sans"/>
              </a:rPr>
              <a:t> au monde. La pauvre petite fut obligée de gagner sa vie et de se louer un peu partout dans les </a:t>
            </a:r>
            <a:r>
              <a:rPr b="0" i="1" lang="fr-FR" sz="1500" u="none" cap="none" strike="noStrike">
                <a:solidFill>
                  <a:srgbClr val="000000"/>
                </a:solidFill>
                <a:latin typeface="Open Sans"/>
                <a:ea typeface="Open Sans"/>
                <a:cs typeface="Open Sans"/>
                <a:sym typeface="Open Sans"/>
              </a:rPr>
              <a:t>mas</a:t>
            </a:r>
            <a:r>
              <a:rPr b="0" i="0" lang="fr-FR" sz="1500" u="none" cap="none" strike="noStrike">
                <a:solidFill>
                  <a:srgbClr val="000000"/>
                </a:solidFill>
                <a:latin typeface="Open Sans"/>
                <a:ea typeface="Open Sans"/>
                <a:cs typeface="Open Sans"/>
                <a:sym typeface="Open Sans"/>
              </a:rPr>
              <a:t>, pour la moisson ou les olivades.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Mais, dans la vie de maître Cornille, il y avait quelque chose qui n’était pas clair. Depuis longtemps personne, au village, ne lui portait plus de blé, et pourtant les ailes de son moulin allaient toujours leur train comme devant… Le soir, on rencontrait par les chemins le vieux meunier poussant devant lui son âne chargé de gros sacs de farine. Il  prétendait travailler pour l’exportation. On sentait qu’il avait un secret. Quelques semaines après, Vivette et son fiancé pénétrèrent en cachette dans le moulin et découvrirent qu’il tournait à vide : Maître Cornille transportait des sacs de plâtre pour dissimuler son malheur. Emus, les paysans apportèrent de nouveau leur blé au moulin de Maître Cornille. À partir de ce jour-là, jamais on ne laissa le vieux meunier manquer d’ouvrage. Puis, un matin, maître Cornille mourut, et les ailes de notre dernier moulin cessèrent de virer, pour toujours cette fois… Cornille mort, personne ne prit sa suite.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500"/>
              <a:buFont typeface="Arial"/>
              <a:buNone/>
            </a:pPr>
            <a:r>
              <a:rPr b="1" i="0" lang="fr-FR" sz="1500" u="none" cap="none" strike="noStrike">
                <a:solidFill>
                  <a:srgbClr val="000000"/>
                </a:solidFill>
                <a:latin typeface="Open Sans"/>
                <a:ea typeface="Open Sans"/>
                <a:cs typeface="Open Sans"/>
                <a:sym typeface="Open Sans"/>
              </a:rPr>
              <a:t>D’après Les lettres de mon moulin d’Alphonse Daudet, 1869.</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4"/>
          <p:cNvSpPr/>
          <p:nvPr/>
        </p:nvSpPr>
        <p:spPr>
          <a:xfrm>
            <a:off x="247650" y="808771"/>
            <a:ext cx="11610975" cy="6186487"/>
          </a:xfrm>
          <a:prstGeom prst="rect">
            <a:avLst/>
          </a:prstGeom>
          <a:solidFill>
            <a:srgbClr val="EDEDED"/>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700" u="none" cap="none" strike="noStrike">
                <a:solidFill>
                  <a:srgbClr val="000000"/>
                </a:solidFill>
                <a:latin typeface="Open Sans"/>
                <a:ea typeface="Open Sans"/>
                <a:cs typeface="Open Sans"/>
                <a:sym typeface="Open Sans"/>
              </a:rPr>
              <a:t>Le secret de Maître Cornille</a:t>
            </a:r>
            <a:endParaRPr b="0" i="0" sz="13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700" u="none" cap="none" strike="noStrike">
                <a:solidFill>
                  <a:srgbClr val="000000"/>
                </a:solidFill>
                <a:latin typeface="Open Sans"/>
                <a:ea typeface="Open Sans"/>
                <a:cs typeface="Open Sans"/>
                <a:sym typeface="Open Sans"/>
              </a:rPr>
              <a:t>Ce village n’a pas toujours été un endroit mort et sans renom, comme il est aujourd’hui.</a:t>
            </a:r>
            <a:endParaRPr b="0" i="0" sz="13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700" u="none" cap="none" strike="noStrike">
                <a:solidFill>
                  <a:srgbClr val="000000"/>
                </a:solidFill>
                <a:latin typeface="Open Sans"/>
                <a:ea typeface="Open Sans"/>
                <a:cs typeface="Open Sans"/>
                <a:sym typeface="Open Sans"/>
              </a:rPr>
              <a:t>Autre temps,, il se faisait dans ce village un grand </a:t>
            </a:r>
            <a:r>
              <a:rPr b="1" i="0" lang="fr-FR" sz="1700" u="sng" cap="none" strike="noStrike">
                <a:solidFill>
                  <a:srgbClr val="000000"/>
                </a:solidFill>
                <a:latin typeface="Open Sans"/>
                <a:ea typeface="Open Sans"/>
                <a:cs typeface="Open Sans"/>
                <a:sym typeface="Open Sans"/>
              </a:rPr>
              <a:t>commerce de meunerie</a:t>
            </a:r>
            <a:r>
              <a:rPr b="0" i="0" lang="fr-FR" sz="1700" u="none" cap="none" strike="noStrike">
                <a:solidFill>
                  <a:srgbClr val="000000"/>
                </a:solidFill>
                <a:latin typeface="Open Sans"/>
                <a:ea typeface="Open Sans"/>
                <a:cs typeface="Open Sans"/>
                <a:sym typeface="Open Sans"/>
              </a:rPr>
              <a:t>, et </a:t>
            </a:r>
            <a:r>
              <a:rPr b="0" i="0" lang="fr-FR" sz="1700" u="none" cap="none" strike="noStrike">
                <a:solidFill>
                  <a:srgbClr val="FF0000"/>
                </a:solidFill>
                <a:latin typeface="Open Sans"/>
                <a:ea typeface="Open Sans"/>
                <a:cs typeface="Open Sans"/>
                <a:sym typeface="Open Sans"/>
              </a:rPr>
              <a:t>les gens </a:t>
            </a:r>
            <a:r>
              <a:rPr b="0" i="0" lang="fr-FR" sz="1700" u="none" cap="none" strike="noStrike">
                <a:solidFill>
                  <a:srgbClr val="000000"/>
                </a:solidFill>
                <a:latin typeface="Open Sans"/>
                <a:ea typeface="Open Sans"/>
                <a:cs typeface="Open Sans"/>
                <a:sym typeface="Open Sans"/>
              </a:rPr>
              <a:t>nous apportaient leur blé à moudre… Tout autour du village, les collines étaient couvertes de moulins à vent. Malheureusement, </a:t>
            </a:r>
            <a:r>
              <a:rPr b="0" i="0" lang="fr-FR" sz="1700" u="none" cap="none" strike="noStrike">
                <a:solidFill>
                  <a:schemeClr val="accent1"/>
                </a:solidFill>
                <a:latin typeface="Open Sans"/>
                <a:ea typeface="Open Sans"/>
                <a:cs typeface="Open Sans"/>
                <a:sym typeface="Open Sans"/>
              </a:rPr>
              <a:t>des Français de Paris </a:t>
            </a:r>
            <a:r>
              <a:rPr b="0" i="0" lang="fr-FR" sz="1700" u="none" cap="none" strike="noStrike">
                <a:solidFill>
                  <a:srgbClr val="000000"/>
                </a:solidFill>
                <a:latin typeface="Open Sans"/>
                <a:ea typeface="Open Sans"/>
                <a:cs typeface="Open Sans"/>
                <a:sym typeface="Open Sans"/>
              </a:rPr>
              <a:t>eurent l’idée d’établir une minoterie à vapeur, sur la route de Tarascon. Tout beau, tout nouveau ! </a:t>
            </a:r>
            <a:r>
              <a:rPr b="0" i="0" lang="fr-FR" sz="1700" u="none" cap="none" strike="noStrike">
                <a:solidFill>
                  <a:srgbClr val="FF0000"/>
                </a:solidFill>
                <a:latin typeface="Open Sans"/>
                <a:ea typeface="Open Sans"/>
                <a:cs typeface="Open Sans"/>
                <a:sym typeface="Open Sans"/>
              </a:rPr>
              <a:t>Les gens </a:t>
            </a:r>
            <a:r>
              <a:rPr b="0" i="0" lang="fr-FR" sz="1700" u="none" cap="none" strike="noStrike">
                <a:solidFill>
                  <a:srgbClr val="000000"/>
                </a:solidFill>
                <a:latin typeface="Open Sans"/>
                <a:ea typeface="Open Sans"/>
                <a:cs typeface="Open Sans"/>
                <a:sym typeface="Open Sans"/>
              </a:rPr>
              <a:t>prirent l’habitude d’envoyer leurs blés </a:t>
            </a:r>
            <a:r>
              <a:rPr b="1" i="0" lang="fr-FR" sz="1700" u="none" cap="none" strike="noStrike">
                <a:solidFill>
                  <a:srgbClr val="0070C0"/>
                </a:solidFill>
                <a:latin typeface="Open Sans"/>
                <a:ea typeface="Open Sans"/>
                <a:cs typeface="Open Sans"/>
                <a:sym typeface="Open Sans"/>
              </a:rPr>
              <a:t>aux minotiers</a:t>
            </a:r>
            <a:r>
              <a:rPr b="0" i="0" lang="fr-FR" sz="1700" u="none" cap="none" strike="noStrike">
                <a:solidFill>
                  <a:srgbClr val="000000"/>
                </a:solidFill>
                <a:latin typeface="Open Sans"/>
                <a:ea typeface="Open Sans"/>
                <a:cs typeface="Open Sans"/>
                <a:sym typeface="Open Sans"/>
              </a:rPr>
              <a:t>, et les pauvres moulins à vent restèrent sans ouvrage.</a:t>
            </a:r>
            <a:endParaRPr b="0" i="0" sz="13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1" i="0" lang="fr-FR" sz="1700" u="none" cap="none" strike="noStrike">
                <a:solidFill>
                  <a:srgbClr val="FFC000"/>
                </a:solidFill>
                <a:latin typeface="Open Sans"/>
                <a:ea typeface="Open Sans"/>
                <a:cs typeface="Open Sans"/>
                <a:sym typeface="Open Sans"/>
              </a:rPr>
              <a:t>Maître Cornille </a:t>
            </a:r>
            <a:r>
              <a:rPr b="0" i="0" lang="fr-FR" sz="1700" u="none" cap="none" strike="noStrike">
                <a:solidFill>
                  <a:srgbClr val="000000"/>
                </a:solidFill>
                <a:latin typeface="Open Sans"/>
                <a:ea typeface="Open Sans"/>
                <a:cs typeface="Open Sans"/>
                <a:sym typeface="Open Sans"/>
              </a:rPr>
              <a:t>était </a:t>
            </a:r>
            <a:r>
              <a:rPr b="1" i="0" lang="fr-FR" sz="1700" u="none" cap="none" strike="noStrike">
                <a:solidFill>
                  <a:srgbClr val="FFC000"/>
                </a:solidFill>
                <a:latin typeface="Open Sans"/>
                <a:ea typeface="Open Sans"/>
                <a:cs typeface="Open Sans"/>
                <a:sym typeface="Open Sans"/>
              </a:rPr>
              <a:t>un vieux meunier</a:t>
            </a:r>
            <a:r>
              <a:rPr b="0" i="0" lang="fr-FR" sz="1700" u="none" cap="none" strike="noStrike">
                <a:solidFill>
                  <a:srgbClr val="000000"/>
                </a:solidFill>
                <a:latin typeface="Open Sans"/>
                <a:ea typeface="Open Sans"/>
                <a:cs typeface="Open Sans"/>
                <a:sym typeface="Open Sans"/>
              </a:rPr>
              <a:t>, vivant depuis soixante ans dans la farine. L’installation des minoteries l’avait rendu comme fou. Pendant huit jours, </a:t>
            </a:r>
            <a:r>
              <a:rPr b="1" i="0" lang="fr-FR" sz="1700" u="none" cap="none" strike="noStrike">
                <a:solidFill>
                  <a:srgbClr val="C9C9C9"/>
                </a:solidFill>
                <a:latin typeface="Open Sans"/>
                <a:ea typeface="Open Sans"/>
                <a:cs typeface="Open Sans"/>
                <a:sym typeface="Open Sans"/>
              </a:rPr>
              <a:t>on</a:t>
            </a:r>
            <a:r>
              <a:rPr b="0" i="0" lang="fr-FR" sz="1700" u="none" cap="none" strike="noStrike">
                <a:solidFill>
                  <a:srgbClr val="000000"/>
                </a:solidFill>
                <a:latin typeface="Open Sans"/>
                <a:ea typeface="Open Sans"/>
                <a:cs typeface="Open Sans"/>
                <a:sym typeface="Open Sans"/>
              </a:rPr>
              <a:t> </a:t>
            </a:r>
            <a:r>
              <a:rPr b="1" i="0" lang="fr-FR" sz="1700" u="none" cap="none" strike="noStrike">
                <a:solidFill>
                  <a:srgbClr val="FFC000"/>
                </a:solidFill>
                <a:latin typeface="Open Sans"/>
                <a:ea typeface="Open Sans"/>
                <a:cs typeface="Open Sans"/>
                <a:sym typeface="Open Sans"/>
              </a:rPr>
              <a:t>le </a:t>
            </a:r>
            <a:r>
              <a:rPr b="0" i="0" lang="fr-FR" sz="1700" u="none" cap="none" strike="noStrike">
                <a:solidFill>
                  <a:srgbClr val="000000"/>
                </a:solidFill>
                <a:latin typeface="Open Sans"/>
                <a:ea typeface="Open Sans"/>
                <a:cs typeface="Open Sans"/>
                <a:sym typeface="Open Sans"/>
              </a:rPr>
              <a:t>vit courir par le village criant de toutes ses forces qu’</a:t>
            </a:r>
            <a:r>
              <a:rPr b="0" i="0" lang="fr-FR" sz="1700" u="none" cap="none" strike="noStrike">
                <a:solidFill>
                  <a:schemeClr val="accent1"/>
                </a:solidFill>
                <a:latin typeface="Open Sans"/>
                <a:ea typeface="Open Sans"/>
                <a:cs typeface="Open Sans"/>
                <a:sym typeface="Open Sans"/>
              </a:rPr>
              <a:t>on </a:t>
            </a:r>
            <a:r>
              <a:rPr b="0" i="0" lang="fr-FR" sz="1700" u="none" cap="none" strike="noStrike">
                <a:solidFill>
                  <a:srgbClr val="000000"/>
                </a:solidFill>
                <a:latin typeface="Open Sans"/>
                <a:ea typeface="Open Sans"/>
                <a:cs typeface="Open Sans"/>
                <a:sym typeface="Open Sans"/>
              </a:rPr>
              <a:t>voulait empoisonner la Provence avec la farine </a:t>
            </a:r>
            <a:r>
              <a:rPr b="1" i="0" lang="fr-FR" sz="1700" u="none" cap="none" strike="noStrike">
                <a:solidFill>
                  <a:srgbClr val="0070C0"/>
                </a:solidFill>
                <a:latin typeface="Open Sans"/>
                <a:ea typeface="Open Sans"/>
                <a:cs typeface="Open Sans"/>
                <a:sym typeface="Open Sans"/>
              </a:rPr>
              <a:t>des minotiers</a:t>
            </a:r>
            <a:r>
              <a:rPr b="0" i="0" lang="fr-FR" sz="1700" u="none" cap="none" strike="noStrike">
                <a:solidFill>
                  <a:srgbClr val="000000"/>
                </a:solidFill>
                <a:latin typeface="Open Sans"/>
                <a:ea typeface="Open Sans"/>
                <a:cs typeface="Open Sans"/>
                <a:sym typeface="Open Sans"/>
              </a:rPr>
              <a:t>. Alors, de male rage, </a:t>
            </a:r>
            <a:r>
              <a:rPr b="1" i="0" lang="fr-FR" sz="1700" u="none" cap="none" strike="noStrike">
                <a:solidFill>
                  <a:srgbClr val="FFC000"/>
                </a:solidFill>
                <a:latin typeface="Open Sans"/>
                <a:ea typeface="Open Sans"/>
                <a:cs typeface="Open Sans"/>
                <a:sym typeface="Open Sans"/>
              </a:rPr>
              <a:t>le vieux </a:t>
            </a:r>
            <a:r>
              <a:rPr b="0" i="0" lang="fr-FR" sz="1700" u="none" cap="none" strike="noStrike">
                <a:solidFill>
                  <a:srgbClr val="000000"/>
                </a:solidFill>
                <a:latin typeface="Open Sans"/>
                <a:ea typeface="Open Sans"/>
                <a:cs typeface="Open Sans"/>
                <a:sym typeface="Open Sans"/>
              </a:rPr>
              <a:t>s’enferma dans son moulin et vécut tout seul comme une bête farouche. </a:t>
            </a:r>
            <a:r>
              <a:rPr b="1" i="0" lang="fr-FR" sz="1700" u="none" cap="none" strike="noStrike">
                <a:solidFill>
                  <a:srgbClr val="FFC000"/>
                </a:solidFill>
                <a:latin typeface="Open Sans"/>
                <a:ea typeface="Open Sans"/>
                <a:cs typeface="Open Sans"/>
                <a:sym typeface="Open Sans"/>
              </a:rPr>
              <a:t>Il </a:t>
            </a:r>
            <a:r>
              <a:rPr b="0" i="0" lang="fr-FR" sz="1700" u="none" cap="none" strike="noStrike">
                <a:solidFill>
                  <a:srgbClr val="000000"/>
                </a:solidFill>
                <a:latin typeface="Open Sans"/>
                <a:ea typeface="Open Sans"/>
                <a:cs typeface="Open Sans"/>
                <a:sym typeface="Open Sans"/>
              </a:rPr>
              <a:t>ne voulut pas même garder près de </a:t>
            </a:r>
            <a:r>
              <a:rPr b="1" i="0" lang="fr-FR" sz="1700" u="none" cap="none" strike="noStrike">
                <a:solidFill>
                  <a:srgbClr val="FFC000"/>
                </a:solidFill>
                <a:latin typeface="Open Sans"/>
                <a:ea typeface="Open Sans"/>
                <a:cs typeface="Open Sans"/>
                <a:sym typeface="Open Sans"/>
              </a:rPr>
              <a:t>lui</a:t>
            </a:r>
            <a:r>
              <a:rPr b="0" i="0" lang="fr-FR" sz="1700" u="none" cap="none" strike="noStrike">
                <a:solidFill>
                  <a:srgbClr val="000000"/>
                </a:solidFill>
                <a:latin typeface="Open Sans"/>
                <a:ea typeface="Open Sans"/>
                <a:cs typeface="Open Sans"/>
                <a:sym typeface="Open Sans"/>
              </a:rPr>
              <a:t> </a:t>
            </a:r>
            <a:r>
              <a:rPr b="1" i="0" lang="fr-FR" sz="1700" u="none" cap="none" strike="noStrike">
                <a:solidFill>
                  <a:srgbClr val="00B050"/>
                </a:solidFill>
                <a:latin typeface="Open Sans"/>
                <a:ea typeface="Open Sans"/>
                <a:cs typeface="Open Sans"/>
                <a:sym typeface="Open Sans"/>
              </a:rPr>
              <a:t>sa petite-fille Vivette</a:t>
            </a:r>
            <a:r>
              <a:rPr b="0" i="0" lang="fr-FR" sz="1700" u="none" cap="none" strike="noStrike">
                <a:solidFill>
                  <a:srgbClr val="00B050"/>
                </a:solidFill>
                <a:latin typeface="Open Sans"/>
                <a:ea typeface="Open Sans"/>
                <a:cs typeface="Open Sans"/>
                <a:sym typeface="Open Sans"/>
              </a:rPr>
              <a:t>, </a:t>
            </a:r>
            <a:r>
              <a:rPr b="1" i="0" lang="fr-FR" sz="1700" u="none" cap="none" strike="noStrike">
                <a:solidFill>
                  <a:srgbClr val="00B050"/>
                </a:solidFill>
                <a:latin typeface="Open Sans"/>
                <a:ea typeface="Open Sans"/>
                <a:cs typeface="Open Sans"/>
                <a:sym typeface="Open Sans"/>
              </a:rPr>
              <a:t>une enfant de quinze ans</a:t>
            </a:r>
            <a:r>
              <a:rPr b="0" i="0" lang="fr-FR" sz="1700" u="none" cap="none" strike="noStrike">
                <a:solidFill>
                  <a:srgbClr val="00B050"/>
                </a:solidFill>
                <a:latin typeface="Open Sans"/>
                <a:ea typeface="Open Sans"/>
                <a:cs typeface="Open Sans"/>
                <a:sym typeface="Open Sans"/>
              </a:rPr>
              <a:t>, </a:t>
            </a:r>
            <a:r>
              <a:rPr b="1" i="0" lang="fr-FR" sz="1700" u="none" cap="none" strike="noStrike">
                <a:solidFill>
                  <a:srgbClr val="00B050"/>
                </a:solidFill>
                <a:latin typeface="Open Sans"/>
                <a:ea typeface="Open Sans"/>
                <a:cs typeface="Open Sans"/>
                <a:sym typeface="Open Sans"/>
              </a:rPr>
              <a:t>qui</a:t>
            </a:r>
            <a:r>
              <a:rPr b="0" i="0" lang="fr-FR" sz="1700" u="none" cap="none" strike="noStrike">
                <a:solidFill>
                  <a:srgbClr val="00B050"/>
                </a:solidFill>
                <a:latin typeface="Open Sans"/>
                <a:ea typeface="Open Sans"/>
                <a:cs typeface="Open Sans"/>
                <a:sym typeface="Open Sans"/>
              </a:rPr>
              <a:t>, </a:t>
            </a:r>
            <a:r>
              <a:rPr b="0" i="0" lang="fr-FR" sz="1700" u="none" cap="none" strike="noStrike">
                <a:solidFill>
                  <a:srgbClr val="000000"/>
                </a:solidFill>
                <a:latin typeface="Open Sans"/>
                <a:ea typeface="Open Sans"/>
                <a:cs typeface="Open Sans"/>
                <a:sym typeface="Open Sans"/>
              </a:rPr>
              <a:t>depuis la mort de ses parents, n’avait plus que son </a:t>
            </a:r>
            <a:r>
              <a:rPr b="0" i="1" lang="fr-FR" sz="1700" u="none" cap="none" strike="noStrike">
                <a:solidFill>
                  <a:srgbClr val="000000"/>
                </a:solidFill>
                <a:latin typeface="Open Sans"/>
                <a:ea typeface="Open Sans"/>
                <a:cs typeface="Open Sans"/>
                <a:sym typeface="Open Sans"/>
              </a:rPr>
              <a:t>grand</a:t>
            </a:r>
            <a:r>
              <a:rPr b="0" i="0" lang="fr-FR" sz="1700" u="none" cap="none" strike="noStrike">
                <a:solidFill>
                  <a:srgbClr val="000000"/>
                </a:solidFill>
                <a:latin typeface="Open Sans"/>
                <a:ea typeface="Open Sans"/>
                <a:cs typeface="Open Sans"/>
                <a:sym typeface="Open Sans"/>
              </a:rPr>
              <a:t> au monde. </a:t>
            </a:r>
            <a:endParaRPr b="0" i="0" sz="13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700" u="none" cap="none" strike="noStrike">
                <a:solidFill>
                  <a:srgbClr val="000000"/>
                </a:solidFill>
                <a:latin typeface="Open Sans"/>
                <a:ea typeface="Open Sans"/>
                <a:cs typeface="Open Sans"/>
                <a:sym typeface="Open Sans"/>
              </a:rPr>
              <a:t>Mais, dans la vie de </a:t>
            </a:r>
            <a:r>
              <a:rPr b="1" i="0" lang="fr-FR" sz="1700" u="none" cap="none" strike="noStrike">
                <a:solidFill>
                  <a:srgbClr val="FFC000"/>
                </a:solidFill>
                <a:latin typeface="Open Sans"/>
                <a:ea typeface="Open Sans"/>
                <a:cs typeface="Open Sans"/>
                <a:sym typeface="Open Sans"/>
              </a:rPr>
              <a:t>maître Cornille, </a:t>
            </a:r>
            <a:r>
              <a:rPr b="0" i="0" lang="fr-FR" sz="1700" u="none" cap="none" strike="noStrike">
                <a:solidFill>
                  <a:srgbClr val="000000"/>
                </a:solidFill>
                <a:latin typeface="Open Sans"/>
                <a:ea typeface="Open Sans"/>
                <a:cs typeface="Open Sans"/>
                <a:sym typeface="Open Sans"/>
              </a:rPr>
              <a:t>il y avait quelque chose qui n’était pas clair. Depuis longtemps personne, au village, ne </a:t>
            </a:r>
            <a:r>
              <a:rPr b="1" i="0" lang="fr-FR" sz="1700" u="none" cap="none" strike="noStrike">
                <a:solidFill>
                  <a:srgbClr val="FFC000"/>
                </a:solidFill>
                <a:latin typeface="Open Sans"/>
                <a:ea typeface="Open Sans"/>
                <a:cs typeface="Open Sans"/>
                <a:sym typeface="Open Sans"/>
              </a:rPr>
              <a:t>lui </a:t>
            </a:r>
            <a:r>
              <a:rPr b="0" i="0" lang="fr-FR" sz="1700" u="none" cap="none" strike="noStrike">
                <a:solidFill>
                  <a:srgbClr val="000000"/>
                </a:solidFill>
                <a:latin typeface="Open Sans"/>
                <a:ea typeface="Open Sans"/>
                <a:cs typeface="Open Sans"/>
                <a:sym typeface="Open Sans"/>
              </a:rPr>
              <a:t>portait plus de blé, et pourtant les ailes de son moulin allaient toujours leur train comme devant… Le soir, </a:t>
            </a:r>
            <a:r>
              <a:rPr b="1" i="0" lang="fr-FR" sz="1700" u="none" cap="none" strike="noStrike">
                <a:solidFill>
                  <a:srgbClr val="C9C9C9"/>
                </a:solidFill>
                <a:latin typeface="Open Sans"/>
                <a:ea typeface="Open Sans"/>
                <a:cs typeface="Open Sans"/>
                <a:sym typeface="Open Sans"/>
              </a:rPr>
              <a:t>on </a:t>
            </a:r>
            <a:r>
              <a:rPr b="0" i="0" lang="fr-FR" sz="1700" u="none" cap="none" strike="noStrike">
                <a:solidFill>
                  <a:srgbClr val="000000"/>
                </a:solidFill>
                <a:latin typeface="Open Sans"/>
                <a:ea typeface="Open Sans"/>
                <a:cs typeface="Open Sans"/>
                <a:sym typeface="Open Sans"/>
              </a:rPr>
              <a:t>rencontrait par les chemins </a:t>
            </a:r>
            <a:r>
              <a:rPr b="1" i="0" lang="fr-FR" sz="1700" u="none" cap="none" strike="noStrike">
                <a:solidFill>
                  <a:srgbClr val="FFC000"/>
                </a:solidFill>
                <a:latin typeface="Open Sans"/>
                <a:ea typeface="Open Sans"/>
                <a:cs typeface="Open Sans"/>
                <a:sym typeface="Open Sans"/>
              </a:rPr>
              <a:t>le vieux meunier </a:t>
            </a:r>
            <a:r>
              <a:rPr b="0" i="0" lang="fr-FR" sz="1700" u="none" cap="none" strike="noStrike">
                <a:solidFill>
                  <a:srgbClr val="000000"/>
                </a:solidFill>
                <a:latin typeface="Open Sans"/>
                <a:ea typeface="Open Sans"/>
                <a:cs typeface="Open Sans"/>
                <a:sym typeface="Open Sans"/>
              </a:rPr>
              <a:t>poussant devant lui son âne chargé de gros sacs de farine. </a:t>
            </a:r>
            <a:r>
              <a:rPr b="1" i="0" lang="fr-FR" sz="1700" u="none" cap="none" strike="noStrike">
                <a:solidFill>
                  <a:srgbClr val="FFC000"/>
                </a:solidFill>
                <a:latin typeface="Open Sans"/>
                <a:ea typeface="Open Sans"/>
                <a:cs typeface="Open Sans"/>
                <a:sym typeface="Open Sans"/>
              </a:rPr>
              <a:t>Il</a:t>
            </a:r>
            <a:r>
              <a:rPr b="0" i="0" lang="fr-FR" sz="1700" u="none" cap="none" strike="noStrike">
                <a:solidFill>
                  <a:srgbClr val="000000"/>
                </a:solidFill>
                <a:latin typeface="Open Sans"/>
                <a:ea typeface="Open Sans"/>
                <a:cs typeface="Open Sans"/>
                <a:sym typeface="Open Sans"/>
              </a:rPr>
              <a:t>  prétendait travailler pour l’exportation. </a:t>
            </a:r>
            <a:r>
              <a:rPr b="1" i="0" lang="fr-FR" sz="1700" u="none" cap="none" strike="noStrike">
                <a:solidFill>
                  <a:srgbClr val="C9C9C9"/>
                </a:solidFill>
                <a:latin typeface="Open Sans"/>
                <a:ea typeface="Open Sans"/>
                <a:cs typeface="Open Sans"/>
                <a:sym typeface="Open Sans"/>
              </a:rPr>
              <a:t>On</a:t>
            </a:r>
            <a:r>
              <a:rPr b="0" i="0" lang="fr-FR" sz="1700" u="none" cap="none" strike="noStrike">
                <a:solidFill>
                  <a:srgbClr val="000000"/>
                </a:solidFill>
                <a:latin typeface="Open Sans"/>
                <a:ea typeface="Open Sans"/>
                <a:cs typeface="Open Sans"/>
                <a:sym typeface="Open Sans"/>
              </a:rPr>
              <a:t> sentait qu’</a:t>
            </a:r>
            <a:r>
              <a:rPr b="1" i="0" lang="fr-FR" sz="1700" u="none" cap="none" strike="noStrike">
                <a:solidFill>
                  <a:srgbClr val="FFC000"/>
                </a:solidFill>
                <a:latin typeface="Open Sans"/>
                <a:ea typeface="Open Sans"/>
                <a:cs typeface="Open Sans"/>
                <a:sym typeface="Open Sans"/>
              </a:rPr>
              <a:t>il</a:t>
            </a:r>
            <a:r>
              <a:rPr b="0" i="0" lang="fr-FR" sz="1700" u="none" cap="none" strike="noStrike">
                <a:solidFill>
                  <a:srgbClr val="000000"/>
                </a:solidFill>
                <a:latin typeface="Open Sans"/>
                <a:ea typeface="Open Sans"/>
                <a:cs typeface="Open Sans"/>
                <a:sym typeface="Open Sans"/>
              </a:rPr>
              <a:t> avait un secret. Quelques semaines après, </a:t>
            </a:r>
            <a:r>
              <a:rPr b="1" i="0" lang="fr-FR" sz="1700" u="none" cap="none" strike="noStrike">
                <a:solidFill>
                  <a:srgbClr val="00B050"/>
                </a:solidFill>
                <a:latin typeface="Open Sans"/>
                <a:ea typeface="Open Sans"/>
                <a:cs typeface="Open Sans"/>
                <a:sym typeface="Open Sans"/>
              </a:rPr>
              <a:t>Vivette</a:t>
            </a:r>
            <a:r>
              <a:rPr b="0" i="0" lang="fr-FR" sz="1700" u="none" cap="none" strike="noStrike">
                <a:solidFill>
                  <a:srgbClr val="000000"/>
                </a:solidFill>
                <a:latin typeface="Open Sans"/>
                <a:ea typeface="Open Sans"/>
                <a:cs typeface="Open Sans"/>
                <a:sym typeface="Open Sans"/>
              </a:rPr>
              <a:t> et </a:t>
            </a:r>
            <a:r>
              <a:rPr b="1" i="0" lang="fr-FR" sz="1700" u="none" cap="none" strike="noStrike">
                <a:solidFill>
                  <a:srgbClr val="FFFF00"/>
                </a:solidFill>
                <a:latin typeface="Open Sans"/>
                <a:ea typeface="Open Sans"/>
                <a:cs typeface="Open Sans"/>
                <a:sym typeface="Open Sans"/>
              </a:rPr>
              <a:t>son fiancé</a:t>
            </a:r>
            <a:r>
              <a:rPr b="0" i="0" lang="fr-FR" sz="1700" u="none" cap="none" strike="noStrike">
                <a:solidFill>
                  <a:srgbClr val="000000"/>
                </a:solidFill>
                <a:latin typeface="Open Sans"/>
                <a:ea typeface="Open Sans"/>
                <a:cs typeface="Open Sans"/>
                <a:sym typeface="Open Sans"/>
              </a:rPr>
              <a:t> pénétrèrent en cachette dans le moulin et découvrirent qu’il tournait à vide : </a:t>
            </a:r>
            <a:r>
              <a:rPr b="1" i="0" lang="fr-FR" sz="1700" u="none" cap="none" strike="noStrike">
                <a:solidFill>
                  <a:srgbClr val="FFC000"/>
                </a:solidFill>
                <a:latin typeface="Open Sans"/>
                <a:ea typeface="Open Sans"/>
                <a:cs typeface="Open Sans"/>
                <a:sym typeface="Open Sans"/>
              </a:rPr>
              <a:t>Maître Cornille </a:t>
            </a:r>
            <a:r>
              <a:rPr b="0" i="0" lang="fr-FR" sz="1700" u="none" cap="none" strike="noStrike">
                <a:solidFill>
                  <a:srgbClr val="000000"/>
                </a:solidFill>
                <a:latin typeface="Open Sans"/>
                <a:ea typeface="Open Sans"/>
                <a:cs typeface="Open Sans"/>
                <a:sym typeface="Open Sans"/>
              </a:rPr>
              <a:t>transportait des sacs de plâtre pour dissimuler son malheur. Emus, </a:t>
            </a:r>
            <a:r>
              <a:rPr b="1" i="0" lang="fr-FR" sz="1700" u="none" cap="none" strike="noStrike">
                <a:solidFill>
                  <a:srgbClr val="92D050"/>
                </a:solidFill>
                <a:latin typeface="Open Sans"/>
                <a:ea typeface="Open Sans"/>
                <a:cs typeface="Open Sans"/>
                <a:sym typeface="Open Sans"/>
              </a:rPr>
              <a:t>les paysans </a:t>
            </a:r>
            <a:r>
              <a:rPr b="0" i="0" lang="fr-FR" sz="1700" u="none" cap="none" strike="noStrike">
                <a:solidFill>
                  <a:srgbClr val="000000"/>
                </a:solidFill>
                <a:latin typeface="Open Sans"/>
                <a:ea typeface="Open Sans"/>
                <a:cs typeface="Open Sans"/>
                <a:sym typeface="Open Sans"/>
              </a:rPr>
              <a:t>apportèrent de nouveau leur blé au moulin de </a:t>
            </a:r>
            <a:r>
              <a:rPr b="1" i="0" lang="fr-FR" sz="1700" u="none" cap="none" strike="noStrike">
                <a:solidFill>
                  <a:srgbClr val="FFC000"/>
                </a:solidFill>
                <a:latin typeface="Open Sans"/>
                <a:ea typeface="Open Sans"/>
                <a:cs typeface="Open Sans"/>
                <a:sym typeface="Open Sans"/>
              </a:rPr>
              <a:t>Maître Cornille. </a:t>
            </a:r>
            <a:r>
              <a:rPr b="0" i="0" lang="fr-FR" sz="1700" u="none" cap="none" strike="noStrike">
                <a:solidFill>
                  <a:srgbClr val="000000"/>
                </a:solidFill>
                <a:latin typeface="Open Sans"/>
                <a:ea typeface="Open Sans"/>
                <a:cs typeface="Open Sans"/>
                <a:sym typeface="Open Sans"/>
              </a:rPr>
              <a:t>À partir de ce jour-là, jamais </a:t>
            </a:r>
            <a:r>
              <a:rPr b="1" i="0" lang="fr-FR" sz="1700" u="none" cap="none" strike="noStrike">
                <a:solidFill>
                  <a:srgbClr val="92D050"/>
                </a:solidFill>
                <a:latin typeface="Open Sans"/>
                <a:ea typeface="Open Sans"/>
                <a:cs typeface="Open Sans"/>
                <a:sym typeface="Open Sans"/>
              </a:rPr>
              <a:t>on</a:t>
            </a:r>
            <a:r>
              <a:rPr b="0" i="0" lang="fr-FR" sz="1700" u="none" cap="none" strike="noStrike">
                <a:solidFill>
                  <a:srgbClr val="000000"/>
                </a:solidFill>
                <a:latin typeface="Open Sans"/>
                <a:ea typeface="Open Sans"/>
                <a:cs typeface="Open Sans"/>
                <a:sym typeface="Open Sans"/>
              </a:rPr>
              <a:t> ne laissa </a:t>
            </a:r>
            <a:r>
              <a:rPr b="1" i="0" lang="fr-FR" sz="1700" u="none" cap="none" strike="noStrike">
                <a:solidFill>
                  <a:srgbClr val="FFC000"/>
                </a:solidFill>
                <a:latin typeface="Open Sans"/>
                <a:ea typeface="Open Sans"/>
                <a:cs typeface="Open Sans"/>
                <a:sym typeface="Open Sans"/>
              </a:rPr>
              <a:t>le vieux meunier </a:t>
            </a:r>
            <a:r>
              <a:rPr b="0" i="0" lang="fr-FR" sz="1700" u="none" cap="none" strike="noStrike">
                <a:solidFill>
                  <a:srgbClr val="000000"/>
                </a:solidFill>
                <a:latin typeface="Open Sans"/>
                <a:ea typeface="Open Sans"/>
                <a:cs typeface="Open Sans"/>
                <a:sym typeface="Open Sans"/>
              </a:rPr>
              <a:t>manquer d’ouvrage. Puis, un matin, </a:t>
            </a:r>
            <a:r>
              <a:rPr b="1" i="0" lang="fr-FR" sz="1700" u="none" cap="none" strike="noStrike">
                <a:solidFill>
                  <a:srgbClr val="FFC000"/>
                </a:solidFill>
                <a:latin typeface="Open Sans"/>
                <a:ea typeface="Open Sans"/>
                <a:cs typeface="Open Sans"/>
                <a:sym typeface="Open Sans"/>
              </a:rPr>
              <a:t>maître Cornille </a:t>
            </a:r>
            <a:r>
              <a:rPr b="0" i="0" lang="fr-FR" sz="1700" u="none" cap="none" strike="noStrike">
                <a:solidFill>
                  <a:srgbClr val="000000"/>
                </a:solidFill>
                <a:latin typeface="Open Sans"/>
                <a:ea typeface="Open Sans"/>
                <a:cs typeface="Open Sans"/>
                <a:sym typeface="Open Sans"/>
              </a:rPr>
              <a:t>mourut, et les ailes de notre dernier moulin cessèrent de virer, pour toujours cette fois… </a:t>
            </a:r>
            <a:r>
              <a:rPr b="1" i="0" lang="fr-FR" sz="1700" u="none" cap="none" strike="noStrike">
                <a:solidFill>
                  <a:srgbClr val="FFC000"/>
                </a:solidFill>
                <a:latin typeface="Open Sans"/>
                <a:ea typeface="Open Sans"/>
                <a:cs typeface="Open Sans"/>
                <a:sym typeface="Open Sans"/>
              </a:rPr>
              <a:t>Cornille </a:t>
            </a:r>
            <a:r>
              <a:rPr b="0" i="0" lang="fr-FR" sz="1700" u="none" cap="none" strike="noStrike">
                <a:solidFill>
                  <a:srgbClr val="000000"/>
                </a:solidFill>
                <a:latin typeface="Open Sans"/>
                <a:ea typeface="Open Sans"/>
                <a:cs typeface="Open Sans"/>
                <a:sym typeface="Open Sans"/>
              </a:rPr>
              <a:t>mort, personne ne prit sa suite. </a:t>
            </a:r>
            <a:endParaRPr b="0" i="0" sz="13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700" u="none" cap="none" strike="noStrike">
                <a:solidFill>
                  <a:srgbClr val="000000"/>
                </a:solidFill>
                <a:latin typeface="Open Sans"/>
                <a:ea typeface="Open Sans"/>
                <a:cs typeface="Open Sans"/>
                <a:sym typeface="Open Sans"/>
              </a:rPr>
              <a:t>D’après </a:t>
            </a:r>
            <a:r>
              <a:rPr b="1" i="1" lang="fr-FR" sz="1700" u="none" cap="none" strike="noStrike">
                <a:solidFill>
                  <a:srgbClr val="000000"/>
                </a:solidFill>
                <a:latin typeface="Open Sans"/>
                <a:ea typeface="Open Sans"/>
                <a:cs typeface="Open Sans"/>
                <a:sym typeface="Open Sans"/>
              </a:rPr>
              <a:t>Les lettres de mon moulin</a:t>
            </a:r>
            <a:r>
              <a:rPr b="1" i="0" lang="fr-FR" sz="1700" u="none" cap="none" strike="noStrike">
                <a:solidFill>
                  <a:srgbClr val="000000"/>
                </a:solidFill>
                <a:latin typeface="Open Sans"/>
                <a:ea typeface="Open Sans"/>
                <a:cs typeface="Open Sans"/>
                <a:sym typeface="Open Sans"/>
              </a:rPr>
              <a:t> d’Alphonse Daudet, 1869.</a:t>
            </a:r>
            <a:endParaRPr b="1" i="0" sz="1700" u="none" cap="none" strike="noStrike">
              <a:solidFill>
                <a:srgbClr val="000000"/>
              </a:solidFill>
              <a:latin typeface="Open Sans"/>
              <a:ea typeface="Open Sans"/>
              <a:cs typeface="Open Sans"/>
              <a:sym typeface="Open Sans"/>
            </a:endParaRPr>
          </a:p>
        </p:txBody>
      </p:sp>
      <p:sp>
        <p:nvSpPr>
          <p:cNvPr id="183" name="Google Shape;183;p14"/>
          <p:cNvSpPr/>
          <p:nvPr/>
        </p:nvSpPr>
        <p:spPr>
          <a:xfrm>
            <a:off x="247650" y="1416660"/>
            <a:ext cx="1400175" cy="284163"/>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4" name="Google Shape;184;p14"/>
          <p:cNvSpPr/>
          <p:nvPr/>
        </p:nvSpPr>
        <p:spPr>
          <a:xfrm>
            <a:off x="2827606" y="1437078"/>
            <a:ext cx="1547446" cy="284162"/>
          </a:xfrm>
          <a:prstGeom prst="roundRect">
            <a:avLst>
              <a:gd fmla="val 16667" name="adj"/>
            </a:avLst>
          </a:prstGeom>
          <a:noFill/>
          <a:ln cap="flat" cmpd="sng" w="5715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5" name="Google Shape;185;p14"/>
          <p:cNvSpPr txBox="1"/>
          <p:nvPr/>
        </p:nvSpPr>
        <p:spPr>
          <a:xfrm>
            <a:off x="790575" y="95250"/>
            <a:ext cx="8410575" cy="5175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DÉCOUVERTE : </a:t>
            </a:r>
            <a:r>
              <a:rPr b="0" i="0" lang="fr-FR" sz="3600" u="none" cap="none" strike="noStrike">
                <a:solidFill>
                  <a:srgbClr val="0096D6"/>
                </a:solidFill>
                <a:latin typeface="Open Sans"/>
                <a:ea typeface="Open Sans"/>
                <a:cs typeface="Open Sans"/>
                <a:sym typeface="Open Sans"/>
              </a:rPr>
              <a:t>comprendre le texte</a:t>
            </a:r>
            <a:endParaRPr b="0" i="0" sz="3600" u="none" cap="none" strike="noStrike">
              <a:solidFill>
                <a:srgbClr val="0096D6"/>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graphicFrame>
        <p:nvGraphicFramePr>
          <p:cNvPr id="191" name="Google Shape;191;p15"/>
          <p:cNvGraphicFramePr/>
          <p:nvPr/>
        </p:nvGraphicFramePr>
        <p:xfrm>
          <a:off x="430213" y="812800"/>
          <a:ext cx="3000000" cy="3000000"/>
        </p:xfrm>
        <a:graphic>
          <a:graphicData uri="http://schemas.openxmlformats.org/drawingml/2006/table">
            <a:tbl>
              <a:tblPr bandRow="1" firstRow="1">
                <a:noFill/>
                <a:tableStyleId>{3BCA5CF8-6A41-4630-9ED3-0DC43F209A32}</a:tableStyleId>
              </a:tblPr>
              <a:tblGrid>
                <a:gridCol w="2014800"/>
                <a:gridCol w="1969025"/>
                <a:gridCol w="2009450"/>
                <a:gridCol w="5482775"/>
              </a:tblGrid>
              <a:tr h="370675">
                <a:tc>
                  <a:txBody>
                    <a:bodyPr/>
                    <a:lstStyle/>
                    <a:p>
                      <a:pPr indent="0" lvl="0" marL="0" marR="0" rtl="0" algn="ctr">
                        <a:lnSpc>
                          <a:spcPct val="100000"/>
                        </a:lnSpc>
                        <a:spcBef>
                          <a:spcPts val="0"/>
                        </a:spcBef>
                        <a:spcAft>
                          <a:spcPts val="0"/>
                        </a:spcAft>
                        <a:buClr>
                          <a:srgbClr val="000000"/>
                        </a:buClr>
                        <a:buSzPts val="1600"/>
                        <a:buFont typeface="Arial"/>
                        <a:buNone/>
                      </a:pPr>
                      <a:r>
                        <a:rPr b="1" lang="fr-FR" sz="1400" u="none" cap="none" strike="noStrike">
                          <a:latin typeface="Open Sans"/>
                          <a:ea typeface="Open Sans"/>
                          <a:cs typeface="Open Sans"/>
                          <a:sym typeface="Open Sans"/>
                        </a:rPr>
                        <a:t> Qui ? </a:t>
                      </a:r>
                      <a:endParaRPr sz="1200" u="none" cap="none" strike="noStrike"/>
                    </a:p>
                  </a:txBody>
                  <a:tcPr marT="45700" marB="45700" marR="91450" marL="91450">
                    <a:solidFill>
                      <a:srgbClr val="EDEDED"/>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400" u="none" cap="none" strike="noStrike">
                          <a:latin typeface="Open Sans"/>
                          <a:ea typeface="Open Sans"/>
                          <a:cs typeface="Open Sans"/>
                          <a:sym typeface="Open Sans"/>
                        </a:rPr>
                        <a:t>Où ? </a:t>
                      </a:r>
                      <a:endParaRPr sz="1200" u="none" cap="none" strike="noStrike"/>
                    </a:p>
                  </a:txBody>
                  <a:tcPr marT="45700" marB="45700" marR="91450" marL="91450">
                    <a:solidFill>
                      <a:srgbClr val="EDEDED"/>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400" u="none" cap="none" strike="noStrike">
                          <a:latin typeface="Open Sans"/>
                          <a:ea typeface="Open Sans"/>
                          <a:cs typeface="Open Sans"/>
                          <a:sym typeface="Open Sans"/>
                        </a:rPr>
                        <a:t>Quand ? </a:t>
                      </a:r>
                      <a:endParaRPr sz="1200" u="none" cap="none" strike="noStrike"/>
                    </a:p>
                  </a:txBody>
                  <a:tcPr marT="45700" marB="45700" marR="91450" marL="91450">
                    <a:solidFill>
                      <a:srgbClr val="EDEDED"/>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400" u="none" cap="none" strike="noStrike">
                          <a:latin typeface="Open Sans"/>
                          <a:ea typeface="Open Sans"/>
                          <a:cs typeface="Open Sans"/>
                          <a:sym typeface="Open Sans"/>
                        </a:rPr>
                        <a:t>Quoi ? </a:t>
                      </a:r>
                      <a:endParaRPr sz="1200" u="none" cap="none" strike="noStrike"/>
                    </a:p>
                  </a:txBody>
                  <a:tcPr marT="45700" marB="45700" marR="91450" marL="91450">
                    <a:solidFill>
                      <a:srgbClr val="EDEDED"/>
                    </a:solidFill>
                  </a:tcPr>
                </a:tc>
              </a:tr>
              <a:tr h="3357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b="0" i="0" sz="1400" u="none" cap="none" strike="noStrike">
                        <a:solidFill>
                          <a:schemeClr val="dk1"/>
                        </a:solidFill>
                        <a:latin typeface="Open Sans"/>
                        <a:ea typeface="Open Sans"/>
                        <a:cs typeface="Open Sans"/>
                        <a:sym typeface="Open Sans"/>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b="0" i="0" sz="1400" u="none" cap="none" strike="noStrike">
                        <a:solidFill>
                          <a:schemeClr val="dk1"/>
                        </a:solidFill>
                        <a:latin typeface="Open Sans"/>
                        <a:ea typeface="Open Sans"/>
                        <a:cs typeface="Open Sans"/>
                        <a:sym typeface="Open Sans"/>
                      </a:endParaRPr>
                    </a:p>
                  </a:txBody>
                  <a:tcPr marT="45700" marB="45700" marR="91450" marL="91450"/>
                </a:tc>
              </a:tr>
              <a:tr h="5790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r>
              <a:tr h="5790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r>
              <a:tr h="5790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r>
              <a:tr h="15543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solidFill>
                          <a:schemeClr val="dk1"/>
                        </a:solidFill>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r>
              <a:tr h="5790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r>
              <a:tr h="822875">
                <a:tc>
                  <a:txBody>
                    <a:bodyPr/>
                    <a:lstStyle/>
                    <a:p>
                      <a:pPr indent="0" lvl="0" marL="0" marR="0" rtl="0" algn="l">
                        <a:lnSpc>
                          <a:spcPct val="100000"/>
                        </a:lnSpc>
                        <a:spcBef>
                          <a:spcPts val="0"/>
                        </a:spcBef>
                        <a:spcAft>
                          <a:spcPts val="0"/>
                        </a:spcAft>
                        <a:buClr>
                          <a:srgbClr val="000000"/>
                        </a:buClr>
                        <a:buSzPts val="1600"/>
                        <a:buFont typeface="Arial"/>
                        <a:buNone/>
                      </a:pPr>
                      <a:r>
                        <a:t/>
                      </a:r>
                      <a:endParaRPr b="1" sz="1400" u="none" cap="none" strike="noStrike">
                        <a:solidFill>
                          <a:srgbClr val="92D05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600"/>
                        <a:buFont typeface="Arial"/>
                        <a:buNone/>
                      </a:pPr>
                      <a:r>
                        <a:rPr b="1" lang="fr-FR" sz="1400" u="none" cap="none" strike="noStrike">
                          <a:solidFill>
                            <a:srgbClr val="92D050"/>
                          </a:solidFill>
                          <a:latin typeface="Times New Roman"/>
                          <a:ea typeface="Times New Roman"/>
                          <a:cs typeface="Times New Roman"/>
                          <a:sym typeface="Times New Roman"/>
                        </a:rPr>
                        <a:t>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just">
                        <a:lnSpc>
                          <a:spcPct val="100000"/>
                        </a:lnSpc>
                        <a:spcBef>
                          <a:spcPts val="0"/>
                        </a:spcBef>
                        <a:spcAft>
                          <a:spcPts val="0"/>
                        </a:spcAft>
                        <a:buClr>
                          <a:srgbClr val="000000"/>
                        </a:buClr>
                        <a:buSzPts val="1600"/>
                        <a:buFont typeface="Arial"/>
                        <a:buNone/>
                      </a:pPr>
                      <a:r>
                        <a:t/>
                      </a:r>
                      <a:endParaRPr b="1" sz="1400" u="none" cap="none" strike="noStrike">
                        <a:solidFill>
                          <a:srgbClr val="FFC000"/>
                        </a:solidFill>
                        <a:latin typeface="Open Sans"/>
                        <a:ea typeface="Open Sans"/>
                        <a:cs typeface="Open Sans"/>
                        <a:sym typeface="Open Sans"/>
                      </a:endParaRPr>
                    </a:p>
                  </a:txBody>
                  <a:tcPr marT="45700" marB="45700" marR="91450" marL="91450"/>
                </a:tc>
              </a:tr>
              <a:tr h="587850">
                <a:tc>
                  <a:txBody>
                    <a:bodyPr/>
                    <a:lstStyle/>
                    <a:p>
                      <a:pPr indent="0" lvl="0" marL="0" marR="0" rtl="0" algn="l">
                        <a:lnSpc>
                          <a:spcPct val="100000"/>
                        </a:lnSpc>
                        <a:spcBef>
                          <a:spcPts val="0"/>
                        </a:spcBef>
                        <a:spcAft>
                          <a:spcPts val="0"/>
                        </a:spcAft>
                        <a:buClr>
                          <a:srgbClr val="000000"/>
                        </a:buClr>
                        <a:buSzPts val="1600"/>
                        <a:buFont typeface="Arial"/>
                        <a:buNone/>
                      </a:pPr>
                      <a:r>
                        <a:rPr b="1" lang="fr-FR" sz="1400" u="none" cap="none" strike="noStrike">
                          <a:solidFill>
                            <a:srgbClr val="FFC000"/>
                          </a:solidFill>
                          <a:latin typeface="Times New Roman"/>
                          <a:ea typeface="Times New Roman"/>
                          <a:cs typeface="Times New Roman"/>
                          <a:sym typeface="Times New Roman"/>
                        </a:rPr>
                        <a:t>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c>
                  <a:txBody>
                    <a:bodyPr/>
                    <a:lstStyle/>
                    <a:p>
                      <a:pPr indent="0" lvl="0" marL="0" marR="0" rtl="0" algn="just">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r>
            </a:tbl>
          </a:graphicData>
        </a:graphic>
      </p:graphicFrame>
      <p:sp>
        <p:nvSpPr>
          <p:cNvPr id="192" name="Google Shape;192;p15"/>
          <p:cNvSpPr/>
          <p:nvPr/>
        </p:nvSpPr>
        <p:spPr>
          <a:xfrm>
            <a:off x="6623050" y="1581150"/>
            <a:ext cx="37497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apportaient leur blé à moudre</a:t>
            </a:r>
            <a:endParaRPr b="0" i="0" sz="1200" u="none" cap="none" strike="noStrike">
              <a:solidFill>
                <a:srgbClr val="000000"/>
              </a:solidFill>
              <a:latin typeface="Arial"/>
              <a:ea typeface="Arial"/>
              <a:cs typeface="Arial"/>
              <a:sym typeface="Arial"/>
            </a:endParaRPr>
          </a:p>
        </p:txBody>
      </p:sp>
      <p:sp>
        <p:nvSpPr>
          <p:cNvPr id="193" name="Google Shape;193;p15"/>
          <p:cNvSpPr/>
          <p:nvPr/>
        </p:nvSpPr>
        <p:spPr>
          <a:xfrm>
            <a:off x="6654800" y="2125663"/>
            <a:ext cx="30099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établir une minoterie à vapeur</a:t>
            </a:r>
            <a:endParaRPr b="0" i="0" sz="1200" u="none" cap="none" strike="noStrike">
              <a:solidFill>
                <a:srgbClr val="000000"/>
              </a:solidFill>
              <a:latin typeface="Arial"/>
              <a:ea typeface="Arial"/>
              <a:cs typeface="Arial"/>
              <a:sym typeface="Arial"/>
            </a:endParaRPr>
          </a:p>
        </p:txBody>
      </p:sp>
      <p:sp>
        <p:nvSpPr>
          <p:cNvPr id="194" name="Google Shape;194;p15"/>
          <p:cNvSpPr/>
          <p:nvPr/>
        </p:nvSpPr>
        <p:spPr>
          <a:xfrm>
            <a:off x="2527300" y="2203450"/>
            <a:ext cx="15051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sur la route de Tarascon</a:t>
            </a:r>
            <a:endParaRPr b="0" i="0" sz="1200" u="none" cap="none" strike="noStrike">
              <a:solidFill>
                <a:srgbClr val="000000"/>
              </a:solidFill>
              <a:latin typeface="Arial"/>
              <a:ea typeface="Arial"/>
              <a:cs typeface="Arial"/>
              <a:sym typeface="Arial"/>
            </a:endParaRPr>
          </a:p>
        </p:txBody>
      </p:sp>
      <p:sp>
        <p:nvSpPr>
          <p:cNvPr id="195" name="Google Shape;195;p15"/>
          <p:cNvSpPr/>
          <p:nvPr/>
        </p:nvSpPr>
        <p:spPr>
          <a:xfrm>
            <a:off x="390525" y="2166938"/>
            <a:ext cx="2178000" cy="4857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2E75B5"/>
                </a:solidFill>
                <a:latin typeface="Open Sans"/>
                <a:ea typeface="Open Sans"/>
                <a:cs typeface="Open Sans"/>
                <a:sym typeface="Open Sans"/>
              </a:rPr>
              <a:t>des Français de Paris</a:t>
            </a:r>
            <a:endParaRPr b="0" i="0" sz="1200" u="none" cap="none" strike="noStrike">
              <a:solidFill>
                <a:srgbClr val="000000"/>
              </a:solidFill>
              <a:latin typeface="Arial"/>
              <a:ea typeface="Arial"/>
              <a:cs typeface="Arial"/>
              <a:sym typeface="Arial"/>
            </a:endParaRPr>
          </a:p>
        </p:txBody>
      </p:sp>
      <p:sp>
        <p:nvSpPr>
          <p:cNvPr id="196" name="Google Shape;196;p15"/>
          <p:cNvSpPr/>
          <p:nvPr/>
        </p:nvSpPr>
        <p:spPr>
          <a:xfrm>
            <a:off x="2417763" y="1541463"/>
            <a:ext cx="19146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aux moulins du village </a:t>
            </a:r>
            <a:endParaRPr b="0" i="0" sz="1200" u="none" cap="none" strike="noStrike">
              <a:solidFill>
                <a:srgbClr val="000000"/>
              </a:solidFill>
              <a:latin typeface="Arial"/>
              <a:ea typeface="Arial"/>
              <a:cs typeface="Arial"/>
              <a:sym typeface="Arial"/>
            </a:endParaRPr>
          </a:p>
        </p:txBody>
      </p:sp>
      <p:sp>
        <p:nvSpPr>
          <p:cNvPr id="197" name="Google Shape;197;p15"/>
          <p:cNvSpPr/>
          <p:nvPr/>
        </p:nvSpPr>
        <p:spPr>
          <a:xfrm>
            <a:off x="4383088" y="1493838"/>
            <a:ext cx="2254200" cy="560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avant la construction </a:t>
            </a:r>
            <a:br>
              <a:rPr b="0" i="0" lang="fr-FR" sz="1400" u="none" cap="none" strike="noStrike">
                <a:solidFill>
                  <a:schemeClr val="dk1"/>
                </a:solidFill>
                <a:latin typeface="Open Sans"/>
                <a:ea typeface="Open Sans"/>
                <a:cs typeface="Open Sans"/>
                <a:sym typeface="Open Sans"/>
              </a:rPr>
            </a:br>
            <a:r>
              <a:rPr b="0" i="0" lang="fr-FR" sz="1400" u="none" cap="none" strike="noStrike">
                <a:solidFill>
                  <a:schemeClr val="dk1"/>
                </a:solidFill>
                <a:latin typeface="Open Sans"/>
                <a:ea typeface="Open Sans"/>
                <a:cs typeface="Open Sans"/>
                <a:sym typeface="Open Sans"/>
              </a:rPr>
              <a:t>de la minoterie </a:t>
            </a:r>
            <a:endParaRPr b="0" i="0" sz="1200" u="none" cap="none" strike="noStrike">
              <a:solidFill>
                <a:srgbClr val="000000"/>
              </a:solidFill>
              <a:latin typeface="Arial"/>
              <a:ea typeface="Arial"/>
              <a:cs typeface="Arial"/>
              <a:sym typeface="Arial"/>
            </a:endParaRPr>
          </a:p>
        </p:txBody>
      </p:sp>
      <p:sp>
        <p:nvSpPr>
          <p:cNvPr id="198" name="Google Shape;198;p15"/>
          <p:cNvSpPr/>
          <p:nvPr/>
        </p:nvSpPr>
        <p:spPr>
          <a:xfrm>
            <a:off x="2395538" y="1133475"/>
            <a:ext cx="23685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dans ce grand village </a:t>
            </a:r>
            <a:endParaRPr b="0" i="0" sz="1200" u="none" cap="none" strike="noStrike">
              <a:solidFill>
                <a:srgbClr val="000000"/>
              </a:solidFill>
              <a:latin typeface="Arial"/>
              <a:ea typeface="Arial"/>
              <a:cs typeface="Arial"/>
              <a:sym typeface="Arial"/>
            </a:endParaRPr>
          </a:p>
        </p:txBody>
      </p:sp>
      <p:sp>
        <p:nvSpPr>
          <p:cNvPr id="199" name="Google Shape;199;p15"/>
          <p:cNvSpPr/>
          <p:nvPr/>
        </p:nvSpPr>
        <p:spPr>
          <a:xfrm>
            <a:off x="4546600" y="1138238"/>
            <a:ext cx="19146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autre temps</a:t>
            </a:r>
            <a:endParaRPr b="0" i="0" sz="1200" u="none" cap="none" strike="noStrike">
              <a:solidFill>
                <a:srgbClr val="000000"/>
              </a:solidFill>
              <a:latin typeface="Arial"/>
              <a:ea typeface="Arial"/>
              <a:cs typeface="Arial"/>
              <a:sym typeface="Arial"/>
            </a:endParaRPr>
          </a:p>
        </p:txBody>
      </p:sp>
      <p:sp>
        <p:nvSpPr>
          <p:cNvPr id="200" name="Google Shape;200;p15"/>
          <p:cNvSpPr/>
          <p:nvPr/>
        </p:nvSpPr>
        <p:spPr>
          <a:xfrm>
            <a:off x="6654800" y="1155700"/>
            <a:ext cx="45753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(un grand commerce de meunerie) se faisait</a:t>
            </a:r>
            <a:endParaRPr b="0" i="0" sz="1200" u="none" cap="none" strike="noStrike">
              <a:solidFill>
                <a:srgbClr val="000000"/>
              </a:solidFill>
              <a:latin typeface="Arial"/>
              <a:ea typeface="Arial"/>
              <a:cs typeface="Arial"/>
              <a:sym typeface="Arial"/>
            </a:endParaRPr>
          </a:p>
        </p:txBody>
      </p:sp>
      <p:sp>
        <p:nvSpPr>
          <p:cNvPr id="201" name="Google Shape;201;p15"/>
          <p:cNvSpPr/>
          <p:nvPr/>
        </p:nvSpPr>
        <p:spPr>
          <a:xfrm>
            <a:off x="430213" y="1597025"/>
            <a:ext cx="19146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FF0000"/>
                </a:solidFill>
                <a:latin typeface="Open Sans"/>
                <a:ea typeface="Open Sans"/>
                <a:cs typeface="Open Sans"/>
                <a:sym typeface="Open Sans"/>
              </a:rPr>
              <a:t>les gens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FF0000"/>
                </a:solidFill>
                <a:latin typeface="Open Sans"/>
                <a:ea typeface="Open Sans"/>
                <a:cs typeface="Open Sans"/>
                <a:sym typeface="Open Sans"/>
              </a:rPr>
              <a:t>les minotiers  </a:t>
            </a:r>
            <a:endParaRPr b="0" i="0" sz="1200" u="none" cap="none" strike="noStrike">
              <a:solidFill>
                <a:srgbClr val="000000"/>
              </a:solidFill>
              <a:latin typeface="Arial"/>
              <a:ea typeface="Arial"/>
              <a:cs typeface="Arial"/>
              <a:sym typeface="Arial"/>
            </a:endParaRPr>
          </a:p>
        </p:txBody>
      </p:sp>
      <p:sp>
        <p:nvSpPr>
          <p:cNvPr id="202" name="Google Shape;202;p15"/>
          <p:cNvSpPr/>
          <p:nvPr/>
        </p:nvSpPr>
        <p:spPr>
          <a:xfrm>
            <a:off x="430213" y="2749550"/>
            <a:ext cx="19146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FF0000"/>
                </a:solidFill>
                <a:latin typeface="Open Sans"/>
                <a:ea typeface="Open Sans"/>
                <a:cs typeface="Open Sans"/>
                <a:sym typeface="Open Sans"/>
              </a:rPr>
              <a:t>les gens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FF0000"/>
                </a:solidFill>
                <a:latin typeface="Open Sans"/>
                <a:ea typeface="Open Sans"/>
                <a:cs typeface="Open Sans"/>
                <a:sym typeface="Open Sans"/>
              </a:rPr>
              <a:t>les minotiers  </a:t>
            </a:r>
            <a:endParaRPr b="0" i="0" sz="1400" u="none" cap="none" strike="noStrike">
              <a:solidFill>
                <a:schemeClr val="lt1"/>
              </a:solidFill>
              <a:latin typeface="Open Sans"/>
              <a:ea typeface="Open Sans"/>
              <a:cs typeface="Open Sans"/>
              <a:sym typeface="Open Sans"/>
            </a:endParaRPr>
          </a:p>
        </p:txBody>
      </p:sp>
      <p:sp>
        <p:nvSpPr>
          <p:cNvPr id="203" name="Google Shape;203;p15"/>
          <p:cNvSpPr/>
          <p:nvPr/>
        </p:nvSpPr>
        <p:spPr>
          <a:xfrm>
            <a:off x="2417763" y="2630488"/>
            <a:ext cx="2085900" cy="560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dans la minoterie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2E75B5"/>
                </a:solidFill>
                <a:latin typeface="Open Sans"/>
                <a:ea typeface="Open Sans"/>
                <a:cs typeface="Open Sans"/>
                <a:sym typeface="Open Sans"/>
              </a:rPr>
              <a:t>(</a:t>
            </a:r>
            <a:r>
              <a:rPr b="1" i="0" lang="fr-FR" sz="1400" u="none" cap="none" strike="noStrike">
                <a:solidFill>
                  <a:srgbClr val="2E75B5"/>
                </a:solidFill>
                <a:latin typeface="Open Sans"/>
                <a:ea typeface="Open Sans"/>
                <a:cs typeface="Open Sans"/>
                <a:sym typeface="Open Sans"/>
              </a:rPr>
              <a:t>aux minotiers</a:t>
            </a:r>
            <a:r>
              <a:rPr b="0" i="0" lang="fr-FR" sz="1400" u="none" cap="none" strike="noStrike">
                <a:solidFill>
                  <a:srgbClr val="2E75B5"/>
                </a:solidFill>
                <a:latin typeface="Open Sans"/>
                <a:ea typeface="Open Sans"/>
                <a:cs typeface="Open Sans"/>
                <a:sym typeface="Open Sans"/>
              </a:rPr>
              <a:t>)</a:t>
            </a:r>
            <a:endParaRPr b="0" i="0" sz="1200" u="none" cap="none" strike="noStrike">
              <a:solidFill>
                <a:srgbClr val="000000"/>
              </a:solidFill>
              <a:latin typeface="Arial"/>
              <a:ea typeface="Arial"/>
              <a:cs typeface="Arial"/>
              <a:sym typeface="Arial"/>
            </a:endParaRPr>
          </a:p>
        </p:txBody>
      </p:sp>
      <p:sp>
        <p:nvSpPr>
          <p:cNvPr id="204" name="Google Shape;204;p15"/>
          <p:cNvSpPr/>
          <p:nvPr/>
        </p:nvSpPr>
        <p:spPr>
          <a:xfrm>
            <a:off x="6526213" y="3255963"/>
            <a:ext cx="5379900" cy="1517700"/>
          </a:xfrm>
          <a:prstGeom prst="rect">
            <a:avLst/>
          </a:prstGeom>
          <a:noFill/>
          <a:ln>
            <a:noFill/>
          </a:ln>
        </p:spPr>
        <p:txBody>
          <a:bodyPr anchorCtr="0" anchor="ctr" bIns="45700" lIns="91425" spcFirstLastPara="1" rIns="91425" wrap="square" tIns="45700">
            <a:noAutofit/>
          </a:bodyPr>
          <a:lstStyle/>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rendu comme fou.</a:t>
            </a:r>
            <a:endParaRPr b="0" i="0" sz="1200" u="none" cap="none" strike="noStrike">
              <a:solidFill>
                <a:srgbClr val="000000"/>
              </a:solidFill>
              <a:latin typeface="Arial"/>
              <a:ea typeface="Arial"/>
              <a:cs typeface="Arial"/>
              <a:sym typeface="Arial"/>
            </a:endParaRPr>
          </a:p>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courir par le village criant de toutes ses forces.</a:t>
            </a:r>
            <a:endParaRPr b="0" i="0" sz="1200" u="none" cap="none" strike="noStrike">
              <a:solidFill>
                <a:srgbClr val="000000"/>
              </a:solidFill>
              <a:latin typeface="Arial"/>
              <a:ea typeface="Arial"/>
              <a:cs typeface="Arial"/>
              <a:sym typeface="Arial"/>
            </a:endParaRPr>
          </a:p>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s’enferma dans son moulin et vécut tout seul </a:t>
            </a:r>
            <a:endParaRPr b="0" i="0" sz="1200" u="none" cap="none" strike="noStrike">
              <a:solidFill>
                <a:srgbClr val="000000"/>
              </a:solidFill>
              <a:latin typeface="Arial"/>
              <a:ea typeface="Arial"/>
              <a:cs typeface="Arial"/>
              <a:sym typeface="Arial"/>
            </a:endParaRPr>
          </a:p>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ne voulut pas garder près de </a:t>
            </a:r>
            <a:r>
              <a:rPr b="1" i="0" lang="fr-FR" sz="1300" u="none" cap="none" strike="noStrike">
                <a:solidFill>
                  <a:srgbClr val="FFC000"/>
                </a:solidFill>
                <a:latin typeface="Open Sans"/>
                <a:ea typeface="Open Sans"/>
                <a:cs typeface="Open Sans"/>
                <a:sym typeface="Open Sans"/>
              </a:rPr>
              <a:t>lui </a:t>
            </a:r>
            <a:r>
              <a:rPr b="1" i="0" lang="fr-FR" sz="1300" u="none" cap="none" strike="noStrike">
                <a:solidFill>
                  <a:schemeClr val="dk1"/>
                </a:solidFill>
                <a:latin typeface="Open Sans"/>
                <a:ea typeface="Open Sans"/>
                <a:cs typeface="Open Sans"/>
                <a:sym typeface="Open Sans"/>
              </a:rPr>
              <a:t>sa petite-fille Vivette.</a:t>
            </a:r>
            <a:endParaRPr b="0" i="0" sz="1200" u="none" cap="none" strike="noStrike">
              <a:solidFill>
                <a:srgbClr val="000000"/>
              </a:solidFill>
              <a:latin typeface="Arial"/>
              <a:ea typeface="Arial"/>
              <a:cs typeface="Arial"/>
              <a:sym typeface="Arial"/>
            </a:endParaRPr>
          </a:p>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prétendait travailler pour l’exportation (de la farine)</a:t>
            </a:r>
            <a:endParaRPr b="0" i="0" sz="1200" u="none" cap="none" strike="noStrike">
              <a:solidFill>
                <a:srgbClr val="000000"/>
              </a:solidFill>
              <a:latin typeface="Arial"/>
              <a:ea typeface="Arial"/>
              <a:cs typeface="Arial"/>
              <a:sym typeface="Arial"/>
            </a:endParaRPr>
          </a:p>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transportait des sacs de plâtre pour dissimuler son malheur.</a:t>
            </a:r>
            <a:endParaRPr b="0" i="0" sz="1200" u="none" cap="none" strike="noStrike">
              <a:solidFill>
                <a:srgbClr val="000000"/>
              </a:solidFill>
              <a:latin typeface="Arial"/>
              <a:ea typeface="Arial"/>
              <a:cs typeface="Arial"/>
              <a:sym typeface="Arial"/>
            </a:endParaRPr>
          </a:p>
        </p:txBody>
      </p:sp>
      <p:sp>
        <p:nvSpPr>
          <p:cNvPr id="205" name="Google Shape;205;p15"/>
          <p:cNvSpPr/>
          <p:nvPr/>
        </p:nvSpPr>
        <p:spPr>
          <a:xfrm>
            <a:off x="4459288" y="2735263"/>
            <a:ext cx="20859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Après la construction d’une minoterie</a:t>
            </a:r>
            <a:endParaRPr b="0" i="0" sz="1200" u="none" cap="none" strike="noStrike">
              <a:solidFill>
                <a:srgbClr val="000000"/>
              </a:solidFill>
              <a:latin typeface="Arial"/>
              <a:ea typeface="Arial"/>
              <a:cs typeface="Arial"/>
              <a:sym typeface="Arial"/>
            </a:endParaRPr>
          </a:p>
        </p:txBody>
      </p:sp>
      <p:sp>
        <p:nvSpPr>
          <p:cNvPr id="206" name="Google Shape;206;p15"/>
          <p:cNvSpPr/>
          <p:nvPr/>
        </p:nvSpPr>
        <p:spPr>
          <a:xfrm>
            <a:off x="6561138" y="2749550"/>
            <a:ext cx="51021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prirent l’habitude d’envoyer leurs blés </a:t>
            </a:r>
            <a:r>
              <a:rPr b="1" i="0" lang="fr-FR" sz="1400" u="none" cap="none" strike="noStrike">
                <a:solidFill>
                  <a:srgbClr val="0070C0"/>
                </a:solidFill>
                <a:latin typeface="Open Sans"/>
                <a:ea typeface="Open Sans"/>
                <a:cs typeface="Open Sans"/>
                <a:sym typeface="Open Sans"/>
              </a:rPr>
              <a:t>aux minotiers</a:t>
            </a:r>
            <a:r>
              <a:rPr b="0" i="0" lang="fr-FR" sz="1400" u="none" cap="none" strike="noStrike">
                <a:solidFill>
                  <a:schemeClr val="lt1"/>
                </a:solidFill>
                <a:latin typeface="Open Sans"/>
                <a:ea typeface="Open Sans"/>
                <a:cs typeface="Open Sans"/>
                <a:sym typeface="Open Sans"/>
              </a:rPr>
              <a:t> </a:t>
            </a:r>
            <a:endParaRPr b="0" i="0" sz="1200" u="none" cap="none" strike="noStrike">
              <a:solidFill>
                <a:srgbClr val="000000"/>
              </a:solidFill>
              <a:latin typeface="Arial"/>
              <a:ea typeface="Arial"/>
              <a:cs typeface="Arial"/>
              <a:sym typeface="Arial"/>
            </a:endParaRPr>
          </a:p>
        </p:txBody>
      </p:sp>
      <p:sp>
        <p:nvSpPr>
          <p:cNvPr id="207" name="Google Shape;207;p15"/>
          <p:cNvSpPr/>
          <p:nvPr/>
        </p:nvSpPr>
        <p:spPr>
          <a:xfrm>
            <a:off x="430213" y="3390900"/>
            <a:ext cx="2036700" cy="12669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fr-FR" sz="1200" u="none" cap="none" strike="noStrike">
                <a:solidFill>
                  <a:srgbClr val="FFC000"/>
                </a:solidFill>
                <a:latin typeface="Open Sans"/>
                <a:ea typeface="Open Sans"/>
                <a:cs typeface="Open Sans"/>
                <a:sym typeface="Open Sans"/>
              </a:rPr>
              <a:t>Maître Cornille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fr-FR" sz="1200" u="none" cap="none" strike="noStrike">
                <a:solidFill>
                  <a:srgbClr val="FFC000"/>
                </a:solidFill>
                <a:latin typeface="Open Sans"/>
                <a:ea typeface="Open Sans"/>
                <a:cs typeface="Open Sans"/>
                <a:sym typeface="Open Sans"/>
              </a:rPr>
              <a:t>un vieux meunier</a:t>
            </a:r>
            <a:endParaRPr b="0" i="0" sz="12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fr-FR" sz="1200" u="none" cap="none" strike="noStrike">
                <a:solidFill>
                  <a:schemeClr val="dk1"/>
                </a:solidFill>
                <a:latin typeface="Open Sans"/>
                <a:ea typeface="Open Sans"/>
                <a:cs typeface="Open Sans"/>
                <a:sym typeface="Open Sans"/>
              </a:rPr>
              <a:t>âgé de plus de soixante ans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fr-FR" sz="1200" u="none" cap="none" strike="noStrike">
                <a:solidFill>
                  <a:srgbClr val="FFC000"/>
                </a:solidFill>
                <a:latin typeface="Open Sans"/>
                <a:ea typeface="Open Sans"/>
                <a:cs typeface="Open Sans"/>
                <a:sym typeface="Open Sans"/>
              </a:rPr>
              <a:t>le vieux - il – le – lui - le vieux meunier </a:t>
            </a:r>
            <a:endParaRPr b="0" i="0" sz="1200" u="none" cap="none" strike="noStrike">
              <a:solidFill>
                <a:schemeClr val="lt1"/>
              </a:solidFill>
              <a:latin typeface="Open Sans"/>
              <a:ea typeface="Open Sans"/>
              <a:cs typeface="Open Sans"/>
              <a:sym typeface="Open Sans"/>
            </a:endParaRPr>
          </a:p>
        </p:txBody>
      </p:sp>
      <p:sp>
        <p:nvSpPr>
          <p:cNvPr id="208" name="Google Shape;208;p15"/>
          <p:cNvSpPr/>
          <p:nvPr/>
        </p:nvSpPr>
        <p:spPr>
          <a:xfrm>
            <a:off x="430213" y="4881563"/>
            <a:ext cx="1650900" cy="379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fr-FR" sz="1200" u="none" cap="none" strike="noStrike">
                <a:solidFill>
                  <a:schemeClr val="dk1"/>
                </a:solidFill>
                <a:latin typeface="Open Sans"/>
                <a:ea typeface="Open Sans"/>
                <a:cs typeface="Open Sans"/>
                <a:sym typeface="Open Sans"/>
              </a:rPr>
              <a:t>Vivette</a:t>
            </a:r>
            <a:r>
              <a:rPr b="0" i="0" lang="fr-FR" sz="1200" u="none" cap="none" strike="noStrike">
                <a:solidFill>
                  <a:schemeClr val="lt1"/>
                </a:solidFill>
                <a:latin typeface="Open Sans"/>
                <a:ea typeface="Open Sans"/>
                <a:cs typeface="Open Sans"/>
                <a:sym typeface="Open Sans"/>
              </a:rPr>
              <a:t> </a:t>
            </a:r>
            <a:r>
              <a:rPr b="0" i="0" lang="fr-FR" sz="1200" u="none" cap="none" strike="noStrike">
                <a:solidFill>
                  <a:schemeClr val="dk1"/>
                </a:solidFill>
                <a:latin typeface="Open Sans"/>
                <a:ea typeface="Open Sans"/>
                <a:cs typeface="Open Sans"/>
                <a:sym typeface="Open Sans"/>
              </a:rPr>
              <a:t>et</a:t>
            </a:r>
            <a:r>
              <a:rPr b="0" i="0" lang="fr-FR" sz="1200" u="none" cap="none" strike="noStrike">
                <a:solidFill>
                  <a:schemeClr val="lt1"/>
                </a:solidFill>
                <a:latin typeface="Open Sans"/>
                <a:ea typeface="Open Sans"/>
                <a:cs typeface="Open Sans"/>
                <a:sym typeface="Open Sans"/>
              </a:rPr>
              <a:t> </a:t>
            </a:r>
            <a:r>
              <a:rPr b="1" i="0" lang="fr-FR" sz="1200" u="none" cap="none" strike="noStrike">
                <a:solidFill>
                  <a:srgbClr val="FFFF00"/>
                </a:solidFill>
                <a:latin typeface="Open Sans"/>
                <a:ea typeface="Open Sans"/>
                <a:cs typeface="Open Sans"/>
                <a:sym typeface="Open Sans"/>
              </a:rPr>
              <a:t>son fiancé</a:t>
            </a:r>
            <a:r>
              <a:rPr b="0" i="0" lang="fr-FR" sz="1200" u="none" cap="none" strike="noStrike">
                <a:solidFill>
                  <a:schemeClr val="lt1"/>
                </a:solidFill>
                <a:latin typeface="Open Sans"/>
                <a:ea typeface="Open Sans"/>
                <a:cs typeface="Open Sans"/>
                <a:sym typeface="Open Sans"/>
              </a:rPr>
              <a:t> </a:t>
            </a:r>
            <a:endParaRPr b="0" i="0" sz="1200" u="none" cap="none" strike="noStrike">
              <a:solidFill>
                <a:srgbClr val="000000"/>
              </a:solidFill>
              <a:latin typeface="Arial"/>
              <a:ea typeface="Arial"/>
              <a:cs typeface="Arial"/>
              <a:sym typeface="Arial"/>
            </a:endParaRPr>
          </a:p>
        </p:txBody>
      </p:sp>
      <p:sp>
        <p:nvSpPr>
          <p:cNvPr id="209" name="Google Shape;209;p15"/>
          <p:cNvSpPr/>
          <p:nvPr/>
        </p:nvSpPr>
        <p:spPr>
          <a:xfrm>
            <a:off x="6456363" y="4895850"/>
            <a:ext cx="5449800" cy="352500"/>
          </a:xfrm>
          <a:prstGeom prst="rect">
            <a:avLst/>
          </a:prstGeom>
          <a:noFill/>
          <a:ln>
            <a:noFill/>
          </a:ln>
        </p:spPr>
        <p:txBody>
          <a:bodyPr anchorCtr="0" anchor="ctr" bIns="45700" lIns="91425" spcFirstLastPara="1" rIns="91425" wrap="square" tIns="45700">
            <a:noAutofit/>
          </a:bodyPr>
          <a:lstStyle/>
          <a:p>
            <a:pPr indent="-273050" lvl="0" marL="285750" marR="0" rtl="0" algn="l">
              <a:lnSpc>
                <a:spcPct val="100000"/>
              </a:lnSpc>
              <a:spcBef>
                <a:spcPts val="0"/>
              </a:spcBef>
              <a:spcAft>
                <a:spcPts val="0"/>
              </a:spcAft>
              <a:buClr>
                <a:schemeClr val="dk1"/>
              </a:buClr>
              <a:buSzPts val="1400"/>
              <a:buFont typeface="Arial"/>
              <a:buChar char="•"/>
            </a:pPr>
            <a:r>
              <a:rPr b="0" i="0" lang="fr-FR" sz="1400" u="none" cap="none" strike="noStrike">
                <a:solidFill>
                  <a:schemeClr val="dk1"/>
                </a:solidFill>
                <a:latin typeface="Open Sans"/>
                <a:ea typeface="Open Sans"/>
                <a:cs typeface="Open Sans"/>
                <a:sym typeface="Open Sans"/>
              </a:rPr>
              <a:t>pénétrèrent en cachette dans le moulin et découvrirent qu’il tournait à vide </a:t>
            </a:r>
            <a:endParaRPr b="0" i="0" sz="1200" u="none" cap="none" strike="noStrike">
              <a:solidFill>
                <a:srgbClr val="000000"/>
              </a:solidFill>
              <a:latin typeface="Arial"/>
              <a:ea typeface="Arial"/>
              <a:cs typeface="Arial"/>
              <a:sym typeface="Arial"/>
            </a:endParaRPr>
          </a:p>
        </p:txBody>
      </p:sp>
      <p:sp>
        <p:nvSpPr>
          <p:cNvPr id="210" name="Google Shape;210;p15"/>
          <p:cNvSpPr/>
          <p:nvPr/>
        </p:nvSpPr>
        <p:spPr>
          <a:xfrm>
            <a:off x="2508250" y="3889375"/>
            <a:ext cx="20367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Quelques semaines après</a:t>
            </a:r>
            <a:endParaRPr b="0" i="0" sz="1200" u="none" cap="none" strike="noStrike">
              <a:solidFill>
                <a:srgbClr val="000000"/>
              </a:solidFill>
              <a:latin typeface="Arial"/>
              <a:ea typeface="Arial"/>
              <a:cs typeface="Arial"/>
              <a:sym typeface="Arial"/>
            </a:endParaRPr>
          </a:p>
        </p:txBody>
      </p:sp>
      <p:sp>
        <p:nvSpPr>
          <p:cNvPr id="211" name="Google Shape;211;p15"/>
          <p:cNvSpPr/>
          <p:nvPr/>
        </p:nvSpPr>
        <p:spPr>
          <a:xfrm>
            <a:off x="430213" y="5392738"/>
            <a:ext cx="1650900" cy="3651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400" u="none" cap="none" strike="noStrike">
                <a:solidFill>
                  <a:srgbClr val="92D050"/>
                </a:solidFill>
                <a:latin typeface="Open Sans"/>
                <a:ea typeface="Open Sans"/>
                <a:cs typeface="Open Sans"/>
                <a:sym typeface="Open Sans"/>
              </a:rPr>
              <a:t>les paysans </a:t>
            </a:r>
            <a:endParaRPr b="0" i="0" sz="1200" u="none" cap="none" strike="noStrike">
              <a:solidFill>
                <a:srgbClr val="000000"/>
              </a:solidFill>
              <a:latin typeface="Arial"/>
              <a:ea typeface="Arial"/>
              <a:cs typeface="Arial"/>
              <a:sym typeface="Arial"/>
            </a:endParaRPr>
          </a:p>
        </p:txBody>
      </p:sp>
      <p:sp>
        <p:nvSpPr>
          <p:cNvPr id="212" name="Google Shape;212;p15"/>
          <p:cNvSpPr/>
          <p:nvPr/>
        </p:nvSpPr>
        <p:spPr>
          <a:xfrm>
            <a:off x="469900" y="5757863"/>
            <a:ext cx="1652700" cy="3651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400" u="none" cap="none" strike="noStrike">
                <a:solidFill>
                  <a:srgbClr val="92D050"/>
                </a:solidFill>
                <a:latin typeface="Open Sans"/>
                <a:ea typeface="Open Sans"/>
                <a:cs typeface="Open Sans"/>
                <a:sym typeface="Open Sans"/>
              </a:rPr>
              <a:t>on</a:t>
            </a:r>
            <a:endParaRPr b="0" i="0" sz="1200" u="none" cap="none" strike="noStrike">
              <a:solidFill>
                <a:srgbClr val="000000"/>
              </a:solidFill>
              <a:latin typeface="Arial"/>
              <a:ea typeface="Arial"/>
              <a:cs typeface="Arial"/>
              <a:sym typeface="Arial"/>
            </a:endParaRPr>
          </a:p>
        </p:txBody>
      </p:sp>
      <p:sp>
        <p:nvSpPr>
          <p:cNvPr id="213" name="Google Shape;213;p15"/>
          <p:cNvSpPr/>
          <p:nvPr/>
        </p:nvSpPr>
        <p:spPr>
          <a:xfrm>
            <a:off x="6456363" y="5526088"/>
            <a:ext cx="5449800" cy="352500"/>
          </a:xfrm>
          <a:prstGeom prst="rect">
            <a:avLst/>
          </a:prstGeom>
          <a:noFill/>
          <a:ln>
            <a:noFill/>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apportèrent de nouveau leur blé au moulin de </a:t>
            </a:r>
            <a:r>
              <a:rPr b="1" i="0" lang="fr-FR" sz="1400" u="none" cap="none" strike="noStrike">
                <a:solidFill>
                  <a:schemeClr val="dk1"/>
                </a:solidFill>
                <a:latin typeface="Open Sans"/>
                <a:ea typeface="Open Sans"/>
                <a:cs typeface="Open Sans"/>
                <a:sym typeface="Open Sans"/>
              </a:rPr>
              <a:t>Maître </a:t>
            </a:r>
            <a:r>
              <a:rPr b="1" i="0" lang="fr-FR" sz="1400" u="none" cap="none" strike="noStrike">
                <a:solidFill>
                  <a:srgbClr val="FFC000"/>
                </a:solidFill>
                <a:latin typeface="Open Sans"/>
                <a:ea typeface="Open Sans"/>
                <a:cs typeface="Open Sans"/>
                <a:sym typeface="Open Sans"/>
              </a:rPr>
              <a:t>Cornille. </a:t>
            </a:r>
            <a:r>
              <a:rPr b="0" i="0" lang="fr-FR" sz="1400" u="none" cap="none" strike="noStrike">
                <a:solidFill>
                  <a:schemeClr val="dk1"/>
                </a:solidFill>
                <a:latin typeface="Open Sans"/>
                <a:ea typeface="Open Sans"/>
                <a:cs typeface="Open Sans"/>
                <a:sym typeface="Open Sans"/>
              </a:rPr>
              <a:t>ne laissa </a:t>
            </a:r>
            <a:r>
              <a:rPr b="1" i="0" lang="fr-FR" sz="1400" u="none" cap="none" strike="noStrike">
                <a:solidFill>
                  <a:srgbClr val="FFC000"/>
                </a:solidFill>
                <a:latin typeface="Open Sans"/>
                <a:ea typeface="Open Sans"/>
                <a:cs typeface="Open Sans"/>
                <a:sym typeface="Open Sans"/>
              </a:rPr>
              <a:t>le vieux meunier </a:t>
            </a:r>
            <a:r>
              <a:rPr b="0" i="0" lang="fr-FR" sz="1400" u="none" cap="none" strike="noStrike">
                <a:solidFill>
                  <a:schemeClr val="dk1"/>
                </a:solidFill>
                <a:latin typeface="Open Sans"/>
                <a:ea typeface="Open Sans"/>
                <a:cs typeface="Open Sans"/>
                <a:sym typeface="Open Sans"/>
              </a:rPr>
              <a:t>manquer d’ouvrage</a:t>
            </a:r>
            <a:r>
              <a:rPr b="0" i="0" lang="fr-FR" sz="1400" u="none" cap="none" strike="noStrike">
                <a:solidFill>
                  <a:schemeClr val="lt1"/>
                </a:solidFill>
                <a:latin typeface="Open Sans"/>
                <a:ea typeface="Open Sans"/>
                <a:cs typeface="Open Sans"/>
                <a:sym typeface="Open Sans"/>
              </a:rPr>
              <a:t>. </a:t>
            </a:r>
            <a:endParaRPr b="1" i="0" sz="1400" u="none" cap="none" strike="noStrike">
              <a:solidFill>
                <a:srgbClr val="FFC000"/>
              </a:solidFill>
              <a:latin typeface="Open Sans"/>
              <a:ea typeface="Open Sans"/>
              <a:cs typeface="Open Sans"/>
              <a:sym typeface="Open Sans"/>
            </a:endParaRPr>
          </a:p>
        </p:txBody>
      </p:sp>
      <p:sp>
        <p:nvSpPr>
          <p:cNvPr id="214" name="Google Shape;214;p15"/>
          <p:cNvSpPr/>
          <p:nvPr/>
        </p:nvSpPr>
        <p:spPr>
          <a:xfrm>
            <a:off x="534988" y="6167438"/>
            <a:ext cx="2036700" cy="3873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fr-FR" sz="1200" u="none" cap="none" strike="noStrike">
                <a:solidFill>
                  <a:srgbClr val="FFC000"/>
                </a:solidFill>
                <a:latin typeface="Open Sans"/>
                <a:ea typeface="Open Sans"/>
                <a:cs typeface="Open Sans"/>
                <a:sym typeface="Open Sans"/>
              </a:rPr>
              <a:t>Cornille </a:t>
            </a:r>
            <a:endParaRPr b="0" i="0" sz="1200" u="none" cap="none" strike="noStrike">
              <a:solidFill>
                <a:srgbClr val="000000"/>
              </a:solidFill>
              <a:latin typeface="Arial"/>
              <a:ea typeface="Arial"/>
              <a:cs typeface="Arial"/>
              <a:sym typeface="Arial"/>
            </a:endParaRPr>
          </a:p>
        </p:txBody>
      </p:sp>
      <p:sp>
        <p:nvSpPr>
          <p:cNvPr id="215" name="Google Shape;215;p15"/>
          <p:cNvSpPr/>
          <p:nvPr/>
        </p:nvSpPr>
        <p:spPr>
          <a:xfrm>
            <a:off x="4497388" y="6167438"/>
            <a:ext cx="11763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un jour </a:t>
            </a:r>
            <a:endParaRPr b="0" i="0" sz="1200" u="none" cap="none" strike="noStrike">
              <a:solidFill>
                <a:srgbClr val="000000"/>
              </a:solidFill>
              <a:latin typeface="Arial"/>
              <a:ea typeface="Arial"/>
              <a:cs typeface="Arial"/>
              <a:sym typeface="Arial"/>
            </a:endParaRPr>
          </a:p>
        </p:txBody>
      </p:sp>
      <p:sp>
        <p:nvSpPr>
          <p:cNvPr id="216" name="Google Shape;216;p15"/>
          <p:cNvSpPr/>
          <p:nvPr/>
        </p:nvSpPr>
        <p:spPr>
          <a:xfrm>
            <a:off x="6456363" y="6142038"/>
            <a:ext cx="11763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mourut</a:t>
            </a:r>
            <a:endParaRPr b="0" i="0" sz="1200" u="none" cap="none" strike="noStrike">
              <a:solidFill>
                <a:srgbClr val="000000"/>
              </a:solidFill>
              <a:latin typeface="Arial"/>
              <a:ea typeface="Arial"/>
              <a:cs typeface="Arial"/>
              <a:sym typeface="Arial"/>
            </a:endParaRPr>
          </a:p>
        </p:txBody>
      </p:sp>
      <p:sp>
        <p:nvSpPr>
          <p:cNvPr id="217" name="Google Shape;217;p15"/>
          <p:cNvSpPr txBox="1"/>
          <p:nvPr/>
        </p:nvSpPr>
        <p:spPr>
          <a:xfrm>
            <a:off x="790575" y="152400"/>
            <a:ext cx="8410575" cy="5175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DÉCOUVERTE : </a:t>
            </a:r>
            <a:r>
              <a:rPr b="0" i="0" lang="fr-FR" sz="3600" u="none" cap="none" strike="noStrike">
                <a:solidFill>
                  <a:srgbClr val="0096D6"/>
                </a:solidFill>
                <a:latin typeface="Open Sans"/>
                <a:ea typeface="Open Sans"/>
                <a:cs typeface="Open Sans"/>
                <a:sym typeface="Open Sans"/>
              </a:rPr>
              <a:t>comprendre le texte</a:t>
            </a:r>
            <a:endParaRPr b="0" i="0" sz="3600" u="none" cap="none" strike="noStrike">
              <a:solidFill>
                <a:srgbClr val="0096D6"/>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8"/>
                                        </p:tgtEl>
                                        <p:attrNameLst>
                                          <p:attrName>style.visibility</p:attrName>
                                        </p:attrNameLst>
                                      </p:cBhvr>
                                      <p:to>
                                        <p:strVal val="visible"/>
                                      </p:to>
                                    </p:set>
                                    <p:anim calcmode="lin" valueType="num">
                                      <p:cBhvr additive="base">
                                        <p:cTn dur="500"/>
                                        <p:tgtEl>
                                          <p:spTgt spid="198"/>
                                        </p:tgtEl>
                                        <p:attrNameLst>
                                          <p:attrName>ppt_w</p:attrName>
                                        </p:attrNameLst>
                                      </p:cBhvr>
                                      <p:tavLst>
                                        <p:tav fmla="" tm="0">
                                          <p:val>
                                            <p:strVal val="0"/>
                                          </p:val>
                                        </p:tav>
                                        <p:tav fmla="" tm="100000">
                                          <p:val>
                                            <p:strVal val="#ppt_w"/>
                                          </p:val>
                                        </p:tav>
                                      </p:tavLst>
                                    </p:anim>
                                    <p:anim calcmode="lin" valueType="num">
                                      <p:cBhvr additive="base">
                                        <p:cTn dur="500"/>
                                        <p:tgtEl>
                                          <p:spTgt spid="1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9"/>
                                        </p:tgtEl>
                                        <p:attrNameLst>
                                          <p:attrName>style.visibility</p:attrName>
                                        </p:attrNameLst>
                                      </p:cBhvr>
                                      <p:to>
                                        <p:strVal val="visible"/>
                                      </p:to>
                                    </p:set>
                                    <p:anim calcmode="lin" valueType="num">
                                      <p:cBhvr additive="base">
                                        <p:cTn dur="500"/>
                                        <p:tgtEl>
                                          <p:spTgt spid="199"/>
                                        </p:tgtEl>
                                        <p:attrNameLst>
                                          <p:attrName>ppt_w</p:attrName>
                                        </p:attrNameLst>
                                      </p:cBhvr>
                                      <p:tavLst>
                                        <p:tav fmla="" tm="0">
                                          <p:val>
                                            <p:strVal val="0"/>
                                          </p:val>
                                        </p:tav>
                                        <p:tav fmla="" tm="100000">
                                          <p:val>
                                            <p:strVal val="#ppt_w"/>
                                          </p:val>
                                        </p:tav>
                                      </p:tavLst>
                                    </p:anim>
                                    <p:anim calcmode="lin" valueType="num">
                                      <p:cBhvr additive="base">
                                        <p:cTn dur="500"/>
                                        <p:tgtEl>
                                          <p:spTgt spid="19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0"/>
                                        </p:tgtEl>
                                        <p:attrNameLst>
                                          <p:attrName>style.visibility</p:attrName>
                                        </p:attrNameLst>
                                      </p:cBhvr>
                                      <p:to>
                                        <p:strVal val="visible"/>
                                      </p:to>
                                    </p:set>
                                    <p:anim calcmode="lin" valueType="num">
                                      <p:cBhvr additive="base">
                                        <p:cTn dur="500"/>
                                        <p:tgtEl>
                                          <p:spTgt spid="200"/>
                                        </p:tgtEl>
                                        <p:attrNameLst>
                                          <p:attrName>ppt_w</p:attrName>
                                        </p:attrNameLst>
                                      </p:cBhvr>
                                      <p:tavLst>
                                        <p:tav fmla="" tm="0">
                                          <p:val>
                                            <p:strVal val="0"/>
                                          </p:val>
                                        </p:tav>
                                        <p:tav fmla="" tm="100000">
                                          <p:val>
                                            <p:strVal val="#ppt_w"/>
                                          </p:val>
                                        </p:tav>
                                      </p:tavLst>
                                    </p:anim>
                                    <p:anim calcmode="lin" valueType="num">
                                      <p:cBhvr additive="base">
                                        <p:cTn dur="500"/>
                                        <p:tgtEl>
                                          <p:spTgt spid="20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1"/>
                                        </p:tgtEl>
                                        <p:attrNameLst>
                                          <p:attrName>style.visibility</p:attrName>
                                        </p:attrNameLst>
                                      </p:cBhvr>
                                      <p:to>
                                        <p:strVal val="visible"/>
                                      </p:to>
                                    </p:set>
                                    <p:anim calcmode="lin" valueType="num">
                                      <p:cBhvr additive="base">
                                        <p:cTn dur="500"/>
                                        <p:tgtEl>
                                          <p:spTgt spid="201"/>
                                        </p:tgtEl>
                                        <p:attrNameLst>
                                          <p:attrName>ppt_w</p:attrName>
                                        </p:attrNameLst>
                                      </p:cBhvr>
                                      <p:tavLst>
                                        <p:tav fmla="" tm="0">
                                          <p:val>
                                            <p:strVal val="0"/>
                                          </p:val>
                                        </p:tav>
                                        <p:tav fmla="" tm="100000">
                                          <p:val>
                                            <p:strVal val="#ppt_w"/>
                                          </p:val>
                                        </p:tav>
                                      </p:tavLst>
                                    </p:anim>
                                    <p:anim calcmode="lin" valueType="num">
                                      <p:cBhvr additive="base">
                                        <p:cTn dur="500"/>
                                        <p:tgtEl>
                                          <p:spTgt spid="2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
                                        </p:tgtEl>
                                        <p:attrNameLst>
                                          <p:attrName>style.visibility</p:attrName>
                                        </p:attrNameLst>
                                      </p:cBhvr>
                                      <p:to>
                                        <p:strVal val="visible"/>
                                      </p:to>
                                    </p:set>
                                    <p:anim calcmode="lin" valueType="num">
                                      <p:cBhvr additive="base">
                                        <p:cTn dur="500"/>
                                        <p:tgtEl>
                                          <p:spTgt spid="196"/>
                                        </p:tgtEl>
                                        <p:attrNameLst>
                                          <p:attrName>ppt_w</p:attrName>
                                        </p:attrNameLst>
                                      </p:cBhvr>
                                      <p:tavLst>
                                        <p:tav fmla="" tm="0">
                                          <p:val>
                                            <p:strVal val="0"/>
                                          </p:val>
                                        </p:tav>
                                        <p:tav fmla="" tm="100000">
                                          <p:val>
                                            <p:strVal val="#ppt_w"/>
                                          </p:val>
                                        </p:tav>
                                      </p:tavLst>
                                    </p:anim>
                                    <p:anim calcmode="lin" valueType="num">
                                      <p:cBhvr additive="base">
                                        <p:cTn dur="500"/>
                                        <p:tgtEl>
                                          <p:spTgt spid="19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7"/>
                                        </p:tgtEl>
                                        <p:attrNameLst>
                                          <p:attrName>style.visibility</p:attrName>
                                        </p:attrNameLst>
                                      </p:cBhvr>
                                      <p:to>
                                        <p:strVal val="visible"/>
                                      </p:to>
                                    </p:set>
                                    <p:anim calcmode="lin" valueType="num">
                                      <p:cBhvr additive="base">
                                        <p:cTn dur="500"/>
                                        <p:tgtEl>
                                          <p:spTgt spid="197"/>
                                        </p:tgtEl>
                                        <p:attrNameLst>
                                          <p:attrName>ppt_w</p:attrName>
                                        </p:attrNameLst>
                                      </p:cBhvr>
                                      <p:tavLst>
                                        <p:tav fmla="" tm="0">
                                          <p:val>
                                            <p:strVal val="0"/>
                                          </p:val>
                                        </p:tav>
                                        <p:tav fmla="" tm="100000">
                                          <p:val>
                                            <p:strVal val="#ppt_w"/>
                                          </p:val>
                                        </p:tav>
                                      </p:tavLst>
                                    </p:anim>
                                    <p:anim calcmode="lin" valueType="num">
                                      <p:cBhvr additive="base">
                                        <p:cTn dur="500"/>
                                        <p:tgtEl>
                                          <p:spTgt spid="1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
                                        </p:tgtEl>
                                        <p:attrNameLst>
                                          <p:attrName>style.visibility</p:attrName>
                                        </p:attrNameLst>
                                      </p:cBhvr>
                                      <p:to>
                                        <p:strVal val="visible"/>
                                      </p:to>
                                    </p:set>
                                    <p:anim calcmode="lin" valueType="num">
                                      <p:cBhvr additive="base">
                                        <p:cTn dur="500"/>
                                        <p:tgtEl>
                                          <p:spTgt spid="192"/>
                                        </p:tgtEl>
                                        <p:attrNameLst>
                                          <p:attrName>ppt_w</p:attrName>
                                        </p:attrNameLst>
                                      </p:cBhvr>
                                      <p:tavLst>
                                        <p:tav fmla="" tm="0">
                                          <p:val>
                                            <p:strVal val="0"/>
                                          </p:val>
                                        </p:tav>
                                        <p:tav fmla="" tm="100000">
                                          <p:val>
                                            <p:strVal val="#ppt_w"/>
                                          </p:val>
                                        </p:tav>
                                      </p:tavLst>
                                    </p:anim>
                                    <p:anim calcmode="lin" valueType="num">
                                      <p:cBhvr additive="base">
                                        <p:cTn dur="500"/>
                                        <p:tgtEl>
                                          <p:spTgt spid="1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5"/>
                                        </p:tgtEl>
                                        <p:attrNameLst>
                                          <p:attrName>style.visibility</p:attrName>
                                        </p:attrNameLst>
                                      </p:cBhvr>
                                      <p:to>
                                        <p:strVal val="visible"/>
                                      </p:to>
                                    </p:set>
                                    <p:anim calcmode="lin" valueType="num">
                                      <p:cBhvr additive="base">
                                        <p:cTn dur="500"/>
                                        <p:tgtEl>
                                          <p:spTgt spid="195"/>
                                        </p:tgtEl>
                                        <p:attrNameLst>
                                          <p:attrName>ppt_w</p:attrName>
                                        </p:attrNameLst>
                                      </p:cBhvr>
                                      <p:tavLst>
                                        <p:tav fmla="" tm="0">
                                          <p:val>
                                            <p:strVal val="0"/>
                                          </p:val>
                                        </p:tav>
                                        <p:tav fmla="" tm="100000">
                                          <p:val>
                                            <p:strVal val="#ppt_w"/>
                                          </p:val>
                                        </p:tav>
                                      </p:tavLst>
                                    </p:anim>
                                    <p:anim calcmode="lin" valueType="num">
                                      <p:cBhvr additive="base">
                                        <p:cTn dur="500"/>
                                        <p:tgtEl>
                                          <p:spTgt spid="1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4"/>
                                        </p:tgtEl>
                                        <p:attrNameLst>
                                          <p:attrName>style.visibility</p:attrName>
                                        </p:attrNameLst>
                                      </p:cBhvr>
                                      <p:to>
                                        <p:strVal val="visible"/>
                                      </p:to>
                                    </p:set>
                                    <p:anim calcmode="lin" valueType="num">
                                      <p:cBhvr additive="base">
                                        <p:cTn dur="500"/>
                                        <p:tgtEl>
                                          <p:spTgt spid="194"/>
                                        </p:tgtEl>
                                        <p:attrNameLst>
                                          <p:attrName>ppt_w</p:attrName>
                                        </p:attrNameLst>
                                      </p:cBhvr>
                                      <p:tavLst>
                                        <p:tav fmla="" tm="0">
                                          <p:val>
                                            <p:strVal val="0"/>
                                          </p:val>
                                        </p:tav>
                                        <p:tav fmla="" tm="100000">
                                          <p:val>
                                            <p:strVal val="#ppt_w"/>
                                          </p:val>
                                        </p:tav>
                                      </p:tavLst>
                                    </p:anim>
                                    <p:anim calcmode="lin" valueType="num">
                                      <p:cBhvr additive="base">
                                        <p:cTn dur="500"/>
                                        <p:tgtEl>
                                          <p:spTgt spid="1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3"/>
                                        </p:tgtEl>
                                        <p:attrNameLst>
                                          <p:attrName>style.visibility</p:attrName>
                                        </p:attrNameLst>
                                      </p:cBhvr>
                                      <p:to>
                                        <p:strVal val="visible"/>
                                      </p:to>
                                    </p:set>
                                    <p:anim calcmode="lin" valueType="num">
                                      <p:cBhvr additive="base">
                                        <p:cTn dur="500"/>
                                        <p:tgtEl>
                                          <p:spTgt spid="193"/>
                                        </p:tgtEl>
                                        <p:attrNameLst>
                                          <p:attrName>ppt_w</p:attrName>
                                        </p:attrNameLst>
                                      </p:cBhvr>
                                      <p:tavLst>
                                        <p:tav fmla="" tm="0">
                                          <p:val>
                                            <p:strVal val="0"/>
                                          </p:val>
                                        </p:tav>
                                        <p:tav fmla="" tm="100000">
                                          <p:val>
                                            <p:strVal val="#ppt_w"/>
                                          </p:val>
                                        </p:tav>
                                      </p:tavLst>
                                    </p:anim>
                                    <p:anim calcmode="lin" valueType="num">
                                      <p:cBhvr additive="base">
                                        <p:cTn dur="500"/>
                                        <p:tgtEl>
                                          <p:spTgt spid="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
                                        </p:tgtEl>
                                        <p:attrNameLst>
                                          <p:attrName>style.visibility</p:attrName>
                                        </p:attrNameLst>
                                      </p:cBhvr>
                                      <p:to>
                                        <p:strVal val="visible"/>
                                      </p:to>
                                    </p:set>
                                    <p:anim calcmode="lin" valueType="num">
                                      <p:cBhvr additive="base">
                                        <p:cTn dur="500"/>
                                        <p:tgtEl>
                                          <p:spTgt spid="202"/>
                                        </p:tgtEl>
                                        <p:attrNameLst>
                                          <p:attrName>ppt_w</p:attrName>
                                        </p:attrNameLst>
                                      </p:cBhvr>
                                      <p:tavLst>
                                        <p:tav fmla="" tm="0">
                                          <p:val>
                                            <p:strVal val="0"/>
                                          </p:val>
                                        </p:tav>
                                        <p:tav fmla="" tm="100000">
                                          <p:val>
                                            <p:strVal val="#ppt_w"/>
                                          </p:val>
                                        </p:tav>
                                      </p:tavLst>
                                    </p:anim>
                                    <p:anim calcmode="lin" valueType="num">
                                      <p:cBhvr additive="base">
                                        <p:cTn dur="500"/>
                                        <p:tgtEl>
                                          <p:spTgt spid="20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3"/>
                                        </p:tgtEl>
                                        <p:attrNameLst>
                                          <p:attrName>style.visibility</p:attrName>
                                        </p:attrNameLst>
                                      </p:cBhvr>
                                      <p:to>
                                        <p:strVal val="visible"/>
                                      </p:to>
                                    </p:set>
                                    <p:anim calcmode="lin" valueType="num">
                                      <p:cBhvr additive="base">
                                        <p:cTn dur="500"/>
                                        <p:tgtEl>
                                          <p:spTgt spid="203"/>
                                        </p:tgtEl>
                                        <p:attrNameLst>
                                          <p:attrName>ppt_w</p:attrName>
                                        </p:attrNameLst>
                                      </p:cBhvr>
                                      <p:tavLst>
                                        <p:tav fmla="" tm="0">
                                          <p:val>
                                            <p:strVal val="0"/>
                                          </p:val>
                                        </p:tav>
                                        <p:tav fmla="" tm="100000">
                                          <p:val>
                                            <p:strVal val="#ppt_w"/>
                                          </p:val>
                                        </p:tav>
                                      </p:tavLst>
                                    </p:anim>
                                    <p:anim calcmode="lin" valueType="num">
                                      <p:cBhvr additive="base">
                                        <p:cTn dur="500"/>
                                        <p:tgtEl>
                                          <p:spTgt spid="2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5"/>
                                        </p:tgtEl>
                                        <p:attrNameLst>
                                          <p:attrName>style.visibility</p:attrName>
                                        </p:attrNameLst>
                                      </p:cBhvr>
                                      <p:to>
                                        <p:strVal val="visible"/>
                                      </p:to>
                                    </p:set>
                                    <p:anim calcmode="lin" valueType="num">
                                      <p:cBhvr additive="base">
                                        <p:cTn dur="500"/>
                                        <p:tgtEl>
                                          <p:spTgt spid="205"/>
                                        </p:tgtEl>
                                        <p:attrNameLst>
                                          <p:attrName>ppt_w</p:attrName>
                                        </p:attrNameLst>
                                      </p:cBhvr>
                                      <p:tavLst>
                                        <p:tav fmla="" tm="0">
                                          <p:val>
                                            <p:strVal val="0"/>
                                          </p:val>
                                        </p:tav>
                                        <p:tav fmla="" tm="100000">
                                          <p:val>
                                            <p:strVal val="#ppt_w"/>
                                          </p:val>
                                        </p:tav>
                                      </p:tavLst>
                                    </p:anim>
                                    <p:anim calcmode="lin" valueType="num">
                                      <p:cBhvr additive="base">
                                        <p:cTn dur="500"/>
                                        <p:tgtEl>
                                          <p:spTgt spid="20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6"/>
                                        </p:tgtEl>
                                        <p:attrNameLst>
                                          <p:attrName>style.visibility</p:attrName>
                                        </p:attrNameLst>
                                      </p:cBhvr>
                                      <p:to>
                                        <p:strVal val="visible"/>
                                      </p:to>
                                    </p:set>
                                    <p:anim calcmode="lin" valueType="num">
                                      <p:cBhvr additive="base">
                                        <p:cTn dur="500"/>
                                        <p:tgtEl>
                                          <p:spTgt spid="206"/>
                                        </p:tgtEl>
                                        <p:attrNameLst>
                                          <p:attrName>ppt_w</p:attrName>
                                        </p:attrNameLst>
                                      </p:cBhvr>
                                      <p:tavLst>
                                        <p:tav fmla="" tm="0">
                                          <p:val>
                                            <p:strVal val="0"/>
                                          </p:val>
                                        </p:tav>
                                        <p:tav fmla="" tm="100000">
                                          <p:val>
                                            <p:strVal val="#ppt_w"/>
                                          </p:val>
                                        </p:tav>
                                      </p:tavLst>
                                    </p:anim>
                                    <p:anim calcmode="lin" valueType="num">
                                      <p:cBhvr additive="base">
                                        <p:cTn dur="500"/>
                                        <p:tgtEl>
                                          <p:spTgt spid="20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7"/>
                                        </p:tgtEl>
                                        <p:attrNameLst>
                                          <p:attrName>style.visibility</p:attrName>
                                        </p:attrNameLst>
                                      </p:cBhvr>
                                      <p:to>
                                        <p:strVal val="visible"/>
                                      </p:to>
                                    </p:set>
                                    <p:anim calcmode="lin" valueType="num">
                                      <p:cBhvr additive="base">
                                        <p:cTn dur="500"/>
                                        <p:tgtEl>
                                          <p:spTgt spid="207"/>
                                        </p:tgtEl>
                                        <p:attrNameLst>
                                          <p:attrName>ppt_w</p:attrName>
                                        </p:attrNameLst>
                                      </p:cBhvr>
                                      <p:tavLst>
                                        <p:tav fmla="" tm="0">
                                          <p:val>
                                            <p:strVal val="0"/>
                                          </p:val>
                                        </p:tav>
                                        <p:tav fmla="" tm="100000">
                                          <p:val>
                                            <p:strVal val="#ppt_w"/>
                                          </p:val>
                                        </p:tav>
                                      </p:tavLst>
                                    </p:anim>
                                    <p:anim calcmode="lin" valueType="num">
                                      <p:cBhvr additive="base">
                                        <p:cTn dur="500"/>
                                        <p:tgtEl>
                                          <p:spTgt spid="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
                                        </p:tgtEl>
                                        <p:attrNameLst>
                                          <p:attrName>style.visibility</p:attrName>
                                        </p:attrNameLst>
                                      </p:cBhvr>
                                      <p:to>
                                        <p:strVal val="visible"/>
                                      </p:to>
                                    </p:set>
                                    <p:anim calcmode="lin" valueType="num">
                                      <p:cBhvr additive="base">
                                        <p:cTn dur="500"/>
                                        <p:tgtEl>
                                          <p:spTgt spid="210"/>
                                        </p:tgtEl>
                                        <p:attrNameLst>
                                          <p:attrName>ppt_w</p:attrName>
                                        </p:attrNameLst>
                                      </p:cBhvr>
                                      <p:tavLst>
                                        <p:tav fmla="" tm="0">
                                          <p:val>
                                            <p:strVal val="0"/>
                                          </p:val>
                                        </p:tav>
                                        <p:tav fmla="" tm="100000">
                                          <p:val>
                                            <p:strVal val="#ppt_w"/>
                                          </p:val>
                                        </p:tav>
                                      </p:tavLst>
                                    </p:anim>
                                    <p:anim calcmode="lin" valueType="num">
                                      <p:cBhvr additive="base">
                                        <p:cTn dur="500"/>
                                        <p:tgtEl>
                                          <p:spTgt spid="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4"/>
                                        </p:tgtEl>
                                        <p:attrNameLst>
                                          <p:attrName>style.visibility</p:attrName>
                                        </p:attrNameLst>
                                      </p:cBhvr>
                                      <p:to>
                                        <p:strVal val="visible"/>
                                      </p:to>
                                    </p:set>
                                    <p:anim calcmode="lin" valueType="num">
                                      <p:cBhvr additive="base">
                                        <p:cTn dur="500"/>
                                        <p:tgtEl>
                                          <p:spTgt spid="204"/>
                                        </p:tgtEl>
                                        <p:attrNameLst>
                                          <p:attrName>ppt_w</p:attrName>
                                        </p:attrNameLst>
                                      </p:cBhvr>
                                      <p:tavLst>
                                        <p:tav fmla="" tm="0">
                                          <p:val>
                                            <p:strVal val="0"/>
                                          </p:val>
                                        </p:tav>
                                        <p:tav fmla="" tm="100000">
                                          <p:val>
                                            <p:strVal val="#ppt_w"/>
                                          </p:val>
                                        </p:tav>
                                      </p:tavLst>
                                    </p:anim>
                                    <p:anim calcmode="lin" valueType="num">
                                      <p:cBhvr additive="base">
                                        <p:cTn dur="500"/>
                                        <p:tgtEl>
                                          <p:spTgt spid="20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8"/>
                                        </p:tgtEl>
                                        <p:attrNameLst>
                                          <p:attrName>style.visibility</p:attrName>
                                        </p:attrNameLst>
                                      </p:cBhvr>
                                      <p:to>
                                        <p:strVal val="visible"/>
                                      </p:to>
                                    </p:set>
                                    <p:anim calcmode="lin" valueType="num">
                                      <p:cBhvr additive="base">
                                        <p:cTn dur="500"/>
                                        <p:tgtEl>
                                          <p:spTgt spid="208"/>
                                        </p:tgtEl>
                                        <p:attrNameLst>
                                          <p:attrName>ppt_w</p:attrName>
                                        </p:attrNameLst>
                                      </p:cBhvr>
                                      <p:tavLst>
                                        <p:tav fmla="" tm="0">
                                          <p:val>
                                            <p:strVal val="0"/>
                                          </p:val>
                                        </p:tav>
                                        <p:tav fmla="" tm="100000">
                                          <p:val>
                                            <p:strVal val="#ppt_w"/>
                                          </p:val>
                                        </p:tav>
                                      </p:tavLst>
                                    </p:anim>
                                    <p:anim calcmode="lin" valueType="num">
                                      <p:cBhvr additive="base">
                                        <p:cTn dur="500"/>
                                        <p:tgtEl>
                                          <p:spTgt spid="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9"/>
                                        </p:tgtEl>
                                        <p:attrNameLst>
                                          <p:attrName>style.visibility</p:attrName>
                                        </p:attrNameLst>
                                      </p:cBhvr>
                                      <p:to>
                                        <p:strVal val="visible"/>
                                      </p:to>
                                    </p:set>
                                    <p:anim calcmode="lin" valueType="num">
                                      <p:cBhvr additive="base">
                                        <p:cTn dur="500"/>
                                        <p:tgtEl>
                                          <p:spTgt spid="209"/>
                                        </p:tgtEl>
                                        <p:attrNameLst>
                                          <p:attrName>ppt_w</p:attrName>
                                        </p:attrNameLst>
                                      </p:cBhvr>
                                      <p:tavLst>
                                        <p:tav fmla="" tm="0">
                                          <p:val>
                                            <p:strVal val="0"/>
                                          </p:val>
                                        </p:tav>
                                        <p:tav fmla="" tm="100000">
                                          <p:val>
                                            <p:strVal val="#ppt_w"/>
                                          </p:val>
                                        </p:tav>
                                      </p:tavLst>
                                    </p:anim>
                                    <p:anim calcmode="lin" valueType="num">
                                      <p:cBhvr additive="base">
                                        <p:cTn dur="500"/>
                                        <p:tgtEl>
                                          <p:spTgt spid="2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1"/>
                                        </p:tgtEl>
                                        <p:attrNameLst>
                                          <p:attrName>style.visibility</p:attrName>
                                        </p:attrNameLst>
                                      </p:cBhvr>
                                      <p:to>
                                        <p:strVal val="visible"/>
                                      </p:to>
                                    </p:set>
                                    <p:anim calcmode="lin" valueType="num">
                                      <p:cBhvr additive="base">
                                        <p:cTn dur="500"/>
                                        <p:tgtEl>
                                          <p:spTgt spid="211"/>
                                        </p:tgtEl>
                                        <p:attrNameLst>
                                          <p:attrName>ppt_w</p:attrName>
                                        </p:attrNameLst>
                                      </p:cBhvr>
                                      <p:tavLst>
                                        <p:tav fmla="" tm="0">
                                          <p:val>
                                            <p:strVal val="0"/>
                                          </p:val>
                                        </p:tav>
                                        <p:tav fmla="" tm="100000">
                                          <p:val>
                                            <p:strVal val="#ppt_w"/>
                                          </p:val>
                                        </p:tav>
                                      </p:tavLst>
                                    </p:anim>
                                    <p:anim calcmode="lin" valueType="num">
                                      <p:cBhvr additive="base">
                                        <p:cTn dur="500"/>
                                        <p:tgtEl>
                                          <p:spTgt spid="21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2"/>
                                        </p:tgtEl>
                                        <p:attrNameLst>
                                          <p:attrName>style.visibility</p:attrName>
                                        </p:attrNameLst>
                                      </p:cBhvr>
                                      <p:to>
                                        <p:strVal val="visible"/>
                                      </p:to>
                                    </p:set>
                                    <p:anim calcmode="lin" valueType="num">
                                      <p:cBhvr additive="base">
                                        <p:cTn dur="500"/>
                                        <p:tgtEl>
                                          <p:spTgt spid="212"/>
                                        </p:tgtEl>
                                        <p:attrNameLst>
                                          <p:attrName>ppt_w</p:attrName>
                                        </p:attrNameLst>
                                      </p:cBhvr>
                                      <p:tavLst>
                                        <p:tav fmla="" tm="0">
                                          <p:val>
                                            <p:strVal val="0"/>
                                          </p:val>
                                        </p:tav>
                                        <p:tav fmla="" tm="100000">
                                          <p:val>
                                            <p:strVal val="#ppt_w"/>
                                          </p:val>
                                        </p:tav>
                                      </p:tavLst>
                                    </p:anim>
                                    <p:anim calcmode="lin" valueType="num">
                                      <p:cBhvr additive="base">
                                        <p:cTn dur="500"/>
                                        <p:tgtEl>
                                          <p:spTgt spid="2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3"/>
                                        </p:tgtEl>
                                        <p:attrNameLst>
                                          <p:attrName>style.visibility</p:attrName>
                                        </p:attrNameLst>
                                      </p:cBhvr>
                                      <p:to>
                                        <p:strVal val="visible"/>
                                      </p:to>
                                    </p:set>
                                    <p:anim calcmode="lin" valueType="num">
                                      <p:cBhvr additive="base">
                                        <p:cTn dur="500"/>
                                        <p:tgtEl>
                                          <p:spTgt spid="213"/>
                                        </p:tgtEl>
                                        <p:attrNameLst>
                                          <p:attrName>ppt_w</p:attrName>
                                        </p:attrNameLst>
                                      </p:cBhvr>
                                      <p:tavLst>
                                        <p:tav fmla="" tm="0">
                                          <p:val>
                                            <p:strVal val="0"/>
                                          </p:val>
                                        </p:tav>
                                        <p:tav fmla="" tm="100000">
                                          <p:val>
                                            <p:strVal val="#ppt_w"/>
                                          </p:val>
                                        </p:tav>
                                      </p:tavLst>
                                    </p:anim>
                                    <p:anim calcmode="lin" valueType="num">
                                      <p:cBhvr additive="base">
                                        <p:cTn dur="500"/>
                                        <p:tgtEl>
                                          <p:spTgt spid="2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
                                        </p:tgtEl>
                                        <p:attrNameLst>
                                          <p:attrName>style.visibility</p:attrName>
                                        </p:attrNameLst>
                                      </p:cBhvr>
                                      <p:to>
                                        <p:strVal val="visible"/>
                                      </p:to>
                                    </p:set>
                                    <p:anim calcmode="lin" valueType="num">
                                      <p:cBhvr additive="base">
                                        <p:cTn dur="500"/>
                                        <p:tgtEl>
                                          <p:spTgt spid="214"/>
                                        </p:tgtEl>
                                        <p:attrNameLst>
                                          <p:attrName>ppt_w</p:attrName>
                                        </p:attrNameLst>
                                      </p:cBhvr>
                                      <p:tavLst>
                                        <p:tav fmla="" tm="0">
                                          <p:val>
                                            <p:strVal val="0"/>
                                          </p:val>
                                        </p:tav>
                                        <p:tav fmla="" tm="100000">
                                          <p:val>
                                            <p:strVal val="#ppt_w"/>
                                          </p:val>
                                        </p:tav>
                                      </p:tavLst>
                                    </p:anim>
                                    <p:anim calcmode="lin" valueType="num">
                                      <p:cBhvr additive="base">
                                        <p:cTn dur="500"/>
                                        <p:tgtEl>
                                          <p:spTgt spid="21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
                                        </p:tgtEl>
                                        <p:attrNameLst>
                                          <p:attrName>style.visibility</p:attrName>
                                        </p:attrNameLst>
                                      </p:cBhvr>
                                      <p:to>
                                        <p:strVal val="visible"/>
                                      </p:to>
                                    </p:set>
                                    <p:anim calcmode="lin" valueType="num">
                                      <p:cBhvr additive="base">
                                        <p:cTn dur="500"/>
                                        <p:tgtEl>
                                          <p:spTgt spid="215"/>
                                        </p:tgtEl>
                                        <p:attrNameLst>
                                          <p:attrName>ppt_w</p:attrName>
                                        </p:attrNameLst>
                                      </p:cBhvr>
                                      <p:tavLst>
                                        <p:tav fmla="" tm="0">
                                          <p:val>
                                            <p:strVal val="0"/>
                                          </p:val>
                                        </p:tav>
                                        <p:tav fmla="" tm="100000">
                                          <p:val>
                                            <p:strVal val="#ppt_w"/>
                                          </p:val>
                                        </p:tav>
                                      </p:tavLst>
                                    </p:anim>
                                    <p:anim calcmode="lin" valueType="num">
                                      <p:cBhvr additive="base">
                                        <p:cTn dur="500"/>
                                        <p:tgtEl>
                                          <p:spTgt spid="2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
                                        </p:tgtEl>
                                        <p:attrNameLst>
                                          <p:attrName>style.visibility</p:attrName>
                                        </p:attrNameLst>
                                      </p:cBhvr>
                                      <p:to>
                                        <p:strVal val="visible"/>
                                      </p:to>
                                    </p:set>
                                    <p:anim calcmode="lin" valueType="num">
                                      <p:cBhvr additive="base">
                                        <p:cTn dur="500"/>
                                        <p:tgtEl>
                                          <p:spTgt spid="216"/>
                                        </p:tgtEl>
                                        <p:attrNameLst>
                                          <p:attrName>ppt_w</p:attrName>
                                        </p:attrNameLst>
                                      </p:cBhvr>
                                      <p:tavLst>
                                        <p:tav fmla="" tm="0">
                                          <p:val>
                                            <p:strVal val="0"/>
                                          </p:val>
                                        </p:tav>
                                        <p:tav fmla="" tm="100000">
                                          <p:val>
                                            <p:strVal val="#ppt_w"/>
                                          </p:val>
                                        </p:tav>
                                      </p:tavLst>
                                    </p:anim>
                                    <p:anim calcmode="lin" valueType="num">
                                      <p:cBhvr additive="base">
                                        <p:cTn dur="500"/>
                                        <p:tgtEl>
                                          <p:spTgt spid="216"/>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16"/>
          <p:cNvSpPr/>
          <p:nvPr/>
        </p:nvSpPr>
        <p:spPr>
          <a:xfrm>
            <a:off x="-24881" y="950912"/>
            <a:ext cx="2339456" cy="5907087"/>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300" u="none" cap="none" strike="noStrike">
              <a:solidFill>
                <a:schemeClr val="dk1"/>
              </a:solidFill>
              <a:latin typeface="Arial"/>
              <a:ea typeface="Arial"/>
              <a:cs typeface="Arial"/>
              <a:sym typeface="Arial"/>
            </a:endParaRPr>
          </a:p>
        </p:txBody>
      </p:sp>
      <p:sp>
        <p:nvSpPr>
          <p:cNvPr id="224" name="Google Shape;224;p16"/>
          <p:cNvSpPr txBox="1"/>
          <p:nvPr/>
        </p:nvSpPr>
        <p:spPr>
          <a:xfrm>
            <a:off x="785813" y="160338"/>
            <a:ext cx="11287125" cy="3683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500" u="none" cap="none" strike="noStrike">
                <a:solidFill>
                  <a:srgbClr val="0096D6"/>
                </a:solidFill>
                <a:latin typeface="Open Sans"/>
                <a:ea typeface="Open Sans"/>
                <a:cs typeface="Open Sans"/>
                <a:sym typeface="Open Sans"/>
              </a:rPr>
              <a:t>REPÉRAGE : </a:t>
            </a:r>
            <a:r>
              <a:rPr b="0" i="0" lang="fr-FR" sz="3500" u="none" cap="none" strike="noStrike">
                <a:solidFill>
                  <a:srgbClr val="0096D6"/>
                </a:solidFill>
                <a:latin typeface="Open Sans"/>
                <a:ea typeface="Open Sans"/>
                <a:cs typeface="Open Sans"/>
                <a:sym typeface="Open Sans"/>
              </a:rPr>
              <a:t>les étapes du schéma narratif</a:t>
            </a:r>
            <a:endParaRPr b="0" i="0" sz="3500" u="none" cap="none" strike="noStrike">
              <a:solidFill>
                <a:srgbClr val="0096D6"/>
              </a:solidFill>
              <a:latin typeface="Open Sans"/>
              <a:ea typeface="Open Sans"/>
              <a:cs typeface="Open Sans"/>
              <a:sym typeface="Open Sans"/>
            </a:endParaRPr>
          </a:p>
        </p:txBody>
      </p:sp>
      <p:sp>
        <p:nvSpPr>
          <p:cNvPr id="225" name="Google Shape;225;p16"/>
          <p:cNvSpPr/>
          <p:nvPr/>
        </p:nvSpPr>
        <p:spPr>
          <a:xfrm>
            <a:off x="0" y="1402824"/>
            <a:ext cx="2084388" cy="378565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1900" u="none" cap="none" strike="noStrike">
                <a:solidFill>
                  <a:schemeClr val="dk1"/>
                </a:solidFill>
                <a:latin typeface="Open Sans"/>
                <a:ea typeface="Open Sans"/>
                <a:cs typeface="Open Sans"/>
                <a:sym typeface="Open Sans"/>
              </a:rPr>
              <a:t>Voici des extraits du texte de l’histoire de Maître Cornille. </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1900" u="none" cap="none" strike="noStrike">
              <a:solidFill>
                <a:srgbClr val="2E75B5"/>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1" i="0" lang="fr-FR" sz="1900" u="none" cap="none" strike="noStrike">
                <a:solidFill>
                  <a:schemeClr val="dk1"/>
                </a:solidFill>
                <a:latin typeface="Open Sans"/>
                <a:ea typeface="Open Sans"/>
                <a:cs typeface="Open Sans"/>
                <a:sym typeface="Open Sans"/>
              </a:rPr>
              <a:t>A quelle étape du schéma narratif correspond chacun des extraits suivants?</a:t>
            </a:r>
            <a:endParaRPr b="0" i="0" sz="1900" u="none" cap="none" strike="noStrike">
              <a:solidFill>
                <a:schemeClr val="dk1"/>
              </a:solidFill>
              <a:latin typeface="Open Sans"/>
              <a:ea typeface="Open Sans"/>
              <a:cs typeface="Open Sans"/>
              <a:sym typeface="Open Sans"/>
            </a:endParaRPr>
          </a:p>
        </p:txBody>
      </p:sp>
      <p:sp>
        <p:nvSpPr>
          <p:cNvPr id="226" name="Google Shape;226;p16"/>
          <p:cNvSpPr/>
          <p:nvPr/>
        </p:nvSpPr>
        <p:spPr>
          <a:xfrm>
            <a:off x="2314575" y="954088"/>
            <a:ext cx="4767263" cy="619125"/>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Un jour, une minoterie à vapeur s’installa tout près et priva de travail les meuniers des environs.</a:t>
            </a:r>
            <a:endParaRPr b="0" i="0" sz="1500" u="none" cap="none" strike="noStrike">
              <a:solidFill>
                <a:srgbClr val="000000"/>
              </a:solidFill>
              <a:latin typeface="Times New Roman"/>
              <a:ea typeface="Times New Roman"/>
              <a:cs typeface="Times New Roman"/>
              <a:sym typeface="Times New Roman"/>
            </a:endParaRPr>
          </a:p>
        </p:txBody>
      </p:sp>
      <p:sp>
        <p:nvSpPr>
          <p:cNvPr id="227" name="Google Shape;227;p16"/>
          <p:cNvSpPr/>
          <p:nvPr/>
        </p:nvSpPr>
        <p:spPr>
          <a:xfrm>
            <a:off x="7558088" y="950913"/>
            <a:ext cx="3838575" cy="1673225"/>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Autre temps, il se faisait dans ce village un grand commerce de meunerie, et les gens nous apportaient leur blé à moudre. Tout autour du village, les collines étaient couvertes de moulins à vent</a:t>
            </a:r>
            <a:r>
              <a:rPr b="0" i="0" lang="fr-FR" sz="1500" u="none" cap="none" strike="noStrike">
                <a:solidFill>
                  <a:srgbClr val="000000"/>
                </a:solidFill>
                <a:latin typeface="Times New Roman"/>
                <a:ea typeface="Times New Roman"/>
                <a:cs typeface="Times New Roman"/>
                <a:sym typeface="Times New Roman"/>
              </a:rPr>
              <a:t>.</a:t>
            </a:r>
            <a:endParaRPr b="0" i="0" sz="1500" u="none" cap="none" strike="noStrike">
              <a:solidFill>
                <a:srgbClr val="000000"/>
              </a:solidFill>
              <a:latin typeface="Times New Roman"/>
              <a:ea typeface="Times New Roman"/>
              <a:cs typeface="Times New Roman"/>
              <a:sym typeface="Times New Roman"/>
            </a:endParaRPr>
          </a:p>
        </p:txBody>
      </p:sp>
      <p:sp>
        <p:nvSpPr>
          <p:cNvPr id="228" name="Google Shape;228;p16"/>
          <p:cNvSpPr/>
          <p:nvPr/>
        </p:nvSpPr>
        <p:spPr>
          <a:xfrm>
            <a:off x="2455863" y="3446463"/>
            <a:ext cx="3944937" cy="1409700"/>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Quelques semaines après, Vivette et son fiancé pénétrèrent dans le moulin et découvrirent qu’il tournait à vide : Maître Cornille transportait des sacs de plâtre pour dissimuler son malheur.</a:t>
            </a:r>
            <a:endParaRPr b="0" i="0" sz="1500" u="none" cap="none" strike="noStrike">
              <a:solidFill>
                <a:srgbClr val="000000"/>
              </a:solidFill>
              <a:latin typeface="Times New Roman"/>
              <a:ea typeface="Times New Roman"/>
              <a:cs typeface="Times New Roman"/>
              <a:sym typeface="Times New Roman"/>
            </a:endParaRPr>
          </a:p>
        </p:txBody>
      </p:sp>
      <p:sp>
        <p:nvSpPr>
          <p:cNvPr id="229" name="Google Shape;229;p16"/>
          <p:cNvSpPr/>
          <p:nvPr/>
        </p:nvSpPr>
        <p:spPr>
          <a:xfrm>
            <a:off x="6835775" y="4494213"/>
            <a:ext cx="4314825" cy="882650"/>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Maître Cornille, meunier protesta, puis il s’enferma dans son moulin et renvoya Vivette, sa petite-fille. </a:t>
            </a:r>
            <a:endParaRPr b="0" i="0" sz="1500" u="none" cap="none" strike="noStrike">
              <a:solidFill>
                <a:srgbClr val="000000"/>
              </a:solidFill>
              <a:latin typeface="Times New Roman"/>
              <a:ea typeface="Times New Roman"/>
              <a:cs typeface="Times New Roman"/>
              <a:sym typeface="Times New Roman"/>
            </a:endParaRPr>
          </a:p>
        </p:txBody>
      </p:sp>
      <p:sp>
        <p:nvSpPr>
          <p:cNvPr id="230" name="Google Shape;230;p16"/>
          <p:cNvSpPr/>
          <p:nvPr/>
        </p:nvSpPr>
        <p:spPr>
          <a:xfrm>
            <a:off x="6589713" y="2986088"/>
            <a:ext cx="4806950" cy="1146175"/>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Puis, un matin, maître Cornille mourut, et les ailes de notre dernier moulin cessèrent de virer, pour toujours cette fois… Cornille mort, personne ne prit sa suite. Tout a une fin en ce monde. </a:t>
            </a:r>
            <a:endParaRPr b="0" i="0" sz="1500" u="none" cap="none" strike="noStrike">
              <a:solidFill>
                <a:srgbClr val="000000"/>
              </a:solidFill>
              <a:latin typeface="Times New Roman"/>
              <a:ea typeface="Times New Roman"/>
              <a:cs typeface="Times New Roman"/>
              <a:sym typeface="Times New Roman"/>
            </a:endParaRPr>
          </a:p>
        </p:txBody>
      </p:sp>
      <p:sp>
        <p:nvSpPr>
          <p:cNvPr id="231" name="Google Shape;231;p16"/>
          <p:cNvSpPr/>
          <p:nvPr/>
        </p:nvSpPr>
        <p:spPr>
          <a:xfrm>
            <a:off x="2130425" y="5168900"/>
            <a:ext cx="4260850" cy="619125"/>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Emus, les paysans apportèrent de nouveau leur blé au moulin de Maître Cornille. </a:t>
            </a:r>
            <a:endParaRPr b="0" i="0" sz="1500" u="none" cap="none" strike="noStrike">
              <a:solidFill>
                <a:srgbClr val="000000"/>
              </a:solidFill>
              <a:latin typeface="Times New Roman"/>
              <a:ea typeface="Times New Roman"/>
              <a:cs typeface="Times New Roman"/>
              <a:sym typeface="Times New Roman"/>
            </a:endParaRPr>
          </a:p>
        </p:txBody>
      </p:sp>
      <p:sp>
        <p:nvSpPr>
          <p:cNvPr id="232" name="Google Shape;232;p16"/>
          <p:cNvSpPr/>
          <p:nvPr/>
        </p:nvSpPr>
        <p:spPr>
          <a:xfrm>
            <a:off x="3367088" y="1790700"/>
            <a:ext cx="3062287" cy="1409700"/>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Il continuait pourtant à porter de gros sacs à son moulin et à le faire tourner, prétendant travailler pour l’exportation. On sentait qu’il avait un secret. </a:t>
            </a:r>
            <a:endParaRPr b="0" i="0" sz="1500" u="none" cap="none" strike="noStrike">
              <a:solidFill>
                <a:srgbClr val="000000"/>
              </a:solidFill>
              <a:latin typeface="Times New Roman"/>
              <a:ea typeface="Times New Roman"/>
              <a:cs typeface="Times New Roman"/>
              <a:sym typeface="Times New Roman"/>
            </a:endParaRPr>
          </a:p>
        </p:txBody>
      </p:sp>
      <p:sp>
        <p:nvSpPr>
          <p:cNvPr id="233" name="Google Shape;233;p16"/>
          <p:cNvSpPr/>
          <p:nvPr/>
        </p:nvSpPr>
        <p:spPr>
          <a:xfrm>
            <a:off x="5337175" y="6062663"/>
            <a:ext cx="1651000" cy="403225"/>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1900" u="none" cap="none" strike="noStrike">
                <a:solidFill>
                  <a:srgbClr val="000000"/>
                </a:solidFill>
                <a:latin typeface="Open Sans"/>
                <a:ea typeface="Open Sans"/>
                <a:cs typeface="Open Sans"/>
                <a:sym typeface="Open Sans"/>
              </a:rPr>
              <a:t>Péripétie(s)        </a:t>
            </a:r>
            <a:endParaRPr b="0" i="0" sz="1300" u="none" cap="none" strike="noStrike">
              <a:solidFill>
                <a:srgbClr val="000000"/>
              </a:solidFill>
              <a:latin typeface="Arial"/>
              <a:ea typeface="Arial"/>
              <a:cs typeface="Arial"/>
              <a:sym typeface="Arial"/>
            </a:endParaRPr>
          </a:p>
        </p:txBody>
      </p:sp>
      <p:sp>
        <p:nvSpPr>
          <p:cNvPr id="234" name="Google Shape;234;p16"/>
          <p:cNvSpPr/>
          <p:nvPr/>
        </p:nvSpPr>
        <p:spPr>
          <a:xfrm>
            <a:off x="844550" y="5880100"/>
            <a:ext cx="1346200" cy="75088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1900" u="none" cap="none" strike="noStrike">
                <a:solidFill>
                  <a:srgbClr val="000000"/>
                </a:solidFill>
                <a:latin typeface="Open Sans"/>
                <a:ea typeface="Open Sans"/>
                <a:cs typeface="Open Sans"/>
                <a:sym typeface="Open Sans"/>
              </a:rPr>
              <a:t>Situation initiale </a:t>
            </a:r>
            <a:endParaRPr b="0" i="0" sz="1300" u="none" cap="none" strike="noStrike">
              <a:solidFill>
                <a:srgbClr val="000000"/>
              </a:solidFill>
              <a:latin typeface="Arial"/>
              <a:ea typeface="Arial"/>
              <a:cs typeface="Arial"/>
              <a:sym typeface="Arial"/>
            </a:endParaRPr>
          </a:p>
        </p:txBody>
      </p:sp>
      <p:sp>
        <p:nvSpPr>
          <p:cNvPr id="235" name="Google Shape;235;p16"/>
          <p:cNvSpPr/>
          <p:nvPr/>
        </p:nvSpPr>
        <p:spPr>
          <a:xfrm>
            <a:off x="2784475" y="5897563"/>
            <a:ext cx="1716088" cy="733425"/>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1900" u="none" cap="none" strike="noStrike">
                <a:solidFill>
                  <a:srgbClr val="000000"/>
                </a:solidFill>
                <a:latin typeface="Open Sans"/>
                <a:ea typeface="Open Sans"/>
                <a:cs typeface="Open Sans"/>
                <a:sym typeface="Open Sans"/>
              </a:rPr>
              <a:t>Élément déclencheur</a:t>
            </a:r>
            <a:endParaRPr b="0" i="0" sz="1300" u="none" cap="none" strike="noStrike">
              <a:solidFill>
                <a:srgbClr val="000000"/>
              </a:solidFill>
              <a:latin typeface="Arial"/>
              <a:ea typeface="Arial"/>
              <a:cs typeface="Arial"/>
              <a:sym typeface="Arial"/>
            </a:endParaRPr>
          </a:p>
        </p:txBody>
      </p:sp>
      <p:sp>
        <p:nvSpPr>
          <p:cNvPr id="236" name="Google Shape;236;p16"/>
          <p:cNvSpPr/>
          <p:nvPr/>
        </p:nvSpPr>
        <p:spPr>
          <a:xfrm>
            <a:off x="7583488" y="5889625"/>
            <a:ext cx="1716087" cy="733425"/>
          </a:xfrm>
          <a:prstGeom prst="rect">
            <a:avLst/>
          </a:prstGeom>
          <a:solidFill>
            <a:srgbClr val="FFC000"/>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1900" u="none" cap="none" strike="noStrike">
                <a:solidFill>
                  <a:srgbClr val="000000"/>
                </a:solidFill>
                <a:latin typeface="Open Sans"/>
                <a:ea typeface="Open Sans"/>
                <a:cs typeface="Open Sans"/>
                <a:sym typeface="Open Sans"/>
              </a:rPr>
              <a:t>Élément de résolution</a:t>
            </a:r>
            <a:endParaRPr b="0" i="0" sz="1300" u="none" cap="none" strike="noStrike">
              <a:solidFill>
                <a:srgbClr val="000000"/>
              </a:solidFill>
              <a:latin typeface="Arial"/>
              <a:ea typeface="Arial"/>
              <a:cs typeface="Arial"/>
              <a:sym typeface="Arial"/>
            </a:endParaRPr>
          </a:p>
        </p:txBody>
      </p:sp>
      <p:sp>
        <p:nvSpPr>
          <p:cNvPr id="237" name="Google Shape;237;p16"/>
          <p:cNvSpPr/>
          <p:nvPr/>
        </p:nvSpPr>
        <p:spPr>
          <a:xfrm>
            <a:off x="10061575" y="5862638"/>
            <a:ext cx="1716088" cy="733425"/>
          </a:xfrm>
          <a:prstGeom prst="rect">
            <a:avLst/>
          </a:prstGeom>
          <a:solidFill>
            <a:srgbClr val="AEABAB"/>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1900" u="none" cap="none" strike="noStrike">
                <a:solidFill>
                  <a:srgbClr val="000000"/>
                </a:solidFill>
                <a:latin typeface="Open Sans"/>
                <a:ea typeface="Open Sans"/>
                <a:cs typeface="Open Sans"/>
                <a:sym typeface="Open Sans"/>
              </a:rPr>
              <a:t>Situation finale </a:t>
            </a:r>
            <a:endParaRPr b="1" i="0" sz="19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4"/>
                                        </p:tgtEl>
                                        <p:attrNameLst>
                                          <p:attrName>style.visibility</p:attrName>
                                        </p:attrNameLst>
                                      </p:cBhvr>
                                      <p:to>
                                        <p:strVal val="visible"/>
                                      </p:to>
                                    </p:set>
                                    <p:anim calcmode="lin" valueType="num">
                                      <p:cBhvr additive="base">
                                        <p:cTn dur="500"/>
                                        <p:tgtEl>
                                          <p:spTgt spid="23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5"/>
                                        </p:tgtEl>
                                        <p:attrNameLst>
                                          <p:attrName>style.visibility</p:attrName>
                                        </p:attrNameLst>
                                      </p:cBhvr>
                                      <p:to>
                                        <p:strVal val="visible"/>
                                      </p:to>
                                    </p:set>
                                    <p:anim calcmode="lin" valueType="num">
                                      <p:cBhvr additive="base">
                                        <p:cTn dur="500"/>
                                        <p:tgtEl>
                                          <p:spTgt spid="23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3"/>
                                        </p:tgtEl>
                                        <p:attrNameLst>
                                          <p:attrName>style.visibility</p:attrName>
                                        </p:attrNameLst>
                                      </p:cBhvr>
                                      <p:to>
                                        <p:strVal val="visible"/>
                                      </p:to>
                                    </p:set>
                                    <p:anim calcmode="lin" valueType="num">
                                      <p:cBhvr additive="base">
                                        <p:cTn dur="500"/>
                                        <p:tgtEl>
                                          <p:spTgt spid="23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6"/>
                                        </p:tgtEl>
                                        <p:attrNameLst>
                                          <p:attrName>style.visibility</p:attrName>
                                        </p:attrNameLst>
                                      </p:cBhvr>
                                      <p:to>
                                        <p:strVal val="visible"/>
                                      </p:to>
                                    </p:set>
                                    <p:anim calcmode="lin" valueType="num">
                                      <p:cBhvr additive="base">
                                        <p:cTn dur="500"/>
                                        <p:tgtEl>
                                          <p:spTgt spid="23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7"/>
                                        </p:tgtEl>
                                        <p:attrNameLst>
                                          <p:attrName>style.visibility</p:attrName>
                                        </p:attrNameLst>
                                      </p:cBhvr>
                                      <p:to>
                                        <p:strVal val="visible"/>
                                      </p:to>
                                    </p:set>
                                    <p:anim calcmode="lin" valueType="num">
                                      <p:cBhvr additive="base">
                                        <p:cTn dur="500"/>
                                        <p:tgtEl>
                                          <p:spTgt spid="23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