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 id="2147483663" r:id="rId6"/>
    <p:sldMasterId id="2147483664" r:id="rId7"/>
    <p:sldMasterId id="2147483665"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Lst>
  <p:sldSz cy="6858000" cx="12192000"/>
  <p:notesSz cx="6858000" cy="9144000"/>
  <p:embeddedFontLst>
    <p:embeddedFont>
      <p:font typeface="Open Sans Light"/>
      <p:regular r:id="rId28"/>
      <p:bold r:id="rId29"/>
      <p:italic r:id="rId30"/>
      <p:boldItalic r:id="rId31"/>
    </p:embeddedFont>
    <p:embeddedFont>
      <p:font typeface="Open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ADD9DB9-EBA6-4715-9E3C-EBB264858DD0}">
  <a:tblStyle styleId="{CADD9DB9-EBA6-4715-9E3C-EBB264858DD0}"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2" Type="http://schemas.openxmlformats.org/officeDocument/2006/relationships/slide" Target="slides/slide13.xml"/><Relationship Id="rId21" Type="http://schemas.openxmlformats.org/officeDocument/2006/relationships/slide" Target="slides/slide12.xml"/><Relationship Id="rId24" Type="http://schemas.openxmlformats.org/officeDocument/2006/relationships/slide" Target="slides/slide15.xml"/><Relationship Id="rId23" Type="http://schemas.openxmlformats.org/officeDocument/2006/relationships/slide" Target="slides/slide14.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slide" Target="slides/slide17.xml"/><Relationship Id="rId25" Type="http://schemas.openxmlformats.org/officeDocument/2006/relationships/slide" Target="slides/slide16.xml"/><Relationship Id="rId28" Type="http://schemas.openxmlformats.org/officeDocument/2006/relationships/font" Target="fonts/OpenSansLight-regular.fntdata"/><Relationship Id="rId27" Type="http://schemas.openxmlformats.org/officeDocument/2006/relationships/slide" Target="slides/slide18.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OpenSansLight-bold.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OpenSansLight-boldItalic.fntdata"/><Relationship Id="rId30" Type="http://schemas.openxmlformats.org/officeDocument/2006/relationships/font" Target="fonts/OpenSansLight-italic.fntdata"/><Relationship Id="rId11" Type="http://schemas.openxmlformats.org/officeDocument/2006/relationships/slide" Target="slides/slide2.xml"/><Relationship Id="rId33" Type="http://schemas.openxmlformats.org/officeDocument/2006/relationships/font" Target="fonts/OpenSans-bold.fntdata"/><Relationship Id="rId10" Type="http://schemas.openxmlformats.org/officeDocument/2006/relationships/slide" Target="slides/slide1.xml"/><Relationship Id="rId32" Type="http://schemas.openxmlformats.org/officeDocument/2006/relationships/font" Target="fonts/OpenSans-regular.fntdata"/><Relationship Id="rId13" Type="http://schemas.openxmlformats.org/officeDocument/2006/relationships/slide" Target="slides/slide4.xml"/><Relationship Id="rId35" Type="http://schemas.openxmlformats.org/officeDocument/2006/relationships/font" Target="fonts/OpenSans-boldItalic.fntdata"/><Relationship Id="rId12" Type="http://schemas.openxmlformats.org/officeDocument/2006/relationships/slide" Target="slides/slide3.xml"/><Relationship Id="rId34" Type="http://schemas.openxmlformats.org/officeDocument/2006/relationships/font" Target="fonts/OpenSans-italic.fntdata"/><Relationship Id="rId15" Type="http://schemas.openxmlformats.org/officeDocument/2006/relationships/slide" Target="slides/slide6.xml"/><Relationship Id="rId14" Type="http://schemas.openxmlformats.org/officeDocument/2006/relationships/slide" Target="slides/slide5.xml"/><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2" y="0"/>
            <a:ext cx="2971800" cy="45878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n"/>
          <p:cNvSpPr txBox="1"/>
          <p:nvPr>
            <p:ph idx="11" type="ftr"/>
          </p:nvPr>
        </p:nvSpPr>
        <p:spPr>
          <a:xfrm>
            <a:off x="0" y="8685212"/>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183" name="Google Shape;183;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5" name="Google Shape;325;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6" name="Google Shape;326;p10: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34" name="Google Shape;334;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5" name="Google Shape;335;p11: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54" name="Google Shape;354;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5" name="Google Shape;355;p12: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78" name="Google Shape;378;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9" name="Google Shape;379;p13: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05" name="Google Shape;405;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6" name="Google Shape;406;p14: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16" name="Google Shape;416;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7" name="Google Shape;417;p15: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32" name="Google Shape;432;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3" name="Google Shape;433;p16: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44" name="Google Shape;444;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5" name="Google Shape;445;p17: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71" name="Google Shape;47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192" name="Google Shape;19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7" name="Google Shape;207;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8" name="Google Shape;208;p3: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9" name="Google Shape;21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4" name="Google Shape;22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5" name="Google Shape;225;p5: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3" name="Google Shape;23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4" name="Google Shape;234;p6: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0" name="Google Shape;270;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1" name="Google Shape;271;p7: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1" name="Google Shape;311;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2" name="Google Shape;312;p8: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0" name="Google Shape;32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9.png"/><Relationship Id="rId4" Type="http://schemas.openxmlformats.org/officeDocument/2006/relationships/image" Target="../media/image13.png"/><Relationship Id="rId5" Type="http://schemas.openxmlformats.org/officeDocument/2006/relationships/image" Target="../media/image6.png"/><Relationship Id="rId6" Type="http://schemas.openxmlformats.org/officeDocument/2006/relationships/image" Target="../media/image11.png"/><Relationship Id="rId7"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9.png"/><Relationship Id="rId4" Type="http://schemas.openxmlformats.org/officeDocument/2006/relationships/image" Target="../media/image13.png"/><Relationship Id="rId5" Type="http://schemas.openxmlformats.org/officeDocument/2006/relationships/image" Target="../media/image6.png"/><Relationship Id="rId6" Type="http://schemas.openxmlformats.org/officeDocument/2006/relationships/image" Target="../media/image11.png"/><Relationship Id="rId7"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grpSp>
        <p:nvGrpSpPr>
          <p:cNvPr id="11" name="Google Shape;11;p2"/>
          <p:cNvGrpSpPr/>
          <p:nvPr/>
        </p:nvGrpSpPr>
        <p:grpSpPr>
          <a:xfrm flipH="1" rot="10800000">
            <a:off x="-1" y="2103151"/>
            <a:ext cx="12171140" cy="3999164"/>
            <a:chOff x="44070" y="706406"/>
            <a:chExt cx="16563882" cy="5470813"/>
          </a:xfrm>
        </p:grpSpPr>
        <p:grpSp>
          <p:nvGrpSpPr>
            <p:cNvPr id="12" name="Google Shape;12;p2"/>
            <p:cNvGrpSpPr/>
            <p:nvPr/>
          </p:nvGrpSpPr>
          <p:grpSpPr>
            <a:xfrm flipH="1" rot="10800000">
              <a:off x="44070" y="3520496"/>
              <a:ext cx="6198388" cy="2656723"/>
              <a:chOff x="4802629" y="811336"/>
              <a:chExt cx="6198388" cy="2656723"/>
            </a:xfrm>
          </p:grpSpPr>
          <p:sp>
            <p:nvSpPr>
              <p:cNvPr id="13" name="Google Shape;13;p2"/>
              <p:cNvSpPr/>
              <p:nvPr/>
            </p:nvSpPr>
            <p:spPr>
              <a:xfrm>
                <a:off x="4802629" y="3172103"/>
                <a:ext cx="1332900" cy="228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4" name="Google Shape;14;p2"/>
              <p:cNvSpPr/>
              <p:nvPr/>
            </p:nvSpPr>
            <p:spPr>
              <a:xfrm rot="2728780">
                <a:off x="7155771" y="419692"/>
                <a:ext cx="228050"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5" name="Google Shape;15;p2"/>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 name="Google Shape;16;p2"/>
            <p:cNvGrpSpPr/>
            <p:nvPr/>
          </p:nvGrpSpPr>
          <p:grpSpPr>
            <a:xfrm flipH="1">
              <a:off x="1190983" y="706406"/>
              <a:ext cx="15416969" cy="2677837"/>
              <a:chOff x="-4415952" y="811336"/>
              <a:chExt cx="15416969" cy="2677837"/>
            </a:xfrm>
          </p:grpSpPr>
          <p:sp>
            <p:nvSpPr>
              <p:cNvPr id="17" name="Google Shape;17;p2"/>
              <p:cNvSpPr/>
              <p:nvPr/>
            </p:nvSpPr>
            <p:spPr>
              <a:xfrm>
                <a:off x="-4415952" y="3250289"/>
                <a:ext cx="10579500" cy="2214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8" name="Google Shape;18;p2"/>
              <p:cNvSpPr/>
              <p:nvPr/>
            </p:nvSpPr>
            <p:spPr>
              <a:xfrm rot="2728780">
                <a:off x="7155672" y="504392"/>
                <a:ext cx="228050"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 name="Google Shape;19;p2"/>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0" name="Google Shape;20;p2"/>
          <p:cNvSpPr/>
          <p:nvPr>
            <p:ph idx="2" type="pic"/>
          </p:nvPr>
        </p:nvSpPr>
        <p:spPr>
          <a:xfrm flipH="1">
            <a:off x="1209910" y="2607882"/>
            <a:ext cx="2976000" cy="2976000"/>
          </a:xfrm>
          <a:prstGeom prst="rect">
            <a:avLst/>
          </a:prstGeom>
          <a:solidFill>
            <a:srgbClr val="F2F2F2"/>
          </a:solid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112" name="Shape 112"/>
        <p:cNvGrpSpPr/>
        <p:nvPr/>
      </p:nvGrpSpPr>
      <p:grpSpPr>
        <a:xfrm>
          <a:off x="0" y="0"/>
          <a:ext cx="0" cy="0"/>
          <a:chOff x="0" y="0"/>
          <a:chExt cx="0" cy="0"/>
        </a:xfrm>
      </p:grpSpPr>
      <p:sp>
        <p:nvSpPr>
          <p:cNvPr id="113" name="Google Shape;113;p12"/>
          <p:cNvSpPr/>
          <p:nvPr/>
        </p:nvSpPr>
        <p:spPr>
          <a:xfrm flipH="1">
            <a:off x="-8367" y="987425"/>
            <a:ext cx="12209892" cy="5877489"/>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12"/>
          <p:cNvSpPr/>
          <p:nvPr/>
        </p:nvSpPr>
        <p:spPr>
          <a:xfrm flipH="1">
            <a:off x="709475" y="1784350"/>
            <a:ext cx="10698300" cy="4259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15" name="Google Shape;115;p12"/>
          <p:cNvSpPr/>
          <p:nvPr/>
        </p:nvSpPr>
        <p:spPr>
          <a:xfrm flipH="1">
            <a:off x="9425486" y="334963"/>
            <a:ext cx="1502864" cy="1502864"/>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16" name="Google Shape;116;p12"/>
          <p:cNvGrpSpPr/>
          <p:nvPr/>
        </p:nvGrpSpPr>
        <p:grpSpPr>
          <a:xfrm flipH="1" rot="10800000">
            <a:off x="-37937" y="89097"/>
            <a:ext cx="12191776" cy="1998488"/>
            <a:chOff x="-24125781" y="706406"/>
            <a:chExt cx="33183930" cy="5470813"/>
          </a:xfrm>
        </p:grpSpPr>
        <p:grpSp>
          <p:nvGrpSpPr>
            <p:cNvPr id="117" name="Google Shape;117;p12"/>
            <p:cNvGrpSpPr/>
            <p:nvPr/>
          </p:nvGrpSpPr>
          <p:grpSpPr>
            <a:xfrm flipH="1" rot="10800000">
              <a:off x="-24125781" y="3520496"/>
              <a:ext cx="30368239" cy="2656723"/>
              <a:chOff x="-19367222" y="811336"/>
              <a:chExt cx="30368239" cy="2656723"/>
            </a:xfrm>
          </p:grpSpPr>
          <p:sp>
            <p:nvSpPr>
              <p:cNvPr id="118" name="Google Shape;118;p12"/>
              <p:cNvSpPr/>
              <p:nvPr/>
            </p:nvSpPr>
            <p:spPr>
              <a:xfrm>
                <a:off x="-19367222" y="3140451"/>
                <a:ext cx="25428000" cy="291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19" name="Google Shape;119;p12"/>
              <p:cNvSpPr/>
              <p:nvPr/>
            </p:nvSpPr>
            <p:spPr>
              <a:xfrm rot="2728515">
                <a:off x="7077733"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20" name="Google Shape;120;p12"/>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1" name="Google Shape;121;p12"/>
            <p:cNvGrpSpPr/>
            <p:nvPr/>
          </p:nvGrpSpPr>
          <p:grpSpPr>
            <a:xfrm flipH="1">
              <a:off x="1190983" y="706406"/>
              <a:ext cx="7867166" cy="2656723"/>
              <a:chOff x="3133851" y="811336"/>
              <a:chExt cx="7867166" cy="2656723"/>
            </a:xfrm>
          </p:grpSpPr>
          <p:sp>
            <p:nvSpPr>
              <p:cNvPr id="122" name="Google Shape;122;p12"/>
              <p:cNvSpPr/>
              <p:nvPr/>
            </p:nvSpPr>
            <p:spPr>
              <a:xfrm>
                <a:off x="3133851" y="3201287"/>
                <a:ext cx="3080700" cy="2304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23" name="Google Shape;123;p12"/>
              <p:cNvSpPr/>
              <p:nvPr/>
            </p:nvSpPr>
            <p:spPr>
              <a:xfrm rot="2728515">
                <a:off x="7153727"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24" name="Google Shape;124;p12"/>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125" name="Google Shape;125;p12"/>
          <p:cNvGrpSpPr/>
          <p:nvPr/>
        </p:nvGrpSpPr>
        <p:grpSpPr>
          <a:xfrm flipH="1">
            <a:off x="9763197" y="736940"/>
            <a:ext cx="870810" cy="758605"/>
            <a:chOff x="4077063" y="5137916"/>
            <a:chExt cx="1418950" cy="1235313"/>
          </a:xfrm>
        </p:grpSpPr>
        <p:sp>
          <p:nvSpPr>
            <p:cNvPr id="126" name="Google Shape;126;p12"/>
            <p:cNvSpPr/>
            <p:nvPr/>
          </p:nvSpPr>
          <p:spPr>
            <a:xfrm flipH="1" rot="5400000">
              <a:off x="4675387" y="5299467"/>
              <a:ext cx="222301" cy="1418950"/>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127" name="Google Shape;127;p12"/>
            <p:cNvSpPr/>
            <p:nvPr/>
          </p:nvSpPr>
          <p:spPr>
            <a:xfrm flipH="1" rot="-5400000">
              <a:off x="4680792" y="5595373"/>
              <a:ext cx="211771" cy="1343940"/>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128" name="Google Shape;128;p12"/>
            <p:cNvSpPr/>
            <p:nvPr/>
          </p:nvSpPr>
          <p:spPr>
            <a:xfrm flipH="1" rot="-5400000">
              <a:off x="4680792" y="5075738"/>
              <a:ext cx="211771" cy="1343940"/>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129" name="Google Shape;129;p12"/>
            <p:cNvSpPr/>
            <p:nvPr/>
          </p:nvSpPr>
          <p:spPr>
            <a:xfrm flipH="1" rot="-5400000">
              <a:off x="4663853" y="4823796"/>
              <a:ext cx="209431" cy="1343940"/>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130" name="Google Shape;130;p12"/>
            <p:cNvSpPr/>
            <p:nvPr/>
          </p:nvSpPr>
          <p:spPr>
            <a:xfrm flipH="1" rot="5400000">
              <a:off x="4698001" y="4574957"/>
              <a:ext cx="211771" cy="1337689"/>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grpSp>
      <p:pic>
        <p:nvPicPr>
          <p:cNvPr id="131" name="Google Shape;131;p12"/>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132" name="Google Shape;132;p12"/>
          <p:cNvSpPr txBox="1"/>
          <p:nvPr/>
        </p:nvSpPr>
        <p:spPr>
          <a:xfrm flipH="1">
            <a:off x="909688" y="7938"/>
            <a:ext cx="991230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en-US" sz="2800" u="none" cap="none" strike="noStrike">
                <a:solidFill>
                  <a:srgbClr val="000000"/>
                </a:solidFill>
                <a:latin typeface="Open Sans Light"/>
                <a:ea typeface="Open Sans Light"/>
                <a:cs typeface="Open Sans Light"/>
                <a:sym typeface="Open Sans Light"/>
              </a:rPr>
              <a:t>RÉFÉRENCES</a:t>
            </a:r>
            <a:endParaRPr b="1" i="0" sz="2800" u="none" cap="none" strike="noStrik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133" name="Shape 133"/>
        <p:cNvGrpSpPr/>
        <p:nvPr/>
      </p:nvGrpSpPr>
      <p:grpSpPr>
        <a:xfrm>
          <a:off x="0" y="0"/>
          <a:ext cx="0" cy="0"/>
          <a:chOff x="0" y="0"/>
          <a:chExt cx="0" cy="0"/>
        </a:xfrm>
      </p:grpSpPr>
      <p:sp>
        <p:nvSpPr>
          <p:cNvPr id="134" name="Google Shape;134;p13"/>
          <p:cNvSpPr/>
          <p:nvPr/>
        </p:nvSpPr>
        <p:spPr>
          <a:xfrm flipH="1">
            <a:off x="1158" y="987425"/>
            <a:ext cx="12209892" cy="5877489"/>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13"/>
          <p:cNvSpPr/>
          <p:nvPr/>
        </p:nvSpPr>
        <p:spPr>
          <a:xfrm flipH="1">
            <a:off x="719000" y="1784350"/>
            <a:ext cx="10698300" cy="4259400"/>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36" name="Google Shape;136;p13"/>
          <p:cNvSpPr/>
          <p:nvPr/>
        </p:nvSpPr>
        <p:spPr>
          <a:xfrm flipH="1">
            <a:off x="9435011" y="334963"/>
            <a:ext cx="1502864" cy="1502864"/>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37" name="Google Shape;137;p13"/>
          <p:cNvGrpSpPr/>
          <p:nvPr/>
        </p:nvGrpSpPr>
        <p:grpSpPr>
          <a:xfrm flipH="1" rot="10800000">
            <a:off x="-28412" y="89097"/>
            <a:ext cx="12191776" cy="1998488"/>
            <a:chOff x="-24125781" y="706406"/>
            <a:chExt cx="33183930" cy="5470813"/>
          </a:xfrm>
        </p:grpSpPr>
        <p:grpSp>
          <p:nvGrpSpPr>
            <p:cNvPr id="138" name="Google Shape;138;p13"/>
            <p:cNvGrpSpPr/>
            <p:nvPr/>
          </p:nvGrpSpPr>
          <p:grpSpPr>
            <a:xfrm flipH="1" rot="10800000">
              <a:off x="-24125781" y="3520496"/>
              <a:ext cx="30368239" cy="2656723"/>
              <a:chOff x="-19367222" y="811336"/>
              <a:chExt cx="30368239" cy="2656723"/>
            </a:xfrm>
          </p:grpSpPr>
          <p:sp>
            <p:nvSpPr>
              <p:cNvPr id="139" name="Google Shape;139;p13"/>
              <p:cNvSpPr/>
              <p:nvPr/>
            </p:nvSpPr>
            <p:spPr>
              <a:xfrm>
                <a:off x="-19367222" y="3140451"/>
                <a:ext cx="25428000" cy="291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40" name="Google Shape;140;p13"/>
              <p:cNvSpPr/>
              <p:nvPr/>
            </p:nvSpPr>
            <p:spPr>
              <a:xfrm rot="2728515">
                <a:off x="7077733"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41" name="Google Shape;141;p13"/>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42" name="Google Shape;142;p13"/>
            <p:cNvGrpSpPr/>
            <p:nvPr/>
          </p:nvGrpSpPr>
          <p:grpSpPr>
            <a:xfrm flipH="1">
              <a:off x="1190983" y="706406"/>
              <a:ext cx="7867166" cy="2656723"/>
              <a:chOff x="3133851" y="811336"/>
              <a:chExt cx="7867166" cy="2656723"/>
            </a:xfrm>
          </p:grpSpPr>
          <p:sp>
            <p:nvSpPr>
              <p:cNvPr id="143" name="Google Shape;143;p13"/>
              <p:cNvSpPr/>
              <p:nvPr/>
            </p:nvSpPr>
            <p:spPr>
              <a:xfrm>
                <a:off x="3133851" y="3201287"/>
                <a:ext cx="3080700" cy="2304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44" name="Google Shape;144;p13"/>
              <p:cNvSpPr/>
              <p:nvPr/>
            </p:nvSpPr>
            <p:spPr>
              <a:xfrm rot="2728515">
                <a:off x="7153727"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45" name="Google Shape;145;p13"/>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146" name="Google Shape;146;p13"/>
          <p:cNvSpPr/>
          <p:nvPr/>
        </p:nvSpPr>
        <p:spPr>
          <a:xfrm flipH="1">
            <a:off x="9653588" y="773113"/>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7" name="Google Shape;147;p13"/>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148" name="Google Shape;148;p13"/>
          <p:cNvSpPr txBox="1"/>
          <p:nvPr/>
        </p:nvSpPr>
        <p:spPr>
          <a:xfrm flipH="1">
            <a:off x="909688" y="7938"/>
            <a:ext cx="991230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en-US" sz="2800" u="none" cap="none" strike="noStrike">
                <a:solidFill>
                  <a:srgbClr val="000000"/>
                </a:solidFill>
                <a:latin typeface="Open Sans Light"/>
                <a:ea typeface="Open Sans Light"/>
                <a:cs typeface="Open Sans Light"/>
                <a:sym typeface="Open Sans Light"/>
              </a:rPr>
              <a:t>CONTRIBUTEURS / CONTRIBUTRICES </a:t>
            </a:r>
            <a:endParaRPr b="1" i="0" sz="2800" u="none" cap="none" strike="noStrik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149" name="Shape 149"/>
        <p:cNvGrpSpPr/>
        <p:nvPr/>
      </p:nvGrpSpPr>
      <p:grpSpPr>
        <a:xfrm>
          <a:off x="0" y="0"/>
          <a:ext cx="0" cy="0"/>
          <a:chOff x="0" y="0"/>
          <a:chExt cx="0" cy="0"/>
        </a:xfrm>
      </p:grpSpPr>
      <p:pic>
        <p:nvPicPr>
          <p:cNvPr id="150" name="Google Shape;150;p14"/>
          <p:cNvPicPr preferRelativeResize="0"/>
          <p:nvPr/>
        </p:nvPicPr>
        <p:blipFill rotWithShape="1">
          <a:blip r:embed="rId2">
            <a:alphaModFix/>
          </a:blip>
          <a:srcRect b="0" l="0" r="0" t="0"/>
          <a:stretch/>
        </p:blipFill>
        <p:spPr>
          <a:xfrm>
            <a:off x="1238250" y="6008688"/>
            <a:ext cx="1352552" cy="355600"/>
          </a:xfrm>
          <a:prstGeom prst="rect">
            <a:avLst/>
          </a:prstGeom>
          <a:noFill/>
          <a:ln>
            <a:noFill/>
          </a:ln>
        </p:spPr>
      </p:pic>
      <p:pic>
        <p:nvPicPr>
          <p:cNvPr id="151" name="Google Shape;151;p14"/>
          <p:cNvPicPr preferRelativeResize="0"/>
          <p:nvPr/>
        </p:nvPicPr>
        <p:blipFill rotWithShape="1">
          <a:blip r:embed="rId3">
            <a:alphaModFix/>
          </a:blip>
          <a:srcRect b="0" l="0" r="0" t="0"/>
          <a:stretch/>
        </p:blipFill>
        <p:spPr>
          <a:xfrm>
            <a:off x="3414713" y="6008688"/>
            <a:ext cx="1096960" cy="355600"/>
          </a:xfrm>
          <a:prstGeom prst="rect">
            <a:avLst/>
          </a:prstGeom>
          <a:noFill/>
          <a:ln>
            <a:noFill/>
          </a:ln>
        </p:spPr>
      </p:pic>
      <p:pic>
        <p:nvPicPr>
          <p:cNvPr id="152" name="Google Shape;152;p14"/>
          <p:cNvPicPr preferRelativeResize="0"/>
          <p:nvPr/>
        </p:nvPicPr>
        <p:blipFill rotWithShape="1">
          <a:blip r:embed="rId4">
            <a:alphaModFix/>
          </a:blip>
          <a:srcRect b="0" l="0" r="0" t="0"/>
          <a:stretch/>
        </p:blipFill>
        <p:spPr>
          <a:xfrm>
            <a:off x="5334000" y="6008688"/>
            <a:ext cx="1223964" cy="355600"/>
          </a:xfrm>
          <a:prstGeom prst="rect">
            <a:avLst/>
          </a:prstGeom>
          <a:noFill/>
          <a:ln>
            <a:noFill/>
          </a:ln>
        </p:spPr>
      </p:pic>
      <p:pic>
        <p:nvPicPr>
          <p:cNvPr id="153" name="Google Shape;153;p14"/>
          <p:cNvPicPr preferRelativeResize="0"/>
          <p:nvPr/>
        </p:nvPicPr>
        <p:blipFill rotWithShape="1">
          <a:blip r:embed="rId5">
            <a:alphaModFix/>
          </a:blip>
          <a:srcRect b="0" l="0" r="0" t="0"/>
          <a:stretch/>
        </p:blipFill>
        <p:spPr>
          <a:xfrm>
            <a:off x="7381875" y="6016625"/>
            <a:ext cx="1054100" cy="341313"/>
          </a:xfrm>
          <a:prstGeom prst="rect">
            <a:avLst/>
          </a:prstGeom>
          <a:noFill/>
          <a:ln>
            <a:noFill/>
          </a:ln>
        </p:spPr>
      </p:pic>
      <p:pic>
        <p:nvPicPr>
          <p:cNvPr id="154" name="Google Shape;154;p14"/>
          <p:cNvPicPr preferRelativeResize="0"/>
          <p:nvPr/>
        </p:nvPicPr>
        <p:blipFill rotWithShape="1">
          <a:blip r:embed="rId6">
            <a:alphaModFix/>
          </a:blip>
          <a:srcRect b="0" l="0" r="0" t="0"/>
          <a:stretch/>
        </p:blipFill>
        <p:spPr>
          <a:xfrm>
            <a:off x="9259888" y="6002338"/>
            <a:ext cx="1323974" cy="355601"/>
          </a:xfrm>
          <a:prstGeom prst="rect">
            <a:avLst/>
          </a:prstGeom>
          <a:noFill/>
          <a:ln>
            <a:noFill/>
          </a:ln>
        </p:spPr>
      </p:pic>
      <p:sp>
        <p:nvSpPr>
          <p:cNvPr id="155" name="Google Shape;155;p14"/>
          <p:cNvSpPr txBox="1"/>
          <p:nvPr/>
        </p:nvSpPr>
        <p:spPr>
          <a:xfrm>
            <a:off x="4237038" y="2108200"/>
            <a:ext cx="4302000" cy="2290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en-US"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156" name="Google Shape;156;p14"/>
          <p:cNvCxnSpPr/>
          <p:nvPr/>
        </p:nvCxnSpPr>
        <p:spPr>
          <a:xfrm>
            <a:off x="1238250" y="5624513"/>
            <a:ext cx="9358200" cy="0"/>
          </a:xfrm>
          <a:prstGeom prst="straightConnector1">
            <a:avLst/>
          </a:prstGeom>
          <a:noFill/>
          <a:ln cap="flat" cmpd="sng" w="9525">
            <a:solidFill>
              <a:srgbClr val="3A3838"/>
            </a:solidFill>
            <a:prstDash val="solid"/>
            <a:miter lim="800000"/>
            <a:headEnd len="sm" w="sm" type="none"/>
            <a:tailEnd len="sm" w="sm" type="none"/>
          </a:ln>
        </p:spPr>
      </p:cxnSp>
      <p:pic>
        <p:nvPicPr>
          <p:cNvPr id="157" name="Google Shape;157;p14"/>
          <p:cNvPicPr preferRelativeResize="0"/>
          <p:nvPr/>
        </p:nvPicPr>
        <p:blipFill rotWithShape="1">
          <a:blip r:embed="rId7">
            <a:alphaModFix/>
          </a:blip>
          <a:srcRect b="0" l="0" r="0" t="0"/>
          <a:stretch/>
        </p:blipFill>
        <p:spPr>
          <a:xfrm>
            <a:off x="611188" y="574675"/>
            <a:ext cx="2019300" cy="7747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61" name="Shape 161"/>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180" name="Shape 180"/>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21" name="Shape 21"/>
        <p:cNvGrpSpPr/>
        <p:nvPr/>
      </p:nvGrpSpPr>
      <p:grpSpPr>
        <a:xfrm>
          <a:off x="0" y="0"/>
          <a:ext cx="0" cy="0"/>
          <a:chOff x="0" y="0"/>
          <a:chExt cx="0" cy="0"/>
        </a:xfrm>
      </p:grpSpPr>
      <p:sp>
        <p:nvSpPr>
          <p:cNvPr id="22" name="Google Shape;22;p3"/>
          <p:cNvSpPr txBox="1"/>
          <p:nvPr/>
        </p:nvSpPr>
        <p:spPr>
          <a:xfrm flipH="1">
            <a:off x="909688" y="9525"/>
            <a:ext cx="9912300" cy="9129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en-US" sz="2800" u="none" cap="none" strike="noStrike">
                <a:solidFill>
                  <a:srgbClr val="000000"/>
                </a:solidFill>
                <a:latin typeface="Open Sans"/>
                <a:ea typeface="Open Sans"/>
                <a:cs typeface="Open Sans"/>
                <a:sym typeface="Open Sans"/>
              </a:rPr>
              <a:t>COMPÉTENCE: Expression écrite</a:t>
            </a:r>
            <a:endParaRPr b="1" i="0" sz="2800" u="none" cap="none" strike="noStrike">
              <a:solidFill>
                <a:srgbClr val="3A3838"/>
              </a:solidFill>
              <a:latin typeface="Open Sans"/>
              <a:ea typeface="Open Sans"/>
              <a:cs typeface="Open Sans"/>
              <a:sym typeface="Open Sans"/>
            </a:endParaRPr>
          </a:p>
        </p:txBody>
      </p:sp>
      <p:pic>
        <p:nvPicPr>
          <p:cNvPr id="23" name="Google Shape;23;p3"/>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24" name="Google Shape;24;p3"/>
          <p:cNvSpPr/>
          <p:nvPr/>
        </p:nvSpPr>
        <p:spPr>
          <a:xfrm flipH="1">
            <a:off x="9450886" y="334963"/>
            <a:ext cx="1502864" cy="1502864"/>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5" name="Google Shape;25;p3"/>
          <p:cNvGrpSpPr/>
          <p:nvPr/>
        </p:nvGrpSpPr>
        <p:grpSpPr>
          <a:xfrm flipH="1" rot="10800000">
            <a:off x="-20475" y="89097"/>
            <a:ext cx="12191777" cy="1998488"/>
            <a:chOff x="-24104178" y="706406"/>
            <a:chExt cx="33183933" cy="5470813"/>
          </a:xfrm>
        </p:grpSpPr>
        <p:grpSp>
          <p:nvGrpSpPr>
            <p:cNvPr id="26" name="Google Shape;26;p3"/>
            <p:cNvGrpSpPr/>
            <p:nvPr/>
          </p:nvGrpSpPr>
          <p:grpSpPr>
            <a:xfrm flipH="1" rot="10800000">
              <a:off x="-24104178" y="3520496"/>
              <a:ext cx="30346636" cy="2656723"/>
              <a:chOff x="-19345619" y="811336"/>
              <a:chExt cx="30346636" cy="2656723"/>
            </a:xfrm>
          </p:grpSpPr>
          <p:sp>
            <p:nvSpPr>
              <p:cNvPr id="27" name="Google Shape;27;p3"/>
              <p:cNvSpPr/>
              <p:nvPr/>
            </p:nvSpPr>
            <p:spPr>
              <a:xfrm>
                <a:off x="-19345619" y="3140451"/>
                <a:ext cx="25428000" cy="291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8" name="Google Shape;28;p3"/>
              <p:cNvSpPr/>
              <p:nvPr/>
            </p:nvSpPr>
            <p:spPr>
              <a:xfrm rot="2728515">
                <a:off x="7099338"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9" name="Google Shape;29;p3"/>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 name="Google Shape;30;p3"/>
            <p:cNvGrpSpPr/>
            <p:nvPr/>
          </p:nvGrpSpPr>
          <p:grpSpPr>
            <a:xfrm flipH="1">
              <a:off x="1190983" y="706406"/>
              <a:ext cx="7888772" cy="2656723"/>
              <a:chOff x="3112245" y="811336"/>
              <a:chExt cx="7888772" cy="2656723"/>
            </a:xfrm>
          </p:grpSpPr>
          <p:sp>
            <p:nvSpPr>
              <p:cNvPr id="31" name="Google Shape;31;p3"/>
              <p:cNvSpPr/>
              <p:nvPr/>
            </p:nvSpPr>
            <p:spPr>
              <a:xfrm>
                <a:off x="3112245" y="3201287"/>
                <a:ext cx="3080700" cy="2304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2" name="Google Shape;32;p3"/>
              <p:cNvSpPr/>
              <p:nvPr/>
            </p:nvSpPr>
            <p:spPr>
              <a:xfrm rot="2728515">
                <a:off x="7153727"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3" name="Google Shape;33;p3"/>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34" name="Google Shape;34;p3"/>
          <p:cNvSpPr/>
          <p:nvPr/>
        </p:nvSpPr>
        <p:spPr>
          <a:xfrm flipH="1">
            <a:off x="9791535" y="700088"/>
            <a:ext cx="778040" cy="784374"/>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5" name="Shape 35"/>
        <p:cNvGrpSpPr/>
        <p:nvPr/>
      </p:nvGrpSpPr>
      <p:grpSpPr>
        <a:xfrm>
          <a:off x="0" y="0"/>
          <a:ext cx="0" cy="0"/>
          <a:chOff x="0" y="0"/>
          <a:chExt cx="0" cy="0"/>
        </a:xfrm>
      </p:grpSpPr>
      <p:pic>
        <p:nvPicPr>
          <p:cNvPr id="36" name="Google Shape;36;p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37" name="Shape 37"/>
        <p:cNvGrpSpPr/>
        <p:nvPr/>
      </p:nvGrpSpPr>
      <p:grpSpPr>
        <a:xfrm>
          <a:off x="0" y="0"/>
          <a:ext cx="0" cy="0"/>
          <a:chOff x="0" y="0"/>
          <a:chExt cx="0" cy="0"/>
        </a:xfrm>
      </p:grpSpPr>
      <p:sp>
        <p:nvSpPr>
          <p:cNvPr id="38" name="Google Shape;38;p5"/>
          <p:cNvSpPr/>
          <p:nvPr/>
        </p:nvSpPr>
        <p:spPr>
          <a:xfrm flipH="1">
            <a:off x="-8367" y="987425"/>
            <a:ext cx="12209892" cy="5877489"/>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5"/>
          <p:cNvSpPr/>
          <p:nvPr/>
        </p:nvSpPr>
        <p:spPr>
          <a:xfrm flipH="1">
            <a:off x="709475" y="1784350"/>
            <a:ext cx="10698300" cy="4259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0" name="Google Shape;40;p5"/>
          <p:cNvSpPr/>
          <p:nvPr/>
        </p:nvSpPr>
        <p:spPr>
          <a:xfrm flipH="1">
            <a:off x="9425486" y="334963"/>
            <a:ext cx="1502864" cy="1502864"/>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1" name="Google Shape;41;p5"/>
          <p:cNvGrpSpPr/>
          <p:nvPr/>
        </p:nvGrpSpPr>
        <p:grpSpPr>
          <a:xfrm flipH="1" rot="10800000">
            <a:off x="-30000" y="89097"/>
            <a:ext cx="12191777" cy="1998488"/>
            <a:chOff x="-24104178" y="706406"/>
            <a:chExt cx="33183933" cy="5470813"/>
          </a:xfrm>
        </p:grpSpPr>
        <p:grpSp>
          <p:nvGrpSpPr>
            <p:cNvPr id="42" name="Google Shape;42;p5"/>
            <p:cNvGrpSpPr/>
            <p:nvPr/>
          </p:nvGrpSpPr>
          <p:grpSpPr>
            <a:xfrm flipH="1" rot="10800000">
              <a:off x="-24104178" y="3520496"/>
              <a:ext cx="30346636" cy="2656723"/>
              <a:chOff x="-19345619" y="811336"/>
              <a:chExt cx="30346636" cy="2656723"/>
            </a:xfrm>
          </p:grpSpPr>
          <p:sp>
            <p:nvSpPr>
              <p:cNvPr id="43" name="Google Shape;43;p5"/>
              <p:cNvSpPr/>
              <p:nvPr/>
            </p:nvSpPr>
            <p:spPr>
              <a:xfrm>
                <a:off x="-19345619" y="3140451"/>
                <a:ext cx="25428000" cy="291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 name="Google Shape;44;p5"/>
              <p:cNvSpPr/>
              <p:nvPr/>
            </p:nvSpPr>
            <p:spPr>
              <a:xfrm rot="2728515">
                <a:off x="7099338"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5" name="Google Shape;45;p5"/>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 name="Google Shape;46;p5"/>
            <p:cNvGrpSpPr/>
            <p:nvPr/>
          </p:nvGrpSpPr>
          <p:grpSpPr>
            <a:xfrm flipH="1">
              <a:off x="1190983" y="706406"/>
              <a:ext cx="7888772" cy="2656723"/>
              <a:chOff x="3112245" y="811336"/>
              <a:chExt cx="7888772" cy="2656723"/>
            </a:xfrm>
          </p:grpSpPr>
          <p:sp>
            <p:nvSpPr>
              <p:cNvPr id="47" name="Google Shape;47;p5"/>
              <p:cNvSpPr/>
              <p:nvPr/>
            </p:nvSpPr>
            <p:spPr>
              <a:xfrm>
                <a:off x="3112245" y="3201287"/>
                <a:ext cx="3080700" cy="2304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8" name="Google Shape;48;p5"/>
              <p:cNvSpPr/>
              <p:nvPr/>
            </p:nvSpPr>
            <p:spPr>
              <a:xfrm rot="2728515">
                <a:off x="7153727"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9" name="Google Shape;49;p5"/>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50" name="Google Shape;50;p5"/>
          <p:cNvGrpSpPr/>
          <p:nvPr/>
        </p:nvGrpSpPr>
        <p:grpSpPr>
          <a:xfrm flipH="1">
            <a:off x="9763197" y="736940"/>
            <a:ext cx="870810" cy="758605"/>
            <a:chOff x="4077063" y="5137916"/>
            <a:chExt cx="1418950" cy="1235313"/>
          </a:xfrm>
        </p:grpSpPr>
        <p:sp>
          <p:nvSpPr>
            <p:cNvPr id="51" name="Google Shape;51;p5"/>
            <p:cNvSpPr/>
            <p:nvPr/>
          </p:nvSpPr>
          <p:spPr>
            <a:xfrm flipH="1" rot="5400000">
              <a:off x="4675387" y="5299467"/>
              <a:ext cx="222301" cy="1418950"/>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2" name="Google Shape;52;p5"/>
            <p:cNvSpPr/>
            <p:nvPr/>
          </p:nvSpPr>
          <p:spPr>
            <a:xfrm flipH="1" rot="-5400000">
              <a:off x="4680792" y="5595373"/>
              <a:ext cx="211771" cy="1343940"/>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3" name="Google Shape;53;p5"/>
            <p:cNvSpPr/>
            <p:nvPr/>
          </p:nvSpPr>
          <p:spPr>
            <a:xfrm flipH="1" rot="-5400000">
              <a:off x="4680792" y="5075738"/>
              <a:ext cx="211771" cy="1343940"/>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4" name="Google Shape;54;p5"/>
            <p:cNvSpPr/>
            <p:nvPr/>
          </p:nvSpPr>
          <p:spPr>
            <a:xfrm flipH="1" rot="-5400000">
              <a:off x="4663853" y="4823796"/>
              <a:ext cx="209431" cy="1343940"/>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5" name="Google Shape;55;p5"/>
            <p:cNvSpPr/>
            <p:nvPr/>
          </p:nvSpPr>
          <p:spPr>
            <a:xfrm flipH="1" rot="5400000">
              <a:off x="4698001" y="4574957"/>
              <a:ext cx="211771" cy="1337689"/>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grpSp>
      <p:pic>
        <p:nvPicPr>
          <p:cNvPr id="56" name="Google Shape;56;p5"/>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57" name="Google Shape;57;p5"/>
          <p:cNvSpPr txBox="1"/>
          <p:nvPr/>
        </p:nvSpPr>
        <p:spPr>
          <a:xfrm flipH="1">
            <a:off x="909688" y="7938"/>
            <a:ext cx="991230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en-US" sz="2800" u="none" cap="none" strike="noStrike">
                <a:solidFill>
                  <a:srgbClr val="000000"/>
                </a:solidFill>
                <a:latin typeface="Open Sans"/>
                <a:ea typeface="Open Sans"/>
                <a:cs typeface="Open Sans"/>
                <a:sym typeface="Open Sans"/>
              </a:rPr>
              <a:t>RÉFÉRENCES</a:t>
            </a:r>
            <a:endParaRPr b="1" i="0" sz="2800" u="none" cap="none" strike="noStrike">
              <a:solidFill>
                <a:srgbClr val="3A3838"/>
              </a:solidFill>
              <a:latin typeface="Open Sans"/>
              <a:ea typeface="Open Sans"/>
              <a:cs typeface="Open Sans"/>
              <a:sym typeface="Open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58" name="Shape 58"/>
        <p:cNvGrpSpPr/>
        <p:nvPr/>
      </p:nvGrpSpPr>
      <p:grpSpPr>
        <a:xfrm>
          <a:off x="0" y="0"/>
          <a:ext cx="0" cy="0"/>
          <a:chOff x="0" y="0"/>
          <a:chExt cx="0" cy="0"/>
        </a:xfrm>
      </p:grpSpPr>
      <p:sp>
        <p:nvSpPr>
          <p:cNvPr id="59" name="Google Shape;59;p6"/>
          <p:cNvSpPr/>
          <p:nvPr/>
        </p:nvSpPr>
        <p:spPr>
          <a:xfrm flipH="1">
            <a:off x="1158" y="987425"/>
            <a:ext cx="12209892" cy="5877489"/>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6"/>
          <p:cNvSpPr/>
          <p:nvPr/>
        </p:nvSpPr>
        <p:spPr>
          <a:xfrm flipH="1">
            <a:off x="719000" y="1784350"/>
            <a:ext cx="10698300" cy="4259400"/>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1" name="Google Shape;61;p6"/>
          <p:cNvSpPr/>
          <p:nvPr/>
        </p:nvSpPr>
        <p:spPr>
          <a:xfrm flipH="1">
            <a:off x="9435011" y="334963"/>
            <a:ext cx="1502864" cy="1502864"/>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2" name="Google Shape;62;p6"/>
          <p:cNvGrpSpPr/>
          <p:nvPr/>
        </p:nvGrpSpPr>
        <p:grpSpPr>
          <a:xfrm flipH="1" rot="10800000">
            <a:off x="-22062" y="89097"/>
            <a:ext cx="12191776" cy="1998488"/>
            <a:chOff x="-24108498" y="706406"/>
            <a:chExt cx="33183930" cy="5470813"/>
          </a:xfrm>
        </p:grpSpPr>
        <p:grpSp>
          <p:nvGrpSpPr>
            <p:cNvPr id="63" name="Google Shape;63;p6"/>
            <p:cNvGrpSpPr/>
            <p:nvPr/>
          </p:nvGrpSpPr>
          <p:grpSpPr>
            <a:xfrm flipH="1" rot="10800000">
              <a:off x="-24108498" y="3520496"/>
              <a:ext cx="30350956" cy="2656723"/>
              <a:chOff x="-19349939" y="811336"/>
              <a:chExt cx="30350956" cy="2656723"/>
            </a:xfrm>
          </p:grpSpPr>
          <p:sp>
            <p:nvSpPr>
              <p:cNvPr id="64" name="Google Shape;64;p6"/>
              <p:cNvSpPr/>
              <p:nvPr/>
            </p:nvSpPr>
            <p:spPr>
              <a:xfrm>
                <a:off x="-19349939" y="3140451"/>
                <a:ext cx="25428000" cy="291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5" name="Google Shape;65;p6"/>
              <p:cNvSpPr/>
              <p:nvPr/>
            </p:nvSpPr>
            <p:spPr>
              <a:xfrm rot="2728515">
                <a:off x="7095016"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6" name="Google Shape;66;p6"/>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7" name="Google Shape;67;p6"/>
            <p:cNvGrpSpPr/>
            <p:nvPr/>
          </p:nvGrpSpPr>
          <p:grpSpPr>
            <a:xfrm flipH="1">
              <a:off x="1190983" y="706406"/>
              <a:ext cx="7884449" cy="2656723"/>
              <a:chOff x="3116568" y="811336"/>
              <a:chExt cx="7884449" cy="2656723"/>
            </a:xfrm>
          </p:grpSpPr>
          <p:sp>
            <p:nvSpPr>
              <p:cNvPr id="68" name="Google Shape;68;p6"/>
              <p:cNvSpPr/>
              <p:nvPr/>
            </p:nvSpPr>
            <p:spPr>
              <a:xfrm>
                <a:off x="3116568" y="3201287"/>
                <a:ext cx="3080700" cy="2304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9" name="Google Shape;69;p6"/>
              <p:cNvSpPr/>
              <p:nvPr/>
            </p:nvSpPr>
            <p:spPr>
              <a:xfrm rot="2728515">
                <a:off x="7153727"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0" name="Google Shape;70;p6"/>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1" name="Google Shape;71;p6"/>
          <p:cNvSpPr/>
          <p:nvPr/>
        </p:nvSpPr>
        <p:spPr>
          <a:xfrm flipH="1">
            <a:off x="9653588" y="773113"/>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2" name="Google Shape;72;p6"/>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73" name="Google Shape;73;p6"/>
          <p:cNvSpPr txBox="1"/>
          <p:nvPr/>
        </p:nvSpPr>
        <p:spPr>
          <a:xfrm flipH="1">
            <a:off x="909688" y="7938"/>
            <a:ext cx="991230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en-US" sz="2800" u="none" cap="none" strike="noStrike">
                <a:solidFill>
                  <a:srgbClr val="000000"/>
                </a:solidFill>
                <a:latin typeface="Open Sans"/>
                <a:ea typeface="Open Sans"/>
                <a:cs typeface="Open Sans"/>
                <a:sym typeface="Open Sans"/>
              </a:rPr>
              <a:t>COLLABORATEURS / COLLABORATRICES</a:t>
            </a:r>
            <a:endParaRPr b="1" i="0" sz="2800" u="none" cap="none" strike="noStrike">
              <a:solidFill>
                <a:srgbClr val="3A3838"/>
              </a:solidFill>
              <a:latin typeface="Open Sans"/>
              <a:ea typeface="Open Sans"/>
              <a:cs typeface="Open Sans"/>
              <a:sym typeface="Open San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74" name="Shape 74"/>
        <p:cNvGrpSpPr/>
        <p:nvPr/>
      </p:nvGrpSpPr>
      <p:grpSpPr>
        <a:xfrm>
          <a:off x="0" y="0"/>
          <a:ext cx="0" cy="0"/>
          <a:chOff x="0" y="0"/>
          <a:chExt cx="0" cy="0"/>
        </a:xfrm>
      </p:grpSpPr>
      <p:pic>
        <p:nvPicPr>
          <p:cNvPr id="75" name="Google Shape;75;p7"/>
          <p:cNvPicPr preferRelativeResize="0"/>
          <p:nvPr/>
        </p:nvPicPr>
        <p:blipFill rotWithShape="1">
          <a:blip r:embed="rId2">
            <a:alphaModFix/>
          </a:blip>
          <a:srcRect b="0" l="0" r="0" t="0"/>
          <a:stretch/>
        </p:blipFill>
        <p:spPr>
          <a:xfrm>
            <a:off x="1238250" y="6008688"/>
            <a:ext cx="1352552" cy="355600"/>
          </a:xfrm>
          <a:prstGeom prst="rect">
            <a:avLst/>
          </a:prstGeom>
          <a:noFill/>
          <a:ln>
            <a:noFill/>
          </a:ln>
        </p:spPr>
      </p:pic>
      <p:pic>
        <p:nvPicPr>
          <p:cNvPr id="76" name="Google Shape;76;p7"/>
          <p:cNvPicPr preferRelativeResize="0"/>
          <p:nvPr/>
        </p:nvPicPr>
        <p:blipFill rotWithShape="1">
          <a:blip r:embed="rId3">
            <a:alphaModFix/>
          </a:blip>
          <a:srcRect b="0" l="0" r="0" t="0"/>
          <a:stretch/>
        </p:blipFill>
        <p:spPr>
          <a:xfrm>
            <a:off x="3414713" y="6008688"/>
            <a:ext cx="1096960" cy="355600"/>
          </a:xfrm>
          <a:prstGeom prst="rect">
            <a:avLst/>
          </a:prstGeom>
          <a:noFill/>
          <a:ln>
            <a:noFill/>
          </a:ln>
        </p:spPr>
      </p:pic>
      <p:pic>
        <p:nvPicPr>
          <p:cNvPr id="77" name="Google Shape;77;p7"/>
          <p:cNvPicPr preferRelativeResize="0"/>
          <p:nvPr/>
        </p:nvPicPr>
        <p:blipFill rotWithShape="1">
          <a:blip r:embed="rId4">
            <a:alphaModFix/>
          </a:blip>
          <a:srcRect b="0" l="0" r="0" t="0"/>
          <a:stretch/>
        </p:blipFill>
        <p:spPr>
          <a:xfrm>
            <a:off x="5334000" y="6008688"/>
            <a:ext cx="1223964" cy="355600"/>
          </a:xfrm>
          <a:prstGeom prst="rect">
            <a:avLst/>
          </a:prstGeom>
          <a:noFill/>
          <a:ln>
            <a:noFill/>
          </a:ln>
        </p:spPr>
      </p:pic>
      <p:pic>
        <p:nvPicPr>
          <p:cNvPr id="78" name="Google Shape;78;p7"/>
          <p:cNvPicPr preferRelativeResize="0"/>
          <p:nvPr/>
        </p:nvPicPr>
        <p:blipFill rotWithShape="1">
          <a:blip r:embed="rId5">
            <a:alphaModFix/>
          </a:blip>
          <a:srcRect b="0" l="0" r="0" t="0"/>
          <a:stretch/>
        </p:blipFill>
        <p:spPr>
          <a:xfrm>
            <a:off x="7381875" y="6016625"/>
            <a:ext cx="1054100" cy="341313"/>
          </a:xfrm>
          <a:prstGeom prst="rect">
            <a:avLst/>
          </a:prstGeom>
          <a:noFill/>
          <a:ln>
            <a:noFill/>
          </a:ln>
        </p:spPr>
      </p:pic>
      <p:pic>
        <p:nvPicPr>
          <p:cNvPr id="79" name="Google Shape;79;p7"/>
          <p:cNvPicPr preferRelativeResize="0"/>
          <p:nvPr/>
        </p:nvPicPr>
        <p:blipFill rotWithShape="1">
          <a:blip r:embed="rId6">
            <a:alphaModFix/>
          </a:blip>
          <a:srcRect b="0" l="0" r="0" t="0"/>
          <a:stretch/>
        </p:blipFill>
        <p:spPr>
          <a:xfrm>
            <a:off x="9259888" y="6002338"/>
            <a:ext cx="1323974" cy="355601"/>
          </a:xfrm>
          <a:prstGeom prst="rect">
            <a:avLst/>
          </a:prstGeom>
          <a:noFill/>
          <a:ln>
            <a:noFill/>
          </a:ln>
        </p:spPr>
      </p:pic>
      <p:sp>
        <p:nvSpPr>
          <p:cNvPr id="80" name="Google Shape;80;p7"/>
          <p:cNvSpPr txBox="1"/>
          <p:nvPr/>
        </p:nvSpPr>
        <p:spPr>
          <a:xfrm>
            <a:off x="4237038" y="2108200"/>
            <a:ext cx="4326000" cy="2290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en-US"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81" name="Google Shape;81;p7"/>
          <p:cNvCxnSpPr/>
          <p:nvPr/>
        </p:nvCxnSpPr>
        <p:spPr>
          <a:xfrm>
            <a:off x="1238250" y="5624513"/>
            <a:ext cx="9358200" cy="0"/>
          </a:xfrm>
          <a:prstGeom prst="straightConnector1">
            <a:avLst/>
          </a:prstGeom>
          <a:noFill/>
          <a:ln cap="flat" cmpd="sng" w="9525">
            <a:solidFill>
              <a:srgbClr val="3A3838"/>
            </a:solidFill>
            <a:prstDash val="solid"/>
            <a:miter lim="800000"/>
            <a:headEnd len="sm" w="sm" type="none"/>
            <a:tailEnd len="sm" w="sm" type="none"/>
          </a:ln>
        </p:spPr>
      </p:cxnSp>
      <p:pic>
        <p:nvPicPr>
          <p:cNvPr id="82" name="Google Shape;82;p7"/>
          <p:cNvPicPr preferRelativeResize="0"/>
          <p:nvPr/>
        </p:nvPicPr>
        <p:blipFill rotWithShape="1">
          <a:blip r:embed="rId7">
            <a:alphaModFix/>
          </a:blip>
          <a:srcRect b="0" l="0" r="0" t="0"/>
          <a:stretch/>
        </p:blipFill>
        <p:spPr>
          <a:xfrm>
            <a:off x="611188" y="574675"/>
            <a:ext cx="2019300" cy="7747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84" name="Shape 84"/>
        <p:cNvGrpSpPr/>
        <p:nvPr/>
      </p:nvGrpSpPr>
      <p:grpSpPr>
        <a:xfrm>
          <a:off x="0" y="0"/>
          <a:ext cx="0" cy="0"/>
          <a:chOff x="0" y="0"/>
          <a:chExt cx="0" cy="0"/>
        </a:xfrm>
      </p:grpSpPr>
      <p:pic>
        <p:nvPicPr>
          <p:cNvPr id="85" name="Google Shape;85;p9"/>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86" name="Google Shape;86;p9"/>
          <p:cNvSpPr/>
          <p:nvPr/>
        </p:nvSpPr>
        <p:spPr>
          <a:xfrm flipH="1">
            <a:off x="9791535" y="700088"/>
            <a:ext cx="778040" cy="784374"/>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7" name="Google Shape;87;p9"/>
          <p:cNvGrpSpPr/>
          <p:nvPr/>
        </p:nvGrpSpPr>
        <p:grpSpPr>
          <a:xfrm flipH="1" rot="10800000">
            <a:off x="-15712" y="89097"/>
            <a:ext cx="12191776" cy="1998488"/>
            <a:chOff x="-24091214" y="706406"/>
            <a:chExt cx="33183930" cy="5470813"/>
          </a:xfrm>
        </p:grpSpPr>
        <p:grpSp>
          <p:nvGrpSpPr>
            <p:cNvPr id="88" name="Google Shape;88;p9"/>
            <p:cNvGrpSpPr/>
            <p:nvPr/>
          </p:nvGrpSpPr>
          <p:grpSpPr>
            <a:xfrm flipH="1" rot="10800000">
              <a:off x="-24091214" y="3520496"/>
              <a:ext cx="30333672" cy="2656723"/>
              <a:chOff x="-19332655" y="811336"/>
              <a:chExt cx="30333672" cy="2656723"/>
            </a:xfrm>
          </p:grpSpPr>
          <p:sp>
            <p:nvSpPr>
              <p:cNvPr id="89" name="Google Shape;89;p9"/>
              <p:cNvSpPr/>
              <p:nvPr/>
            </p:nvSpPr>
            <p:spPr>
              <a:xfrm>
                <a:off x="-19332655" y="3140451"/>
                <a:ext cx="25428000" cy="291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0" name="Google Shape;90;p9"/>
              <p:cNvSpPr/>
              <p:nvPr/>
            </p:nvSpPr>
            <p:spPr>
              <a:xfrm rot="2728515">
                <a:off x="7112299"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1" name="Google Shape;91;p9"/>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2" name="Google Shape;92;p9"/>
            <p:cNvGrpSpPr/>
            <p:nvPr/>
          </p:nvGrpSpPr>
          <p:grpSpPr>
            <a:xfrm flipH="1">
              <a:off x="1190983" y="706406"/>
              <a:ext cx="7901733" cy="2656723"/>
              <a:chOff x="3099284" y="811336"/>
              <a:chExt cx="7901733" cy="2656723"/>
            </a:xfrm>
          </p:grpSpPr>
          <p:sp>
            <p:nvSpPr>
              <p:cNvPr id="93" name="Google Shape;93;p9"/>
              <p:cNvSpPr/>
              <p:nvPr/>
            </p:nvSpPr>
            <p:spPr>
              <a:xfrm>
                <a:off x="3099284" y="3201287"/>
                <a:ext cx="3080700" cy="2304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4" name="Google Shape;94;p9"/>
              <p:cNvSpPr/>
              <p:nvPr/>
            </p:nvSpPr>
            <p:spPr>
              <a:xfrm rot="2728515">
                <a:off x="7153727"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5" name="Google Shape;95;p9"/>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96" name="Google Shape;96;p9"/>
          <p:cNvSpPr/>
          <p:nvPr/>
        </p:nvSpPr>
        <p:spPr>
          <a:xfrm flipH="1">
            <a:off x="9450886" y="334963"/>
            <a:ext cx="1502864" cy="1502864"/>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9"/>
          <p:cNvSpPr/>
          <p:nvPr/>
        </p:nvSpPr>
        <p:spPr>
          <a:xfrm flipH="1">
            <a:off x="9791535" y="700088"/>
            <a:ext cx="778040" cy="784374"/>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 name="Google Shape;98;p9"/>
          <p:cNvSpPr txBox="1"/>
          <p:nvPr/>
        </p:nvSpPr>
        <p:spPr>
          <a:xfrm>
            <a:off x="855662" y="387115"/>
            <a:ext cx="9531300" cy="480300"/>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2800"/>
              <a:buFont typeface="Open Sans Light"/>
              <a:buNone/>
            </a:pPr>
            <a:r>
              <a:rPr b="1" i="0" lang="en-US" sz="2800" u="none" cap="none" strike="noStrike">
                <a:solidFill>
                  <a:srgbClr val="000000"/>
                </a:solidFill>
                <a:latin typeface="Open Sans Light"/>
                <a:ea typeface="Open Sans Light"/>
                <a:cs typeface="Open Sans Light"/>
                <a:sym typeface="Open Sans Light"/>
              </a:rPr>
              <a:t>COMPÉTENCE : </a:t>
            </a:r>
            <a:r>
              <a:rPr b="1" i="0" lang="en-US" sz="2400" u="none" cap="none" strike="noStrike">
                <a:solidFill>
                  <a:srgbClr val="000000"/>
                </a:solidFill>
                <a:latin typeface="Open Sans Light"/>
                <a:ea typeface="Open Sans Light"/>
                <a:cs typeface="Open Sans Light"/>
                <a:sym typeface="Open Sans Light"/>
              </a:rPr>
              <a:t>lecture et compréhension de documents écrits</a:t>
            </a:r>
            <a:endParaRPr b="1" i="0" sz="2400" u="none" cap="none" strike="noStrik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99" name="Shape 99"/>
        <p:cNvGrpSpPr/>
        <p:nvPr/>
      </p:nvGrpSpPr>
      <p:grpSpPr>
        <a:xfrm>
          <a:off x="0" y="0"/>
          <a:ext cx="0" cy="0"/>
          <a:chOff x="0" y="0"/>
          <a:chExt cx="0" cy="0"/>
        </a:xfrm>
      </p:grpSpPr>
      <p:pic>
        <p:nvPicPr>
          <p:cNvPr id="100" name="Google Shape;100;p10"/>
          <p:cNvPicPr preferRelativeResize="0"/>
          <p:nvPr/>
        </p:nvPicPr>
        <p:blipFill rotWithShape="1">
          <a:blip r:embed="rId2">
            <a:alphaModFix/>
          </a:blip>
          <a:srcRect b="0" l="0" r="0" t="0"/>
          <a:stretch/>
        </p:blipFill>
        <p:spPr>
          <a:xfrm>
            <a:off x="1927225" y="3181350"/>
            <a:ext cx="1628775" cy="1622425"/>
          </a:xfrm>
          <a:prstGeom prst="rect">
            <a:avLst/>
          </a:prstGeom>
          <a:noFill/>
          <a:ln>
            <a:noFill/>
          </a:ln>
        </p:spPr>
      </p:pic>
      <p:grpSp>
        <p:nvGrpSpPr>
          <p:cNvPr id="101" name="Google Shape;101;p10"/>
          <p:cNvGrpSpPr/>
          <p:nvPr/>
        </p:nvGrpSpPr>
        <p:grpSpPr>
          <a:xfrm flipH="1" rot="10800000">
            <a:off x="-1" y="2103887"/>
            <a:ext cx="12191777" cy="3998071"/>
            <a:chOff x="44070" y="706406"/>
            <a:chExt cx="16591967" cy="5470814"/>
          </a:xfrm>
        </p:grpSpPr>
        <p:grpSp>
          <p:nvGrpSpPr>
            <p:cNvPr id="102" name="Google Shape;102;p10"/>
            <p:cNvGrpSpPr/>
            <p:nvPr/>
          </p:nvGrpSpPr>
          <p:grpSpPr>
            <a:xfrm flipH="1" rot="10800000">
              <a:off x="44070" y="3520497"/>
              <a:ext cx="6198388" cy="2656723"/>
              <a:chOff x="4802629" y="811336"/>
              <a:chExt cx="6198388" cy="2656723"/>
            </a:xfrm>
          </p:grpSpPr>
          <p:sp>
            <p:nvSpPr>
              <p:cNvPr id="103" name="Google Shape;103;p10"/>
              <p:cNvSpPr/>
              <p:nvPr/>
            </p:nvSpPr>
            <p:spPr>
              <a:xfrm>
                <a:off x="4802629" y="3200401"/>
                <a:ext cx="1332900" cy="2286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04" name="Google Shape;104;p10"/>
              <p:cNvSpPr/>
              <p:nvPr/>
            </p:nvSpPr>
            <p:spPr>
              <a:xfrm rot="2728727">
                <a:off x="7154962" y="448714"/>
                <a:ext cx="228474"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05" name="Google Shape;105;p10"/>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106" name="Google Shape;106;p10"/>
            <p:cNvGrpSpPr/>
            <p:nvPr/>
          </p:nvGrpSpPr>
          <p:grpSpPr>
            <a:xfrm flipH="1">
              <a:off x="1190983" y="706406"/>
              <a:ext cx="15445054" cy="2656723"/>
              <a:chOff x="-4444037" y="811336"/>
              <a:chExt cx="15445054" cy="2656723"/>
            </a:xfrm>
          </p:grpSpPr>
          <p:sp>
            <p:nvSpPr>
              <p:cNvPr id="107" name="Google Shape;107;p10"/>
              <p:cNvSpPr/>
              <p:nvPr/>
            </p:nvSpPr>
            <p:spPr>
              <a:xfrm>
                <a:off x="-4444037" y="3200399"/>
                <a:ext cx="10579500" cy="2286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08" name="Google Shape;108;p10"/>
              <p:cNvSpPr/>
              <p:nvPr/>
            </p:nvSpPr>
            <p:spPr>
              <a:xfrm rot="2728727">
                <a:off x="7154962" y="448714"/>
                <a:ext cx="228474"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09" name="Google Shape;109;p10"/>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10" name="Shape 110"/>
        <p:cNvGrpSpPr/>
        <p:nvPr/>
      </p:nvGrpSpPr>
      <p:grpSpPr>
        <a:xfrm>
          <a:off x="0" y="0"/>
          <a:ext cx="0" cy="0"/>
          <a:chOff x="0" y="0"/>
          <a:chExt cx="0" cy="0"/>
        </a:xfrm>
      </p:grpSpPr>
      <p:pic>
        <p:nvPicPr>
          <p:cNvPr id="111" name="Google Shape;111;p11"/>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Layout" Target="../slideLayouts/slideLayout8.xml"/><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slideLayout" Target="../slideLayouts/slideLayout11.xml"/><Relationship Id="rId6" Type="http://schemas.openxmlformats.org/officeDocument/2006/relationships/slideLayout" Target="../slideLayouts/slideLayout12.xml"/><Relationship Id="rId7" Type="http://schemas.openxmlformats.org/officeDocument/2006/relationships/theme" Target="../theme/theme5.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13.xml"/><Relationship Id="rId3"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image" Target="../media/image8.png"/><Relationship Id="rId2" Type="http://schemas.openxmlformats.org/officeDocument/2006/relationships/image" Target="../media/image1.png"/><Relationship Id="rId3" Type="http://schemas.openxmlformats.org/officeDocument/2006/relationships/slideLayout" Target="../slideLayouts/slideLayout14.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3" name="Shape 83"/>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54" r:id="rId1"/>
    <p:sldLayoutId id="2147483655" r:id="rId2"/>
    <p:sldLayoutId id="2147483656" r:id="rId3"/>
    <p:sldLayoutId id="2147483657" r:id="rId4"/>
    <p:sldLayoutId id="2147483658" r:id="rId5"/>
    <p:sldLayoutId id="2147483659"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8" name="Shape 158"/>
        <p:cNvGrpSpPr/>
        <p:nvPr/>
      </p:nvGrpSpPr>
      <p:grpSpPr>
        <a:xfrm>
          <a:off x="0" y="0"/>
          <a:ext cx="0" cy="0"/>
          <a:chOff x="0" y="0"/>
          <a:chExt cx="0" cy="0"/>
        </a:xfrm>
      </p:grpSpPr>
      <p:sp>
        <p:nvSpPr>
          <p:cNvPr id="159" name="Google Shape;159;p15"/>
          <p:cNvSpPr txBox="1"/>
          <p:nvPr/>
        </p:nvSpPr>
        <p:spPr>
          <a:xfrm>
            <a:off x="0" y="0"/>
            <a:ext cx="12192000" cy="6858000"/>
          </a:xfrm>
          <a:prstGeom prst="rect">
            <a:avLst/>
          </a:prstGeom>
          <a:solidFill>
            <a:srgbClr val="7F7F7F">
              <a:alpha val="19215"/>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0" name="Google Shape;160;p15"/>
          <p:cNvPicPr preferRelativeResize="0"/>
          <p:nvPr/>
        </p:nvPicPr>
        <p:blipFill rotWithShape="1">
          <a:blip r:embed="rId1">
            <a:alphaModFix/>
          </a:blip>
          <a:srcRect b="0" l="0" r="0" t="0"/>
          <a:stretch/>
        </p:blipFill>
        <p:spPr>
          <a:xfrm>
            <a:off x="11507787" y="139700"/>
            <a:ext cx="684212" cy="7493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6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2" name="Shape 162"/>
        <p:cNvGrpSpPr/>
        <p:nvPr/>
      </p:nvGrpSpPr>
      <p:grpSpPr>
        <a:xfrm>
          <a:off x="0" y="0"/>
          <a:ext cx="0" cy="0"/>
          <a:chOff x="0" y="0"/>
          <a:chExt cx="0" cy="0"/>
        </a:xfrm>
      </p:grpSpPr>
      <p:sp>
        <p:nvSpPr>
          <p:cNvPr id="163" name="Google Shape;163;p17"/>
          <p:cNvSpPr txBox="1"/>
          <p:nvPr/>
        </p:nvSpPr>
        <p:spPr>
          <a:xfrm>
            <a:off x="0" y="0"/>
            <a:ext cx="12192000" cy="6858000"/>
          </a:xfrm>
          <a:prstGeom prst="rect">
            <a:avLst/>
          </a:prstGeom>
          <a:solidFill>
            <a:srgbClr val="7F7F7F">
              <a:alpha val="19215"/>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4" name="Google Shape;164;p17"/>
          <p:cNvPicPr preferRelativeResize="0"/>
          <p:nvPr/>
        </p:nvPicPr>
        <p:blipFill rotWithShape="1">
          <a:blip r:embed="rId1">
            <a:alphaModFix/>
          </a:blip>
          <a:srcRect b="0" l="0" r="0" t="0"/>
          <a:stretch/>
        </p:blipFill>
        <p:spPr>
          <a:xfrm>
            <a:off x="11507787" y="139700"/>
            <a:ext cx="684212" cy="749300"/>
          </a:xfrm>
          <a:prstGeom prst="rect">
            <a:avLst/>
          </a:prstGeom>
          <a:noFill/>
          <a:ln>
            <a:noFill/>
          </a:ln>
        </p:spPr>
      </p:pic>
      <p:sp>
        <p:nvSpPr>
          <p:cNvPr id="165" name="Google Shape;165;p17"/>
          <p:cNvSpPr/>
          <p:nvPr/>
        </p:nvSpPr>
        <p:spPr>
          <a:xfrm flipH="1">
            <a:off x="0"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17"/>
          <p:cNvSpPr txBox="1"/>
          <p:nvPr/>
        </p:nvSpPr>
        <p:spPr>
          <a:xfrm flipH="1">
            <a:off x="719137" y="1784350"/>
            <a:ext cx="10698162" cy="425926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17"/>
          <p:cNvSpPr/>
          <p:nvPr/>
        </p:nvSpPr>
        <p:spPr>
          <a:xfrm flipH="1">
            <a:off x="9432925" y="334962"/>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68" name="Google Shape;168;p17"/>
          <p:cNvGrpSpPr/>
          <p:nvPr/>
        </p:nvGrpSpPr>
        <p:grpSpPr>
          <a:xfrm flipH="1" rot="10800000">
            <a:off x="-22225" y="85436"/>
            <a:ext cx="12192000" cy="2005591"/>
            <a:chOff x="-24108498" y="696922"/>
            <a:chExt cx="33183930" cy="5489781"/>
          </a:xfrm>
        </p:grpSpPr>
        <p:grpSp>
          <p:nvGrpSpPr>
            <p:cNvPr id="169" name="Google Shape;169;p17"/>
            <p:cNvGrpSpPr/>
            <p:nvPr/>
          </p:nvGrpSpPr>
          <p:grpSpPr>
            <a:xfrm flipH="1" rot="10800000">
              <a:off x="-24108498" y="3514859"/>
              <a:ext cx="30342512" cy="2671844"/>
              <a:chOff x="-19349939" y="801852"/>
              <a:chExt cx="30342512" cy="2671844"/>
            </a:xfrm>
          </p:grpSpPr>
          <p:sp>
            <p:nvSpPr>
              <p:cNvPr id="170" name="Google Shape;170;p17"/>
              <p:cNvSpPr txBox="1"/>
              <p:nvPr/>
            </p:nvSpPr>
            <p:spPr>
              <a:xfrm>
                <a:off x="-1934993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17"/>
              <p:cNvSpPr txBox="1"/>
              <p:nvPr/>
            </p:nvSpPr>
            <p:spPr>
              <a:xfrm rot="2700000">
                <a:off x="5503443" y="2041075"/>
                <a:ext cx="3413451" cy="230303"/>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17"/>
              <p:cNvSpPr/>
              <p:nvPr/>
            </p:nvSpPr>
            <p:spPr>
              <a:xfrm flipH="1" rot="-2700000">
                <a:off x="7881672" y="2023474"/>
                <a:ext cx="3549958" cy="228600"/>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3" name="Google Shape;173;p17"/>
            <p:cNvGrpSpPr/>
            <p:nvPr/>
          </p:nvGrpSpPr>
          <p:grpSpPr>
            <a:xfrm flipH="1">
              <a:off x="1199427" y="696922"/>
              <a:ext cx="7876005" cy="2671844"/>
              <a:chOff x="3116568" y="801852"/>
              <a:chExt cx="7876005" cy="2671844"/>
            </a:xfrm>
          </p:grpSpPr>
          <p:sp>
            <p:nvSpPr>
              <p:cNvPr id="174" name="Google Shape;174;p17"/>
              <p:cNvSpPr txBox="1"/>
              <p:nvPr/>
            </p:nvSpPr>
            <p:spPr>
              <a:xfrm>
                <a:off x="3116568"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17"/>
              <p:cNvSpPr txBox="1"/>
              <p:nvPr/>
            </p:nvSpPr>
            <p:spPr>
              <a:xfrm rot="2700000">
                <a:off x="5562154" y="2041075"/>
                <a:ext cx="3413451" cy="230303"/>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17"/>
              <p:cNvSpPr/>
              <p:nvPr/>
            </p:nvSpPr>
            <p:spPr>
              <a:xfrm flipH="1" rot="-2700000">
                <a:off x="7881672" y="2023474"/>
                <a:ext cx="3549958" cy="228600"/>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177" name="Google Shape;177;p17"/>
          <p:cNvSpPr/>
          <p:nvPr/>
        </p:nvSpPr>
        <p:spPr>
          <a:xfrm flipH="1">
            <a:off x="9653587" y="773112"/>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8" name="Google Shape;178;p17"/>
          <p:cNvPicPr preferRelativeResize="0"/>
          <p:nvPr/>
        </p:nvPicPr>
        <p:blipFill rotWithShape="1">
          <a:blip r:embed="rId2">
            <a:alphaModFix/>
          </a:blip>
          <a:srcRect b="0" l="0" r="0" t="0"/>
          <a:stretch/>
        </p:blipFill>
        <p:spPr>
          <a:xfrm>
            <a:off x="188912" y="157162"/>
            <a:ext cx="544512" cy="592137"/>
          </a:xfrm>
          <a:prstGeom prst="rect">
            <a:avLst/>
          </a:prstGeom>
          <a:noFill/>
          <a:ln>
            <a:noFill/>
          </a:ln>
        </p:spPr>
      </p:pic>
      <p:sp>
        <p:nvSpPr>
          <p:cNvPr id="179" name="Google Shape;179;p17"/>
          <p:cNvSpPr txBox="1"/>
          <p:nvPr/>
        </p:nvSpPr>
        <p:spPr>
          <a:xfrm flipH="1">
            <a:off x="909637" y="7937"/>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a:buNone/>
            </a:pPr>
            <a:r>
              <a:rPr b="1" i="0" lang="en-US" sz="2800" u="none" cap="none" strike="noStrike">
                <a:solidFill>
                  <a:srgbClr val="000000"/>
                </a:solidFill>
                <a:latin typeface="Open Sans"/>
                <a:ea typeface="Open Sans"/>
                <a:cs typeface="Open Sans"/>
                <a:sym typeface="Open Sans"/>
              </a:rPr>
              <a:t>COLLABORATEURS / COLLABORATRICES</a:t>
            </a:r>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61"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17.png"/><Relationship Id="rId4" Type="http://schemas.openxmlformats.org/officeDocument/2006/relationships/image" Target="../media/image16.png"/><Relationship Id="rId5"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84" name="Shape 184"/>
        <p:cNvGrpSpPr/>
        <p:nvPr/>
      </p:nvGrpSpPr>
      <p:grpSpPr>
        <a:xfrm>
          <a:off x="0" y="0"/>
          <a:ext cx="0" cy="0"/>
          <a:chOff x="0" y="0"/>
          <a:chExt cx="0" cy="0"/>
        </a:xfrm>
      </p:grpSpPr>
      <p:sp>
        <p:nvSpPr>
          <p:cNvPr id="185" name="Google Shape;185;p19"/>
          <p:cNvSpPr txBox="1"/>
          <p:nvPr/>
        </p:nvSpPr>
        <p:spPr>
          <a:xfrm>
            <a:off x="5060950" y="4738688"/>
            <a:ext cx="6510300" cy="19797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Classes : EB7 – EB8 – EB9  		</a:t>
            </a:r>
            <a:endParaRPr b="0" i="0" sz="1400" u="none" cap="none" strike="noStrike">
              <a:solidFill>
                <a:srgbClr val="000000"/>
              </a:solidFill>
              <a:latin typeface="Open Sans"/>
              <a:ea typeface="Open Sans"/>
              <a:cs typeface="Open Sans"/>
              <a:sym typeface="Open Sans"/>
            </a:endParaRPr>
          </a:p>
        </p:txBody>
      </p:sp>
      <p:pic>
        <p:nvPicPr>
          <p:cNvPr id="186" name="Google Shape;186;p19"/>
          <p:cNvPicPr preferRelativeResize="0"/>
          <p:nvPr/>
        </p:nvPicPr>
        <p:blipFill rotWithShape="1">
          <a:blip r:embed="rId3">
            <a:alphaModFix/>
          </a:blip>
          <a:srcRect b="0" l="0" r="0" t="0"/>
          <a:stretch/>
        </p:blipFill>
        <p:spPr>
          <a:xfrm>
            <a:off x="611188" y="574675"/>
            <a:ext cx="2019300" cy="774700"/>
          </a:xfrm>
          <a:prstGeom prst="rect">
            <a:avLst/>
          </a:prstGeom>
          <a:noFill/>
          <a:ln>
            <a:noFill/>
          </a:ln>
        </p:spPr>
      </p:pic>
      <p:sp>
        <p:nvSpPr>
          <p:cNvPr id="187" name="Google Shape;187;p19"/>
          <p:cNvSpPr txBox="1"/>
          <p:nvPr>
            <p:ph type="ctrTitle"/>
          </p:nvPr>
        </p:nvSpPr>
        <p:spPr>
          <a:xfrm>
            <a:off x="4897438" y="2171700"/>
            <a:ext cx="6837300" cy="757200"/>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4800"/>
              <a:buFont typeface="Open Sans"/>
              <a:buNone/>
            </a:pPr>
            <a:r>
              <a:rPr b="1" i="0" lang="en-US" sz="4800" u="none" cap="none" strike="noStrike">
                <a:solidFill>
                  <a:srgbClr val="000000"/>
                </a:solidFill>
                <a:latin typeface="Open Sans"/>
                <a:ea typeface="Open Sans"/>
                <a:cs typeface="Open Sans"/>
                <a:sym typeface="Open Sans"/>
              </a:rPr>
              <a:t>Le texte descriptif </a:t>
            </a:r>
            <a:endParaRPr b="1" i="0" sz="4800" u="none" cap="none" strike="noStrike">
              <a:solidFill>
                <a:srgbClr val="3A3838"/>
              </a:solidFill>
              <a:latin typeface="Open Sans"/>
              <a:ea typeface="Open Sans"/>
              <a:cs typeface="Open Sans"/>
              <a:sym typeface="Open Sans"/>
            </a:endParaRPr>
          </a:p>
        </p:txBody>
      </p:sp>
      <p:sp>
        <p:nvSpPr>
          <p:cNvPr id="188" name="Google Shape;188;p19"/>
          <p:cNvSpPr/>
          <p:nvPr/>
        </p:nvSpPr>
        <p:spPr>
          <a:xfrm>
            <a:off x="5097463" y="1498600"/>
            <a:ext cx="6473700" cy="4620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757070"/>
                </a:solidFill>
                <a:latin typeface="Open Sans"/>
                <a:ea typeface="Open Sans"/>
                <a:cs typeface="Open Sans"/>
                <a:sym typeface="Open Sans"/>
              </a:rPr>
              <a:t>Langue française</a:t>
            </a:r>
            <a:endParaRPr b="0" i="0" sz="2400" u="none" cap="none" strike="noStrike">
              <a:solidFill>
                <a:srgbClr val="757070"/>
              </a:solidFill>
              <a:latin typeface="Open Sans"/>
              <a:ea typeface="Open Sans"/>
              <a:cs typeface="Open Sans"/>
              <a:sym typeface="Open Sans"/>
            </a:endParaRPr>
          </a:p>
        </p:txBody>
      </p:sp>
      <p:pic>
        <p:nvPicPr>
          <p:cNvPr id="189" name="Google Shape;189;p19"/>
          <p:cNvPicPr preferRelativeResize="0"/>
          <p:nvPr/>
        </p:nvPicPr>
        <p:blipFill rotWithShape="1">
          <a:blip r:embed="rId4">
            <a:alphaModFix/>
          </a:blip>
          <a:srcRect b="0" l="0" r="0" t="0"/>
          <a:stretch/>
        </p:blipFill>
        <p:spPr>
          <a:xfrm>
            <a:off x="1516495" y="3483846"/>
            <a:ext cx="2227985" cy="125484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27" name="Shape 327"/>
        <p:cNvGrpSpPr/>
        <p:nvPr/>
      </p:nvGrpSpPr>
      <p:grpSpPr>
        <a:xfrm>
          <a:off x="0" y="0"/>
          <a:ext cx="0" cy="0"/>
          <a:chOff x="0" y="0"/>
          <a:chExt cx="0" cy="0"/>
        </a:xfrm>
      </p:grpSpPr>
      <p:sp>
        <p:nvSpPr>
          <p:cNvPr id="328" name="Google Shape;328;p28"/>
          <p:cNvSpPr txBox="1"/>
          <p:nvPr/>
        </p:nvSpPr>
        <p:spPr>
          <a:xfrm>
            <a:off x="798512" y="40640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Times New Roman"/>
              <a:buNone/>
            </a:pPr>
            <a:r>
              <a:rPr b="1" i="0" lang="en-US" sz="2800" u="none" cap="none" strike="noStrike">
                <a:solidFill>
                  <a:srgbClr val="000000"/>
                </a:solidFill>
                <a:latin typeface="Times New Roman"/>
                <a:ea typeface="Times New Roman"/>
                <a:cs typeface="Times New Roman"/>
                <a:sym typeface="Times New Roman"/>
              </a:rPr>
              <a:t>Quel est l’objet de la description dans chacun des documents? </a:t>
            </a:r>
            <a:endParaRPr b="0" i="0" sz="1400" u="none" cap="none" strike="noStrike">
              <a:solidFill>
                <a:srgbClr val="000000"/>
              </a:solidFill>
              <a:latin typeface="Arial"/>
              <a:ea typeface="Arial"/>
              <a:cs typeface="Arial"/>
              <a:sym typeface="Arial"/>
            </a:endParaRPr>
          </a:p>
        </p:txBody>
      </p:sp>
      <p:sp>
        <p:nvSpPr>
          <p:cNvPr id="329" name="Google Shape;329;p28"/>
          <p:cNvSpPr txBox="1"/>
          <p:nvPr/>
        </p:nvSpPr>
        <p:spPr>
          <a:xfrm>
            <a:off x="8701087" y="900112"/>
            <a:ext cx="1930400" cy="5540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Document</a:t>
            </a:r>
            <a:r>
              <a:rPr b="1" i="0" lang="en-US" sz="2000" u="none" cap="none" strike="noStrike">
                <a:solidFill>
                  <a:srgbClr val="000000"/>
                </a:solidFill>
                <a:latin typeface="Times New Roman"/>
                <a:ea typeface="Times New Roman"/>
                <a:cs typeface="Times New Roman"/>
                <a:sym typeface="Times New Roman"/>
              </a:rPr>
              <a:t> 2</a:t>
            </a:r>
            <a:endParaRPr b="0" i="0" sz="1400" u="none" cap="none" strike="noStrike">
              <a:solidFill>
                <a:srgbClr val="000000"/>
              </a:solidFill>
              <a:latin typeface="Arial"/>
              <a:ea typeface="Arial"/>
              <a:cs typeface="Arial"/>
              <a:sym typeface="Arial"/>
            </a:endParaRPr>
          </a:p>
        </p:txBody>
      </p:sp>
      <p:sp>
        <p:nvSpPr>
          <p:cNvPr id="330" name="Google Shape;330;p28"/>
          <p:cNvSpPr/>
          <p:nvPr/>
        </p:nvSpPr>
        <p:spPr>
          <a:xfrm>
            <a:off x="6202362" y="1471612"/>
            <a:ext cx="5345112" cy="3541712"/>
          </a:xfrm>
          <a:prstGeom prst="roundRect">
            <a:avLst>
              <a:gd fmla="val 16667" name="adj"/>
            </a:avLst>
          </a:prstGeom>
          <a:solidFill>
            <a:srgbClr val="FBE5D6"/>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2000"/>
              <a:buFont typeface="Times New Roman"/>
              <a:buNone/>
            </a:pPr>
            <a:r>
              <a:rPr b="0" i="0" lang="en-US" sz="2000" u="none" cap="none" strike="noStrike">
                <a:solidFill>
                  <a:srgbClr val="000000"/>
                </a:solidFill>
                <a:latin typeface="Times New Roman"/>
                <a:ea typeface="Times New Roman"/>
                <a:cs typeface="Times New Roman"/>
                <a:sym typeface="Times New Roman"/>
              </a:rPr>
              <a:t>Pendant les vacances, j’ai eu l’occasion de visiter ce village avec ma famille. C’était un lieu calme et reposant. Dès notre arrivée, j’ai remarqué au loin le clocher dont les sculptures sont pittoresques. Au centre du village, une fontaine apportait fraî</a:t>
            </a:r>
            <a:r>
              <a:rPr b="1" i="0" lang="en-US" sz="2000" u="none" cap="none" strike="noStrike">
                <a:solidFill>
                  <a:srgbClr val="FF0000"/>
                </a:solidFill>
                <a:latin typeface="Times New Roman"/>
                <a:ea typeface="Times New Roman"/>
                <a:cs typeface="Times New Roman"/>
                <a:sym typeface="Times New Roman"/>
              </a:rPr>
              <a:t>c</a:t>
            </a:r>
            <a:r>
              <a:rPr b="0" i="0" lang="en-US" sz="2000" u="none" cap="none" strike="noStrike">
                <a:solidFill>
                  <a:srgbClr val="000000"/>
                </a:solidFill>
                <a:latin typeface="Times New Roman"/>
                <a:ea typeface="Times New Roman"/>
                <a:cs typeface="Times New Roman"/>
                <a:sym typeface="Times New Roman"/>
              </a:rPr>
              <a:t>heur et gaieté. Tout autour, des marchands de fleurs de toutes les couleurs vantaient l’odeur de leurs bouquets.</a:t>
            </a:r>
            <a:endParaRPr b="0" i="0" sz="1400" u="none" cap="none" strike="noStrike">
              <a:solidFill>
                <a:srgbClr val="000000"/>
              </a:solidFill>
              <a:latin typeface="Arial"/>
              <a:ea typeface="Arial"/>
              <a:cs typeface="Arial"/>
              <a:sym typeface="Arial"/>
            </a:endParaRPr>
          </a:p>
          <a:p>
            <a:pPr indent="0" lvl="0" marL="0" marR="0" rtl="0" algn="r">
              <a:lnSpc>
                <a:spcPct val="107000"/>
              </a:lnSpc>
              <a:spcBef>
                <a:spcPts val="800"/>
              </a:spcBef>
              <a:spcAft>
                <a:spcPts val="0"/>
              </a:spcAft>
              <a:buClr>
                <a:srgbClr val="000000"/>
              </a:buClr>
              <a:buSzPts val="1400"/>
              <a:buFont typeface="Times New Roman"/>
              <a:buNone/>
            </a:pPr>
            <a:r>
              <a:rPr b="1" i="0" lang="en-US" sz="1400" u="none" cap="none" strike="noStrike">
                <a:solidFill>
                  <a:srgbClr val="000000"/>
                </a:solidFill>
                <a:latin typeface="Times New Roman"/>
                <a:ea typeface="Times New Roman"/>
                <a:cs typeface="Times New Roman"/>
                <a:sym typeface="Times New Roman"/>
              </a:rPr>
              <a:t>www.aucoeurdelabaie.com</a:t>
            </a:r>
            <a:endParaRPr b="0" i="0" sz="1400" u="none" cap="none" strike="noStrike">
              <a:solidFill>
                <a:srgbClr val="000000"/>
              </a:solidFill>
              <a:latin typeface="Arial"/>
              <a:ea typeface="Arial"/>
              <a:cs typeface="Arial"/>
              <a:sym typeface="Arial"/>
            </a:endParaRPr>
          </a:p>
        </p:txBody>
      </p:sp>
      <p:sp>
        <p:nvSpPr>
          <p:cNvPr id="331" name="Google Shape;331;p28"/>
          <p:cNvSpPr txBox="1"/>
          <p:nvPr/>
        </p:nvSpPr>
        <p:spPr>
          <a:xfrm>
            <a:off x="7058025" y="5327650"/>
            <a:ext cx="4932362" cy="1385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0000"/>
              </a:buClr>
              <a:buSzPts val="1400"/>
              <a:buFont typeface="Arial"/>
              <a:buNone/>
            </a:pPr>
            <a:r>
              <a:rPr b="1" i="0" lang="en-US" sz="1400" u="none" cap="none" strike="noStrike">
                <a:solidFill>
                  <a:srgbClr val="FF0000"/>
                </a:solidFill>
                <a:latin typeface="Arial"/>
                <a:ea typeface="Arial"/>
                <a:cs typeface="Arial"/>
                <a:sym typeface="Arial"/>
              </a:rPr>
              <a:t>Un village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L’ambiance du village.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Un clocher (les sculptures)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Une fontaine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Des marchands de fleurs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FF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36" name="Shape 336"/>
        <p:cNvGrpSpPr/>
        <p:nvPr/>
      </p:nvGrpSpPr>
      <p:grpSpPr>
        <a:xfrm>
          <a:off x="0" y="0"/>
          <a:ext cx="0" cy="0"/>
          <a:chOff x="0" y="0"/>
          <a:chExt cx="0" cy="0"/>
        </a:xfrm>
      </p:grpSpPr>
      <p:sp>
        <p:nvSpPr>
          <p:cNvPr id="337" name="Google Shape;337;p29"/>
          <p:cNvSpPr/>
          <p:nvPr/>
        </p:nvSpPr>
        <p:spPr>
          <a:xfrm>
            <a:off x="5086350" y="2328862"/>
            <a:ext cx="1822450" cy="1509712"/>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Un village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Un lieu</a:t>
            </a:r>
            <a:endParaRPr b="0" i="0" sz="1400" u="none" cap="none" strike="noStrike">
              <a:solidFill>
                <a:srgbClr val="000000"/>
              </a:solidFill>
              <a:latin typeface="Arial"/>
              <a:ea typeface="Arial"/>
              <a:cs typeface="Arial"/>
              <a:sym typeface="Arial"/>
            </a:endParaRPr>
          </a:p>
        </p:txBody>
      </p:sp>
      <p:sp>
        <p:nvSpPr>
          <p:cNvPr id="338" name="Google Shape;338;p29"/>
          <p:cNvSpPr/>
          <p:nvPr/>
        </p:nvSpPr>
        <p:spPr>
          <a:xfrm>
            <a:off x="3498850" y="3959225"/>
            <a:ext cx="1538287"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reposant</a:t>
            </a:r>
            <a:endParaRPr b="0" i="0" sz="1400" u="none" cap="none" strike="noStrike">
              <a:solidFill>
                <a:srgbClr val="000000"/>
              </a:solidFill>
              <a:latin typeface="Arial"/>
              <a:ea typeface="Arial"/>
              <a:cs typeface="Arial"/>
              <a:sym typeface="Arial"/>
            </a:endParaRPr>
          </a:p>
        </p:txBody>
      </p:sp>
      <p:sp>
        <p:nvSpPr>
          <p:cNvPr id="339" name="Google Shape;339;p29"/>
          <p:cNvSpPr/>
          <p:nvPr/>
        </p:nvSpPr>
        <p:spPr>
          <a:xfrm>
            <a:off x="3498850" y="3259137"/>
            <a:ext cx="1100137"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calme</a:t>
            </a:r>
            <a:endParaRPr b="0" i="0" sz="1400" u="none" cap="none" strike="noStrike">
              <a:solidFill>
                <a:srgbClr val="000000"/>
              </a:solidFill>
              <a:latin typeface="Arial"/>
              <a:ea typeface="Arial"/>
              <a:cs typeface="Arial"/>
              <a:sym typeface="Arial"/>
            </a:endParaRPr>
          </a:p>
        </p:txBody>
      </p:sp>
      <p:cxnSp>
        <p:nvCxnSpPr>
          <p:cNvPr id="340" name="Google Shape;340;p29"/>
          <p:cNvCxnSpPr/>
          <p:nvPr/>
        </p:nvCxnSpPr>
        <p:spPr>
          <a:xfrm>
            <a:off x="6778625" y="3673475"/>
            <a:ext cx="295275" cy="801687"/>
          </a:xfrm>
          <a:prstGeom prst="straightConnector1">
            <a:avLst/>
          </a:prstGeom>
          <a:noFill/>
          <a:ln cap="flat" cmpd="sng" w="9525">
            <a:solidFill>
              <a:srgbClr val="3F6EC3"/>
            </a:solidFill>
            <a:prstDash val="solid"/>
            <a:miter lim="800000"/>
            <a:headEnd len="sm" w="sm" type="none"/>
            <a:tailEnd len="med" w="med" type="triangle"/>
          </a:ln>
        </p:spPr>
      </p:cxnSp>
      <p:cxnSp>
        <p:nvCxnSpPr>
          <p:cNvPr id="341" name="Google Shape;341;p29"/>
          <p:cNvCxnSpPr/>
          <p:nvPr/>
        </p:nvCxnSpPr>
        <p:spPr>
          <a:xfrm flipH="1">
            <a:off x="5019675" y="3679825"/>
            <a:ext cx="238125" cy="388937"/>
          </a:xfrm>
          <a:prstGeom prst="straightConnector1">
            <a:avLst/>
          </a:prstGeom>
          <a:noFill/>
          <a:ln cap="flat" cmpd="sng" w="9525">
            <a:solidFill>
              <a:srgbClr val="3F6EC3"/>
            </a:solidFill>
            <a:prstDash val="solid"/>
            <a:miter lim="800000"/>
            <a:headEnd len="sm" w="sm" type="none"/>
            <a:tailEnd len="med" w="med" type="triangle"/>
          </a:ln>
        </p:spPr>
      </p:cxnSp>
      <p:cxnSp>
        <p:nvCxnSpPr>
          <p:cNvPr id="342" name="Google Shape;342;p29"/>
          <p:cNvCxnSpPr/>
          <p:nvPr/>
        </p:nvCxnSpPr>
        <p:spPr>
          <a:xfrm>
            <a:off x="6835775" y="2684462"/>
            <a:ext cx="547687" cy="0"/>
          </a:xfrm>
          <a:prstGeom prst="straightConnector1">
            <a:avLst/>
          </a:prstGeom>
          <a:noFill/>
          <a:ln cap="flat" cmpd="sng" w="9525">
            <a:solidFill>
              <a:srgbClr val="3F6EC3"/>
            </a:solidFill>
            <a:prstDash val="solid"/>
            <a:miter lim="800000"/>
            <a:headEnd len="sm" w="sm" type="none"/>
            <a:tailEnd len="med" w="med" type="triangle"/>
          </a:ln>
        </p:spPr>
      </p:cxnSp>
      <p:sp>
        <p:nvSpPr>
          <p:cNvPr id="343" name="Google Shape;343;p29"/>
          <p:cNvSpPr txBox="1"/>
          <p:nvPr/>
        </p:nvSpPr>
        <p:spPr>
          <a:xfrm>
            <a:off x="7480300" y="2613025"/>
            <a:ext cx="1447800" cy="368300"/>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Une fontaine</a:t>
            </a:r>
            <a:endParaRPr b="0" i="0" sz="1400" u="none" cap="none" strike="noStrike">
              <a:solidFill>
                <a:srgbClr val="000000"/>
              </a:solidFill>
              <a:latin typeface="Arial"/>
              <a:ea typeface="Arial"/>
              <a:cs typeface="Arial"/>
              <a:sym typeface="Arial"/>
            </a:endParaRPr>
          </a:p>
        </p:txBody>
      </p:sp>
      <p:sp>
        <p:nvSpPr>
          <p:cNvPr id="344" name="Google Shape;344;p29"/>
          <p:cNvSpPr txBox="1"/>
          <p:nvPr/>
        </p:nvSpPr>
        <p:spPr>
          <a:xfrm>
            <a:off x="8310562" y="3073400"/>
            <a:ext cx="2955925" cy="369887"/>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apportait fraîcheur et gaieté</a:t>
            </a:r>
            <a:endParaRPr b="0" i="0" sz="1400" u="none" cap="none" strike="noStrike">
              <a:solidFill>
                <a:srgbClr val="000000"/>
              </a:solidFill>
              <a:latin typeface="Arial"/>
              <a:ea typeface="Arial"/>
              <a:cs typeface="Arial"/>
              <a:sym typeface="Arial"/>
            </a:endParaRPr>
          </a:p>
        </p:txBody>
      </p:sp>
      <p:sp>
        <p:nvSpPr>
          <p:cNvPr id="345" name="Google Shape;345;p29"/>
          <p:cNvSpPr txBox="1"/>
          <p:nvPr/>
        </p:nvSpPr>
        <p:spPr>
          <a:xfrm>
            <a:off x="5181600" y="1633537"/>
            <a:ext cx="1217612" cy="368300"/>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Le clocher</a:t>
            </a:r>
            <a:endParaRPr b="0" i="0" sz="1400" u="none" cap="none" strike="noStrike">
              <a:solidFill>
                <a:srgbClr val="000000"/>
              </a:solidFill>
              <a:latin typeface="Arial"/>
              <a:ea typeface="Arial"/>
              <a:cs typeface="Arial"/>
              <a:sym typeface="Arial"/>
            </a:endParaRPr>
          </a:p>
        </p:txBody>
      </p:sp>
      <p:sp>
        <p:nvSpPr>
          <p:cNvPr id="346" name="Google Shape;346;p29"/>
          <p:cNvSpPr txBox="1"/>
          <p:nvPr/>
        </p:nvSpPr>
        <p:spPr>
          <a:xfrm>
            <a:off x="2006600" y="1135062"/>
            <a:ext cx="3741737" cy="369887"/>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dont les sculptures sont pittoresques</a:t>
            </a:r>
            <a:endParaRPr b="0" i="0" sz="1400" u="none" cap="none" strike="noStrike">
              <a:solidFill>
                <a:srgbClr val="000000"/>
              </a:solidFill>
              <a:latin typeface="Arial"/>
              <a:ea typeface="Arial"/>
              <a:cs typeface="Arial"/>
              <a:sym typeface="Arial"/>
            </a:endParaRPr>
          </a:p>
        </p:txBody>
      </p:sp>
      <p:cxnSp>
        <p:nvCxnSpPr>
          <p:cNvPr id="347" name="Google Shape;347;p29"/>
          <p:cNvCxnSpPr/>
          <p:nvPr/>
        </p:nvCxnSpPr>
        <p:spPr>
          <a:xfrm rot="10800000">
            <a:off x="5791200" y="2009775"/>
            <a:ext cx="0" cy="300037"/>
          </a:xfrm>
          <a:prstGeom prst="straightConnector1">
            <a:avLst/>
          </a:prstGeom>
          <a:noFill/>
          <a:ln cap="flat" cmpd="sng" w="9525">
            <a:solidFill>
              <a:srgbClr val="3F6EC3"/>
            </a:solidFill>
            <a:prstDash val="solid"/>
            <a:miter lim="800000"/>
            <a:headEnd len="sm" w="sm" type="none"/>
            <a:tailEnd len="med" w="med" type="triangle"/>
          </a:ln>
        </p:spPr>
      </p:cxnSp>
      <p:cxnSp>
        <p:nvCxnSpPr>
          <p:cNvPr id="348" name="Google Shape;348;p29"/>
          <p:cNvCxnSpPr/>
          <p:nvPr/>
        </p:nvCxnSpPr>
        <p:spPr>
          <a:xfrm flipH="1">
            <a:off x="4740275" y="3232150"/>
            <a:ext cx="238125" cy="388937"/>
          </a:xfrm>
          <a:prstGeom prst="straightConnector1">
            <a:avLst/>
          </a:prstGeom>
          <a:noFill/>
          <a:ln cap="flat" cmpd="sng" w="9525">
            <a:solidFill>
              <a:srgbClr val="3F6EC3"/>
            </a:solidFill>
            <a:prstDash val="solid"/>
            <a:miter lim="800000"/>
            <a:headEnd len="sm" w="sm" type="none"/>
            <a:tailEnd len="med" w="med" type="triangle"/>
          </a:ln>
        </p:spPr>
      </p:cxnSp>
      <p:sp>
        <p:nvSpPr>
          <p:cNvPr id="349" name="Google Shape;349;p29"/>
          <p:cNvSpPr txBox="1"/>
          <p:nvPr/>
        </p:nvSpPr>
        <p:spPr>
          <a:xfrm>
            <a:off x="7529512" y="5287962"/>
            <a:ext cx="3725862"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vantaient l’odeur de leurs bouquets.</a:t>
            </a:r>
            <a:endParaRPr b="0" i="0" sz="1400" u="none" cap="none" strike="noStrike">
              <a:solidFill>
                <a:srgbClr val="000000"/>
              </a:solidFill>
              <a:latin typeface="Arial"/>
              <a:ea typeface="Arial"/>
              <a:cs typeface="Arial"/>
              <a:sym typeface="Arial"/>
            </a:endParaRPr>
          </a:p>
        </p:txBody>
      </p:sp>
      <p:sp>
        <p:nvSpPr>
          <p:cNvPr id="350" name="Google Shape;350;p29"/>
          <p:cNvSpPr txBox="1"/>
          <p:nvPr/>
        </p:nvSpPr>
        <p:spPr>
          <a:xfrm>
            <a:off x="6176962" y="4772025"/>
            <a:ext cx="4772025"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des marchands de fleurs de toutes les couleurs </a:t>
            </a:r>
            <a:endParaRPr b="0" i="0" sz="1400" u="none" cap="none" strike="noStrike">
              <a:solidFill>
                <a:srgbClr val="000000"/>
              </a:solidFill>
              <a:latin typeface="Arial"/>
              <a:ea typeface="Arial"/>
              <a:cs typeface="Arial"/>
              <a:sym typeface="Arial"/>
            </a:endParaRPr>
          </a:p>
        </p:txBody>
      </p:sp>
      <p:sp>
        <p:nvSpPr>
          <p:cNvPr id="351" name="Google Shape;351;p29"/>
          <p:cNvSpPr txBox="1"/>
          <p:nvPr/>
        </p:nvSpPr>
        <p:spPr>
          <a:xfrm>
            <a:off x="798512" y="40640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Times New Roman"/>
              <a:buNone/>
            </a:pPr>
            <a:r>
              <a:rPr b="1" i="0" lang="en-US" sz="2000" u="none" cap="none" strike="noStrike">
                <a:solidFill>
                  <a:srgbClr val="000000"/>
                </a:solidFill>
                <a:latin typeface="Times New Roman"/>
                <a:ea typeface="Times New Roman"/>
                <a:cs typeface="Times New Roman"/>
                <a:sym typeface="Times New Roman"/>
              </a:rPr>
              <a:t>Quels sont les éléments décrits et quelles en sont caractéristiques respectives?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56" name="Shape 356"/>
        <p:cNvGrpSpPr/>
        <p:nvPr/>
      </p:nvGrpSpPr>
      <p:grpSpPr>
        <a:xfrm>
          <a:off x="0" y="0"/>
          <a:ext cx="0" cy="0"/>
          <a:chOff x="0" y="0"/>
          <a:chExt cx="0" cy="0"/>
        </a:xfrm>
      </p:grpSpPr>
      <p:sp>
        <p:nvSpPr>
          <p:cNvPr id="357" name="Google Shape;357;p30"/>
          <p:cNvSpPr/>
          <p:nvPr/>
        </p:nvSpPr>
        <p:spPr>
          <a:xfrm>
            <a:off x="5086350" y="2998787"/>
            <a:ext cx="1822450" cy="1509712"/>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Un village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Un lieu</a:t>
            </a:r>
            <a:endParaRPr b="0" i="0" sz="1400" u="none" cap="none" strike="noStrike">
              <a:solidFill>
                <a:srgbClr val="000000"/>
              </a:solidFill>
              <a:latin typeface="Arial"/>
              <a:ea typeface="Arial"/>
              <a:cs typeface="Arial"/>
              <a:sym typeface="Arial"/>
            </a:endParaRPr>
          </a:p>
        </p:txBody>
      </p:sp>
      <p:sp>
        <p:nvSpPr>
          <p:cNvPr id="358" name="Google Shape;358;p30"/>
          <p:cNvSpPr/>
          <p:nvPr/>
        </p:nvSpPr>
        <p:spPr>
          <a:xfrm>
            <a:off x="3498850" y="4629150"/>
            <a:ext cx="1538287"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reposant</a:t>
            </a:r>
            <a:endParaRPr b="0" i="0" sz="1400" u="none" cap="none" strike="noStrike">
              <a:solidFill>
                <a:srgbClr val="000000"/>
              </a:solidFill>
              <a:latin typeface="Arial"/>
              <a:ea typeface="Arial"/>
              <a:cs typeface="Arial"/>
              <a:sym typeface="Arial"/>
            </a:endParaRPr>
          </a:p>
        </p:txBody>
      </p:sp>
      <p:sp>
        <p:nvSpPr>
          <p:cNvPr id="359" name="Google Shape;359;p30"/>
          <p:cNvSpPr/>
          <p:nvPr/>
        </p:nvSpPr>
        <p:spPr>
          <a:xfrm>
            <a:off x="3498850" y="3929062"/>
            <a:ext cx="1100137"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calme</a:t>
            </a:r>
            <a:endParaRPr b="0" i="0" sz="1400" u="none" cap="none" strike="noStrike">
              <a:solidFill>
                <a:srgbClr val="000000"/>
              </a:solidFill>
              <a:latin typeface="Arial"/>
              <a:ea typeface="Arial"/>
              <a:cs typeface="Arial"/>
              <a:sym typeface="Arial"/>
            </a:endParaRPr>
          </a:p>
        </p:txBody>
      </p:sp>
      <p:cxnSp>
        <p:nvCxnSpPr>
          <p:cNvPr id="360" name="Google Shape;360;p30"/>
          <p:cNvCxnSpPr/>
          <p:nvPr/>
        </p:nvCxnSpPr>
        <p:spPr>
          <a:xfrm>
            <a:off x="6778625" y="4343400"/>
            <a:ext cx="295275" cy="801687"/>
          </a:xfrm>
          <a:prstGeom prst="straightConnector1">
            <a:avLst/>
          </a:prstGeom>
          <a:noFill/>
          <a:ln cap="flat" cmpd="sng" w="9525">
            <a:solidFill>
              <a:srgbClr val="3F6EC3"/>
            </a:solidFill>
            <a:prstDash val="solid"/>
            <a:miter lim="800000"/>
            <a:headEnd len="sm" w="sm" type="none"/>
            <a:tailEnd len="med" w="med" type="triangle"/>
          </a:ln>
        </p:spPr>
      </p:cxnSp>
      <p:cxnSp>
        <p:nvCxnSpPr>
          <p:cNvPr id="361" name="Google Shape;361;p30"/>
          <p:cNvCxnSpPr/>
          <p:nvPr/>
        </p:nvCxnSpPr>
        <p:spPr>
          <a:xfrm flipH="1">
            <a:off x="5019675" y="4349750"/>
            <a:ext cx="238125" cy="388937"/>
          </a:xfrm>
          <a:prstGeom prst="straightConnector1">
            <a:avLst/>
          </a:prstGeom>
          <a:noFill/>
          <a:ln cap="flat" cmpd="sng" w="9525">
            <a:solidFill>
              <a:srgbClr val="3F6EC3"/>
            </a:solidFill>
            <a:prstDash val="solid"/>
            <a:miter lim="800000"/>
            <a:headEnd len="sm" w="sm" type="none"/>
            <a:tailEnd len="med" w="med" type="triangle"/>
          </a:ln>
        </p:spPr>
      </p:cxnSp>
      <p:cxnSp>
        <p:nvCxnSpPr>
          <p:cNvPr id="362" name="Google Shape;362;p30"/>
          <p:cNvCxnSpPr/>
          <p:nvPr/>
        </p:nvCxnSpPr>
        <p:spPr>
          <a:xfrm>
            <a:off x="6835775" y="3354387"/>
            <a:ext cx="547687" cy="0"/>
          </a:xfrm>
          <a:prstGeom prst="straightConnector1">
            <a:avLst/>
          </a:prstGeom>
          <a:noFill/>
          <a:ln cap="flat" cmpd="sng" w="9525">
            <a:solidFill>
              <a:srgbClr val="3F6EC3"/>
            </a:solidFill>
            <a:prstDash val="solid"/>
            <a:miter lim="800000"/>
            <a:headEnd len="sm" w="sm" type="none"/>
            <a:tailEnd len="med" w="med" type="triangle"/>
          </a:ln>
        </p:spPr>
      </p:cxnSp>
      <p:sp>
        <p:nvSpPr>
          <p:cNvPr id="363" name="Google Shape;363;p30"/>
          <p:cNvSpPr txBox="1"/>
          <p:nvPr/>
        </p:nvSpPr>
        <p:spPr>
          <a:xfrm>
            <a:off x="7480300" y="3282950"/>
            <a:ext cx="1447800" cy="368300"/>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Une fontaine</a:t>
            </a:r>
            <a:endParaRPr b="0" i="0" sz="1400" u="none" cap="none" strike="noStrike">
              <a:solidFill>
                <a:srgbClr val="000000"/>
              </a:solidFill>
              <a:latin typeface="Arial"/>
              <a:ea typeface="Arial"/>
              <a:cs typeface="Arial"/>
              <a:sym typeface="Arial"/>
            </a:endParaRPr>
          </a:p>
        </p:txBody>
      </p:sp>
      <p:sp>
        <p:nvSpPr>
          <p:cNvPr id="364" name="Google Shape;364;p30"/>
          <p:cNvSpPr txBox="1"/>
          <p:nvPr/>
        </p:nvSpPr>
        <p:spPr>
          <a:xfrm>
            <a:off x="8310562" y="3743325"/>
            <a:ext cx="2955925" cy="369887"/>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apportait fraîcheur et gaieté</a:t>
            </a:r>
            <a:endParaRPr b="0" i="0" sz="1400" u="none" cap="none" strike="noStrike">
              <a:solidFill>
                <a:srgbClr val="000000"/>
              </a:solidFill>
              <a:latin typeface="Arial"/>
              <a:ea typeface="Arial"/>
              <a:cs typeface="Arial"/>
              <a:sym typeface="Arial"/>
            </a:endParaRPr>
          </a:p>
        </p:txBody>
      </p:sp>
      <p:sp>
        <p:nvSpPr>
          <p:cNvPr id="365" name="Google Shape;365;p30"/>
          <p:cNvSpPr txBox="1"/>
          <p:nvPr/>
        </p:nvSpPr>
        <p:spPr>
          <a:xfrm>
            <a:off x="5181600" y="2303462"/>
            <a:ext cx="1217612" cy="368300"/>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Le clocher</a:t>
            </a:r>
            <a:endParaRPr b="0" i="0" sz="1400" u="none" cap="none" strike="noStrike">
              <a:solidFill>
                <a:srgbClr val="000000"/>
              </a:solidFill>
              <a:latin typeface="Arial"/>
              <a:ea typeface="Arial"/>
              <a:cs typeface="Arial"/>
              <a:sym typeface="Arial"/>
            </a:endParaRPr>
          </a:p>
        </p:txBody>
      </p:sp>
      <p:sp>
        <p:nvSpPr>
          <p:cNvPr id="366" name="Google Shape;366;p30"/>
          <p:cNvSpPr txBox="1"/>
          <p:nvPr/>
        </p:nvSpPr>
        <p:spPr>
          <a:xfrm>
            <a:off x="2006600" y="1804987"/>
            <a:ext cx="3741737" cy="369887"/>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dont les sculptures sont pittoresques</a:t>
            </a:r>
            <a:endParaRPr b="0" i="0" sz="1400" u="none" cap="none" strike="noStrike">
              <a:solidFill>
                <a:srgbClr val="000000"/>
              </a:solidFill>
              <a:latin typeface="Arial"/>
              <a:ea typeface="Arial"/>
              <a:cs typeface="Arial"/>
              <a:sym typeface="Arial"/>
            </a:endParaRPr>
          </a:p>
        </p:txBody>
      </p:sp>
      <p:cxnSp>
        <p:nvCxnSpPr>
          <p:cNvPr id="367" name="Google Shape;367;p30"/>
          <p:cNvCxnSpPr/>
          <p:nvPr/>
        </p:nvCxnSpPr>
        <p:spPr>
          <a:xfrm rot="10800000">
            <a:off x="5791200" y="2679700"/>
            <a:ext cx="0" cy="300037"/>
          </a:xfrm>
          <a:prstGeom prst="straightConnector1">
            <a:avLst/>
          </a:prstGeom>
          <a:noFill/>
          <a:ln cap="flat" cmpd="sng" w="9525">
            <a:solidFill>
              <a:srgbClr val="3F6EC3"/>
            </a:solidFill>
            <a:prstDash val="solid"/>
            <a:miter lim="800000"/>
            <a:headEnd len="sm" w="sm" type="none"/>
            <a:tailEnd len="med" w="med" type="triangle"/>
          </a:ln>
        </p:spPr>
      </p:cxnSp>
      <p:cxnSp>
        <p:nvCxnSpPr>
          <p:cNvPr id="368" name="Google Shape;368;p30"/>
          <p:cNvCxnSpPr/>
          <p:nvPr/>
        </p:nvCxnSpPr>
        <p:spPr>
          <a:xfrm flipH="1">
            <a:off x="4740275" y="3902075"/>
            <a:ext cx="238125" cy="388937"/>
          </a:xfrm>
          <a:prstGeom prst="straightConnector1">
            <a:avLst/>
          </a:prstGeom>
          <a:noFill/>
          <a:ln cap="flat" cmpd="sng" w="9525">
            <a:solidFill>
              <a:srgbClr val="3F6EC3"/>
            </a:solidFill>
            <a:prstDash val="solid"/>
            <a:miter lim="800000"/>
            <a:headEnd len="sm" w="sm" type="none"/>
            <a:tailEnd len="med" w="med" type="triangle"/>
          </a:ln>
        </p:spPr>
      </p:cxnSp>
      <p:sp>
        <p:nvSpPr>
          <p:cNvPr id="369" name="Google Shape;369;p30"/>
          <p:cNvSpPr txBox="1"/>
          <p:nvPr/>
        </p:nvSpPr>
        <p:spPr>
          <a:xfrm>
            <a:off x="5257800" y="982662"/>
            <a:ext cx="1447800" cy="528637"/>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Au loin</a:t>
            </a:r>
            <a:endParaRPr b="0" i="0" sz="1400" u="none" cap="none" strike="noStrike">
              <a:solidFill>
                <a:srgbClr val="000000"/>
              </a:solidFill>
              <a:latin typeface="Arial"/>
              <a:ea typeface="Arial"/>
              <a:cs typeface="Arial"/>
              <a:sym typeface="Arial"/>
            </a:endParaRPr>
          </a:p>
        </p:txBody>
      </p:sp>
      <p:sp>
        <p:nvSpPr>
          <p:cNvPr id="370" name="Google Shape;370;p30"/>
          <p:cNvSpPr txBox="1"/>
          <p:nvPr/>
        </p:nvSpPr>
        <p:spPr>
          <a:xfrm>
            <a:off x="8732837" y="2487612"/>
            <a:ext cx="2533650" cy="527050"/>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Au centre du village</a:t>
            </a:r>
            <a:endParaRPr b="0" i="0" sz="1400" u="none" cap="none" strike="noStrike">
              <a:solidFill>
                <a:srgbClr val="000000"/>
              </a:solidFill>
              <a:latin typeface="Arial"/>
              <a:ea typeface="Arial"/>
              <a:cs typeface="Arial"/>
              <a:sym typeface="Arial"/>
            </a:endParaRPr>
          </a:p>
        </p:txBody>
      </p:sp>
      <p:sp>
        <p:nvSpPr>
          <p:cNvPr id="371" name="Google Shape;371;p30"/>
          <p:cNvSpPr txBox="1"/>
          <p:nvPr/>
        </p:nvSpPr>
        <p:spPr>
          <a:xfrm>
            <a:off x="7529512" y="4779962"/>
            <a:ext cx="2535237" cy="527050"/>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Tout autour</a:t>
            </a:r>
            <a:endParaRPr b="0" i="0" sz="1400" u="none" cap="none" strike="noStrike">
              <a:solidFill>
                <a:srgbClr val="000000"/>
              </a:solidFill>
              <a:latin typeface="Arial"/>
              <a:ea typeface="Arial"/>
              <a:cs typeface="Arial"/>
              <a:sym typeface="Arial"/>
            </a:endParaRPr>
          </a:p>
        </p:txBody>
      </p:sp>
      <p:sp>
        <p:nvSpPr>
          <p:cNvPr id="372" name="Google Shape;372;p30"/>
          <p:cNvSpPr txBox="1"/>
          <p:nvPr/>
        </p:nvSpPr>
        <p:spPr>
          <a:xfrm>
            <a:off x="7529512" y="5957887"/>
            <a:ext cx="3725862"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vantaient l’odeur de leurs bouquets.</a:t>
            </a:r>
            <a:endParaRPr b="0" i="0" sz="1400" u="none" cap="none" strike="noStrike">
              <a:solidFill>
                <a:srgbClr val="000000"/>
              </a:solidFill>
              <a:latin typeface="Arial"/>
              <a:ea typeface="Arial"/>
              <a:cs typeface="Arial"/>
              <a:sym typeface="Arial"/>
            </a:endParaRPr>
          </a:p>
        </p:txBody>
      </p:sp>
      <p:sp>
        <p:nvSpPr>
          <p:cNvPr id="373" name="Google Shape;373;p30"/>
          <p:cNvSpPr txBox="1"/>
          <p:nvPr/>
        </p:nvSpPr>
        <p:spPr>
          <a:xfrm>
            <a:off x="6176962" y="5441950"/>
            <a:ext cx="4772025"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des marchands de fleurs de toutes les couleurs </a:t>
            </a:r>
            <a:endParaRPr b="0" i="0" sz="1400" u="none" cap="none" strike="noStrike">
              <a:solidFill>
                <a:srgbClr val="000000"/>
              </a:solidFill>
              <a:latin typeface="Arial"/>
              <a:ea typeface="Arial"/>
              <a:cs typeface="Arial"/>
              <a:sym typeface="Arial"/>
            </a:endParaRPr>
          </a:p>
        </p:txBody>
      </p:sp>
      <p:sp>
        <p:nvSpPr>
          <p:cNvPr id="374" name="Google Shape;374;p30"/>
          <p:cNvSpPr txBox="1"/>
          <p:nvPr/>
        </p:nvSpPr>
        <p:spPr>
          <a:xfrm>
            <a:off x="798512" y="40640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Times New Roman"/>
              <a:buNone/>
            </a:pPr>
            <a:r>
              <a:rPr b="1" i="0" lang="en-US" sz="2000" u="none" cap="none" strike="noStrike">
                <a:solidFill>
                  <a:srgbClr val="000000"/>
                </a:solidFill>
                <a:latin typeface="Times New Roman"/>
                <a:ea typeface="Times New Roman"/>
                <a:cs typeface="Times New Roman"/>
                <a:sym typeface="Times New Roman"/>
              </a:rPr>
              <a:t>Comment s’organise la description? </a:t>
            </a:r>
            <a:endParaRPr b="0" i="0" sz="1400" u="none" cap="none" strike="noStrike">
              <a:solidFill>
                <a:srgbClr val="000000"/>
              </a:solidFill>
              <a:latin typeface="Arial"/>
              <a:ea typeface="Arial"/>
              <a:cs typeface="Arial"/>
              <a:sym typeface="Arial"/>
            </a:endParaRPr>
          </a:p>
        </p:txBody>
      </p:sp>
      <p:sp>
        <p:nvSpPr>
          <p:cNvPr id="375" name="Google Shape;375;p30"/>
          <p:cNvSpPr txBox="1"/>
          <p:nvPr/>
        </p:nvSpPr>
        <p:spPr>
          <a:xfrm>
            <a:off x="715962" y="5359400"/>
            <a:ext cx="4719637" cy="120015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0000"/>
              </a:buClr>
              <a:buSzPts val="2400"/>
              <a:buFont typeface="Times New Roman"/>
              <a:buNone/>
            </a:pPr>
            <a:r>
              <a:rPr b="1" i="0" lang="en-US" sz="2400" u="none" cap="none" strike="noStrike">
                <a:solidFill>
                  <a:srgbClr val="FF0000"/>
                </a:solidFill>
                <a:latin typeface="Times New Roman"/>
                <a:ea typeface="Times New Roman"/>
                <a:cs typeface="Times New Roman"/>
                <a:sym typeface="Times New Roman"/>
              </a:rPr>
              <a:t>Le regard de l’observateur se déplace du plus loin au plus proche, et puis en cercle.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80" name="Shape 380"/>
        <p:cNvGrpSpPr/>
        <p:nvPr/>
      </p:nvGrpSpPr>
      <p:grpSpPr>
        <a:xfrm>
          <a:off x="0" y="0"/>
          <a:ext cx="0" cy="0"/>
          <a:chOff x="0" y="0"/>
          <a:chExt cx="0" cy="0"/>
        </a:xfrm>
      </p:grpSpPr>
      <p:sp>
        <p:nvSpPr>
          <p:cNvPr id="381" name="Google Shape;381;p31"/>
          <p:cNvSpPr/>
          <p:nvPr/>
        </p:nvSpPr>
        <p:spPr>
          <a:xfrm>
            <a:off x="5086350" y="2633662"/>
            <a:ext cx="1822450" cy="1509712"/>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Un village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Un lieu</a:t>
            </a:r>
            <a:endParaRPr b="0" i="0" sz="1400" u="none" cap="none" strike="noStrike">
              <a:solidFill>
                <a:srgbClr val="000000"/>
              </a:solidFill>
              <a:latin typeface="Arial"/>
              <a:ea typeface="Arial"/>
              <a:cs typeface="Arial"/>
              <a:sym typeface="Arial"/>
            </a:endParaRPr>
          </a:p>
        </p:txBody>
      </p:sp>
      <p:sp>
        <p:nvSpPr>
          <p:cNvPr id="382" name="Google Shape;382;p31"/>
          <p:cNvSpPr/>
          <p:nvPr/>
        </p:nvSpPr>
        <p:spPr>
          <a:xfrm>
            <a:off x="3498850" y="4264025"/>
            <a:ext cx="1538287"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reposant</a:t>
            </a:r>
            <a:endParaRPr b="0" i="0" sz="1400" u="none" cap="none" strike="noStrike">
              <a:solidFill>
                <a:srgbClr val="000000"/>
              </a:solidFill>
              <a:latin typeface="Arial"/>
              <a:ea typeface="Arial"/>
              <a:cs typeface="Arial"/>
              <a:sym typeface="Arial"/>
            </a:endParaRPr>
          </a:p>
        </p:txBody>
      </p:sp>
      <p:sp>
        <p:nvSpPr>
          <p:cNvPr id="383" name="Google Shape;383;p31"/>
          <p:cNvSpPr/>
          <p:nvPr/>
        </p:nvSpPr>
        <p:spPr>
          <a:xfrm>
            <a:off x="3498850" y="3563937"/>
            <a:ext cx="1100137"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calme</a:t>
            </a:r>
            <a:endParaRPr b="0" i="0" sz="1400" u="none" cap="none" strike="noStrike">
              <a:solidFill>
                <a:srgbClr val="000000"/>
              </a:solidFill>
              <a:latin typeface="Arial"/>
              <a:ea typeface="Arial"/>
              <a:cs typeface="Arial"/>
              <a:sym typeface="Arial"/>
            </a:endParaRPr>
          </a:p>
        </p:txBody>
      </p:sp>
      <p:cxnSp>
        <p:nvCxnSpPr>
          <p:cNvPr id="384" name="Google Shape;384;p31"/>
          <p:cNvCxnSpPr/>
          <p:nvPr/>
        </p:nvCxnSpPr>
        <p:spPr>
          <a:xfrm>
            <a:off x="6778625" y="3978275"/>
            <a:ext cx="295275" cy="801687"/>
          </a:xfrm>
          <a:prstGeom prst="straightConnector1">
            <a:avLst/>
          </a:prstGeom>
          <a:noFill/>
          <a:ln cap="flat" cmpd="sng" w="9525">
            <a:solidFill>
              <a:srgbClr val="3F6EC3"/>
            </a:solidFill>
            <a:prstDash val="solid"/>
            <a:miter lim="800000"/>
            <a:headEnd len="sm" w="sm" type="none"/>
            <a:tailEnd len="med" w="med" type="triangle"/>
          </a:ln>
        </p:spPr>
      </p:cxnSp>
      <p:cxnSp>
        <p:nvCxnSpPr>
          <p:cNvPr id="385" name="Google Shape;385;p31"/>
          <p:cNvCxnSpPr/>
          <p:nvPr/>
        </p:nvCxnSpPr>
        <p:spPr>
          <a:xfrm flipH="1">
            <a:off x="5019675" y="3984625"/>
            <a:ext cx="238125" cy="388937"/>
          </a:xfrm>
          <a:prstGeom prst="straightConnector1">
            <a:avLst/>
          </a:prstGeom>
          <a:noFill/>
          <a:ln cap="flat" cmpd="sng" w="9525">
            <a:solidFill>
              <a:srgbClr val="3F6EC3"/>
            </a:solidFill>
            <a:prstDash val="solid"/>
            <a:miter lim="800000"/>
            <a:headEnd len="sm" w="sm" type="none"/>
            <a:tailEnd len="med" w="med" type="triangle"/>
          </a:ln>
        </p:spPr>
      </p:cxnSp>
      <p:cxnSp>
        <p:nvCxnSpPr>
          <p:cNvPr id="386" name="Google Shape;386;p31"/>
          <p:cNvCxnSpPr/>
          <p:nvPr/>
        </p:nvCxnSpPr>
        <p:spPr>
          <a:xfrm>
            <a:off x="6835775" y="2989262"/>
            <a:ext cx="547687" cy="0"/>
          </a:xfrm>
          <a:prstGeom prst="straightConnector1">
            <a:avLst/>
          </a:prstGeom>
          <a:noFill/>
          <a:ln cap="flat" cmpd="sng" w="9525">
            <a:solidFill>
              <a:srgbClr val="3F6EC3"/>
            </a:solidFill>
            <a:prstDash val="solid"/>
            <a:miter lim="800000"/>
            <a:headEnd len="sm" w="sm" type="none"/>
            <a:tailEnd len="med" w="med" type="triangle"/>
          </a:ln>
        </p:spPr>
      </p:cxnSp>
      <p:sp>
        <p:nvSpPr>
          <p:cNvPr id="387" name="Google Shape;387;p31"/>
          <p:cNvSpPr txBox="1"/>
          <p:nvPr/>
        </p:nvSpPr>
        <p:spPr>
          <a:xfrm>
            <a:off x="7480300" y="2917825"/>
            <a:ext cx="1447800" cy="368300"/>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Une fontaine</a:t>
            </a:r>
            <a:endParaRPr b="0" i="0" sz="1400" u="none" cap="none" strike="noStrike">
              <a:solidFill>
                <a:srgbClr val="000000"/>
              </a:solidFill>
              <a:latin typeface="Arial"/>
              <a:ea typeface="Arial"/>
              <a:cs typeface="Arial"/>
              <a:sym typeface="Arial"/>
            </a:endParaRPr>
          </a:p>
        </p:txBody>
      </p:sp>
      <p:sp>
        <p:nvSpPr>
          <p:cNvPr id="388" name="Google Shape;388;p31"/>
          <p:cNvSpPr txBox="1"/>
          <p:nvPr/>
        </p:nvSpPr>
        <p:spPr>
          <a:xfrm>
            <a:off x="8310562" y="3378200"/>
            <a:ext cx="2955925" cy="369887"/>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apportait fraîcheur et gaieté</a:t>
            </a:r>
            <a:endParaRPr b="0" i="0" sz="1400" u="none" cap="none" strike="noStrike">
              <a:solidFill>
                <a:srgbClr val="000000"/>
              </a:solidFill>
              <a:latin typeface="Arial"/>
              <a:ea typeface="Arial"/>
              <a:cs typeface="Arial"/>
              <a:sym typeface="Arial"/>
            </a:endParaRPr>
          </a:p>
        </p:txBody>
      </p:sp>
      <p:sp>
        <p:nvSpPr>
          <p:cNvPr id="389" name="Google Shape;389;p31"/>
          <p:cNvSpPr txBox="1"/>
          <p:nvPr/>
        </p:nvSpPr>
        <p:spPr>
          <a:xfrm>
            <a:off x="5181600" y="1938337"/>
            <a:ext cx="1217612" cy="368300"/>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Le clocher</a:t>
            </a:r>
            <a:endParaRPr b="0" i="0" sz="1400" u="none" cap="none" strike="noStrike">
              <a:solidFill>
                <a:srgbClr val="000000"/>
              </a:solidFill>
              <a:latin typeface="Arial"/>
              <a:ea typeface="Arial"/>
              <a:cs typeface="Arial"/>
              <a:sym typeface="Arial"/>
            </a:endParaRPr>
          </a:p>
        </p:txBody>
      </p:sp>
      <p:sp>
        <p:nvSpPr>
          <p:cNvPr id="390" name="Google Shape;390;p31"/>
          <p:cNvSpPr txBox="1"/>
          <p:nvPr/>
        </p:nvSpPr>
        <p:spPr>
          <a:xfrm>
            <a:off x="2006600" y="1439862"/>
            <a:ext cx="3741737" cy="369887"/>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dont les sculptures sont pittoresques</a:t>
            </a:r>
            <a:endParaRPr b="0" i="0" sz="1400" u="none" cap="none" strike="noStrike">
              <a:solidFill>
                <a:srgbClr val="000000"/>
              </a:solidFill>
              <a:latin typeface="Arial"/>
              <a:ea typeface="Arial"/>
              <a:cs typeface="Arial"/>
              <a:sym typeface="Arial"/>
            </a:endParaRPr>
          </a:p>
        </p:txBody>
      </p:sp>
      <p:cxnSp>
        <p:nvCxnSpPr>
          <p:cNvPr id="391" name="Google Shape;391;p31"/>
          <p:cNvCxnSpPr/>
          <p:nvPr/>
        </p:nvCxnSpPr>
        <p:spPr>
          <a:xfrm rot="10800000">
            <a:off x="5791200" y="2314575"/>
            <a:ext cx="0" cy="300037"/>
          </a:xfrm>
          <a:prstGeom prst="straightConnector1">
            <a:avLst/>
          </a:prstGeom>
          <a:noFill/>
          <a:ln cap="flat" cmpd="sng" w="9525">
            <a:solidFill>
              <a:srgbClr val="3F6EC3"/>
            </a:solidFill>
            <a:prstDash val="solid"/>
            <a:miter lim="800000"/>
            <a:headEnd len="sm" w="sm" type="none"/>
            <a:tailEnd len="med" w="med" type="triangle"/>
          </a:ln>
        </p:spPr>
      </p:cxnSp>
      <p:cxnSp>
        <p:nvCxnSpPr>
          <p:cNvPr id="392" name="Google Shape;392;p31"/>
          <p:cNvCxnSpPr/>
          <p:nvPr/>
        </p:nvCxnSpPr>
        <p:spPr>
          <a:xfrm flipH="1">
            <a:off x="4740275" y="3536950"/>
            <a:ext cx="238125" cy="388937"/>
          </a:xfrm>
          <a:prstGeom prst="straightConnector1">
            <a:avLst/>
          </a:prstGeom>
          <a:noFill/>
          <a:ln cap="flat" cmpd="sng" w="9525">
            <a:solidFill>
              <a:srgbClr val="3F6EC3"/>
            </a:solidFill>
            <a:prstDash val="solid"/>
            <a:miter lim="800000"/>
            <a:headEnd len="sm" w="sm" type="none"/>
            <a:tailEnd len="med" w="med" type="triangle"/>
          </a:ln>
        </p:spPr>
      </p:cxnSp>
      <p:sp>
        <p:nvSpPr>
          <p:cNvPr id="393" name="Google Shape;393;p31"/>
          <p:cNvSpPr txBox="1"/>
          <p:nvPr/>
        </p:nvSpPr>
        <p:spPr>
          <a:xfrm>
            <a:off x="5257800" y="617537"/>
            <a:ext cx="1447800" cy="528637"/>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Au loin</a:t>
            </a:r>
            <a:endParaRPr b="0" i="0" sz="1400" u="none" cap="none" strike="noStrike">
              <a:solidFill>
                <a:srgbClr val="000000"/>
              </a:solidFill>
              <a:latin typeface="Arial"/>
              <a:ea typeface="Arial"/>
              <a:cs typeface="Arial"/>
              <a:sym typeface="Arial"/>
            </a:endParaRPr>
          </a:p>
        </p:txBody>
      </p:sp>
      <p:sp>
        <p:nvSpPr>
          <p:cNvPr id="394" name="Google Shape;394;p31"/>
          <p:cNvSpPr txBox="1"/>
          <p:nvPr/>
        </p:nvSpPr>
        <p:spPr>
          <a:xfrm>
            <a:off x="8732837" y="2122487"/>
            <a:ext cx="2533650" cy="527050"/>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Au centre du village</a:t>
            </a:r>
            <a:endParaRPr b="0" i="0" sz="1400" u="none" cap="none" strike="noStrike">
              <a:solidFill>
                <a:srgbClr val="000000"/>
              </a:solidFill>
              <a:latin typeface="Arial"/>
              <a:ea typeface="Arial"/>
              <a:cs typeface="Arial"/>
              <a:sym typeface="Arial"/>
            </a:endParaRPr>
          </a:p>
        </p:txBody>
      </p:sp>
      <p:sp>
        <p:nvSpPr>
          <p:cNvPr id="395" name="Google Shape;395;p31"/>
          <p:cNvSpPr txBox="1"/>
          <p:nvPr/>
        </p:nvSpPr>
        <p:spPr>
          <a:xfrm>
            <a:off x="7529512" y="4414837"/>
            <a:ext cx="2535237" cy="527050"/>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Tout autour</a:t>
            </a:r>
            <a:endParaRPr b="0" i="0" sz="1400" u="none" cap="none" strike="noStrike">
              <a:solidFill>
                <a:srgbClr val="000000"/>
              </a:solidFill>
              <a:latin typeface="Arial"/>
              <a:ea typeface="Arial"/>
              <a:cs typeface="Arial"/>
              <a:sym typeface="Arial"/>
            </a:endParaRPr>
          </a:p>
        </p:txBody>
      </p:sp>
      <p:sp>
        <p:nvSpPr>
          <p:cNvPr id="396" name="Google Shape;396;p31"/>
          <p:cNvSpPr txBox="1"/>
          <p:nvPr/>
        </p:nvSpPr>
        <p:spPr>
          <a:xfrm>
            <a:off x="7529512" y="5592762"/>
            <a:ext cx="3725862"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vantaient l’odeur de leurs bouquets.</a:t>
            </a:r>
            <a:endParaRPr b="0" i="0" sz="1400" u="none" cap="none" strike="noStrike">
              <a:solidFill>
                <a:srgbClr val="000000"/>
              </a:solidFill>
              <a:latin typeface="Arial"/>
              <a:ea typeface="Arial"/>
              <a:cs typeface="Arial"/>
              <a:sym typeface="Arial"/>
            </a:endParaRPr>
          </a:p>
        </p:txBody>
      </p:sp>
      <p:sp>
        <p:nvSpPr>
          <p:cNvPr id="397" name="Google Shape;397;p31"/>
          <p:cNvSpPr txBox="1"/>
          <p:nvPr/>
        </p:nvSpPr>
        <p:spPr>
          <a:xfrm>
            <a:off x="6176962" y="5076825"/>
            <a:ext cx="4772025"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des marchands de fleurs de toutes les couleurs </a:t>
            </a:r>
            <a:endParaRPr b="0" i="0" sz="1400" u="none" cap="none" strike="noStrike">
              <a:solidFill>
                <a:srgbClr val="000000"/>
              </a:solidFill>
              <a:latin typeface="Arial"/>
              <a:ea typeface="Arial"/>
              <a:cs typeface="Arial"/>
              <a:sym typeface="Arial"/>
            </a:endParaRPr>
          </a:p>
        </p:txBody>
      </p:sp>
      <p:sp>
        <p:nvSpPr>
          <p:cNvPr id="398" name="Google Shape;398;p31"/>
          <p:cNvSpPr/>
          <p:nvPr/>
        </p:nvSpPr>
        <p:spPr>
          <a:xfrm>
            <a:off x="1327150" y="3562350"/>
            <a:ext cx="1935162" cy="609600"/>
          </a:xfrm>
          <a:prstGeom prst="flowChartTerminator">
            <a:avLst/>
          </a:prstGeom>
          <a:solidFill>
            <a:srgbClr val="FFE69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Sensation auditive</a:t>
            </a:r>
            <a:endParaRPr b="0" i="0" sz="1400" u="none" cap="none" strike="noStrike">
              <a:solidFill>
                <a:srgbClr val="000000"/>
              </a:solidFill>
              <a:latin typeface="Arial"/>
              <a:ea typeface="Arial"/>
              <a:cs typeface="Arial"/>
              <a:sym typeface="Arial"/>
            </a:endParaRPr>
          </a:p>
        </p:txBody>
      </p:sp>
      <p:sp>
        <p:nvSpPr>
          <p:cNvPr id="399" name="Google Shape;399;p31"/>
          <p:cNvSpPr/>
          <p:nvPr/>
        </p:nvSpPr>
        <p:spPr>
          <a:xfrm>
            <a:off x="10064750" y="4430712"/>
            <a:ext cx="1935162" cy="608012"/>
          </a:xfrm>
          <a:prstGeom prst="flowChartTerminator">
            <a:avLst/>
          </a:prstGeom>
          <a:solidFill>
            <a:srgbClr val="FFE69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Sensation visuelle</a:t>
            </a:r>
            <a:endParaRPr b="0" i="0" sz="1400" u="none" cap="none" strike="noStrike">
              <a:solidFill>
                <a:srgbClr val="000000"/>
              </a:solidFill>
              <a:latin typeface="Arial"/>
              <a:ea typeface="Arial"/>
              <a:cs typeface="Arial"/>
              <a:sym typeface="Arial"/>
            </a:endParaRPr>
          </a:p>
        </p:txBody>
      </p:sp>
      <p:sp>
        <p:nvSpPr>
          <p:cNvPr id="400" name="Google Shape;400;p31"/>
          <p:cNvSpPr/>
          <p:nvPr/>
        </p:nvSpPr>
        <p:spPr>
          <a:xfrm>
            <a:off x="9999662" y="6038850"/>
            <a:ext cx="2192337" cy="609600"/>
          </a:xfrm>
          <a:prstGeom prst="flowChartTerminator">
            <a:avLst/>
          </a:prstGeom>
          <a:solidFill>
            <a:srgbClr val="FFE69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Sensation olfactive</a:t>
            </a:r>
            <a:endParaRPr b="0" i="0" sz="1400" u="none" cap="none" strike="noStrike">
              <a:solidFill>
                <a:srgbClr val="000000"/>
              </a:solidFill>
              <a:latin typeface="Arial"/>
              <a:ea typeface="Arial"/>
              <a:cs typeface="Arial"/>
              <a:sym typeface="Arial"/>
            </a:endParaRPr>
          </a:p>
        </p:txBody>
      </p:sp>
      <p:sp>
        <p:nvSpPr>
          <p:cNvPr id="401" name="Google Shape;401;p31"/>
          <p:cNvSpPr/>
          <p:nvPr/>
        </p:nvSpPr>
        <p:spPr>
          <a:xfrm>
            <a:off x="9405937" y="2708275"/>
            <a:ext cx="1935162" cy="609600"/>
          </a:xfrm>
          <a:prstGeom prst="flowChartTerminator">
            <a:avLst/>
          </a:prstGeom>
          <a:solidFill>
            <a:srgbClr val="FFE69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Sensation tactile</a:t>
            </a:r>
            <a:endParaRPr b="0" i="0" sz="1400" u="none" cap="none" strike="noStrike">
              <a:solidFill>
                <a:srgbClr val="000000"/>
              </a:solidFill>
              <a:latin typeface="Arial"/>
              <a:ea typeface="Arial"/>
              <a:cs typeface="Arial"/>
              <a:sym typeface="Arial"/>
            </a:endParaRPr>
          </a:p>
        </p:txBody>
      </p:sp>
      <p:sp>
        <p:nvSpPr>
          <p:cNvPr id="402" name="Google Shape;402;p31"/>
          <p:cNvSpPr txBox="1"/>
          <p:nvPr/>
        </p:nvSpPr>
        <p:spPr>
          <a:xfrm>
            <a:off x="401637" y="201612"/>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Times New Roman"/>
              <a:buNone/>
            </a:pPr>
            <a:r>
              <a:rPr b="1" i="0" lang="en-US" sz="2000" u="none" cap="none" strike="noStrike">
                <a:solidFill>
                  <a:srgbClr val="000000"/>
                </a:solidFill>
                <a:latin typeface="Times New Roman"/>
                <a:ea typeface="Times New Roman"/>
                <a:cs typeface="Times New Roman"/>
                <a:sym typeface="Times New Roman"/>
              </a:rPr>
              <a:t>Quelles sont les sensations évoquées? A travers quel sens le descripteur décrit-il le village?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407" name="Shape 407"/>
        <p:cNvGrpSpPr/>
        <p:nvPr/>
      </p:nvGrpSpPr>
      <p:grpSpPr>
        <a:xfrm>
          <a:off x="0" y="0"/>
          <a:ext cx="0" cy="0"/>
          <a:chOff x="0" y="0"/>
          <a:chExt cx="0" cy="0"/>
        </a:xfrm>
      </p:grpSpPr>
      <p:sp>
        <p:nvSpPr>
          <p:cNvPr id="408" name="Google Shape;408;p32"/>
          <p:cNvSpPr txBox="1"/>
          <p:nvPr/>
        </p:nvSpPr>
        <p:spPr>
          <a:xfrm>
            <a:off x="809625" y="14605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200"/>
              <a:buFont typeface="Times New Roman"/>
              <a:buNone/>
            </a:pPr>
            <a:r>
              <a:rPr b="1" i="0" lang="en-US" sz="3200" u="none" cap="none" strike="noStrike">
                <a:solidFill>
                  <a:srgbClr val="000000"/>
                </a:solidFill>
                <a:latin typeface="Times New Roman"/>
                <a:ea typeface="Times New Roman"/>
                <a:cs typeface="Times New Roman"/>
                <a:sym typeface="Times New Roman"/>
              </a:rPr>
              <a:t>Analyse d’une description d’un lieu ou d’un paysage</a:t>
            </a:r>
            <a:endParaRPr b="0" i="0" sz="1400" u="none" cap="none" strike="noStrike">
              <a:solidFill>
                <a:srgbClr val="000000"/>
              </a:solidFill>
              <a:latin typeface="Arial"/>
              <a:ea typeface="Arial"/>
              <a:cs typeface="Arial"/>
              <a:sym typeface="Arial"/>
            </a:endParaRPr>
          </a:p>
        </p:txBody>
      </p:sp>
      <p:graphicFrame>
        <p:nvGraphicFramePr>
          <p:cNvPr id="409" name="Google Shape;409;p32"/>
          <p:cNvGraphicFramePr/>
          <p:nvPr/>
        </p:nvGraphicFramePr>
        <p:xfrm>
          <a:off x="809625" y="2497137"/>
          <a:ext cx="3000000" cy="3000000"/>
        </p:xfrm>
        <a:graphic>
          <a:graphicData uri="http://schemas.openxmlformats.org/drawingml/2006/table">
            <a:tbl>
              <a:tblPr>
                <a:noFill/>
                <a:tableStyleId>{CADD9DB9-EBA6-4715-9E3C-EBB264858DD0}</a:tableStyleId>
              </a:tblPr>
              <a:tblGrid>
                <a:gridCol w="5192700"/>
                <a:gridCol w="4776775"/>
              </a:tblGrid>
              <a:tr h="365125">
                <a:tc>
                  <a:txBody>
                    <a:bodyPr/>
                    <a:lstStyle/>
                    <a:p>
                      <a:pPr indent="0" lvl="0" marL="0" marR="0" rtl="0" algn="ctr">
                        <a:lnSpc>
                          <a:spcPct val="107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Les éléments décrits</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c>
                  <a:txBody>
                    <a:bodyPr/>
                    <a:lstStyle/>
                    <a:p>
                      <a:pPr indent="0" lvl="0" marL="0" marR="0" rtl="0" algn="ctr">
                        <a:lnSpc>
                          <a:spcPct val="107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Leurs caractéristiques</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r>
              <a:tr h="1435100">
                <a:tc>
                  <a:txBody>
                    <a:bodyPr/>
                    <a:lstStyle/>
                    <a:p>
                      <a:pPr indent="0" lvl="0" marL="0" marR="0" rtl="0" algn="just">
                        <a:lnSpc>
                          <a:spcPct val="107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Le clocher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Une fontaine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Des marchands de fleurs de toutes les couleurs</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c>
                  <a:txBody>
                    <a:bodyPr/>
                    <a:lstStyle/>
                    <a:p>
                      <a:pPr indent="0" lvl="0" marL="0" marR="0" rtl="0" algn="just">
                        <a:lnSpc>
                          <a:spcPct val="107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dont les sculptures sont pittoresques.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apportait fraicheur et gaieté</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vantaient l’odeur de leurs bouquets.  </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r>
            </a:tbl>
          </a:graphicData>
        </a:graphic>
      </p:graphicFrame>
      <p:graphicFrame>
        <p:nvGraphicFramePr>
          <p:cNvPr id="410" name="Google Shape;410;p32"/>
          <p:cNvGraphicFramePr/>
          <p:nvPr/>
        </p:nvGraphicFramePr>
        <p:xfrm>
          <a:off x="809625" y="819150"/>
          <a:ext cx="3000000" cy="3000000"/>
        </p:xfrm>
        <a:graphic>
          <a:graphicData uri="http://schemas.openxmlformats.org/drawingml/2006/table">
            <a:tbl>
              <a:tblPr>
                <a:noFill/>
                <a:tableStyleId>{CADD9DB9-EBA6-4715-9E3C-EBB264858DD0}</a:tableStyleId>
              </a:tblPr>
              <a:tblGrid>
                <a:gridCol w="5205400"/>
              </a:tblGrid>
              <a:tr h="366700">
                <a:tc>
                  <a:txBody>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Le lieu</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r>
              <a:tr h="1096950">
                <a:tc>
                  <a:txBody>
                    <a:bodyPr/>
                    <a:lstStyle/>
                    <a:p>
                      <a:pPr indent="0" lvl="0" marL="0" marR="0" rtl="0" algn="just">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Times New Roman"/>
                          <a:ea typeface="Times New Roman"/>
                          <a:cs typeface="Times New Roman"/>
                          <a:sym typeface="Times New Roman"/>
                        </a:rPr>
                        <a:t>Nom : </a:t>
                      </a:r>
                      <a:r>
                        <a:rPr b="0" i="0" lang="en-US" sz="1800" u="none" cap="none" strike="noStrike">
                          <a:solidFill>
                            <a:srgbClr val="000000"/>
                          </a:solidFill>
                          <a:latin typeface="Times New Roman"/>
                          <a:ea typeface="Times New Roman"/>
                          <a:cs typeface="Times New Roman"/>
                          <a:sym typeface="Times New Roman"/>
                        </a:rPr>
                        <a:t>--</a:t>
                      </a:r>
                      <a:endParaRPr sz="1400" u="none" cap="none" strike="noStrike"/>
                    </a:p>
                    <a:p>
                      <a:pPr indent="0" lvl="0" marL="0" marR="0" rtl="0" algn="just">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Times New Roman"/>
                          <a:ea typeface="Times New Roman"/>
                          <a:cs typeface="Times New Roman"/>
                          <a:sym typeface="Times New Roman"/>
                        </a:rPr>
                        <a:t>Type ou nature: </a:t>
                      </a:r>
                      <a:r>
                        <a:rPr b="0" i="0" lang="en-US" sz="1800" u="none" cap="none" strike="noStrike">
                          <a:solidFill>
                            <a:srgbClr val="000000"/>
                          </a:solidFill>
                          <a:latin typeface="Times New Roman"/>
                          <a:ea typeface="Times New Roman"/>
                          <a:cs typeface="Times New Roman"/>
                          <a:sym typeface="Times New Roman"/>
                        </a:rPr>
                        <a:t>paysage naturel, site, bâtiment, </a:t>
                      </a:r>
                      <a:endParaRPr sz="1400" u="none" cap="none" strike="noStrike"/>
                    </a:p>
                    <a:p>
                      <a:pPr indent="0" lvl="0" marL="0" marR="0" rtl="0" algn="just">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Times New Roman"/>
                          <a:ea typeface="Times New Roman"/>
                          <a:cs typeface="Times New Roman"/>
                          <a:sym typeface="Times New Roman"/>
                        </a:rPr>
                        <a:t>Ses composantes : </a:t>
                      </a:r>
                      <a:r>
                        <a:rPr b="0" i="0" lang="en-US" sz="1800" u="none" cap="none" strike="noStrike">
                          <a:solidFill>
                            <a:srgbClr val="000000"/>
                          </a:solidFill>
                          <a:latin typeface="Times New Roman"/>
                          <a:ea typeface="Times New Roman"/>
                          <a:cs typeface="Times New Roman"/>
                          <a:sym typeface="Times New Roman"/>
                        </a:rPr>
                        <a:t>clocher – fontaine – habitants - marchands, etc.  </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r>
            </a:tbl>
          </a:graphicData>
        </a:graphic>
      </p:graphicFrame>
      <p:graphicFrame>
        <p:nvGraphicFramePr>
          <p:cNvPr id="411" name="Google Shape;411;p32"/>
          <p:cNvGraphicFramePr/>
          <p:nvPr/>
        </p:nvGraphicFramePr>
        <p:xfrm>
          <a:off x="6654800" y="819150"/>
          <a:ext cx="3000000" cy="3000000"/>
        </p:xfrm>
        <a:graphic>
          <a:graphicData uri="http://schemas.openxmlformats.org/drawingml/2006/table">
            <a:tbl>
              <a:tblPr>
                <a:noFill/>
                <a:tableStyleId>{CADD9DB9-EBA6-4715-9E3C-EBB264858DD0}</a:tableStyleId>
              </a:tblPr>
              <a:tblGrid>
                <a:gridCol w="4095750"/>
              </a:tblGrid>
              <a:tr h="365125">
                <a:tc>
                  <a:txBody>
                    <a:bodyPr/>
                    <a:lstStyle/>
                    <a:p>
                      <a:pPr indent="0" lvl="0" marL="0" marR="0" rtl="0" algn="ctr">
                        <a:lnSpc>
                          <a:spcPct val="107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Impressions </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r>
              <a:tr h="1081075">
                <a:tc>
                  <a:txBody>
                    <a:bodyPr/>
                    <a:lstStyle/>
                    <a:p>
                      <a:pPr indent="0" lvl="0" marL="0" marR="0" rtl="0" algn="just">
                        <a:lnSpc>
                          <a:spcPct val="107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C’était un lieu calme et reposant. </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r>
            </a:tbl>
          </a:graphicData>
        </a:graphic>
      </p:graphicFrame>
      <p:graphicFrame>
        <p:nvGraphicFramePr>
          <p:cNvPr id="412" name="Google Shape;412;p32"/>
          <p:cNvGraphicFramePr/>
          <p:nvPr/>
        </p:nvGraphicFramePr>
        <p:xfrm>
          <a:off x="809625" y="4511675"/>
          <a:ext cx="3000000" cy="3000000"/>
        </p:xfrm>
        <a:graphic>
          <a:graphicData uri="http://schemas.openxmlformats.org/drawingml/2006/table">
            <a:tbl>
              <a:tblPr>
                <a:noFill/>
                <a:tableStyleId>{CADD9DB9-EBA6-4715-9E3C-EBB264858DD0}</a:tableStyleId>
              </a:tblPr>
              <a:tblGrid>
                <a:gridCol w="5205400"/>
              </a:tblGrid>
              <a:tr h="365125">
                <a:tc>
                  <a:txBody>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Les sensations</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r>
              <a:tr h="1219200">
                <a:tc>
                  <a:txBody>
                    <a:bodyPr/>
                    <a:lstStyle/>
                    <a:p>
                      <a:pPr indent="0" lvl="0" marL="0" marR="0" rtl="0" algn="just">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Arial"/>
                          <a:ea typeface="Arial"/>
                          <a:cs typeface="Arial"/>
                          <a:sym typeface="Arial"/>
                        </a:rPr>
                        <a:t>La sensation visuelle:</a:t>
                      </a:r>
                      <a:r>
                        <a:rPr b="0" i="0" lang="en-US" sz="1600" u="none" cap="none" strike="noStrike">
                          <a:solidFill>
                            <a:schemeClr val="dk1"/>
                          </a:solidFill>
                          <a:latin typeface="Arial"/>
                          <a:ea typeface="Arial"/>
                          <a:cs typeface="Arial"/>
                          <a:sym typeface="Arial"/>
                        </a:rPr>
                        <a:t> les couleurs, les sculptures</a:t>
                      </a:r>
                      <a:endParaRPr sz="1400" u="none" cap="none" strike="noStrike"/>
                    </a:p>
                    <a:p>
                      <a:pPr indent="0" lvl="0" marL="0" marR="0" rtl="0" algn="just">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Arial"/>
                          <a:ea typeface="Arial"/>
                          <a:cs typeface="Arial"/>
                          <a:sym typeface="Arial"/>
                        </a:rPr>
                        <a:t>La sensation olfactive: </a:t>
                      </a:r>
                      <a:r>
                        <a:rPr b="0" i="0" lang="en-US" sz="1600" u="none" cap="none" strike="noStrike">
                          <a:solidFill>
                            <a:schemeClr val="dk1"/>
                          </a:solidFill>
                          <a:latin typeface="Arial"/>
                          <a:ea typeface="Arial"/>
                          <a:cs typeface="Arial"/>
                          <a:sym typeface="Arial"/>
                        </a:rPr>
                        <a:t>odeur</a:t>
                      </a:r>
                      <a:endParaRPr sz="1400" u="none" cap="none" strike="noStrike"/>
                    </a:p>
                    <a:p>
                      <a:pPr indent="0" lvl="0" marL="0" marR="0" rtl="0" algn="just">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Arial"/>
                          <a:ea typeface="Arial"/>
                          <a:cs typeface="Arial"/>
                          <a:sym typeface="Arial"/>
                        </a:rPr>
                        <a:t>La sensation auditive: </a:t>
                      </a:r>
                      <a:r>
                        <a:rPr b="0" i="0" lang="en-US" sz="1600" u="none" cap="none" strike="noStrike">
                          <a:solidFill>
                            <a:schemeClr val="dk1"/>
                          </a:solidFill>
                          <a:latin typeface="Arial"/>
                          <a:ea typeface="Arial"/>
                          <a:cs typeface="Arial"/>
                          <a:sym typeface="Arial"/>
                        </a:rPr>
                        <a:t>vantaient, calme</a:t>
                      </a:r>
                      <a:endParaRPr sz="1400" u="none" cap="none" strike="noStrike"/>
                    </a:p>
                    <a:p>
                      <a:pPr indent="0" lvl="0" marL="0" marR="0" rtl="0" algn="just">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Arial"/>
                          <a:ea typeface="Arial"/>
                          <a:cs typeface="Arial"/>
                          <a:sym typeface="Arial"/>
                        </a:rPr>
                        <a:t>La sensation gustative: --</a:t>
                      </a:r>
                      <a:endParaRPr sz="1400" u="none" cap="none" strike="noStrike"/>
                    </a:p>
                    <a:p>
                      <a:pPr indent="0" lvl="0" marL="0" marR="0" rtl="0" algn="just">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Arial"/>
                          <a:ea typeface="Arial"/>
                          <a:cs typeface="Arial"/>
                          <a:sym typeface="Arial"/>
                        </a:rPr>
                        <a:t>La sensation tactile: </a:t>
                      </a:r>
                      <a:r>
                        <a:rPr b="0" i="0" lang="en-US" sz="1600" u="none" cap="none" strike="noStrike">
                          <a:solidFill>
                            <a:schemeClr val="dk1"/>
                          </a:solidFill>
                          <a:latin typeface="Arial"/>
                          <a:ea typeface="Arial"/>
                          <a:cs typeface="Arial"/>
                          <a:sym typeface="Arial"/>
                        </a:rPr>
                        <a:t>fraicheur </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r>
            </a:tbl>
          </a:graphicData>
        </a:graphic>
      </p:graphicFrame>
      <p:graphicFrame>
        <p:nvGraphicFramePr>
          <p:cNvPr id="413" name="Google Shape;413;p32"/>
          <p:cNvGraphicFramePr/>
          <p:nvPr/>
        </p:nvGraphicFramePr>
        <p:xfrm>
          <a:off x="6654800" y="4592637"/>
          <a:ext cx="3000000" cy="3000000"/>
        </p:xfrm>
        <a:graphic>
          <a:graphicData uri="http://schemas.openxmlformats.org/drawingml/2006/table">
            <a:tbl>
              <a:tblPr>
                <a:noFill/>
                <a:tableStyleId>{CADD9DB9-EBA6-4715-9E3C-EBB264858DD0}</a:tableStyleId>
              </a:tblPr>
              <a:tblGrid>
                <a:gridCol w="4095750"/>
              </a:tblGrid>
              <a:tr h="365125">
                <a:tc>
                  <a:txBody>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Les indications spatiales</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r>
              <a:tr h="1081075">
                <a:tc>
                  <a:txBody>
                    <a:bodyPr/>
                    <a:lstStyle/>
                    <a:p>
                      <a:pPr indent="0" lvl="0" marL="0" marR="0" rtl="0" algn="just">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Au loin, </a:t>
                      </a:r>
                      <a:endParaRPr sz="1400" u="none" cap="none" strike="noStrike"/>
                    </a:p>
                    <a:p>
                      <a:pPr indent="0" lvl="0" marL="0" marR="0" rtl="0" algn="just">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Au centre du village, </a:t>
                      </a:r>
                      <a:endParaRPr sz="1400" u="none" cap="none" strike="noStrike"/>
                    </a:p>
                    <a:p>
                      <a:pPr indent="0" lvl="0" marL="0" marR="0" rtl="0" algn="just">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Tout autour</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418" name="Shape 418"/>
        <p:cNvGrpSpPr/>
        <p:nvPr/>
      </p:nvGrpSpPr>
      <p:grpSpPr>
        <a:xfrm>
          <a:off x="0" y="0"/>
          <a:ext cx="0" cy="0"/>
          <a:chOff x="0" y="0"/>
          <a:chExt cx="0" cy="0"/>
        </a:xfrm>
      </p:grpSpPr>
      <p:sp>
        <p:nvSpPr>
          <p:cNvPr id="419" name="Google Shape;419;p33"/>
          <p:cNvSpPr txBox="1"/>
          <p:nvPr/>
        </p:nvSpPr>
        <p:spPr>
          <a:xfrm>
            <a:off x="847725" y="379412"/>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Times New Roman"/>
              <a:buNone/>
            </a:pPr>
            <a:r>
              <a:rPr b="1" i="0" lang="en-US" sz="3600" u="none" cap="none" strike="noStrike">
                <a:solidFill>
                  <a:srgbClr val="000000"/>
                </a:solidFill>
                <a:latin typeface="Times New Roman"/>
                <a:ea typeface="Times New Roman"/>
                <a:cs typeface="Times New Roman"/>
                <a:sym typeface="Times New Roman"/>
              </a:rPr>
              <a:t>Synthèse</a:t>
            </a:r>
            <a:endParaRPr b="0" i="0" sz="1400" u="none" cap="none" strike="noStrike">
              <a:solidFill>
                <a:srgbClr val="000000"/>
              </a:solidFill>
              <a:latin typeface="Arial"/>
              <a:ea typeface="Arial"/>
              <a:cs typeface="Arial"/>
              <a:sym typeface="Arial"/>
            </a:endParaRPr>
          </a:p>
        </p:txBody>
      </p:sp>
      <p:pic>
        <p:nvPicPr>
          <p:cNvPr id="420" name="Google Shape;420;p33"/>
          <p:cNvPicPr preferRelativeResize="0"/>
          <p:nvPr/>
        </p:nvPicPr>
        <p:blipFill rotWithShape="1">
          <a:blip r:embed="rId3">
            <a:alphaModFix/>
          </a:blip>
          <a:srcRect b="0" l="0" r="0" t="0"/>
          <a:stretch/>
        </p:blipFill>
        <p:spPr>
          <a:xfrm>
            <a:off x="2238375" y="1743075"/>
            <a:ext cx="7637462" cy="4714875"/>
          </a:xfrm>
          <a:prstGeom prst="rect">
            <a:avLst/>
          </a:prstGeom>
          <a:noFill/>
          <a:ln>
            <a:noFill/>
          </a:ln>
        </p:spPr>
      </p:pic>
      <p:sp>
        <p:nvSpPr>
          <p:cNvPr id="421" name="Google Shape;421;p33"/>
          <p:cNvSpPr txBox="1"/>
          <p:nvPr/>
        </p:nvSpPr>
        <p:spPr>
          <a:xfrm>
            <a:off x="2787650" y="1111250"/>
            <a:ext cx="2143125" cy="46196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Document 1</a:t>
            </a:r>
            <a:endParaRPr b="0" i="0" sz="1400" u="none" cap="none" strike="noStrike">
              <a:solidFill>
                <a:srgbClr val="000000"/>
              </a:solidFill>
              <a:latin typeface="Arial"/>
              <a:ea typeface="Arial"/>
              <a:cs typeface="Arial"/>
              <a:sym typeface="Arial"/>
            </a:endParaRPr>
          </a:p>
        </p:txBody>
      </p:sp>
      <p:sp>
        <p:nvSpPr>
          <p:cNvPr id="422" name="Google Shape;422;p33"/>
          <p:cNvSpPr txBox="1"/>
          <p:nvPr/>
        </p:nvSpPr>
        <p:spPr>
          <a:xfrm>
            <a:off x="7431087" y="1062037"/>
            <a:ext cx="1852612" cy="4603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Document 2</a:t>
            </a:r>
            <a:endParaRPr b="0" i="0" sz="1400" u="none" cap="none" strike="noStrike">
              <a:solidFill>
                <a:srgbClr val="000000"/>
              </a:solidFill>
              <a:latin typeface="Arial"/>
              <a:ea typeface="Arial"/>
              <a:cs typeface="Arial"/>
              <a:sym typeface="Arial"/>
            </a:endParaRPr>
          </a:p>
        </p:txBody>
      </p:sp>
      <p:sp>
        <p:nvSpPr>
          <p:cNvPr id="423" name="Google Shape;423;p33"/>
          <p:cNvSpPr/>
          <p:nvPr/>
        </p:nvSpPr>
        <p:spPr>
          <a:xfrm>
            <a:off x="3622675" y="1554162"/>
            <a:ext cx="280987" cy="588962"/>
          </a:xfrm>
          <a:prstGeom prst="downArrow">
            <a:avLst>
              <a:gd fmla="val 16447" name="adj1"/>
              <a:gd fmla="val 50000" name="adj2"/>
            </a:avLst>
          </a:prstGeom>
          <a:solidFill>
            <a:schemeClr val="accent1"/>
          </a:solidFill>
          <a:ln cap="flat" cmpd="sng" w="25400">
            <a:solidFill>
              <a:srgbClr val="2F52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33"/>
          <p:cNvSpPr/>
          <p:nvPr/>
        </p:nvSpPr>
        <p:spPr>
          <a:xfrm>
            <a:off x="8220075" y="1555750"/>
            <a:ext cx="274637" cy="587375"/>
          </a:xfrm>
          <a:prstGeom prst="downArrow">
            <a:avLst>
              <a:gd fmla="val 16550" name="adj1"/>
              <a:gd fmla="val 50000" name="adj2"/>
            </a:avLst>
          </a:prstGeom>
          <a:solidFill>
            <a:schemeClr val="accent1"/>
          </a:solidFill>
          <a:ln cap="flat" cmpd="sng" w="25400">
            <a:solidFill>
              <a:srgbClr val="2F52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p33"/>
          <p:cNvSpPr txBox="1"/>
          <p:nvPr/>
        </p:nvSpPr>
        <p:spPr>
          <a:xfrm rot="5400000">
            <a:off x="5054196" y="3853830"/>
            <a:ext cx="2005781" cy="49244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0000"/>
              </a:buClr>
              <a:buSzPts val="2000"/>
              <a:buFont typeface="Times New Roman"/>
              <a:buNone/>
            </a:pPr>
            <a:r>
              <a:rPr b="1" i="0" lang="en-US" sz="2000" u="none" cap="none" strike="noStrike">
                <a:solidFill>
                  <a:srgbClr val="FF0000"/>
                </a:solidFill>
                <a:latin typeface="Times New Roman"/>
                <a:ea typeface="Times New Roman"/>
                <a:cs typeface="Times New Roman"/>
                <a:sym typeface="Times New Roman"/>
              </a:rPr>
              <a:t>DESCRIPTION</a:t>
            </a:r>
            <a:endParaRPr b="0" i="0" sz="1400" u="none" cap="none" strike="noStrike">
              <a:solidFill>
                <a:srgbClr val="000000"/>
              </a:solidFill>
              <a:latin typeface="Arial"/>
              <a:ea typeface="Arial"/>
              <a:cs typeface="Arial"/>
              <a:sym typeface="Arial"/>
            </a:endParaRPr>
          </a:p>
        </p:txBody>
      </p:sp>
      <p:sp>
        <p:nvSpPr>
          <p:cNvPr id="426" name="Google Shape;426;p33"/>
          <p:cNvSpPr txBox="1"/>
          <p:nvPr/>
        </p:nvSpPr>
        <p:spPr>
          <a:xfrm>
            <a:off x="3622675" y="2413000"/>
            <a:ext cx="1779587" cy="46196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Portrait</a:t>
            </a:r>
            <a:endParaRPr b="0" i="0" sz="1400" u="none" cap="none" strike="noStrike">
              <a:solidFill>
                <a:srgbClr val="000000"/>
              </a:solidFill>
              <a:latin typeface="Arial"/>
              <a:ea typeface="Arial"/>
              <a:cs typeface="Arial"/>
              <a:sym typeface="Arial"/>
            </a:endParaRPr>
          </a:p>
        </p:txBody>
      </p:sp>
      <p:sp>
        <p:nvSpPr>
          <p:cNvPr id="427" name="Google Shape;427;p33"/>
          <p:cNvSpPr txBox="1"/>
          <p:nvPr/>
        </p:nvSpPr>
        <p:spPr>
          <a:xfrm>
            <a:off x="6907212" y="2324100"/>
            <a:ext cx="1779587" cy="46196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Paysage</a:t>
            </a:r>
            <a:endParaRPr b="0" i="0" sz="1400" u="none" cap="none" strike="noStrike">
              <a:solidFill>
                <a:srgbClr val="000000"/>
              </a:solidFill>
              <a:latin typeface="Arial"/>
              <a:ea typeface="Arial"/>
              <a:cs typeface="Arial"/>
              <a:sym typeface="Arial"/>
            </a:endParaRPr>
          </a:p>
        </p:txBody>
      </p:sp>
      <p:pic>
        <p:nvPicPr>
          <p:cNvPr id="428" name="Google Shape;428;p33"/>
          <p:cNvPicPr preferRelativeResize="0"/>
          <p:nvPr/>
        </p:nvPicPr>
        <p:blipFill rotWithShape="1">
          <a:blip r:embed="rId4">
            <a:alphaModFix/>
          </a:blip>
          <a:srcRect b="0" l="0" r="0" t="0"/>
          <a:stretch/>
        </p:blipFill>
        <p:spPr>
          <a:xfrm>
            <a:off x="3505200" y="3268662"/>
            <a:ext cx="1670050" cy="2203450"/>
          </a:xfrm>
          <a:prstGeom prst="rect">
            <a:avLst/>
          </a:prstGeom>
          <a:noFill/>
          <a:ln>
            <a:noFill/>
          </a:ln>
        </p:spPr>
      </p:pic>
      <p:pic>
        <p:nvPicPr>
          <p:cNvPr id="429" name="Google Shape;429;p33"/>
          <p:cNvPicPr preferRelativeResize="0"/>
          <p:nvPr/>
        </p:nvPicPr>
        <p:blipFill rotWithShape="1">
          <a:blip r:embed="rId5">
            <a:alphaModFix/>
          </a:blip>
          <a:srcRect b="0" l="0" r="0" t="0"/>
          <a:stretch/>
        </p:blipFill>
        <p:spPr>
          <a:xfrm>
            <a:off x="6799262" y="3268662"/>
            <a:ext cx="2085975" cy="210026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434" name="Shape 434"/>
        <p:cNvGrpSpPr/>
        <p:nvPr/>
      </p:nvGrpSpPr>
      <p:grpSpPr>
        <a:xfrm>
          <a:off x="0" y="0"/>
          <a:ext cx="0" cy="0"/>
          <a:chOff x="0" y="0"/>
          <a:chExt cx="0" cy="0"/>
        </a:xfrm>
      </p:grpSpPr>
      <p:sp>
        <p:nvSpPr>
          <p:cNvPr id="435" name="Google Shape;435;p34"/>
          <p:cNvSpPr txBox="1"/>
          <p:nvPr/>
        </p:nvSpPr>
        <p:spPr>
          <a:xfrm>
            <a:off x="731837" y="10160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Times New Roman"/>
              <a:buNone/>
            </a:pPr>
            <a:r>
              <a:rPr b="1" i="0" lang="en-US" sz="3600" u="none" cap="none" strike="noStrike">
                <a:solidFill>
                  <a:srgbClr val="000000"/>
                </a:solidFill>
                <a:latin typeface="Times New Roman"/>
                <a:ea typeface="Times New Roman"/>
                <a:cs typeface="Times New Roman"/>
                <a:sym typeface="Times New Roman"/>
              </a:rPr>
              <a:t>Caractéristiques d’un texte descriptif</a:t>
            </a:r>
            <a:endParaRPr b="0" i="0" sz="1400" u="none" cap="none" strike="noStrike">
              <a:solidFill>
                <a:srgbClr val="000000"/>
              </a:solidFill>
              <a:latin typeface="Arial"/>
              <a:ea typeface="Arial"/>
              <a:cs typeface="Arial"/>
              <a:sym typeface="Arial"/>
            </a:endParaRPr>
          </a:p>
        </p:txBody>
      </p:sp>
      <p:sp>
        <p:nvSpPr>
          <p:cNvPr id="436" name="Google Shape;436;p34"/>
          <p:cNvSpPr txBox="1"/>
          <p:nvPr/>
        </p:nvSpPr>
        <p:spPr>
          <a:xfrm>
            <a:off x="3673475" y="1055687"/>
            <a:ext cx="3706812" cy="1119187"/>
          </a:xfrm>
          <a:prstGeom prst="rect">
            <a:avLst/>
          </a:prstGeom>
          <a:solidFill>
            <a:schemeClr val="accent1"/>
          </a:solidFill>
          <a:ln cap="flat" cmpd="sng" w="25400">
            <a:solidFill>
              <a:srgbClr val="2F52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Times New Roman"/>
              <a:buNone/>
            </a:pPr>
            <a:r>
              <a:rPr b="0" i="0" lang="en-US" sz="2400" u="none" cap="none" strike="noStrike">
                <a:solidFill>
                  <a:srgbClr val="FFFFFF"/>
                </a:solidFill>
                <a:latin typeface="Times New Roman"/>
                <a:ea typeface="Times New Roman"/>
                <a:cs typeface="Times New Roman"/>
                <a:sym typeface="Times New Roman"/>
              </a:rPr>
              <a:t>Verbes à l’imparfait, temps de la description au passé.</a:t>
            </a:r>
            <a:endParaRPr b="0" i="0" sz="1400" u="none" cap="none" strike="noStrike">
              <a:solidFill>
                <a:srgbClr val="000000"/>
              </a:solidFill>
              <a:latin typeface="Arial"/>
              <a:ea typeface="Arial"/>
              <a:cs typeface="Arial"/>
              <a:sym typeface="Arial"/>
            </a:endParaRPr>
          </a:p>
        </p:txBody>
      </p:sp>
      <p:sp>
        <p:nvSpPr>
          <p:cNvPr id="437" name="Google Shape;437;p34"/>
          <p:cNvSpPr/>
          <p:nvPr/>
        </p:nvSpPr>
        <p:spPr>
          <a:xfrm>
            <a:off x="4754562" y="2435225"/>
            <a:ext cx="2816225" cy="1089025"/>
          </a:xfrm>
          <a:prstGeom prst="ellipse">
            <a:avLst/>
          </a:prstGeom>
          <a:solidFill>
            <a:schemeClr val="accent1"/>
          </a:solidFill>
          <a:ln cap="flat" cmpd="sng" w="25400">
            <a:solidFill>
              <a:srgbClr val="2F52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Times New Roman"/>
              <a:buNone/>
            </a:pPr>
            <a:r>
              <a:rPr b="0" i="0" lang="en-US" sz="2400" u="none" cap="none" strike="noStrike">
                <a:solidFill>
                  <a:srgbClr val="FFFFFF"/>
                </a:solidFill>
                <a:latin typeface="Times New Roman"/>
                <a:ea typeface="Times New Roman"/>
                <a:cs typeface="Times New Roman"/>
                <a:sym typeface="Times New Roman"/>
              </a:rPr>
              <a:t>Indicateurs spatiaux</a:t>
            </a:r>
            <a:endParaRPr b="0" i="0" sz="1400" u="none" cap="none" strike="noStrike">
              <a:solidFill>
                <a:srgbClr val="000000"/>
              </a:solidFill>
              <a:latin typeface="Arial"/>
              <a:ea typeface="Arial"/>
              <a:cs typeface="Arial"/>
              <a:sym typeface="Arial"/>
            </a:endParaRPr>
          </a:p>
        </p:txBody>
      </p:sp>
      <p:sp>
        <p:nvSpPr>
          <p:cNvPr id="438" name="Google Shape;438;p34"/>
          <p:cNvSpPr/>
          <p:nvPr/>
        </p:nvSpPr>
        <p:spPr>
          <a:xfrm>
            <a:off x="8505825" y="4616450"/>
            <a:ext cx="3543300" cy="1470025"/>
          </a:xfrm>
          <a:prstGeom prst="roundRect">
            <a:avLst>
              <a:gd fmla="val 16667" name="adj"/>
            </a:avLst>
          </a:prstGeom>
          <a:solidFill>
            <a:schemeClr val="accent1"/>
          </a:solidFill>
          <a:ln cap="flat" cmpd="sng" w="25400">
            <a:solidFill>
              <a:srgbClr val="2F52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Times New Roman"/>
              <a:buNone/>
            </a:pPr>
            <a:r>
              <a:rPr b="1" i="0" lang="en-US" sz="2400" u="none" cap="none" strike="noStrike">
                <a:solidFill>
                  <a:srgbClr val="FFFFFF"/>
                </a:solidFill>
                <a:latin typeface="Times New Roman"/>
                <a:ea typeface="Times New Roman"/>
                <a:cs typeface="Times New Roman"/>
                <a:sym typeface="Times New Roman"/>
              </a:rPr>
              <a:t>Expansions du nom: </a:t>
            </a:r>
            <a:r>
              <a:rPr b="0" i="1" lang="en-US" sz="2400" u="none" cap="none" strike="noStrike">
                <a:solidFill>
                  <a:srgbClr val="FFFFFF"/>
                </a:solidFill>
                <a:latin typeface="Times New Roman"/>
                <a:ea typeface="Times New Roman"/>
                <a:cs typeface="Times New Roman"/>
                <a:sym typeface="Times New Roman"/>
              </a:rPr>
              <a:t>adjectifs qualificatifs, subordonnées relatives, compléments du nom</a:t>
            </a:r>
            <a:endParaRPr b="0" i="0" sz="1400" u="none" cap="none" strike="noStrike">
              <a:solidFill>
                <a:srgbClr val="000000"/>
              </a:solidFill>
              <a:latin typeface="Arial"/>
              <a:ea typeface="Arial"/>
              <a:cs typeface="Arial"/>
              <a:sym typeface="Arial"/>
            </a:endParaRPr>
          </a:p>
        </p:txBody>
      </p:sp>
      <p:sp>
        <p:nvSpPr>
          <p:cNvPr id="439" name="Google Shape;439;p34"/>
          <p:cNvSpPr/>
          <p:nvPr/>
        </p:nvSpPr>
        <p:spPr>
          <a:xfrm>
            <a:off x="215900" y="771525"/>
            <a:ext cx="4279900" cy="5297487"/>
          </a:xfrm>
          <a:custGeom>
            <a:rect b="b" l="l" r="r" t="t"/>
            <a:pathLst>
              <a:path extrusionOk="0" h="5297488" w="4279900">
                <a:moveTo>
                  <a:pt x="5" y="2023455"/>
                </a:moveTo>
                <a:lnTo>
                  <a:pt x="1634785" y="2023469"/>
                </a:lnTo>
                <a:lnTo>
                  <a:pt x="2139950" y="0"/>
                </a:lnTo>
                <a:lnTo>
                  <a:pt x="2645115" y="2023469"/>
                </a:lnTo>
                <a:lnTo>
                  <a:pt x="4279895" y="2023455"/>
                </a:lnTo>
                <a:lnTo>
                  <a:pt x="2957324" y="3274014"/>
                </a:lnTo>
                <a:lnTo>
                  <a:pt x="3462509" y="5297475"/>
                </a:lnTo>
                <a:lnTo>
                  <a:pt x="2139950" y="4046893"/>
                </a:lnTo>
                <a:lnTo>
                  <a:pt x="817391" y="5297475"/>
                </a:lnTo>
                <a:lnTo>
                  <a:pt x="1322576" y="3274014"/>
                </a:lnTo>
                <a:lnTo>
                  <a:pt x="5" y="2023455"/>
                </a:lnTo>
                <a:close/>
              </a:path>
            </a:pathLst>
          </a:custGeom>
          <a:solidFill>
            <a:schemeClr val="accent1"/>
          </a:solidFill>
          <a:ln cap="flat" cmpd="sng" w="25400">
            <a:solidFill>
              <a:srgbClr val="2F52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Times New Roman"/>
              <a:buNone/>
            </a:pPr>
            <a:r>
              <a:rPr b="0" i="0" lang="en-US" sz="2400" u="none" cap="none" strike="noStrike">
                <a:solidFill>
                  <a:srgbClr val="FFFFFF"/>
                </a:solidFill>
                <a:latin typeface="Times New Roman"/>
                <a:ea typeface="Times New Roman"/>
                <a:cs typeface="Times New Roman"/>
                <a:sym typeface="Times New Roman"/>
              </a:rPr>
              <a:t>Champ lexical spécifiques au portrait ou au paysage</a:t>
            </a:r>
            <a:endParaRPr b="0" i="0" sz="1400" u="none" cap="none" strike="noStrike">
              <a:solidFill>
                <a:srgbClr val="000000"/>
              </a:solidFill>
              <a:latin typeface="Arial"/>
              <a:ea typeface="Arial"/>
              <a:cs typeface="Arial"/>
              <a:sym typeface="Arial"/>
            </a:endParaRPr>
          </a:p>
        </p:txBody>
      </p:sp>
      <p:sp>
        <p:nvSpPr>
          <p:cNvPr id="440" name="Google Shape;440;p34"/>
          <p:cNvSpPr/>
          <p:nvPr/>
        </p:nvSpPr>
        <p:spPr>
          <a:xfrm>
            <a:off x="7110412" y="857250"/>
            <a:ext cx="4938712" cy="3082925"/>
          </a:xfrm>
          <a:prstGeom prst="triangle">
            <a:avLst>
              <a:gd fmla="val 50000" name="adj"/>
            </a:avLst>
          </a:prstGeom>
          <a:solidFill>
            <a:schemeClr val="accent1"/>
          </a:solidFill>
          <a:ln cap="flat" cmpd="sng" w="25400">
            <a:solidFill>
              <a:srgbClr val="2F52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Times New Roman"/>
              <a:buNone/>
            </a:pPr>
            <a:r>
              <a:rPr b="1" i="0" lang="en-US" sz="2400" u="none" cap="none" strike="noStrike">
                <a:solidFill>
                  <a:srgbClr val="FFFFFF"/>
                </a:solidFill>
                <a:latin typeface="Times New Roman"/>
                <a:ea typeface="Times New Roman"/>
                <a:cs typeface="Times New Roman"/>
                <a:sym typeface="Times New Roman"/>
              </a:rPr>
              <a:t>Sensations: </a:t>
            </a:r>
            <a:r>
              <a:rPr b="0" i="1" lang="en-US" sz="2400" u="none" cap="none" strike="noStrike">
                <a:solidFill>
                  <a:srgbClr val="FFFFFF"/>
                </a:solidFill>
                <a:latin typeface="Times New Roman"/>
                <a:ea typeface="Times New Roman"/>
                <a:cs typeface="Times New Roman"/>
                <a:sym typeface="Times New Roman"/>
              </a:rPr>
              <a:t>auditive, visuelle, olfactive, gustative et tactile</a:t>
            </a:r>
            <a:endParaRPr b="0" i="0" sz="1400" u="none" cap="none" strike="noStrike">
              <a:solidFill>
                <a:srgbClr val="000000"/>
              </a:solidFill>
              <a:latin typeface="Arial"/>
              <a:ea typeface="Arial"/>
              <a:cs typeface="Arial"/>
              <a:sym typeface="Arial"/>
            </a:endParaRPr>
          </a:p>
        </p:txBody>
      </p:sp>
      <p:sp>
        <p:nvSpPr>
          <p:cNvPr id="441" name="Google Shape;441;p34"/>
          <p:cNvSpPr/>
          <p:nvPr/>
        </p:nvSpPr>
        <p:spPr>
          <a:xfrm>
            <a:off x="3990975" y="3921125"/>
            <a:ext cx="4194175" cy="2346325"/>
          </a:xfrm>
          <a:prstGeom prst="pentagon">
            <a:avLst>
              <a:gd fmla="val 105146" name="hf"/>
              <a:gd fmla="val 110557" name="vf"/>
            </a:avLst>
          </a:prstGeom>
          <a:solidFill>
            <a:schemeClr val="accent1"/>
          </a:solidFill>
          <a:ln cap="flat" cmpd="sng" w="25400">
            <a:solidFill>
              <a:srgbClr val="172C5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FFFFFF"/>
              </a:buClr>
              <a:buSzPts val="2400"/>
              <a:buFont typeface="Times New Roman"/>
              <a:buNone/>
            </a:pPr>
            <a:r>
              <a:rPr b="1" i="0" lang="en-US" sz="2400" u="none" cap="none" strike="noStrike">
                <a:solidFill>
                  <a:srgbClr val="FFFFFF"/>
                </a:solidFill>
                <a:latin typeface="Times New Roman"/>
                <a:ea typeface="Times New Roman"/>
                <a:cs typeface="Times New Roman"/>
                <a:sym typeface="Times New Roman"/>
              </a:rPr>
              <a:t>Verbes attributifs: </a:t>
            </a:r>
            <a:r>
              <a:rPr b="0" i="1" lang="en-US" sz="2400" u="none" cap="none" strike="noStrike">
                <a:solidFill>
                  <a:srgbClr val="FFFFFF"/>
                </a:solidFill>
                <a:latin typeface="Times New Roman"/>
                <a:ea typeface="Times New Roman"/>
                <a:cs typeface="Times New Roman"/>
                <a:sym typeface="Times New Roman"/>
              </a:rPr>
              <a:t>être, sembler, paraitre ,etc</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446" name="Shape 446"/>
        <p:cNvGrpSpPr/>
        <p:nvPr/>
      </p:nvGrpSpPr>
      <p:grpSpPr>
        <a:xfrm>
          <a:off x="0" y="0"/>
          <a:ext cx="0" cy="0"/>
          <a:chOff x="0" y="0"/>
          <a:chExt cx="0" cy="0"/>
        </a:xfrm>
      </p:grpSpPr>
      <p:sp>
        <p:nvSpPr>
          <p:cNvPr id="447" name="Google Shape;447;p35"/>
          <p:cNvSpPr/>
          <p:nvPr/>
        </p:nvSpPr>
        <p:spPr>
          <a:xfrm>
            <a:off x="5037137" y="3187700"/>
            <a:ext cx="1820862" cy="1508125"/>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Objet de la description </a:t>
            </a:r>
            <a:endParaRPr b="0" i="0" sz="1400" u="none" cap="none" strike="noStrike">
              <a:solidFill>
                <a:srgbClr val="000000"/>
              </a:solidFill>
              <a:latin typeface="Arial"/>
              <a:ea typeface="Arial"/>
              <a:cs typeface="Arial"/>
              <a:sym typeface="Arial"/>
            </a:endParaRPr>
          </a:p>
        </p:txBody>
      </p:sp>
      <p:sp>
        <p:nvSpPr>
          <p:cNvPr id="448" name="Google Shape;448;p35"/>
          <p:cNvSpPr/>
          <p:nvPr/>
        </p:nvSpPr>
        <p:spPr>
          <a:xfrm>
            <a:off x="3825875" y="2105025"/>
            <a:ext cx="1660525" cy="1189037"/>
          </a:xfrm>
          <a:prstGeom prst="ellipse">
            <a:avLst/>
          </a:prstGeom>
          <a:solidFill>
            <a:srgbClr val="F8CBAD"/>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Élément décrit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1 </a:t>
            </a:r>
            <a:endParaRPr b="0" i="0" sz="1400" u="none" cap="none" strike="noStrike">
              <a:solidFill>
                <a:srgbClr val="000000"/>
              </a:solidFill>
              <a:latin typeface="Arial"/>
              <a:ea typeface="Arial"/>
              <a:cs typeface="Arial"/>
              <a:sym typeface="Arial"/>
            </a:endParaRPr>
          </a:p>
        </p:txBody>
      </p:sp>
      <p:sp>
        <p:nvSpPr>
          <p:cNvPr id="449" name="Google Shape;449;p35"/>
          <p:cNvSpPr/>
          <p:nvPr/>
        </p:nvSpPr>
        <p:spPr>
          <a:xfrm>
            <a:off x="6629400" y="2105025"/>
            <a:ext cx="1660525" cy="1189037"/>
          </a:xfrm>
          <a:prstGeom prst="ellipse">
            <a:avLst/>
          </a:prstGeom>
          <a:solidFill>
            <a:srgbClr val="FFE69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Élément décrit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2</a:t>
            </a:r>
            <a:endParaRPr b="0" i="0" sz="1400" u="none" cap="none" strike="noStrike">
              <a:solidFill>
                <a:srgbClr val="000000"/>
              </a:solidFill>
              <a:latin typeface="Arial"/>
              <a:ea typeface="Arial"/>
              <a:cs typeface="Arial"/>
              <a:sym typeface="Arial"/>
            </a:endParaRPr>
          </a:p>
        </p:txBody>
      </p:sp>
      <p:sp>
        <p:nvSpPr>
          <p:cNvPr id="450" name="Google Shape;450;p35"/>
          <p:cNvSpPr/>
          <p:nvPr/>
        </p:nvSpPr>
        <p:spPr>
          <a:xfrm>
            <a:off x="3825875" y="4695825"/>
            <a:ext cx="1660525" cy="1189037"/>
          </a:xfrm>
          <a:prstGeom prst="ellipse">
            <a:avLst/>
          </a:prstGeom>
          <a:solidFill>
            <a:srgbClr val="C9C9C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Élément décrit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3</a:t>
            </a:r>
            <a:endParaRPr b="0" i="0" sz="1400" u="none" cap="none" strike="noStrike">
              <a:solidFill>
                <a:srgbClr val="000000"/>
              </a:solidFill>
              <a:latin typeface="Arial"/>
              <a:ea typeface="Arial"/>
              <a:cs typeface="Arial"/>
              <a:sym typeface="Arial"/>
            </a:endParaRPr>
          </a:p>
        </p:txBody>
      </p:sp>
      <p:sp>
        <p:nvSpPr>
          <p:cNvPr id="451" name="Google Shape;451;p35"/>
          <p:cNvSpPr/>
          <p:nvPr/>
        </p:nvSpPr>
        <p:spPr>
          <a:xfrm>
            <a:off x="6705600" y="4681537"/>
            <a:ext cx="1660525" cy="1189037"/>
          </a:xfrm>
          <a:prstGeom prst="ellipse">
            <a:avLst/>
          </a:prstGeom>
          <a:solidFill>
            <a:srgbClr val="92D050"/>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Élément décrit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4</a:t>
            </a:r>
            <a:endParaRPr b="0" i="0" sz="1400" u="none" cap="none" strike="noStrike">
              <a:solidFill>
                <a:srgbClr val="000000"/>
              </a:solidFill>
              <a:latin typeface="Arial"/>
              <a:ea typeface="Arial"/>
              <a:cs typeface="Arial"/>
              <a:sym typeface="Arial"/>
            </a:endParaRPr>
          </a:p>
        </p:txBody>
      </p:sp>
      <p:sp>
        <p:nvSpPr>
          <p:cNvPr id="452" name="Google Shape;452;p35"/>
          <p:cNvSpPr/>
          <p:nvPr/>
        </p:nvSpPr>
        <p:spPr>
          <a:xfrm>
            <a:off x="2819400" y="1389062"/>
            <a:ext cx="2103437" cy="579437"/>
          </a:xfrm>
          <a:prstGeom prst="ellipse">
            <a:avLst/>
          </a:prstGeom>
          <a:solidFill>
            <a:srgbClr val="F8CBAD"/>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1</a:t>
            </a:r>
            <a:endParaRPr b="0" i="0" sz="1400" u="none" cap="none" strike="noStrike">
              <a:solidFill>
                <a:srgbClr val="000000"/>
              </a:solidFill>
              <a:latin typeface="Arial"/>
              <a:ea typeface="Arial"/>
              <a:cs typeface="Arial"/>
              <a:sym typeface="Arial"/>
            </a:endParaRPr>
          </a:p>
        </p:txBody>
      </p:sp>
      <p:sp>
        <p:nvSpPr>
          <p:cNvPr id="453" name="Google Shape;453;p35"/>
          <p:cNvSpPr/>
          <p:nvPr/>
        </p:nvSpPr>
        <p:spPr>
          <a:xfrm>
            <a:off x="1630362" y="2105025"/>
            <a:ext cx="2103437" cy="579437"/>
          </a:xfrm>
          <a:prstGeom prst="ellipse">
            <a:avLst/>
          </a:prstGeom>
          <a:solidFill>
            <a:srgbClr val="F8CBAD"/>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2</a:t>
            </a:r>
            <a:endParaRPr b="0" i="0" sz="1400" u="none" cap="none" strike="noStrike">
              <a:solidFill>
                <a:srgbClr val="000000"/>
              </a:solidFill>
              <a:latin typeface="Arial"/>
              <a:ea typeface="Arial"/>
              <a:cs typeface="Arial"/>
              <a:sym typeface="Arial"/>
            </a:endParaRPr>
          </a:p>
        </p:txBody>
      </p:sp>
      <p:sp>
        <p:nvSpPr>
          <p:cNvPr id="454" name="Google Shape;454;p35"/>
          <p:cNvSpPr/>
          <p:nvPr/>
        </p:nvSpPr>
        <p:spPr>
          <a:xfrm>
            <a:off x="8496300" y="5337175"/>
            <a:ext cx="2103437" cy="577850"/>
          </a:xfrm>
          <a:prstGeom prst="ellipse">
            <a:avLst/>
          </a:prstGeom>
          <a:solidFill>
            <a:srgbClr val="92D050"/>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1</a:t>
            </a:r>
            <a:endParaRPr b="0" i="0" sz="1400" u="none" cap="none" strike="noStrike">
              <a:solidFill>
                <a:srgbClr val="000000"/>
              </a:solidFill>
              <a:latin typeface="Arial"/>
              <a:ea typeface="Arial"/>
              <a:cs typeface="Arial"/>
              <a:sym typeface="Arial"/>
            </a:endParaRPr>
          </a:p>
        </p:txBody>
      </p:sp>
      <p:sp>
        <p:nvSpPr>
          <p:cNvPr id="455" name="Google Shape;455;p35"/>
          <p:cNvSpPr/>
          <p:nvPr/>
        </p:nvSpPr>
        <p:spPr>
          <a:xfrm>
            <a:off x="7307262" y="6053137"/>
            <a:ext cx="2103437" cy="579437"/>
          </a:xfrm>
          <a:prstGeom prst="ellipse">
            <a:avLst/>
          </a:prstGeom>
          <a:solidFill>
            <a:srgbClr val="92D050"/>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2</a:t>
            </a:r>
            <a:endParaRPr b="0" i="0" sz="1400" u="none" cap="none" strike="noStrike">
              <a:solidFill>
                <a:srgbClr val="000000"/>
              </a:solidFill>
              <a:latin typeface="Arial"/>
              <a:ea typeface="Arial"/>
              <a:cs typeface="Arial"/>
              <a:sym typeface="Arial"/>
            </a:endParaRPr>
          </a:p>
        </p:txBody>
      </p:sp>
      <p:sp>
        <p:nvSpPr>
          <p:cNvPr id="456" name="Google Shape;456;p35"/>
          <p:cNvSpPr/>
          <p:nvPr/>
        </p:nvSpPr>
        <p:spPr>
          <a:xfrm>
            <a:off x="1630362" y="5046662"/>
            <a:ext cx="2103437" cy="579437"/>
          </a:xfrm>
          <a:prstGeom prst="ellipse">
            <a:avLst/>
          </a:prstGeom>
          <a:solidFill>
            <a:srgbClr val="C9C9C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1</a:t>
            </a:r>
            <a:endParaRPr b="0" i="0" sz="1400" u="none" cap="none" strike="noStrike">
              <a:solidFill>
                <a:srgbClr val="000000"/>
              </a:solidFill>
              <a:latin typeface="Arial"/>
              <a:ea typeface="Arial"/>
              <a:cs typeface="Arial"/>
              <a:sym typeface="Arial"/>
            </a:endParaRPr>
          </a:p>
        </p:txBody>
      </p:sp>
      <p:sp>
        <p:nvSpPr>
          <p:cNvPr id="457" name="Google Shape;457;p35"/>
          <p:cNvSpPr/>
          <p:nvPr/>
        </p:nvSpPr>
        <p:spPr>
          <a:xfrm>
            <a:off x="2038350" y="5762625"/>
            <a:ext cx="2103437" cy="579437"/>
          </a:xfrm>
          <a:prstGeom prst="ellipse">
            <a:avLst/>
          </a:prstGeom>
          <a:solidFill>
            <a:srgbClr val="C9C9C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2</a:t>
            </a:r>
            <a:endParaRPr b="0" i="0" sz="1400" u="none" cap="none" strike="noStrike">
              <a:solidFill>
                <a:srgbClr val="000000"/>
              </a:solidFill>
              <a:latin typeface="Arial"/>
              <a:ea typeface="Arial"/>
              <a:cs typeface="Arial"/>
              <a:sym typeface="Arial"/>
            </a:endParaRPr>
          </a:p>
        </p:txBody>
      </p:sp>
      <p:sp>
        <p:nvSpPr>
          <p:cNvPr id="458" name="Google Shape;458;p35"/>
          <p:cNvSpPr/>
          <p:nvPr/>
        </p:nvSpPr>
        <p:spPr>
          <a:xfrm>
            <a:off x="4141787" y="6007100"/>
            <a:ext cx="2103437" cy="579437"/>
          </a:xfrm>
          <a:prstGeom prst="ellipse">
            <a:avLst/>
          </a:prstGeom>
          <a:solidFill>
            <a:srgbClr val="C9C9C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3</a:t>
            </a:r>
            <a:endParaRPr b="0" i="0" sz="1400" u="none" cap="none" strike="noStrike">
              <a:solidFill>
                <a:srgbClr val="000000"/>
              </a:solidFill>
              <a:latin typeface="Arial"/>
              <a:ea typeface="Arial"/>
              <a:cs typeface="Arial"/>
              <a:sym typeface="Arial"/>
            </a:endParaRPr>
          </a:p>
        </p:txBody>
      </p:sp>
      <p:sp>
        <p:nvSpPr>
          <p:cNvPr id="459" name="Google Shape;459;p35"/>
          <p:cNvSpPr/>
          <p:nvPr/>
        </p:nvSpPr>
        <p:spPr>
          <a:xfrm>
            <a:off x="8289925" y="1816100"/>
            <a:ext cx="2103437" cy="579437"/>
          </a:xfrm>
          <a:prstGeom prst="ellipse">
            <a:avLst/>
          </a:prstGeom>
          <a:solidFill>
            <a:srgbClr val="FFE69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a:t>
            </a:r>
            <a:endParaRPr b="0" i="0" sz="1400" u="none" cap="none" strike="noStrike">
              <a:solidFill>
                <a:srgbClr val="000000"/>
              </a:solidFill>
              <a:latin typeface="Arial"/>
              <a:ea typeface="Arial"/>
              <a:cs typeface="Arial"/>
              <a:sym typeface="Arial"/>
            </a:endParaRPr>
          </a:p>
        </p:txBody>
      </p:sp>
      <p:sp>
        <p:nvSpPr>
          <p:cNvPr id="460" name="Google Shape;460;p35"/>
          <p:cNvSpPr/>
          <p:nvPr/>
        </p:nvSpPr>
        <p:spPr>
          <a:xfrm>
            <a:off x="7375525" y="3584575"/>
            <a:ext cx="2103437" cy="577850"/>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2</a:t>
            </a:r>
            <a:endParaRPr b="0" i="0" sz="1400" u="none" cap="none" strike="noStrike">
              <a:solidFill>
                <a:srgbClr val="000000"/>
              </a:solidFill>
              <a:latin typeface="Arial"/>
              <a:ea typeface="Arial"/>
              <a:cs typeface="Arial"/>
              <a:sym typeface="Arial"/>
            </a:endParaRPr>
          </a:p>
        </p:txBody>
      </p:sp>
      <p:sp>
        <p:nvSpPr>
          <p:cNvPr id="461" name="Google Shape;461;p35"/>
          <p:cNvSpPr/>
          <p:nvPr/>
        </p:nvSpPr>
        <p:spPr>
          <a:xfrm>
            <a:off x="2416175" y="3614737"/>
            <a:ext cx="2101850"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1</a:t>
            </a:r>
            <a:endParaRPr b="0" i="0" sz="1400" u="none" cap="none" strike="noStrike">
              <a:solidFill>
                <a:srgbClr val="000000"/>
              </a:solidFill>
              <a:latin typeface="Arial"/>
              <a:ea typeface="Arial"/>
              <a:cs typeface="Arial"/>
              <a:sym typeface="Arial"/>
            </a:endParaRPr>
          </a:p>
        </p:txBody>
      </p:sp>
      <p:cxnSp>
        <p:nvCxnSpPr>
          <p:cNvPr id="462" name="Google Shape;462;p35"/>
          <p:cNvCxnSpPr/>
          <p:nvPr/>
        </p:nvCxnSpPr>
        <p:spPr>
          <a:xfrm rot="10800000">
            <a:off x="4779962" y="3355975"/>
            <a:ext cx="285750" cy="212725"/>
          </a:xfrm>
          <a:prstGeom prst="straightConnector1">
            <a:avLst/>
          </a:prstGeom>
          <a:noFill/>
          <a:ln cap="flat" cmpd="sng" w="9525">
            <a:solidFill>
              <a:srgbClr val="3F6EC3"/>
            </a:solidFill>
            <a:prstDash val="solid"/>
            <a:miter lim="800000"/>
            <a:headEnd len="sm" w="sm" type="none"/>
            <a:tailEnd len="med" w="med" type="triangle"/>
          </a:ln>
        </p:spPr>
      </p:cxnSp>
      <p:cxnSp>
        <p:nvCxnSpPr>
          <p:cNvPr id="463" name="Google Shape;463;p35"/>
          <p:cNvCxnSpPr/>
          <p:nvPr/>
        </p:nvCxnSpPr>
        <p:spPr>
          <a:xfrm flipH="1" rot="10800000">
            <a:off x="6515100" y="3122612"/>
            <a:ext cx="228600" cy="130175"/>
          </a:xfrm>
          <a:prstGeom prst="straightConnector1">
            <a:avLst/>
          </a:prstGeom>
          <a:noFill/>
          <a:ln cap="flat" cmpd="sng" w="9525">
            <a:solidFill>
              <a:srgbClr val="3F6EC3"/>
            </a:solidFill>
            <a:prstDash val="solid"/>
            <a:miter lim="800000"/>
            <a:headEnd len="sm" w="sm" type="none"/>
            <a:tailEnd len="med" w="med" type="triangle"/>
          </a:ln>
        </p:spPr>
      </p:cxnSp>
      <p:cxnSp>
        <p:nvCxnSpPr>
          <p:cNvPr id="464" name="Google Shape;464;p35"/>
          <p:cNvCxnSpPr/>
          <p:nvPr/>
        </p:nvCxnSpPr>
        <p:spPr>
          <a:xfrm>
            <a:off x="6778625" y="4498975"/>
            <a:ext cx="239712" cy="166687"/>
          </a:xfrm>
          <a:prstGeom prst="straightConnector1">
            <a:avLst/>
          </a:prstGeom>
          <a:noFill/>
          <a:ln cap="flat" cmpd="sng" w="9525">
            <a:solidFill>
              <a:srgbClr val="3F6EC3"/>
            </a:solidFill>
            <a:prstDash val="solid"/>
            <a:miter lim="800000"/>
            <a:headEnd len="sm" w="sm" type="none"/>
            <a:tailEnd len="med" w="med" type="triangle"/>
          </a:ln>
        </p:spPr>
      </p:cxnSp>
      <p:cxnSp>
        <p:nvCxnSpPr>
          <p:cNvPr id="465" name="Google Shape;465;p35"/>
          <p:cNvCxnSpPr/>
          <p:nvPr/>
        </p:nvCxnSpPr>
        <p:spPr>
          <a:xfrm flipH="1">
            <a:off x="5037137" y="4475162"/>
            <a:ext cx="266700" cy="220662"/>
          </a:xfrm>
          <a:prstGeom prst="straightConnector1">
            <a:avLst/>
          </a:prstGeom>
          <a:noFill/>
          <a:ln cap="flat" cmpd="sng" w="9525">
            <a:solidFill>
              <a:srgbClr val="3F6EC3"/>
            </a:solidFill>
            <a:prstDash val="solid"/>
            <a:miter lim="800000"/>
            <a:headEnd len="sm" w="sm" type="none"/>
            <a:tailEnd len="med" w="med" type="triangle"/>
          </a:ln>
        </p:spPr>
      </p:cxnSp>
      <p:cxnSp>
        <p:nvCxnSpPr>
          <p:cNvPr id="466" name="Google Shape;466;p35"/>
          <p:cNvCxnSpPr/>
          <p:nvPr/>
        </p:nvCxnSpPr>
        <p:spPr>
          <a:xfrm>
            <a:off x="6888162" y="3883025"/>
            <a:ext cx="366712" cy="0"/>
          </a:xfrm>
          <a:prstGeom prst="straightConnector1">
            <a:avLst/>
          </a:prstGeom>
          <a:noFill/>
          <a:ln cap="flat" cmpd="sng" w="9525">
            <a:solidFill>
              <a:srgbClr val="3F6EC3"/>
            </a:solidFill>
            <a:prstDash val="solid"/>
            <a:miter lim="800000"/>
            <a:headEnd len="sm" w="sm" type="none"/>
            <a:tailEnd len="med" w="med" type="triangle"/>
          </a:ln>
        </p:spPr>
      </p:cxnSp>
      <p:cxnSp>
        <p:nvCxnSpPr>
          <p:cNvPr id="467" name="Google Shape;467;p35"/>
          <p:cNvCxnSpPr/>
          <p:nvPr/>
        </p:nvCxnSpPr>
        <p:spPr>
          <a:xfrm rot="10800000">
            <a:off x="4548187" y="3857625"/>
            <a:ext cx="428625" cy="0"/>
          </a:xfrm>
          <a:prstGeom prst="straightConnector1">
            <a:avLst/>
          </a:prstGeom>
          <a:noFill/>
          <a:ln cap="flat" cmpd="sng" w="9525">
            <a:solidFill>
              <a:srgbClr val="3F6EC3"/>
            </a:solidFill>
            <a:prstDash val="solid"/>
            <a:miter lim="800000"/>
            <a:headEnd len="sm" w="sm" type="none"/>
            <a:tailEnd len="med" w="med" type="triangle"/>
          </a:ln>
        </p:spPr>
      </p:cxnSp>
      <p:sp>
        <p:nvSpPr>
          <p:cNvPr id="468" name="Google Shape;468;p35"/>
          <p:cNvSpPr txBox="1"/>
          <p:nvPr/>
        </p:nvSpPr>
        <p:spPr>
          <a:xfrm>
            <a:off x="460375" y="336550"/>
            <a:ext cx="10420350" cy="873125"/>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Organisation thématique de la description: </a:t>
            </a:r>
            <a:br>
              <a:rPr b="1" i="0" lang="en-US" sz="2400" u="none" cap="none" strike="noStrike">
                <a:solidFill>
                  <a:srgbClr val="000000"/>
                </a:solidFill>
                <a:latin typeface="Times New Roman"/>
                <a:ea typeface="Times New Roman"/>
                <a:cs typeface="Times New Roman"/>
                <a:sym typeface="Times New Roman"/>
              </a:rPr>
            </a:br>
            <a:r>
              <a:rPr b="1" i="0" lang="en-US" sz="2400" u="none" cap="none" strike="noStrike">
                <a:solidFill>
                  <a:srgbClr val="000000"/>
                </a:solidFill>
                <a:latin typeface="Times New Roman"/>
                <a:ea typeface="Times New Roman"/>
                <a:cs typeface="Times New Roman"/>
                <a:sym typeface="Times New Roman"/>
              </a:rPr>
              <a:t>L’objet de la description, ses éléments décrits, et ses caractéristiques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472" name="Shape 472"/>
        <p:cNvGrpSpPr/>
        <p:nvPr/>
      </p:nvGrpSpPr>
      <p:grpSpPr>
        <a:xfrm>
          <a:off x="0" y="0"/>
          <a:ext cx="0" cy="0"/>
          <a:chOff x="0" y="0"/>
          <a:chExt cx="0" cy="0"/>
        </a:xfrm>
      </p:grpSpPr>
      <p:sp>
        <p:nvSpPr>
          <p:cNvPr id="473" name="Google Shape;473;p36"/>
          <p:cNvSpPr txBox="1"/>
          <p:nvPr/>
        </p:nvSpPr>
        <p:spPr>
          <a:xfrm>
            <a:off x="900112" y="1914525"/>
            <a:ext cx="9926637" cy="2693987"/>
          </a:xfrm>
          <a:prstGeom prst="rect">
            <a:avLst/>
          </a:prstGeom>
          <a:noFill/>
          <a:ln>
            <a:noFill/>
          </a:ln>
        </p:spPr>
        <p:txBody>
          <a:bodyPr anchorCtr="0" anchor="t" bIns="45700" lIns="91425" spcFirstLastPara="1" rIns="91425" wrap="square" tIns="45700">
            <a:noAutofit/>
          </a:bodyPr>
          <a:lstStyle/>
          <a:p>
            <a:pPr indent="-227011" lvl="0" marL="227011" marR="0" rtl="0" algn="l">
              <a:lnSpc>
                <a:spcPct val="150000"/>
              </a:lnSpc>
              <a:spcBef>
                <a:spcPts val="0"/>
              </a:spcBef>
              <a:spcAft>
                <a:spcPts val="0"/>
              </a:spcAft>
              <a:buClr>
                <a:srgbClr val="000000"/>
              </a:buClr>
              <a:buSzPts val="300"/>
              <a:buFont typeface="Arial"/>
              <a:buChar char="•"/>
            </a:pPr>
            <a:r>
              <a:rPr b="0" i="0" lang="en-US" sz="2400" u="none" cap="none" strike="noStrike">
                <a:solidFill>
                  <a:srgbClr val="000000"/>
                </a:solidFill>
                <a:latin typeface="Open Sans"/>
                <a:ea typeface="Open Sans"/>
                <a:cs typeface="Open Sans"/>
                <a:sym typeface="Open Sans"/>
              </a:rPr>
              <a:t>Auteure: Dr. Nathalie Roufaël</a:t>
            </a:r>
            <a:endParaRPr b="0" i="0" sz="1400" u="none" cap="none" strike="noStrike">
              <a:solidFill>
                <a:srgbClr val="000000"/>
              </a:solidFill>
              <a:latin typeface="Arial"/>
              <a:ea typeface="Arial"/>
              <a:cs typeface="Arial"/>
              <a:sym typeface="Arial"/>
            </a:endParaRPr>
          </a:p>
          <a:p>
            <a:pPr indent="-227011" lvl="0" marL="227011" marR="0" rtl="0" algn="l">
              <a:lnSpc>
                <a:spcPct val="150000"/>
              </a:lnSpc>
              <a:spcBef>
                <a:spcPts val="0"/>
              </a:spcBef>
              <a:spcAft>
                <a:spcPts val="0"/>
              </a:spcAft>
              <a:buClr>
                <a:srgbClr val="000000"/>
              </a:buClr>
              <a:buSzPts val="300"/>
              <a:buFont typeface="Arial"/>
              <a:buChar char="•"/>
            </a:pPr>
            <a:r>
              <a:rPr b="0" i="0" lang="en-US" sz="2400" u="none" cap="none" strike="noStrike">
                <a:solidFill>
                  <a:srgbClr val="000000"/>
                </a:solidFill>
                <a:latin typeface="Open Sans"/>
                <a:ea typeface="Open Sans"/>
                <a:cs typeface="Open Sans"/>
                <a:sym typeface="Open Sans"/>
              </a:rPr>
              <a:t>Coordinatrices: Safa Mawlawi et Marina Chammas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93" name="Shape 193"/>
        <p:cNvGrpSpPr/>
        <p:nvPr/>
      </p:nvGrpSpPr>
      <p:grpSpPr>
        <a:xfrm>
          <a:off x="0" y="0"/>
          <a:ext cx="0" cy="0"/>
          <a:chOff x="0" y="0"/>
          <a:chExt cx="0" cy="0"/>
        </a:xfrm>
      </p:grpSpPr>
      <p:sp>
        <p:nvSpPr>
          <p:cNvPr id="194" name="Google Shape;194;p20"/>
          <p:cNvSpPr/>
          <p:nvPr/>
        </p:nvSpPr>
        <p:spPr>
          <a:xfrm flipH="1">
            <a:off x="1651125" y="5368925"/>
            <a:ext cx="9026400" cy="54120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en-US" sz="2000" u="none" cap="none" strike="noStrike">
                <a:solidFill>
                  <a:srgbClr val="000000"/>
                </a:solidFill>
                <a:latin typeface="Open Sans"/>
                <a:ea typeface="Open Sans"/>
                <a:cs typeface="Open Sans"/>
                <a:sym typeface="Open Sans"/>
              </a:rPr>
              <a:t>identifier les sensations mises en jeu dans un texte descriptif.</a:t>
            </a:r>
            <a:endParaRPr b="0" i="0" sz="2000" u="none" cap="none" strike="noStrike">
              <a:solidFill>
                <a:srgbClr val="000000"/>
              </a:solidFill>
              <a:latin typeface="Open Sans"/>
              <a:ea typeface="Open Sans"/>
              <a:cs typeface="Open Sans"/>
              <a:sym typeface="Open Sans"/>
            </a:endParaRPr>
          </a:p>
        </p:txBody>
      </p:sp>
      <p:sp>
        <p:nvSpPr>
          <p:cNvPr id="195" name="Google Shape;195;p20"/>
          <p:cNvSpPr/>
          <p:nvPr/>
        </p:nvSpPr>
        <p:spPr>
          <a:xfrm flipH="1">
            <a:off x="1730350" y="2201875"/>
            <a:ext cx="9436200" cy="78120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Open Sans"/>
                <a:ea typeface="Open Sans"/>
                <a:cs typeface="Open Sans"/>
                <a:sym typeface="Open Sans"/>
              </a:rPr>
              <a:t>Comprendre et caractériser les différents types de texte : le texte descriptif.</a:t>
            </a:r>
            <a:endParaRPr b="0" i="0" sz="2000" u="none" cap="none" strike="noStrike">
              <a:solidFill>
                <a:srgbClr val="000000"/>
              </a:solidFill>
              <a:latin typeface="Open Sans"/>
              <a:ea typeface="Open Sans"/>
              <a:cs typeface="Open Sans"/>
              <a:sym typeface="Open Sans"/>
            </a:endParaRPr>
          </a:p>
        </p:txBody>
      </p:sp>
      <p:sp>
        <p:nvSpPr>
          <p:cNvPr id="196" name="Google Shape;196;p20"/>
          <p:cNvSpPr txBox="1"/>
          <p:nvPr/>
        </p:nvSpPr>
        <p:spPr>
          <a:xfrm>
            <a:off x="1063625" y="4827588"/>
            <a:ext cx="369900" cy="5079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en-US" sz="2700" u="none" cap="none" strike="noStrike">
                <a:solidFill>
                  <a:srgbClr val="FFFFFF"/>
                </a:solidFill>
                <a:latin typeface="Calibri"/>
                <a:ea typeface="Calibri"/>
                <a:cs typeface="Calibri"/>
                <a:sym typeface="Calibri"/>
              </a:rPr>
              <a:t>4</a:t>
            </a:r>
            <a:endParaRPr b="0" i="0" sz="1400" u="none" cap="none" strike="noStrike">
              <a:solidFill>
                <a:srgbClr val="000000"/>
              </a:solidFill>
              <a:latin typeface="Arial"/>
              <a:ea typeface="Arial"/>
              <a:cs typeface="Arial"/>
              <a:sym typeface="Arial"/>
            </a:endParaRPr>
          </a:p>
        </p:txBody>
      </p:sp>
      <p:sp>
        <p:nvSpPr>
          <p:cNvPr id="197" name="Google Shape;197;p20"/>
          <p:cNvSpPr txBox="1"/>
          <p:nvPr/>
        </p:nvSpPr>
        <p:spPr>
          <a:xfrm>
            <a:off x="1651000" y="1389063"/>
            <a:ext cx="8548800"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Objectif </a:t>
            </a:r>
            <a:endParaRPr b="0" i="0" sz="2400" u="none" cap="none" strike="noStrike">
              <a:solidFill>
                <a:schemeClr val="dk1"/>
              </a:solidFill>
              <a:latin typeface="Open Sans"/>
              <a:ea typeface="Open Sans"/>
              <a:cs typeface="Open Sans"/>
              <a:sym typeface="Open Sans"/>
            </a:endParaRPr>
          </a:p>
        </p:txBody>
      </p:sp>
      <p:sp>
        <p:nvSpPr>
          <p:cNvPr id="198" name="Google Shape;198;p20"/>
          <p:cNvSpPr txBox="1"/>
          <p:nvPr/>
        </p:nvSpPr>
        <p:spPr>
          <a:xfrm>
            <a:off x="1617663" y="3143250"/>
            <a:ext cx="8550300"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Open Sans"/>
              <a:buNone/>
            </a:pPr>
            <a:r>
              <a:rPr b="1" i="0" lang="en-US" sz="2000" u="none" cap="none" strike="noStrike">
                <a:solidFill>
                  <a:srgbClr val="000000"/>
                </a:solidFill>
                <a:latin typeface="Open Sans"/>
                <a:ea typeface="Open Sans"/>
                <a:cs typeface="Open Sans"/>
                <a:sym typeface="Open Sans"/>
              </a:rPr>
              <a:t>L’apprenant sera capable de / d’  </a:t>
            </a:r>
            <a:endParaRPr b="0" i="0" sz="1400" u="none" cap="none" strike="noStrike">
              <a:solidFill>
                <a:srgbClr val="000000"/>
              </a:solidFill>
              <a:latin typeface="Arial"/>
              <a:ea typeface="Arial"/>
              <a:cs typeface="Arial"/>
              <a:sym typeface="Arial"/>
            </a:endParaRPr>
          </a:p>
        </p:txBody>
      </p:sp>
      <p:grpSp>
        <p:nvGrpSpPr>
          <p:cNvPr id="199" name="Google Shape;199;p20"/>
          <p:cNvGrpSpPr/>
          <p:nvPr/>
        </p:nvGrpSpPr>
        <p:grpSpPr>
          <a:xfrm>
            <a:off x="879520" y="1952566"/>
            <a:ext cx="738220" cy="1038197"/>
            <a:chOff x="1045135" y="2178890"/>
            <a:chExt cx="737188" cy="1039132"/>
          </a:xfrm>
        </p:grpSpPr>
        <p:pic>
          <p:nvPicPr>
            <p:cNvPr id="200" name="Google Shape;200;p20"/>
            <p:cNvPicPr preferRelativeResize="0"/>
            <p:nvPr/>
          </p:nvPicPr>
          <p:blipFill rotWithShape="1">
            <a:blip r:embed="rId3">
              <a:alphaModFix/>
            </a:blip>
            <a:srcRect b="0" l="0" r="0" t="0"/>
            <a:stretch/>
          </p:blipFill>
          <p:spPr>
            <a:xfrm flipH="1">
              <a:off x="1045135" y="2178890"/>
              <a:ext cx="737188" cy="1039132"/>
            </a:xfrm>
            <a:prstGeom prst="rect">
              <a:avLst/>
            </a:prstGeom>
            <a:noFill/>
            <a:ln>
              <a:noFill/>
            </a:ln>
          </p:spPr>
        </p:pic>
        <p:sp>
          <p:nvSpPr>
            <p:cNvPr id="201" name="Google Shape;201;p20"/>
            <p:cNvSpPr txBox="1"/>
            <p:nvPr/>
          </p:nvSpPr>
          <p:spPr>
            <a:xfrm>
              <a:off x="1064276" y="2465834"/>
              <a:ext cx="369300" cy="5085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en-US" sz="2700" u="none" cap="none" strike="noStrike">
                  <a:solidFill>
                    <a:srgbClr val="FFFFFF"/>
                  </a:solidFill>
                  <a:latin typeface="Times New Roman"/>
                  <a:ea typeface="Times New Roman"/>
                  <a:cs typeface="Times New Roman"/>
                  <a:sym typeface="Times New Roman"/>
                </a:rPr>
                <a:t>1</a:t>
              </a:r>
              <a:endParaRPr b="0" i="0" sz="1400" u="none" cap="none" strike="noStrike">
                <a:solidFill>
                  <a:srgbClr val="000000"/>
                </a:solidFill>
                <a:latin typeface="Arial"/>
                <a:ea typeface="Arial"/>
                <a:cs typeface="Arial"/>
                <a:sym typeface="Arial"/>
              </a:endParaRPr>
            </a:p>
          </p:txBody>
        </p:sp>
      </p:grpSp>
      <p:sp>
        <p:nvSpPr>
          <p:cNvPr id="202" name="Google Shape;202;p20"/>
          <p:cNvSpPr/>
          <p:nvPr/>
        </p:nvSpPr>
        <p:spPr>
          <a:xfrm flipH="1">
            <a:off x="1617788" y="3786188"/>
            <a:ext cx="9026400" cy="54120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chemeClr val="dk1"/>
              </a:buClr>
              <a:buSzPts val="2000"/>
              <a:buFont typeface="Arial"/>
              <a:buNone/>
            </a:pPr>
            <a:r>
              <a:rPr b="0" i="0" lang="en-US" sz="2000" u="none" cap="none" strike="noStrike">
                <a:solidFill>
                  <a:schemeClr val="dk1"/>
                </a:solidFill>
                <a:latin typeface="Open Sans"/>
                <a:ea typeface="Open Sans"/>
                <a:cs typeface="Open Sans"/>
                <a:sym typeface="Open Sans"/>
              </a:rPr>
              <a:t>identifier l’objet de la description: personne, lieu ou paysage,</a:t>
            </a:r>
            <a:endParaRPr b="0" i="0" sz="2000" u="none" cap="none" strike="noStrike">
              <a:solidFill>
                <a:schemeClr val="dk1"/>
              </a:solidFill>
              <a:latin typeface="Open Sans"/>
              <a:ea typeface="Open Sans"/>
              <a:cs typeface="Open Sans"/>
              <a:sym typeface="Open Sans"/>
            </a:endParaRPr>
          </a:p>
        </p:txBody>
      </p:sp>
      <p:sp>
        <p:nvSpPr>
          <p:cNvPr id="203" name="Google Shape;203;p20"/>
          <p:cNvSpPr/>
          <p:nvPr/>
        </p:nvSpPr>
        <p:spPr>
          <a:xfrm flipH="1">
            <a:off x="1617788" y="4589463"/>
            <a:ext cx="9026400" cy="54120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chemeClr val="dk1"/>
              </a:buClr>
              <a:buSzPts val="2000"/>
              <a:buFont typeface="Arial"/>
              <a:buNone/>
            </a:pPr>
            <a:r>
              <a:rPr b="0" i="0" lang="en-US" sz="2000" u="none" cap="none" strike="noStrike">
                <a:solidFill>
                  <a:schemeClr val="dk1"/>
                </a:solidFill>
                <a:latin typeface="Open Sans"/>
                <a:ea typeface="Open Sans"/>
                <a:cs typeface="Open Sans"/>
                <a:sym typeface="Open Sans"/>
              </a:rPr>
              <a:t>identifier l’objet de la description: personne, lieu ou paysage,</a:t>
            </a:r>
            <a:endParaRPr b="0" i="0" sz="2000" u="none" cap="none" strike="noStrike">
              <a:solidFill>
                <a:schemeClr val="dk1"/>
              </a:solidFill>
              <a:latin typeface="Open Sans"/>
              <a:ea typeface="Open Sans"/>
              <a:cs typeface="Open Sans"/>
              <a:sym typeface="Open Sans"/>
            </a:endParaRPr>
          </a:p>
        </p:txBody>
      </p:sp>
      <p:sp>
        <p:nvSpPr>
          <p:cNvPr id="204" name="Google Shape;204;p20"/>
          <p:cNvSpPr/>
          <p:nvPr/>
        </p:nvSpPr>
        <p:spPr>
          <a:xfrm flipH="1">
            <a:off x="1617788" y="6100763"/>
            <a:ext cx="9026400" cy="54120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en-US" sz="2000" u="none" cap="none" strike="noStrike">
                <a:solidFill>
                  <a:srgbClr val="000000"/>
                </a:solidFill>
                <a:latin typeface="Open Sans"/>
                <a:ea typeface="Open Sans"/>
                <a:cs typeface="Open Sans"/>
                <a:sym typeface="Open Sans"/>
              </a:rPr>
              <a:t>identifier la progression de la description: thématique, spatiale, … </a:t>
            </a:r>
            <a:endParaRPr b="0" i="0" sz="2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09" name="Shape 209"/>
        <p:cNvGrpSpPr/>
        <p:nvPr/>
      </p:nvGrpSpPr>
      <p:grpSpPr>
        <a:xfrm>
          <a:off x="0" y="0"/>
          <a:ext cx="0" cy="0"/>
          <a:chOff x="0" y="0"/>
          <a:chExt cx="0" cy="0"/>
        </a:xfrm>
      </p:grpSpPr>
      <p:sp>
        <p:nvSpPr>
          <p:cNvPr id="210" name="Google Shape;210;p21"/>
          <p:cNvSpPr txBox="1"/>
          <p:nvPr/>
        </p:nvSpPr>
        <p:spPr>
          <a:xfrm>
            <a:off x="798512" y="40640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Times New Roman"/>
              <a:buNone/>
            </a:pPr>
            <a:r>
              <a:rPr b="1" i="0" lang="en-US" sz="2800" u="none" cap="none" strike="noStrike">
                <a:solidFill>
                  <a:srgbClr val="000000"/>
                </a:solidFill>
                <a:latin typeface="Times New Roman"/>
                <a:ea typeface="Times New Roman"/>
                <a:cs typeface="Times New Roman"/>
                <a:sym typeface="Times New Roman"/>
              </a:rPr>
              <a:t>Quel est l’objet de la description dans chacun des documents? </a:t>
            </a:r>
            <a:endParaRPr b="0" i="0" sz="1400" u="none" cap="none" strike="noStrike">
              <a:solidFill>
                <a:srgbClr val="000000"/>
              </a:solidFill>
              <a:latin typeface="Arial"/>
              <a:ea typeface="Arial"/>
              <a:cs typeface="Arial"/>
              <a:sym typeface="Arial"/>
            </a:endParaRPr>
          </a:p>
        </p:txBody>
      </p:sp>
      <p:sp>
        <p:nvSpPr>
          <p:cNvPr id="211" name="Google Shape;211;p21"/>
          <p:cNvSpPr txBox="1"/>
          <p:nvPr/>
        </p:nvSpPr>
        <p:spPr>
          <a:xfrm>
            <a:off x="2616200" y="873125"/>
            <a:ext cx="2017712" cy="5540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Document 1</a:t>
            </a:r>
            <a:endParaRPr b="0" i="0" sz="1400" u="none" cap="none" strike="noStrike">
              <a:solidFill>
                <a:srgbClr val="000000"/>
              </a:solidFill>
              <a:latin typeface="Arial"/>
              <a:ea typeface="Arial"/>
              <a:cs typeface="Arial"/>
              <a:sym typeface="Arial"/>
            </a:endParaRPr>
          </a:p>
        </p:txBody>
      </p:sp>
      <p:sp>
        <p:nvSpPr>
          <p:cNvPr id="212" name="Google Shape;212;p21"/>
          <p:cNvSpPr/>
          <p:nvPr/>
        </p:nvSpPr>
        <p:spPr>
          <a:xfrm>
            <a:off x="487362" y="1449387"/>
            <a:ext cx="5565775" cy="3563937"/>
          </a:xfrm>
          <a:prstGeom prst="roundRect">
            <a:avLst>
              <a:gd fmla="val 16667" name="adj"/>
            </a:avLst>
          </a:prstGeom>
          <a:solidFill>
            <a:srgbClr val="FFFF99"/>
          </a:solidFill>
          <a:ln cap="flat" cmpd="sng" w="25400">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333333"/>
              </a:buClr>
              <a:buSzPts val="2000"/>
              <a:buFont typeface="Times New Roman"/>
              <a:buNone/>
            </a:pPr>
            <a:r>
              <a:rPr b="0" i="0" lang="en-US" sz="2000" u="none" cap="none" strike="noStrike">
                <a:solidFill>
                  <a:srgbClr val="333333"/>
                </a:solidFill>
                <a:latin typeface="Times New Roman"/>
                <a:ea typeface="Times New Roman"/>
                <a:cs typeface="Times New Roman"/>
                <a:sym typeface="Times New Roman"/>
              </a:rPr>
              <a:t>Vautrin était un homme de quarante ans. Il avait les épaules larges, le buste bien développé, les muscles apparents, des mains épaisses et qui étaient marquées par des bouquets de poils touffus. Sa figure, rayée par des rides, offrait des signes de dureté. Sa voix de basse-taille ne déplaisait point. Il était obligeant et rieur. Si quelqu'un se plaignait  trop, il lui offrait aussitôt ses services. </a:t>
            </a:r>
            <a:endParaRPr b="0" i="0" sz="1400" u="none" cap="none" strike="noStrike">
              <a:solidFill>
                <a:srgbClr val="000000"/>
              </a:solidFill>
              <a:latin typeface="Arial"/>
              <a:ea typeface="Arial"/>
              <a:cs typeface="Arial"/>
              <a:sym typeface="Arial"/>
            </a:endParaRPr>
          </a:p>
          <a:p>
            <a:pPr indent="0" lvl="0" marL="0" marR="0" rtl="0" algn="r">
              <a:lnSpc>
                <a:spcPct val="107000"/>
              </a:lnSpc>
              <a:spcBef>
                <a:spcPts val="800"/>
              </a:spcBef>
              <a:spcAft>
                <a:spcPts val="0"/>
              </a:spcAft>
              <a:buClr>
                <a:srgbClr val="333333"/>
              </a:buClr>
              <a:buSzPts val="1200"/>
              <a:buFont typeface="Times New Roman"/>
              <a:buNone/>
            </a:pPr>
            <a:r>
              <a:rPr b="1" i="0" lang="en-US" sz="1200" u="none" cap="none" strike="noStrike">
                <a:solidFill>
                  <a:srgbClr val="333333"/>
                </a:solidFill>
                <a:latin typeface="Times New Roman"/>
                <a:ea typeface="Times New Roman"/>
                <a:cs typeface="Times New Roman"/>
                <a:sym typeface="Times New Roman"/>
              </a:rPr>
              <a:t>Le père Goriot, </a:t>
            </a:r>
            <a:r>
              <a:rPr b="1" i="1" lang="en-US" sz="1200" u="none" cap="none" strike="noStrike">
                <a:solidFill>
                  <a:srgbClr val="333333"/>
                </a:solidFill>
                <a:latin typeface="Times New Roman"/>
                <a:ea typeface="Times New Roman"/>
                <a:cs typeface="Times New Roman"/>
                <a:sym typeface="Times New Roman"/>
              </a:rPr>
              <a:t>Balzac</a:t>
            </a:r>
            <a:endParaRPr b="0" i="0" sz="1600" u="none" cap="none" strike="noStrike">
              <a:solidFill>
                <a:srgbClr val="000000"/>
              </a:solidFill>
              <a:latin typeface="Times New Roman"/>
              <a:ea typeface="Times New Roman"/>
              <a:cs typeface="Times New Roman"/>
              <a:sym typeface="Times New Roman"/>
            </a:endParaRPr>
          </a:p>
          <a:p>
            <a:pPr indent="0" lvl="0" marL="0" marR="0" rtl="0" algn="just">
              <a:lnSpc>
                <a:spcPct val="107000"/>
              </a:lnSpc>
              <a:spcBef>
                <a:spcPts val="800"/>
              </a:spcBef>
              <a:spcAft>
                <a:spcPts val="0"/>
              </a:spcAft>
              <a:buClr>
                <a:srgbClr val="000000"/>
              </a:buClr>
              <a:buSzPts val="1400"/>
              <a:buFont typeface="Trebuchet MS"/>
              <a:buNone/>
            </a:pPr>
            <a:r>
              <a:rPr b="0" i="0" lang="en-US" sz="1400" u="none" cap="none" strike="noStrike">
                <a:solidFill>
                  <a:srgbClr val="000000"/>
                </a:solidFill>
                <a:latin typeface="Trebuchet MS"/>
                <a:ea typeface="Trebuchet MS"/>
                <a:cs typeface="Trebuchet MS"/>
                <a:sym typeface="Trebuchet MS"/>
              </a:rPr>
              <a:t> </a:t>
            </a:r>
            <a:endParaRPr b="0" i="0" sz="1400" u="none" cap="none" strike="noStrike">
              <a:solidFill>
                <a:srgbClr val="000000"/>
              </a:solidFill>
              <a:latin typeface="Arial"/>
              <a:ea typeface="Arial"/>
              <a:cs typeface="Arial"/>
              <a:sym typeface="Arial"/>
            </a:endParaRPr>
          </a:p>
        </p:txBody>
      </p:sp>
      <p:sp>
        <p:nvSpPr>
          <p:cNvPr id="213" name="Google Shape;213;p21"/>
          <p:cNvSpPr txBox="1"/>
          <p:nvPr/>
        </p:nvSpPr>
        <p:spPr>
          <a:xfrm>
            <a:off x="8701087" y="900112"/>
            <a:ext cx="1930400" cy="5540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Document</a:t>
            </a:r>
            <a:r>
              <a:rPr b="1" i="0" lang="en-US" sz="2000" u="none" cap="none" strike="noStrike">
                <a:solidFill>
                  <a:srgbClr val="000000"/>
                </a:solidFill>
                <a:latin typeface="Times New Roman"/>
                <a:ea typeface="Times New Roman"/>
                <a:cs typeface="Times New Roman"/>
                <a:sym typeface="Times New Roman"/>
              </a:rPr>
              <a:t> 2</a:t>
            </a:r>
            <a:endParaRPr b="0" i="0" sz="1400" u="none" cap="none" strike="noStrike">
              <a:solidFill>
                <a:srgbClr val="000000"/>
              </a:solidFill>
              <a:latin typeface="Arial"/>
              <a:ea typeface="Arial"/>
              <a:cs typeface="Arial"/>
              <a:sym typeface="Arial"/>
            </a:endParaRPr>
          </a:p>
        </p:txBody>
      </p:sp>
      <p:sp>
        <p:nvSpPr>
          <p:cNvPr id="214" name="Google Shape;214;p21"/>
          <p:cNvSpPr/>
          <p:nvPr/>
        </p:nvSpPr>
        <p:spPr>
          <a:xfrm>
            <a:off x="6202362" y="1471612"/>
            <a:ext cx="5345112" cy="3541712"/>
          </a:xfrm>
          <a:prstGeom prst="roundRect">
            <a:avLst>
              <a:gd fmla="val 16667" name="adj"/>
            </a:avLst>
          </a:prstGeom>
          <a:solidFill>
            <a:srgbClr val="FBE5D6"/>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2000"/>
              <a:buFont typeface="Times New Roman"/>
              <a:buNone/>
            </a:pPr>
            <a:r>
              <a:rPr b="0" i="0" lang="en-US" sz="2000" u="none" cap="none" strike="noStrike">
                <a:solidFill>
                  <a:srgbClr val="000000"/>
                </a:solidFill>
                <a:latin typeface="Times New Roman"/>
                <a:ea typeface="Times New Roman"/>
                <a:cs typeface="Times New Roman"/>
                <a:sym typeface="Times New Roman"/>
              </a:rPr>
              <a:t>Pendant les vacances, j’ai eu l’occasion de visiter ce village avec ma famille. C’était un lieu calme et reposant. Dès notre arrivée, j’ai remarqué au loin le clocher dont les sculptures sont pittoresques. Au centre du village, une fontaine apportait fraî</a:t>
            </a:r>
            <a:r>
              <a:rPr b="1" i="0" lang="en-US" sz="2000" u="none" cap="none" strike="noStrike">
                <a:solidFill>
                  <a:srgbClr val="FF0000"/>
                </a:solidFill>
                <a:latin typeface="Times New Roman"/>
                <a:ea typeface="Times New Roman"/>
                <a:cs typeface="Times New Roman"/>
                <a:sym typeface="Times New Roman"/>
              </a:rPr>
              <a:t>c</a:t>
            </a:r>
            <a:r>
              <a:rPr b="0" i="0" lang="en-US" sz="2000" u="none" cap="none" strike="noStrike">
                <a:solidFill>
                  <a:srgbClr val="000000"/>
                </a:solidFill>
                <a:latin typeface="Times New Roman"/>
                <a:ea typeface="Times New Roman"/>
                <a:cs typeface="Times New Roman"/>
                <a:sym typeface="Times New Roman"/>
              </a:rPr>
              <a:t>heur et gaieté. Tout autour, des marchands de fleurs de toutes les couleurs vantaient l’odeur de leurs bouquets.</a:t>
            </a:r>
            <a:endParaRPr b="0" i="0" sz="1400" u="none" cap="none" strike="noStrike">
              <a:solidFill>
                <a:srgbClr val="000000"/>
              </a:solidFill>
              <a:latin typeface="Arial"/>
              <a:ea typeface="Arial"/>
              <a:cs typeface="Arial"/>
              <a:sym typeface="Arial"/>
            </a:endParaRPr>
          </a:p>
          <a:p>
            <a:pPr indent="0" lvl="0" marL="0" marR="0" rtl="0" algn="r">
              <a:lnSpc>
                <a:spcPct val="107000"/>
              </a:lnSpc>
              <a:spcBef>
                <a:spcPts val="800"/>
              </a:spcBef>
              <a:spcAft>
                <a:spcPts val="0"/>
              </a:spcAft>
              <a:buClr>
                <a:srgbClr val="000000"/>
              </a:buClr>
              <a:buSzPts val="1400"/>
              <a:buFont typeface="Times New Roman"/>
              <a:buNone/>
            </a:pPr>
            <a:r>
              <a:rPr b="1" i="0" lang="en-US" sz="1400" u="none" cap="none" strike="noStrike">
                <a:solidFill>
                  <a:srgbClr val="000000"/>
                </a:solidFill>
                <a:latin typeface="Times New Roman"/>
                <a:ea typeface="Times New Roman"/>
                <a:cs typeface="Times New Roman"/>
                <a:sym typeface="Times New Roman"/>
              </a:rPr>
              <a:t>www.aucoeurdelabaie.com</a:t>
            </a:r>
            <a:endParaRPr b="0" i="0" sz="1400" u="none" cap="none" strike="noStrike">
              <a:solidFill>
                <a:srgbClr val="000000"/>
              </a:solidFill>
              <a:latin typeface="Arial"/>
              <a:ea typeface="Arial"/>
              <a:cs typeface="Arial"/>
              <a:sym typeface="Arial"/>
            </a:endParaRPr>
          </a:p>
        </p:txBody>
      </p:sp>
      <p:sp>
        <p:nvSpPr>
          <p:cNvPr id="215" name="Google Shape;215;p21"/>
          <p:cNvSpPr txBox="1"/>
          <p:nvPr/>
        </p:nvSpPr>
        <p:spPr>
          <a:xfrm>
            <a:off x="7058025" y="5327650"/>
            <a:ext cx="4932362" cy="1385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0000"/>
              </a:buClr>
              <a:buSzPts val="1400"/>
              <a:buFont typeface="Arial"/>
              <a:buNone/>
            </a:pPr>
            <a:r>
              <a:rPr b="1" i="0" lang="en-US" sz="1400" u="none" cap="none" strike="noStrike">
                <a:solidFill>
                  <a:srgbClr val="FF0000"/>
                </a:solidFill>
                <a:latin typeface="Arial"/>
                <a:ea typeface="Arial"/>
                <a:cs typeface="Arial"/>
                <a:sym typeface="Arial"/>
              </a:rPr>
              <a:t>Un village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L’ambiance du village.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Un clocher (les sculptures)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Une fontaine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Des marchands de fleurs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FF0000"/>
              </a:solidFill>
              <a:latin typeface="Arial"/>
              <a:ea typeface="Arial"/>
              <a:cs typeface="Arial"/>
              <a:sym typeface="Arial"/>
            </a:endParaRPr>
          </a:p>
        </p:txBody>
      </p:sp>
      <p:sp>
        <p:nvSpPr>
          <p:cNvPr id="216" name="Google Shape;216;p21"/>
          <p:cNvSpPr txBox="1"/>
          <p:nvPr/>
        </p:nvSpPr>
        <p:spPr>
          <a:xfrm>
            <a:off x="963612" y="5257800"/>
            <a:ext cx="4932362" cy="3079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0000"/>
              </a:buClr>
              <a:buSzPts val="1400"/>
              <a:buFont typeface="Arial"/>
              <a:buNone/>
            </a:pPr>
            <a:r>
              <a:rPr b="1" i="0" lang="en-US" sz="1400" u="none" cap="none" strike="noStrike">
                <a:solidFill>
                  <a:srgbClr val="FF0000"/>
                </a:solidFill>
                <a:latin typeface="Arial"/>
                <a:ea typeface="Arial"/>
                <a:cs typeface="Arial"/>
                <a:sym typeface="Arial"/>
              </a:rPr>
              <a:t>Une personne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20" name="Shape 220"/>
        <p:cNvGrpSpPr/>
        <p:nvPr/>
      </p:nvGrpSpPr>
      <p:grpSpPr>
        <a:xfrm>
          <a:off x="0" y="0"/>
          <a:ext cx="0" cy="0"/>
          <a:chOff x="0" y="0"/>
          <a:chExt cx="0" cy="0"/>
        </a:xfrm>
      </p:grpSpPr>
      <p:sp>
        <p:nvSpPr>
          <p:cNvPr id="221" name="Google Shape;221;p22"/>
          <p:cNvSpPr txBox="1"/>
          <p:nvPr/>
        </p:nvSpPr>
        <p:spPr>
          <a:xfrm>
            <a:off x="2641600" y="1635125"/>
            <a:ext cx="6299200" cy="2814637"/>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200"/>
              <a:buFont typeface="Times New Roman"/>
              <a:buNone/>
            </a:pPr>
            <a:r>
              <a:rPr b="1" i="0" lang="en-US" sz="7200" u="none" cap="none" strike="noStrike">
                <a:solidFill>
                  <a:srgbClr val="000000"/>
                </a:solidFill>
                <a:latin typeface="Times New Roman"/>
                <a:ea typeface="Times New Roman"/>
                <a:cs typeface="Times New Roman"/>
                <a:sym typeface="Times New Roman"/>
              </a:rPr>
              <a:t>LE PORTRAIT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26" name="Shape 226"/>
        <p:cNvGrpSpPr/>
        <p:nvPr/>
      </p:nvGrpSpPr>
      <p:grpSpPr>
        <a:xfrm>
          <a:off x="0" y="0"/>
          <a:ext cx="0" cy="0"/>
          <a:chOff x="0" y="0"/>
          <a:chExt cx="0" cy="0"/>
        </a:xfrm>
      </p:grpSpPr>
      <p:sp>
        <p:nvSpPr>
          <p:cNvPr id="227" name="Google Shape;227;p23"/>
          <p:cNvSpPr txBox="1"/>
          <p:nvPr/>
        </p:nvSpPr>
        <p:spPr>
          <a:xfrm>
            <a:off x="798512" y="40640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Times New Roman"/>
              <a:buNone/>
            </a:pPr>
            <a:r>
              <a:rPr b="1" i="0" lang="en-US" sz="2800" u="none" cap="none" strike="noStrike">
                <a:solidFill>
                  <a:srgbClr val="000000"/>
                </a:solidFill>
                <a:latin typeface="Times New Roman"/>
                <a:ea typeface="Times New Roman"/>
                <a:cs typeface="Times New Roman"/>
                <a:sym typeface="Times New Roman"/>
              </a:rPr>
              <a:t>Quelles informations donne-t-on sur le personnage décrit? </a:t>
            </a:r>
            <a:endParaRPr b="0" i="0" sz="1400" u="none" cap="none" strike="noStrike">
              <a:solidFill>
                <a:srgbClr val="000000"/>
              </a:solidFill>
              <a:latin typeface="Arial"/>
              <a:ea typeface="Arial"/>
              <a:cs typeface="Arial"/>
              <a:sym typeface="Arial"/>
            </a:endParaRPr>
          </a:p>
        </p:txBody>
      </p:sp>
      <p:sp>
        <p:nvSpPr>
          <p:cNvPr id="228" name="Google Shape;228;p23"/>
          <p:cNvSpPr txBox="1"/>
          <p:nvPr/>
        </p:nvSpPr>
        <p:spPr>
          <a:xfrm>
            <a:off x="2616200" y="873125"/>
            <a:ext cx="2017712" cy="5540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Document 1</a:t>
            </a:r>
            <a:endParaRPr b="0" i="0" sz="1400" u="none" cap="none" strike="noStrike">
              <a:solidFill>
                <a:srgbClr val="000000"/>
              </a:solidFill>
              <a:latin typeface="Arial"/>
              <a:ea typeface="Arial"/>
              <a:cs typeface="Arial"/>
              <a:sym typeface="Arial"/>
            </a:endParaRPr>
          </a:p>
        </p:txBody>
      </p:sp>
      <p:sp>
        <p:nvSpPr>
          <p:cNvPr id="229" name="Google Shape;229;p23"/>
          <p:cNvSpPr/>
          <p:nvPr/>
        </p:nvSpPr>
        <p:spPr>
          <a:xfrm>
            <a:off x="487362" y="1449387"/>
            <a:ext cx="5565775" cy="3563937"/>
          </a:xfrm>
          <a:prstGeom prst="roundRect">
            <a:avLst>
              <a:gd fmla="val 16667" name="adj"/>
            </a:avLst>
          </a:prstGeom>
          <a:solidFill>
            <a:srgbClr val="FFFF99"/>
          </a:solidFill>
          <a:ln cap="flat" cmpd="sng" w="25400">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333333"/>
              </a:buClr>
              <a:buSzPts val="2000"/>
              <a:buFont typeface="Times New Roman"/>
              <a:buNone/>
            </a:pPr>
            <a:r>
              <a:rPr b="0" i="0" lang="en-US" sz="2000" u="none" cap="none" strike="noStrike">
                <a:solidFill>
                  <a:srgbClr val="333333"/>
                </a:solidFill>
                <a:latin typeface="Times New Roman"/>
                <a:ea typeface="Times New Roman"/>
                <a:cs typeface="Times New Roman"/>
                <a:sym typeface="Times New Roman"/>
              </a:rPr>
              <a:t>Vautrin était un homme de quarante ans. Il avait les épaules larges, le buste bien développé, les muscles apparents, des mains épaisses et qui étaient marquées par des bouquets de poils touffus. Sa figure, rayée par des rides, offrait des signes de dureté. Sa voix de basse-taille ne déplaisait point. Il était obligeant et rieur. Si quelqu'un se plaignait  trop, il lui offrait aussitôt ses services. </a:t>
            </a:r>
            <a:endParaRPr b="0" i="0" sz="1400" u="none" cap="none" strike="noStrike">
              <a:solidFill>
                <a:srgbClr val="000000"/>
              </a:solidFill>
              <a:latin typeface="Arial"/>
              <a:ea typeface="Arial"/>
              <a:cs typeface="Arial"/>
              <a:sym typeface="Arial"/>
            </a:endParaRPr>
          </a:p>
          <a:p>
            <a:pPr indent="0" lvl="0" marL="0" marR="0" rtl="0" algn="r">
              <a:lnSpc>
                <a:spcPct val="107000"/>
              </a:lnSpc>
              <a:spcBef>
                <a:spcPts val="800"/>
              </a:spcBef>
              <a:spcAft>
                <a:spcPts val="0"/>
              </a:spcAft>
              <a:buClr>
                <a:srgbClr val="333333"/>
              </a:buClr>
              <a:buSzPts val="1200"/>
              <a:buFont typeface="Times New Roman"/>
              <a:buNone/>
            </a:pPr>
            <a:r>
              <a:rPr b="1" i="0" lang="en-US" sz="1200" u="none" cap="none" strike="noStrike">
                <a:solidFill>
                  <a:srgbClr val="333333"/>
                </a:solidFill>
                <a:latin typeface="Times New Roman"/>
                <a:ea typeface="Times New Roman"/>
                <a:cs typeface="Times New Roman"/>
                <a:sym typeface="Times New Roman"/>
              </a:rPr>
              <a:t>Le père Goriot, </a:t>
            </a:r>
            <a:r>
              <a:rPr b="1" i="1" lang="en-US" sz="1200" u="none" cap="none" strike="noStrike">
                <a:solidFill>
                  <a:srgbClr val="333333"/>
                </a:solidFill>
                <a:latin typeface="Times New Roman"/>
                <a:ea typeface="Times New Roman"/>
                <a:cs typeface="Times New Roman"/>
                <a:sym typeface="Times New Roman"/>
              </a:rPr>
              <a:t>Balzac</a:t>
            </a:r>
            <a:endParaRPr b="0" i="0" sz="1600" u="none" cap="none" strike="noStrike">
              <a:solidFill>
                <a:srgbClr val="000000"/>
              </a:solidFill>
              <a:latin typeface="Times New Roman"/>
              <a:ea typeface="Times New Roman"/>
              <a:cs typeface="Times New Roman"/>
              <a:sym typeface="Times New Roman"/>
            </a:endParaRPr>
          </a:p>
          <a:p>
            <a:pPr indent="0" lvl="0" marL="0" marR="0" rtl="0" algn="just">
              <a:lnSpc>
                <a:spcPct val="107000"/>
              </a:lnSpc>
              <a:spcBef>
                <a:spcPts val="800"/>
              </a:spcBef>
              <a:spcAft>
                <a:spcPts val="0"/>
              </a:spcAft>
              <a:buClr>
                <a:srgbClr val="000000"/>
              </a:buClr>
              <a:buSzPts val="1400"/>
              <a:buFont typeface="Trebuchet MS"/>
              <a:buNone/>
            </a:pPr>
            <a:r>
              <a:rPr b="0" i="0" lang="en-US" sz="1400" u="none" cap="none" strike="noStrike">
                <a:solidFill>
                  <a:srgbClr val="000000"/>
                </a:solidFill>
                <a:latin typeface="Trebuchet MS"/>
                <a:ea typeface="Trebuchet MS"/>
                <a:cs typeface="Trebuchet MS"/>
                <a:sym typeface="Trebuchet MS"/>
              </a:rPr>
              <a:t> </a:t>
            </a:r>
            <a:endParaRPr b="0" i="0" sz="1400" u="none" cap="none" strike="noStrike">
              <a:solidFill>
                <a:srgbClr val="000000"/>
              </a:solidFill>
              <a:latin typeface="Arial"/>
              <a:ea typeface="Arial"/>
              <a:cs typeface="Arial"/>
              <a:sym typeface="Arial"/>
            </a:endParaRPr>
          </a:p>
        </p:txBody>
      </p:sp>
      <p:sp>
        <p:nvSpPr>
          <p:cNvPr id="230" name="Google Shape;230;p23"/>
          <p:cNvSpPr txBox="1"/>
          <p:nvPr/>
        </p:nvSpPr>
        <p:spPr>
          <a:xfrm>
            <a:off x="963612" y="5257800"/>
            <a:ext cx="4932362" cy="1600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0000"/>
              </a:buClr>
              <a:buSzPts val="1400"/>
              <a:buFont typeface="Arial"/>
              <a:buNone/>
            </a:pPr>
            <a:r>
              <a:rPr b="1" i="0" lang="en-US" sz="1400" u="none" cap="none" strike="noStrike">
                <a:solidFill>
                  <a:srgbClr val="FF0000"/>
                </a:solidFill>
                <a:latin typeface="Arial"/>
                <a:ea typeface="Arial"/>
                <a:cs typeface="Arial"/>
                <a:sym typeface="Arial"/>
              </a:rPr>
              <a:t>Une personne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Un homme qui s’appelle Vautrin.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Il a 40 ans.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Portrait physique (les épaules – les muscles – les mains – la figure)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Portrait dynamique (la voix – son caractère)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FF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35" name="Shape 235"/>
        <p:cNvGrpSpPr/>
        <p:nvPr/>
      </p:nvGrpSpPr>
      <p:grpSpPr>
        <a:xfrm>
          <a:off x="0" y="0"/>
          <a:ext cx="0" cy="0"/>
          <a:chOff x="0" y="0"/>
          <a:chExt cx="0" cy="0"/>
        </a:xfrm>
      </p:grpSpPr>
      <p:sp>
        <p:nvSpPr>
          <p:cNvPr id="236" name="Google Shape;236;p24"/>
          <p:cNvSpPr/>
          <p:nvPr/>
        </p:nvSpPr>
        <p:spPr>
          <a:xfrm>
            <a:off x="5060950" y="2365375"/>
            <a:ext cx="1820862" cy="1508125"/>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Un homme Vautrin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Il </a:t>
            </a:r>
            <a:endParaRPr b="0" i="0" sz="1400" u="none" cap="none" strike="noStrike">
              <a:solidFill>
                <a:srgbClr val="000000"/>
              </a:solidFill>
              <a:latin typeface="Arial"/>
              <a:ea typeface="Arial"/>
              <a:cs typeface="Arial"/>
              <a:sym typeface="Arial"/>
            </a:endParaRPr>
          </a:p>
        </p:txBody>
      </p:sp>
      <p:sp>
        <p:nvSpPr>
          <p:cNvPr id="237" name="Google Shape;237;p24"/>
          <p:cNvSpPr/>
          <p:nvPr/>
        </p:nvSpPr>
        <p:spPr>
          <a:xfrm>
            <a:off x="2403475" y="3787775"/>
            <a:ext cx="1981200" cy="577850"/>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Il était obligeant</a:t>
            </a:r>
            <a:endParaRPr b="0" i="0" sz="1400" u="none" cap="none" strike="noStrike">
              <a:solidFill>
                <a:srgbClr val="000000"/>
              </a:solidFill>
              <a:latin typeface="Arial"/>
              <a:ea typeface="Arial"/>
              <a:cs typeface="Arial"/>
              <a:sym typeface="Arial"/>
            </a:endParaRPr>
          </a:p>
        </p:txBody>
      </p:sp>
      <p:sp>
        <p:nvSpPr>
          <p:cNvPr id="238" name="Google Shape;238;p24"/>
          <p:cNvSpPr/>
          <p:nvPr/>
        </p:nvSpPr>
        <p:spPr>
          <a:xfrm>
            <a:off x="1674812" y="2841625"/>
            <a:ext cx="2741612" cy="695325"/>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était un homme de quarante ans</a:t>
            </a:r>
            <a:endParaRPr b="0" i="0" sz="1400" u="none" cap="none" strike="noStrike">
              <a:solidFill>
                <a:srgbClr val="000000"/>
              </a:solidFill>
              <a:latin typeface="Arial"/>
              <a:ea typeface="Arial"/>
              <a:cs typeface="Arial"/>
              <a:sym typeface="Arial"/>
            </a:endParaRPr>
          </a:p>
        </p:txBody>
      </p:sp>
      <p:cxnSp>
        <p:nvCxnSpPr>
          <p:cNvPr id="239" name="Google Shape;239;p24"/>
          <p:cNvCxnSpPr/>
          <p:nvPr/>
        </p:nvCxnSpPr>
        <p:spPr>
          <a:xfrm rot="10800000">
            <a:off x="4762500" y="1957387"/>
            <a:ext cx="419100" cy="468312"/>
          </a:xfrm>
          <a:prstGeom prst="straightConnector1">
            <a:avLst/>
          </a:prstGeom>
          <a:noFill/>
          <a:ln cap="flat" cmpd="sng" w="9525">
            <a:solidFill>
              <a:srgbClr val="3F6EC3"/>
            </a:solidFill>
            <a:prstDash val="solid"/>
            <a:miter lim="800000"/>
            <a:headEnd len="sm" w="sm" type="none"/>
            <a:tailEnd len="med" w="med" type="triangle"/>
          </a:ln>
        </p:spPr>
      </p:cxnSp>
      <p:cxnSp>
        <p:nvCxnSpPr>
          <p:cNvPr id="240" name="Google Shape;240;p24"/>
          <p:cNvCxnSpPr/>
          <p:nvPr/>
        </p:nvCxnSpPr>
        <p:spPr>
          <a:xfrm flipH="1" rot="10800000">
            <a:off x="6515100" y="1760537"/>
            <a:ext cx="215900" cy="666750"/>
          </a:xfrm>
          <a:prstGeom prst="straightConnector1">
            <a:avLst/>
          </a:prstGeom>
          <a:noFill/>
          <a:ln cap="flat" cmpd="sng" w="9525">
            <a:solidFill>
              <a:srgbClr val="3F6EC3"/>
            </a:solidFill>
            <a:prstDash val="solid"/>
            <a:miter lim="800000"/>
            <a:headEnd len="sm" w="sm" type="none"/>
            <a:tailEnd len="med" w="med" type="triangle"/>
          </a:ln>
        </p:spPr>
      </p:cxnSp>
      <p:cxnSp>
        <p:nvCxnSpPr>
          <p:cNvPr id="241" name="Google Shape;241;p24"/>
          <p:cNvCxnSpPr/>
          <p:nvPr/>
        </p:nvCxnSpPr>
        <p:spPr>
          <a:xfrm flipH="1">
            <a:off x="4778375" y="3705225"/>
            <a:ext cx="403225" cy="371475"/>
          </a:xfrm>
          <a:prstGeom prst="straightConnector1">
            <a:avLst/>
          </a:prstGeom>
          <a:noFill/>
          <a:ln cap="flat" cmpd="sng" w="9525">
            <a:solidFill>
              <a:srgbClr val="3F6EC3"/>
            </a:solidFill>
            <a:prstDash val="solid"/>
            <a:miter lim="800000"/>
            <a:headEnd len="sm" w="sm" type="none"/>
            <a:tailEnd len="med" w="med" type="triangle"/>
          </a:ln>
        </p:spPr>
      </p:cxnSp>
      <p:cxnSp>
        <p:nvCxnSpPr>
          <p:cNvPr id="242" name="Google Shape;242;p24"/>
          <p:cNvCxnSpPr/>
          <p:nvPr/>
        </p:nvCxnSpPr>
        <p:spPr>
          <a:xfrm>
            <a:off x="6888162" y="3057525"/>
            <a:ext cx="366712" cy="0"/>
          </a:xfrm>
          <a:prstGeom prst="straightConnector1">
            <a:avLst/>
          </a:prstGeom>
          <a:noFill/>
          <a:ln cap="flat" cmpd="sng" w="9525">
            <a:solidFill>
              <a:srgbClr val="3F6EC3"/>
            </a:solidFill>
            <a:prstDash val="solid"/>
            <a:miter lim="800000"/>
            <a:headEnd len="sm" w="sm" type="none"/>
            <a:tailEnd len="med" w="med" type="triangle"/>
          </a:ln>
        </p:spPr>
      </p:cxnSp>
      <p:cxnSp>
        <p:nvCxnSpPr>
          <p:cNvPr id="243" name="Google Shape;243;p24"/>
          <p:cNvCxnSpPr/>
          <p:nvPr/>
        </p:nvCxnSpPr>
        <p:spPr>
          <a:xfrm flipH="1">
            <a:off x="4762500" y="3032125"/>
            <a:ext cx="214312" cy="220662"/>
          </a:xfrm>
          <a:prstGeom prst="straightConnector1">
            <a:avLst/>
          </a:prstGeom>
          <a:noFill/>
          <a:ln cap="flat" cmpd="sng" w="9525">
            <a:solidFill>
              <a:srgbClr val="3F6EC3"/>
            </a:solidFill>
            <a:prstDash val="solid"/>
            <a:miter lim="800000"/>
            <a:headEnd len="sm" w="sm" type="none"/>
            <a:tailEnd len="med" w="med" type="triangle"/>
          </a:ln>
        </p:spPr>
      </p:cxnSp>
      <p:sp>
        <p:nvSpPr>
          <p:cNvPr id="244" name="Google Shape;244;p24"/>
          <p:cNvSpPr txBox="1"/>
          <p:nvPr/>
        </p:nvSpPr>
        <p:spPr>
          <a:xfrm>
            <a:off x="4192587" y="1292225"/>
            <a:ext cx="954087" cy="369887"/>
          </a:xfrm>
          <a:prstGeom prst="rect">
            <a:avLst/>
          </a:prstGeom>
          <a:solidFill>
            <a:srgbClr val="BF900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Sa voix </a:t>
            </a:r>
            <a:endParaRPr b="0" i="0" sz="1400" u="none" cap="none" strike="noStrike">
              <a:solidFill>
                <a:srgbClr val="000000"/>
              </a:solidFill>
              <a:latin typeface="Arial"/>
              <a:ea typeface="Arial"/>
              <a:cs typeface="Arial"/>
              <a:sym typeface="Arial"/>
            </a:endParaRPr>
          </a:p>
        </p:txBody>
      </p:sp>
      <p:sp>
        <p:nvSpPr>
          <p:cNvPr id="245" name="Google Shape;245;p24"/>
          <p:cNvSpPr txBox="1"/>
          <p:nvPr/>
        </p:nvSpPr>
        <p:spPr>
          <a:xfrm>
            <a:off x="2466975" y="1104900"/>
            <a:ext cx="1620837" cy="369887"/>
          </a:xfrm>
          <a:prstGeom prst="rect">
            <a:avLst/>
          </a:prstGeom>
          <a:solidFill>
            <a:srgbClr val="BF900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de basse-taille </a:t>
            </a:r>
            <a:endParaRPr b="0" i="0" sz="1400" u="none" cap="none" strike="noStrike">
              <a:solidFill>
                <a:srgbClr val="000000"/>
              </a:solidFill>
              <a:latin typeface="Arial"/>
              <a:ea typeface="Arial"/>
              <a:cs typeface="Arial"/>
              <a:sym typeface="Arial"/>
            </a:endParaRPr>
          </a:p>
        </p:txBody>
      </p:sp>
      <p:sp>
        <p:nvSpPr>
          <p:cNvPr id="246" name="Google Shape;246;p24"/>
          <p:cNvSpPr txBox="1"/>
          <p:nvPr/>
        </p:nvSpPr>
        <p:spPr>
          <a:xfrm>
            <a:off x="1924050" y="1574800"/>
            <a:ext cx="2108200" cy="369887"/>
          </a:xfrm>
          <a:prstGeom prst="rect">
            <a:avLst/>
          </a:prstGeom>
          <a:solidFill>
            <a:srgbClr val="BF900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ne déplaisait point. </a:t>
            </a:r>
            <a:endParaRPr b="0" i="0" sz="1400" u="none" cap="none" strike="noStrike">
              <a:solidFill>
                <a:srgbClr val="000000"/>
              </a:solidFill>
              <a:latin typeface="Arial"/>
              <a:ea typeface="Arial"/>
              <a:cs typeface="Arial"/>
              <a:sym typeface="Arial"/>
            </a:endParaRPr>
          </a:p>
        </p:txBody>
      </p:sp>
      <p:sp>
        <p:nvSpPr>
          <p:cNvPr id="247" name="Google Shape;247;p24"/>
          <p:cNvSpPr txBox="1"/>
          <p:nvPr/>
        </p:nvSpPr>
        <p:spPr>
          <a:xfrm>
            <a:off x="7016750" y="3533775"/>
            <a:ext cx="1152525"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des mains</a:t>
            </a:r>
            <a:endParaRPr b="0" i="0" sz="1400" u="none" cap="none" strike="noStrike">
              <a:solidFill>
                <a:srgbClr val="000000"/>
              </a:solidFill>
              <a:latin typeface="Arial"/>
              <a:ea typeface="Arial"/>
              <a:cs typeface="Arial"/>
              <a:sym typeface="Arial"/>
            </a:endParaRPr>
          </a:p>
        </p:txBody>
      </p:sp>
      <p:sp>
        <p:nvSpPr>
          <p:cNvPr id="248" name="Google Shape;248;p24"/>
          <p:cNvSpPr txBox="1"/>
          <p:nvPr/>
        </p:nvSpPr>
        <p:spPr>
          <a:xfrm>
            <a:off x="8251825" y="3736975"/>
            <a:ext cx="966787"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épaisses</a:t>
            </a:r>
            <a:endParaRPr b="0" i="0" sz="1400" u="none" cap="none" strike="noStrike">
              <a:solidFill>
                <a:srgbClr val="000000"/>
              </a:solidFill>
              <a:latin typeface="Arial"/>
              <a:ea typeface="Arial"/>
              <a:cs typeface="Arial"/>
              <a:sym typeface="Arial"/>
            </a:endParaRPr>
          </a:p>
        </p:txBody>
      </p:sp>
      <p:sp>
        <p:nvSpPr>
          <p:cNvPr id="249" name="Google Shape;249;p24"/>
          <p:cNvSpPr txBox="1"/>
          <p:nvPr/>
        </p:nvSpPr>
        <p:spPr>
          <a:xfrm>
            <a:off x="8221662" y="4222750"/>
            <a:ext cx="3970337" cy="647700"/>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qui étaient marquées par des bouquets de poils touffus</a:t>
            </a:r>
            <a:endParaRPr b="0" i="0" sz="1400" u="none" cap="none" strike="noStrike">
              <a:solidFill>
                <a:srgbClr val="000000"/>
              </a:solidFill>
              <a:latin typeface="Arial"/>
              <a:ea typeface="Arial"/>
              <a:cs typeface="Arial"/>
              <a:sym typeface="Arial"/>
            </a:endParaRPr>
          </a:p>
        </p:txBody>
      </p:sp>
      <p:sp>
        <p:nvSpPr>
          <p:cNvPr id="250" name="Google Shape;250;p24"/>
          <p:cNvSpPr txBox="1"/>
          <p:nvPr/>
        </p:nvSpPr>
        <p:spPr>
          <a:xfrm>
            <a:off x="7016750" y="2084387"/>
            <a:ext cx="935037" cy="368300"/>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le buste</a:t>
            </a:r>
            <a:endParaRPr b="0" i="0" sz="1400" u="none" cap="none" strike="noStrike">
              <a:solidFill>
                <a:srgbClr val="000000"/>
              </a:solidFill>
              <a:latin typeface="Arial"/>
              <a:ea typeface="Arial"/>
              <a:cs typeface="Arial"/>
              <a:sym typeface="Arial"/>
            </a:endParaRPr>
          </a:p>
        </p:txBody>
      </p:sp>
      <p:sp>
        <p:nvSpPr>
          <p:cNvPr id="251" name="Google Shape;251;p24"/>
          <p:cNvSpPr txBox="1"/>
          <p:nvPr/>
        </p:nvSpPr>
        <p:spPr>
          <a:xfrm>
            <a:off x="8145462" y="2055812"/>
            <a:ext cx="1652587" cy="369887"/>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bien développé</a:t>
            </a:r>
            <a:endParaRPr b="0" i="0" sz="1400" u="none" cap="none" strike="noStrike">
              <a:solidFill>
                <a:srgbClr val="000000"/>
              </a:solidFill>
              <a:latin typeface="Arial"/>
              <a:ea typeface="Arial"/>
              <a:cs typeface="Arial"/>
              <a:sym typeface="Arial"/>
            </a:endParaRPr>
          </a:p>
        </p:txBody>
      </p:sp>
      <p:sp>
        <p:nvSpPr>
          <p:cNvPr id="252" name="Google Shape;252;p24"/>
          <p:cNvSpPr txBox="1"/>
          <p:nvPr/>
        </p:nvSpPr>
        <p:spPr>
          <a:xfrm>
            <a:off x="6731000" y="1295400"/>
            <a:ext cx="1230312" cy="369887"/>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les épaules</a:t>
            </a:r>
            <a:endParaRPr b="0" i="0" sz="1400" u="none" cap="none" strike="noStrike">
              <a:solidFill>
                <a:srgbClr val="000000"/>
              </a:solidFill>
              <a:latin typeface="Arial"/>
              <a:ea typeface="Arial"/>
              <a:cs typeface="Arial"/>
              <a:sym typeface="Arial"/>
            </a:endParaRPr>
          </a:p>
        </p:txBody>
      </p:sp>
      <p:sp>
        <p:nvSpPr>
          <p:cNvPr id="253" name="Google Shape;253;p24"/>
          <p:cNvSpPr txBox="1"/>
          <p:nvPr/>
        </p:nvSpPr>
        <p:spPr>
          <a:xfrm>
            <a:off x="8169275" y="1292225"/>
            <a:ext cx="774700" cy="369887"/>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larges</a:t>
            </a:r>
            <a:endParaRPr b="0" i="0" sz="1400" u="none" cap="none" strike="noStrike">
              <a:solidFill>
                <a:srgbClr val="000000"/>
              </a:solidFill>
              <a:latin typeface="Arial"/>
              <a:ea typeface="Arial"/>
              <a:cs typeface="Arial"/>
              <a:sym typeface="Arial"/>
            </a:endParaRPr>
          </a:p>
        </p:txBody>
      </p:sp>
      <p:sp>
        <p:nvSpPr>
          <p:cNvPr id="254" name="Google Shape;254;p24"/>
          <p:cNvSpPr txBox="1"/>
          <p:nvPr/>
        </p:nvSpPr>
        <p:spPr>
          <a:xfrm>
            <a:off x="6430962" y="4787900"/>
            <a:ext cx="1171575" cy="369887"/>
          </a:xfrm>
          <a:prstGeom prst="rect">
            <a:avLst/>
          </a:prstGeom>
          <a:solidFill>
            <a:srgbClr val="2E75B6"/>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Arial"/>
              <a:buNone/>
            </a:pPr>
            <a:r>
              <a:rPr b="1" i="0" lang="en-US" sz="1800" u="none" cap="none" strike="noStrike">
                <a:solidFill>
                  <a:schemeClr val="dk1"/>
                </a:solidFill>
                <a:latin typeface="Arial"/>
                <a:ea typeface="Arial"/>
                <a:cs typeface="Arial"/>
                <a:sym typeface="Arial"/>
              </a:rPr>
              <a:t>Sa figure</a:t>
            </a:r>
            <a:endParaRPr b="0" i="0" sz="1400" u="none" cap="none" strike="noStrike">
              <a:solidFill>
                <a:srgbClr val="000000"/>
              </a:solidFill>
              <a:latin typeface="Arial"/>
              <a:ea typeface="Arial"/>
              <a:cs typeface="Arial"/>
              <a:sym typeface="Arial"/>
            </a:endParaRPr>
          </a:p>
        </p:txBody>
      </p:sp>
      <p:sp>
        <p:nvSpPr>
          <p:cNvPr id="255" name="Google Shape;255;p24"/>
          <p:cNvSpPr txBox="1"/>
          <p:nvPr/>
        </p:nvSpPr>
        <p:spPr>
          <a:xfrm>
            <a:off x="7712075" y="5024437"/>
            <a:ext cx="2046287" cy="368300"/>
          </a:xfrm>
          <a:prstGeom prst="rect">
            <a:avLst/>
          </a:prstGeom>
          <a:solidFill>
            <a:srgbClr val="2E75B6"/>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rayée par des rides</a:t>
            </a:r>
            <a:endParaRPr b="0" i="0" sz="1400" u="none" cap="none" strike="noStrike">
              <a:solidFill>
                <a:srgbClr val="000000"/>
              </a:solidFill>
              <a:latin typeface="Arial"/>
              <a:ea typeface="Arial"/>
              <a:cs typeface="Arial"/>
              <a:sym typeface="Arial"/>
            </a:endParaRPr>
          </a:p>
        </p:txBody>
      </p:sp>
      <p:sp>
        <p:nvSpPr>
          <p:cNvPr id="256" name="Google Shape;256;p24"/>
          <p:cNvSpPr txBox="1"/>
          <p:nvPr/>
        </p:nvSpPr>
        <p:spPr>
          <a:xfrm>
            <a:off x="7699375" y="5519737"/>
            <a:ext cx="2822575" cy="368300"/>
          </a:xfrm>
          <a:prstGeom prst="rect">
            <a:avLst/>
          </a:prstGeom>
          <a:solidFill>
            <a:srgbClr val="2E75B6"/>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offrait des signes de dureté</a:t>
            </a:r>
            <a:endParaRPr b="0" i="0" sz="1400" u="none" cap="none" strike="noStrike">
              <a:solidFill>
                <a:srgbClr val="000000"/>
              </a:solidFill>
              <a:latin typeface="Arial"/>
              <a:ea typeface="Arial"/>
              <a:cs typeface="Arial"/>
              <a:sym typeface="Arial"/>
            </a:endParaRPr>
          </a:p>
        </p:txBody>
      </p:sp>
      <p:sp>
        <p:nvSpPr>
          <p:cNvPr id="257" name="Google Shape;257;p24"/>
          <p:cNvSpPr txBox="1"/>
          <p:nvPr/>
        </p:nvSpPr>
        <p:spPr>
          <a:xfrm>
            <a:off x="7331075" y="2840037"/>
            <a:ext cx="1570037" cy="368300"/>
          </a:xfrm>
          <a:prstGeom prst="rect">
            <a:avLst/>
          </a:prstGeom>
          <a:solidFill>
            <a:srgbClr val="7030A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Arial"/>
              <a:buNone/>
            </a:pPr>
            <a:r>
              <a:rPr b="1" i="0" lang="en-US" sz="1800" u="none" cap="none" strike="noStrike">
                <a:solidFill>
                  <a:schemeClr val="dk1"/>
                </a:solidFill>
                <a:latin typeface="Arial"/>
                <a:ea typeface="Arial"/>
                <a:cs typeface="Arial"/>
                <a:sym typeface="Arial"/>
              </a:rPr>
              <a:t>Les muscles</a:t>
            </a:r>
            <a:endParaRPr b="0" i="0" sz="1400" u="none" cap="none" strike="noStrike">
              <a:solidFill>
                <a:srgbClr val="000000"/>
              </a:solidFill>
              <a:latin typeface="Arial"/>
              <a:ea typeface="Arial"/>
              <a:cs typeface="Arial"/>
              <a:sym typeface="Arial"/>
            </a:endParaRPr>
          </a:p>
        </p:txBody>
      </p:sp>
      <p:sp>
        <p:nvSpPr>
          <p:cNvPr id="258" name="Google Shape;258;p24"/>
          <p:cNvSpPr txBox="1"/>
          <p:nvPr/>
        </p:nvSpPr>
        <p:spPr>
          <a:xfrm>
            <a:off x="9059862" y="2836862"/>
            <a:ext cx="1166812" cy="368300"/>
          </a:xfrm>
          <a:prstGeom prst="rect">
            <a:avLst/>
          </a:prstGeom>
          <a:solidFill>
            <a:srgbClr val="7030A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apparents</a:t>
            </a:r>
            <a:endParaRPr b="0" i="0" sz="1400" u="none" cap="none" strike="noStrike">
              <a:solidFill>
                <a:srgbClr val="000000"/>
              </a:solidFill>
              <a:latin typeface="Arial"/>
              <a:ea typeface="Arial"/>
              <a:cs typeface="Arial"/>
              <a:sym typeface="Arial"/>
            </a:endParaRPr>
          </a:p>
        </p:txBody>
      </p:sp>
      <p:sp>
        <p:nvSpPr>
          <p:cNvPr id="259" name="Google Shape;259;p24"/>
          <p:cNvSpPr/>
          <p:nvPr/>
        </p:nvSpPr>
        <p:spPr>
          <a:xfrm>
            <a:off x="4668837" y="4498975"/>
            <a:ext cx="1514475"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Il était rieur</a:t>
            </a:r>
            <a:endParaRPr b="0" i="0" sz="1400" u="none" cap="none" strike="noStrike">
              <a:solidFill>
                <a:srgbClr val="000000"/>
              </a:solidFill>
              <a:latin typeface="Arial"/>
              <a:ea typeface="Arial"/>
              <a:cs typeface="Arial"/>
              <a:sym typeface="Arial"/>
            </a:endParaRPr>
          </a:p>
        </p:txBody>
      </p:sp>
      <p:sp>
        <p:nvSpPr>
          <p:cNvPr id="260" name="Google Shape;260;p24"/>
          <p:cNvSpPr/>
          <p:nvPr/>
        </p:nvSpPr>
        <p:spPr>
          <a:xfrm>
            <a:off x="2030412" y="4471987"/>
            <a:ext cx="2195512" cy="631825"/>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Il offrait des services</a:t>
            </a:r>
            <a:endParaRPr b="0" i="0" sz="1400" u="none" cap="none" strike="noStrike">
              <a:solidFill>
                <a:srgbClr val="000000"/>
              </a:solidFill>
              <a:latin typeface="Arial"/>
              <a:ea typeface="Arial"/>
              <a:cs typeface="Arial"/>
              <a:sym typeface="Arial"/>
            </a:endParaRPr>
          </a:p>
        </p:txBody>
      </p:sp>
      <p:cxnSp>
        <p:nvCxnSpPr>
          <p:cNvPr id="261" name="Google Shape;261;p24"/>
          <p:cNvCxnSpPr/>
          <p:nvPr/>
        </p:nvCxnSpPr>
        <p:spPr>
          <a:xfrm>
            <a:off x="5970587" y="2365375"/>
            <a:ext cx="0" cy="0"/>
          </a:xfrm>
          <a:prstGeom prst="straightConnector1">
            <a:avLst/>
          </a:prstGeom>
          <a:noFill/>
          <a:ln cap="flat" cmpd="sng" w="9525">
            <a:solidFill>
              <a:srgbClr val="3F6EC3"/>
            </a:solidFill>
            <a:prstDash val="solid"/>
            <a:miter lim="800000"/>
            <a:headEnd len="sm" w="sm" type="none"/>
            <a:tailEnd len="med" w="med" type="triangle"/>
          </a:ln>
        </p:spPr>
      </p:cxnSp>
      <p:cxnSp>
        <p:nvCxnSpPr>
          <p:cNvPr id="262" name="Google Shape;262;p24"/>
          <p:cNvCxnSpPr/>
          <p:nvPr/>
        </p:nvCxnSpPr>
        <p:spPr>
          <a:xfrm flipH="1">
            <a:off x="5492750" y="3957637"/>
            <a:ext cx="238125" cy="388937"/>
          </a:xfrm>
          <a:prstGeom prst="straightConnector1">
            <a:avLst/>
          </a:prstGeom>
          <a:noFill/>
          <a:ln cap="flat" cmpd="sng" w="9525">
            <a:solidFill>
              <a:srgbClr val="3F6EC3"/>
            </a:solidFill>
            <a:prstDash val="solid"/>
            <a:miter lim="800000"/>
            <a:headEnd len="sm" w="sm" type="none"/>
            <a:tailEnd len="med" w="med" type="triangle"/>
          </a:ln>
        </p:spPr>
      </p:cxnSp>
      <p:cxnSp>
        <p:nvCxnSpPr>
          <p:cNvPr id="263" name="Google Shape;263;p24"/>
          <p:cNvCxnSpPr/>
          <p:nvPr/>
        </p:nvCxnSpPr>
        <p:spPr>
          <a:xfrm flipH="1">
            <a:off x="4375150" y="3832225"/>
            <a:ext cx="1035050" cy="1104900"/>
          </a:xfrm>
          <a:prstGeom prst="straightConnector1">
            <a:avLst/>
          </a:prstGeom>
          <a:noFill/>
          <a:ln cap="flat" cmpd="sng" w="9525">
            <a:solidFill>
              <a:srgbClr val="3F6EC3"/>
            </a:solidFill>
            <a:prstDash val="solid"/>
            <a:miter lim="800000"/>
            <a:headEnd len="sm" w="sm" type="none"/>
            <a:tailEnd len="med" w="med" type="triangle"/>
          </a:ln>
        </p:spPr>
      </p:cxnSp>
      <p:cxnSp>
        <p:nvCxnSpPr>
          <p:cNvPr id="264" name="Google Shape;264;p24"/>
          <p:cNvCxnSpPr/>
          <p:nvPr/>
        </p:nvCxnSpPr>
        <p:spPr>
          <a:xfrm>
            <a:off x="6523037" y="3797300"/>
            <a:ext cx="365125" cy="0"/>
          </a:xfrm>
          <a:prstGeom prst="straightConnector1">
            <a:avLst/>
          </a:prstGeom>
          <a:noFill/>
          <a:ln cap="flat" cmpd="sng" w="9525">
            <a:solidFill>
              <a:srgbClr val="3F6EC3"/>
            </a:solidFill>
            <a:prstDash val="solid"/>
            <a:miter lim="800000"/>
            <a:headEnd len="sm" w="sm" type="none"/>
            <a:tailEnd len="med" w="med" type="triangle"/>
          </a:ln>
        </p:spPr>
      </p:cxnSp>
      <p:cxnSp>
        <p:nvCxnSpPr>
          <p:cNvPr id="265" name="Google Shape;265;p24"/>
          <p:cNvCxnSpPr/>
          <p:nvPr/>
        </p:nvCxnSpPr>
        <p:spPr>
          <a:xfrm flipH="1" rot="10800000">
            <a:off x="6653212" y="2365375"/>
            <a:ext cx="265112" cy="196850"/>
          </a:xfrm>
          <a:prstGeom prst="straightConnector1">
            <a:avLst/>
          </a:prstGeom>
          <a:noFill/>
          <a:ln cap="flat" cmpd="sng" w="9525">
            <a:solidFill>
              <a:srgbClr val="3F6EC3"/>
            </a:solidFill>
            <a:prstDash val="solid"/>
            <a:miter lim="800000"/>
            <a:headEnd len="sm" w="sm" type="none"/>
            <a:tailEnd len="med" w="med" type="triangle"/>
          </a:ln>
        </p:spPr>
      </p:cxnSp>
      <p:cxnSp>
        <p:nvCxnSpPr>
          <p:cNvPr id="266" name="Google Shape;266;p24"/>
          <p:cNvCxnSpPr/>
          <p:nvPr/>
        </p:nvCxnSpPr>
        <p:spPr>
          <a:xfrm>
            <a:off x="6288087" y="3960812"/>
            <a:ext cx="334962" cy="585787"/>
          </a:xfrm>
          <a:prstGeom prst="straightConnector1">
            <a:avLst/>
          </a:prstGeom>
          <a:noFill/>
          <a:ln cap="flat" cmpd="sng" w="9525">
            <a:solidFill>
              <a:srgbClr val="3F6EC3"/>
            </a:solidFill>
            <a:prstDash val="solid"/>
            <a:miter lim="800000"/>
            <a:headEnd len="sm" w="sm" type="none"/>
            <a:tailEnd len="med" w="med" type="triangle"/>
          </a:ln>
        </p:spPr>
      </p:cxnSp>
      <p:sp>
        <p:nvSpPr>
          <p:cNvPr id="267" name="Google Shape;267;p24"/>
          <p:cNvSpPr txBox="1"/>
          <p:nvPr/>
        </p:nvSpPr>
        <p:spPr>
          <a:xfrm>
            <a:off x="798512" y="40640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Times New Roman"/>
              <a:buNone/>
            </a:pPr>
            <a:r>
              <a:rPr b="1" i="0" lang="en-US" sz="2000" u="none" cap="none" strike="noStrike">
                <a:solidFill>
                  <a:srgbClr val="000000"/>
                </a:solidFill>
                <a:latin typeface="Times New Roman"/>
                <a:ea typeface="Times New Roman"/>
                <a:cs typeface="Times New Roman"/>
                <a:sym typeface="Times New Roman"/>
              </a:rPr>
              <a:t>Quels sont les éléments décrits et quelles en sont caractéristiques respectives?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72" name="Shape 272"/>
        <p:cNvGrpSpPr/>
        <p:nvPr/>
      </p:nvGrpSpPr>
      <p:grpSpPr>
        <a:xfrm>
          <a:off x="0" y="0"/>
          <a:ext cx="0" cy="0"/>
          <a:chOff x="0" y="0"/>
          <a:chExt cx="0" cy="0"/>
        </a:xfrm>
      </p:grpSpPr>
      <p:sp>
        <p:nvSpPr>
          <p:cNvPr id="273" name="Google Shape;273;p25"/>
          <p:cNvSpPr/>
          <p:nvPr/>
        </p:nvSpPr>
        <p:spPr>
          <a:xfrm>
            <a:off x="5060950" y="2984500"/>
            <a:ext cx="1820862" cy="1508125"/>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Un homme Vautrin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Il </a:t>
            </a:r>
            <a:endParaRPr b="0" i="0" sz="1400" u="none" cap="none" strike="noStrike">
              <a:solidFill>
                <a:srgbClr val="000000"/>
              </a:solidFill>
              <a:latin typeface="Arial"/>
              <a:ea typeface="Arial"/>
              <a:cs typeface="Arial"/>
              <a:sym typeface="Arial"/>
            </a:endParaRPr>
          </a:p>
        </p:txBody>
      </p:sp>
      <p:sp>
        <p:nvSpPr>
          <p:cNvPr id="274" name="Google Shape;274;p25"/>
          <p:cNvSpPr/>
          <p:nvPr/>
        </p:nvSpPr>
        <p:spPr>
          <a:xfrm>
            <a:off x="2403475" y="4406900"/>
            <a:ext cx="1981200" cy="577850"/>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Il était obligeant</a:t>
            </a:r>
            <a:endParaRPr b="0" i="0" sz="1400" u="none" cap="none" strike="noStrike">
              <a:solidFill>
                <a:srgbClr val="000000"/>
              </a:solidFill>
              <a:latin typeface="Arial"/>
              <a:ea typeface="Arial"/>
              <a:cs typeface="Arial"/>
              <a:sym typeface="Arial"/>
            </a:endParaRPr>
          </a:p>
        </p:txBody>
      </p:sp>
      <p:sp>
        <p:nvSpPr>
          <p:cNvPr id="275" name="Google Shape;275;p25"/>
          <p:cNvSpPr/>
          <p:nvPr/>
        </p:nvSpPr>
        <p:spPr>
          <a:xfrm>
            <a:off x="1674812" y="3460750"/>
            <a:ext cx="2741612" cy="695325"/>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était un homme de quarante ans</a:t>
            </a:r>
            <a:endParaRPr b="0" i="0" sz="1400" u="none" cap="none" strike="noStrike">
              <a:solidFill>
                <a:srgbClr val="000000"/>
              </a:solidFill>
              <a:latin typeface="Arial"/>
              <a:ea typeface="Arial"/>
              <a:cs typeface="Arial"/>
              <a:sym typeface="Arial"/>
            </a:endParaRPr>
          </a:p>
        </p:txBody>
      </p:sp>
      <p:cxnSp>
        <p:nvCxnSpPr>
          <p:cNvPr id="276" name="Google Shape;276;p25"/>
          <p:cNvCxnSpPr/>
          <p:nvPr/>
        </p:nvCxnSpPr>
        <p:spPr>
          <a:xfrm rot="10800000">
            <a:off x="4762500" y="2576512"/>
            <a:ext cx="419100" cy="468312"/>
          </a:xfrm>
          <a:prstGeom prst="straightConnector1">
            <a:avLst/>
          </a:prstGeom>
          <a:noFill/>
          <a:ln cap="flat" cmpd="sng" w="9525">
            <a:solidFill>
              <a:srgbClr val="3F6EC3"/>
            </a:solidFill>
            <a:prstDash val="solid"/>
            <a:miter lim="800000"/>
            <a:headEnd len="sm" w="sm" type="none"/>
            <a:tailEnd len="med" w="med" type="triangle"/>
          </a:ln>
        </p:spPr>
      </p:cxnSp>
      <p:cxnSp>
        <p:nvCxnSpPr>
          <p:cNvPr id="277" name="Google Shape;277;p25"/>
          <p:cNvCxnSpPr/>
          <p:nvPr/>
        </p:nvCxnSpPr>
        <p:spPr>
          <a:xfrm flipH="1" rot="10800000">
            <a:off x="6515100" y="2379662"/>
            <a:ext cx="215900" cy="666750"/>
          </a:xfrm>
          <a:prstGeom prst="straightConnector1">
            <a:avLst/>
          </a:prstGeom>
          <a:noFill/>
          <a:ln cap="flat" cmpd="sng" w="9525">
            <a:solidFill>
              <a:srgbClr val="3F6EC3"/>
            </a:solidFill>
            <a:prstDash val="solid"/>
            <a:miter lim="800000"/>
            <a:headEnd len="sm" w="sm" type="none"/>
            <a:tailEnd len="med" w="med" type="triangle"/>
          </a:ln>
        </p:spPr>
      </p:cxnSp>
      <p:cxnSp>
        <p:nvCxnSpPr>
          <p:cNvPr id="278" name="Google Shape;278;p25"/>
          <p:cNvCxnSpPr/>
          <p:nvPr/>
        </p:nvCxnSpPr>
        <p:spPr>
          <a:xfrm flipH="1">
            <a:off x="4778375" y="4324350"/>
            <a:ext cx="403225" cy="371475"/>
          </a:xfrm>
          <a:prstGeom prst="straightConnector1">
            <a:avLst/>
          </a:prstGeom>
          <a:noFill/>
          <a:ln cap="flat" cmpd="sng" w="9525">
            <a:solidFill>
              <a:srgbClr val="3F6EC3"/>
            </a:solidFill>
            <a:prstDash val="solid"/>
            <a:miter lim="800000"/>
            <a:headEnd len="sm" w="sm" type="none"/>
            <a:tailEnd len="med" w="med" type="triangle"/>
          </a:ln>
        </p:spPr>
      </p:cxnSp>
      <p:cxnSp>
        <p:nvCxnSpPr>
          <p:cNvPr id="279" name="Google Shape;279;p25"/>
          <p:cNvCxnSpPr/>
          <p:nvPr/>
        </p:nvCxnSpPr>
        <p:spPr>
          <a:xfrm>
            <a:off x="6888162" y="3676650"/>
            <a:ext cx="366712" cy="0"/>
          </a:xfrm>
          <a:prstGeom prst="straightConnector1">
            <a:avLst/>
          </a:prstGeom>
          <a:noFill/>
          <a:ln cap="flat" cmpd="sng" w="9525">
            <a:solidFill>
              <a:srgbClr val="3F6EC3"/>
            </a:solidFill>
            <a:prstDash val="solid"/>
            <a:miter lim="800000"/>
            <a:headEnd len="sm" w="sm" type="none"/>
            <a:tailEnd len="med" w="med" type="triangle"/>
          </a:ln>
        </p:spPr>
      </p:cxnSp>
      <p:cxnSp>
        <p:nvCxnSpPr>
          <p:cNvPr id="280" name="Google Shape;280;p25"/>
          <p:cNvCxnSpPr/>
          <p:nvPr/>
        </p:nvCxnSpPr>
        <p:spPr>
          <a:xfrm flipH="1">
            <a:off x="4762500" y="3651250"/>
            <a:ext cx="214312" cy="220662"/>
          </a:xfrm>
          <a:prstGeom prst="straightConnector1">
            <a:avLst/>
          </a:prstGeom>
          <a:noFill/>
          <a:ln cap="flat" cmpd="sng" w="9525">
            <a:solidFill>
              <a:srgbClr val="3F6EC3"/>
            </a:solidFill>
            <a:prstDash val="solid"/>
            <a:miter lim="800000"/>
            <a:headEnd len="sm" w="sm" type="none"/>
            <a:tailEnd len="med" w="med" type="triangle"/>
          </a:ln>
        </p:spPr>
      </p:cxnSp>
      <p:sp>
        <p:nvSpPr>
          <p:cNvPr id="281" name="Google Shape;281;p25"/>
          <p:cNvSpPr txBox="1"/>
          <p:nvPr/>
        </p:nvSpPr>
        <p:spPr>
          <a:xfrm>
            <a:off x="4192587" y="1911350"/>
            <a:ext cx="954087" cy="369887"/>
          </a:xfrm>
          <a:prstGeom prst="rect">
            <a:avLst/>
          </a:prstGeom>
          <a:solidFill>
            <a:srgbClr val="BF900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Sa voix </a:t>
            </a:r>
            <a:endParaRPr b="0" i="0" sz="1400" u="none" cap="none" strike="noStrike">
              <a:solidFill>
                <a:srgbClr val="000000"/>
              </a:solidFill>
              <a:latin typeface="Arial"/>
              <a:ea typeface="Arial"/>
              <a:cs typeface="Arial"/>
              <a:sym typeface="Arial"/>
            </a:endParaRPr>
          </a:p>
        </p:txBody>
      </p:sp>
      <p:sp>
        <p:nvSpPr>
          <p:cNvPr id="282" name="Google Shape;282;p25"/>
          <p:cNvSpPr txBox="1"/>
          <p:nvPr/>
        </p:nvSpPr>
        <p:spPr>
          <a:xfrm>
            <a:off x="2466975" y="1724025"/>
            <a:ext cx="1620837" cy="369887"/>
          </a:xfrm>
          <a:prstGeom prst="rect">
            <a:avLst/>
          </a:prstGeom>
          <a:solidFill>
            <a:srgbClr val="BF900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de basse-taille </a:t>
            </a:r>
            <a:endParaRPr b="0" i="0" sz="1400" u="none" cap="none" strike="noStrike">
              <a:solidFill>
                <a:srgbClr val="000000"/>
              </a:solidFill>
              <a:latin typeface="Arial"/>
              <a:ea typeface="Arial"/>
              <a:cs typeface="Arial"/>
              <a:sym typeface="Arial"/>
            </a:endParaRPr>
          </a:p>
        </p:txBody>
      </p:sp>
      <p:sp>
        <p:nvSpPr>
          <p:cNvPr id="283" name="Google Shape;283;p25"/>
          <p:cNvSpPr txBox="1"/>
          <p:nvPr/>
        </p:nvSpPr>
        <p:spPr>
          <a:xfrm>
            <a:off x="1924050" y="2193925"/>
            <a:ext cx="2108200" cy="369887"/>
          </a:xfrm>
          <a:prstGeom prst="rect">
            <a:avLst/>
          </a:prstGeom>
          <a:solidFill>
            <a:srgbClr val="BF900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ne déplaisait point. </a:t>
            </a:r>
            <a:endParaRPr b="0" i="0" sz="1400" u="none" cap="none" strike="noStrike">
              <a:solidFill>
                <a:srgbClr val="000000"/>
              </a:solidFill>
              <a:latin typeface="Arial"/>
              <a:ea typeface="Arial"/>
              <a:cs typeface="Arial"/>
              <a:sym typeface="Arial"/>
            </a:endParaRPr>
          </a:p>
        </p:txBody>
      </p:sp>
      <p:sp>
        <p:nvSpPr>
          <p:cNvPr id="284" name="Google Shape;284;p25"/>
          <p:cNvSpPr txBox="1"/>
          <p:nvPr/>
        </p:nvSpPr>
        <p:spPr>
          <a:xfrm>
            <a:off x="7016750" y="4152900"/>
            <a:ext cx="1152525"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des mains</a:t>
            </a:r>
            <a:endParaRPr b="0" i="0" sz="1400" u="none" cap="none" strike="noStrike">
              <a:solidFill>
                <a:srgbClr val="000000"/>
              </a:solidFill>
              <a:latin typeface="Arial"/>
              <a:ea typeface="Arial"/>
              <a:cs typeface="Arial"/>
              <a:sym typeface="Arial"/>
            </a:endParaRPr>
          </a:p>
        </p:txBody>
      </p:sp>
      <p:sp>
        <p:nvSpPr>
          <p:cNvPr id="285" name="Google Shape;285;p25"/>
          <p:cNvSpPr txBox="1"/>
          <p:nvPr/>
        </p:nvSpPr>
        <p:spPr>
          <a:xfrm>
            <a:off x="8251825" y="4356100"/>
            <a:ext cx="966787"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épaisses</a:t>
            </a:r>
            <a:endParaRPr b="0" i="0" sz="1400" u="none" cap="none" strike="noStrike">
              <a:solidFill>
                <a:srgbClr val="000000"/>
              </a:solidFill>
              <a:latin typeface="Arial"/>
              <a:ea typeface="Arial"/>
              <a:cs typeface="Arial"/>
              <a:sym typeface="Arial"/>
            </a:endParaRPr>
          </a:p>
        </p:txBody>
      </p:sp>
      <p:sp>
        <p:nvSpPr>
          <p:cNvPr id="286" name="Google Shape;286;p25"/>
          <p:cNvSpPr txBox="1"/>
          <p:nvPr/>
        </p:nvSpPr>
        <p:spPr>
          <a:xfrm>
            <a:off x="8221662" y="4841875"/>
            <a:ext cx="3970337" cy="647700"/>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qui étaient marquées par des bouquets de poils touffus</a:t>
            </a:r>
            <a:endParaRPr b="0" i="0" sz="1400" u="none" cap="none" strike="noStrike">
              <a:solidFill>
                <a:srgbClr val="000000"/>
              </a:solidFill>
              <a:latin typeface="Arial"/>
              <a:ea typeface="Arial"/>
              <a:cs typeface="Arial"/>
              <a:sym typeface="Arial"/>
            </a:endParaRPr>
          </a:p>
        </p:txBody>
      </p:sp>
      <p:sp>
        <p:nvSpPr>
          <p:cNvPr id="287" name="Google Shape;287;p25"/>
          <p:cNvSpPr txBox="1"/>
          <p:nvPr/>
        </p:nvSpPr>
        <p:spPr>
          <a:xfrm>
            <a:off x="7016750" y="2703512"/>
            <a:ext cx="935037" cy="368300"/>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le buste</a:t>
            </a:r>
            <a:endParaRPr b="0" i="0" sz="1400" u="none" cap="none" strike="noStrike">
              <a:solidFill>
                <a:srgbClr val="000000"/>
              </a:solidFill>
              <a:latin typeface="Arial"/>
              <a:ea typeface="Arial"/>
              <a:cs typeface="Arial"/>
              <a:sym typeface="Arial"/>
            </a:endParaRPr>
          </a:p>
        </p:txBody>
      </p:sp>
      <p:sp>
        <p:nvSpPr>
          <p:cNvPr id="288" name="Google Shape;288;p25"/>
          <p:cNvSpPr txBox="1"/>
          <p:nvPr/>
        </p:nvSpPr>
        <p:spPr>
          <a:xfrm>
            <a:off x="8145462" y="2674937"/>
            <a:ext cx="1652587" cy="369887"/>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bien développé</a:t>
            </a:r>
            <a:endParaRPr b="0" i="0" sz="1400" u="none" cap="none" strike="noStrike">
              <a:solidFill>
                <a:srgbClr val="000000"/>
              </a:solidFill>
              <a:latin typeface="Arial"/>
              <a:ea typeface="Arial"/>
              <a:cs typeface="Arial"/>
              <a:sym typeface="Arial"/>
            </a:endParaRPr>
          </a:p>
        </p:txBody>
      </p:sp>
      <p:sp>
        <p:nvSpPr>
          <p:cNvPr id="289" name="Google Shape;289;p25"/>
          <p:cNvSpPr txBox="1"/>
          <p:nvPr/>
        </p:nvSpPr>
        <p:spPr>
          <a:xfrm>
            <a:off x="6731000" y="1914525"/>
            <a:ext cx="1230312" cy="369887"/>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les épaules</a:t>
            </a:r>
            <a:endParaRPr b="0" i="0" sz="1400" u="none" cap="none" strike="noStrike">
              <a:solidFill>
                <a:srgbClr val="000000"/>
              </a:solidFill>
              <a:latin typeface="Arial"/>
              <a:ea typeface="Arial"/>
              <a:cs typeface="Arial"/>
              <a:sym typeface="Arial"/>
            </a:endParaRPr>
          </a:p>
        </p:txBody>
      </p:sp>
      <p:sp>
        <p:nvSpPr>
          <p:cNvPr id="290" name="Google Shape;290;p25"/>
          <p:cNvSpPr txBox="1"/>
          <p:nvPr/>
        </p:nvSpPr>
        <p:spPr>
          <a:xfrm>
            <a:off x="8169275" y="1911350"/>
            <a:ext cx="774700" cy="369887"/>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larges</a:t>
            </a:r>
            <a:endParaRPr b="0" i="0" sz="1400" u="none" cap="none" strike="noStrike">
              <a:solidFill>
                <a:srgbClr val="000000"/>
              </a:solidFill>
              <a:latin typeface="Arial"/>
              <a:ea typeface="Arial"/>
              <a:cs typeface="Arial"/>
              <a:sym typeface="Arial"/>
            </a:endParaRPr>
          </a:p>
        </p:txBody>
      </p:sp>
      <p:sp>
        <p:nvSpPr>
          <p:cNvPr id="291" name="Google Shape;291;p25"/>
          <p:cNvSpPr txBox="1"/>
          <p:nvPr/>
        </p:nvSpPr>
        <p:spPr>
          <a:xfrm>
            <a:off x="6430962" y="5407025"/>
            <a:ext cx="1171575" cy="369887"/>
          </a:xfrm>
          <a:prstGeom prst="rect">
            <a:avLst/>
          </a:prstGeom>
          <a:solidFill>
            <a:srgbClr val="2E75B6"/>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Arial"/>
              <a:buNone/>
            </a:pPr>
            <a:r>
              <a:rPr b="1" i="0" lang="en-US" sz="1800" u="none" cap="none" strike="noStrike">
                <a:solidFill>
                  <a:schemeClr val="dk1"/>
                </a:solidFill>
                <a:latin typeface="Arial"/>
                <a:ea typeface="Arial"/>
                <a:cs typeface="Arial"/>
                <a:sym typeface="Arial"/>
              </a:rPr>
              <a:t>Sa figure</a:t>
            </a:r>
            <a:endParaRPr b="0" i="0" sz="1400" u="none" cap="none" strike="noStrike">
              <a:solidFill>
                <a:srgbClr val="000000"/>
              </a:solidFill>
              <a:latin typeface="Arial"/>
              <a:ea typeface="Arial"/>
              <a:cs typeface="Arial"/>
              <a:sym typeface="Arial"/>
            </a:endParaRPr>
          </a:p>
        </p:txBody>
      </p:sp>
      <p:sp>
        <p:nvSpPr>
          <p:cNvPr id="292" name="Google Shape;292;p25"/>
          <p:cNvSpPr txBox="1"/>
          <p:nvPr/>
        </p:nvSpPr>
        <p:spPr>
          <a:xfrm>
            <a:off x="7712075" y="5643562"/>
            <a:ext cx="2046287" cy="368300"/>
          </a:xfrm>
          <a:prstGeom prst="rect">
            <a:avLst/>
          </a:prstGeom>
          <a:solidFill>
            <a:srgbClr val="2E75B6"/>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rayée par des rides</a:t>
            </a:r>
            <a:endParaRPr b="0" i="0" sz="1400" u="none" cap="none" strike="noStrike">
              <a:solidFill>
                <a:srgbClr val="000000"/>
              </a:solidFill>
              <a:latin typeface="Arial"/>
              <a:ea typeface="Arial"/>
              <a:cs typeface="Arial"/>
              <a:sym typeface="Arial"/>
            </a:endParaRPr>
          </a:p>
        </p:txBody>
      </p:sp>
      <p:sp>
        <p:nvSpPr>
          <p:cNvPr id="293" name="Google Shape;293;p25"/>
          <p:cNvSpPr txBox="1"/>
          <p:nvPr/>
        </p:nvSpPr>
        <p:spPr>
          <a:xfrm>
            <a:off x="7699375" y="6138862"/>
            <a:ext cx="2822575" cy="368300"/>
          </a:xfrm>
          <a:prstGeom prst="rect">
            <a:avLst/>
          </a:prstGeom>
          <a:solidFill>
            <a:srgbClr val="2E75B6"/>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offrait des signes de dureté</a:t>
            </a:r>
            <a:endParaRPr b="0" i="0" sz="1400" u="none" cap="none" strike="noStrike">
              <a:solidFill>
                <a:srgbClr val="000000"/>
              </a:solidFill>
              <a:latin typeface="Arial"/>
              <a:ea typeface="Arial"/>
              <a:cs typeface="Arial"/>
              <a:sym typeface="Arial"/>
            </a:endParaRPr>
          </a:p>
        </p:txBody>
      </p:sp>
      <p:sp>
        <p:nvSpPr>
          <p:cNvPr id="294" name="Google Shape;294;p25"/>
          <p:cNvSpPr txBox="1"/>
          <p:nvPr/>
        </p:nvSpPr>
        <p:spPr>
          <a:xfrm>
            <a:off x="7331075" y="3459162"/>
            <a:ext cx="1570037" cy="368300"/>
          </a:xfrm>
          <a:prstGeom prst="rect">
            <a:avLst/>
          </a:prstGeom>
          <a:solidFill>
            <a:srgbClr val="7030A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Arial"/>
              <a:buNone/>
            </a:pPr>
            <a:r>
              <a:rPr b="1" i="0" lang="en-US" sz="1800" u="none" cap="none" strike="noStrike">
                <a:solidFill>
                  <a:schemeClr val="dk1"/>
                </a:solidFill>
                <a:latin typeface="Arial"/>
                <a:ea typeface="Arial"/>
                <a:cs typeface="Arial"/>
                <a:sym typeface="Arial"/>
              </a:rPr>
              <a:t>Les muscles</a:t>
            </a:r>
            <a:endParaRPr b="0" i="0" sz="1400" u="none" cap="none" strike="noStrike">
              <a:solidFill>
                <a:srgbClr val="000000"/>
              </a:solidFill>
              <a:latin typeface="Arial"/>
              <a:ea typeface="Arial"/>
              <a:cs typeface="Arial"/>
              <a:sym typeface="Arial"/>
            </a:endParaRPr>
          </a:p>
        </p:txBody>
      </p:sp>
      <p:sp>
        <p:nvSpPr>
          <p:cNvPr id="295" name="Google Shape;295;p25"/>
          <p:cNvSpPr txBox="1"/>
          <p:nvPr/>
        </p:nvSpPr>
        <p:spPr>
          <a:xfrm>
            <a:off x="9059862" y="3455987"/>
            <a:ext cx="1166812" cy="368300"/>
          </a:xfrm>
          <a:prstGeom prst="rect">
            <a:avLst/>
          </a:prstGeom>
          <a:solidFill>
            <a:srgbClr val="7030A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apparents</a:t>
            </a:r>
            <a:endParaRPr b="0" i="0" sz="1400" u="none" cap="none" strike="noStrike">
              <a:solidFill>
                <a:srgbClr val="000000"/>
              </a:solidFill>
              <a:latin typeface="Arial"/>
              <a:ea typeface="Arial"/>
              <a:cs typeface="Arial"/>
              <a:sym typeface="Arial"/>
            </a:endParaRPr>
          </a:p>
        </p:txBody>
      </p:sp>
      <p:sp>
        <p:nvSpPr>
          <p:cNvPr id="296" name="Google Shape;296;p25"/>
          <p:cNvSpPr/>
          <p:nvPr/>
        </p:nvSpPr>
        <p:spPr>
          <a:xfrm>
            <a:off x="4668837" y="5118100"/>
            <a:ext cx="1514475"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Il était rieur</a:t>
            </a:r>
            <a:endParaRPr b="0" i="0" sz="1400" u="none" cap="none" strike="noStrike">
              <a:solidFill>
                <a:srgbClr val="000000"/>
              </a:solidFill>
              <a:latin typeface="Arial"/>
              <a:ea typeface="Arial"/>
              <a:cs typeface="Arial"/>
              <a:sym typeface="Arial"/>
            </a:endParaRPr>
          </a:p>
        </p:txBody>
      </p:sp>
      <p:sp>
        <p:nvSpPr>
          <p:cNvPr id="297" name="Google Shape;297;p25"/>
          <p:cNvSpPr/>
          <p:nvPr/>
        </p:nvSpPr>
        <p:spPr>
          <a:xfrm>
            <a:off x="2030412" y="5091112"/>
            <a:ext cx="2195512" cy="631825"/>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Il offrait des services</a:t>
            </a:r>
            <a:endParaRPr b="0" i="0" sz="1400" u="none" cap="none" strike="noStrike">
              <a:solidFill>
                <a:srgbClr val="000000"/>
              </a:solidFill>
              <a:latin typeface="Arial"/>
              <a:ea typeface="Arial"/>
              <a:cs typeface="Arial"/>
              <a:sym typeface="Arial"/>
            </a:endParaRPr>
          </a:p>
        </p:txBody>
      </p:sp>
      <p:cxnSp>
        <p:nvCxnSpPr>
          <p:cNvPr id="298" name="Google Shape;298;p25"/>
          <p:cNvCxnSpPr/>
          <p:nvPr/>
        </p:nvCxnSpPr>
        <p:spPr>
          <a:xfrm>
            <a:off x="5970587" y="2984500"/>
            <a:ext cx="0" cy="0"/>
          </a:xfrm>
          <a:prstGeom prst="straightConnector1">
            <a:avLst/>
          </a:prstGeom>
          <a:noFill/>
          <a:ln cap="flat" cmpd="sng" w="9525">
            <a:solidFill>
              <a:srgbClr val="3F6EC3"/>
            </a:solidFill>
            <a:prstDash val="solid"/>
            <a:miter lim="800000"/>
            <a:headEnd len="sm" w="sm" type="none"/>
            <a:tailEnd len="med" w="med" type="triangle"/>
          </a:ln>
        </p:spPr>
      </p:cxnSp>
      <p:cxnSp>
        <p:nvCxnSpPr>
          <p:cNvPr id="299" name="Google Shape;299;p25"/>
          <p:cNvCxnSpPr/>
          <p:nvPr/>
        </p:nvCxnSpPr>
        <p:spPr>
          <a:xfrm flipH="1">
            <a:off x="5492750" y="4576762"/>
            <a:ext cx="238125" cy="388937"/>
          </a:xfrm>
          <a:prstGeom prst="straightConnector1">
            <a:avLst/>
          </a:prstGeom>
          <a:noFill/>
          <a:ln cap="flat" cmpd="sng" w="9525">
            <a:solidFill>
              <a:srgbClr val="3F6EC3"/>
            </a:solidFill>
            <a:prstDash val="solid"/>
            <a:miter lim="800000"/>
            <a:headEnd len="sm" w="sm" type="none"/>
            <a:tailEnd len="med" w="med" type="triangle"/>
          </a:ln>
        </p:spPr>
      </p:cxnSp>
      <p:cxnSp>
        <p:nvCxnSpPr>
          <p:cNvPr id="300" name="Google Shape;300;p25"/>
          <p:cNvCxnSpPr/>
          <p:nvPr/>
        </p:nvCxnSpPr>
        <p:spPr>
          <a:xfrm flipH="1">
            <a:off x="4375150" y="4451350"/>
            <a:ext cx="1035050" cy="1104900"/>
          </a:xfrm>
          <a:prstGeom prst="straightConnector1">
            <a:avLst/>
          </a:prstGeom>
          <a:noFill/>
          <a:ln cap="flat" cmpd="sng" w="9525">
            <a:solidFill>
              <a:srgbClr val="3F6EC3"/>
            </a:solidFill>
            <a:prstDash val="solid"/>
            <a:miter lim="800000"/>
            <a:headEnd len="sm" w="sm" type="none"/>
            <a:tailEnd len="med" w="med" type="triangle"/>
          </a:ln>
        </p:spPr>
      </p:cxnSp>
      <p:cxnSp>
        <p:nvCxnSpPr>
          <p:cNvPr id="301" name="Google Shape;301;p25"/>
          <p:cNvCxnSpPr/>
          <p:nvPr/>
        </p:nvCxnSpPr>
        <p:spPr>
          <a:xfrm>
            <a:off x="6523037" y="4416425"/>
            <a:ext cx="365125" cy="0"/>
          </a:xfrm>
          <a:prstGeom prst="straightConnector1">
            <a:avLst/>
          </a:prstGeom>
          <a:noFill/>
          <a:ln cap="flat" cmpd="sng" w="9525">
            <a:solidFill>
              <a:srgbClr val="3F6EC3"/>
            </a:solidFill>
            <a:prstDash val="solid"/>
            <a:miter lim="800000"/>
            <a:headEnd len="sm" w="sm" type="none"/>
            <a:tailEnd len="med" w="med" type="triangle"/>
          </a:ln>
        </p:spPr>
      </p:cxnSp>
      <p:cxnSp>
        <p:nvCxnSpPr>
          <p:cNvPr id="302" name="Google Shape;302;p25"/>
          <p:cNvCxnSpPr/>
          <p:nvPr/>
        </p:nvCxnSpPr>
        <p:spPr>
          <a:xfrm flipH="1" rot="10800000">
            <a:off x="6653212" y="2984500"/>
            <a:ext cx="265112" cy="196850"/>
          </a:xfrm>
          <a:prstGeom prst="straightConnector1">
            <a:avLst/>
          </a:prstGeom>
          <a:noFill/>
          <a:ln cap="flat" cmpd="sng" w="9525">
            <a:solidFill>
              <a:srgbClr val="3F6EC3"/>
            </a:solidFill>
            <a:prstDash val="solid"/>
            <a:miter lim="800000"/>
            <a:headEnd len="sm" w="sm" type="none"/>
            <a:tailEnd len="med" w="med" type="triangle"/>
          </a:ln>
        </p:spPr>
      </p:cxnSp>
      <p:cxnSp>
        <p:nvCxnSpPr>
          <p:cNvPr id="303" name="Google Shape;303;p25"/>
          <p:cNvCxnSpPr/>
          <p:nvPr/>
        </p:nvCxnSpPr>
        <p:spPr>
          <a:xfrm>
            <a:off x="6288087" y="4579937"/>
            <a:ext cx="334962" cy="585787"/>
          </a:xfrm>
          <a:prstGeom prst="straightConnector1">
            <a:avLst/>
          </a:prstGeom>
          <a:noFill/>
          <a:ln cap="flat" cmpd="sng" w="9525">
            <a:solidFill>
              <a:srgbClr val="3F6EC3"/>
            </a:solidFill>
            <a:prstDash val="solid"/>
            <a:miter lim="800000"/>
            <a:headEnd len="sm" w="sm" type="none"/>
            <a:tailEnd len="med" w="med" type="triangle"/>
          </a:ln>
        </p:spPr>
      </p:cxnSp>
      <p:sp>
        <p:nvSpPr>
          <p:cNvPr id="304" name="Google Shape;304;p25"/>
          <p:cNvSpPr txBox="1"/>
          <p:nvPr/>
        </p:nvSpPr>
        <p:spPr>
          <a:xfrm>
            <a:off x="6881812" y="984250"/>
            <a:ext cx="2916237" cy="739775"/>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Portrait physique</a:t>
            </a:r>
            <a:endParaRPr b="0" i="0" sz="1400" u="none" cap="none" strike="noStrike">
              <a:solidFill>
                <a:srgbClr val="000000"/>
              </a:solidFill>
              <a:latin typeface="Arial"/>
              <a:ea typeface="Arial"/>
              <a:cs typeface="Arial"/>
              <a:sym typeface="Arial"/>
            </a:endParaRPr>
          </a:p>
        </p:txBody>
      </p:sp>
      <p:sp>
        <p:nvSpPr>
          <p:cNvPr id="305" name="Google Shape;305;p25"/>
          <p:cNvSpPr txBox="1"/>
          <p:nvPr/>
        </p:nvSpPr>
        <p:spPr>
          <a:xfrm>
            <a:off x="2185987" y="847725"/>
            <a:ext cx="2916237" cy="738187"/>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Portrait dynamique</a:t>
            </a:r>
            <a:endParaRPr b="0" i="0" sz="1400" u="none" cap="none" strike="noStrike">
              <a:solidFill>
                <a:srgbClr val="000000"/>
              </a:solidFill>
              <a:latin typeface="Arial"/>
              <a:ea typeface="Arial"/>
              <a:cs typeface="Arial"/>
              <a:sym typeface="Arial"/>
            </a:endParaRPr>
          </a:p>
        </p:txBody>
      </p:sp>
      <p:sp>
        <p:nvSpPr>
          <p:cNvPr id="306" name="Google Shape;306;p25"/>
          <p:cNvSpPr txBox="1"/>
          <p:nvPr/>
        </p:nvSpPr>
        <p:spPr>
          <a:xfrm>
            <a:off x="2143125" y="5921375"/>
            <a:ext cx="2917825" cy="739775"/>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Portrait moral</a:t>
            </a:r>
            <a:endParaRPr b="0" i="0" sz="1400" u="none" cap="none" strike="noStrike">
              <a:solidFill>
                <a:srgbClr val="000000"/>
              </a:solidFill>
              <a:latin typeface="Arial"/>
              <a:ea typeface="Arial"/>
              <a:cs typeface="Arial"/>
              <a:sym typeface="Arial"/>
            </a:endParaRPr>
          </a:p>
        </p:txBody>
      </p:sp>
      <p:sp>
        <p:nvSpPr>
          <p:cNvPr id="307" name="Google Shape;307;p25"/>
          <p:cNvSpPr txBox="1"/>
          <p:nvPr/>
        </p:nvSpPr>
        <p:spPr>
          <a:xfrm>
            <a:off x="114300" y="2811462"/>
            <a:ext cx="1809750" cy="644525"/>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Son identité</a:t>
            </a:r>
            <a:endParaRPr b="0" i="0" sz="1400" u="none" cap="none" strike="noStrike">
              <a:solidFill>
                <a:srgbClr val="000000"/>
              </a:solidFill>
              <a:latin typeface="Arial"/>
              <a:ea typeface="Arial"/>
              <a:cs typeface="Arial"/>
              <a:sym typeface="Arial"/>
            </a:endParaRPr>
          </a:p>
        </p:txBody>
      </p:sp>
      <p:sp>
        <p:nvSpPr>
          <p:cNvPr id="308" name="Google Shape;308;p25"/>
          <p:cNvSpPr txBox="1"/>
          <p:nvPr/>
        </p:nvSpPr>
        <p:spPr>
          <a:xfrm>
            <a:off x="401637" y="274637"/>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Times New Roman"/>
              <a:buNone/>
            </a:pPr>
            <a:r>
              <a:rPr b="1" i="0" lang="en-US" sz="2000" u="none" cap="none" strike="noStrike">
                <a:solidFill>
                  <a:srgbClr val="000000"/>
                </a:solidFill>
                <a:latin typeface="Times New Roman"/>
                <a:ea typeface="Times New Roman"/>
                <a:cs typeface="Times New Roman"/>
                <a:sym typeface="Times New Roman"/>
              </a:rPr>
              <a:t>Quels sont les aspects décrits? De quels types de portrait s’agit-il?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13" name="Shape 313"/>
        <p:cNvGrpSpPr/>
        <p:nvPr/>
      </p:nvGrpSpPr>
      <p:grpSpPr>
        <a:xfrm>
          <a:off x="0" y="0"/>
          <a:ext cx="0" cy="0"/>
          <a:chOff x="0" y="0"/>
          <a:chExt cx="0" cy="0"/>
        </a:xfrm>
      </p:grpSpPr>
      <p:sp>
        <p:nvSpPr>
          <p:cNvPr id="314" name="Google Shape;314;p26"/>
          <p:cNvSpPr txBox="1"/>
          <p:nvPr/>
        </p:nvSpPr>
        <p:spPr>
          <a:xfrm>
            <a:off x="809625" y="14605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Times New Roman"/>
              <a:buNone/>
            </a:pPr>
            <a:r>
              <a:rPr b="1" i="0" lang="en-US" sz="3600" u="none" cap="none" strike="noStrike">
                <a:solidFill>
                  <a:srgbClr val="000000"/>
                </a:solidFill>
                <a:latin typeface="Times New Roman"/>
                <a:ea typeface="Times New Roman"/>
                <a:cs typeface="Times New Roman"/>
                <a:sym typeface="Times New Roman"/>
              </a:rPr>
              <a:t>Analyse d’un portrait</a:t>
            </a:r>
            <a:endParaRPr b="0" i="0" sz="1400" u="none" cap="none" strike="noStrike">
              <a:solidFill>
                <a:srgbClr val="000000"/>
              </a:solidFill>
              <a:latin typeface="Arial"/>
              <a:ea typeface="Arial"/>
              <a:cs typeface="Arial"/>
              <a:sym typeface="Arial"/>
            </a:endParaRPr>
          </a:p>
        </p:txBody>
      </p:sp>
      <p:graphicFrame>
        <p:nvGraphicFramePr>
          <p:cNvPr id="315" name="Google Shape;315;p26"/>
          <p:cNvGraphicFramePr/>
          <p:nvPr/>
        </p:nvGraphicFramePr>
        <p:xfrm>
          <a:off x="730250" y="3043237"/>
          <a:ext cx="3000000" cy="3000000"/>
        </p:xfrm>
        <a:graphic>
          <a:graphicData uri="http://schemas.openxmlformats.org/drawingml/2006/table">
            <a:tbl>
              <a:tblPr>
                <a:noFill/>
                <a:tableStyleId>{CADD9DB9-EBA6-4715-9E3C-EBB264858DD0}</a:tableStyleId>
              </a:tblPr>
              <a:tblGrid>
                <a:gridCol w="3746500"/>
                <a:gridCol w="6527800"/>
              </a:tblGrid>
              <a:tr h="365125">
                <a:tc>
                  <a:txBody>
                    <a:bodyPr/>
                    <a:lstStyle/>
                    <a:p>
                      <a:pPr indent="0" lvl="0" marL="0" marR="0" rtl="0" algn="ctr">
                        <a:lnSpc>
                          <a:spcPct val="107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Les éléments décrits</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c>
                  <a:txBody>
                    <a:bodyPr/>
                    <a:lstStyle/>
                    <a:p>
                      <a:pPr indent="0" lvl="0" marL="0" marR="0" rtl="0" algn="ctr">
                        <a:lnSpc>
                          <a:spcPct val="107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Leurs caractéristiques</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r>
              <a:tr h="3176575">
                <a:tc>
                  <a:txBody>
                    <a:bodyPr/>
                    <a:lstStyle/>
                    <a:p>
                      <a:pPr indent="0" lvl="0" marL="0" marR="0" rtl="0" algn="just">
                        <a:lnSpc>
                          <a:spcPct val="107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épaules,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buste,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les muscles,</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 des mains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 Sa figure</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 Sa voix </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c>
                  <a:txBody>
                    <a:bodyPr/>
                    <a:lstStyle/>
                    <a:p>
                      <a:pPr indent="0" lvl="0" marL="0" marR="0" rtl="0" algn="just">
                        <a:lnSpc>
                          <a:spcPct val="107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larges</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bien développé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apparents</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épaisses et qui étaient marquées par des bouquets de poils touffus.</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rayée par des rides,</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de basse-taille</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r>
            </a:tbl>
          </a:graphicData>
        </a:graphic>
      </p:graphicFrame>
      <p:graphicFrame>
        <p:nvGraphicFramePr>
          <p:cNvPr id="316" name="Google Shape;316;p26"/>
          <p:cNvGraphicFramePr/>
          <p:nvPr/>
        </p:nvGraphicFramePr>
        <p:xfrm>
          <a:off x="1073150" y="1071562"/>
          <a:ext cx="3000000" cy="3000000"/>
        </p:xfrm>
        <a:graphic>
          <a:graphicData uri="http://schemas.openxmlformats.org/drawingml/2006/table">
            <a:tbl>
              <a:tblPr>
                <a:noFill/>
                <a:tableStyleId>{CADD9DB9-EBA6-4715-9E3C-EBB264858DD0}</a:tableStyleId>
              </a:tblPr>
              <a:tblGrid>
                <a:gridCol w="4403725"/>
              </a:tblGrid>
              <a:tr h="365125">
                <a:tc>
                  <a:txBody>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L’identité</a:t>
                      </a:r>
                      <a:endParaRPr sz="1400" u="none" cap="none" strike="noStrike"/>
                    </a:p>
                  </a:txBody>
                  <a:tcPr marT="0" marB="0" marR="33675" marL="336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r>
              <a:tr h="1371600">
                <a:tc>
                  <a:txBody>
                    <a:bodyPr/>
                    <a:lstStyle/>
                    <a:p>
                      <a:pPr indent="0" lvl="0" marL="0" marR="0" rtl="0" algn="just">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Times New Roman"/>
                          <a:ea typeface="Times New Roman"/>
                          <a:cs typeface="Times New Roman"/>
                          <a:sym typeface="Times New Roman"/>
                        </a:rPr>
                        <a:t>Prénom / nom : </a:t>
                      </a:r>
                      <a:r>
                        <a:rPr b="0" i="0" lang="en-US" sz="1800" u="none" cap="none" strike="noStrike">
                          <a:solidFill>
                            <a:srgbClr val="000000"/>
                          </a:solidFill>
                          <a:latin typeface="Times New Roman"/>
                          <a:ea typeface="Times New Roman"/>
                          <a:cs typeface="Times New Roman"/>
                          <a:sym typeface="Times New Roman"/>
                        </a:rPr>
                        <a:t>Vautrin </a:t>
                      </a:r>
                      <a:endParaRPr sz="1400" u="none" cap="none" strike="noStrike"/>
                    </a:p>
                    <a:p>
                      <a:pPr indent="0" lvl="0" marL="0" marR="0" rtl="0" algn="just">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Times New Roman"/>
                          <a:ea typeface="Times New Roman"/>
                          <a:cs typeface="Times New Roman"/>
                          <a:sym typeface="Times New Roman"/>
                        </a:rPr>
                        <a:t>Âge : </a:t>
                      </a:r>
                      <a:r>
                        <a:rPr b="0" i="0" lang="en-US" sz="1800" u="none" cap="none" strike="noStrike">
                          <a:solidFill>
                            <a:srgbClr val="000000"/>
                          </a:solidFill>
                          <a:latin typeface="Times New Roman"/>
                          <a:ea typeface="Times New Roman"/>
                          <a:cs typeface="Times New Roman"/>
                          <a:sym typeface="Times New Roman"/>
                        </a:rPr>
                        <a:t>il </a:t>
                      </a:r>
                      <a:r>
                        <a:rPr b="0" i="0" lang="en-US" sz="1800" u="none" cap="none" strike="noStrike">
                          <a:solidFill>
                            <a:schemeClr val="dk1"/>
                          </a:solidFill>
                          <a:latin typeface="Times New Roman"/>
                          <a:ea typeface="Times New Roman"/>
                          <a:cs typeface="Times New Roman"/>
                          <a:sym typeface="Times New Roman"/>
                        </a:rPr>
                        <a:t>était un homme de quarante ans</a:t>
                      </a:r>
                      <a:r>
                        <a:rPr b="0" i="0" lang="en-US" sz="1800" u="none" cap="none" strike="noStrike">
                          <a:solidFill>
                            <a:srgbClr val="000000"/>
                          </a:solidFill>
                          <a:latin typeface="Times New Roman"/>
                          <a:ea typeface="Times New Roman"/>
                          <a:cs typeface="Times New Roman"/>
                          <a:sym typeface="Times New Roman"/>
                        </a:rPr>
                        <a:t>.</a:t>
                      </a:r>
                      <a:endParaRPr sz="1400" u="none" cap="none" strike="noStrike"/>
                    </a:p>
                    <a:p>
                      <a:pPr indent="0" lvl="0" marL="0" marR="0" rtl="0" algn="just">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Times New Roman"/>
                          <a:ea typeface="Times New Roman"/>
                          <a:cs typeface="Times New Roman"/>
                          <a:sym typeface="Times New Roman"/>
                        </a:rPr>
                        <a:t>Métier: </a:t>
                      </a:r>
                      <a:r>
                        <a:rPr b="0" i="0" lang="en-US" sz="1800" u="none" cap="none" strike="noStrike">
                          <a:solidFill>
                            <a:srgbClr val="000000"/>
                          </a:solidFill>
                          <a:latin typeface="Times New Roman"/>
                          <a:ea typeface="Times New Roman"/>
                          <a:cs typeface="Times New Roman"/>
                          <a:sym typeface="Times New Roman"/>
                        </a:rPr>
                        <a:t>-- </a:t>
                      </a:r>
                      <a:endParaRPr sz="1400" u="none" cap="none" strike="noStrike"/>
                    </a:p>
                    <a:p>
                      <a:pPr indent="0" lvl="0" marL="0" marR="0" rtl="0" algn="just">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Times New Roman"/>
                          <a:ea typeface="Times New Roman"/>
                          <a:cs typeface="Times New Roman"/>
                          <a:sym typeface="Times New Roman"/>
                        </a:rPr>
                        <a:t>Nationalité : </a:t>
                      </a:r>
                      <a:r>
                        <a:rPr b="0" i="0" lang="en-US" sz="1800" u="none" cap="none" strike="noStrike">
                          <a:solidFill>
                            <a:srgbClr val="000000"/>
                          </a:solidFill>
                          <a:latin typeface="Times New Roman"/>
                          <a:ea typeface="Times New Roman"/>
                          <a:cs typeface="Times New Roman"/>
                          <a:sym typeface="Times New Roman"/>
                        </a:rPr>
                        <a:t>-- </a:t>
                      </a:r>
                      <a:endParaRPr sz="1400" u="none" cap="none" strike="noStrike"/>
                    </a:p>
                    <a:p>
                      <a:pPr indent="0" lvl="0" marL="0" marR="0" rtl="0" algn="just">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Times New Roman"/>
                          <a:ea typeface="Times New Roman"/>
                          <a:cs typeface="Times New Roman"/>
                          <a:sym typeface="Times New Roman"/>
                        </a:rPr>
                        <a:t>Statut social et familial : </a:t>
                      </a:r>
                      <a:r>
                        <a:rPr b="0" i="0" lang="en-US" sz="1800" u="none" cap="none" strike="noStrike">
                          <a:solidFill>
                            <a:srgbClr val="000000"/>
                          </a:solidFill>
                          <a:latin typeface="Times New Roman"/>
                          <a:ea typeface="Times New Roman"/>
                          <a:cs typeface="Times New Roman"/>
                          <a:sym typeface="Times New Roman"/>
                        </a:rPr>
                        <a:t>--</a:t>
                      </a:r>
                      <a:endParaRPr sz="1400" u="none" cap="none" strike="noStrike"/>
                    </a:p>
                  </a:txBody>
                  <a:tcPr marT="0" marB="0" marR="33675" marL="336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r>
            </a:tbl>
          </a:graphicData>
        </a:graphic>
      </p:graphicFrame>
      <p:graphicFrame>
        <p:nvGraphicFramePr>
          <p:cNvPr id="317" name="Google Shape;317;p26"/>
          <p:cNvGraphicFramePr/>
          <p:nvPr/>
        </p:nvGraphicFramePr>
        <p:xfrm>
          <a:off x="6299200" y="977900"/>
          <a:ext cx="3000000" cy="3000000"/>
        </p:xfrm>
        <a:graphic>
          <a:graphicData uri="http://schemas.openxmlformats.org/drawingml/2006/table">
            <a:tbl>
              <a:tblPr>
                <a:noFill/>
                <a:tableStyleId>{CADD9DB9-EBA6-4715-9E3C-EBB264858DD0}</a:tableStyleId>
              </a:tblPr>
              <a:tblGrid>
                <a:gridCol w="4095750"/>
              </a:tblGrid>
              <a:tr h="365125">
                <a:tc>
                  <a:txBody>
                    <a:bodyPr/>
                    <a:lstStyle/>
                    <a:p>
                      <a:pPr indent="0" lvl="0" marL="0" marR="0" rtl="0" algn="ctr">
                        <a:lnSpc>
                          <a:spcPct val="107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Personnalité</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r>
              <a:tr h="1266825">
                <a:tc>
                  <a:txBody>
                    <a:bodyPr/>
                    <a:lstStyle/>
                    <a:p>
                      <a:pPr indent="0" lvl="0" marL="0" marR="0" rtl="0" algn="just">
                        <a:lnSpc>
                          <a:spcPct val="107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Il était riant.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Il était obligeant.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Il offrait des services. </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21" name="Shape 321"/>
        <p:cNvGrpSpPr/>
        <p:nvPr/>
      </p:nvGrpSpPr>
      <p:grpSpPr>
        <a:xfrm>
          <a:off x="0" y="0"/>
          <a:ext cx="0" cy="0"/>
          <a:chOff x="0" y="0"/>
          <a:chExt cx="0" cy="0"/>
        </a:xfrm>
      </p:grpSpPr>
      <p:sp>
        <p:nvSpPr>
          <p:cNvPr id="322" name="Google Shape;322;p27"/>
          <p:cNvSpPr txBox="1"/>
          <p:nvPr/>
        </p:nvSpPr>
        <p:spPr>
          <a:xfrm>
            <a:off x="2600325" y="1209675"/>
            <a:ext cx="6686550" cy="3962400"/>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200"/>
              <a:buFont typeface="Times New Roman"/>
              <a:buNone/>
            </a:pPr>
            <a:r>
              <a:rPr b="1" i="0" lang="en-US" sz="7200" u="none" cap="none" strike="noStrike">
                <a:solidFill>
                  <a:srgbClr val="000000"/>
                </a:solidFill>
                <a:latin typeface="Times New Roman"/>
                <a:ea typeface="Times New Roman"/>
                <a:cs typeface="Times New Roman"/>
                <a:sym typeface="Times New Roman"/>
              </a:rPr>
              <a:t>La description d’un lieu ou d’un paysage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