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E8D030A-A972-4DE4-A908-4C8E791AB222}">
  <a:tblStyle styleId="{CE8D030A-A972-4DE4-A908-4C8E791AB222}"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9EFF7"/>
          </a:solidFill>
        </a:fill>
      </a:tcStyle>
    </a:wholeTbl>
    <a:band1H>
      <a:tcTxStyle b="off" i="off"/>
      <a:tcStyle>
        <a:fill>
          <a:solidFill>
            <a:srgbClr val="D0DEEF"/>
          </a:solidFill>
        </a:fill>
      </a:tcStyle>
    </a:band1H>
    <a:band2H>
      <a:tcTxStyle b="off" i="off"/>
    </a:band2H>
    <a:band1V>
      <a:tcTxStyle b="off" i="off"/>
      <a:tcStyle>
        <a:fill>
          <a:solidFill>
            <a:srgbClr val="D0DEEF"/>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 styleId="{1FA997DA-7336-4E07-B81C-36BBD522F467}" styleName="Table_1">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OpenSans-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89" name="Google Shape;8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4. Conceptualisation</a:t>
            </a:r>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230" name="Google Shape;23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4. Conceptualisation</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élabore la synthèse avec les apprenants.</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demande aux apprenants de donner des exemples pour illustrer les différents cas.  </a:t>
            </a:r>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239" name="Google Shape;23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4. Conceptualisation</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élabore la synthèse avec les apprenants.</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demande aux apprenants de donner des exemples pour illustrer les différents cas.  </a:t>
            </a:r>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255" name="Google Shape;25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4. Conceptualisation</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élabore la synthèse avec les apprenants.</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Il/Elle demande aux apprenants de donner des exemples pour illustrer les différents cas.  </a:t>
            </a:r>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269" name="Google Shape;269;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4. Conceptualisation</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élabore la synthèse avec les apprenants.</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Il/Elle demande aux apprenants de donner des exemples pour illustrer les différents cas.  </a:t>
            </a:r>
            <a:endParaRPr/>
          </a:p>
          <a:p>
            <a:pPr indent="-228600" lvl="0" marL="457200" rtl="0" algn="l">
              <a:lnSpc>
                <a:spcPct val="100000"/>
              </a:lnSpc>
              <a:spcBef>
                <a:spcPts val="0"/>
              </a:spcBef>
              <a:spcAft>
                <a:spcPts val="0"/>
              </a:spcAft>
              <a:buSzPts val="1400"/>
              <a:buNone/>
            </a:pPr>
            <a:r>
              <a:t/>
            </a:r>
            <a:endParaRPr b="1" sz="1200" u="sng">
              <a:latin typeface="Times New Roman"/>
              <a:ea typeface="Times New Roman"/>
              <a:cs typeface="Times New Roman"/>
              <a:sym typeface="Times New Roman"/>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286" name="Google Shape;28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7" name="Google Shape;297;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5. Entrainement : </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prépare une série d’exercices sur les adjectifs qualificatifs. </a:t>
            </a:r>
            <a:endParaRPr/>
          </a:p>
          <a:p>
            <a:pPr indent="-228600" lvl="0" marL="457200" rtl="0" algn="l">
              <a:lnSpc>
                <a:spcPct val="100000"/>
              </a:lnSpc>
              <a:spcBef>
                <a:spcPts val="0"/>
              </a:spcBef>
              <a:spcAft>
                <a:spcPts val="0"/>
              </a:spcAft>
              <a:buSzPts val="1400"/>
              <a:buNone/>
            </a:pPr>
            <a:r>
              <a:t/>
            </a:r>
            <a:endParaRPr sz="1200">
              <a:latin typeface="Times New Roman"/>
              <a:ea typeface="Times New Roman"/>
              <a:cs typeface="Times New Roman"/>
              <a:sym typeface="Times New Roman"/>
            </a:endParaRPr>
          </a:p>
        </p:txBody>
      </p:sp>
      <p:sp>
        <p:nvSpPr>
          <p:cNvPr id="298" name="Google Shape;298;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7" name="Google Shape;30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5. Entrainement : </a:t>
            </a:r>
            <a:endParaRPr/>
          </a:p>
          <a:p>
            <a:pPr indent="-228600" lvl="0" marL="457200" rtl="0" algn="l">
              <a:lnSpc>
                <a:spcPct val="100000"/>
              </a:lnSpc>
              <a:spcBef>
                <a:spcPts val="0"/>
              </a:spcBef>
              <a:spcAft>
                <a:spcPts val="0"/>
              </a:spcAft>
              <a:buSzPts val="1400"/>
              <a:buNone/>
            </a:pPr>
            <a:r>
              <a:t/>
            </a:r>
            <a:endParaRPr sz="1200">
              <a:latin typeface="Times New Roman"/>
              <a:ea typeface="Times New Roman"/>
              <a:cs typeface="Times New Roman"/>
              <a:sym typeface="Times New Roman"/>
            </a:endParaRPr>
          </a:p>
        </p:txBody>
      </p:sp>
      <p:sp>
        <p:nvSpPr>
          <p:cNvPr id="308" name="Google Shape;308;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9" name="Google Shape;319;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5. Entrainement : </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pourra choisir d’autres adjectifs et demander aux apprenants de justifier leur orthographe. </a:t>
            </a:r>
            <a:endParaRPr/>
          </a:p>
        </p:txBody>
      </p:sp>
      <p:sp>
        <p:nvSpPr>
          <p:cNvPr id="320" name="Google Shape;320;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37" name="Google Shape;33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5. Entrainement :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 </a:t>
            </a:r>
            <a:endParaRPr/>
          </a:p>
        </p:txBody>
      </p:sp>
      <p:sp>
        <p:nvSpPr>
          <p:cNvPr id="338" name="Google Shape;338;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56" name="Google Shape;356;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5. Entrainement : </a:t>
            </a:r>
            <a:endParaRPr/>
          </a:p>
        </p:txBody>
      </p:sp>
      <p:sp>
        <p:nvSpPr>
          <p:cNvPr id="357" name="Google Shape;357;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98" name="Google Shape;9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sz="1200">
                <a:latin typeface="Calibri"/>
                <a:ea typeface="Calibri"/>
                <a:cs typeface="Calibri"/>
                <a:sym typeface="Calibri"/>
              </a:rPr>
              <a:t>Voici nos références.</a:t>
            </a:r>
            <a:endParaRPr/>
          </a:p>
        </p:txBody>
      </p:sp>
      <p:sp>
        <p:nvSpPr>
          <p:cNvPr id="366" name="Google Shape;366;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73" name="Google Shape;373;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78" name="Google Shape;378;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7" name="Google Shape;117;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1- Découverte</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Compréhension globale du texte</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demande aux apprenants de lire le texte pour répondre aux questions. </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collecte les réponses, discute avec les apprenants puis dévoile les réponses. </a:t>
            </a:r>
            <a:endParaRPr/>
          </a:p>
        </p:txBody>
      </p:sp>
      <p:sp>
        <p:nvSpPr>
          <p:cNvPr id="118" name="Google Shape;118;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0" name="Google Shape;13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2- Repérage (adjectifs qualificatifs)</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demande aux apprenants de lire le texte pour répondre aux questions. </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collecte les réponses, discute avec les apprenants puis dévoile les réponses. </a:t>
            </a:r>
            <a:endParaRPr/>
          </a:p>
        </p:txBody>
      </p:sp>
      <p:sp>
        <p:nvSpPr>
          <p:cNvPr id="131" name="Google Shape;131;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5" name="Google Shape;145;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3. Analyse – l’accord de l’adjectif </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demande aux apprenants de lire le texte pour répondre aux questions. </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collecte les réponses, discute avec les apprenants puis dévoile les réponses. </a:t>
            </a:r>
            <a:endParaRPr/>
          </a:p>
        </p:txBody>
      </p:sp>
      <p:sp>
        <p:nvSpPr>
          <p:cNvPr id="146" name="Google Shape;146;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0" name="Google Shape;16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3. Analyse – le sens de l’adjectif </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demande aux apprenants de lire le texte pour répondre aux questions. </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collecte les réponses, discute avec les apprenants puis dévoile les réponses. </a:t>
            </a:r>
            <a:endParaRPr/>
          </a:p>
        </p:txBody>
      </p:sp>
      <p:sp>
        <p:nvSpPr>
          <p:cNvPr id="161" name="Google Shape;161;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8" name="Google Shape;17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3- Analyse – la place de l’adjectif</a:t>
            </a:r>
            <a:endParaRPr b="1" sz="1200" u="sng">
              <a:latin typeface="Times New Roman"/>
              <a:ea typeface="Times New Roman"/>
              <a:cs typeface="Times New Roman"/>
              <a:sym typeface="Times New Roman"/>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Etape 1: </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demande aux apprenants de lire le texte pour répondre aux questions. </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collecte les réponses, discute avec les apprenants puis dévoile les réponses. </a:t>
            </a:r>
            <a:endParaRPr/>
          </a:p>
        </p:txBody>
      </p:sp>
      <p:sp>
        <p:nvSpPr>
          <p:cNvPr id="179" name="Google Shape;17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1" name="Google Shape;191;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 la place de l’adjectif</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Etape 2: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demande aux apprenants d’observer les groups nominaux relevés dans le texte.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leur demande de diviser chaque adjectif et de les comparer en fonction du nombre de syllabes repérées.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leur demande de préciser la place de l’adjectif en fonction du nombre de syllables de chacun.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demande aux apprenants de completer l’encadre en se basant sur l’analyse ci dessus.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collecte les réponses, discute avec les apprenants puis dévoile les réponses. </a:t>
            </a:r>
            <a:endParaRPr/>
          </a:p>
        </p:txBody>
      </p:sp>
      <p:sp>
        <p:nvSpPr>
          <p:cNvPr id="192" name="Google Shape;192;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7" name="Google Shape;207;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 la fonction de l’adjectif</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demande aux apprenants d’observer les phrases tirées du texte pour répondre aux questions.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leur demande d’analyser la place de chaque adjectif par rapport au nom qualifié.</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complète le paragraphe avec les apprenants pour introduire les notions « épithète » et « attribut ». </a:t>
            </a:r>
            <a:endParaRPr sz="1200">
              <a:latin typeface="Times New Roman"/>
              <a:ea typeface="Times New Roman"/>
              <a:cs typeface="Times New Roman"/>
              <a:sym typeface="Times New Roman"/>
            </a:endParaRPr>
          </a:p>
        </p:txBody>
      </p:sp>
      <p:sp>
        <p:nvSpPr>
          <p:cNvPr id="208" name="Google Shape;208;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11.png"/><Relationship Id="rId6" Type="http://schemas.openxmlformats.org/officeDocument/2006/relationships/image" Target="../media/image7.png"/><Relationship Id="rId7"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grpSp>
        <p:nvGrpSpPr>
          <p:cNvPr id="11" name="Google Shape;11;p2"/>
          <p:cNvGrpSpPr/>
          <p:nvPr/>
        </p:nvGrpSpPr>
        <p:grpSpPr>
          <a:xfrm flipH="1" rot="10800000">
            <a:off x="0" y="2103438"/>
            <a:ext cx="12169775" cy="3998910"/>
            <a:chOff x="44070" y="706405"/>
            <a:chExt cx="16561721" cy="5470814"/>
          </a:xfrm>
        </p:grpSpPr>
        <p:grpSp>
          <p:nvGrpSpPr>
            <p:cNvPr id="12" name="Google Shape;12;p2"/>
            <p:cNvGrpSpPr/>
            <p:nvPr/>
          </p:nvGrpSpPr>
          <p:grpSpPr>
            <a:xfrm flipH="1" rot="10800000">
              <a:off x="44070" y="3524342"/>
              <a:ext cx="6199341" cy="2652877"/>
              <a:chOff x="4802629" y="811335"/>
              <a:chExt cx="6199341" cy="2652877"/>
            </a:xfrm>
          </p:grpSpPr>
          <p:sp>
            <p:nvSpPr>
              <p:cNvPr id="13" name="Google Shape;13;p2"/>
              <p:cNvSpPr/>
              <p:nvPr/>
            </p:nvSpPr>
            <p:spPr>
              <a:xfrm>
                <a:off x="4802629" y="3169932"/>
                <a:ext cx="1332975" cy="22804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 name="Google Shape;14;p2"/>
              <p:cNvSpPr/>
              <p:nvPr/>
            </p:nvSpPr>
            <p:spPr>
              <a:xfrm rot="2727637">
                <a:off x="7155799" y="417475"/>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5" name="Google Shape;15;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 name="Google Shape;16;p2"/>
            <p:cNvGrpSpPr/>
            <p:nvPr/>
          </p:nvGrpSpPr>
          <p:grpSpPr>
            <a:xfrm flipH="1">
              <a:off x="1190030" y="706405"/>
              <a:ext cx="15415761" cy="2682447"/>
              <a:chOff x="-4413791" y="811335"/>
              <a:chExt cx="15415761" cy="2682447"/>
            </a:xfrm>
          </p:grpSpPr>
          <p:sp>
            <p:nvSpPr>
              <p:cNvPr id="17" name="Google Shape;17;p2"/>
              <p:cNvSpPr/>
              <p:nvPr/>
            </p:nvSpPr>
            <p:spPr>
              <a:xfrm>
                <a:off x="-4413791" y="3254632"/>
                <a:ext cx="10579539" cy="219355"/>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8" name="Google Shape;18;p2"/>
              <p:cNvSpPr/>
              <p:nvPr/>
            </p:nvSpPr>
            <p:spPr>
              <a:xfrm rot="2727637">
                <a:off x="7155700" y="508690"/>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 name="Google Shape;19;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0" name="Google Shape;20;p2"/>
          <p:cNvSpPr/>
          <p:nvPr>
            <p:ph idx="2" type="pic"/>
          </p:nvPr>
        </p:nvSpPr>
        <p:spPr>
          <a:xfrm flipH="1">
            <a:off x="1210019" y="2607882"/>
            <a:ext cx="2975891" cy="2975891"/>
          </a:xfrm>
          <a:prstGeom prst="rect">
            <a:avLst/>
          </a:prstGeom>
          <a:solidFill>
            <a:srgbClr val="F2F2F2"/>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909638" y="9525"/>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COMPÉTENCE: Connaissance de la langue</a:t>
            </a:r>
            <a:endParaRPr b="1" i="0" sz="2800" u="none" cap="none" strike="noStrike">
              <a:solidFill>
                <a:srgbClr val="3A3838"/>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913" y="115888"/>
            <a:ext cx="544512" cy="592137"/>
          </a:xfrm>
          <a:prstGeom prst="rect">
            <a:avLst/>
          </a:prstGeom>
          <a:noFill/>
          <a:ln>
            <a:noFill/>
          </a:ln>
        </p:spPr>
      </p:pic>
      <p:sp>
        <p:nvSpPr>
          <p:cNvPr id="24" name="Google Shape;24;p3"/>
          <p:cNvSpPr/>
          <p:nvPr/>
        </p:nvSpPr>
        <p:spPr>
          <a:xfrm flipH="1">
            <a:off x="94488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 name="Google Shape;25;p3"/>
          <p:cNvGrpSpPr/>
          <p:nvPr/>
        </p:nvGrpSpPr>
        <p:grpSpPr>
          <a:xfrm flipH="1" rot="10800000">
            <a:off x="-22225" y="88900"/>
            <a:ext cx="12192000" cy="1998663"/>
            <a:chOff x="-24108498" y="706405"/>
            <a:chExt cx="33183930" cy="5470814"/>
          </a:xfrm>
        </p:grpSpPr>
        <p:grpSp>
          <p:nvGrpSpPr>
            <p:cNvPr id="26" name="Google Shape;26;p3"/>
            <p:cNvGrpSpPr/>
            <p:nvPr/>
          </p:nvGrpSpPr>
          <p:grpSpPr>
            <a:xfrm flipH="1" rot="10800000">
              <a:off x="-24108498" y="3524342"/>
              <a:ext cx="30351909" cy="2652877"/>
              <a:chOff x="-19349939" y="811335"/>
              <a:chExt cx="30351909" cy="2652877"/>
            </a:xfrm>
          </p:grpSpPr>
          <p:sp>
            <p:nvSpPr>
              <p:cNvPr id="27" name="Google Shape;27;p3"/>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8" name="Google Shape;28;p3"/>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9" name="Google Shape;29;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 name="Google Shape;30;p3"/>
            <p:cNvGrpSpPr/>
            <p:nvPr/>
          </p:nvGrpSpPr>
          <p:grpSpPr>
            <a:xfrm flipH="1">
              <a:off x="1190030" y="706405"/>
              <a:ext cx="7885402" cy="2652877"/>
              <a:chOff x="3116568" y="811335"/>
              <a:chExt cx="7885402" cy="2652877"/>
            </a:xfrm>
          </p:grpSpPr>
          <p:sp>
            <p:nvSpPr>
              <p:cNvPr id="31" name="Google Shape;31;p3"/>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2" name="Google Shape;32;p3"/>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3" name="Google Shape;33;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4" name="Google Shape;34;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35" name="Shape 35"/>
        <p:cNvGrpSpPr/>
        <p:nvPr/>
      </p:nvGrpSpPr>
      <p:grpSpPr>
        <a:xfrm>
          <a:off x="0" y="0"/>
          <a:ext cx="0" cy="0"/>
          <a:chOff x="0" y="0"/>
          <a:chExt cx="0" cy="0"/>
        </a:xfrm>
      </p:grpSpPr>
      <p:pic>
        <p:nvPicPr>
          <p:cNvPr id="36" name="Google Shape;36;p4"/>
          <p:cNvPicPr preferRelativeResize="0"/>
          <p:nvPr/>
        </p:nvPicPr>
        <p:blipFill rotWithShape="1">
          <a:blip r:embed="rId2">
            <a:alphaModFix/>
          </a:blip>
          <a:srcRect b="0" l="0" r="0" t="0"/>
          <a:stretch/>
        </p:blipFill>
        <p:spPr>
          <a:xfrm>
            <a:off x="188913" y="115888"/>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٦">
  <p:cSld name="المرحلة التعليمية - ٦">
    <p:spTree>
      <p:nvGrpSpPr>
        <p:cNvPr id="37" name="Shape 37"/>
        <p:cNvGrpSpPr/>
        <p:nvPr/>
      </p:nvGrpSpPr>
      <p:grpSpPr>
        <a:xfrm>
          <a:off x="0" y="0"/>
          <a:ext cx="0" cy="0"/>
          <a:chOff x="0" y="0"/>
          <a:chExt cx="0" cy="0"/>
        </a:xfrm>
      </p:grpSpPr>
      <p:pic>
        <p:nvPicPr>
          <p:cNvPr id="38" name="Google Shape;38;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39" name="Google Shape;39;p5"/>
          <p:cNvSpPr/>
          <p:nvPr>
            <p:ph idx="2" type="pic"/>
          </p:nvPr>
        </p:nvSpPr>
        <p:spPr>
          <a:xfrm>
            <a:off x="888719" y="1642858"/>
            <a:ext cx="5092700" cy="3264808"/>
          </a:xfrm>
          <a:prstGeom prst="rect">
            <a:avLst/>
          </a:prstGeom>
          <a:solidFill>
            <a:srgbClr val="F2F2F2"/>
          </a:solidFill>
          <a:ln>
            <a:noFill/>
          </a:ln>
        </p:spPr>
      </p:sp>
      <p:sp>
        <p:nvSpPr>
          <p:cNvPr id="40" name="Google Shape;40;p5"/>
          <p:cNvSpPr/>
          <p:nvPr>
            <p:ph idx="3" type="pic"/>
          </p:nvPr>
        </p:nvSpPr>
        <p:spPr>
          <a:xfrm>
            <a:off x="6143625" y="1642858"/>
            <a:ext cx="5092700" cy="3264808"/>
          </a:xfrm>
          <a:prstGeom prst="rect">
            <a:avLst/>
          </a:prstGeom>
          <a:solidFill>
            <a:srgbClr val="F2F2F2"/>
          </a:solid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41" name="Shape 41"/>
        <p:cNvGrpSpPr/>
        <p:nvPr/>
      </p:nvGrpSpPr>
      <p:grpSpPr>
        <a:xfrm>
          <a:off x="0" y="0"/>
          <a:ext cx="0" cy="0"/>
          <a:chOff x="0" y="0"/>
          <a:chExt cx="0" cy="0"/>
        </a:xfrm>
      </p:grpSpPr>
      <p:sp>
        <p:nvSpPr>
          <p:cNvPr id="42" name="Google Shape;42;p6"/>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6"/>
          <p:cNvSpPr/>
          <p:nvPr/>
        </p:nvSpPr>
        <p:spPr>
          <a:xfrm flipH="1">
            <a:off x="747713" y="1543050"/>
            <a:ext cx="10696575" cy="47307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 name="Google Shape;44;p6"/>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5" name="Google Shape;45;p6"/>
          <p:cNvGrpSpPr/>
          <p:nvPr/>
        </p:nvGrpSpPr>
        <p:grpSpPr>
          <a:xfrm flipH="1" rot="10800000">
            <a:off x="-50800" y="88900"/>
            <a:ext cx="12192000" cy="1998663"/>
            <a:chOff x="-24160347" y="706405"/>
            <a:chExt cx="33183930" cy="5470814"/>
          </a:xfrm>
        </p:grpSpPr>
        <p:grpSp>
          <p:nvGrpSpPr>
            <p:cNvPr id="46" name="Google Shape;46;p6"/>
            <p:cNvGrpSpPr/>
            <p:nvPr/>
          </p:nvGrpSpPr>
          <p:grpSpPr>
            <a:xfrm flipH="1" rot="10800000">
              <a:off x="-24160347" y="3524342"/>
              <a:ext cx="30403758" cy="2652877"/>
              <a:chOff x="-19401788" y="811335"/>
              <a:chExt cx="30403758" cy="2652877"/>
            </a:xfrm>
          </p:grpSpPr>
          <p:sp>
            <p:nvSpPr>
              <p:cNvPr id="47" name="Google Shape;47;p6"/>
              <p:cNvSpPr/>
              <p:nvPr/>
            </p:nvSpPr>
            <p:spPr>
              <a:xfrm>
                <a:off x="-19401788"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8" name="Google Shape;48;p6"/>
              <p:cNvSpPr/>
              <p:nvPr/>
            </p:nvSpPr>
            <p:spPr>
              <a:xfrm rot="2727637">
                <a:off x="704316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 name="Google Shape;50;p6"/>
            <p:cNvGrpSpPr/>
            <p:nvPr/>
          </p:nvGrpSpPr>
          <p:grpSpPr>
            <a:xfrm flipH="1">
              <a:off x="1190030" y="706405"/>
              <a:ext cx="7833553" cy="2652877"/>
              <a:chOff x="3168417" y="811335"/>
              <a:chExt cx="7833553" cy="2652877"/>
            </a:xfrm>
          </p:grpSpPr>
          <p:sp>
            <p:nvSpPr>
              <p:cNvPr id="51" name="Google Shape;51;p6"/>
              <p:cNvSpPr/>
              <p:nvPr/>
            </p:nvSpPr>
            <p:spPr>
              <a:xfrm>
                <a:off x="3168417"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2" name="Google Shape;52;p6"/>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3" name="Google Shape;53;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4" name="Google Shape;54;p6"/>
          <p:cNvGrpSpPr/>
          <p:nvPr/>
        </p:nvGrpSpPr>
        <p:grpSpPr>
          <a:xfrm flipH="1">
            <a:off x="9763124" y="736600"/>
            <a:ext cx="871538" cy="758826"/>
            <a:chOff x="4075907" y="5137696"/>
            <a:chExt cx="1420106" cy="1235752"/>
          </a:xfrm>
        </p:grpSpPr>
        <p:sp>
          <p:nvSpPr>
            <p:cNvPr id="55" name="Google Shape;55;p6"/>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6" name="Google Shape;56;p6"/>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7" name="Google Shape;57;p6"/>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8" name="Google Shape;58;p6"/>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9" name="Google Shape;59;p6"/>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60" name="Google Shape;60;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61" name="Google Shape;61;p6"/>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chemeClr val="dk1"/>
                </a:solidFill>
                <a:latin typeface="Open Sans"/>
                <a:ea typeface="Open Sans"/>
                <a:cs typeface="Open Sans"/>
                <a:sym typeface="Open Sans"/>
              </a:rPr>
              <a:t>RÉFÉRENCES ET LIENS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62" name="Shape 62"/>
        <p:cNvGrpSpPr/>
        <p:nvPr/>
      </p:nvGrpSpPr>
      <p:grpSpPr>
        <a:xfrm>
          <a:off x="0" y="0"/>
          <a:ext cx="0" cy="0"/>
          <a:chOff x="0" y="0"/>
          <a:chExt cx="0" cy="0"/>
        </a:xfrm>
      </p:grpSpPr>
      <p:sp>
        <p:nvSpPr>
          <p:cNvPr id="63" name="Google Shape;63;p7"/>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7"/>
          <p:cNvSpPr/>
          <p:nvPr/>
        </p:nvSpPr>
        <p:spPr>
          <a:xfrm flipH="1">
            <a:off x="733425" y="1839913"/>
            <a:ext cx="10698163" cy="4259262"/>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5" name="Google Shape;65;p7"/>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6" name="Google Shape;66;p7"/>
          <p:cNvGrpSpPr/>
          <p:nvPr/>
        </p:nvGrpSpPr>
        <p:grpSpPr>
          <a:xfrm flipH="1" rot="10800000">
            <a:off x="-22225" y="88900"/>
            <a:ext cx="12192000" cy="1998663"/>
            <a:chOff x="-24108498" y="706405"/>
            <a:chExt cx="33183930" cy="5470814"/>
          </a:xfrm>
        </p:grpSpPr>
        <p:grpSp>
          <p:nvGrpSpPr>
            <p:cNvPr id="67" name="Google Shape;67;p7"/>
            <p:cNvGrpSpPr/>
            <p:nvPr/>
          </p:nvGrpSpPr>
          <p:grpSpPr>
            <a:xfrm flipH="1" rot="10800000">
              <a:off x="-24108498" y="3524342"/>
              <a:ext cx="30351909" cy="2652877"/>
              <a:chOff x="-19349939" y="811335"/>
              <a:chExt cx="30351909" cy="2652877"/>
            </a:xfrm>
          </p:grpSpPr>
          <p:sp>
            <p:nvSpPr>
              <p:cNvPr id="68" name="Google Shape;68;p7"/>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9" name="Google Shape;69;p7"/>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1" name="Google Shape;71;p7"/>
            <p:cNvGrpSpPr/>
            <p:nvPr/>
          </p:nvGrpSpPr>
          <p:grpSpPr>
            <a:xfrm flipH="1">
              <a:off x="1190030" y="706405"/>
              <a:ext cx="7885402" cy="2652877"/>
              <a:chOff x="3116568" y="811335"/>
              <a:chExt cx="7885402" cy="2652877"/>
            </a:xfrm>
          </p:grpSpPr>
          <p:sp>
            <p:nvSpPr>
              <p:cNvPr id="72" name="Google Shape;72;p7"/>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3" name="Google Shape;73;p7"/>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4" name="Google Shape;74;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5" name="Google Shape;75;p7"/>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6" name="Google Shape;76;p7"/>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7" name="Google Shape;77;p7"/>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COLLABORATEURS / COLLABORATRICES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8" name="Shape 78"/>
        <p:cNvGrpSpPr/>
        <p:nvPr/>
      </p:nvGrpSpPr>
      <p:grpSpPr>
        <a:xfrm>
          <a:off x="0" y="0"/>
          <a:ext cx="0" cy="0"/>
          <a:chOff x="0" y="0"/>
          <a:chExt cx="0" cy="0"/>
        </a:xfrm>
      </p:grpSpPr>
      <p:pic>
        <p:nvPicPr>
          <p:cNvPr id="79" name="Google Shape;79;p8"/>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80" name="Google Shape;80;p8"/>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81" name="Google Shape;81;p8"/>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82" name="Google Shape;82;p8"/>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83" name="Google Shape;83;p8"/>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4" name="Google Shape;84;p8"/>
          <p:cNvSpPr txBox="1"/>
          <p:nvPr/>
        </p:nvSpPr>
        <p:spPr>
          <a:xfrm>
            <a:off x="4237038" y="2108200"/>
            <a:ext cx="4371975"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5" name="Google Shape;85;p8"/>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6" name="Google Shape;86;p8"/>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1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3.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hyperlink" Target="https://www.francaisfacile.com/exercices/exercice-francais-2/exercice-francais-111681.php" TargetMode="External"/><Relationship Id="rId4" Type="http://schemas.openxmlformats.org/officeDocument/2006/relationships/hyperlink" Target="https://www.salle34.net/epithete-ou-attribut-exercice-n2/" TargetMode="External"/><Relationship Id="rId5" Type="http://schemas.openxmlformats.org/officeDocument/2006/relationships/hyperlink" Target="https://dictionnaire.lerobert.co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pic>
        <p:nvPicPr>
          <p:cNvPr id="91" name="Google Shape;91;p9"/>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92" name="Google Shape;92;p9"/>
          <p:cNvSpPr txBox="1"/>
          <p:nvPr>
            <p:ph type="ctrTitle"/>
          </p:nvPr>
        </p:nvSpPr>
        <p:spPr>
          <a:xfrm>
            <a:off x="4827759" y="2899227"/>
            <a:ext cx="6902279" cy="75709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Open Sans"/>
              <a:buNone/>
            </a:pPr>
            <a:r>
              <a:rPr b="1" i="0" lang="fr-FR" sz="4800" u="none" cap="none" strike="noStrike">
                <a:solidFill>
                  <a:schemeClr val="dk1"/>
                </a:solidFill>
                <a:latin typeface="Open Sans"/>
                <a:ea typeface="Open Sans"/>
                <a:cs typeface="Open Sans"/>
                <a:sym typeface="Open Sans"/>
              </a:rPr>
              <a:t>Les adjectifs qualificatifs</a:t>
            </a:r>
            <a:endParaRPr b="1" i="0" sz="4800" u="none" cap="none" strike="noStrike">
              <a:solidFill>
                <a:schemeClr val="dk1"/>
              </a:solidFill>
              <a:latin typeface="Open Sans"/>
              <a:ea typeface="Open Sans"/>
              <a:cs typeface="Open Sans"/>
              <a:sym typeface="Open Sans"/>
            </a:endParaRPr>
          </a:p>
        </p:txBody>
      </p:sp>
      <p:sp>
        <p:nvSpPr>
          <p:cNvPr id="93" name="Google Shape;93;p9"/>
          <p:cNvSpPr/>
          <p:nvPr/>
        </p:nvSpPr>
        <p:spPr>
          <a:xfrm>
            <a:off x="4827759" y="2046892"/>
            <a:ext cx="6473825" cy="4619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1400" u="none" cap="none" strike="noStrike">
              <a:solidFill>
                <a:srgbClr val="000000"/>
              </a:solidFill>
              <a:latin typeface="Arial"/>
              <a:ea typeface="Arial"/>
              <a:cs typeface="Arial"/>
              <a:sym typeface="Arial"/>
            </a:endParaRPr>
          </a:p>
        </p:txBody>
      </p:sp>
      <p:sp>
        <p:nvSpPr>
          <p:cNvPr id="94" name="Google Shape;94;p9"/>
          <p:cNvSpPr txBox="1"/>
          <p:nvPr/>
        </p:nvSpPr>
        <p:spPr>
          <a:xfrm>
            <a:off x="4934666" y="4668837"/>
            <a:ext cx="2755900" cy="460375"/>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 : EB7 	</a:t>
            </a:r>
            <a:r>
              <a:rPr b="0" i="0" lang="fr-FR" sz="2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Times New Roman"/>
              <a:ea typeface="Times New Roman"/>
              <a:cs typeface="Times New Roman"/>
              <a:sym typeface="Times New Roman"/>
            </a:endParaRPr>
          </a:p>
        </p:txBody>
      </p:sp>
      <p:pic>
        <p:nvPicPr>
          <p:cNvPr id="95" name="Google Shape;95;p9"/>
          <p:cNvPicPr preferRelativeResize="0"/>
          <p:nvPr/>
        </p:nvPicPr>
        <p:blipFill rotWithShape="1">
          <a:blip r:embed="rId4">
            <a:alphaModFix/>
          </a:blip>
          <a:srcRect b="0" l="0" r="0" t="0"/>
          <a:stretch/>
        </p:blipFill>
        <p:spPr>
          <a:xfrm>
            <a:off x="1734714" y="3277772"/>
            <a:ext cx="1861133" cy="16212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8"/>
          <p:cNvSpPr txBox="1"/>
          <p:nvPr/>
        </p:nvSpPr>
        <p:spPr>
          <a:xfrm>
            <a:off x="707488" y="105179"/>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a:t>
            </a:r>
            <a:r>
              <a:rPr b="0" i="0" lang="fr-FR" sz="3600" u="none" cap="none" strike="noStrike">
                <a:solidFill>
                  <a:srgbClr val="0096D6"/>
                </a:solidFill>
                <a:latin typeface="Open Sans"/>
                <a:ea typeface="Open Sans"/>
                <a:cs typeface="Open Sans"/>
                <a:sym typeface="Open Sans"/>
              </a:rPr>
              <a:t> l’adjectif et le sens de l’adjectif</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33" name="Google Shape;233;p18"/>
          <p:cNvSpPr/>
          <p:nvPr/>
        </p:nvSpPr>
        <p:spPr>
          <a:xfrm>
            <a:off x="1174297" y="1183878"/>
            <a:ext cx="10319656" cy="1874837"/>
          </a:xfrm>
          <a:prstGeom prst="roundRect">
            <a:avLst>
              <a:gd fmla="val 16667" name="adj"/>
            </a:avLst>
          </a:prstGeom>
          <a:solidFill>
            <a:srgbClr val="FEE599"/>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rgbClr val="000000"/>
                </a:solidFill>
                <a:latin typeface="Open Sans"/>
                <a:ea typeface="Open Sans"/>
                <a:cs typeface="Open Sans"/>
                <a:sym typeface="Open Sans"/>
              </a:rPr>
              <a:t>Un adjectif qualificatif est un mot qui précise le nom qu'il qualifie en indiquant une ou plusieurs caractéristiques de ce nom </a:t>
            </a:r>
            <a:endParaRPr b="0" i="0" sz="1400" u="none" cap="none" strike="noStrike">
              <a:solidFill>
                <a:srgbClr val="000000"/>
              </a:solidFill>
              <a:latin typeface="Arial"/>
              <a:ea typeface="Arial"/>
              <a:cs typeface="Arial"/>
              <a:sym typeface="Arial"/>
            </a:endParaRPr>
          </a:p>
        </p:txBody>
      </p:sp>
      <p:sp>
        <p:nvSpPr>
          <p:cNvPr id="234" name="Google Shape;234;p18"/>
          <p:cNvSpPr/>
          <p:nvPr/>
        </p:nvSpPr>
        <p:spPr>
          <a:xfrm>
            <a:off x="1174297" y="3212704"/>
            <a:ext cx="10319656" cy="2461418"/>
          </a:xfrm>
          <a:prstGeom prst="roundRect">
            <a:avLst>
              <a:gd fmla="val 16667" name="adj"/>
            </a:avLst>
          </a:prstGeom>
          <a:solidFill>
            <a:srgbClr val="FEE599"/>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rgbClr val="000000"/>
                </a:solidFill>
                <a:latin typeface="Open Sans"/>
                <a:ea typeface="Open Sans"/>
                <a:cs typeface="Open Sans"/>
                <a:sym typeface="Open Sans"/>
              </a:rPr>
              <a:t>Les adjectifs sont particulièrement utilisés dans les descriptions car ils permettent de bien préciser ce que l'on décrit. Le lecteur peut ainsi mieux « voir » ou imaginer ce dont on parle.</a:t>
            </a:r>
            <a:endParaRPr b="0" i="0" sz="1400" u="none" cap="none" strike="noStrike">
              <a:solidFill>
                <a:srgbClr val="000000"/>
              </a:solidFill>
              <a:latin typeface="Arial"/>
              <a:ea typeface="Arial"/>
              <a:cs typeface="Arial"/>
              <a:sym typeface="Arial"/>
            </a:endParaRPr>
          </a:p>
        </p:txBody>
      </p:sp>
      <p:sp>
        <p:nvSpPr>
          <p:cNvPr id="235" name="Google Shape;235;p18"/>
          <p:cNvSpPr/>
          <p:nvPr/>
        </p:nvSpPr>
        <p:spPr>
          <a:xfrm>
            <a:off x="3440113" y="5673725"/>
            <a:ext cx="1154112" cy="993775"/>
          </a:xfrm>
          <a:prstGeom prst="downArrow">
            <a:avLst>
              <a:gd fmla="val 50000" name="adj1"/>
              <a:gd fmla="val 50000" name="adj2"/>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36" name="Google Shape;236;p18"/>
          <p:cNvSpPr/>
          <p:nvPr/>
        </p:nvSpPr>
        <p:spPr>
          <a:xfrm>
            <a:off x="8969375" y="5673725"/>
            <a:ext cx="1154113" cy="993775"/>
          </a:xfrm>
          <a:prstGeom prst="downArrow">
            <a:avLst>
              <a:gd fmla="val 50000" name="adj1"/>
              <a:gd fmla="val 50000" name="adj2"/>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1000"/>
                                        <p:tgtEl>
                                          <p:spTgt spid="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1000"/>
                                        <p:tgtEl>
                                          <p:spTgt spid="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1000"/>
                                        <p:tgtEl>
                                          <p:spTgt spid="235"/>
                                        </p:tgtEl>
                                      </p:cBhvr>
                                    </p:animEffect>
                                  </p:childTnLst>
                                </p:cTn>
                              </p:par>
                              <p:par>
                                <p:cTn fill="hold" nodeType="withEffect" presetClass="entr" presetID="10" presetSubtype="0">
                                  <p:stCondLst>
                                    <p:cond delay="100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9"/>
          <p:cNvSpPr txBox="1"/>
          <p:nvPr/>
        </p:nvSpPr>
        <p:spPr>
          <a:xfrm>
            <a:off x="746125" y="101422"/>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l’adjectif et le sens de l’adjectif </a:t>
            </a:r>
            <a:endParaRPr b="0" i="0" sz="1400" u="none" cap="none" strike="noStrike">
              <a:solidFill>
                <a:srgbClr val="000000"/>
              </a:solidFill>
              <a:latin typeface="Arial"/>
              <a:ea typeface="Arial"/>
              <a:cs typeface="Arial"/>
              <a:sym typeface="Arial"/>
            </a:endParaRPr>
          </a:p>
        </p:txBody>
      </p:sp>
      <p:sp>
        <p:nvSpPr>
          <p:cNvPr id="242" name="Google Shape;242;p19"/>
          <p:cNvSpPr/>
          <p:nvPr/>
        </p:nvSpPr>
        <p:spPr>
          <a:xfrm>
            <a:off x="4402941" y="2634453"/>
            <a:ext cx="2552700" cy="1874837"/>
          </a:xfrm>
          <a:prstGeom prst="roundRect">
            <a:avLst>
              <a:gd fmla="val 16667" name="adj"/>
            </a:avLst>
          </a:prstGeom>
          <a:solidFill>
            <a:srgbClr val="FEE599"/>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1" i="0" lang="fr-FR" sz="3200" u="none" cap="none" strike="noStrike">
                <a:solidFill>
                  <a:srgbClr val="000000"/>
                </a:solidFill>
                <a:latin typeface="Open Sans"/>
                <a:ea typeface="Open Sans"/>
                <a:cs typeface="Open Sans"/>
                <a:sym typeface="Open Sans"/>
              </a:rPr>
              <a:t>L’adjectif</a:t>
            </a:r>
            <a:r>
              <a:rPr b="0" i="0" lang="fr-FR" sz="3600" u="none" cap="none" strike="noStrike">
                <a:solidFill>
                  <a:srgbClr val="000000"/>
                </a:solidFill>
                <a:latin typeface="Open Sans"/>
                <a:ea typeface="Open Sans"/>
                <a:cs typeface="Open Sans"/>
                <a:sym typeface="Open Sans"/>
              </a:rPr>
              <a:t> </a:t>
            </a:r>
            <a:r>
              <a:rPr b="1" i="0" lang="fr-FR" sz="3200" u="none" cap="none" strike="noStrike">
                <a:solidFill>
                  <a:srgbClr val="000000"/>
                </a:solidFill>
                <a:latin typeface="Open Sans"/>
                <a:ea typeface="Open Sans"/>
                <a:cs typeface="Open Sans"/>
                <a:sym typeface="Open Sans"/>
              </a:rPr>
              <a:t>qualificatif</a:t>
            </a:r>
            <a:endParaRPr b="1" i="0" sz="3600" u="none" cap="none" strike="noStrike">
              <a:solidFill>
                <a:srgbClr val="000000"/>
              </a:solidFill>
              <a:latin typeface="Open Sans"/>
              <a:ea typeface="Open Sans"/>
              <a:cs typeface="Open Sans"/>
              <a:sym typeface="Open Sans"/>
            </a:endParaRPr>
          </a:p>
        </p:txBody>
      </p:sp>
      <p:sp>
        <p:nvSpPr>
          <p:cNvPr id="243" name="Google Shape;243;p19"/>
          <p:cNvSpPr/>
          <p:nvPr/>
        </p:nvSpPr>
        <p:spPr>
          <a:xfrm>
            <a:off x="676275" y="2482850"/>
            <a:ext cx="2038350" cy="946150"/>
          </a:xfrm>
          <a:prstGeom prst="roundRect">
            <a:avLst>
              <a:gd fmla="val 16667" name="adj"/>
            </a:avLst>
          </a:prstGeom>
          <a:solidFill>
            <a:schemeClr val="lt1"/>
          </a:solidFill>
          <a:ln cap="flat" cmpd="sng" w="57150">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2E75B5"/>
                </a:solidFill>
                <a:latin typeface="Open Sans"/>
                <a:ea typeface="Open Sans"/>
                <a:cs typeface="Open Sans"/>
                <a:sym typeface="Open Sans"/>
              </a:rPr>
              <a:t>Un nom</a:t>
            </a:r>
            <a:endParaRPr b="0" i="0" sz="1400" u="none" cap="none" strike="noStrike">
              <a:solidFill>
                <a:srgbClr val="000000"/>
              </a:solidFill>
              <a:latin typeface="Arial"/>
              <a:ea typeface="Arial"/>
              <a:cs typeface="Arial"/>
              <a:sym typeface="Arial"/>
            </a:endParaRPr>
          </a:p>
        </p:txBody>
      </p:sp>
      <p:sp>
        <p:nvSpPr>
          <p:cNvPr id="244" name="Google Shape;244;p19"/>
          <p:cNvSpPr/>
          <p:nvPr/>
        </p:nvSpPr>
        <p:spPr>
          <a:xfrm>
            <a:off x="2786063" y="3382963"/>
            <a:ext cx="1585912" cy="552450"/>
          </a:xfrm>
          <a:prstGeom prst="leftArrow">
            <a:avLst>
              <a:gd fmla="val 50000" name="adj1"/>
              <a:gd fmla="val 50000" name="adj2"/>
            </a:avLst>
          </a:prstGeom>
          <a:noFill/>
          <a:ln cap="flat" cmpd="sng" w="28575">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caractérise</a:t>
            </a:r>
            <a:endParaRPr b="0" i="0" sz="1400" u="none" cap="none" strike="noStrike">
              <a:solidFill>
                <a:srgbClr val="000000"/>
              </a:solidFill>
              <a:latin typeface="Arial"/>
              <a:ea typeface="Arial"/>
              <a:cs typeface="Arial"/>
              <a:sym typeface="Arial"/>
            </a:endParaRPr>
          </a:p>
        </p:txBody>
      </p:sp>
      <p:sp>
        <p:nvSpPr>
          <p:cNvPr id="245" name="Google Shape;245;p19"/>
          <p:cNvSpPr/>
          <p:nvPr/>
        </p:nvSpPr>
        <p:spPr>
          <a:xfrm>
            <a:off x="676275" y="3875088"/>
            <a:ext cx="2038350" cy="946150"/>
          </a:xfrm>
          <a:prstGeom prst="roundRect">
            <a:avLst>
              <a:gd fmla="val 16667" name="adj"/>
            </a:avLst>
          </a:prstGeom>
          <a:solidFill>
            <a:schemeClr val="lt1"/>
          </a:solidFill>
          <a:ln cap="flat" cmpd="sng" w="57150">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2E75B5"/>
                </a:solidFill>
                <a:latin typeface="Open Sans"/>
                <a:ea typeface="Open Sans"/>
                <a:cs typeface="Open Sans"/>
                <a:sym typeface="Open Sans"/>
              </a:rPr>
              <a:t>Un pronom</a:t>
            </a:r>
            <a:endParaRPr b="0" i="0" sz="1400" u="none" cap="none" strike="noStrike">
              <a:solidFill>
                <a:srgbClr val="000000"/>
              </a:solidFill>
              <a:latin typeface="Arial"/>
              <a:ea typeface="Arial"/>
              <a:cs typeface="Arial"/>
              <a:sym typeface="Arial"/>
            </a:endParaRPr>
          </a:p>
        </p:txBody>
      </p:sp>
      <p:sp>
        <p:nvSpPr>
          <p:cNvPr id="246" name="Google Shape;246;p19"/>
          <p:cNvSpPr/>
          <p:nvPr/>
        </p:nvSpPr>
        <p:spPr>
          <a:xfrm>
            <a:off x="6986588" y="3352800"/>
            <a:ext cx="1585912" cy="552450"/>
          </a:xfrm>
          <a:prstGeom prst="rightArrow">
            <a:avLst>
              <a:gd fmla="val 50000" name="adj1"/>
              <a:gd fmla="val 50000" name="adj2"/>
            </a:avLst>
          </a:prstGeom>
          <a:noFill/>
          <a:ln cap="flat" cmpd="sng" w="3810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précise</a:t>
            </a:r>
            <a:endParaRPr b="0" i="0" sz="1400" u="none" cap="none" strike="noStrike">
              <a:solidFill>
                <a:srgbClr val="000000"/>
              </a:solidFill>
              <a:latin typeface="Arial"/>
              <a:ea typeface="Arial"/>
              <a:cs typeface="Arial"/>
              <a:sym typeface="Arial"/>
            </a:endParaRPr>
          </a:p>
        </p:txBody>
      </p:sp>
      <p:sp>
        <p:nvSpPr>
          <p:cNvPr id="247" name="Google Shape;247;p19"/>
          <p:cNvSpPr/>
          <p:nvPr/>
        </p:nvSpPr>
        <p:spPr>
          <a:xfrm>
            <a:off x="7318375" y="1492250"/>
            <a:ext cx="2038350" cy="947738"/>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La taille</a:t>
            </a:r>
            <a:endParaRPr b="0" i="0" sz="1400" u="none" cap="none" strike="noStrike">
              <a:solidFill>
                <a:srgbClr val="000000"/>
              </a:solidFill>
              <a:latin typeface="Arial"/>
              <a:ea typeface="Arial"/>
              <a:cs typeface="Arial"/>
              <a:sym typeface="Arial"/>
            </a:endParaRPr>
          </a:p>
        </p:txBody>
      </p:sp>
      <p:sp>
        <p:nvSpPr>
          <p:cNvPr id="248" name="Google Shape;248;p19"/>
          <p:cNvSpPr/>
          <p:nvPr/>
        </p:nvSpPr>
        <p:spPr>
          <a:xfrm>
            <a:off x="8613775" y="2578100"/>
            <a:ext cx="2038350" cy="946150"/>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La forme</a:t>
            </a:r>
            <a:endParaRPr b="0" i="0" sz="1400" u="none" cap="none" strike="noStrike">
              <a:solidFill>
                <a:srgbClr val="000000"/>
              </a:solidFill>
              <a:latin typeface="Arial"/>
              <a:ea typeface="Arial"/>
              <a:cs typeface="Arial"/>
              <a:sym typeface="Arial"/>
            </a:endParaRPr>
          </a:p>
        </p:txBody>
      </p:sp>
      <p:sp>
        <p:nvSpPr>
          <p:cNvPr id="249" name="Google Shape;249;p19"/>
          <p:cNvSpPr/>
          <p:nvPr/>
        </p:nvSpPr>
        <p:spPr>
          <a:xfrm>
            <a:off x="9518650" y="1439863"/>
            <a:ext cx="2038350" cy="946150"/>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La couleur</a:t>
            </a:r>
            <a:endParaRPr b="0" i="0" sz="1400" u="none" cap="none" strike="noStrike">
              <a:solidFill>
                <a:srgbClr val="000000"/>
              </a:solidFill>
              <a:latin typeface="Arial"/>
              <a:ea typeface="Arial"/>
              <a:cs typeface="Arial"/>
              <a:sym typeface="Arial"/>
            </a:endParaRPr>
          </a:p>
        </p:txBody>
      </p:sp>
      <p:sp>
        <p:nvSpPr>
          <p:cNvPr id="250" name="Google Shape;250;p19"/>
          <p:cNvSpPr/>
          <p:nvPr/>
        </p:nvSpPr>
        <p:spPr>
          <a:xfrm>
            <a:off x="7318375" y="4921250"/>
            <a:ext cx="2038350" cy="947738"/>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Une qualité</a:t>
            </a:r>
            <a:endParaRPr b="0" i="0" sz="1400" u="none" cap="none" strike="noStrike">
              <a:solidFill>
                <a:srgbClr val="000000"/>
              </a:solidFill>
              <a:latin typeface="Arial"/>
              <a:ea typeface="Arial"/>
              <a:cs typeface="Arial"/>
              <a:sym typeface="Arial"/>
            </a:endParaRPr>
          </a:p>
        </p:txBody>
      </p:sp>
      <p:sp>
        <p:nvSpPr>
          <p:cNvPr id="251" name="Google Shape;251;p19"/>
          <p:cNvSpPr/>
          <p:nvPr/>
        </p:nvSpPr>
        <p:spPr>
          <a:xfrm>
            <a:off x="9623425" y="4953000"/>
            <a:ext cx="2038350" cy="946150"/>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Un défaut</a:t>
            </a:r>
            <a:endParaRPr b="0" i="0" sz="1400" u="none" cap="none" strike="noStrike">
              <a:solidFill>
                <a:srgbClr val="000000"/>
              </a:solidFill>
              <a:latin typeface="Arial"/>
              <a:ea typeface="Arial"/>
              <a:cs typeface="Arial"/>
              <a:sym typeface="Arial"/>
            </a:endParaRPr>
          </a:p>
        </p:txBody>
      </p:sp>
      <p:sp>
        <p:nvSpPr>
          <p:cNvPr id="252" name="Google Shape;252;p19"/>
          <p:cNvSpPr/>
          <p:nvPr/>
        </p:nvSpPr>
        <p:spPr>
          <a:xfrm>
            <a:off x="8615363" y="3765550"/>
            <a:ext cx="2038350" cy="946150"/>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La quantité</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500"/>
                                  </p:stCondLst>
                                  <p:childTnLst>
                                    <p:set>
                                      <p:cBhvr>
                                        <p:cTn dur="1" fill="hold">
                                          <p:stCondLst>
                                            <p:cond delay="0"/>
                                          </p:stCondLst>
                                        </p:cTn>
                                        <p:tgtEl>
                                          <p:spTgt spid="244"/>
                                        </p:tgtEl>
                                        <p:attrNameLst>
                                          <p:attrName>style.visibility</p:attrName>
                                        </p:attrNameLst>
                                      </p:cBhvr>
                                      <p:to>
                                        <p:strVal val="visible"/>
                                      </p:to>
                                    </p:set>
                                    <p:animEffect filter="fade" transition="in">
                                      <p:cBhvr>
                                        <p:cTn dur="500"/>
                                        <p:tgtEl>
                                          <p:spTgt spid="244"/>
                                        </p:tgtEl>
                                      </p:cBhvr>
                                    </p:animEffect>
                                  </p:childTnLst>
                                </p:cTn>
                              </p:par>
                              <p:par>
                                <p:cTn fill="hold" nodeType="withEffect" presetClass="entr" presetID="2" presetSubtype="8">
                                  <p:stCondLst>
                                    <p:cond delay="500"/>
                                  </p:stCondLst>
                                  <p:childTnLst>
                                    <p:set>
                                      <p:cBhvr>
                                        <p:cTn dur="1" fill="hold">
                                          <p:stCondLst>
                                            <p:cond delay="0"/>
                                          </p:stCondLst>
                                        </p:cTn>
                                        <p:tgtEl>
                                          <p:spTgt spid="243"/>
                                        </p:tgtEl>
                                        <p:attrNameLst>
                                          <p:attrName>style.visibility</p:attrName>
                                        </p:attrNameLst>
                                      </p:cBhvr>
                                      <p:to>
                                        <p:strVal val="visible"/>
                                      </p:to>
                                    </p:set>
                                    <p:anim calcmode="lin" valueType="num">
                                      <p:cBhvr additive="base">
                                        <p:cTn dur="1000"/>
                                        <p:tgtEl>
                                          <p:spTgt spid="243"/>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500"/>
                                  </p:stCondLst>
                                  <p:childTnLst>
                                    <p:set>
                                      <p:cBhvr>
                                        <p:cTn dur="1" fill="hold">
                                          <p:stCondLst>
                                            <p:cond delay="0"/>
                                          </p:stCondLst>
                                        </p:cTn>
                                        <p:tgtEl>
                                          <p:spTgt spid="245"/>
                                        </p:tgtEl>
                                        <p:attrNameLst>
                                          <p:attrName>style.visibility</p:attrName>
                                        </p:attrNameLst>
                                      </p:cBhvr>
                                      <p:to>
                                        <p:strVal val="visible"/>
                                      </p:to>
                                    </p:set>
                                    <p:anim calcmode="lin" valueType="num">
                                      <p:cBhvr additive="base">
                                        <p:cTn dur="1000"/>
                                        <p:tgtEl>
                                          <p:spTgt spid="2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500"/>
                                  </p:stCondLst>
                                  <p:childTnLst>
                                    <p:set>
                                      <p:cBhvr>
                                        <p:cTn dur="1" fill="hold">
                                          <p:stCondLst>
                                            <p:cond delay="0"/>
                                          </p:stCondLst>
                                        </p:cTn>
                                        <p:tgtEl>
                                          <p:spTgt spid="246"/>
                                        </p:tgtEl>
                                        <p:attrNameLst>
                                          <p:attrName>style.visibility</p:attrName>
                                        </p:attrNameLst>
                                      </p:cBhvr>
                                      <p:to>
                                        <p:strVal val="visible"/>
                                      </p:to>
                                    </p:set>
                                    <p:animEffect filter="fade" transition="in">
                                      <p:cBhvr>
                                        <p:cTn dur="1000"/>
                                        <p:tgtEl>
                                          <p:spTgt spid="246"/>
                                        </p:tgtEl>
                                      </p:cBhvr>
                                    </p:animEffect>
                                  </p:childTnLst>
                                </p:cTn>
                              </p:par>
                              <p:par>
                                <p:cTn fill="hold" nodeType="withEffect" presetClass="entr" presetID="2" presetSubtype="1">
                                  <p:stCondLst>
                                    <p:cond delay="500"/>
                                  </p:stCondLst>
                                  <p:childTnLst>
                                    <p:set>
                                      <p:cBhvr>
                                        <p:cTn dur="1" fill="hold">
                                          <p:stCondLst>
                                            <p:cond delay="0"/>
                                          </p:stCondLst>
                                        </p:cTn>
                                        <p:tgtEl>
                                          <p:spTgt spid="247"/>
                                        </p:tgtEl>
                                        <p:attrNameLst>
                                          <p:attrName>style.visibility</p:attrName>
                                        </p:attrNameLst>
                                      </p:cBhvr>
                                      <p:to>
                                        <p:strVal val="visible"/>
                                      </p:to>
                                    </p:set>
                                    <p:anim calcmode="lin" valueType="num">
                                      <p:cBhvr additive="base">
                                        <p:cTn dur="1250"/>
                                        <p:tgtEl>
                                          <p:spTgt spid="24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500"/>
                                  </p:stCondLst>
                                  <p:childTnLst>
                                    <p:set>
                                      <p:cBhvr>
                                        <p:cTn dur="1" fill="hold">
                                          <p:stCondLst>
                                            <p:cond delay="0"/>
                                          </p:stCondLst>
                                        </p:cTn>
                                        <p:tgtEl>
                                          <p:spTgt spid="249"/>
                                        </p:tgtEl>
                                        <p:attrNameLst>
                                          <p:attrName>style.visibility</p:attrName>
                                        </p:attrNameLst>
                                      </p:cBhvr>
                                      <p:to>
                                        <p:strVal val="visible"/>
                                      </p:to>
                                    </p:set>
                                    <p:anim calcmode="lin" valueType="num">
                                      <p:cBhvr additive="base">
                                        <p:cTn dur="1250"/>
                                        <p:tgtEl>
                                          <p:spTgt spid="24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2">
                                  <p:stCondLst>
                                    <p:cond delay="500"/>
                                  </p:stCondLst>
                                  <p:childTnLst>
                                    <p:set>
                                      <p:cBhvr>
                                        <p:cTn dur="1" fill="hold">
                                          <p:stCondLst>
                                            <p:cond delay="0"/>
                                          </p:stCondLst>
                                        </p:cTn>
                                        <p:tgtEl>
                                          <p:spTgt spid="248"/>
                                        </p:tgtEl>
                                        <p:attrNameLst>
                                          <p:attrName>style.visibility</p:attrName>
                                        </p:attrNameLst>
                                      </p:cBhvr>
                                      <p:to>
                                        <p:strVal val="visible"/>
                                      </p:to>
                                    </p:set>
                                    <p:anim calcmode="lin" valueType="num">
                                      <p:cBhvr additive="base">
                                        <p:cTn dur="1000"/>
                                        <p:tgtEl>
                                          <p:spTgt spid="24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500"/>
                                  </p:stCondLst>
                                  <p:childTnLst>
                                    <p:set>
                                      <p:cBhvr>
                                        <p:cTn dur="1" fill="hold">
                                          <p:stCondLst>
                                            <p:cond delay="0"/>
                                          </p:stCondLst>
                                        </p:cTn>
                                        <p:tgtEl>
                                          <p:spTgt spid="252"/>
                                        </p:tgtEl>
                                        <p:attrNameLst>
                                          <p:attrName>style.visibility</p:attrName>
                                        </p:attrNameLst>
                                      </p:cBhvr>
                                      <p:to>
                                        <p:strVal val="visible"/>
                                      </p:to>
                                    </p:set>
                                    <p:anim calcmode="lin" valueType="num">
                                      <p:cBhvr additive="base">
                                        <p:cTn dur="1000"/>
                                        <p:tgtEl>
                                          <p:spTgt spid="252"/>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4">
                                  <p:stCondLst>
                                    <p:cond delay="500"/>
                                  </p:stCondLst>
                                  <p:childTnLst>
                                    <p:set>
                                      <p:cBhvr>
                                        <p:cTn dur="1" fill="hold">
                                          <p:stCondLst>
                                            <p:cond delay="0"/>
                                          </p:stCondLst>
                                        </p:cTn>
                                        <p:tgtEl>
                                          <p:spTgt spid="250"/>
                                        </p:tgtEl>
                                        <p:attrNameLst>
                                          <p:attrName>style.visibility</p:attrName>
                                        </p:attrNameLst>
                                      </p:cBhvr>
                                      <p:to>
                                        <p:strVal val="visible"/>
                                      </p:to>
                                    </p:set>
                                    <p:anim calcmode="lin" valueType="num">
                                      <p:cBhvr additive="base">
                                        <p:cTn dur="1000"/>
                                        <p:tgtEl>
                                          <p:spTgt spid="25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500"/>
                                  </p:stCondLst>
                                  <p:childTnLst>
                                    <p:set>
                                      <p:cBhvr>
                                        <p:cTn dur="1" fill="hold">
                                          <p:stCondLst>
                                            <p:cond delay="0"/>
                                          </p:stCondLst>
                                        </p:cTn>
                                        <p:tgtEl>
                                          <p:spTgt spid="251"/>
                                        </p:tgtEl>
                                        <p:attrNameLst>
                                          <p:attrName>style.visibility</p:attrName>
                                        </p:attrNameLst>
                                      </p:cBhvr>
                                      <p:to>
                                        <p:strVal val="visible"/>
                                      </p:to>
                                    </p:set>
                                    <p:anim calcmode="lin" valueType="num">
                                      <p:cBhvr additive="base">
                                        <p:cTn dur="1000"/>
                                        <p:tgtEl>
                                          <p:spTgt spid="251"/>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20"/>
          <p:cNvSpPr/>
          <p:nvPr/>
        </p:nvSpPr>
        <p:spPr>
          <a:xfrm>
            <a:off x="9277350" y="1687513"/>
            <a:ext cx="2419350" cy="838200"/>
          </a:xfrm>
          <a:prstGeom prst="rect">
            <a:avLst/>
          </a:prstGeom>
          <a:solidFill>
            <a:srgbClr val="DDEAF6"/>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Epithète du nom  </a:t>
            </a:r>
            <a:endParaRPr b="0" i="0" sz="1400" u="none" cap="none" strike="noStrike">
              <a:solidFill>
                <a:srgbClr val="000000"/>
              </a:solidFill>
              <a:latin typeface="Arial"/>
              <a:ea typeface="Arial"/>
              <a:cs typeface="Arial"/>
              <a:sym typeface="Arial"/>
            </a:endParaRPr>
          </a:p>
        </p:txBody>
      </p:sp>
      <p:sp>
        <p:nvSpPr>
          <p:cNvPr id="258" name="Google Shape;258;p20"/>
          <p:cNvSpPr/>
          <p:nvPr/>
        </p:nvSpPr>
        <p:spPr>
          <a:xfrm>
            <a:off x="495300" y="2372426"/>
            <a:ext cx="2552700" cy="1874837"/>
          </a:xfrm>
          <a:prstGeom prst="roundRect">
            <a:avLst>
              <a:gd fmla="val 16667" name="adj"/>
            </a:avLst>
          </a:prstGeom>
          <a:solidFill>
            <a:schemeClr val="dk2"/>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rgbClr val="000000"/>
                </a:solidFill>
                <a:latin typeface="Open Sans"/>
                <a:ea typeface="Open Sans"/>
                <a:cs typeface="Open Sans"/>
                <a:sym typeface="Open Sans"/>
              </a:rPr>
              <a:t>L’adjectif qualificatif</a:t>
            </a:r>
            <a:endParaRPr b="0" i="0" sz="1400" u="none" cap="none" strike="noStrike">
              <a:solidFill>
                <a:srgbClr val="000000"/>
              </a:solidFill>
              <a:latin typeface="Arial"/>
              <a:ea typeface="Arial"/>
              <a:cs typeface="Arial"/>
              <a:sym typeface="Arial"/>
            </a:endParaRPr>
          </a:p>
        </p:txBody>
      </p:sp>
      <p:sp>
        <p:nvSpPr>
          <p:cNvPr id="259" name="Google Shape;259;p20"/>
          <p:cNvSpPr/>
          <p:nvPr/>
        </p:nvSpPr>
        <p:spPr>
          <a:xfrm>
            <a:off x="3149600" y="1712913"/>
            <a:ext cx="4660900" cy="838200"/>
          </a:xfrm>
          <a:prstGeom prst="rect">
            <a:avLst/>
          </a:prstGeom>
          <a:solidFill>
            <a:srgbClr val="DDEAF6"/>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Placé juste à côté du nom qualifié</a:t>
            </a:r>
            <a:endParaRPr b="0" i="0" sz="1400" u="none" cap="none" strike="noStrike">
              <a:solidFill>
                <a:srgbClr val="000000"/>
              </a:solidFill>
              <a:latin typeface="Arial"/>
              <a:ea typeface="Arial"/>
              <a:cs typeface="Arial"/>
              <a:sym typeface="Arial"/>
            </a:endParaRPr>
          </a:p>
        </p:txBody>
      </p:sp>
      <p:sp>
        <p:nvSpPr>
          <p:cNvPr id="260" name="Google Shape;260;p20"/>
          <p:cNvSpPr/>
          <p:nvPr/>
        </p:nvSpPr>
        <p:spPr>
          <a:xfrm>
            <a:off x="3048000" y="4246563"/>
            <a:ext cx="4762500" cy="838200"/>
          </a:xfrm>
          <a:prstGeom prst="rect">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Séparé du nom qualifié par l’intermédiaire d’</a:t>
            </a:r>
            <a:r>
              <a:rPr b="1" i="0" lang="fr-FR" sz="2000" u="sng" cap="none" strike="noStrike">
                <a:solidFill>
                  <a:schemeClr val="dk1"/>
                </a:solidFill>
                <a:latin typeface="Open Sans"/>
                <a:ea typeface="Open Sans"/>
                <a:cs typeface="Open Sans"/>
                <a:sym typeface="Open Sans"/>
              </a:rPr>
              <a:t>un verbe d’état</a:t>
            </a:r>
            <a:endParaRPr b="1" i="0" sz="2000" u="sng" cap="none" strike="noStrike">
              <a:solidFill>
                <a:schemeClr val="lt1"/>
              </a:solidFill>
              <a:latin typeface="Arial"/>
              <a:ea typeface="Arial"/>
              <a:cs typeface="Arial"/>
              <a:sym typeface="Arial"/>
            </a:endParaRPr>
          </a:p>
        </p:txBody>
      </p:sp>
      <p:sp>
        <p:nvSpPr>
          <p:cNvPr id="261" name="Google Shape;261;p20"/>
          <p:cNvSpPr/>
          <p:nvPr/>
        </p:nvSpPr>
        <p:spPr>
          <a:xfrm>
            <a:off x="9277350" y="4248150"/>
            <a:ext cx="2466975" cy="838200"/>
          </a:xfrm>
          <a:prstGeom prst="rect">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Attribut du sujet</a:t>
            </a:r>
            <a:endParaRPr b="0" i="0" sz="2000" u="none" cap="none" strike="noStrike">
              <a:solidFill>
                <a:schemeClr val="lt1"/>
              </a:solidFill>
              <a:latin typeface="Arial"/>
              <a:ea typeface="Arial"/>
              <a:cs typeface="Arial"/>
              <a:sym typeface="Arial"/>
            </a:endParaRPr>
          </a:p>
        </p:txBody>
      </p:sp>
      <p:sp>
        <p:nvSpPr>
          <p:cNvPr id="262" name="Google Shape;262;p20"/>
          <p:cNvSpPr/>
          <p:nvPr/>
        </p:nvSpPr>
        <p:spPr>
          <a:xfrm>
            <a:off x="3457575" y="5084763"/>
            <a:ext cx="3943350" cy="1616075"/>
          </a:xfrm>
          <a:prstGeom prst="rect">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sng" cap="none" strike="noStrike">
                <a:solidFill>
                  <a:schemeClr val="dk1"/>
                </a:solidFill>
                <a:latin typeface="Open Sans"/>
                <a:ea typeface="Open Sans"/>
                <a:cs typeface="Open Sans"/>
                <a:sym typeface="Open Sans"/>
              </a:rPr>
              <a:t>Verbes d’état </a:t>
            </a:r>
            <a:br>
              <a:rPr b="1" i="0" lang="fr-FR" sz="1800" u="sng" cap="none" strike="noStrike">
                <a:solidFill>
                  <a:schemeClr val="dk1"/>
                </a:solidFill>
                <a:latin typeface="Open Sans"/>
                <a:ea typeface="Open Sans"/>
                <a:cs typeface="Open Sans"/>
                <a:sym typeface="Open Sans"/>
              </a:rPr>
            </a:br>
            <a:r>
              <a:rPr b="0" i="0" lang="fr-FR" sz="1800" u="none" cap="none" strike="noStrike">
                <a:solidFill>
                  <a:schemeClr val="dk1"/>
                </a:solidFill>
                <a:latin typeface="Open Sans"/>
                <a:ea typeface="Open Sans"/>
                <a:cs typeface="Open Sans"/>
                <a:sym typeface="Open Sans"/>
              </a:rPr>
              <a:t>(</a:t>
            </a:r>
            <a:r>
              <a:rPr b="0" i="0" lang="fr-FR" sz="2000" u="none" cap="none" strike="noStrike">
                <a:solidFill>
                  <a:schemeClr val="dk1"/>
                </a:solidFill>
                <a:latin typeface="Open Sans"/>
                <a:ea typeface="Open Sans"/>
                <a:cs typeface="Open Sans"/>
                <a:sym typeface="Open Sans"/>
              </a:rPr>
              <a:t>être, paraître, sembler, devenir, demeurer, rester ou une locution verbale telle que avoir l'air, etc.)</a:t>
            </a:r>
            <a:endParaRPr b="0" i="0" sz="2000" u="none" cap="none" strike="noStrike">
              <a:solidFill>
                <a:schemeClr val="lt1"/>
              </a:solidFill>
              <a:latin typeface="Arial"/>
              <a:ea typeface="Arial"/>
              <a:cs typeface="Arial"/>
              <a:sym typeface="Arial"/>
            </a:endParaRPr>
          </a:p>
        </p:txBody>
      </p:sp>
      <p:sp>
        <p:nvSpPr>
          <p:cNvPr id="263" name="Google Shape;263;p20"/>
          <p:cNvSpPr/>
          <p:nvPr/>
        </p:nvSpPr>
        <p:spPr>
          <a:xfrm>
            <a:off x="7810500" y="1787525"/>
            <a:ext cx="1466850" cy="639763"/>
          </a:xfrm>
          <a:prstGeom prst="rightArrow">
            <a:avLst>
              <a:gd fmla="val 50000" name="adj1"/>
              <a:gd fmla="val 50000" name="adj2"/>
            </a:avLst>
          </a:prstGeom>
          <a:noFill/>
          <a:ln cap="flat" cmpd="sng" w="38100">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Fonction </a:t>
            </a:r>
            <a:endParaRPr b="0" i="0" sz="1400" u="none" cap="none" strike="noStrike">
              <a:solidFill>
                <a:srgbClr val="000000"/>
              </a:solidFill>
              <a:latin typeface="Arial"/>
              <a:ea typeface="Arial"/>
              <a:cs typeface="Arial"/>
              <a:sym typeface="Arial"/>
            </a:endParaRPr>
          </a:p>
        </p:txBody>
      </p:sp>
      <p:sp>
        <p:nvSpPr>
          <p:cNvPr id="264" name="Google Shape;264;p20"/>
          <p:cNvSpPr/>
          <p:nvPr/>
        </p:nvSpPr>
        <p:spPr>
          <a:xfrm>
            <a:off x="7810500" y="4352925"/>
            <a:ext cx="1463675" cy="639763"/>
          </a:xfrm>
          <a:prstGeom prst="rightArrow">
            <a:avLst>
              <a:gd fmla="val 50000" name="adj1"/>
              <a:gd fmla="val 50000" name="adj2"/>
            </a:avLst>
          </a:prstGeom>
          <a:noFill/>
          <a:ln cap="flat" cmpd="sng" w="38100">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Fonction </a:t>
            </a:r>
            <a:endParaRPr b="0" i="0" sz="1400" u="none" cap="none" strike="noStrike">
              <a:solidFill>
                <a:srgbClr val="000000"/>
              </a:solidFill>
              <a:latin typeface="Arial"/>
              <a:ea typeface="Arial"/>
              <a:cs typeface="Arial"/>
              <a:sym typeface="Arial"/>
            </a:endParaRPr>
          </a:p>
        </p:txBody>
      </p:sp>
      <p:sp>
        <p:nvSpPr>
          <p:cNvPr id="265" name="Google Shape;265;p20"/>
          <p:cNvSpPr txBox="1"/>
          <p:nvPr/>
        </p:nvSpPr>
        <p:spPr>
          <a:xfrm>
            <a:off x="781050" y="96838"/>
            <a:ext cx="114109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a:t>
            </a:r>
            <a:r>
              <a:rPr b="0" i="0" lang="fr-FR" sz="3600" u="none" cap="none" strike="noStrike">
                <a:solidFill>
                  <a:srgbClr val="0096D6"/>
                </a:solidFill>
                <a:latin typeface="Open Sans"/>
                <a:ea typeface="Open Sans"/>
                <a:cs typeface="Open Sans"/>
                <a:sym typeface="Open Sans"/>
              </a:rPr>
              <a:t> la place de l’adjectif et sa fonction</a:t>
            </a:r>
            <a:endParaRPr b="0" i="0" sz="1400" u="none" cap="none" strike="noStrike">
              <a:solidFill>
                <a:srgbClr val="000000"/>
              </a:solidFill>
              <a:latin typeface="Arial"/>
              <a:ea typeface="Arial"/>
              <a:cs typeface="Arial"/>
              <a:sym typeface="Arial"/>
            </a:endParaRPr>
          </a:p>
        </p:txBody>
      </p:sp>
      <p:sp>
        <p:nvSpPr>
          <p:cNvPr id="266" name="Google Shape;266;p20"/>
          <p:cNvSpPr/>
          <p:nvPr/>
        </p:nvSpPr>
        <p:spPr>
          <a:xfrm>
            <a:off x="9274175" y="5170488"/>
            <a:ext cx="2470150" cy="1055687"/>
          </a:xfrm>
          <a:prstGeom prst="rect">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est </a:t>
            </a:r>
            <a:r>
              <a:rPr b="0" i="0" lang="fr-FR" sz="2000" u="sng" cap="none" strike="noStrike">
                <a:solidFill>
                  <a:schemeClr val="dk1"/>
                </a:solidFill>
                <a:latin typeface="Open Sans"/>
                <a:ea typeface="Open Sans"/>
                <a:cs typeface="Open Sans"/>
                <a:sym typeface="Open Sans"/>
              </a:rPr>
              <a:t>i</a:t>
            </a:r>
            <a:r>
              <a:rPr b="1" i="0" lang="fr-FR" sz="2000" u="sng" cap="none" strike="noStrike">
                <a:solidFill>
                  <a:schemeClr val="dk1"/>
                </a:solidFill>
                <a:latin typeface="Open Sans"/>
                <a:ea typeface="Open Sans"/>
                <a:cs typeface="Open Sans"/>
                <a:sym typeface="Open Sans"/>
              </a:rPr>
              <a:t>ndispensable</a:t>
            </a:r>
            <a:r>
              <a:rPr b="0" i="0" lang="fr-FR" sz="2000" u="none" cap="none" strike="noStrike">
                <a:solidFill>
                  <a:schemeClr val="dk1"/>
                </a:solidFill>
                <a:latin typeface="Open Sans"/>
                <a:ea typeface="Open Sans"/>
                <a:cs typeface="Open Sans"/>
                <a:sym typeface="Open Sans"/>
              </a:rPr>
              <a:t> au groupe verbal auquel il appartient.</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
                                        </p:tgtEl>
                                        <p:attrNameLst>
                                          <p:attrName>style.visibility</p:attrName>
                                        </p:attrNameLst>
                                      </p:cBhvr>
                                      <p:to>
                                        <p:strVal val="visible"/>
                                      </p:to>
                                    </p:set>
                                    <p:animEffect filter="fade" transition="in">
                                      <p:cBhvr>
                                        <p:cTn dur="1000"/>
                                        <p:tgtEl>
                                          <p:spTgt spid="2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gtEl>
                                        <p:attrNameLst>
                                          <p:attrName>style.visibility</p:attrName>
                                        </p:attrNameLst>
                                      </p:cBhvr>
                                      <p:to>
                                        <p:strVal val="visible"/>
                                      </p:to>
                                    </p:set>
                                    <p:animEffect filter="fade" transition="in">
                                      <p:cBhvr>
                                        <p:cTn dur="500"/>
                                        <p:tgtEl>
                                          <p:spTgt spid="263"/>
                                        </p:tgtEl>
                                      </p:cBhvr>
                                    </p:animEffect>
                                  </p:childTnLst>
                                </p:cTn>
                              </p:par>
                              <p:par>
                                <p:cTn fill="hold" nodeType="withEffect" presetClass="entr" presetID="2" presetSubtype="2">
                                  <p:stCondLst>
                                    <p:cond delay="0"/>
                                  </p:stCondLst>
                                  <p:childTnLst>
                                    <p:set>
                                      <p:cBhvr>
                                        <p:cTn dur="1" fill="hold">
                                          <p:stCondLst>
                                            <p:cond delay="0"/>
                                          </p:stCondLst>
                                        </p:cTn>
                                        <p:tgtEl>
                                          <p:spTgt spid="257"/>
                                        </p:tgtEl>
                                        <p:attrNameLst>
                                          <p:attrName>style.visibility</p:attrName>
                                        </p:attrNameLst>
                                      </p:cBhvr>
                                      <p:to>
                                        <p:strVal val="visible"/>
                                      </p:to>
                                    </p:set>
                                    <p:anim calcmode="lin" valueType="num">
                                      <p:cBhvr additive="base">
                                        <p:cTn dur="1000"/>
                                        <p:tgtEl>
                                          <p:spTgt spid="25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
                                        </p:tgtEl>
                                        <p:attrNameLst>
                                          <p:attrName>style.visibility</p:attrName>
                                        </p:attrNameLst>
                                      </p:cBhvr>
                                      <p:to>
                                        <p:strVal val="visible"/>
                                      </p:to>
                                    </p:set>
                                    <p:animEffect filter="fade" transition="in">
                                      <p:cBhvr>
                                        <p:cTn dur="500"/>
                                        <p:tgtEl>
                                          <p:spTgt spid="264"/>
                                        </p:tgtEl>
                                      </p:cBhvr>
                                    </p:animEffect>
                                  </p:childTnLst>
                                </p:cTn>
                              </p:par>
                              <p:par>
                                <p:cTn fill="hold" nodeType="withEffect" presetClass="entr" presetID="2" presetSubtype="2">
                                  <p:stCondLst>
                                    <p:cond delay="0"/>
                                  </p:stCondLst>
                                  <p:childTnLst>
                                    <p:set>
                                      <p:cBhvr>
                                        <p:cTn dur="1" fill="hold">
                                          <p:stCondLst>
                                            <p:cond delay="0"/>
                                          </p:stCondLst>
                                        </p:cTn>
                                        <p:tgtEl>
                                          <p:spTgt spid="261"/>
                                        </p:tgtEl>
                                        <p:attrNameLst>
                                          <p:attrName>style.visibility</p:attrName>
                                        </p:attrNameLst>
                                      </p:cBhvr>
                                      <p:to>
                                        <p:strVal val="visible"/>
                                      </p:to>
                                    </p:set>
                                    <p:anim calcmode="lin" valueType="num">
                                      <p:cBhvr additive="base">
                                        <p:cTn dur="1000"/>
                                        <p:tgtEl>
                                          <p:spTgt spid="26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266"/>
                                        </p:tgtEl>
                                        <p:attrNameLst>
                                          <p:attrName>style.visibility</p:attrName>
                                        </p:attrNameLst>
                                      </p:cBhvr>
                                      <p:to>
                                        <p:strVal val="visible"/>
                                      </p:to>
                                    </p:set>
                                    <p:anim calcmode="lin" valueType="num">
                                      <p:cBhvr additive="base">
                                        <p:cTn dur="1000"/>
                                        <p:tgtEl>
                                          <p:spTgt spid="26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21"/>
          <p:cNvSpPr/>
          <p:nvPr/>
        </p:nvSpPr>
        <p:spPr>
          <a:xfrm>
            <a:off x="3282910" y="781886"/>
            <a:ext cx="6102429" cy="838200"/>
          </a:xfrm>
          <a:prstGeom prst="roundRect">
            <a:avLst>
              <a:gd fmla="val 16667" name="adj"/>
            </a:avLst>
          </a:prstGeom>
          <a:solidFill>
            <a:srgbClr val="FEE599"/>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rgbClr val="000000"/>
                </a:solidFill>
                <a:latin typeface="Open Sans"/>
                <a:ea typeface="Open Sans"/>
                <a:cs typeface="Open Sans"/>
                <a:sym typeface="Open Sans"/>
              </a:rPr>
              <a:t>L’adjectif qualificatif épithète</a:t>
            </a:r>
            <a:endParaRPr b="0" i="0" sz="1400" u="none" cap="none" strike="noStrike">
              <a:solidFill>
                <a:srgbClr val="000000"/>
              </a:solidFill>
              <a:latin typeface="Arial"/>
              <a:ea typeface="Arial"/>
              <a:cs typeface="Arial"/>
              <a:sym typeface="Arial"/>
            </a:endParaRPr>
          </a:p>
        </p:txBody>
      </p:sp>
      <p:sp>
        <p:nvSpPr>
          <p:cNvPr id="272" name="Google Shape;272;p21"/>
          <p:cNvSpPr/>
          <p:nvPr/>
        </p:nvSpPr>
        <p:spPr>
          <a:xfrm>
            <a:off x="2128838" y="1651000"/>
            <a:ext cx="4164012" cy="549275"/>
          </a:xfrm>
          <a:prstGeom prst="rect">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Placé juste à côté du nom qualifié</a:t>
            </a:r>
            <a:endParaRPr b="0" i="0" sz="1400" u="none" cap="none" strike="noStrike">
              <a:solidFill>
                <a:srgbClr val="000000"/>
              </a:solidFill>
              <a:latin typeface="Arial"/>
              <a:ea typeface="Arial"/>
              <a:cs typeface="Arial"/>
              <a:sym typeface="Arial"/>
            </a:endParaRPr>
          </a:p>
        </p:txBody>
      </p:sp>
      <p:sp>
        <p:nvSpPr>
          <p:cNvPr id="273" name="Google Shape;273;p21"/>
          <p:cNvSpPr/>
          <p:nvPr/>
        </p:nvSpPr>
        <p:spPr>
          <a:xfrm>
            <a:off x="963613" y="2276475"/>
            <a:ext cx="3108325" cy="547688"/>
          </a:xfrm>
          <a:prstGeom prst="rect">
            <a:avLst/>
          </a:prstGeom>
          <a:solidFill>
            <a:srgbClr val="FBE4D4"/>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Avant le nom qualifié</a:t>
            </a:r>
            <a:endParaRPr b="0" i="0" sz="2000" u="none" cap="none" strike="noStrike">
              <a:solidFill>
                <a:schemeClr val="lt1"/>
              </a:solidFill>
              <a:latin typeface="Arial"/>
              <a:ea typeface="Arial"/>
              <a:cs typeface="Arial"/>
              <a:sym typeface="Arial"/>
            </a:endParaRPr>
          </a:p>
        </p:txBody>
      </p:sp>
      <p:sp>
        <p:nvSpPr>
          <p:cNvPr id="274" name="Google Shape;274;p21"/>
          <p:cNvSpPr/>
          <p:nvPr/>
        </p:nvSpPr>
        <p:spPr>
          <a:xfrm>
            <a:off x="4762500" y="2276475"/>
            <a:ext cx="3108325" cy="547688"/>
          </a:xfrm>
          <a:prstGeom prst="rect">
            <a:avLst/>
          </a:prstGeom>
          <a:solidFill>
            <a:srgbClr val="FCD6F7"/>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Après le nom qualifié</a:t>
            </a:r>
            <a:endParaRPr b="0" i="0" sz="2000" u="none" cap="none" strike="noStrike">
              <a:solidFill>
                <a:schemeClr val="lt1"/>
              </a:solidFill>
              <a:latin typeface="Arial"/>
              <a:ea typeface="Arial"/>
              <a:cs typeface="Arial"/>
              <a:sym typeface="Arial"/>
            </a:endParaRPr>
          </a:p>
        </p:txBody>
      </p:sp>
      <p:sp>
        <p:nvSpPr>
          <p:cNvPr id="275" name="Google Shape;275;p21"/>
          <p:cNvSpPr/>
          <p:nvPr/>
        </p:nvSpPr>
        <p:spPr>
          <a:xfrm>
            <a:off x="8770938" y="1674813"/>
            <a:ext cx="2922587" cy="584200"/>
          </a:xfrm>
          <a:prstGeom prst="rect">
            <a:avLst/>
          </a:prstGeom>
          <a:solidFill>
            <a:srgbClr val="FFF2CC"/>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Une expansion du nom</a:t>
            </a:r>
            <a:endParaRPr b="0" i="0" sz="2000" u="none" cap="none" strike="noStrike">
              <a:solidFill>
                <a:schemeClr val="lt1"/>
              </a:solidFill>
              <a:latin typeface="Arial"/>
              <a:ea typeface="Arial"/>
              <a:cs typeface="Arial"/>
              <a:sym typeface="Arial"/>
            </a:endParaRPr>
          </a:p>
        </p:txBody>
      </p:sp>
      <p:sp>
        <p:nvSpPr>
          <p:cNvPr id="276" name="Google Shape;276;p21"/>
          <p:cNvSpPr/>
          <p:nvPr/>
        </p:nvSpPr>
        <p:spPr>
          <a:xfrm>
            <a:off x="8770938" y="2312988"/>
            <a:ext cx="2922587" cy="2584450"/>
          </a:xfrm>
          <a:prstGeom prst="rect">
            <a:avLst/>
          </a:prstGeom>
          <a:solidFill>
            <a:srgbClr val="FFF2CC"/>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L’adjectif qualificatif épithète peut être supprimé sans modifier profondément le sens de la phrase.</a:t>
            </a:r>
            <a:endParaRPr b="0" i="0" sz="1400" u="none" cap="none" strike="noStrike">
              <a:solidFill>
                <a:srgbClr val="000000"/>
              </a:solidFill>
              <a:latin typeface="Arial"/>
              <a:ea typeface="Arial"/>
              <a:cs typeface="Arial"/>
              <a:sym typeface="Arial"/>
            </a:endParaRPr>
          </a:p>
        </p:txBody>
      </p:sp>
      <p:sp>
        <p:nvSpPr>
          <p:cNvPr id="277" name="Google Shape;277;p21"/>
          <p:cNvSpPr/>
          <p:nvPr/>
        </p:nvSpPr>
        <p:spPr>
          <a:xfrm>
            <a:off x="4762500" y="2878138"/>
            <a:ext cx="3108325" cy="1476375"/>
          </a:xfrm>
          <a:prstGeom prst="rect">
            <a:avLst/>
          </a:prstGeom>
          <a:solidFill>
            <a:srgbClr val="FCD6F7"/>
          </a:solidFill>
          <a:ln cap="flat" cmpd="sng" w="25400">
            <a:solidFill>
              <a:srgbClr val="42719B"/>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adjectifs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000"/>
              <a:buFont typeface="Arial"/>
              <a:buChar char="•"/>
            </a:pPr>
            <a:r>
              <a:rPr b="0" i="0" lang="fr-FR" sz="2000" u="none" cap="none" strike="noStrike">
                <a:solidFill>
                  <a:schemeClr val="dk1"/>
                </a:solidFill>
                <a:latin typeface="Open Sans"/>
                <a:ea typeface="Open Sans"/>
                <a:cs typeface="Open Sans"/>
                <a:sym typeface="Open Sans"/>
              </a:rPr>
              <a:t>plus longs que le nom,</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000"/>
              <a:buFont typeface="Arial"/>
              <a:buChar char="•"/>
            </a:pPr>
            <a:r>
              <a:rPr b="0" i="0" lang="fr-FR" sz="2000" u="none" cap="none" strike="noStrike">
                <a:solidFill>
                  <a:schemeClr val="dk1"/>
                </a:solidFill>
                <a:latin typeface="Open Sans"/>
                <a:ea typeface="Open Sans"/>
                <a:cs typeface="Open Sans"/>
                <a:sym typeface="Open Sans"/>
              </a:rPr>
              <a:t>de forme ou de couleur </a:t>
            </a:r>
            <a:endParaRPr b="0" i="0" sz="1400" u="none" cap="none" strike="noStrike">
              <a:solidFill>
                <a:srgbClr val="000000"/>
              </a:solidFill>
              <a:latin typeface="Arial"/>
              <a:ea typeface="Arial"/>
              <a:cs typeface="Arial"/>
              <a:sym typeface="Arial"/>
            </a:endParaRPr>
          </a:p>
        </p:txBody>
      </p:sp>
      <p:sp>
        <p:nvSpPr>
          <p:cNvPr id="278" name="Google Shape;278;p21"/>
          <p:cNvSpPr/>
          <p:nvPr/>
        </p:nvSpPr>
        <p:spPr>
          <a:xfrm>
            <a:off x="963612" y="2855913"/>
            <a:ext cx="3108325" cy="1498600"/>
          </a:xfrm>
          <a:prstGeom prst="rect">
            <a:avLst/>
          </a:prstGeom>
          <a:solidFill>
            <a:srgbClr val="FBE4D4"/>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adjectifs :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000"/>
              <a:buFont typeface="Arial"/>
              <a:buChar char="•"/>
            </a:pPr>
            <a:r>
              <a:rPr b="0" i="0" lang="fr-FR" sz="2000" u="none" cap="none" strike="noStrike">
                <a:solidFill>
                  <a:schemeClr val="dk1"/>
                </a:solidFill>
                <a:latin typeface="Open Sans"/>
                <a:ea typeface="Open Sans"/>
                <a:cs typeface="Open Sans"/>
                <a:sym typeface="Open Sans"/>
              </a:rPr>
              <a:t>courts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000"/>
              <a:buFont typeface="Arial"/>
              <a:buChar char="•"/>
            </a:pPr>
            <a:r>
              <a:rPr b="0" i="0" lang="fr-FR" sz="2000" u="none" cap="none" strike="noStrike">
                <a:solidFill>
                  <a:schemeClr val="dk1"/>
                </a:solidFill>
                <a:latin typeface="Open Sans"/>
                <a:ea typeface="Open Sans"/>
                <a:cs typeface="Open Sans"/>
                <a:sym typeface="Open Sans"/>
              </a:rPr>
              <a:t>d'usage courant ( beau, gros, joli, petit, long, vieux,…)</a:t>
            </a:r>
            <a:endParaRPr b="0" i="0" sz="1400" u="none" cap="none" strike="noStrike">
              <a:solidFill>
                <a:srgbClr val="000000"/>
              </a:solidFill>
              <a:latin typeface="Arial"/>
              <a:ea typeface="Arial"/>
              <a:cs typeface="Arial"/>
              <a:sym typeface="Arial"/>
            </a:endParaRPr>
          </a:p>
        </p:txBody>
      </p:sp>
      <p:sp>
        <p:nvSpPr>
          <p:cNvPr id="279" name="Google Shape;279;p21"/>
          <p:cNvSpPr/>
          <p:nvPr/>
        </p:nvSpPr>
        <p:spPr>
          <a:xfrm>
            <a:off x="1011238" y="4498975"/>
            <a:ext cx="6840537" cy="2259013"/>
          </a:xfrm>
          <a:prstGeom prst="rect">
            <a:avLst/>
          </a:prstGeom>
          <a:solidFill>
            <a:srgbClr val="AAFA7E"/>
          </a:solidFill>
          <a:ln cap="flat" cmpd="sng" w="25400">
            <a:solidFill>
              <a:srgbClr val="42719B"/>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 sens de l'adjectif varie parfois en fonction de sa place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500"/>
              <a:buFont typeface="Arial"/>
              <a:buNone/>
            </a:pPr>
            <a:r>
              <a:t/>
            </a:r>
            <a:endParaRPr b="0" i="0" sz="5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Open Sans"/>
              <a:ea typeface="Open Sans"/>
              <a:cs typeface="Open Sans"/>
              <a:sym typeface="Open Sans"/>
            </a:endParaRPr>
          </a:p>
        </p:txBody>
      </p:sp>
      <p:sp>
        <p:nvSpPr>
          <p:cNvPr id="280" name="Google Shape;280;p21"/>
          <p:cNvSpPr/>
          <p:nvPr/>
        </p:nvSpPr>
        <p:spPr>
          <a:xfrm>
            <a:off x="947738" y="4919663"/>
            <a:ext cx="6096000" cy="7080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C'est un </a:t>
            </a:r>
            <a:r>
              <a:rPr b="1" i="0" lang="fr-FR" sz="2000" u="sng" cap="none" strike="noStrike">
                <a:solidFill>
                  <a:schemeClr val="dk1"/>
                </a:solidFill>
                <a:latin typeface="Open Sans"/>
                <a:ea typeface="Open Sans"/>
                <a:cs typeface="Open Sans"/>
                <a:sym typeface="Open Sans"/>
              </a:rPr>
              <a:t>grand</a:t>
            </a:r>
            <a:r>
              <a:rPr b="0" i="0" lang="fr-FR" sz="2000" u="none" cap="none" strike="noStrike">
                <a:solidFill>
                  <a:schemeClr val="dk1"/>
                </a:solidFill>
                <a:latin typeface="Open Sans"/>
                <a:ea typeface="Open Sans"/>
                <a:cs typeface="Open Sans"/>
                <a:sym typeface="Open Sans"/>
              </a:rPr>
              <a:t> homme. (= célèbre)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C'est un homme </a:t>
            </a:r>
            <a:r>
              <a:rPr b="1" i="0" lang="fr-FR" sz="2000" u="sng" cap="none" strike="noStrike">
                <a:solidFill>
                  <a:schemeClr val="dk1"/>
                </a:solidFill>
                <a:latin typeface="Open Sans"/>
                <a:ea typeface="Open Sans"/>
                <a:cs typeface="Open Sans"/>
                <a:sym typeface="Open Sans"/>
              </a:rPr>
              <a:t>grand</a:t>
            </a:r>
            <a:r>
              <a:rPr b="0" i="0" lang="fr-FR" sz="2000" u="none" cap="none" strike="noStrike">
                <a:solidFill>
                  <a:schemeClr val="dk1"/>
                </a:solidFill>
                <a:latin typeface="Open Sans"/>
                <a:ea typeface="Open Sans"/>
                <a:cs typeface="Open Sans"/>
                <a:sym typeface="Open Sans"/>
              </a:rPr>
              <a:t>. (= de haute taille)</a:t>
            </a:r>
            <a:endParaRPr b="0" i="0" sz="1400" u="none" cap="none" strike="noStrike">
              <a:solidFill>
                <a:srgbClr val="000000"/>
              </a:solidFill>
              <a:latin typeface="Arial"/>
              <a:ea typeface="Arial"/>
              <a:cs typeface="Arial"/>
              <a:sym typeface="Arial"/>
            </a:endParaRPr>
          </a:p>
        </p:txBody>
      </p:sp>
      <p:sp>
        <p:nvSpPr>
          <p:cNvPr id="281" name="Google Shape;281;p21"/>
          <p:cNvSpPr/>
          <p:nvPr/>
        </p:nvSpPr>
        <p:spPr>
          <a:xfrm>
            <a:off x="1030288" y="5937250"/>
            <a:ext cx="6096000" cy="7080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Ma propre chambre. (= la mienne)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Ma chambre propre. (≠ sale) </a:t>
            </a:r>
            <a:endParaRPr b="0" i="0" sz="1400" u="none" cap="none" strike="noStrike">
              <a:solidFill>
                <a:srgbClr val="000000"/>
              </a:solidFill>
              <a:latin typeface="Arial"/>
              <a:ea typeface="Arial"/>
              <a:cs typeface="Arial"/>
              <a:sym typeface="Arial"/>
            </a:endParaRPr>
          </a:p>
        </p:txBody>
      </p:sp>
      <p:pic>
        <p:nvPicPr>
          <p:cNvPr descr="Warning" id="282" name="Google Shape;282;p21"/>
          <p:cNvPicPr preferRelativeResize="0"/>
          <p:nvPr/>
        </p:nvPicPr>
        <p:blipFill rotWithShape="1">
          <a:blip r:embed="rId3">
            <a:alphaModFix/>
          </a:blip>
          <a:srcRect b="0" l="0" r="0" t="0"/>
          <a:stretch/>
        </p:blipFill>
        <p:spPr>
          <a:xfrm rot="-995595">
            <a:off x="74613" y="4152900"/>
            <a:ext cx="914400" cy="914400"/>
          </a:xfrm>
          <a:prstGeom prst="rect">
            <a:avLst/>
          </a:prstGeom>
          <a:noFill/>
          <a:ln>
            <a:noFill/>
          </a:ln>
        </p:spPr>
      </p:pic>
      <p:sp>
        <p:nvSpPr>
          <p:cNvPr id="283" name="Google Shape;283;p21"/>
          <p:cNvSpPr txBox="1"/>
          <p:nvPr/>
        </p:nvSpPr>
        <p:spPr>
          <a:xfrm>
            <a:off x="828675" y="171450"/>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l’épithète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72"/>
                                        </p:tgtEl>
                                        <p:attrNameLst>
                                          <p:attrName>style.visibility</p:attrName>
                                        </p:attrNameLst>
                                      </p:cBhvr>
                                      <p:to>
                                        <p:strVal val="visible"/>
                                      </p:to>
                                    </p:set>
                                    <p:anim calcmode="lin" valueType="num">
                                      <p:cBhvr additive="base">
                                        <p:cTn dur="1250"/>
                                        <p:tgtEl>
                                          <p:spTgt spid="2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gtEl>
                                        <p:attrNameLst>
                                          <p:attrName>style.visibility</p:attrName>
                                        </p:attrNameLst>
                                      </p:cBhvr>
                                      <p:to>
                                        <p:strVal val="visible"/>
                                      </p:to>
                                    </p:set>
                                    <p:animEffect filter="fade" transition="in">
                                      <p:cBhvr>
                                        <p:cTn dur="1000"/>
                                        <p:tgtEl>
                                          <p:spTgt spid="273"/>
                                        </p:tgtEl>
                                      </p:cBhvr>
                                    </p:animEffect>
                                  </p:childTnLst>
                                </p:cTn>
                              </p:par>
                              <p:par>
                                <p:cTn fill="hold" nodeType="with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1000"/>
                                        <p:tgtEl>
                                          <p:spTgt spid="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
                                        </p:tgtEl>
                                        <p:attrNameLst>
                                          <p:attrName>style.visibility</p:attrName>
                                        </p:attrNameLst>
                                      </p:cBhvr>
                                      <p:to>
                                        <p:strVal val="visible"/>
                                      </p:to>
                                    </p:set>
                                    <p:animEffect filter="fade" transition="in">
                                      <p:cBhvr>
                                        <p:cTn dur="1000"/>
                                        <p:tgtEl>
                                          <p:spTgt spid="2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gtEl>
                                        <p:attrNameLst>
                                          <p:attrName>style.visibility</p:attrName>
                                        </p:attrNameLst>
                                      </p:cBhvr>
                                      <p:to>
                                        <p:strVal val="visible"/>
                                      </p:to>
                                    </p:set>
                                    <p:animEffect filter="fade" transition="in">
                                      <p:cBhvr>
                                        <p:cTn dur="1000"/>
                                        <p:tgtEl>
                                          <p:spTgt spid="2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2"/>
                                        </p:tgtEl>
                                        <p:attrNameLst>
                                          <p:attrName>style.visibility</p:attrName>
                                        </p:attrNameLst>
                                      </p:cBhvr>
                                      <p:to>
                                        <p:strVal val="visible"/>
                                      </p:to>
                                    </p:set>
                                    <p:anim calcmode="lin" valueType="num">
                                      <p:cBhvr additive="base">
                                        <p:cTn dur="500"/>
                                        <p:tgtEl>
                                          <p:spTgt spid="282"/>
                                        </p:tgtEl>
                                        <p:attrNameLst>
                                          <p:attrName>ppt_w</p:attrName>
                                        </p:attrNameLst>
                                      </p:cBhvr>
                                      <p:tavLst>
                                        <p:tav fmla="" tm="0">
                                          <p:val>
                                            <p:strVal val="0"/>
                                          </p:val>
                                        </p:tav>
                                        <p:tav fmla="" tm="100000">
                                          <p:val>
                                            <p:strVal val="#ppt_w"/>
                                          </p:val>
                                        </p:tav>
                                      </p:tavLst>
                                    </p:anim>
                                    <p:anim calcmode="lin" valueType="num">
                                      <p:cBhvr additive="base">
                                        <p:cTn dur="500"/>
                                        <p:tgtEl>
                                          <p:spTgt spid="282"/>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1000"/>
                                        <p:tgtEl>
                                          <p:spTgt spid="2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500"/>
                                        <p:tgtEl>
                                          <p:spTgt spid="2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gtEl>
                                        <p:attrNameLst>
                                          <p:attrName>style.visibility</p:attrName>
                                        </p:attrNameLst>
                                      </p:cBhvr>
                                      <p:to>
                                        <p:strVal val="visible"/>
                                      </p:to>
                                    </p:set>
                                    <p:animEffect filter="fade" transition="in">
                                      <p:cBhvr>
                                        <p:cTn dur="500"/>
                                        <p:tgtEl>
                                          <p:spTgt spid="2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75"/>
                                        </p:tgtEl>
                                        <p:attrNameLst>
                                          <p:attrName>style.visibility</p:attrName>
                                        </p:attrNameLst>
                                      </p:cBhvr>
                                      <p:to>
                                        <p:strVal val="visible"/>
                                      </p:to>
                                    </p:set>
                                    <p:anim calcmode="lin" valueType="num">
                                      <p:cBhvr additive="base">
                                        <p:cTn dur="1250"/>
                                        <p:tgtEl>
                                          <p:spTgt spid="2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
                                        </p:tgtEl>
                                        <p:attrNameLst>
                                          <p:attrName>style.visibility</p:attrName>
                                        </p:attrNameLst>
                                      </p:cBhvr>
                                      <p:to>
                                        <p:strVal val="visible"/>
                                      </p:to>
                                    </p:set>
                                    <p:animEffect filter="fade" transition="in">
                                      <p:cBhvr>
                                        <p:cTn dur="1000"/>
                                        <p:tgtEl>
                                          <p:spTgt spid="2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22"/>
          <p:cNvSpPr txBox="1"/>
          <p:nvPr/>
        </p:nvSpPr>
        <p:spPr>
          <a:xfrm>
            <a:off x="876300" y="190500"/>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l’accord de l’adjectif </a:t>
            </a:r>
            <a:endParaRPr b="0" i="0" sz="1400" u="none" cap="none" strike="noStrike">
              <a:solidFill>
                <a:srgbClr val="000000"/>
              </a:solidFill>
              <a:latin typeface="Arial"/>
              <a:ea typeface="Arial"/>
              <a:cs typeface="Arial"/>
              <a:sym typeface="Arial"/>
            </a:endParaRPr>
          </a:p>
        </p:txBody>
      </p:sp>
      <p:sp>
        <p:nvSpPr>
          <p:cNvPr id="289" name="Google Shape;289;p22"/>
          <p:cNvSpPr/>
          <p:nvPr/>
        </p:nvSpPr>
        <p:spPr>
          <a:xfrm>
            <a:off x="4027854" y="920910"/>
            <a:ext cx="4389315" cy="968376"/>
          </a:xfrm>
          <a:prstGeom prst="roundRect">
            <a:avLst>
              <a:gd fmla="val 16667" name="adj"/>
            </a:avLst>
          </a:prstGeom>
          <a:solidFill>
            <a:srgbClr val="FEE599"/>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rgbClr val="000000"/>
                </a:solidFill>
                <a:latin typeface="Open Sans"/>
                <a:ea typeface="Open Sans"/>
                <a:cs typeface="Open Sans"/>
                <a:sym typeface="Open Sans"/>
              </a:rPr>
              <a:t>L’adjectif qualificatif</a:t>
            </a:r>
            <a:endParaRPr b="0" i="0" sz="1400" u="none" cap="none" strike="noStrike">
              <a:solidFill>
                <a:srgbClr val="000000"/>
              </a:solidFill>
              <a:latin typeface="Arial"/>
              <a:ea typeface="Arial"/>
              <a:cs typeface="Arial"/>
              <a:sym typeface="Arial"/>
            </a:endParaRPr>
          </a:p>
        </p:txBody>
      </p:sp>
      <p:sp>
        <p:nvSpPr>
          <p:cNvPr id="290" name="Google Shape;290;p22"/>
          <p:cNvSpPr/>
          <p:nvPr/>
        </p:nvSpPr>
        <p:spPr>
          <a:xfrm>
            <a:off x="982663" y="1971675"/>
            <a:ext cx="10480675" cy="968375"/>
          </a:xfrm>
          <a:prstGeom prst="roundRect">
            <a:avLst>
              <a:gd fmla="val 16667" name="adj"/>
            </a:avLst>
          </a:prstGeom>
          <a:solidFill>
            <a:srgbClr val="DDEAF6"/>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En général, l’adjectif qualificatif s'accorde en genre et en nombre avec le nom, pronom ou groupe de mots auquel il se rapporte. </a:t>
            </a:r>
            <a:endParaRPr b="0" i="0" sz="1400" u="none" cap="none" strike="noStrike">
              <a:solidFill>
                <a:srgbClr val="000000"/>
              </a:solidFill>
              <a:latin typeface="Arial"/>
              <a:ea typeface="Arial"/>
              <a:cs typeface="Arial"/>
              <a:sym typeface="Arial"/>
            </a:endParaRPr>
          </a:p>
        </p:txBody>
      </p:sp>
      <p:pic>
        <p:nvPicPr>
          <p:cNvPr descr="Warning" id="291" name="Google Shape;291;p22"/>
          <p:cNvPicPr preferRelativeResize="0"/>
          <p:nvPr/>
        </p:nvPicPr>
        <p:blipFill rotWithShape="1">
          <a:blip r:embed="rId3">
            <a:alphaModFix/>
          </a:blip>
          <a:srcRect b="0" l="0" r="0" t="0"/>
          <a:stretch/>
        </p:blipFill>
        <p:spPr>
          <a:xfrm rot="-1084494">
            <a:off x="322263" y="3300413"/>
            <a:ext cx="1184275" cy="1184275"/>
          </a:xfrm>
          <a:prstGeom prst="rect">
            <a:avLst/>
          </a:prstGeom>
          <a:noFill/>
          <a:ln>
            <a:noFill/>
          </a:ln>
        </p:spPr>
      </p:pic>
      <p:sp>
        <p:nvSpPr>
          <p:cNvPr id="292" name="Google Shape;292;p22"/>
          <p:cNvSpPr/>
          <p:nvPr/>
        </p:nvSpPr>
        <p:spPr>
          <a:xfrm>
            <a:off x="1685925" y="2940050"/>
            <a:ext cx="9523413" cy="876300"/>
          </a:xfrm>
          <a:prstGeom prst="roundRect">
            <a:avLst>
              <a:gd fmla="val 16667" name="adj"/>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sng" cap="none" strike="noStrike">
                <a:solidFill>
                  <a:schemeClr val="dk1"/>
                </a:solidFill>
                <a:latin typeface="Open Sans"/>
                <a:ea typeface="Open Sans"/>
                <a:cs typeface="Open Sans"/>
                <a:sym typeface="Open Sans"/>
              </a:rPr>
              <a:t>La plupart </a:t>
            </a:r>
            <a:r>
              <a:rPr b="1" i="0" lang="fr-FR" sz="2800" u="none" cap="none" strike="noStrike">
                <a:solidFill>
                  <a:srgbClr val="FF0000"/>
                </a:solidFill>
                <a:latin typeface="Open Sans"/>
                <a:ea typeface="Open Sans"/>
                <a:cs typeface="Open Sans"/>
                <a:sym typeface="Open Sans"/>
              </a:rPr>
              <a:t>des adjectifs de couleur </a:t>
            </a:r>
            <a:r>
              <a:rPr b="0" i="0" lang="fr-FR" sz="2800" u="none" cap="none" strike="noStrike">
                <a:solidFill>
                  <a:schemeClr val="dk1"/>
                </a:solidFill>
                <a:latin typeface="Open Sans"/>
                <a:ea typeface="Open Sans"/>
                <a:cs typeface="Open Sans"/>
                <a:sym typeface="Open Sans"/>
              </a:rPr>
              <a:t>s'accordent en genre et en nombre, comme les autres adjectifs.</a:t>
            </a:r>
            <a:endParaRPr b="0" i="0" sz="1400" u="none" cap="none" strike="noStrike">
              <a:solidFill>
                <a:srgbClr val="000000"/>
              </a:solidFill>
              <a:latin typeface="Arial"/>
              <a:ea typeface="Arial"/>
              <a:cs typeface="Arial"/>
              <a:sym typeface="Arial"/>
            </a:endParaRPr>
          </a:p>
        </p:txBody>
      </p:sp>
      <p:sp>
        <p:nvSpPr>
          <p:cNvPr id="293" name="Google Shape;293;p22"/>
          <p:cNvSpPr/>
          <p:nvPr/>
        </p:nvSpPr>
        <p:spPr>
          <a:xfrm>
            <a:off x="1622425" y="4137025"/>
            <a:ext cx="4473575" cy="2028825"/>
          </a:xfrm>
          <a:prstGeom prst="roundRect">
            <a:avLst>
              <a:gd fmla="val 16667" name="adj"/>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Les noms employés comme adjectifs de couleur sont </a:t>
            </a:r>
            <a:r>
              <a:rPr b="1" i="0" lang="fr-FR" sz="2400" u="none" cap="none" strike="noStrike">
                <a:solidFill>
                  <a:schemeClr val="dk1"/>
                </a:solidFill>
                <a:latin typeface="Open Sans"/>
                <a:ea typeface="Open Sans"/>
                <a:cs typeface="Open Sans"/>
                <a:sym typeface="Open Sans"/>
              </a:rPr>
              <a:t>invariables</a:t>
            </a:r>
            <a:r>
              <a:rPr b="0"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fr-FR" sz="2400" u="sng" cap="none" strike="noStrike">
                <a:solidFill>
                  <a:schemeClr val="dk1"/>
                </a:solidFill>
                <a:latin typeface="Open Sans"/>
                <a:ea typeface="Open Sans"/>
                <a:cs typeface="Open Sans"/>
                <a:sym typeface="Open Sans"/>
              </a:rPr>
              <a:t>Exemple</a:t>
            </a:r>
            <a:r>
              <a:rPr b="0" i="0" lang="fr-FR" sz="2400" u="none" cap="none" strike="noStrike">
                <a:solidFill>
                  <a:schemeClr val="dk1"/>
                </a:solidFill>
                <a:latin typeface="Open Sans"/>
                <a:ea typeface="Open Sans"/>
                <a:cs typeface="Open Sans"/>
                <a:sym typeface="Open Sans"/>
              </a:rPr>
              <a:t>: des yeux </a:t>
            </a:r>
            <a:r>
              <a:rPr b="1" i="0" lang="fr-FR" sz="2400" u="none" cap="none" strike="noStrike">
                <a:solidFill>
                  <a:schemeClr val="dk1"/>
                </a:solidFill>
                <a:latin typeface="Open Sans"/>
                <a:ea typeface="Open Sans"/>
                <a:cs typeface="Open Sans"/>
                <a:sym typeface="Open Sans"/>
              </a:rPr>
              <a:t>marron</a:t>
            </a:r>
            <a:r>
              <a:rPr b="0"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                   Des cravates </a:t>
            </a:r>
            <a:r>
              <a:rPr b="1" i="0" lang="fr-FR" sz="2400" u="none" cap="none" strike="noStrike">
                <a:solidFill>
                  <a:schemeClr val="dk1"/>
                </a:solidFill>
                <a:latin typeface="Open Sans"/>
                <a:ea typeface="Open Sans"/>
                <a:cs typeface="Open Sans"/>
                <a:sym typeface="Open Sans"/>
              </a:rPr>
              <a:t>orange</a:t>
            </a:r>
            <a:r>
              <a:rPr b="0" i="0" lang="fr-FR" sz="2400" u="none" cap="none" strike="noStrike">
                <a:solidFill>
                  <a:schemeClr val="dk1"/>
                </a:solidFill>
                <a:latin typeface="Open Sans"/>
                <a:ea typeface="Open Sans"/>
                <a:cs typeface="Open Sans"/>
                <a:sym typeface="Open Sans"/>
              </a:rPr>
              <a:t>.</a:t>
            </a:r>
            <a:r>
              <a:rPr b="0" i="0" lang="fr-FR" sz="28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94" name="Google Shape;294;p22"/>
          <p:cNvSpPr/>
          <p:nvPr/>
        </p:nvSpPr>
        <p:spPr>
          <a:xfrm>
            <a:off x="6508750" y="4137025"/>
            <a:ext cx="4768850" cy="2028825"/>
          </a:xfrm>
          <a:prstGeom prst="roundRect">
            <a:avLst>
              <a:gd fmla="val 16667" name="adj"/>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Les adjectifs de couleur composés de plusieurs éléments sont toujours </a:t>
            </a:r>
            <a:r>
              <a:rPr b="1" i="0" lang="fr-FR" sz="2400" u="none" cap="none" strike="noStrike">
                <a:solidFill>
                  <a:schemeClr val="dk1"/>
                </a:solidFill>
                <a:latin typeface="Open Sans"/>
                <a:ea typeface="Open Sans"/>
                <a:cs typeface="Open Sans"/>
                <a:sym typeface="Open Sans"/>
              </a:rPr>
              <a:t>invariables</a:t>
            </a:r>
            <a:r>
              <a:rPr b="0"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fr-FR" sz="2400" u="sng" cap="none" strike="noStrike">
                <a:solidFill>
                  <a:schemeClr val="dk1"/>
                </a:solidFill>
                <a:latin typeface="Open Sans"/>
                <a:ea typeface="Open Sans"/>
                <a:cs typeface="Open Sans"/>
                <a:sym typeface="Open Sans"/>
              </a:rPr>
              <a:t>Exemple</a:t>
            </a:r>
            <a:r>
              <a:rPr b="0" i="0" lang="fr-FR" sz="2400" u="none" cap="none" strike="noStrike">
                <a:solidFill>
                  <a:schemeClr val="dk1"/>
                </a:solidFill>
                <a:latin typeface="Open Sans"/>
                <a:ea typeface="Open Sans"/>
                <a:cs typeface="Open Sans"/>
                <a:sym typeface="Open Sans"/>
              </a:rPr>
              <a:t> : des yeux </a:t>
            </a:r>
            <a:r>
              <a:rPr b="1" i="0" lang="fr-FR" sz="2400" u="none" cap="none" strike="noStrike">
                <a:solidFill>
                  <a:schemeClr val="dk1"/>
                </a:solidFill>
                <a:latin typeface="Open Sans"/>
                <a:ea typeface="Open Sans"/>
                <a:cs typeface="Open Sans"/>
                <a:sym typeface="Open Sans"/>
              </a:rPr>
              <a:t>vert</a:t>
            </a:r>
            <a:r>
              <a:rPr b="0" i="0" lang="fr-FR" sz="2400" u="none" cap="none" strike="noStrike">
                <a:solidFill>
                  <a:schemeClr val="dk1"/>
                </a:solidFill>
                <a:latin typeface="Open Sans"/>
                <a:ea typeface="Open Sans"/>
                <a:cs typeface="Open Sans"/>
                <a:sym typeface="Open Sans"/>
              </a:rPr>
              <a:t> </a:t>
            </a:r>
            <a:r>
              <a:rPr b="1" i="0" lang="fr-FR" sz="2400" u="none" cap="none" strike="noStrike">
                <a:solidFill>
                  <a:schemeClr val="dk1"/>
                </a:solidFill>
                <a:latin typeface="Open Sans"/>
                <a:ea typeface="Open Sans"/>
                <a:cs typeface="Open Sans"/>
                <a:sym typeface="Open Sans"/>
              </a:rPr>
              <a:t>foncé</a:t>
            </a:r>
            <a:r>
              <a:rPr b="0"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                   Des cheveux </a:t>
            </a:r>
            <a:r>
              <a:rPr b="1" i="0" lang="fr-FR" sz="2400" u="none" cap="none" strike="noStrike">
                <a:solidFill>
                  <a:schemeClr val="dk1"/>
                </a:solidFill>
                <a:latin typeface="Open Sans"/>
                <a:ea typeface="Open Sans"/>
                <a:cs typeface="Open Sans"/>
                <a:sym typeface="Open Sans"/>
              </a:rPr>
              <a:t>brun</a:t>
            </a:r>
            <a:r>
              <a:rPr b="0" i="0" lang="fr-FR" sz="2400" u="none" cap="none" strike="noStrike">
                <a:solidFill>
                  <a:schemeClr val="dk1"/>
                </a:solidFill>
                <a:latin typeface="Open Sans"/>
                <a:ea typeface="Open Sans"/>
                <a:cs typeface="Open Sans"/>
                <a:sym typeface="Open Sans"/>
              </a:rPr>
              <a:t> </a:t>
            </a:r>
            <a:r>
              <a:rPr b="1" i="0" lang="fr-FR" sz="2400" u="none" cap="none" strike="noStrike">
                <a:solidFill>
                  <a:schemeClr val="dk1"/>
                </a:solidFill>
                <a:latin typeface="Open Sans"/>
                <a:ea typeface="Open Sans"/>
                <a:cs typeface="Open Sans"/>
                <a:sym typeface="Open Sans"/>
              </a:rPr>
              <a:t>clair</a:t>
            </a:r>
            <a:r>
              <a:rPr b="0" i="0" lang="fr-FR" sz="2400" u="none" cap="none" strike="noStrike">
                <a:solidFill>
                  <a:schemeClr val="dk1"/>
                </a:solidFill>
                <a:latin typeface="Open Sans"/>
                <a:ea typeface="Open Sans"/>
                <a:cs typeface="Open Sans"/>
                <a:sym typeface="Open Sans"/>
              </a:rPr>
              <a:t>.</a:t>
            </a:r>
            <a:br>
              <a:rPr b="0" i="0" lang="fr-FR" sz="2400" u="none" cap="none" strike="noStrike">
                <a:solidFill>
                  <a:schemeClr val="dk1"/>
                </a:solidFill>
                <a:latin typeface="Open Sans"/>
                <a:ea typeface="Open Sans"/>
                <a:cs typeface="Open Sans"/>
                <a:sym typeface="Open Sans"/>
              </a:rPr>
            </a:br>
            <a:r>
              <a:rPr b="0" i="0" lang="fr-FR" sz="24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1000"/>
                                        <p:tgtEl>
                                          <p:spTgt spid="2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1000"/>
                                        <p:tgtEl>
                                          <p:spTgt spid="292"/>
                                        </p:tgtEl>
                                      </p:cBhvr>
                                    </p:animEffect>
                                  </p:childTnLst>
                                </p:cTn>
                              </p:par>
                              <p:par>
                                <p:cTn fill="hold" nodeType="withEffect" presetClass="entr" presetID="23" presetSubtype="16">
                                  <p:stCondLst>
                                    <p:cond delay="0"/>
                                  </p:stCondLst>
                                  <p:childTnLst>
                                    <p:set>
                                      <p:cBhvr>
                                        <p:cTn dur="1" fill="hold">
                                          <p:stCondLst>
                                            <p:cond delay="0"/>
                                          </p:stCondLst>
                                        </p:cTn>
                                        <p:tgtEl>
                                          <p:spTgt spid="291"/>
                                        </p:tgtEl>
                                        <p:attrNameLst>
                                          <p:attrName>style.visibility</p:attrName>
                                        </p:attrNameLst>
                                      </p:cBhvr>
                                      <p:to>
                                        <p:strVal val="visible"/>
                                      </p:to>
                                    </p:set>
                                    <p:anim calcmode="lin" valueType="num">
                                      <p:cBhvr additive="base">
                                        <p:cTn dur="500"/>
                                        <p:tgtEl>
                                          <p:spTgt spid="291"/>
                                        </p:tgtEl>
                                        <p:attrNameLst>
                                          <p:attrName>ppt_w</p:attrName>
                                        </p:attrNameLst>
                                      </p:cBhvr>
                                      <p:tavLst>
                                        <p:tav fmla="" tm="0">
                                          <p:val>
                                            <p:strVal val="0"/>
                                          </p:val>
                                        </p:tav>
                                        <p:tav fmla="" tm="100000">
                                          <p:val>
                                            <p:strVal val="#ppt_w"/>
                                          </p:val>
                                        </p:tav>
                                      </p:tavLst>
                                    </p:anim>
                                    <p:anim calcmode="lin" valueType="num">
                                      <p:cBhvr additive="base">
                                        <p:cTn dur="500"/>
                                        <p:tgtEl>
                                          <p:spTgt spid="29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1000"/>
                                  </p:stCondLst>
                                  <p:childTnLst>
                                    <p:set>
                                      <p:cBhvr>
                                        <p:cTn dur="1" fill="hold">
                                          <p:stCondLst>
                                            <p:cond delay="0"/>
                                          </p:stCondLst>
                                        </p:cTn>
                                        <p:tgtEl>
                                          <p:spTgt spid="293"/>
                                        </p:tgtEl>
                                        <p:attrNameLst>
                                          <p:attrName>style.visibility</p:attrName>
                                        </p:attrNameLst>
                                      </p:cBhvr>
                                      <p:to>
                                        <p:strVal val="visible"/>
                                      </p:to>
                                    </p:set>
                                    <p:animEffect filter="fade" transition="in">
                                      <p:cBhvr>
                                        <p:cTn dur="1000"/>
                                        <p:tgtEl>
                                          <p:spTgt spid="293"/>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94"/>
                                        </p:tgtEl>
                                        <p:attrNameLst>
                                          <p:attrName>style.visibility</p:attrName>
                                        </p:attrNameLst>
                                      </p:cBhvr>
                                      <p:to>
                                        <p:strVal val="visible"/>
                                      </p:to>
                                    </p:set>
                                    <p:animEffect filter="fade" transition="in">
                                      <p:cBhvr>
                                        <p:cTn dur="1000"/>
                                        <p:tgtEl>
                                          <p:spTgt spid="2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3"/>
          <p:cNvSpPr txBox="1"/>
          <p:nvPr/>
        </p:nvSpPr>
        <p:spPr>
          <a:xfrm>
            <a:off x="833438" y="80977"/>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1" i="0" sz="2800" u="none" cap="none" strike="noStrike">
              <a:solidFill>
                <a:srgbClr val="0096D6"/>
              </a:solidFill>
              <a:latin typeface="Open Sans"/>
              <a:ea typeface="Open Sans"/>
              <a:cs typeface="Open Sans"/>
              <a:sym typeface="Open Sans"/>
            </a:endParaRPr>
          </a:p>
        </p:txBody>
      </p:sp>
      <p:sp>
        <p:nvSpPr>
          <p:cNvPr id="301" name="Google Shape;301;p23"/>
          <p:cNvSpPr/>
          <p:nvPr/>
        </p:nvSpPr>
        <p:spPr>
          <a:xfrm>
            <a:off x="6291263" y="1617779"/>
            <a:ext cx="5695950" cy="3354387"/>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Tante Eponge était petite et ronde comme un ballon. Elle avait de petits yeux marron, une bouche en trou de serrure et une de ces grosses figures blanches et flasques qui ont l’air d’être bouillies. Elle ressemblait à un énorme chou blanc cuit à l’eau. </a:t>
            </a:r>
            <a:endParaRPr b="0" i="0" sz="1400" u="none" cap="none" strike="noStrike">
              <a:solidFill>
                <a:srgbClr val="000000"/>
              </a:solidFill>
              <a:latin typeface="Arial"/>
              <a:ea typeface="Arial"/>
              <a:cs typeface="Arial"/>
              <a:sym typeface="Arial"/>
            </a:endParaRPr>
          </a:p>
        </p:txBody>
      </p:sp>
      <p:sp>
        <p:nvSpPr>
          <p:cNvPr id="302" name="Google Shape;302;p23"/>
          <p:cNvSpPr/>
          <p:nvPr/>
        </p:nvSpPr>
        <p:spPr>
          <a:xfrm>
            <a:off x="677863" y="923248"/>
            <a:ext cx="4308475" cy="138906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passage puis  complétez le tableau avec des éléments de ce passage. </a:t>
            </a:r>
            <a:endParaRPr b="0" i="0" sz="1400" u="none" cap="none" strike="noStrike">
              <a:solidFill>
                <a:srgbClr val="000000"/>
              </a:solidFill>
              <a:latin typeface="Arial"/>
              <a:ea typeface="Arial"/>
              <a:cs typeface="Arial"/>
              <a:sym typeface="Arial"/>
            </a:endParaRPr>
          </a:p>
        </p:txBody>
      </p:sp>
      <p:graphicFrame>
        <p:nvGraphicFramePr>
          <p:cNvPr id="303" name="Google Shape;303;p23"/>
          <p:cNvGraphicFramePr/>
          <p:nvPr/>
        </p:nvGraphicFramePr>
        <p:xfrm>
          <a:off x="204788" y="2508250"/>
          <a:ext cx="3000000" cy="3000000"/>
        </p:xfrm>
        <a:graphic>
          <a:graphicData uri="http://schemas.openxmlformats.org/drawingml/2006/table">
            <a:tbl>
              <a:tblPr bandRow="1" firstRow="1">
                <a:noFill/>
                <a:tableStyleId>{1FA997DA-7336-4E07-B81C-36BBD522F467}</a:tableStyleId>
              </a:tblPr>
              <a:tblGrid>
                <a:gridCol w="2468700"/>
                <a:gridCol w="3227250"/>
              </a:tblGrid>
              <a:tr h="457375">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latin typeface="Open Sans"/>
                          <a:ea typeface="Open Sans"/>
                          <a:cs typeface="Open Sans"/>
                          <a:sym typeface="Open Sans"/>
                        </a:rPr>
                        <a:t>Noms qualifiés </a:t>
                      </a:r>
                      <a:endParaRPr sz="1400" u="none" cap="none" strike="noStrike"/>
                    </a:p>
                  </a:txBody>
                  <a:tcPr marT="45725" marB="45725" marR="91450" marL="91450">
                    <a:solidFill>
                      <a:srgbClr val="DDEAF6"/>
                    </a:solidFill>
                  </a:tcPr>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latin typeface="Open Sans"/>
                          <a:ea typeface="Open Sans"/>
                          <a:cs typeface="Open Sans"/>
                          <a:sym typeface="Open Sans"/>
                        </a:rPr>
                        <a:t>Adjectifs qualificatifs</a:t>
                      </a:r>
                      <a:endParaRPr sz="1400" u="none" cap="none" strike="noStrike"/>
                    </a:p>
                  </a:txBody>
                  <a:tcPr marT="45725" marB="45725" marR="91450" marL="91450">
                    <a:solidFill>
                      <a:srgbClr val="DDEAF6"/>
                    </a:solidFill>
                  </a:tcPr>
                </a:tc>
              </a:tr>
              <a:tr h="518350">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518350">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945225">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945225">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bl>
          </a:graphicData>
        </a:graphic>
      </p:graphicFrame>
      <p:graphicFrame>
        <p:nvGraphicFramePr>
          <p:cNvPr id="304" name="Google Shape;304;p23"/>
          <p:cNvGraphicFramePr/>
          <p:nvPr/>
        </p:nvGraphicFramePr>
        <p:xfrm>
          <a:off x="204788" y="2512451"/>
          <a:ext cx="3000000" cy="3000000"/>
        </p:xfrm>
        <a:graphic>
          <a:graphicData uri="http://schemas.openxmlformats.org/drawingml/2006/table">
            <a:tbl>
              <a:tblPr bandRow="1" firstRow="1">
                <a:noFill/>
                <a:tableStyleId>{1FA997DA-7336-4E07-B81C-36BBD522F467}</a:tableStyleId>
              </a:tblPr>
              <a:tblGrid>
                <a:gridCol w="2468700"/>
                <a:gridCol w="3227250"/>
              </a:tblGrid>
              <a:tr h="457375">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latin typeface="Open Sans"/>
                          <a:ea typeface="Open Sans"/>
                          <a:cs typeface="Open Sans"/>
                          <a:sym typeface="Open Sans"/>
                        </a:rPr>
                        <a:t>Noms qualifiés </a:t>
                      </a:r>
                      <a:endParaRPr sz="1400" u="none" cap="none" strike="noStrike"/>
                    </a:p>
                  </a:txBody>
                  <a:tcPr marT="45725" marB="45725" marR="91450" marL="91450">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latin typeface="Open Sans"/>
                          <a:ea typeface="Open Sans"/>
                          <a:cs typeface="Open Sans"/>
                          <a:sym typeface="Open Sans"/>
                        </a:rPr>
                        <a:t>Adjectifs qualificatifs</a:t>
                      </a:r>
                      <a:endParaRPr sz="1400" u="none" cap="none" strike="noStrike"/>
                    </a:p>
                  </a:txBody>
                  <a:tcPr marT="45725" marB="45725" marR="91450" marL="91450">
                    <a:lnB cap="flat" cmpd="sng" w="12700">
                      <a:solidFill>
                        <a:schemeClr val="dk1"/>
                      </a:solidFill>
                      <a:prstDash val="solid"/>
                      <a:round/>
                      <a:headEnd len="sm" w="sm" type="none"/>
                      <a:tailEnd len="sm" w="sm" type="none"/>
                    </a:lnB>
                    <a:solidFill>
                      <a:srgbClr val="DDEAF6"/>
                    </a:solidFill>
                  </a:tcPr>
                </a:tc>
              </a:tr>
              <a:tr h="518350">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Tante Eponge </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petite  -  ronde </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518350">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de yeux</a:t>
                      </a:r>
                      <a:endParaRPr sz="1400" u="none" cap="none" strike="noStrike"/>
                    </a:p>
                  </a:txBody>
                  <a:tcPr marT="45725" marB="45725" marR="91450" marL="91450">
                    <a:lnT cap="flat" cmpd="sng" w="12700">
                      <a:solidFill>
                        <a:schemeClr val="dk1"/>
                      </a:solidFill>
                      <a:prstDash val="solid"/>
                      <a:round/>
                      <a:headEnd len="sm" w="sm" type="none"/>
                      <a:tailEnd len="sm" w="sm" type="none"/>
                    </a:lnT>
                  </a:tcPr>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petits - marron</a:t>
                      </a:r>
                      <a:endParaRPr sz="1400" u="none" cap="none" strike="noStrike"/>
                    </a:p>
                  </a:txBody>
                  <a:tcPr marT="45725" marB="45725" marR="91450" marL="91450">
                    <a:lnT cap="flat" cmpd="sng" w="12700">
                      <a:solidFill>
                        <a:schemeClr val="dk1"/>
                      </a:solidFill>
                      <a:prstDash val="solid"/>
                      <a:round/>
                      <a:headEnd len="sm" w="sm" type="none"/>
                      <a:tailEnd len="sm" w="sm" type="none"/>
                    </a:lnT>
                  </a:tcPr>
                </a:tc>
              </a:tr>
              <a:tr h="945225">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ces figures</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grosses - blanches - flasques - bouillies</a:t>
                      </a:r>
                      <a:endParaRPr sz="1400" u="none" cap="none" strike="noStrike"/>
                    </a:p>
                  </a:txBody>
                  <a:tcPr marT="45725" marB="45725" marR="91450" marL="91450"/>
                </a:tc>
              </a:tr>
              <a:tr h="945225">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Un chou</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énorme - blanc  - cuit</a:t>
                      </a:r>
                      <a:endParaRPr sz="1400" u="none" cap="none" strike="noStrike"/>
                    </a:p>
                  </a:txBody>
                  <a:tcPr marT="45725" marB="45725" marR="91450" marL="91450"/>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2000"/>
                                        <p:tgtEl>
                                          <p:spTgt spid="3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1000"/>
                                        <p:tgtEl>
                                          <p:spTgt spid="3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500"/>
                                        <p:tgtEl>
                                          <p:spTgt spid="3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24"/>
          <p:cNvSpPr txBox="1"/>
          <p:nvPr/>
        </p:nvSpPr>
        <p:spPr>
          <a:xfrm>
            <a:off x="828675" y="45819"/>
            <a:ext cx="109156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11" name="Google Shape;311;p24"/>
          <p:cNvSpPr/>
          <p:nvPr/>
        </p:nvSpPr>
        <p:spPr>
          <a:xfrm>
            <a:off x="5006975" y="841375"/>
            <a:ext cx="6980238" cy="188753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Tante Eponge était petite et ronde comme un ballon. Elle avait de petits yeux marron, une bouche en trou de serrure et une de ces grosses figures blanches et flasques qui ont l’air d’être bouillies. Elle ressemblait à un énorme chou blanc cuit à l’eau. </a:t>
            </a:r>
            <a:endParaRPr b="0" i="0" sz="1400" u="none" cap="none" strike="noStrike">
              <a:solidFill>
                <a:srgbClr val="000000"/>
              </a:solidFill>
              <a:latin typeface="Arial"/>
              <a:ea typeface="Arial"/>
              <a:cs typeface="Arial"/>
              <a:sym typeface="Arial"/>
            </a:endParaRPr>
          </a:p>
        </p:txBody>
      </p:sp>
      <p:sp>
        <p:nvSpPr>
          <p:cNvPr id="312" name="Google Shape;312;p24"/>
          <p:cNvSpPr/>
          <p:nvPr/>
        </p:nvSpPr>
        <p:spPr>
          <a:xfrm>
            <a:off x="828675" y="841375"/>
            <a:ext cx="4178300" cy="173831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Pour chaque adjectif qualificatif, indiquez s’il s’agit </a:t>
            </a:r>
            <a:r>
              <a:rPr b="1" i="0" lang="fr-FR" sz="2400" u="sng" cap="none" strike="noStrike">
                <a:solidFill>
                  <a:schemeClr val="dk1"/>
                </a:solidFill>
                <a:latin typeface="Open Sans"/>
                <a:ea typeface="Open Sans"/>
                <a:cs typeface="Open Sans"/>
                <a:sym typeface="Open Sans"/>
              </a:rPr>
              <a:t>d’un épithète </a:t>
            </a:r>
            <a:r>
              <a:rPr b="1" i="0" lang="fr-FR" sz="2400" u="none" cap="none" strike="noStrike">
                <a:solidFill>
                  <a:schemeClr val="dk1"/>
                </a:solidFill>
                <a:latin typeface="Open Sans"/>
                <a:ea typeface="Open Sans"/>
                <a:cs typeface="Open Sans"/>
                <a:sym typeface="Open Sans"/>
              </a:rPr>
              <a:t>ou </a:t>
            </a:r>
            <a:r>
              <a:rPr b="1" i="0" lang="fr-FR" sz="2400" u="sng" cap="none" strike="noStrike">
                <a:solidFill>
                  <a:schemeClr val="dk1"/>
                </a:solidFill>
                <a:latin typeface="Open Sans"/>
                <a:ea typeface="Open Sans"/>
                <a:cs typeface="Open Sans"/>
                <a:sym typeface="Open Sans"/>
              </a:rPr>
              <a:t>d’un attribut</a:t>
            </a:r>
            <a:r>
              <a:rPr b="1"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Entourez </a:t>
            </a:r>
            <a:r>
              <a:rPr b="1" i="0" lang="fr-FR" sz="2400" u="sng" cap="none" strike="noStrike">
                <a:solidFill>
                  <a:schemeClr val="dk1"/>
                </a:solidFill>
                <a:latin typeface="Open Sans"/>
                <a:ea typeface="Open Sans"/>
                <a:cs typeface="Open Sans"/>
                <a:sym typeface="Open Sans"/>
              </a:rPr>
              <a:t>les verbes d’état</a:t>
            </a:r>
            <a:r>
              <a:rPr b="1" i="0" lang="fr-FR" sz="24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graphicFrame>
        <p:nvGraphicFramePr>
          <p:cNvPr id="313" name="Google Shape;313;p24"/>
          <p:cNvGraphicFramePr/>
          <p:nvPr/>
        </p:nvGraphicFramePr>
        <p:xfrm>
          <a:off x="1139825" y="2797175"/>
          <a:ext cx="3000000" cy="3000000"/>
        </p:xfrm>
        <a:graphic>
          <a:graphicData uri="http://schemas.openxmlformats.org/drawingml/2006/table">
            <a:tbl>
              <a:tblPr bandRow="1" firstRow="1">
                <a:noFill/>
                <a:tableStyleId>{1FA997DA-7336-4E07-B81C-36BBD522F467}</a:tableStyleId>
              </a:tblPr>
              <a:tblGrid>
                <a:gridCol w="2702375"/>
                <a:gridCol w="3532750"/>
                <a:gridCol w="3532750"/>
              </a:tblGrid>
              <a:tr h="833600">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Noms qualifiés </a:t>
                      </a:r>
                      <a:endParaRPr sz="1400" u="none" cap="none" strike="noStrike"/>
                    </a:p>
                  </a:txBody>
                  <a:tcPr marT="45725" marB="45725" marR="91450" marL="91450">
                    <a:solidFill>
                      <a:srgbClr val="DDEAF6"/>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Adjectifs qualificatifs épithètes </a:t>
                      </a:r>
                      <a:endParaRPr sz="1400" u="none" cap="none" strike="noStrike"/>
                    </a:p>
                  </a:txBody>
                  <a:tcPr marT="45725" marB="45725" marR="91450" marL="91450">
                    <a:solidFill>
                      <a:srgbClr val="DDEAF6"/>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Adjectifs qualificatifs attributs </a:t>
                      </a:r>
                      <a:endParaRPr sz="1400" u="none" cap="none" strike="noStrike"/>
                    </a:p>
                  </a:txBody>
                  <a:tcPr marT="45725" marB="45725" marR="91450" marL="91450">
                    <a:solidFill>
                      <a:srgbClr val="DDEAF6"/>
                    </a:solidFill>
                  </a:tcPr>
                </a:tc>
              </a:tr>
              <a:tr h="586025">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723500">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955875">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771300">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bl>
          </a:graphicData>
        </a:graphic>
      </p:graphicFrame>
      <p:sp>
        <p:nvSpPr>
          <p:cNvPr id="314" name="Google Shape;314;p24"/>
          <p:cNvSpPr/>
          <p:nvPr/>
        </p:nvSpPr>
        <p:spPr>
          <a:xfrm>
            <a:off x="6553200" y="979488"/>
            <a:ext cx="544513" cy="369887"/>
          </a:xfrm>
          <a:prstGeom prst="ellipse">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15" name="Google Shape;315;p24"/>
          <p:cNvSpPr/>
          <p:nvPr/>
        </p:nvSpPr>
        <p:spPr>
          <a:xfrm>
            <a:off x="9666288" y="1876425"/>
            <a:ext cx="856346" cy="369888"/>
          </a:xfrm>
          <a:prstGeom prst="ellipse">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aphicFrame>
        <p:nvGraphicFramePr>
          <p:cNvPr id="316" name="Google Shape;316;p24"/>
          <p:cNvGraphicFramePr/>
          <p:nvPr/>
        </p:nvGraphicFramePr>
        <p:xfrm>
          <a:off x="1139825" y="2797175"/>
          <a:ext cx="3000000" cy="3000000"/>
        </p:xfrm>
        <a:graphic>
          <a:graphicData uri="http://schemas.openxmlformats.org/drawingml/2006/table">
            <a:tbl>
              <a:tblPr bandRow="1" firstRow="1">
                <a:noFill/>
                <a:tableStyleId>{1FA997DA-7336-4E07-B81C-36BBD522F467}</a:tableStyleId>
              </a:tblPr>
              <a:tblGrid>
                <a:gridCol w="2702375"/>
                <a:gridCol w="3532750"/>
                <a:gridCol w="3532750"/>
              </a:tblGrid>
              <a:tr h="833350">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Noms qualifiés </a:t>
                      </a:r>
                      <a:endParaRPr sz="1400" u="none" cap="none" strike="noStrike"/>
                    </a:p>
                  </a:txBody>
                  <a:tcPr marT="45750" marB="45750" marR="91450" marL="91450">
                    <a:solidFill>
                      <a:srgbClr val="DDEAF6"/>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Adjectifs qualificatifs épithètes </a:t>
                      </a:r>
                      <a:endParaRPr sz="1400" u="none" cap="none" strike="noStrike"/>
                    </a:p>
                  </a:txBody>
                  <a:tcPr marT="45750" marB="45750" marR="91450" marL="91450">
                    <a:solidFill>
                      <a:srgbClr val="DDEAF6"/>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Adjectifs qualificatifs attributs </a:t>
                      </a:r>
                      <a:endParaRPr sz="1400" u="none" cap="none" strike="noStrike"/>
                    </a:p>
                  </a:txBody>
                  <a:tcPr marT="45750" marB="45750" marR="91450" marL="91450">
                    <a:solidFill>
                      <a:srgbClr val="DDEAF6"/>
                    </a:solidFill>
                  </a:tcPr>
                </a:tc>
              </a:tr>
              <a:tr h="585850">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Tante Eponge </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002060"/>
                        </a:solidFill>
                        <a:latin typeface="Open Sans"/>
                        <a:ea typeface="Open Sans"/>
                        <a:cs typeface="Open Sans"/>
                        <a:sym typeface="Open Sans"/>
                      </a:endParaRPr>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petite  -  ronde </a:t>
                      </a:r>
                      <a:endParaRPr sz="1400" u="none" cap="none" strike="noStrike"/>
                    </a:p>
                  </a:txBody>
                  <a:tcPr marT="45750" marB="45750" marR="91450" marL="91450"/>
                </a:tc>
              </a:tr>
              <a:tr h="723275">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de yeux</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petits - marron</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002060"/>
                        </a:solidFill>
                        <a:latin typeface="Open Sans"/>
                        <a:ea typeface="Open Sans"/>
                        <a:cs typeface="Open Sans"/>
                        <a:sym typeface="Open Sans"/>
                      </a:endParaRPr>
                    </a:p>
                  </a:txBody>
                  <a:tcPr marT="45750" marB="45750" marR="91450" marL="91450"/>
                </a:tc>
              </a:tr>
              <a:tr h="956800">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ces figures</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grosses - blanches - flasques</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 bouillies</a:t>
                      </a:r>
                      <a:endParaRPr sz="1400" u="none" cap="none" strike="noStrike"/>
                    </a:p>
                  </a:txBody>
                  <a:tcPr marT="45750" marB="45750" marR="91450" marL="91450"/>
                </a:tc>
              </a:tr>
              <a:tr h="771050">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Un chou</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énorme - blanc  - cuit</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002060"/>
                        </a:solidFill>
                        <a:latin typeface="Open Sans"/>
                        <a:ea typeface="Open Sans"/>
                        <a:cs typeface="Open Sans"/>
                        <a:sym typeface="Open Sans"/>
                      </a:endParaRPr>
                    </a:p>
                  </a:txBody>
                  <a:tcPr marT="45750" marB="45750" marR="91450" marL="91450"/>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2"/>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313"/>
                                        </p:tgtEl>
                                        <p:attrNameLst>
                                          <p:attrName>style.visibility</p:attrName>
                                        </p:attrNameLst>
                                      </p:cBhvr>
                                      <p:to>
                                        <p:strVal val="visible"/>
                                      </p:to>
                                    </p:set>
                                    <p:animEffect filter="fade" transition="in">
                                      <p:cBhvr>
                                        <p:cTn dur="1000"/>
                                        <p:tgtEl>
                                          <p:spTgt spid="3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
                                        </p:tgtEl>
                                        <p:attrNameLst>
                                          <p:attrName>style.visibility</p:attrName>
                                        </p:attrNameLst>
                                      </p:cBhvr>
                                      <p:to>
                                        <p:strVal val="visible"/>
                                      </p:to>
                                    </p:set>
                                    <p:animEffect filter="fade" transition="in">
                                      <p:cBhvr>
                                        <p:cTn dur="1000"/>
                                        <p:tgtEl>
                                          <p:spTgt spid="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
                                        </p:tgtEl>
                                        <p:attrNameLst>
                                          <p:attrName>style.visibility</p:attrName>
                                        </p:attrNameLst>
                                      </p:cBhvr>
                                      <p:to>
                                        <p:strVal val="visible"/>
                                      </p:to>
                                    </p:set>
                                    <p:animEffect filter="fade" transition="in">
                                      <p:cBhvr>
                                        <p:cTn dur="2000"/>
                                        <p:tgtEl>
                                          <p:spTgt spid="314"/>
                                        </p:tgtEl>
                                      </p:cBhvr>
                                    </p:animEffect>
                                  </p:childTnLst>
                                </p:cTn>
                              </p:par>
                              <p:par>
                                <p:cTn fill="hold" nodeType="withEffect" presetClass="entr" presetID="10" presetSubtype="0">
                                  <p:stCondLst>
                                    <p:cond delay="500"/>
                                  </p:stCondLst>
                                  <p:childTnLst>
                                    <p:set>
                                      <p:cBhvr>
                                        <p:cTn dur="1" fill="hold">
                                          <p:stCondLst>
                                            <p:cond delay="0"/>
                                          </p:stCondLst>
                                        </p:cTn>
                                        <p:tgtEl>
                                          <p:spTgt spid="315"/>
                                        </p:tgtEl>
                                        <p:attrNameLst>
                                          <p:attrName>style.visibility</p:attrName>
                                        </p:attrNameLst>
                                      </p:cBhvr>
                                      <p:to>
                                        <p:strVal val="visible"/>
                                      </p:to>
                                    </p:set>
                                    <p:animEffect filter="fade" transition="in">
                                      <p:cBhvr>
                                        <p:cTn dur="2000"/>
                                        <p:tgtEl>
                                          <p:spTgt spid="3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25"/>
          <p:cNvSpPr txBox="1"/>
          <p:nvPr/>
        </p:nvSpPr>
        <p:spPr>
          <a:xfrm>
            <a:off x="805962" y="64760"/>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23" name="Google Shape;323;p25"/>
          <p:cNvSpPr/>
          <p:nvPr/>
        </p:nvSpPr>
        <p:spPr>
          <a:xfrm>
            <a:off x="530225" y="1001713"/>
            <a:ext cx="4306888" cy="201136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Indiquez le genre et le nombre des adjectifs qualificatifs soulignés. </a:t>
            </a:r>
            <a:br>
              <a:rPr b="1" i="0" lang="fr-FR" sz="2400" u="none" cap="none" strike="noStrike">
                <a:solidFill>
                  <a:schemeClr val="dk1"/>
                </a:solidFill>
                <a:latin typeface="Open Sans"/>
                <a:ea typeface="Open Sans"/>
                <a:cs typeface="Open Sans"/>
                <a:sym typeface="Open Sans"/>
              </a:rPr>
            </a:br>
            <a:r>
              <a:rPr b="1" i="0" lang="fr-FR" sz="2400" u="none" cap="none" strike="noStrike">
                <a:solidFill>
                  <a:schemeClr val="dk1"/>
                </a:solidFill>
                <a:latin typeface="Open Sans"/>
                <a:ea typeface="Open Sans"/>
                <a:cs typeface="Open Sans"/>
                <a:sym typeface="Open Sans"/>
              </a:rPr>
              <a:t>Justifiez l’ orthographe de ces adjectifs.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p:txBody>
      </p:sp>
      <p:grpSp>
        <p:nvGrpSpPr>
          <p:cNvPr id="324" name="Google Shape;324;p25"/>
          <p:cNvGrpSpPr/>
          <p:nvPr/>
        </p:nvGrpSpPr>
        <p:grpSpPr>
          <a:xfrm>
            <a:off x="5056188" y="827088"/>
            <a:ext cx="7000875" cy="2800350"/>
            <a:chOff x="5056850" y="827015"/>
            <a:chExt cx="7000875" cy="2800638"/>
          </a:xfrm>
        </p:grpSpPr>
        <p:sp>
          <p:nvSpPr>
            <p:cNvPr id="325" name="Google Shape;325;p25"/>
            <p:cNvSpPr/>
            <p:nvPr/>
          </p:nvSpPr>
          <p:spPr>
            <a:xfrm>
              <a:off x="5056850" y="827015"/>
              <a:ext cx="7000875" cy="280063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Tante Eponge était petite et ronde comme un ballon. Elle avait de petits yeux marron, une bouche en trou de serrure et une de ces grosses figures blanches et flasques qui ont l’air d’être bouillies. Elle ressemblait à un énorme chou blanc cuit à l’eau. </a:t>
              </a:r>
              <a:endParaRPr b="0" i="0" sz="1400" u="none" cap="none" strike="noStrike">
                <a:solidFill>
                  <a:srgbClr val="000000"/>
                </a:solidFill>
                <a:latin typeface="Arial"/>
                <a:ea typeface="Arial"/>
                <a:cs typeface="Arial"/>
                <a:sym typeface="Arial"/>
              </a:endParaRPr>
            </a:p>
          </p:txBody>
        </p:sp>
        <p:cxnSp>
          <p:nvCxnSpPr>
            <p:cNvPr id="326" name="Google Shape;326;p25"/>
            <p:cNvCxnSpPr/>
            <p:nvPr/>
          </p:nvCxnSpPr>
          <p:spPr>
            <a:xfrm>
              <a:off x="7650825" y="1354119"/>
              <a:ext cx="731837" cy="0"/>
            </a:xfrm>
            <a:prstGeom prst="straightConnector1">
              <a:avLst/>
            </a:prstGeom>
            <a:noFill/>
            <a:ln cap="flat" cmpd="sng" w="38100">
              <a:solidFill>
                <a:srgbClr val="FF0000"/>
              </a:solidFill>
              <a:prstDash val="solid"/>
              <a:round/>
              <a:headEnd len="sm" w="sm" type="none"/>
              <a:tailEnd len="sm" w="sm" type="none"/>
            </a:ln>
          </p:spPr>
        </p:cxnSp>
        <p:cxnSp>
          <p:nvCxnSpPr>
            <p:cNvPr id="327" name="Google Shape;327;p25"/>
            <p:cNvCxnSpPr/>
            <p:nvPr/>
          </p:nvCxnSpPr>
          <p:spPr>
            <a:xfrm>
              <a:off x="6726900" y="1903451"/>
              <a:ext cx="731837" cy="0"/>
            </a:xfrm>
            <a:prstGeom prst="straightConnector1">
              <a:avLst/>
            </a:prstGeom>
            <a:noFill/>
            <a:ln cap="flat" cmpd="sng" w="38100">
              <a:solidFill>
                <a:srgbClr val="FF0000"/>
              </a:solidFill>
              <a:prstDash val="solid"/>
              <a:round/>
              <a:headEnd len="sm" w="sm" type="none"/>
              <a:tailEnd len="sm" w="sm" type="none"/>
            </a:ln>
          </p:spPr>
        </p:cxnSp>
        <p:cxnSp>
          <p:nvCxnSpPr>
            <p:cNvPr id="328" name="Google Shape;328;p25"/>
            <p:cNvCxnSpPr/>
            <p:nvPr/>
          </p:nvCxnSpPr>
          <p:spPr>
            <a:xfrm>
              <a:off x="8185812" y="1890749"/>
              <a:ext cx="914400" cy="0"/>
            </a:xfrm>
            <a:prstGeom prst="straightConnector1">
              <a:avLst/>
            </a:prstGeom>
            <a:noFill/>
            <a:ln cap="flat" cmpd="sng" w="38100">
              <a:solidFill>
                <a:srgbClr val="FF0000"/>
              </a:solidFill>
              <a:prstDash val="solid"/>
              <a:round/>
              <a:headEnd len="sm" w="sm" type="none"/>
              <a:tailEnd len="sm" w="sm" type="none"/>
            </a:ln>
          </p:spPr>
        </p:cxnSp>
      </p:grpSp>
      <p:sp>
        <p:nvSpPr>
          <p:cNvPr id="329" name="Google Shape;329;p25"/>
          <p:cNvSpPr/>
          <p:nvPr/>
        </p:nvSpPr>
        <p:spPr>
          <a:xfrm>
            <a:off x="485775" y="3700463"/>
            <a:ext cx="1371600" cy="823912"/>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Petite</a:t>
            </a:r>
            <a:endParaRPr b="0" i="0" sz="1400" u="none" cap="none" strike="noStrike">
              <a:solidFill>
                <a:srgbClr val="000000"/>
              </a:solidFill>
              <a:latin typeface="Arial"/>
              <a:ea typeface="Arial"/>
              <a:cs typeface="Arial"/>
              <a:sym typeface="Arial"/>
            </a:endParaRPr>
          </a:p>
        </p:txBody>
      </p:sp>
      <p:sp>
        <p:nvSpPr>
          <p:cNvPr id="330" name="Google Shape;330;p25"/>
          <p:cNvSpPr/>
          <p:nvPr/>
        </p:nvSpPr>
        <p:spPr>
          <a:xfrm>
            <a:off x="2016125" y="3700463"/>
            <a:ext cx="10040938" cy="823912"/>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Féminin singulier : il s’accorde en genre et en nombre avec le nom qualifié « Tante Eponge »  (féminin singulier).</a:t>
            </a:r>
            <a:endParaRPr b="0" i="0" sz="1400" u="none" cap="none" strike="noStrike">
              <a:solidFill>
                <a:srgbClr val="000000"/>
              </a:solidFill>
              <a:latin typeface="Arial"/>
              <a:ea typeface="Arial"/>
              <a:cs typeface="Arial"/>
              <a:sym typeface="Arial"/>
            </a:endParaRPr>
          </a:p>
        </p:txBody>
      </p:sp>
      <p:sp>
        <p:nvSpPr>
          <p:cNvPr id="331" name="Google Shape;331;p25"/>
          <p:cNvSpPr/>
          <p:nvPr/>
        </p:nvSpPr>
        <p:spPr>
          <a:xfrm>
            <a:off x="511175" y="4725988"/>
            <a:ext cx="1371600" cy="825500"/>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Petits</a:t>
            </a:r>
            <a:endParaRPr b="0" i="0" sz="1400" u="none" cap="none" strike="noStrike">
              <a:solidFill>
                <a:srgbClr val="000000"/>
              </a:solidFill>
              <a:latin typeface="Arial"/>
              <a:ea typeface="Arial"/>
              <a:cs typeface="Arial"/>
              <a:sym typeface="Arial"/>
            </a:endParaRPr>
          </a:p>
        </p:txBody>
      </p:sp>
      <p:sp>
        <p:nvSpPr>
          <p:cNvPr id="332" name="Google Shape;332;p25"/>
          <p:cNvSpPr/>
          <p:nvPr/>
        </p:nvSpPr>
        <p:spPr>
          <a:xfrm>
            <a:off x="2016125" y="4727575"/>
            <a:ext cx="10040938" cy="823913"/>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Masculin pluriel :  il s’accorde en genre et en nombre avec le nom qualifié « yeux » ( masculin pluriel ).</a:t>
            </a:r>
            <a:endParaRPr b="0" i="0" sz="1400" u="none" cap="none" strike="noStrike">
              <a:solidFill>
                <a:srgbClr val="000000"/>
              </a:solidFill>
              <a:latin typeface="Arial"/>
              <a:ea typeface="Arial"/>
              <a:cs typeface="Arial"/>
              <a:sym typeface="Arial"/>
            </a:endParaRPr>
          </a:p>
        </p:txBody>
      </p:sp>
      <p:sp>
        <p:nvSpPr>
          <p:cNvPr id="333" name="Google Shape;333;p25"/>
          <p:cNvSpPr/>
          <p:nvPr/>
        </p:nvSpPr>
        <p:spPr>
          <a:xfrm>
            <a:off x="525463" y="5738813"/>
            <a:ext cx="1371600" cy="823912"/>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marron</a:t>
            </a:r>
            <a:endParaRPr b="0" i="0" sz="1400" u="none" cap="none" strike="noStrike">
              <a:solidFill>
                <a:srgbClr val="000000"/>
              </a:solidFill>
              <a:latin typeface="Arial"/>
              <a:ea typeface="Arial"/>
              <a:cs typeface="Arial"/>
              <a:sym typeface="Arial"/>
            </a:endParaRPr>
          </a:p>
        </p:txBody>
      </p:sp>
      <p:sp>
        <p:nvSpPr>
          <p:cNvPr id="334" name="Google Shape;334;p25"/>
          <p:cNvSpPr/>
          <p:nvPr/>
        </p:nvSpPr>
        <p:spPr>
          <a:xfrm>
            <a:off x="2016125" y="5738813"/>
            <a:ext cx="10040938" cy="823912"/>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Masculin singulier :  c’est un nom utilisé comme adjectif de couleur, il ne s’accorde pas avec le nom qualifié « yeux » ( masculin pluriel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9"/>
                                        </p:tgtEl>
                                        <p:attrNameLst>
                                          <p:attrName>style.visibility</p:attrName>
                                        </p:attrNameLst>
                                      </p:cBhvr>
                                      <p:to>
                                        <p:strVal val="visible"/>
                                      </p:to>
                                    </p:set>
                                    <p:animEffect filter="fade" transition="in">
                                      <p:cBhvr>
                                        <p:cTn dur="1000"/>
                                        <p:tgtEl>
                                          <p:spTgt spid="329"/>
                                        </p:tgtEl>
                                      </p:cBhvr>
                                    </p:animEffect>
                                  </p:childTnLst>
                                </p:cTn>
                              </p:par>
                              <p:par>
                                <p:cTn fill="hold" nodeType="withEffect" presetClass="entr" presetID="10" presetSubtype="0">
                                  <p:stCondLst>
                                    <p:cond delay="0"/>
                                  </p:stCondLst>
                                  <p:childTnLst>
                                    <p:set>
                                      <p:cBhvr>
                                        <p:cTn dur="1" fill="hold">
                                          <p:stCondLst>
                                            <p:cond delay="0"/>
                                          </p:stCondLst>
                                        </p:cTn>
                                        <p:tgtEl>
                                          <p:spTgt spid="331"/>
                                        </p:tgtEl>
                                        <p:attrNameLst>
                                          <p:attrName>style.visibility</p:attrName>
                                        </p:attrNameLst>
                                      </p:cBhvr>
                                      <p:to>
                                        <p:strVal val="visible"/>
                                      </p:to>
                                    </p:set>
                                    <p:animEffect filter="fade" transition="in">
                                      <p:cBhvr>
                                        <p:cTn dur="1000"/>
                                        <p:tgtEl>
                                          <p:spTgt spid="331"/>
                                        </p:tgtEl>
                                      </p:cBhvr>
                                    </p:animEffect>
                                  </p:childTnLst>
                                </p:cTn>
                              </p:par>
                              <p:par>
                                <p:cTn fill="hold" nodeType="withEffect" presetClass="entr" presetID="10" presetSubtype="0">
                                  <p:stCondLst>
                                    <p:cond delay="0"/>
                                  </p:stCondLst>
                                  <p:childTnLst>
                                    <p:set>
                                      <p:cBhvr>
                                        <p:cTn dur="1" fill="hold">
                                          <p:stCondLst>
                                            <p:cond delay="0"/>
                                          </p:stCondLst>
                                        </p:cTn>
                                        <p:tgtEl>
                                          <p:spTgt spid="333"/>
                                        </p:tgtEl>
                                        <p:attrNameLst>
                                          <p:attrName>style.visibility</p:attrName>
                                        </p:attrNameLst>
                                      </p:cBhvr>
                                      <p:to>
                                        <p:strVal val="visible"/>
                                      </p:to>
                                    </p:set>
                                    <p:animEffect filter="fade" transition="in">
                                      <p:cBhvr>
                                        <p:cTn dur="1000"/>
                                        <p:tgtEl>
                                          <p:spTgt spid="3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0"/>
                                        </p:tgtEl>
                                        <p:attrNameLst>
                                          <p:attrName>style.visibility</p:attrName>
                                        </p:attrNameLst>
                                      </p:cBhvr>
                                      <p:to>
                                        <p:strVal val="visible"/>
                                      </p:to>
                                    </p:set>
                                    <p:animEffect filter="fade" transition="in">
                                      <p:cBhvr>
                                        <p:cTn dur="500"/>
                                        <p:tgtEl>
                                          <p:spTgt spid="3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2"/>
                                        </p:tgtEl>
                                        <p:attrNameLst>
                                          <p:attrName>style.visibility</p:attrName>
                                        </p:attrNameLst>
                                      </p:cBhvr>
                                      <p:to>
                                        <p:strVal val="visible"/>
                                      </p:to>
                                    </p:set>
                                    <p:animEffect filter="fade" transition="in">
                                      <p:cBhvr>
                                        <p:cTn dur="500"/>
                                        <p:tgtEl>
                                          <p:spTgt spid="3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4"/>
                                        </p:tgtEl>
                                        <p:attrNameLst>
                                          <p:attrName>style.visibility</p:attrName>
                                        </p:attrNameLst>
                                      </p:cBhvr>
                                      <p:to>
                                        <p:strVal val="visible"/>
                                      </p:to>
                                    </p:set>
                                    <p:animEffect filter="fade" transition="in">
                                      <p:cBhvr>
                                        <p:cTn dur="500"/>
                                        <p:tgtEl>
                                          <p:spTgt spid="3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26"/>
          <p:cNvSpPr txBox="1"/>
          <p:nvPr/>
        </p:nvSpPr>
        <p:spPr>
          <a:xfrm>
            <a:off x="749691" y="53757"/>
            <a:ext cx="109156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1" i="0" sz="2800" u="none" cap="none" strike="noStrike">
              <a:solidFill>
                <a:srgbClr val="0096D6"/>
              </a:solidFill>
              <a:latin typeface="Open Sans"/>
              <a:ea typeface="Open Sans"/>
              <a:cs typeface="Open Sans"/>
              <a:sym typeface="Open Sans"/>
            </a:endParaRPr>
          </a:p>
        </p:txBody>
      </p:sp>
      <p:sp>
        <p:nvSpPr>
          <p:cNvPr id="341" name="Google Shape;341;p26"/>
          <p:cNvSpPr/>
          <p:nvPr/>
        </p:nvSpPr>
        <p:spPr>
          <a:xfrm>
            <a:off x="329061" y="1898275"/>
            <a:ext cx="3433763" cy="13938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Accordez les adjectifs qualificatifs avec les noms qualifiés.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p:txBody>
      </p:sp>
      <p:sp>
        <p:nvSpPr>
          <p:cNvPr id="342" name="Google Shape;342;p26"/>
          <p:cNvSpPr/>
          <p:nvPr/>
        </p:nvSpPr>
        <p:spPr>
          <a:xfrm>
            <a:off x="4296229" y="1163212"/>
            <a:ext cx="7396093" cy="409342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002060"/>
                </a:solidFill>
                <a:latin typeface="Open Sans"/>
                <a:ea typeface="Open Sans"/>
                <a:cs typeface="Open Sans"/>
                <a:sym typeface="Open Sans"/>
              </a:rPr>
              <a:t>Michel était très (blond)                avec des cheveux très (court)                 . Ses lèvres(mince)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002060"/>
                </a:solidFill>
                <a:latin typeface="Open Sans"/>
                <a:ea typeface="Open Sans"/>
                <a:cs typeface="Open Sans"/>
                <a:sym typeface="Open Sans"/>
              </a:rPr>
              <a:t>semblaient toujours (mouillé)                       .</a:t>
            </a:r>
            <a:br>
              <a:rPr b="1" i="0" lang="fr-FR" sz="2600" u="none" cap="none" strike="noStrike">
                <a:solidFill>
                  <a:srgbClr val="002060"/>
                </a:solidFill>
                <a:latin typeface="Open Sans"/>
                <a:ea typeface="Open Sans"/>
                <a:cs typeface="Open Sans"/>
                <a:sym typeface="Open Sans"/>
              </a:rPr>
            </a:br>
            <a:r>
              <a:rPr b="1" i="0" lang="fr-FR" sz="2600" u="none" cap="none" strike="noStrike">
                <a:solidFill>
                  <a:srgbClr val="002060"/>
                </a:solidFill>
                <a:latin typeface="Open Sans"/>
                <a:ea typeface="Open Sans"/>
                <a:cs typeface="Open Sans"/>
                <a:sym typeface="Open Sans"/>
              </a:rPr>
              <a:t>Son visage (pâle)               , aux yeux (bleu)                  , paraissait assez (dur)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002060"/>
                </a:solidFill>
                <a:latin typeface="Open Sans"/>
                <a:ea typeface="Open Sans"/>
                <a:cs typeface="Open Sans"/>
                <a:sym typeface="Open Sans"/>
              </a:rPr>
              <a:t>Karim était vêtu d’un pantalon en velours à côtes(marron)                   et d'un pull-over (original)                  : une manche (bleu foncé)                 </a:t>
            </a:r>
            <a:br>
              <a:rPr b="1" i="0" lang="fr-FR" sz="2600" u="none" cap="none" strike="noStrike">
                <a:solidFill>
                  <a:srgbClr val="002060"/>
                </a:solidFill>
                <a:latin typeface="Open Sans"/>
                <a:ea typeface="Open Sans"/>
                <a:cs typeface="Open Sans"/>
                <a:sym typeface="Open Sans"/>
              </a:rPr>
            </a:br>
            <a:r>
              <a:rPr b="1" i="0" lang="fr-FR" sz="2600" u="none" cap="none" strike="noStrike">
                <a:solidFill>
                  <a:srgbClr val="002060"/>
                </a:solidFill>
                <a:latin typeface="Open Sans"/>
                <a:ea typeface="Open Sans"/>
                <a:cs typeface="Open Sans"/>
                <a:sym typeface="Open Sans"/>
              </a:rPr>
              <a:t>                         et une manche (vert)             .</a:t>
            </a:r>
            <a:br>
              <a:rPr b="1" i="0" lang="fr-FR" sz="2600" u="none" cap="none" strike="noStrike">
                <a:solidFill>
                  <a:srgbClr val="002060"/>
                </a:solidFill>
                <a:latin typeface="Open Sans"/>
                <a:ea typeface="Open Sans"/>
                <a:cs typeface="Open Sans"/>
                <a:sym typeface="Open Sans"/>
              </a:rPr>
            </a:br>
            <a:endParaRPr b="1" i="0" sz="2600" u="none" cap="none" strike="noStrike">
              <a:solidFill>
                <a:srgbClr val="002060"/>
              </a:solidFill>
              <a:latin typeface="Open Sans"/>
              <a:ea typeface="Open Sans"/>
              <a:cs typeface="Open Sans"/>
              <a:sym typeface="Open Sans"/>
            </a:endParaRPr>
          </a:p>
        </p:txBody>
      </p:sp>
      <p:sp>
        <p:nvSpPr>
          <p:cNvPr id="343" name="Google Shape;343;p26"/>
          <p:cNvSpPr/>
          <p:nvPr/>
        </p:nvSpPr>
        <p:spPr>
          <a:xfrm>
            <a:off x="7855599" y="1163212"/>
            <a:ext cx="1054100"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blond</a:t>
            </a:r>
            <a:endParaRPr b="0" i="0" sz="2600" u="none" cap="none" strike="noStrike">
              <a:solidFill>
                <a:srgbClr val="FF0000"/>
              </a:solidFill>
              <a:latin typeface="Arial"/>
              <a:ea typeface="Arial"/>
              <a:cs typeface="Arial"/>
              <a:sym typeface="Arial"/>
            </a:endParaRPr>
          </a:p>
        </p:txBody>
      </p:sp>
      <p:sp>
        <p:nvSpPr>
          <p:cNvPr id="344" name="Google Shape;344;p26"/>
          <p:cNvSpPr/>
          <p:nvPr/>
        </p:nvSpPr>
        <p:spPr>
          <a:xfrm>
            <a:off x="6012605" y="1531795"/>
            <a:ext cx="1112837"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courts</a:t>
            </a:r>
            <a:endParaRPr b="0" i="0" sz="2600" u="none" cap="none" strike="noStrike">
              <a:solidFill>
                <a:srgbClr val="FF0000"/>
              </a:solidFill>
              <a:latin typeface="Arial"/>
              <a:ea typeface="Arial"/>
              <a:cs typeface="Arial"/>
              <a:sym typeface="Arial"/>
            </a:endParaRPr>
          </a:p>
        </p:txBody>
      </p:sp>
      <p:sp>
        <p:nvSpPr>
          <p:cNvPr id="345" name="Google Shape;345;p26"/>
          <p:cNvSpPr/>
          <p:nvPr/>
        </p:nvSpPr>
        <p:spPr>
          <a:xfrm>
            <a:off x="9891527" y="1531795"/>
            <a:ext cx="1227137"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minces</a:t>
            </a:r>
            <a:endParaRPr b="0" i="0" sz="2600" u="none" cap="none" strike="noStrike">
              <a:solidFill>
                <a:srgbClr val="FF0000"/>
              </a:solidFill>
              <a:latin typeface="Arial"/>
              <a:ea typeface="Arial"/>
              <a:cs typeface="Arial"/>
              <a:sym typeface="Arial"/>
            </a:endParaRPr>
          </a:p>
        </p:txBody>
      </p:sp>
      <p:sp>
        <p:nvSpPr>
          <p:cNvPr id="346" name="Google Shape;346;p26"/>
          <p:cNvSpPr/>
          <p:nvPr/>
        </p:nvSpPr>
        <p:spPr>
          <a:xfrm>
            <a:off x="8737600" y="1939270"/>
            <a:ext cx="1612900" cy="4937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mouillées</a:t>
            </a:r>
            <a:endParaRPr b="0" i="0" sz="2600" u="none" cap="none" strike="noStrike">
              <a:solidFill>
                <a:srgbClr val="FF0000"/>
              </a:solidFill>
              <a:latin typeface="Arial"/>
              <a:ea typeface="Arial"/>
              <a:cs typeface="Arial"/>
              <a:sym typeface="Arial"/>
            </a:endParaRPr>
          </a:p>
        </p:txBody>
      </p:sp>
      <p:sp>
        <p:nvSpPr>
          <p:cNvPr id="347" name="Google Shape;347;p26"/>
          <p:cNvSpPr/>
          <p:nvPr/>
        </p:nvSpPr>
        <p:spPr>
          <a:xfrm>
            <a:off x="6946541" y="2345161"/>
            <a:ext cx="827471" cy="492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pâle</a:t>
            </a:r>
            <a:endParaRPr b="0" i="0" sz="2600" u="none" cap="none" strike="noStrike">
              <a:solidFill>
                <a:srgbClr val="FF0000"/>
              </a:solidFill>
              <a:latin typeface="Arial"/>
              <a:ea typeface="Arial"/>
              <a:cs typeface="Arial"/>
              <a:sym typeface="Arial"/>
            </a:endParaRPr>
          </a:p>
        </p:txBody>
      </p:sp>
      <p:sp>
        <p:nvSpPr>
          <p:cNvPr id="348" name="Google Shape;348;p26"/>
          <p:cNvSpPr/>
          <p:nvPr/>
        </p:nvSpPr>
        <p:spPr>
          <a:xfrm>
            <a:off x="10243343" y="2348331"/>
            <a:ext cx="981075" cy="4937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bleus</a:t>
            </a:r>
            <a:endParaRPr b="0" i="0" sz="2600" u="none" cap="none" strike="noStrike">
              <a:solidFill>
                <a:srgbClr val="FF0000"/>
              </a:solidFill>
              <a:latin typeface="Arial"/>
              <a:ea typeface="Arial"/>
              <a:cs typeface="Arial"/>
              <a:sym typeface="Arial"/>
            </a:endParaRPr>
          </a:p>
        </p:txBody>
      </p:sp>
      <p:sp>
        <p:nvSpPr>
          <p:cNvPr id="349" name="Google Shape;349;p26"/>
          <p:cNvSpPr/>
          <p:nvPr/>
        </p:nvSpPr>
        <p:spPr>
          <a:xfrm>
            <a:off x="7427937" y="2773551"/>
            <a:ext cx="692150"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dur</a:t>
            </a:r>
            <a:endParaRPr b="0" i="0" sz="2600" u="none" cap="none" strike="noStrike">
              <a:solidFill>
                <a:srgbClr val="FF0000"/>
              </a:solidFill>
              <a:latin typeface="Arial"/>
              <a:ea typeface="Arial"/>
              <a:cs typeface="Arial"/>
              <a:sym typeface="Arial"/>
            </a:endParaRPr>
          </a:p>
        </p:txBody>
      </p:sp>
      <p:sp>
        <p:nvSpPr>
          <p:cNvPr id="350" name="Google Shape;350;p26"/>
          <p:cNvSpPr/>
          <p:nvPr/>
        </p:nvSpPr>
        <p:spPr>
          <a:xfrm>
            <a:off x="6507187" y="3539787"/>
            <a:ext cx="1612900"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marron </a:t>
            </a:r>
            <a:endParaRPr b="0" i="0" sz="2600" u="none" cap="none" strike="noStrike">
              <a:solidFill>
                <a:srgbClr val="FF0000"/>
              </a:solidFill>
              <a:latin typeface="Arial"/>
              <a:ea typeface="Arial"/>
              <a:cs typeface="Arial"/>
              <a:sym typeface="Arial"/>
            </a:endParaRPr>
          </a:p>
        </p:txBody>
      </p:sp>
      <p:sp>
        <p:nvSpPr>
          <p:cNvPr id="351" name="Google Shape;351;p26"/>
          <p:cNvSpPr/>
          <p:nvPr/>
        </p:nvSpPr>
        <p:spPr>
          <a:xfrm>
            <a:off x="5708649" y="3925009"/>
            <a:ext cx="1316038"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original</a:t>
            </a:r>
            <a:endParaRPr b="0" i="0" sz="2600" u="none" cap="none" strike="noStrike">
              <a:solidFill>
                <a:srgbClr val="FF0000"/>
              </a:solidFill>
              <a:latin typeface="Arial"/>
              <a:ea typeface="Arial"/>
              <a:cs typeface="Arial"/>
              <a:sym typeface="Arial"/>
            </a:endParaRPr>
          </a:p>
        </p:txBody>
      </p:sp>
      <p:sp>
        <p:nvSpPr>
          <p:cNvPr id="352" name="Google Shape;352;p26"/>
          <p:cNvSpPr/>
          <p:nvPr/>
        </p:nvSpPr>
        <p:spPr>
          <a:xfrm>
            <a:off x="4366827" y="4344761"/>
            <a:ext cx="1741487"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bleu foncé</a:t>
            </a:r>
            <a:endParaRPr b="0" i="0" sz="2600" u="none" cap="none" strike="noStrike">
              <a:solidFill>
                <a:srgbClr val="FF0000"/>
              </a:solidFill>
              <a:latin typeface="Arial"/>
              <a:ea typeface="Arial"/>
              <a:cs typeface="Arial"/>
              <a:sym typeface="Arial"/>
            </a:endParaRPr>
          </a:p>
        </p:txBody>
      </p:sp>
      <p:sp>
        <p:nvSpPr>
          <p:cNvPr id="353" name="Google Shape;353;p26"/>
          <p:cNvSpPr/>
          <p:nvPr/>
        </p:nvSpPr>
        <p:spPr>
          <a:xfrm>
            <a:off x="9062828" y="4333558"/>
            <a:ext cx="962443" cy="492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verte</a:t>
            </a:r>
            <a:endParaRPr b="0" i="0" sz="2600" u="none" cap="none" strike="noStrike">
              <a:solidFill>
                <a:srgbClr val="FF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3"/>
                                        </p:tgtEl>
                                        <p:attrNameLst>
                                          <p:attrName>style.visibility</p:attrName>
                                        </p:attrNameLst>
                                      </p:cBhvr>
                                      <p:to>
                                        <p:strVal val="visible"/>
                                      </p:to>
                                    </p:set>
                                    <p:animEffect filter="fade" transition="in">
                                      <p:cBhvr>
                                        <p:cTn dur="500"/>
                                        <p:tgtEl>
                                          <p:spTgt spid="343"/>
                                        </p:tgtEl>
                                      </p:cBhvr>
                                    </p:animEffect>
                                  </p:childTnLst>
                                </p:cTn>
                              </p:par>
                            </p:childTnLst>
                          </p:cTn>
                        </p:par>
                        <p:par>
                          <p:cTn fill="hold">
                            <p:stCondLst>
                              <p:cond delay="500"/>
                            </p:stCondLst>
                            <p:childTnLst>
                              <p:par>
                                <p:cTn fill="hold" nodeType="afterEffect" presetClass="entr" presetID="10" presetSubtype="0">
                                  <p:stCondLst>
                                    <p:cond delay="500"/>
                                  </p:stCondLst>
                                  <p:childTnLst>
                                    <p:set>
                                      <p:cBhvr>
                                        <p:cTn dur="1" fill="hold">
                                          <p:stCondLst>
                                            <p:cond delay="0"/>
                                          </p:stCondLst>
                                        </p:cTn>
                                        <p:tgtEl>
                                          <p:spTgt spid="344"/>
                                        </p:tgtEl>
                                        <p:attrNameLst>
                                          <p:attrName>style.visibility</p:attrName>
                                        </p:attrNameLst>
                                      </p:cBhvr>
                                      <p:to>
                                        <p:strVal val="visible"/>
                                      </p:to>
                                    </p:set>
                                    <p:animEffect filter="fade" transition="in">
                                      <p:cBhvr>
                                        <p:cTn dur="500"/>
                                        <p:tgtEl>
                                          <p:spTgt spid="344"/>
                                        </p:tgtEl>
                                      </p:cBhvr>
                                    </p:animEffect>
                                  </p:childTnLst>
                                </p:cTn>
                              </p:par>
                            </p:childTnLst>
                          </p:cTn>
                        </p:par>
                        <p:par>
                          <p:cTn fill="hold">
                            <p:stCondLst>
                              <p:cond delay="1000"/>
                            </p:stCondLst>
                            <p:childTnLst>
                              <p:par>
                                <p:cTn fill="hold" nodeType="afterEffect" presetClass="entr" presetID="10" presetSubtype="0">
                                  <p:stCondLst>
                                    <p:cond delay="500"/>
                                  </p:stCondLst>
                                  <p:childTnLst>
                                    <p:set>
                                      <p:cBhvr>
                                        <p:cTn dur="1" fill="hold">
                                          <p:stCondLst>
                                            <p:cond delay="0"/>
                                          </p:stCondLst>
                                        </p:cTn>
                                        <p:tgtEl>
                                          <p:spTgt spid="345"/>
                                        </p:tgtEl>
                                        <p:attrNameLst>
                                          <p:attrName>style.visibility</p:attrName>
                                        </p:attrNameLst>
                                      </p:cBhvr>
                                      <p:to>
                                        <p:strVal val="visible"/>
                                      </p:to>
                                    </p:set>
                                    <p:animEffect filter="fade" transition="in">
                                      <p:cBhvr>
                                        <p:cTn dur="500"/>
                                        <p:tgtEl>
                                          <p:spTgt spid="345"/>
                                        </p:tgtEl>
                                      </p:cBhvr>
                                    </p:animEffect>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500"/>
                                        <p:tgtEl>
                                          <p:spTgt spid="346"/>
                                        </p:tgtEl>
                                      </p:cBhvr>
                                    </p:animEffect>
                                  </p:childTnLst>
                                </p:cTn>
                              </p:par>
                            </p:childTnLst>
                          </p:cTn>
                        </p:par>
                        <p:par>
                          <p:cTn fill="hold">
                            <p:stCondLst>
                              <p:cond delay="2000"/>
                            </p:stCondLst>
                            <p:childTnLst>
                              <p:par>
                                <p:cTn fill="hold" nodeType="afterEffect" presetClass="entr" presetID="10" presetSubtype="0">
                                  <p:stCondLst>
                                    <p:cond delay="500"/>
                                  </p:stCondLst>
                                  <p:childTnLst>
                                    <p:set>
                                      <p:cBhvr>
                                        <p:cTn dur="1" fill="hold">
                                          <p:stCondLst>
                                            <p:cond delay="0"/>
                                          </p:stCondLst>
                                        </p:cTn>
                                        <p:tgtEl>
                                          <p:spTgt spid="347"/>
                                        </p:tgtEl>
                                        <p:attrNameLst>
                                          <p:attrName>style.visibility</p:attrName>
                                        </p:attrNameLst>
                                      </p:cBhvr>
                                      <p:to>
                                        <p:strVal val="visible"/>
                                      </p:to>
                                    </p:set>
                                    <p:animEffect filter="fade" transition="in">
                                      <p:cBhvr>
                                        <p:cTn dur="500"/>
                                        <p:tgtEl>
                                          <p:spTgt spid="347"/>
                                        </p:tgtEl>
                                      </p:cBhvr>
                                    </p:animEffect>
                                  </p:childTnLst>
                                </p:cTn>
                              </p:par>
                            </p:childTnLst>
                          </p:cTn>
                        </p:par>
                        <p:par>
                          <p:cTn fill="hold">
                            <p:stCondLst>
                              <p:cond delay="2500"/>
                            </p:stCondLst>
                            <p:childTnLst>
                              <p:par>
                                <p:cTn fill="hold" nodeType="afterEffect" presetClass="entr" presetID="10" presetSubtype="0">
                                  <p:stCondLst>
                                    <p:cond delay="500"/>
                                  </p:stCondLst>
                                  <p:childTnLst>
                                    <p:set>
                                      <p:cBhvr>
                                        <p:cTn dur="1" fill="hold">
                                          <p:stCondLst>
                                            <p:cond delay="0"/>
                                          </p:stCondLst>
                                        </p:cTn>
                                        <p:tgtEl>
                                          <p:spTgt spid="348"/>
                                        </p:tgtEl>
                                        <p:attrNameLst>
                                          <p:attrName>style.visibility</p:attrName>
                                        </p:attrNameLst>
                                      </p:cBhvr>
                                      <p:to>
                                        <p:strVal val="visible"/>
                                      </p:to>
                                    </p:set>
                                    <p:animEffect filter="fade" transition="in">
                                      <p:cBhvr>
                                        <p:cTn dur="500"/>
                                        <p:tgtEl>
                                          <p:spTgt spid="348"/>
                                        </p:tgtEl>
                                      </p:cBhvr>
                                    </p:animEffect>
                                  </p:childTnLst>
                                </p:cTn>
                              </p:par>
                            </p:childTnLst>
                          </p:cTn>
                        </p:par>
                        <p:par>
                          <p:cTn fill="hold">
                            <p:stCondLst>
                              <p:cond delay="3000"/>
                            </p:stCondLst>
                            <p:childTnLst>
                              <p:par>
                                <p:cTn fill="hold" nodeType="afterEffect" presetClass="entr" presetID="10" presetSubtype="0">
                                  <p:stCondLst>
                                    <p:cond delay="500"/>
                                  </p:stCondLst>
                                  <p:childTnLst>
                                    <p:set>
                                      <p:cBhvr>
                                        <p:cTn dur="1" fill="hold">
                                          <p:stCondLst>
                                            <p:cond delay="0"/>
                                          </p:stCondLst>
                                        </p:cTn>
                                        <p:tgtEl>
                                          <p:spTgt spid="349"/>
                                        </p:tgtEl>
                                        <p:attrNameLst>
                                          <p:attrName>style.visibility</p:attrName>
                                        </p:attrNameLst>
                                      </p:cBhvr>
                                      <p:to>
                                        <p:strVal val="visible"/>
                                      </p:to>
                                    </p:set>
                                    <p:animEffect filter="fade" transition="in">
                                      <p:cBhvr>
                                        <p:cTn dur="500"/>
                                        <p:tgtEl>
                                          <p:spTgt spid="349"/>
                                        </p:tgtEl>
                                      </p:cBhvr>
                                    </p:animEffect>
                                  </p:childTnLst>
                                </p:cTn>
                              </p:par>
                            </p:childTnLst>
                          </p:cTn>
                        </p:par>
                        <p:par>
                          <p:cTn fill="hold">
                            <p:stCondLst>
                              <p:cond delay="3500"/>
                            </p:stCondLst>
                            <p:childTnLst>
                              <p:par>
                                <p:cTn fill="hold" nodeType="afterEffect" presetClass="entr" presetID="10" presetSubtype="0">
                                  <p:stCondLst>
                                    <p:cond delay="500"/>
                                  </p:stCondLst>
                                  <p:childTnLst>
                                    <p:set>
                                      <p:cBhvr>
                                        <p:cTn dur="1" fill="hold">
                                          <p:stCondLst>
                                            <p:cond delay="0"/>
                                          </p:stCondLst>
                                        </p:cTn>
                                        <p:tgtEl>
                                          <p:spTgt spid="350"/>
                                        </p:tgtEl>
                                        <p:attrNameLst>
                                          <p:attrName>style.visibility</p:attrName>
                                        </p:attrNameLst>
                                      </p:cBhvr>
                                      <p:to>
                                        <p:strVal val="visible"/>
                                      </p:to>
                                    </p:set>
                                    <p:animEffect filter="fade" transition="in">
                                      <p:cBhvr>
                                        <p:cTn dur="500"/>
                                        <p:tgtEl>
                                          <p:spTgt spid="350"/>
                                        </p:tgtEl>
                                      </p:cBhvr>
                                    </p:animEffect>
                                  </p:childTnLst>
                                </p:cTn>
                              </p:par>
                            </p:childTnLst>
                          </p:cTn>
                        </p:par>
                        <p:par>
                          <p:cTn fill="hold">
                            <p:stCondLst>
                              <p:cond delay="4000"/>
                            </p:stCondLst>
                            <p:childTnLst>
                              <p:par>
                                <p:cTn fill="hold" nodeType="afterEffect" presetClass="entr" presetID="10" presetSubtype="0">
                                  <p:stCondLst>
                                    <p:cond delay="500"/>
                                  </p:stCondLst>
                                  <p:childTnLst>
                                    <p:set>
                                      <p:cBhvr>
                                        <p:cTn dur="1" fill="hold">
                                          <p:stCondLst>
                                            <p:cond delay="0"/>
                                          </p:stCondLst>
                                        </p:cTn>
                                        <p:tgtEl>
                                          <p:spTgt spid="351"/>
                                        </p:tgtEl>
                                        <p:attrNameLst>
                                          <p:attrName>style.visibility</p:attrName>
                                        </p:attrNameLst>
                                      </p:cBhvr>
                                      <p:to>
                                        <p:strVal val="visible"/>
                                      </p:to>
                                    </p:set>
                                    <p:animEffect filter="fade" transition="in">
                                      <p:cBhvr>
                                        <p:cTn dur="500"/>
                                        <p:tgtEl>
                                          <p:spTgt spid="351"/>
                                        </p:tgtEl>
                                      </p:cBhvr>
                                    </p:animEffect>
                                  </p:childTnLst>
                                </p:cTn>
                              </p:par>
                            </p:childTnLst>
                          </p:cTn>
                        </p:par>
                        <p:par>
                          <p:cTn fill="hold">
                            <p:stCondLst>
                              <p:cond delay="4500"/>
                            </p:stCondLst>
                            <p:childTnLst>
                              <p:par>
                                <p:cTn fill="hold" nodeType="afterEffect" presetClass="entr" presetID="10" presetSubtype="0">
                                  <p:stCondLst>
                                    <p:cond delay="500"/>
                                  </p:stCondLst>
                                  <p:childTnLst>
                                    <p:set>
                                      <p:cBhvr>
                                        <p:cTn dur="1" fill="hold">
                                          <p:stCondLst>
                                            <p:cond delay="0"/>
                                          </p:stCondLst>
                                        </p:cTn>
                                        <p:tgtEl>
                                          <p:spTgt spid="352"/>
                                        </p:tgtEl>
                                        <p:attrNameLst>
                                          <p:attrName>style.visibility</p:attrName>
                                        </p:attrNameLst>
                                      </p:cBhvr>
                                      <p:to>
                                        <p:strVal val="visible"/>
                                      </p:to>
                                    </p:set>
                                    <p:animEffect filter="fade" transition="in">
                                      <p:cBhvr>
                                        <p:cTn dur="500"/>
                                        <p:tgtEl>
                                          <p:spTgt spid="352"/>
                                        </p:tgtEl>
                                      </p:cBhvr>
                                    </p:animEffect>
                                  </p:childTnLst>
                                </p:cTn>
                              </p:par>
                            </p:childTnLst>
                          </p:cTn>
                        </p:par>
                        <p:par>
                          <p:cTn fill="hold">
                            <p:stCondLst>
                              <p:cond delay="5000"/>
                            </p:stCondLst>
                            <p:childTnLst>
                              <p:par>
                                <p:cTn fill="hold" nodeType="afterEffect" presetClass="entr" presetID="10" presetSubtype="0">
                                  <p:stCondLst>
                                    <p:cond delay="500"/>
                                  </p:stCondLst>
                                  <p:childTnLst>
                                    <p:set>
                                      <p:cBhvr>
                                        <p:cTn dur="1" fill="hold">
                                          <p:stCondLst>
                                            <p:cond delay="0"/>
                                          </p:stCondLst>
                                        </p:cTn>
                                        <p:tgtEl>
                                          <p:spTgt spid="353"/>
                                        </p:tgtEl>
                                        <p:attrNameLst>
                                          <p:attrName>style.visibility</p:attrName>
                                        </p:attrNameLst>
                                      </p:cBhvr>
                                      <p:to>
                                        <p:strVal val="visible"/>
                                      </p:to>
                                    </p:set>
                                    <p:animEffect filter="fade" transition="in">
                                      <p:cBhvr>
                                        <p:cTn dur="500"/>
                                        <p:tgtEl>
                                          <p:spTgt spid="3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27"/>
          <p:cNvSpPr txBox="1"/>
          <p:nvPr/>
        </p:nvSpPr>
        <p:spPr>
          <a:xfrm>
            <a:off x="876300" y="68044"/>
            <a:ext cx="109156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60" name="Google Shape;360;p27"/>
          <p:cNvSpPr/>
          <p:nvPr/>
        </p:nvSpPr>
        <p:spPr>
          <a:xfrm>
            <a:off x="1506538" y="3908425"/>
            <a:ext cx="4827587" cy="11969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N’oubliez pas d’utiliser des adjectifs qualificatifs et de les accorder avec les noms qualifiés. </a:t>
            </a:r>
            <a:endParaRPr b="0" i="0" sz="1400" u="none" cap="none" strike="noStrike">
              <a:solidFill>
                <a:srgbClr val="000000"/>
              </a:solidFill>
              <a:latin typeface="Arial"/>
              <a:ea typeface="Arial"/>
              <a:cs typeface="Arial"/>
              <a:sym typeface="Arial"/>
            </a:endParaRPr>
          </a:p>
        </p:txBody>
      </p:sp>
      <p:sp>
        <p:nvSpPr>
          <p:cNvPr id="361" name="Google Shape;361;p27"/>
          <p:cNvSpPr/>
          <p:nvPr/>
        </p:nvSpPr>
        <p:spPr>
          <a:xfrm>
            <a:off x="592138" y="1006476"/>
            <a:ext cx="4306888" cy="156686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Ecrivez un petit paragraphe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de quelques phrases)  pour faire le portrait de ce joueur de basketball.</a:t>
            </a:r>
            <a:endParaRPr b="0" i="0" sz="1400" u="none" cap="none" strike="noStrike">
              <a:solidFill>
                <a:srgbClr val="000000"/>
              </a:solidFill>
              <a:latin typeface="Arial"/>
              <a:ea typeface="Arial"/>
              <a:cs typeface="Arial"/>
              <a:sym typeface="Arial"/>
            </a:endParaRPr>
          </a:p>
        </p:txBody>
      </p:sp>
      <p:pic>
        <p:nvPicPr>
          <p:cNvPr descr="Warning" id="362" name="Google Shape;362;p27"/>
          <p:cNvPicPr preferRelativeResize="0"/>
          <p:nvPr/>
        </p:nvPicPr>
        <p:blipFill rotWithShape="1">
          <a:blip r:embed="rId3">
            <a:alphaModFix/>
          </a:blip>
          <a:srcRect b="0" l="0" r="0" t="0"/>
          <a:stretch/>
        </p:blipFill>
        <p:spPr>
          <a:xfrm>
            <a:off x="592138" y="3908425"/>
            <a:ext cx="914400" cy="914400"/>
          </a:xfrm>
          <a:prstGeom prst="rect">
            <a:avLst/>
          </a:prstGeom>
          <a:noFill/>
          <a:ln>
            <a:noFill/>
          </a:ln>
        </p:spPr>
      </p:pic>
      <p:pic>
        <p:nvPicPr>
          <p:cNvPr id="363" name="Google Shape;363;p27"/>
          <p:cNvPicPr preferRelativeResize="0"/>
          <p:nvPr/>
        </p:nvPicPr>
        <p:blipFill rotWithShape="1">
          <a:blip r:embed="rId4">
            <a:alphaModFix/>
          </a:blip>
          <a:srcRect b="0" l="0" r="0" t="0"/>
          <a:stretch/>
        </p:blipFill>
        <p:spPr>
          <a:xfrm>
            <a:off x="6856413" y="714375"/>
            <a:ext cx="4756150" cy="528478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63"/>
                                        </p:tgtEl>
                                        <p:attrNameLst>
                                          <p:attrName>style.visibility</p:attrName>
                                        </p:attrNameLst>
                                      </p:cBhvr>
                                      <p:to>
                                        <p:strVal val="visible"/>
                                      </p:to>
                                    </p:set>
                                    <p:anim calcmode="lin" valueType="num">
                                      <p:cBhvr additive="base">
                                        <p:cTn dur="500"/>
                                        <p:tgtEl>
                                          <p:spTgt spid="363"/>
                                        </p:tgtEl>
                                        <p:attrNameLst>
                                          <p:attrName>ppt_w</p:attrName>
                                        </p:attrNameLst>
                                      </p:cBhvr>
                                      <p:tavLst>
                                        <p:tav fmla="" tm="0">
                                          <p:val>
                                            <p:strVal val="0"/>
                                          </p:val>
                                        </p:tav>
                                        <p:tav fmla="" tm="100000">
                                          <p:val>
                                            <p:strVal val="#ppt_w"/>
                                          </p:val>
                                        </p:tav>
                                      </p:tavLst>
                                    </p:anim>
                                    <p:anim calcmode="lin" valueType="num">
                                      <p:cBhvr additive="base">
                                        <p:cTn dur="500"/>
                                        <p:tgtEl>
                                          <p:spTgt spid="3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0"/>
                                        </p:tgtEl>
                                        <p:attrNameLst>
                                          <p:attrName>style.visibility</p:attrName>
                                        </p:attrNameLst>
                                      </p:cBhvr>
                                      <p:to>
                                        <p:strVal val="visible"/>
                                      </p:to>
                                    </p:set>
                                    <p:animEffect filter="fade" transition="in">
                                      <p:cBhvr>
                                        <p:cTn dur="500"/>
                                        <p:tgtEl>
                                          <p:spTgt spid="360"/>
                                        </p:tgtEl>
                                      </p:cBhvr>
                                    </p:animEffect>
                                  </p:childTnLst>
                                </p:cTn>
                              </p:par>
                              <p:par>
                                <p:cTn fill="hold" nodeType="withEffect" presetClass="entr" presetID="23" presetSubtype="16">
                                  <p:stCondLst>
                                    <p:cond delay="0"/>
                                  </p:stCondLst>
                                  <p:childTnLst>
                                    <p:set>
                                      <p:cBhvr>
                                        <p:cTn dur="1" fill="hold">
                                          <p:stCondLst>
                                            <p:cond delay="0"/>
                                          </p:stCondLst>
                                        </p:cTn>
                                        <p:tgtEl>
                                          <p:spTgt spid="362"/>
                                        </p:tgtEl>
                                        <p:attrNameLst>
                                          <p:attrName>style.visibility</p:attrName>
                                        </p:attrNameLst>
                                      </p:cBhvr>
                                      <p:to>
                                        <p:strVal val="visible"/>
                                      </p:to>
                                    </p:set>
                                    <p:anim calcmode="lin" valueType="num">
                                      <p:cBhvr additive="base">
                                        <p:cTn dur="500"/>
                                        <p:tgtEl>
                                          <p:spTgt spid="362"/>
                                        </p:tgtEl>
                                        <p:attrNameLst>
                                          <p:attrName>ppt_w</p:attrName>
                                        </p:attrNameLst>
                                      </p:cBhvr>
                                      <p:tavLst>
                                        <p:tav fmla="" tm="0">
                                          <p:val>
                                            <p:strVal val="0"/>
                                          </p:val>
                                        </p:tav>
                                        <p:tav fmla="" tm="100000">
                                          <p:val>
                                            <p:strVal val="#ppt_w"/>
                                          </p:val>
                                        </p:tav>
                                      </p:tavLst>
                                    </p:anim>
                                    <p:anim calcmode="lin" valueType="num">
                                      <p:cBhvr additive="base">
                                        <p:cTn dur="500"/>
                                        <p:tgtEl>
                                          <p:spTgt spid="36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0"/>
          <p:cNvSpPr txBox="1"/>
          <p:nvPr/>
        </p:nvSpPr>
        <p:spPr>
          <a:xfrm>
            <a:off x="1874835" y="3705166"/>
            <a:ext cx="8548688"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1" i="0" lang="fr-FR" sz="2000" u="none" cap="none" strike="noStrike">
                <a:solidFill>
                  <a:srgbClr val="000000"/>
                </a:solidFill>
                <a:latin typeface="Open Sans"/>
                <a:ea typeface="Open Sans"/>
                <a:cs typeface="Open Sans"/>
                <a:sym typeface="Open Sans"/>
              </a:rPr>
              <a:t>L’apprenant sera capable d’</a:t>
            </a:r>
            <a:endParaRPr b="0" i="0" sz="1400" u="none" cap="none" strike="noStrike">
              <a:solidFill>
                <a:srgbClr val="000000"/>
              </a:solidFill>
              <a:latin typeface="Arial"/>
              <a:ea typeface="Arial"/>
              <a:cs typeface="Arial"/>
              <a:sym typeface="Arial"/>
            </a:endParaRPr>
          </a:p>
        </p:txBody>
      </p:sp>
      <p:sp>
        <p:nvSpPr>
          <p:cNvPr id="101" name="Google Shape;101;p10"/>
          <p:cNvSpPr txBox="1"/>
          <p:nvPr/>
        </p:nvSpPr>
        <p:spPr>
          <a:xfrm>
            <a:off x="1063625" y="3248025"/>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2</a:t>
            </a:r>
            <a:endParaRPr b="0" i="0" sz="1400" u="none" cap="none" strike="noStrike">
              <a:solidFill>
                <a:srgbClr val="000000"/>
              </a:solidFill>
              <a:latin typeface="Arial"/>
              <a:ea typeface="Arial"/>
              <a:cs typeface="Arial"/>
              <a:sym typeface="Arial"/>
            </a:endParaRPr>
          </a:p>
        </p:txBody>
      </p:sp>
      <p:sp>
        <p:nvSpPr>
          <p:cNvPr id="102" name="Google Shape;102;p10"/>
          <p:cNvSpPr/>
          <p:nvPr/>
        </p:nvSpPr>
        <p:spPr>
          <a:xfrm flipH="1">
            <a:off x="1876425" y="3019425"/>
            <a:ext cx="8686800" cy="70485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Consolider les accords à l'intérieur des groupes nominaux et verbaux.</a:t>
            </a:r>
            <a:endParaRPr b="0" i="0" sz="1400" u="none" cap="none" strike="noStrike">
              <a:solidFill>
                <a:srgbClr val="000000"/>
              </a:solidFill>
              <a:latin typeface="Arial"/>
              <a:ea typeface="Arial"/>
              <a:cs typeface="Arial"/>
              <a:sym typeface="Arial"/>
            </a:endParaRPr>
          </a:p>
        </p:txBody>
      </p:sp>
      <p:sp>
        <p:nvSpPr>
          <p:cNvPr id="103" name="Google Shape;103;p10"/>
          <p:cNvSpPr/>
          <p:nvPr/>
        </p:nvSpPr>
        <p:spPr>
          <a:xfrm flipH="1">
            <a:off x="1876425" y="1866900"/>
            <a:ext cx="8686800" cy="81915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Construire un groupe nominal avec un ou plusieurs adjectifs qualificatifs. </a:t>
            </a:r>
            <a:endParaRPr b="0" i="0" sz="1400" u="none" cap="none" strike="noStrike">
              <a:solidFill>
                <a:srgbClr val="000000"/>
              </a:solidFill>
              <a:latin typeface="Arial"/>
              <a:ea typeface="Arial"/>
              <a:cs typeface="Arial"/>
              <a:sym typeface="Arial"/>
            </a:endParaRPr>
          </a:p>
        </p:txBody>
      </p:sp>
      <p:grpSp>
        <p:nvGrpSpPr>
          <p:cNvPr id="104" name="Google Shape;104;p10"/>
          <p:cNvGrpSpPr/>
          <p:nvPr/>
        </p:nvGrpSpPr>
        <p:grpSpPr>
          <a:xfrm>
            <a:off x="996950" y="1793875"/>
            <a:ext cx="738188" cy="1038225"/>
            <a:chOff x="1062038" y="2051050"/>
            <a:chExt cx="738187" cy="1038225"/>
          </a:xfrm>
        </p:grpSpPr>
        <p:pic>
          <p:nvPicPr>
            <p:cNvPr id="105" name="Google Shape;105;p10"/>
            <p:cNvPicPr preferRelativeResize="0"/>
            <p:nvPr/>
          </p:nvPicPr>
          <p:blipFill rotWithShape="1">
            <a:blip r:embed="rId3">
              <a:alphaModFix/>
            </a:blip>
            <a:srcRect b="0" l="0" r="0" t="0"/>
            <a:stretch/>
          </p:blipFill>
          <p:spPr>
            <a:xfrm>
              <a:off x="1062038" y="2051050"/>
              <a:ext cx="738187" cy="1038225"/>
            </a:xfrm>
            <a:prstGeom prst="rect">
              <a:avLst/>
            </a:prstGeom>
            <a:noFill/>
            <a:ln>
              <a:noFill/>
            </a:ln>
          </p:spPr>
        </p:pic>
        <p:sp>
          <p:nvSpPr>
            <p:cNvPr id="106" name="Google Shape;106;p10"/>
            <p:cNvSpPr txBox="1"/>
            <p:nvPr/>
          </p:nvSpPr>
          <p:spPr>
            <a:xfrm>
              <a:off x="1081088" y="2336800"/>
              <a:ext cx="369887"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1</a:t>
              </a:r>
              <a:endParaRPr b="0" i="0" sz="1400" u="none" cap="none" strike="noStrike">
                <a:solidFill>
                  <a:srgbClr val="000000"/>
                </a:solidFill>
                <a:latin typeface="Arial"/>
                <a:ea typeface="Arial"/>
                <a:cs typeface="Arial"/>
                <a:sym typeface="Arial"/>
              </a:endParaRPr>
            </a:p>
          </p:txBody>
        </p:sp>
      </p:grpSp>
      <p:grpSp>
        <p:nvGrpSpPr>
          <p:cNvPr id="107" name="Google Shape;107;p10"/>
          <p:cNvGrpSpPr/>
          <p:nvPr/>
        </p:nvGrpSpPr>
        <p:grpSpPr>
          <a:xfrm>
            <a:off x="928688" y="2878138"/>
            <a:ext cx="806450" cy="1038225"/>
            <a:chOff x="796131" y="3133158"/>
            <a:chExt cx="805656" cy="1038225"/>
          </a:xfrm>
        </p:grpSpPr>
        <p:pic>
          <p:nvPicPr>
            <p:cNvPr id="108" name="Google Shape;108;p10"/>
            <p:cNvPicPr preferRelativeResize="0"/>
            <p:nvPr/>
          </p:nvPicPr>
          <p:blipFill rotWithShape="1">
            <a:blip r:embed="rId3">
              <a:alphaModFix/>
            </a:blip>
            <a:srcRect b="0" l="0" r="0" t="0"/>
            <a:stretch/>
          </p:blipFill>
          <p:spPr>
            <a:xfrm>
              <a:off x="863600" y="3133158"/>
              <a:ext cx="738187" cy="1038225"/>
            </a:xfrm>
            <a:prstGeom prst="rect">
              <a:avLst/>
            </a:prstGeom>
            <a:noFill/>
            <a:ln>
              <a:noFill/>
            </a:ln>
          </p:spPr>
        </p:pic>
        <p:sp>
          <p:nvSpPr>
            <p:cNvPr id="109" name="Google Shape;109;p10"/>
            <p:cNvSpPr txBox="1"/>
            <p:nvPr/>
          </p:nvSpPr>
          <p:spPr>
            <a:xfrm>
              <a:off x="796131" y="3362892"/>
              <a:ext cx="569913"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2</a:t>
              </a:r>
              <a:endParaRPr b="0" i="0" sz="1400" u="none" cap="none" strike="noStrike">
                <a:solidFill>
                  <a:srgbClr val="000000"/>
                </a:solidFill>
                <a:latin typeface="Arial"/>
                <a:ea typeface="Arial"/>
                <a:cs typeface="Arial"/>
                <a:sym typeface="Arial"/>
              </a:endParaRPr>
            </a:p>
          </p:txBody>
        </p:sp>
      </p:grpSp>
      <p:sp>
        <p:nvSpPr>
          <p:cNvPr id="110" name="Google Shape;110;p10"/>
          <p:cNvSpPr/>
          <p:nvPr/>
        </p:nvSpPr>
        <p:spPr>
          <a:xfrm>
            <a:off x="1874835" y="4276317"/>
            <a:ext cx="8688389" cy="400110"/>
          </a:xfrm>
          <a:prstGeom prst="rect">
            <a:avLst/>
          </a:prstGeom>
          <a:solidFill>
            <a:srgbClr val="DDEAF6"/>
          </a:solidFill>
          <a:ln>
            <a:noFill/>
          </a:ln>
        </p:spPr>
        <p:txBody>
          <a:bodyPr anchorCtr="0" anchor="t" bIns="45700" lIns="91425" spcFirstLastPara="1" rIns="91425" wrap="square" tIns="45700">
            <a:noAutofit/>
          </a:bodyPr>
          <a:lstStyle/>
          <a:p>
            <a:pPr indent="-171450" lvl="0" marL="171450" marR="0" rtl="0" algn="l">
              <a:lnSpc>
                <a:spcPct val="100000"/>
              </a:lnSpc>
              <a:spcBef>
                <a:spcPts val="0"/>
              </a:spcBef>
              <a:spcAft>
                <a:spcPts val="0"/>
              </a:spcAft>
              <a:buClr>
                <a:srgbClr val="000000"/>
              </a:buClr>
              <a:buSzPts val="2000"/>
              <a:buFont typeface="Open Sans"/>
              <a:buChar char="-"/>
            </a:pPr>
            <a:r>
              <a:rPr b="0" i="0" lang="fr-FR" sz="2000" u="none" cap="none" strike="noStrike">
                <a:solidFill>
                  <a:schemeClr val="dk1"/>
                </a:solidFill>
                <a:latin typeface="Open Sans"/>
                <a:ea typeface="Open Sans"/>
                <a:cs typeface="Open Sans"/>
                <a:sym typeface="Open Sans"/>
              </a:rPr>
              <a:t>identifier la place et le sens de l’adjectif qualificatif.</a:t>
            </a:r>
            <a:endParaRPr b="0" i="0" sz="1400" u="none" cap="none" strike="noStrike">
              <a:solidFill>
                <a:srgbClr val="000000"/>
              </a:solidFill>
              <a:latin typeface="Arial"/>
              <a:ea typeface="Arial"/>
              <a:cs typeface="Arial"/>
              <a:sym typeface="Arial"/>
            </a:endParaRPr>
          </a:p>
        </p:txBody>
      </p:sp>
      <p:sp>
        <p:nvSpPr>
          <p:cNvPr id="111" name="Google Shape;111;p10"/>
          <p:cNvSpPr/>
          <p:nvPr/>
        </p:nvSpPr>
        <p:spPr>
          <a:xfrm>
            <a:off x="1874835" y="5558784"/>
            <a:ext cx="8688390" cy="707886"/>
          </a:xfrm>
          <a:prstGeom prst="rect">
            <a:avLst/>
          </a:prstGeom>
          <a:solidFill>
            <a:srgbClr val="DDEAF6"/>
          </a:solidFill>
          <a:ln>
            <a:noFill/>
          </a:ln>
        </p:spPr>
        <p:txBody>
          <a:bodyPr anchorCtr="0" anchor="t" bIns="45700" lIns="91425" spcFirstLastPara="1" rIns="91425" wrap="square" tIns="45700">
            <a:noAutofit/>
          </a:bodyPr>
          <a:lstStyle/>
          <a:p>
            <a:pPr indent="-171450" lvl="0" marL="171450" marR="0" rtl="0" algn="l">
              <a:lnSpc>
                <a:spcPct val="100000"/>
              </a:lnSpc>
              <a:spcBef>
                <a:spcPts val="0"/>
              </a:spcBef>
              <a:spcAft>
                <a:spcPts val="0"/>
              </a:spcAft>
              <a:buClr>
                <a:srgbClr val="000000"/>
              </a:buClr>
              <a:buSzPts val="2000"/>
              <a:buFont typeface="Open Sans"/>
              <a:buChar char="-"/>
            </a:pPr>
            <a:r>
              <a:rPr b="0" i="0" lang="fr-FR" sz="2000" u="none" cap="none" strike="noStrike">
                <a:solidFill>
                  <a:schemeClr val="dk1"/>
                </a:solidFill>
                <a:latin typeface="Open Sans"/>
                <a:ea typeface="Open Sans"/>
                <a:cs typeface="Open Sans"/>
                <a:sym typeface="Open Sans"/>
              </a:rPr>
              <a:t>accorder correctement l’adjectif qualificatif avec le nom qualifié (accord en genre et en nombre).</a:t>
            </a:r>
            <a:endParaRPr b="0" i="0" sz="1400" u="none" cap="none" strike="noStrike">
              <a:solidFill>
                <a:srgbClr val="000000"/>
              </a:solidFill>
              <a:latin typeface="Arial"/>
              <a:ea typeface="Arial"/>
              <a:cs typeface="Arial"/>
              <a:sym typeface="Arial"/>
            </a:endParaRPr>
          </a:p>
        </p:txBody>
      </p:sp>
      <p:sp>
        <p:nvSpPr>
          <p:cNvPr id="112" name="Google Shape;112;p10"/>
          <p:cNvSpPr txBox="1"/>
          <p:nvPr/>
        </p:nvSpPr>
        <p:spPr>
          <a:xfrm>
            <a:off x="1231900" y="1243013"/>
            <a:ext cx="8548688"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0" i="0" lang="fr-FR" sz="2400" u="none" cap="none" strike="noStrike">
                <a:solidFill>
                  <a:srgbClr val="000000"/>
                </a:solidFill>
                <a:latin typeface="Open Sans"/>
                <a:ea typeface="Open Sans"/>
                <a:cs typeface="Open Sans"/>
                <a:sym typeface="Open Sans"/>
              </a:rPr>
              <a:t>Objectifs</a:t>
            </a:r>
            <a:endParaRPr b="0" i="0" sz="3200" u="none" cap="none" strike="noStrike">
              <a:solidFill>
                <a:srgbClr val="000000"/>
              </a:solidFill>
              <a:latin typeface="Open Sans"/>
              <a:ea typeface="Open Sans"/>
              <a:cs typeface="Open Sans"/>
              <a:sym typeface="Open Sans"/>
            </a:endParaRPr>
          </a:p>
        </p:txBody>
      </p:sp>
      <p:sp>
        <p:nvSpPr>
          <p:cNvPr id="113" name="Google Shape;113;p10"/>
          <p:cNvSpPr txBox="1"/>
          <p:nvPr/>
        </p:nvSpPr>
        <p:spPr>
          <a:xfrm>
            <a:off x="1874835" y="4759261"/>
            <a:ext cx="8688390" cy="707886"/>
          </a:xfrm>
          <a:prstGeom prst="rect">
            <a:avLst/>
          </a:prstGeom>
          <a:solidFill>
            <a:srgbClr val="DDEAF6"/>
          </a:solidFill>
          <a:ln>
            <a:noFill/>
          </a:ln>
        </p:spPr>
        <p:txBody>
          <a:bodyPr anchorCtr="0" anchor="t" bIns="45700" lIns="91425" spcFirstLastPara="1" rIns="91425" wrap="square" tIns="45700">
            <a:spAutoFit/>
          </a:bodyPr>
          <a:lstStyle/>
          <a:p>
            <a:pPr indent="-171450" lvl="0" marL="17145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 identifier la fonction de l’adjectif qualificatif : épithète du nom – attribut du sujet.</a:t>
            </a:r>
            <a:endParaRPr b="0" i="0" sz="1400" u="none" cap="none" strike="noStrike">
              <a:solidFill>
                <a:srgbClr val="000000"/>
              </a:solidFill>
              <a:latin typeface="Arial"/>
              <a:ea typeface="Arial"/>
              <a:cs typeface="Arial"/>
              <a:sym typeface="Arial"/>
            </a:endParaRPr>
          </a:p>
        </p:txBody>
      </p:sp>
      <p:sp>
        <p:nvSpPr>
          <p:cNvPr id="114" name="Google Shape;114;p10"/>
          <p:cNvSpPr txBox="1"/>
          <p:nvPr/>
        </p:nvSpPr>
        <p:spPr>
          <a:xfrm>
            <a:off x="1874835" y="6358307"/>
            <a:ext cx="5383205" cy="40011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 Accorder correctement  les adjectifs de couleur.</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28"/>
          <p:cNvSpPr txBox="1"/>
          <p:nvPr/>
        </p:nvSpPr>
        <p:spPr>
          <a:xfrm>
            <a:off x="1104900" y="1979613"/>
            <a:ext cx="8853488" cy="704850"/>
          </a:xfrm>
          <a:prstGeom prst="rect">
            <a:avLst/>
          </a:prstGeom>
          <a:noFill/>
          <a:ln>
            <a:noFill/>
          </a:ln>
        </p:spPr>
        <p:txBody>
          <a:bodyPr anchorCtr="0" anchor="ctr"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sng" cap="none" strike="noStrike">
                <a:solidFill>
                  <a:schemeClr val="hlink"/>
                </a:solidFill>
                <a:latin typeface="Times New Roman"/>
                <a:ea typeface="Times New Roman"/>
                <a:cs typeface="Times New Roman"/>
                <a:sym typeface="Times New Roman"/>
                <a:hlinkClick r:id="rId3"/>
              </a:rPr>
              <a:t>https://www.francaisfacile.com/exercices/exercice-francais-2/exercice-francais-111681.php</a:t>
            </a:r>
            <a:endParaRPr b="0" i="0" sz="2400" u="none" cap="none" strike="noStrike">
              <a:solidFill>
                <a:srgbClr val="3A3838"/>
              </a:solidFill>
              <a:latin typeface="Times New Roman"/>
              <a:ea typeface="Times New Roman"/>
              <a:cs typeface="Times New Roman"/>
              <a:sym typeface="Times New Roman"/>
            </a:endParaRPr>
          </a:p>
          <a:p>
            <a:pPr indent="0" lvl="0" marL="0" marR="0" rtl="1" algn="l">
              <a:lnSpc>
                <a:spcPct val="90000"/>
              </a:lnSpc>
              <a:spcBef>
                <a:spcPts val="0"/>
              </a:spcBef>
              <a:spcAft>
                <a:spcPts val="0"/>
              </a:spcAft>
              <a:buClr>
                <a:srgbClr val="3A3838"/>
              </a:buClr>
              <a:buSzPts val="2000"/>
              <a:buFont typeface="Open Sans"/>
              <a:buNone/>
            </a:pPr>
            <a:r>
              <a:t/>
            </a:r>
            <a:endParaRPr b="0" i="0" sz="1400" u="none" cap="none" strike="noStrike">
              <a:solidFill>
                <a:srgbClr val="000000"/>
              </a:solidFill>
              <a:latin typeface="Arial"/>
              <a:ea typeface="Arial"/>
              <a:cs typeface="Arial"/>
              <a:sym typeface="Arial"/>
            </a:endParaRPr>
          </a:p>
        </p:txBody>
      </p:sp>
      <p:sp>
        <p:nvSpPr>
          <p:cNvPr id="369" name="Google Shape;369;p28"/>
          <p:cNvSpPr txBox="1"/>
          <p:nvPr/>
        </p:nvSpPr>
        <p:spPr>
          <a:xfrm>
            <a:off x="1198563" y="2936875"/>
            <a:ext cx="8016875" cy="706438"/>
          </a:xfrm>
          <a:prstGeom prst="rect">
            <a:avLst/>
          </a:prstGeom>
          <a:noFill/>
          <a:ln>
            <a:noFill/>
          </a:ln>
        </p:spPr>
        <p:txBody>
          <a:bodyPr anchorCtr="0" anchor="ctr"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sng" cap="none" strike="noStrike">
                <a:solidFill>
                  <a:schemeClr val="hlink"/>
                </a:solidFill>
                <a:latin typeface="Times New Roman"/>
                <a:ea typeface="Times New Roman"/>
                <a:cs typeface="Times New Roman"/>
                <a:sym typeface="Times New Roman"/>
                <a:hlinkClick r:id="rId4"/>
              </a:rPr>
              <a:t>https://www.salle34.net/epithete-ou-attribut-exercice-n2/</a:t>
            </a:r>
            <a:endParaRPr b="0" i="0" sz="2400" u="none" cap="none" strike="noStrike">
              <a:solidFill>
                <a:srgbClr val="3A3838"/>
              </a:solidFill>
              <a:latin typeface="Times New Roman"/>
              <a:ea typeface="Times New Roman"/>
              <a:cs typeface="Times New Roman"/>
              <a:sym typeface="Times New Roman"/>
            </a:endParaRPr>
          </a:p>
          <a:p>
            <a:pPr indent="0" lvl="0" marL="0" marR="0" rtl="1" algn="l">
              <a:lnSpc>
                <a:spcPct val="90000"/>
              </a:lnSpc>
              <a:spcBef>
                <a:spcPts val="0"/>
              </a:spcBef>
              <a:spcAft>
                <a:spcPts val="0"/>
              </a:spcAft>
              <a:buClr>
                <a:srgbClr val="3A3838"/>
              </a:buClr>
              <a:buSzPts val="2000"/>
              <a:buFont typeface="Open Sans"/>
              <a:buNone/>
            </a:pPr>
            <a:r>
              <a:t/>
            </a:r>
            <a:endParaRPr b="0" i="0" sz="1400" u="none" cap="none" strike="noStrike">
              <a:solidFill>
                <a:srgbClr val="000000"/>
              </a:solidFill>
              <a:latin typeface="Times New Roman"/>
              <a:ea typeface="Times New Roman"/>
              <a:cs typeface="Times New Roman"/>
              <a:sym typeface="Times New Roman"/>
            </a:endParaRPr>
          </a:p>
        </p:txBody>
      </p:sp>
      <p:sp>
        <p:nvSpPr>
          <p:cNvPr id="370" name="Google Shape;370;p28"/>
          <p:cNvSpPr txBox="1"/>
          <p:nvPr/>
        </p:nvSpPr>
        <p:spPr>
          <a:xfrm>
            <a:off x="1198563" y="3819525"/>
            <a:ext cx="8016875" cy="706438"/>
          </a:xfrm>
          <a:prstGeom prst="rect">
            <a:avLst/>
          </a:prstGeom>
          <a:noFill/>
          <a:ln>
            <a:noFill/>
          </a:ln>
        </p:spPr>
        <p:txBody>
          <a:bodyPr anchorCtr="0" anchor="ctr"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sng" cap="none" strike="noStrike">
                <a:solidFill>
                  <a:schemeClr val="hlink"/>
                </a:solidFill>
                <a:latin typeface="Times New Roman"/>
                <a:ea typeface="Times New Roman"/>
                <a:cs typeface="Times New Roman"/>
                <a:sym typeface="Times New Roman"/>
                <a:hlinkClick r:id="rId5"/>
              </a:rPr>
              <a:t>https://dictionnaire.lerobert.com/</a:t>
            </a:r>
            <a:endParaRPr b="0" i="0" sz="2400" u="none" cap="none" strike="noStrike">
              <a:solidFill>
                <a:srgbClr val="3A3838"/>
              </a:solidFill>
              <a:latin typeface="Times New Roman"/>
              <a:ea typeface="Times New Roman"/>
              <a:cs typeface="Times New Roman"/>
              <a:sym typeface="Times New Roman"/>
            </a:endParaRPr>
          </a:p>
          <a:p>
            <a:pPr indent="0" lvl="0" marL="0" marR="0" rtl="1" algn="l">
              <a:lnSpc>
                <a:spcPct val="90000"/>
              </a:lnSpc>
              <a:spcBef>
                <a:spcPts val="0"/>
              </a:spcBef>
              <a:spcAft>
                <a:spcPts val="0"/>
              </a:spcAft>
              <a:buClr>
                <a:srgbClr val="3A3838"/>
              </a:buClr>
              <a:buSzPts val="2000"/>
              <a:buFont typeface="Open Sans"/>
              <a:buNone/>
            </a:pPr>
            <a:r>
              <a:t/>
            </a:r>
            <a:endParaRPr b="0" i="0" sz="1400" u="none" cap="none" strike="noStrike">
              <a:solidFill>
                <a:srgbClr val="000000"/>
              </a:solidFill>
              <a:latin typeface="Times New Roman"/>
              <a:ea typeface="Times New Roman"/>
              <a:cs typeface="Times New Roman"/>
              <a:sym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29"/>
          <p:cNvSpPr txBox="1"/>
          <p:nvPr/>
        </p:nvSpPr>
        <p:spPr>
          <a:xfrm>
            <a:off x="1047750" y="2054225"/>
            <a:ext cx="9926638" cy="39243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 Dr. Nathalie Rouphael</a:t>
            </a:r>
            <a:endParaRPr b="0" i="0" sz="2400" u="none" cap="none" strike="noStrike">
              <a:solidFill>
                <a:srgbClr val="000000"/>
              </a:solidFill>
              <a:latin typeface="Open Sans"/>
              <a:ea typeface="Open Sans"/>
              <a:cs typeface="Open Sans"/>
              <a:sym typeface="Open Sans"/>
            </a:endParaRPr>
          </a:p>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Safa Mawlawi</a:t>
            </a:r>
            <a:endParaRPr b="0" i="0" sz="2400" u="none" cap="none" strike="noStrike">
              <a:solidFill>
                <a:srgbClr val="000000"/>
              </a:solidFill>
              <a:latin typeface="Open Sans"/>
              <a:ea typeface="Open Sans"/>
              <a:cs typeface="Open Sans"/>
              <a:sym typeface="Open Sans"/>
            </a:endParaRPr>
          </a:p>
          <a:p>
            <a:pPr indent="-457200" lvl="0" marL="457200" marR="0" rtl="0" algn="l">
              <a:lnSpc>
                <a:spcPct val="150000"/>
              </a:lnSpc>
              <a:spcBef>
                <a:spcPts val="100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Lectrice linguistique: Hala Fayyad</a:t>
            </a:r>
            <a:endParaRPr b="0"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1"/>
          <p:cNvSpPr txBox="1"/>
          <p:nvPr/>
        </p:nvSpPr>
        <p:spPr>
          <a:xfrm>
            <a:off x="876300" y="47626"/>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DÉCOUVERTE </a:t>
            </a:r>
            <a:endParaRPr b="1" i="0" sz="2800" u="none" cap="none" strike="noStrike">
              <a:solidFill>
                <a:srgbClr val="0096D6"/>
              </a:solidFill>
              <a:latin typeface="Open Sans"/>
              <a:ea typeface="Open Sans"/>
              <a:cs typeface="Open Sans"/>
              <a:sym typeface="Open Sans"/>
            </a:endParaRPr>
          </a:p>
        </p:txBody>
      </p:sp>
      <p:sp>
        <p:nvSpPr>
          <p:cNvPr id="121" name="Google Shape;121;p11"/>
          <p:cNvSpPr/>
          <p:nvPr/>
        </p:nvSpPr>
        <p:spPr>
          <a:xfrm>
            <a:off x="493713" y="1119188"/>
            <a:ext cx="3983037" cy="490061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texte pour répondre à la question suivante : Quel est le personnage décrit?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0" lang="fr-FR" sz="2000" u="sng" cap="none" strike="noStrike">
                <a:solidFill>
                  <a:srgbClr val="0070C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a- son nom: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b- son métier:</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c- les reprises nominales qui le désignent:</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d- les pronoms personnels qui lui renvoient:</a:t>
            </a:r>
            <a:endParaRPr b="0" i="0" sz="1400" u="none" cap="none" strike="noStrike">
              <a:solidFill>
                <a:srgbClr val="000000"/>
              </a:solidFill>
              <a:latin typeface="Arial"/>
              <a:ea typeface="Arial"/>
              <a:cs typeface="Arial"/>
              <a:sym typeface="Arial"/>
            </a:endParaRPr>
          </a:p>
        </p:txBody>
      </p:sp>
      <p:sp>
        <p:nvSpPr>
          <p:cNvPr id="122" name="Google Shape;122;p11"/>
          <p:cNvSpPr txBox="1"/>
          <p:nvPr/>
        </p:nvSpPr>
        <p:spPr>
          <a:xfrm>
            <a:off x="4654550" y="1119188"/>
            <a:ext cx="7137400" cy="5078412"/>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Michel Strogoff était grand et vigoureux. Il avait les épaules larges et la poitrine vaste. Ce beau garçon est solide; il semblait bien planté lorsqu'il posait ses deux pieds sur le sol. Sur sa tête, se crêpelait une chevelure abondante, qui s'échappait en boucles, quand il la coiffait de la casquette moscovite. Ses yeux étaient d'un bleu foncé, avec un regard droit, franc, inaltérable. Ils témoignaient d'un courage élevé. Son nez puissant, large de narines, dominait une bouche symétrique avec les lèvres un peu saillantes de l'être généreux et bon. Michel Strogoff était vêtu d'un élégant uniforme militaire,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
        <p:nvSpPr>
          <p:cNvPr id="123" name="Google Shape;123;p11"/>
          <p:cNvSpPr/>
          <p:nvPr/>
        </p:nvSpPr>
        <p:spPr>
          <a:xfrm>
            <a:off x="2013963" y="2580530"/>
            <a:ext cx="2120900"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rgbClr val="CC0099"/>
                </a:solidFill>
                <a:latin typeface="Open Sans"/>
                <a:ea typeface="Open Sans"/>
                <a:cs typeface="Open Sans"/>
                <a:sym typeface="Open Sans"/>
              </a:rPr>
              <a:t>« Michel Strogoff » </a:t>
            </a:r>
            <a:endParaRPr b="0" i="0" sz="1800" u="none" cap="none" strike="noStrike">
              <a:solidFill>
                <a:srgbClr val="CC0099"/>
              </a:solidFill>
              <a:latin typeface="Arial"/>
              <a:ea typeface="Arial"/>
              <a:cs typeface="Arial"/>
              <a:sym typeface="Arial"/>
            </a:endParaRPr>
          </a:p>
        </p:txBody>
      </p:sp>
      <p:sp>
        <p:nvSpPr>
          <p:cNvPr id="124" name="Google Shape;124;p11"/>
          <p:cNvSpPr/>
          <p:nvPr/>
        </p:nvSpPr>
        <p:spPr>
          <a:xfrm>
            <a:off x="2214917" y="3473450"/>
            <a:ext cx="1455738" cy="3698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rgbClr val="CC0099"/>
                </a:solidFill>
                <a:latin typeface="Open Sans"/>
                <a:ea typeface="Open Sans"/>
                <a:cs typeface="Open Sans"/>
                <a:sym typeface="Open Sans"/>
              </a:rPr>
              <a:t>Il est soldat. </a:t>
            </a:r>
            <a:endParaRPr b="0" i="0" sz="1800" u="none" cap="none" strike="noStrike">
              <a:solidFill>
                <a:srgbClr val="CC0099"/>
              </a:solidFill>
              <a:latin typeface="Arial"/>
              <a:ea typeface="Arial"/>
              <a:cs typeface="Arial"/>
              <a:sym typeface="Arial"/>
            </a:endParaRPr>
          </a:p>
        </p:txBody>
      </p:sp>
      <p:sp>
        <p:nvSpPr>
          <p:cNvPr id="125" name="Google Shape;125;p11"/>
          <p:cNvSpPr/>
          <p:nvPr/>
        </p:nvSpPr>
        <p:spPr>
          <a:xfrm>
            <a:off x="2168086" y="5914855"/>
            <a:ext cx="774700"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rgbClr val="CC0099"/>
                </a:solidFill>
                <a:latin typeface="Open Sans"/>
                <a:ea typeface="Open Sans"/>
                <a:cs typeface="Open Sans"/>
                <a:sym typeface="Open Sans"/>
              </a:rPr>
              <a:t>« Il » </a:t>
            </a:r>
            <a:endParaRPr b="0" i="0" sz="1800" u="none" cap="none" strike="noStrike">
              <a:solidFill>
                <a:srgbClr val="CC0099"/>
              </a:solidFill>
              <a:latin typeface="Arial"/>
              <a:ea typeface="Arial"/>
              <a:cs typeface="Arial"/>
              <a:sym typeface="Arial"/>
            </a:endParaRPr>
          </a:p>
        </p:txBody>
      </p:sp>
      <p:sp>
        <p:nvSpPr>
          <p:cNvPr id="126" name="Google Shape;126;p11"/>
          <p:cNvSpPr/>
          <p:nvPr/>
        </p:nvSpPr>
        <p:spPr>
          <a:xfrm>
            <a:off x="2214917" y="4735317"/>
            <a:ext cx="2446337" cy="3698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rgbClr val="CC0099"/>
                </a:solidFill>
                <a:latin typeface="Open Sans"/>
                <a:ea typeface="Open Sans"/>
                <a:cs typeface="Open Sans"/>
                <a:sym typeface="Open Sans"/>
              </a:rPr>
              <a:t>« Ce garçon », « l’être »</a:t>
            </a:r>
            <a:endParaRPr b="0" i="0" sz="1800" u="none" cap="none" strike="noStrike">
              <a:solidFill>
                <a:srgbClr val="CC0099"/>
              </a:solidFill>
              <a:latin typeface="Arial"/>
              <a:ea typeface="Arial"/>
              <a:cs typeface="Arial"/>
              <a:sym typeface="Arial"/>
            </a:endParaRPr>
          </a:p>
        </p:txBody>
      </p:sp>
      <p:sp>
        <p:nvSpPr>
          <p:cNvPr id="127" name="Google Shape;127;p11"/>
          <p:cNvSpPr txBox="1"/>
          <p:nvPr/>
        </p:nvSpPr>
        <p:spPr>
          <a:xfrm>
            <a:off x="4654550" y="1101725"/>
            <a:ext cx="7137400" cy="5078413"/>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grand et vigoureux. </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avait les épaules larges et la poitrine vaste. </a:t>
            </a:r>
            <a:r>
              <a:rPr b="1" i="0" lang="fr-FR" sz="1800" u="none" cap="none" strike="noStrike">
                <a:solidFill>
                  <a:schemeClr val="dk1"/>
                </a:solidFill>
                <a:latin typeface="Open Sans"/>
                <a:ea typeface="Open Sans"/>
                <a:cs typeface="Open Sans"/>
                <a:sym typeface="Open Sans"/>
              </a:rPr>
              <a:t>Ce </a:t>
            </a:r>
            <a:r>
              <a:rPr b="0" i="0" lang="fr-FR" sz="1800" u="none" cap="none" strike="noStrike">
                <a:solidFill>
                  <a:schemeClr val="dk1"/>
                </a:solidFill>
                <a:latin typeface="Open Sans"/>
                <a:ea typeface="Open Sans"/>
                <a:cs typeface="Open Sans"/>
                <a:sym typeface="Open Sans"/>
              </a:rPr>
              <a:t>beau </a:t>
            </a:r>
            <a:r>
              <a:rPr b="1" i="0" lang="fr-FR" sz="1800" u="none" cap="none" strike="noStrike">
                <a:solidFill>
                  <a:schemeClr val="dk1"/>
                </a:solidFill>
                <a:latin typeface="Open Sans"/>
                <a:ea typeface="Open Sans"/>
                <a:cs typeface="Open Sans"/>
                <a:sym typeface="Open Sans"/>
              </a:rPr>
              <a:t>garçon</a:t>
            </a:r>
            <a:r>
              <a:rPr b="0" i="0" lang="fr-FR" sz="1800" u="none" cap="none" strike="noStrike">
                <a:solidFill>
                  <a:schemeClr val="dk1"/>
                </a:solidFill>
                <a:latin typeface="Open Sans"/>
                <a:ea typeface="Open Sans"/>
                <a:cs typeface="Open Sans"/>
                <a:sym typeface="Open Sans"/>
              </a:rPr>
              <a:t> est solide; </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semblait bien planté lorsqu'</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posait ses deux pieds sur le sol. Sur sa tête, se crêpelait une chevelure abondante, qui s'échappait en boucles, quand </a:t>
            </a:r>
            <a:r>
              <a:rPr b="1" i="0" lang="fr-FR" sz="1800" u="none" cap="none" strike="noStrike">
                <a:solidFill>
                  <a:schemeClr val="dk1"/>
                </a:solidFill>
                <a:latin typeface="Open Sans"/>
                <a:ea typeface="Open Sans"/>
                <a:cs typeface="Open Sans"/>
                <a:sym typeface="Open Sans"/>
              </a:rPr>
              <a:t>il</a:t>
            </a:r>
            <a:r>
              <a:rPr b="0" i="0" lang="fr-FR" sz="1800" u="none" cap="none" strike="noStrike">
                <a:solidFill>
                  <a:schemeClr val="dk1"/>
                </a:solidFill>
                <a:latin typeface="Open Sans"/>
                <a:ea typeface="Open Sans"/>
                <a:cs typeface="Open Sans"/>
                <a:sym typeface="Open Sans"/>
              </a:rPr>
              <a:t> la coiffait de la casquette moscovite. Ses yeux étaient d'un bleu foncé, avec un regard droit, franc, inaltérable. Ils témoignaient d'un courage élevé. Son nez puissant, large de narines, dominait une bouche symétrique avec les lèvres un peu saillantes de </a:t>
            </a:r>
            <a:r>
              <a:rPr b="1" i="0" lang="fr-FR" sz="1800" u="none" cap="none" strike="noStrike">
                <a:solidFill>
                  <a:schemeClr val="dk1"/>
                </a:solidFill>
                <a:latin typeface="Open Sans"/>
                <a:ea typeface="Open Sans"/>
                <a:cs typeface="Open Sans"/>
                <a:sym typeface="Open Sans"/>
              </a:rPr>
              <a:t>l'être </a:t>
            </a:r>
            <a:r>
              <a:rPr b="0" i="0" lang="fr-FR" sz="1800" u="none" cap="none" strike="noStrike">
                <a:solidFill>
                  <a:schemeClr val="dk1"/>
                </a:solidFill>
                <a:latin typeface="Open Sans"/>
                <a:ea typeface="Open Sans"/>
                <a:cs typeface="Open Sans"/>
                <a:sym typeface="Open Sans"/>
              </a:rPr>
              <a:t>généreux et bon. </a:t>
            </a:r>
            <a:r>
              <a:rPr b="1" i="0" lang="fr-FR" sz="1800" u="none" cap="none" strike="noStrike">
                <a:solidFill>
                  <a:schemeClr val="dk1"/>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vêtu d'un élégant uniforme militaire,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7"/>
                                        </p:tgtEl>
                                        <p:attrNameLst>
                                          <p:attrName>style.visibility</p:attrName>
                                        </p:attrNameLst>
                                      </p:cBhvr>
                                      <p:to>
                                        <p:strVal val="visible"/>
                                      </p:to>
                                    </p:set>
                                    <p:anim calcmode="lin" valueType="num">
                                      <p:cBhvr additive="base">
                                        <p:cTn dur="500"/>
                                        <p:tgtEl>
                                          <p:spTgt spid="12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2"/>
          <p:cNvSpPr txBox="1"/>
          <p:nvPr/>
        </p:nvSpPr>
        <p:spPr>
          <a:xfrm>
            <a:off x="5499894" y="1213694"/>
            <a:ext cx="6339682" cy="5078313"/>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grand et vigoureux. </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avait les épaules larges et la poitrine vaste. </a:t>
            </a:r>
            <a:r>
              <a:rPr b="1" i="0" lang="fr-FR" sz="1800" u="none" cap="none" strike="noStrike">
                <a:solidFill>
                  <a:schemeClr val="dk1"/>
                </a:solidFill>
                <a:latin typeface="Open Sans"/>
                <a:ea typeface="Open Sans"/>
                <a:cs typeface="Open Sans"/>
                <a:sym typeface="Open Sans"/>
              </a:rPr>
              <a:t>Ce </a:t>
            </a:r>
            <a:r>
              <a:rPr b="0" i="0" lang="fr-FR" sz="1800" u="none" cap="none" strike="noStrike">
                <a:solidFill>
                  <a:schemeClr val="dk1"/>
                </a:solidFill>
                <a:latin typeface="Open Sans"/>
                <a:ea typeface="Open Sans"/>
                <a:cs typeface="Open Sans"/>
                <a:sym typeface="Open Sans"/>
              </a:rPr>
              <a:t>beau </a:t>
            </a:r>
            <a:r>
              <a:rPr b="1" i="0" lang="fr-FR" sz="1800" u="none" cap="none" strike="noStrike">
                <a:solidFill>
                  <a:schemeClr val="dk1"/>
                </a:solidFill>
                <a:latin typeface="Open Sans"/>
                <a:ea typeface="Open Sans"/>
                <a:cs typeface="Open Sans"/>
                <a:sym typeface="Open Sans"/>
              </a:rPr>
              <a:t>garçon</a:t>
            </a:r>
            <a:r>
              <a:rPr b="0" i="0" lang="fr-FR" sz="1800" u="none" cap="none" strike="noStrike">
                <a:solidFill>
                  <a:schemeClr val="dk1"/>
                </a:solidFill>
                <a:latin typeface="Open Sans"/>
                <a:ea typeface="Open Sans"/>
                <a:cs typeface="Open Sans"/>
                <a:sym typeface="Open Sans"/>
              </a:rPr>
              <a:t> est solide; </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semblait bien planté lorsqu'</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posait ses deux pieds sur le sol. Sur sa tête, se crêpelait une chevelure abondante, qui s'échappait en boucles, quand </a:t>
            </a:r>
            <a:r>
              <a:rPr b="1" i="0" lang="fr-FR" sz="1800" u="none" cap="none" strike="noStrike">
                <a:solidFill>
                  <a:schemeClr val="dk1"/>
                </a:solidFill>
                <a:latin typeface="Open Sans"/>
                <a:ea typeface="Open Sans"/>
                <a:cs typeface="Open Sans"/>
                <a:sym typeface="Open Sans"/>
              </a:rPr>
              <a:t>il</a:t>
            </a:r>
            <a:r>
              <a:rPr b="0" i="0" lang="fr-FR" sz="1800" u="none" cap="none" strike="noStrike">
                <a:solidFill>
                  <a:schemeClr val="dk1"/>
                </a:solidFill>
                <a:latin typeface="Open Sans"/>
                <a:ea typeface="Open Sans"/>
                <a:cs typeface="Open Sans"/>
                <a:sym typeface="Open Sans"/>
              </a:rPr>
              <a:t> la coiffait de la casquette moscovite. Ses yeux étaient d'un bleu foncé, avec un regard droit, franc, inaltérable. Ils témoignaient d'un courage élevé. Son nez puissant, large de narines, dominait une bouche symétrique avec les lèvres un peu saillantes de </a:t>
            </a:r>
            <a:r>
              <a:rPr b="1" i="0" lang="fr-FR" sz="1800" u="none" cap="none" strike="noStrike">
                <a:solidFill>
                  <a:schemeClr val="dk1"/>
                </a:solidFill>
                <a:latin typeface="Open Sans"/>
                <a:ea typeface="Open Sans"/>
                <a:cs typeface="Open Sans"/>
                <a:sym typeface="Open Sans"/>
              </a:rPr>
              <a:t>l'être </a:t>
            </a:r>
            <a:r>
              <a:rPr b="0" i="0" lang="fr-FR" sz="1800" u="none" cap="none" strike="noStrike">
                <a:solidFill>
                  <a:schemeClr val="dk1"/>
                </a:solidFill>
                <a:latin typeface="Open Sans"/>
                <a:ea typeface="Open Sans"/>
                <a:cs typeface="Open Sans"/>
                <a:sym typeface="Open Sans"/>
              </a:rPr>
              <a:t>généreux et bon. </a:t>
            </a:r>
            <a:r>
              <a:rPr b="1" i="0" lang="fr-FR" sz="1800" u="none" cap="none" strike="noStrike">
                <a:solidFill>
                  <a:schemeClr val="dk1"/>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vêtu d'un élégant uniforme militaire,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
        <p:nvSpPr>
          <p:cNvPr id="134" name="Google Shape;134;p12"/>
          <p:cNvSpPr txBox="1"/>
          <p:nvPr/>
        </p:nvSpPr>
        <p:spPr>
          <a:xfrm>
            <a:off x="707488" y="55344"/>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REPÉRAGE </a:t>
            </a:r>
            <a:endParaRPr b="1" i="0" sz="2800" u="none" cap="none" strike="noStrike">
              <a:solidFill>
                <a:srgbClr val="0096D6"/>
              </a:solidFill>
              <a:latin typeface="Open Sans"/>
              <a:ea typeface="Open Sans"/>
              <a:cs typeface="Open Sans"/>
              <a:sym typeface="Open Sans"/>
            </a:endParaRPr>
          </a:p>
        </p:txBody>
      </p:sp>
      <p:sp>
        <p:nvSpPr>
          <p:cNvPr id="135" name="Google Shape;135;p12"/>
          <p:cNvSpPr/>
          <p:nvPr/>
        </p:nvSpPr>
        <p:spPr>
          <a:xfrm>
            <a:off x="550863" y="1189087"/>
            <a:ext cx="4573587" cy="78581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Relevez les adjectifs utilisés par le descripteur pour qualifier Michel.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70C0"/>
              </a:solidFill>
              <a:latin typeface="Open Sans"/>
              <a:ea typeface="Open Sans"/>
              <a:cs typeface="Open Sans"/>
              <a:sym typeface="Open Sans"/>
            </a:endParaRPr>
          </a:p>
        </p:txBody>
      </p:sp>
      <p:sp>
        <p:nvSpPr>
          <p:cNvPr id="136" name="Google Shape;136;p12"/>
          <p:cNvSpPr/>
          <p:nvPr/>
        </p:nvSpPr>
        <p:spPr>
          <a:xfrm>
            <a:off x="493713" y="2194744"/>
            <a:ext cx="4630737" cy="476250"/>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Relisez le texte pour compléter le tableau. </a:t>
            </a:r>
            <a:endParaRPr b="0" i="0" sz="1400" u="none" cap="none" strike="noStrike">
              <a:solidFill>
                <a:srgbClr val="000000"/>
              </a:solidFill>
              <a:latin typeface="Arial"/>
              <a:ea typeface="Arial"/>
              <a:cs typeface="Arial"/>
              <a:sym typeface="Arial"/>
            </a:endParaRPr>
          </a:p>
        </p:txBody>
      </p:sp>
      <p:graphicFrame>
        <p:nvGraphicFramePr>
          <p:cNvPr id="137" name="Google Shape;137;p12"/>
          <p:cNvGraphicFramePr/>
          <p:nvPr/>
        </p:nvGraphicFramePr>
        <p:xfrm>
          <a:off x="493713" y="2890838"/>
          <a:ext cx="3000000" cy="3000000"/>
        </p:xfrm>
        <a:graphic>
          <a:graphicData uri="http://schemas.openxmlformats.org/drawingml/2006/table">
            <a:tbl>
              <a:tblPr bandRow="1" firstRow="1">
                <a:noFill/>
                <a:tableStyleId>{CE8D030A-A972-4DE4-A908-4C8E791AB222}</a:tableStyleId>
              </a:tblPr>
              <a:tblGrid>
                <a:gridCol w="2031825"/>
                <a:gridCol w="2541750"/>
              </a:tblGrid>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B050"/>
                          </a:solidFill>
                        </a:rPr>
                        <a:t>Éléments décrits </a:t>
                      </a:r>
                      <a:endParaRPr sz="1400" u="none" cap="none" strike="noStrike"/>
                    </a:p>
                  </a:txBody>
                  <a:tcPr marT="45725" marB="45725" marR="91450" marL="91450">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sng" cap="none" strike="noStrike">
                          <a:solidFill>
                            <a:srgbClr val="00B050"/>
                          </a:solidFill>
                        </a:rPr>
                        <a:t>Adjectifs qualificatifs </a:t>
                      </a:r>
                      <a:endParaRPr sz="1400" u="none" cap="none" strike="noStrike"/>
                    </a:p>
                  </a:txBody>
                  <a:tcPr marT="45725" marB="45725" marR="91450" marL="91450">
                    <a:solidFill>
                      <a:schemeClr val="lt1"/>
                    </a:solidFill>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bl>
          </a:graphicData>
        </a:graphic>
      </p:graphicFrame>
      <p:graphicFrame>
        <p:nvGraphicFramePr>
          <p:cNvPr id="138" name="Google Shape;138;p12"/>
          <p:cNvGraphicFramePr/>
          <p:nvPr/>
        </p:nvGraphicFramePr>
        <p:xfrm>
          <a:off x="2539195" y="2927400"/>
          <a:ext cx="3000000" cy="3000000"/>
        </p:xfrm>
        <a:graphic>
          <a:graphicData uri="http://schemas.openxmlformats.org/drawingml/2006/table">
            <a:tbl>
              <a:tblPr bandRow="1" firstRow="1">
                <a:noFill/>
                <a:tableStyleId>{CE8D030A-A972-4DE4-A908-4C8E791AB222}</a:tableStyleId>
              </a:tblPr>
              <a:tblGrid>
                <a:gridCol w="2541575"/>
              </a:tblGrid>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sng" cap="none" strike="noStrike">
                          <a:solidFill>
                            <a:srgbClr val="002060"/>
                          </a:solidFill>
                          <a:latin typeface="Open Sans"/>
                          <a:ea typeface="Open Sans"/>
                          <a:cs typeface="Open Sans"/>
                          <a:sym typeface="Open Sans"/>
                        </a:rPr>
                        <a:t>Adjectifs qualificatifs </a:t>
                      </a:r>
                      <a:endParaRPr sz="1400" u="none" cap="none" strike="noStrike"/>
                    </a:p>
                  </a:txBody>
                  <a:tcPr marT="45725" marB="45725" marR="91425" marL="91425">
                    <a:solidFill>
                      <a:schemeClr val="lt1"/>
                    </a:solidFill>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Larges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Vaste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Abondante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Moscovite </a:t>
                      </a:r>
                      <a:endParaRPr sz="1600" u="none" cap="none" strike="noStrike">
                        <a:solidFill>
                          <a:schemeClr val="dk1"/>
                        </a:solidFill>
                        <a:latin typeface="Open Sans"/>
                        <a:ea typeface="Open Sans"/>
                        <a:cs typeface="Open Sans"/>
                        <a:sym typeface="Open Sans"/>
                      </a:endParaRPr>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Droit, franc, inaltérable</a:t>
                      </a:r>
                      <a:endParaRPr sz="1600" u="none" cap="none" strike="noStrike">
                        <a:solidFill>
                          <a:schemeClr val="dk1"/>
                        </a:solidFill>
                        <a:latin typeface="Open Sans"/>
                        <a:ea typeface="Open Sans"/>
                        <a:cs typeface="Open Sans"/>
                        <a:sym typeface="Open Sans"/>
                      </a:endParaRPr>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Puissant, large de narines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Symétrique</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Un peu saillantes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Élégant, militaire</a:t>
                      </a:r>
                      <a:endParaRPr sz="1600" u="none" cap="none" strike="noStrike">
                        <a:solidFill>
                          <a:schemeClr val="dk1"/>
                        </a:solidFill>
                        <a:latin typeface="Open Sans"/>
                        <a:ea typeface="Open Sans"/>
                        <a:cs typeface="Open Sans"/>
                        <a:sym typeface="Open Sans"/>
                      </a:endParaRPr>
                    </a:p>
                  </a:txBody>
                  <a:tcPr marT="45725" marB="45725" marR="91425" marL="91425"/>
                </a:tc>
              </a:tr>
            </a:tbl>
          </a:graphicData>
        </a:graphic>
      </p:graphicFrame>
      <p:graphicFrame>
        <p:nvGraphicFramePr>
          <p:cNvPr id="139" name="Google Shape;139;p12"/>
          <p:cNvGraphicFramePr/>
          <p:nvPr/>
        </p:nvGraphicFramePr>
        <p:xfrm>
          <a:off x="493713" y="2927400"/>
          <a:ext cx="3000000" cy="3000000"/>
        </p:xfrm>
        <a:graphic>
          <a:graphicData uri="http://schemas.openxmlformats.org/drawingml/2006/table">
            <a:tbl>
              <a:tblPr bandRow="1" firstRow="1">
                <a:noFill/>
                <a:tableStyleId>{CE8D030A-A972-4DE4-A908-4C8E791AB222}</a:tableStyleId>
              </a:tblPr>
              <a:tblGrid>
                <a:gridCol w="2032000"/>
              </a:tblGrid>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Éléments décrits </a:t>
                      </a:r>
                      <a:endParaRPr sz="1400" u="none" cap="none" strike="noStrike"/>
                    </a:p>
                  </a:txBody>
                  <a:tcPr marT="45725" marB="45725" marR="91450" marL="91450">
                    <a:solidFill>
                      <a:schemeClr val="lt1"/>
                    </a:solidFill>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Les épaules</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La poitrine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Une chevelure</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La casquette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Un regard </a:t>
                      </a:r>
                      <a:endParaRPr sz="1600" u="none" cap="none" strike="noStrike">
                        <a:solidFill>
                          <a:schemeClr val="dk1"/>
                        </a:solidFill>
                        <a:latin typeface="Open Sans"/>
                        <a:ea typeface="Open Sans"/>
                        <a:cs typeface="Open Sans"/>
                        <a:sym typeface="Open Sans"/>
                      </a:endParaRPr>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Son nez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Une bouche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Les lèvres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Un uniforme </a:t>
                      </a:r>
                      <a:endParaRPr sz="1400" u="none" cap="none" strike="noStrike"/>
                    </a:p>
                  </a:txBody>
                  <a:tcPr marT="45725" marB="45725" marR="91450" marL="91450"/>
                </a:tc>
              </a:tr>
            </a:tbl>
          </a:graphicData>
        </a:graphic>
      </p:graphicFrame>
      <p:sp>
        <p:nvSpPr>
          <p:cNvPr id="140" name="Google Shape;140;p12"/>
          <p:cNvSpPr txBox="1"/>
          <p:nvPr/>
        </p:nvSpPr>
        <p:spPr>
          <a:xfrm>
            <a:off x="5555468" y="798513"/>
            <a:ext cx="6248400" cy="5493812"/>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1" i="0" lang="fr-FR" sz="1800" u="none" cap="none" strike="noStrike">
                <a:solidFill>
                  <a:srgbClr val="002060"/>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grand</a:t>
            </a:r>
            <a:r>
              <a:rPr b="0"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et </a:t>
            </a:r>
            <a:r>
              <a:rPr b="1" i="0" lang="fr-FR" sz="1800" u="sng" cap="none" strike="noStrike">
                <a:solidFill>
                  <a:srgbClr val="002060"/>
                </a:solidFill>
                <a:latin typeface="Open Sans"/>
                <a:ea typeface="Open Sans"/>
                <a:cs typeface="Open Sans"/>
                <a:sym typeface="Open Sans"/>
              </a:rPr>
              <a:t>vigoureux</a:t>
            </a:r>
            <a:r>
              <a:rPr b="0" i="0" lang="fr-FR" sz="1800" u="none" cap="none" strike="noStrike">
                <a:solidFill>
                  <a:srgbClr val="002060"/>
                </a:solidFill>
                <a:latin typeface="Open Sans"/>
                <a:ea typeface="Open Sans"/>
                <a:cs typeface="Open Sans"/>
                <a:sym typeface="Open Sans"/>
              </a:rPr>
              <a:t>.</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avait les épaules larges et la poitrine vaste. </a:t>
            </a:r>
            <a:r>
              <a:rPr b="1" i="0" lang="fr-FR" sz="1800" u="none" cap="none" strike="noStrike">
                <a:solidFill>
                  <a:srgbClr val="002060"/>
                </a:solidFill>
                <a:latin typeface="Open Sans"/>
                <a:ea typeface="Open Sans"/>
                <a:cs typeface="Open Sans"/>
                <a:sym typeface="Open Sans"/>
              </a:rPr>
              <a:t>Ce </a:t>
            </a:r>
            <a:r>
              <a:rPr b="1" i="0" lang="fr-FR" sz="1800" u="sng" cap="none" strike="noStrike">
                <a:solidFill>
                  <a:srgbClr val="002060"/>
                </a:solidFill>
                <a:latin typeface="Open Sans"/>
                <a:ea typeface="Open Sans"/>
                <a:cs typeface="Open Sans"/>
                <a:sym typeface="Open Sans"/>
              </a:rPr>
              <a:t>beau</a:t>
            </a:r>
            <a:r>
              <a:rPr b="1" i="0" lang="fr-FR" sz="1800" u="none" cap="none" strike="noStrike">
                <a:solidFill>
                  <a:srgbClr val="002060"/>
                </a:solidFill>
                <a:latin typeface="Open Sans"/>
                <a:ea typeface="Open Sans"/>
                <a:cs typeface="Open Sans"/>
                <a:sym typeface="Open Sans"/>
              </a:rPr>
              <a:t> garçon </a:t>
            </a:r>
            <a:r>
              <a:rPr b="0" i="0" lang="fr-FR" sz="1800" u="none" cap="none" strike="noStrike">
                <a:solidFill>
                  <a:schemeClr val="dk1"/>
                </a:solidFill>
                <a:latin typeface="Open Sans"/>
                <a:ea typeface="Open Sans"/>
                <a:cs typeface="Open Sans"/>
                <a:sym typeface="Open Sans"/>
              </a:rPr>
              <a:t>est </a:t>
            </a:r>
            <a:r>
              <a:rPr b="1" i="0" lang="fr-FR" sz="1800" u="sng" cap="none" strike="noStrike">
                <a:solidFill>
                  <a:srgbClr val="002060"/>
                </a:solidFill>
                <a:latin typeface="Open Sans"/>
                <a:ea typeface="Open Sans"/>
                <a:cs typeface="Open Sans"/>
                <a:sym typeface="Open Sans"/>
              </a:rPr>
              <a:t>solide</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semblait bien </a:t>
            </a:r>
            <a:r>
              <a:rPr b="1" i="0" lang="fr-FR" sz="1800" u="sng" cap="none" strike="noStrike">
                <a:solidFill>
                  <a:srgbClr val="002060"/>
                </a:solidFill>
                <a:latin typeface="Open Sans"/>
                <a:ea typeface="Open Sans"/>
                <a:cs typeface="Open Sans"/>
                <a:sym typeface="Open Sans"/>
              </a:rPr>
              <a:t>planté</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lorsqu</a:t>
            </a:r>
            <a:r>
              <a:rPr b="0" i="0" lang="fr-FR" sz="1800" u="none" cap="none" strike="noStrike">
                <a:solidFill>
                  <a:srgbClr val="002060"/>
                </a:solidFill>
                <a:latin typeface="Open Sans"/>
                <a:ea typeface="Open Sans"/>
                <a:cs typeface="Open Sans"/>
                <a:sym typeface="Open Sans"/>
              </a:rPr>
              <a:t>'</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posait ses deux pieds sur le sol. Sur sa tête, se crêpelait une chevelure abondante, qui s'échappait en boucles, quand </a:t>
            </a:r>
            <a:r>
              <a:rPr b="1" i="0" lang="fr-FR" sz="1800" u="none" cap="none" strike="noStrike">
                <a:solidFill>
                  <a:srgbClr val="002060"/>
                </a:solidFill>
                <a:latin typeface="Open Sans"/>
                <a:ea typeface="Open Sans"/>
                <a:cs typeface="Open Sans"/>
                <a:sym typeface="Open Sans"/>
              </a:rPr>
              <a:t>il</a:t>
            </a:r>
            <a:r>
              <a:rPr b="0"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la coiffait de la casquette moscovite. Ses yeux étaient d'un bleu foncé, avec un regard droit, franc, inaltérable. Ils témoignaient d'un courage élevé. Son nez puissant, large de narines, dominait une bouche symétrique avec les lèvres un peu saillantes de </a:t>
            </a:r>
            <a:r>
              <a:rPr b="1" i="0" lang="fr-FR" sz="1800" u="none" cap="none" strike="noStrike">
                <a:solidFill>
                  <a:srgbClr val="002060"/>
                </a:solidFill>
                <a:latin typeface="Open Sans"/>
                <a:ea typeface="Open Sans"/>
                <a:cs typeface="Open Sans"/>
                <a:sym typeface="Open Sans"/>
              </a:rPr>
              <a:t>l'être </a:t>
            </a:r>
            <a:r>
              <a:rPr b="1" i="0" lang="fr-FR" sz="1800" u="sng" cap="none" strike="noStrike">
                <a:solidFill>
                  <a:srgbClr val="002060"/>
                </a:solidFill>
                <a:latin typeface="Open Sans"/>
                <a:ea typeface="Open Sans"/>
                <a:cs typeface="Open Sans"/>
                <a:sym typeface="Open Sans"/>
              </a:rPr>
              <a:t>généreux</a:t>
            </a:r>
            <a:r>
              <a:rPr b="0" i="0" lang="fr-FR" sz="1800" u="none" cap="none" strike="noStrike">
                <a:solidFill>
                  <a:srgbClr val="00206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et </a:t>
            </a:r>
            <a:r>
              <a:rPr b="1" i="0" lang="fr-FR" sz="1800" u="sng" cap="none" strike="noStrike">
                <a:solidFill>
                  <a:srgbClr val="002060"/>
                </a:solidFill>
                <a:latin typeface="Open Sans"/>
                <a:ea typeface="Open Sans"/>
                <a:cs typeface="Open Sans"/>
                <a:sym typeface="Open Sans"/>
              </a:rPr>
              <a:t>bon</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vêtu</a:t>
            </a:r>
            <a:r>
              <a:rPr b="0" i="0" lang="fr-FR" sz="1800" u="none" cap="none" strike="noStrike">
                <a:solidFill>
                  <a:schemeClr val="dk1"/>
                </a:solidFill>
                <a:latin typeface="Open Sans"/>
                <a:ea typeface="Open Sans"/>
                <a:cs typeface="Open Sans"/>
                <a:sym typeface="Open Sans"/>
              </a:rPr>
              <a:t> d'un élégant uniforme militaire,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
        <p:nvSpPr>
          <p:cNvPr id="141" name="Google Shape;141;p12"/>
          <p:cNvSpPr txBox="1"/>
          <p:nvPr/>
        </p:nvSpPr>
        <p:spPr>
          <a:xfrm>
            <a:off x="5499893" y="803222"/>
            <a:ext cx="6208713" cy="544830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1" i="0" lang="fr-FR" sz="1800" u="none" cap="none" strike="noStrike">
                <a:solidFill>
                  <a:srgbClr val="002060"/>
                </a:solidFill>
                <a:latin typeface="Open Sans"/>
                <a:ea typeface="Open Sans"/>
                <a:cs typeface="Open Sans"/>
                <a:sym typeface="Open Sans"/>
              </a:rPr>
              <a:t>Michel</a:t>
            </a:r>
            <a:r>
              <a:rPr b="1" i="0" lang="fr-FR" sz="1800" u="none" cap="none" strike="noStrike">
                <a:solidFill>
                  <a:srgbClr val="FF0000"/>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Strogoff</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grand</a:t>
            </a:r>
            <a:r>
              <a:rPr b="0"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et </a:t>
            </a:r>
            <a:r>
              <a:rPr b="1" i="0" lang="fr-FR" sz="1800" u="sng" cap="none" strike="noStrike">
                <a:solidFill>
                  <a:srgbClr val="002060"/>
                </a:solidFill>
                <a:latin typeface="Open Sans"/>
                <a:ea typeface="Open Sans"/>
                <a:cs typeface="Open Sans"/>
                <a:sym typeface="Open Sans"/>
              </a:rPr>
              <a:t>vigoureux</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avait </a:t>
            </a:r>
            <a:r>
              <a:rPr b="1" i="0" lang="fr-FR" sz="1800" u="none" cap="none" strike="noStrike">
                <a:solidFill>
                  <a:srgbClr val="00B050"/>
                </a:solidFill>
                <a:latin typeface="Open Sans"/>
                <a:ea typeface="Open Sans"/>
                <a:cs typeface="Open Sans"/>
                <a:sym typeface="Open Sans"/>
              </a:rPr>
              <a:t>les épaules </a:t>
            </a:r>
            <a:r>
              <a:rPr b="0" i="0" lang="fr-FR" sz="1800" u="none" cap="none" strike="noStrike">
                <a:solidFill>
                  <a:schemeClr val="dk1"/>
                </a:solidFill>
                <a:latin typeface="Open Sans"/>
                <a:ea typeface="Open Sans"/>
                <a:cs typeface="Open Sans"/>
                <a:sym typeface="Open Sans"/>
              </a:rPr>
              <a:t>larges et </a:t>
            </a:r>
            <a:r>
              <a:rPr b="1" i="0" lang="fr-FR" sz="1800" u="none" cap="none" strike="noStrike">
                <a:solidFill>
                  <a:srgbClr val="00B050"/>
                </a:solidFill>
                <a:latin typeface="Open Sans"/>
                <a:ea typeface="Open Sans"/>
                <a:cs typeface="Open Sans"/>
                <a:sym typeface="Open Sans"/>
              </a:rPr>
              <a:t>la poitrine </a:t>
            </a:r>
            <a:r>
              <a:rPr b="0" i="0" lang="fr-FR" sz="1800" u="none" cap="none" strike="noStrike">
                <a:solidFill>
                  <a:schemeClr val="dk1"/>
                </a:solidFill>
                <a:latin typeface="Open Sans"/>
                <a:ea typeface="Open Sans"/>
                <a:cs typeface="Open Sans"/>
                <a:sym typeface="Open Sans"/>
              </a:rPr>
              <a:t>vaste. </a:t>
            </a:r>
            <a:r>
              <a:rPr b="1" i="0" lang="fr-FR" sz="1800" u="none" cap="none" strike="noStrike">
                <a:solidFill>
                  <a:srgbClr val="002060"/>
                </a:solidFill>
                <a:latin typeface="Open Sans"/>
                <a:ea typeface="Open Sans"/>
                <a:cs typeface="Open Sans"/>
                <a:sym typeface="Open Sans"/>
              </a:rPr>
              <a:t>Ce </a:t>
            </a:r>
            <a:r>
              <a:rPr b="1" i="0" lang="fr-FR" sz="1800" u="sng" cap="none" strike="noStrike">
                <a:solidFill>
                  <a:srgbClr val="002060"/>
                </a:solidFill>
                <a:latin typeface="Open Sans"/>
                <a:ea typeface="Open Sans"/>
                <a:cs typeface="Open Sans"/>
                <a:sym typeface="Open Sans"/>
              </a:rPr>
              <a:t>beau </a:t>
            </a:r>
            <a:r>
              <a:rPr b="1" i="0" lang="fr-FR" sz="1800" u="none" cap="none" strike="noStrike">
                <a:solidFill>
                  <a:srgbClr val="002060"/>
                </a:solidFill>
                <a:latin typeface="Open Sans"/>
                <a:ea typeface="Open Sans"/>
                <a:cs typeface="Open Sans"/>
                <a:sym typeface="Open Sans"/>
              </a:rPr>
              <a:t>garçon </a:t>
            </a:r>
            <a:r>
              <a:rPr b="0" i="0" lang="fr-FR" sz="1800" u="none" cap="none" strike="noStrike">
                <a:solidFill>
                  <a:schemeClr val="dk1"/>
                </a:solidFill>
                <a:latin typeface="Open Sans"/>
                <a:ea typeface="Open Sans"/>
                <a:cs typeface="Open Sans"/>
                <a:sym typeface="Open Sans"/>
              </a:rPr>
              <a:t>est </a:t>
            </a:r>
            <a:r>
              <a:rPr b="1" i="0" lang="fr-FR" sz="1800" u="sng" cap="none" strike="noStrike">
                <a:solidFill>
                  <a:srgbClr val="002060"/>
                </a:solidFill>
                <a:latin typeface="Open Sans"/>
                <a:ea typeface="Open Sans"/>
                <a:cs typeface="Open Sans"/>
                <a:sym typeface="Open Sans"/>
              </a:rPr>
              <a:t>solide</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semblait bien </a:t>
            </a:r>
            <a:r>
              <a:rPr b="1" i="0" lang="fr-FR" sz="1800" u="sng" cap="none" strike="noStrike">
                <a:solidFill>
                  <a:srgbClr val="002060"/>
                </a:solidFill>
                <a:latin typeface="Open Sans"/>
                <a:ea typeface="Open Sans"/>
                <a:cs typeface="Open Sans"/>
                <a:sym typeface="Open Sans"/>
              </a:rPr>
              <a:t>planté</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rgbClr val="002060"/>
                </a:solidFill>
                <a:latin typeface="Open Sans"/>
                <a:ea typeface="Open Sans"/>
                <a:cs typeface="Open Sans"/>
                <a:sym typeface="Open Sans"/>
              </a:rPr>
              <a:t>lorsqu'</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posait ses deux pieds sur le sol. Sur sa tête, se crêpelait </a:t>
            </a:r>
            <a:r>
              <a:rPr b="1" i="0" lang="fr-FR" sz="1800" u="none" cap="none" strike="noStrike">
                <a:solidFill>
                  <a:srgbClr val="00B050"/>
                </a:solidFill>
                <a:latin typeface="Open Sans"/>
                <a:ea typeface="Open Sans"/>
                <a:cs typeface="Open Sans"/>
                <a:sym typeface="Open Sans"/>
              </a:rPr>
              <a:t>une chevelure </a:t>
            </a:r>
            <a:r>
              <a:rPr b="0" i="0" lang="fr-FR" sz="1800" u="none" cap="none" strike="noStrike">
                <a:solidFill>
                  <a:schemeClr val="dk1"/>
                </a:solidFill>
                <a:latin typeface="Open Sans"/>
                <a:ea typeface="Open Sans"/>
                <a:cs typeface="Open Sans"/>
                <a:sym typeface="Open Sans"/>
              </a:rPr>
              <a:t>abondante, qui s'échappait en boucles, quand </a:t>
            </a:r>
            <a:r>
              <a:rPr b="1" i="0" lang="fr-FR" sz="1800" u="none" cap="none" strike="noStrike">
                <a:solidFill>
                  <a:srgbClr val="002060"/>
                </a:solidFill>
                <a:latin typeface="Open Sans"/>
                <a:ea typeface="Open Sans"/>
                <a:cs typeface="Open Sans"/>
                <a:sym typeface="Open Sans"/>
              </a:rPr>
              <a:t>il</a:t>
            </a:r>
            <a:r>
              <a:rPr b="0"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la coiffait de </a:t>
            </a:r>
            <a:r>
              <a:rPr b="1" i="0" lang="fr-FR" sz="1800" u="none" cap="none" strike="noStrike">
                <a:solidFill>
                  <a:srgbClr val="00B050"/>
                </a:solidFill>
                <a:latin typeface="Open Sans"/>
                <a:ea typeface="Open Sans"/>
                <a:cs typeface="Open Sans"/>
                <a:sym typeface="Open Sans"/>
              </a:rPr>
              <a:t>la casquette </a:t>
            </a:r>
            <a:r>
              <a:rPr b="0" i="0" lang="fr-FR" sz="1800" u="none" cap="none" strike="noStrike">
                <a:solidFill>
                  <a:schemeClr val="dk1"/>
                </a:solidFill>
                <a:latin typeface="Open Sans"/>
                <a:ea typeface="Open Sans"/>
                <a:cs typeface="Open Sans"/>
                <a:sym typeface="Open Sans"/>
              </a:rPr>
              <a:t>moscovite. Ses yeux étaient d'un bleu foncé, avec </a:t>
            </a:r>
            <a:r>
              <a:rPr b="1" i="0" lang="fr-FR" sz="1800" u="none" cap="none" strike="noStrike">
                <a:solidFill>
                  <a:srgbClr val="00B050"/>
                </a:solidFill>
                <a:latin typeface="Open Sans"/>
                <a:ea typeface="Open Sans"/>
                <a:cs typeface="Open Sans"/>
                <a:sym typeface="Open Sans"/>
              </a:rPr>
              <a:t>un regard </a:t>
            </a:r>
            <a:r>
              <a:rPr b="0" i="0" lang="fr-FR" sz="1800" u="none" cap="none" strike="noStrike">
                <a:solidFill>
                  <a:schemeClr val="dk1"/>
                </a:solidFill>
                <a:latin typeface="Open Sans"/>
                <a:ea typeface="Open Sans"/>
                <a:cs typeface="Open Sans"/>
                <a:sym typeface="Open Sans"/>
              </a:rPr>
              <a:t>droit, franc, inaltérable. Ils témoignaient d'un courage élevé. </a:t>
            </a:r>
            <a:r>
              <a:rPr b="1" i="0" lang="fr-FR" sz="1800" u="none" cap="none" strike="noStrike">
                <a:solidFill>
                  <a:srgbClr val="00B050"/>
                </a:solidFill>
                <a:latin typeface="Open Sans"/>
                <a:ea typeface="Open Sans"/>
                <a:cs typeface="Open Sans"/>
                <a:sym typeface="Open Sans"/>
              </a:rPr>
              <a:t>Son nez </a:t>
            </a:r>
            <a:r>
              <a:rPr b="0" i="0" lang="fr-FR" sz="1800" u="none" cap="none" strike="noStrike">
                <a:solidFill>
                  <a:schemeClr val="dk1"/>
                </a:solidFill>
                <a:latin typeface="Open Sans"/>
                <a:ea typeface="Open Sans"/>
                <a:cs typeface="Open Sans"/>
                <a:sym typeface="Open Sans"/>
              </a:rPr>
              <a:t>puissant, large de narines, dominait </a:t>
            </a:r>
            <a:r>
              <a:rPr b="1" i="0" lang="fr-FR" sz="1800" u="none" cap="none" strike="noStrike">
                <a:solidFill>
                  <a:srgbClr val="00B050"/>
                </a:solidFill>
                <a:latin typeface="Open Sans"/>
                <a:ea typeface="Open Sans"/>
                <a:cs typeface="Open Sans"/>
                <a:sym typeface="Open Sans"/>
              </a:rPr>
              <a:t>une bouche </a:t>
            </a:r>
            <a:r>
              <a:rPr b="0" i="0" lang="fr-FR" sz="1800" u="none" cap="none" strike="noStrike">
                <a:solidFill>
                  <a:schemeClr val="dk1"/>
                </a:solidFill>
                <a:latin typeface="Open Sans"/>
                <a:ea typeface="Open Sans"/>
                <a:cs typeface="Open Sans"/>
                <a:sym typeface="Open Sans"/>
              </a:rPr>
              <a:t>symétrique avec les lèvres un peu saillantes de </a:t>
            </a:r>
            <a:r>
              <a:rPr b="1" i="0" lang="fr-FR" sz="1800" u="none" cap="none" strike="noStrike">
                <a:solidFill>
                  <a:srgbClr val="002060"/>
                </a:solidFill>
                <a:latin typeface="Open Sans"/>
                <a:ea typeface="Open Sans"/>
                <a:cs typeface="Open Sans"/>
                <a:sym typeface="Open Sans"/>
              </a:rPr>
              <a:t>l'être</a:t>
            </a:r>
            <a:r>
              <a:rPr b="1" i="0" lang="fr-FR" sz="1800" u="none" cap="none" strike="noStrike">
                <a:solidFill>
                  <a:schemeClr val="dk1"/>
                </a:solidFill>
                <a:latin typeface="Open Sans"/>
                <a:ea typeface="Open Sans"/>
                <a:cs typeface="Open Sans"/>
                <a:sym typeface="Open Sans"/>
              </a:rPr>
              <a:t> </a:t>
            </a:r>
            <a:r>
              <a:rPr b="1" i="0" lang="fr-FR" sz="1800" u="sng" cap="none" strike="noStrike">
                <a:solidFill>
                  <a:srgbClr val="002060"/>
                </a:solidFill>
                <a:latin typeface="Open Sans"/>
                <a:ea typeface="Open Sans"/>
                <a:cs typeface="Open Sans"/>
                <a:sym typeface="Open Sans"/>
              </a:rPr>
              <a:t>généreux</a:t>
            </a:r>
            <a:r>
              <a:rPr b="0" i="0" lang="fr-FR" sz="1800" u="none" cap="none" strike="noStrike">
                <a:solidFill>
                  <a:schemeClr val="dk1"/>
                </a:solidFill>
                <a:latin typeface="Open Sans"/>
                <a:ea typeface="Open Sans"/>
                <a:cs typeface="Open Sans"/>
                <a:sym typeface="Open Sans"/>
              </a:rPr>
              <a:t> et </a:t>
            </a:r>
            <a:r>
              <a:rPr b="1" i="0" lang="fr-FR" sz="1800" u="sng" cap="none" strike="noStrike">
                <a:solidFill>
                  <a:srgbClr val="002060"/>
                </a:solidFill>
                <a:latin typeface="Open Sans"/>
                <a:ea typeface="Open Sans"/>
                <a:cs typeface="Open Sans"/>
                <a:sym typeface="Open Sans"/>
              </a:rPr>
              <a:t>bon</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Michel</a:t>
            </a:r>
            <a:r>
              <a:rPr b="1" i="0" lang="fr-FR" sz="1800" u="none" cap="none" strike="noStrike">
                <a:solidFill>
                  <a:srgbClr val="FF0000"/>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Strogoff</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vêtu</a:t>
            </a:r>
            <a:r>
              <a:rPr b="0" i="0" lang="fr-FR" sz="1800" u="none" cap="none" strike="noStrike">
                <a:solidFill>
                  <a:schemeClr val="dk1"/>
                </a:solidFill>
                <a:latin typeface="Open Sans"/>
                <a:ea typeface="Open Sans"/>
                <a:cs typeface="Open Sans"/>
                <a:sym typeface="Open Sans"/>
              </a:rPr>
              <a:t> d'</a:t>
            </a:r>
            <a:r>
              <a:rPr b="1" i="0" lang="fr-FR" sz="1800" u="none" cap="none" strike="noStrike">
                <a:solidFill>
                  <a:srgbClr val="00B050"/>
                </a:solidFill>
                <a:latin typeface="Open Sans"/>
                <a:ea typeface="Open Sans"/>
                <a:cs typeface="Open Sans"/>
                <a:sym typeface="Open Sans"/>
              </a:rPr>
              <a:t>un</a:t>
            </a:r>
            <a:r>
              <a:rPr b="0" i="0" lang="fr-FR" sz="1800" u="none" cap="none" strike="noStrike">
                <a:solidFill>
                  <a:schemeClr val="dk1"/>
                </a:solidFill>
                <a:latin typeface="Open Sans"/>
                <a:ea typeface="Open Sans"/>
                <a:cs typeface="Open Sans"/>
                <a:sym typeface="Open Sans"/>
              </a:rPr>
              <a:t> élégant </a:t>
            </a:r>
            <a:r>
              <a:rPr b="1" i="0" lang="fr-FR" sz="1800" u="none" cap="none" strike="noStrike">
                <a:solidFill>
                  <a:srgbClr val="00B050"/>
                </a:solidFill>
                <a:latin typeface="Open Sans"/>
                <a:ea typeface="Open Sans"/>
                <a:cs typeface="Open Sans"/>
                <a:sym typeface="Open Sans"/>
              </a:rPr>
              <a:t>uniforme</a:t>
            </a:r>
            <a:r>
              <a:rPr b="0" i="0" lang="fr-FR" sz="1800" u="none" cap="none" strike="noStrike">
                <a:solidFill>
                  <a:schemeClr val="dk1"/>
                </a:solidFill>
                <a:latin typeface="Open Sans"/>
                <a:ea typeface="Open Sans"/>
                <a:cs typeface="Open Sans"/>
                <a:sym typeface="Open Sans"/>
              </a:rPr>
              <a:t> militaire,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
        <p:nvSpPr>
          <p:cNvPr id="142" name="Google Shape;142;p12"/>
          <p:cNvSpPr txBox="1"/>
          <p:nvPr/>
        </p:nvSpPr>
        <p:spPr>
          <a:xfrm>
            <a:off x="5543561" y="895351"/>
            <a:ext cx="6272213" cy="5493812"/>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1" i="0" lang="fr-FR" sz="1800" u="none" cap="none" strike="noStrike">
                <a:solidFill>
                  <a:srgbClr val="002060"/>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grand</a:t>
            </a:r>
            <a:r>
              <a:rPr b="0" i="0" lang="fr-FR" sz="1800" u="none" cap="none" strike="noStrike">
                <a:solidFill>
                  <a:srgbClr val="00206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et </a:t>
            </a:r>
            <a:r>
              <a:rPr b="1" i="0" lang="fr-FR" sz="1800" u="sng" cap="none" strike="noStrike">
                <a:solidFill>
                  <a:srgbClr val="002060"/>
                </a:solidFill>
                <a:latin typeface="Open Sans"/>
                <a:ea typeface="Open Sans"/>
                <a:cs typeface="Open Sans"/>
                <a:sym typeface="Open Sans"/>
              </a:rPr>
              <a:t>vigoureux</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avait </a:t>
            </a:r>
            <a:r>
              <a:rPr b="1" i="0" lang="fr-FR" sz="1800" u="none" cap="none" strike="noStrike">
                <a:solidFill>
                  <a:srgbClr val="00B050"/>
                </a:solidFill>
                <a:latin typeface="Open Sans"/>
                <a:ea typeface="Open Sans"/>
                <a:cs typeface="Open Sans"/>
                <a:sym typeface="Open Sans"/>
              </a:rPr>
              <a:t>les épaules </a:t>
            </a:r>
            <a:r>
              <a:rPr b="1" i="0" lang="fr-FR" sz="1800" u="sng" cap="none" strike="noStrike">
                <a:solidFill>
                  <a:srgbClr val="00B050"/>
                </a:solidFill>
                <a:latin typeface="Open Sans"/>
                <a:ea typeface="Open Sans"/>
                <a:cs typeface="Open Sans"/>
                <a:sym typeface="Open Sans"/>
              </a:rPr>
              <a:t>larges</a:t>
            </a:r>
            <a:r>
              <a:rPr b="0" i="0" lang="fr-FR" sz="1800" u="none" cap="none" strike="noStrike">
                <a:solidFill>
                  <a:srgbClr val="00B05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et </a:t>
            </a:r>
            <a:r>
              <a:rPr b="1" i="0" lang="fr-FR" sz="1800" u="none" cap="none" strike="noStrike">
                <a:solidFill>
                  <a:srgbClr val="00B050"/>
                </a:solidFill>
                <a:latin typeface="Open Sans"/>
                <a:ea typeface="Open Sans"/>
                <a:cs typeface="Open Sans"/>
                <a:sym typeface="Open Sans"/>
              </a:rPr>
              <a:t>la poitrine </a:t>
            </a:r>
            <a:r>
              <a:rPr b="1" i="0" lang="fr-FR" sz="1800" u="sng" cap="none" strike="noStrike">
                <a:solidFill>
                  <a:srgbClr val="00B050"/>
                </a:solidFill>
                <a:latin typeface="Open Sans"/>
                <a:ea typeface="Open Sans"/>
                <a:cs typeface="Open Sans"/>
                <a:sym typeface="Open Sans"/>
              </a:rPr>
              <a:t>vaste</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Ce </a:t>
            </a:r>
            <a:r>
              <a:rPr b="1" i="0" lang="fr-FR" sz="1800" u="sng" cap="none" strike="noStrike">
                <a:solidFill>
                  <a:srgbClr val="002060"/>
                </a:solidFill>
                <a:latin typeface="Open Sans"/>
                <a:ea typeface="Open Sans"/>
                <a:cs typeface="Open Sans"/>
                <a:sym typeface="Open Sans"/>
              </a:rPr>
              <a:t>beau</a:t>
            </a:r>
            <a:r>
              <a:rPr b="1" i="0" lang="fr-FR" sz="1800" u="none" cap="none" strike="noStrike">
                <a:solidFill>
                  <a:srgbClr val="002060"/>
                </a:solidFill>
                <a:latin typeface="Open Sans"/>
                <a:ea typeface="Open Sans"/>
                <a:cs typeface="Open Sans"/>
                <a:sym typeface="Open Sans"/>
              </a:rPr>
              <a:t> garçon </a:t>
            </a:r>
            <a:r>
              <a:rPr b="0" i="0" lang="fr-FR" sz="1800" u="none" cap="none" strike="noStrike">
                <a:solidFill>
                  <a:schemeClr val="dk1"/>
                </a:solidFill>
                <a:latin typeface="Open Sans"/>
                <a:ea typeface="Open Sans"/>
                <a:cs typeface="Open Sans"/>
                <a:sym typeface="Open Sans"/>
              </a:rPr>
              <a:t>est </a:t>
            </a:r>
            <a:r>
              <a:rPr b="1" i="0" lang="fr-FR" sz="1800" u="sng" cap="none" strike="noStrike">
                <a:solidFill>
                  <a:srgbClr val="002060"/>
                </a:solidFill>
                <a:latin typeface="Open Sans"/>
                <a:ea typeface="Open Sans"/>
                <a:cs typeface="Open Sans"/>
                <a:sym typeface="Open Sans"/>
              </a:rPr>
              <a:t>solide</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semblait bien </a:t>
            </a:r>
            <a:r>
              <a:rPr b="1" i="0" lang="fr-FR" sz="1800" u="none" cap="none" strike="noStrike">
                <a:solidFill>
                  <a:srgbClr val="002060"/>
                </a:solidFill>
                <a:latin typeface="Open Sans"/>
                <a:ea typeface="Open Sans"/>
                <a:cs typeface="Open Sans"/>
                <a:sym typeface="Open Sans"/>
              </a:rPr>
              <a:t>planté</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lorsqu'</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posait ses deux pieds sur le sol. Sur sa tête, se crêpelait </a:t>
            </a:r>
            <a:r>
              <a:rPr b="1" i="0" lang="fr-FR" sz="1800" u="none" cap="none" strike="noStrike">
                <a:solidFill>
                  <a:srgbClr val="00B050"/>
                </a:solidFill>
                <a:latin typeface="Open Sans"/>
                <a:ea typeface="Open Sans"/>
                <a:cs typeface="Open Sans"/>
                <a:sym typeface="Open Sans"/>
              </a:rPr>
              <a:t>une chevelure </a:t>
            </a:r>
            <a:r>
              <a:rPr b="1" i="0" lang="fr-FR" sz="1800" u="sng" cap="none" strike="noStrike">
                <a:solidFill>
                  <a:srgbClr val="00B050"/>
                </a:solidFill>
                <a:latin typeface="Open Sans"/>
                <a:ea typeface="Open Sans"/>
                <a:cs typeface="Open Sans"/>
                <a:sym typeface="Open Sans"/>
              </a:rPr>
              <a:t>abondante</a:t>
            </a:r>
            <a:r>
              <a:rPr b="0" i="0" lang="fr-FR" sz="1800" u="none" cap="none" strike="noStrike">
                <a:solidFill>
                  <a:schemeClr val="dk1"/>
                </a:solidFill>
                <a:latin typeface="Open Sans"/>
                <a:ea typeface="Open Sans"/>
                <a:cs typeface="Open Sans"/>
                <a:sym typeface="Open Sans"/>
              </a:rPr>
              <a:t>, qui s'échappait en boucles, quand </a:t>
            </a:r>
            <a:r>
              <a:rPr b="1" i="0" lang="fr-FR" sz="1800" u="none" cap="none" strike="noStrike">
                <a:solidFill>
                  <a:srgbClr val="002060"/>
                </a:solidFill>
                <a:latin typeface="Open Sans"/>
                <a:ea typeface="Open Sans"/>
                <a:cs typeface="Open Sans"/>
                <a:sym typeface="Open Sans"/>
              </a:rPr>
              <a:t>il</a:t>
            </a:r>
            <a:r>
              <a:rPr b="0"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la coiffait de </a:t>
            </a:r>
            <a:r>
              <a:rPr b="1" i="0" lang="fr-FR" sz="1800" u="none" cap="none" strike="noStrike">
                <a:solidFill>
                  <a:srgbClr val="00B050"/>
                </a:solidFill>
                <a:latin typeface="Open Sans"/>
                <a:ea typeface="Open Sans"/>
                <a:cs typeface="Open Sans"/>
                <a:sym typeface="Open Sans"/>
              </a:rPr>
              <a:t>la casquette </a:t>
            </a:r>
            <a:r>
              <a:rPr b="1" i="0" lang="fr-FR" sz="1800" u="sng" cap="none" strike="noStrike">
                <a:solidFill>
                  <a:srgbClr val="00B050"/>
                </a:solidFill>
                <a:latin typeface="Open Sans"/>
                <a:ea typeface="Open Sans"/>
                <a:cs typeface="Open Sans"/>
                <a:sym typeface="Open Sans"/>
              </a:rPr>
              <a:t>moscovite</a:t>
            </a:r>
            <a:r>
              <a:rPr b="0" i="0" lang="fr-FR" sz="1800" u="none" cap="none" strike="noStrike">
                <a:solidFill>
                  <a:schemeClr val="dk1"/>
                </a:solidFill>
                <a:latin typeface="Open Sans"/>
                <a:ea typeface="Open Sans"/>
                <a:cs typeface="Open Sans"/>
                <a:sym typeface="Open Sans"/>
              </a:rPr>
              <a:t>. Ses yeux étaient d'un bleu foncé, avec </a:t>
            </a:r>
            <a:r>
              <a:rPr b="1" i="0" lang="fr-FR" sz="1800" u="none" cap="none" strike="noStrike">
                <a:solidFill>
                  <a:srgbClr val="00B050"/>
                </a:solidFill>
                <a:latin typeface="Open Sans"/>
                <a:ea typeface="Open Sans"/>
                <a:cs typeface="Open Sans"/>
                <a:sym typeface="Open Sans"/>
              </a:rPr>
              <a:t>un regard </a:t>
            </a:r>
            <a:r>
              <a:rPr b="1" i="0" lang="fr-FR" sz="1800" u="sng" cap="none" strike="noStrike">
                <a:solidFill>
                  <a:srgbClr val="00B050"/>
                </a:solidFill>
                <a:latin typeface="Open Sans"/>
                <a:ea typeface="Open Sans"/>
                <a:cs typeface="Open Sans"/>
                <a:sym typeface="Open Sans"/>
              </a:rPr>
              <a:t>droit, franc, inaltérable</a:t>
            </a:r>
            <a:r>
              <a:rPr b="0" i="0" lang="fr-FR" sz="1800" u="none" cap="none" strike="noStrike">
                <a:solidFill>
                  <a:schemeClr val="dk1"/>
                </a:solidFill>
                <a:latin typeface="Open Sans"/>
                <a:ea typeface="Open Sans"/>
                <a:cs typeface="Open Sans"/>
                <a:sym typeface="Open Sans"/>
              </a:rPr>
              <a:t>. Ils témoignaient d'un courage élevé. </a:t>
            </a:r>
            <a:r>
              <a:rPr b="1" i="0" lang="fr-FR" sz="1800" u="none" cap="none" strike="noStrike">
                <a:solidFill>
                  <a:srgbClr val="00B050"/>
                </a:solidFill>
                <a:latin typeface="Open Sans"/>
                <a:ea typeface="Open Sans"/>
                <a:cs typeface="Open Sans"/>
                <a:sym typeface="Open Sans"/>
              </a:rPr>
              <a:t>Son nez </a:t>
            </a:r>
            <a:r>
              <a:rPr b="1" i="0" lang="fr-FR" sz="1800" u="sng" cap="none" strike="noStrike">
                <a:solidFill>
                  <a:srgbClr val="00B050"/>
                </a:solidFill>
                <a:latin typeface="Open Sans"/>
                <a:ea typeface="Open Sans"/>
                <a:cs typeface="Open Sans"/>
                <a:sym typeface="Open Sans"/>
              </a:rPr>
              <a:t>puissant</a:t>
            </a:r>
            <a:r>
              <a:rPr b="0" i="0" lang="fr-FR" sz="1800" u="none" cap="none" strike="noStrike">
                <a:solidFill>
                  <a:schemeClr val="dk1"/>
                </a:solidFill>
                <a:latin typeface="Open Sans"/>
                <a:ea typeface="Open Sans"/>
                <a:cs typeface="Open Sans"/>
                <a:sym typeface="Open Sans"/>
              </a:rPr>
              <a:t>, </a:t>
            </a:r>
            <a:r>
              <a:rPr b="1" i="0" lang="fr-FR" sz="1800" u="sng" cap="none" strike="noStrike">
                <a:solidFill>
                  <a:srgbClr val="00B050"/>
                </a:solidFill>
                <a:latin typeface="Open Sans"/>
                <a:ea typeface="Open Sans"/>
                <a:cs typeface="Open Sans"/>
                <a:sym typeface="Open Sans"/>
              </a:rPr>
              <a:t>large de narines</a:t>
            </a:r>
            <a:r>
              <a:rPr b="0" i="0" lang="fr-FR" sz="1800" u="none" cap="none" strike="noStrike">
                <a:solidFill>
                  <a:schemeClr val="dk1"/>
                </a:solidFill>
                <a:latin typeface="Open Sans"/>
                <a:ea typeface="Open Sans"/>
                <a:cs typeface="Open Sans"/>
                <a:sym typeface="Open Sans"/>
              </a:rPr>
              <a:t>, dominait </a:t>
            </a:r>
            <a:r>
              <a:rPr b="1" i="0" lang="fr-FR" sz="1800" u="none" cap="none" strike="noStrike">
                <a:solidFill>
                  <a:srgbClr val="00B050"/>
                </a:solidFill>
                <a:latin typeface="Open Sans"/>
                <a:ea typeface="Open Sans"/>
                <a:cs typeface="Open Sans"/>
                <a:sym typeface="Open Sans"/>
              </a:rPr>
              <a:t>une bouche </a:t>
            </a:r>
            <a:r>
              <a:rPr b="1" i="0" lang="fr-FR" sz="1800" u="sng" cap="none" strike="noStrike">
                <a:solidFill>
                  <a:srgbClr val="00B050"/>
                </a:solidFill>
                <a:latin typeface="Open Sans"/>
                <a:ea typeface="Open Sans"/>
                <a:cs typeface="Open Sans"/>
                <a:sym typeface="Open Sans"/>
              </a:rPr>
              <a:t>symétrique</a:t>
            </a:r>
            <a:r>
              <a:rPr b="0" i="0" lang="fr-FR" sz="1800" u="none" cap="none" strike="noStrike">
                <a:solidFill>
                  <a:schemeClr val="dk1"/>
                </a:solidFill>
                <a:latin typeface="Open Sans"/>
                <a:ea typeface="Open Sans"/>
                <a:cs typeface="Open Sans"/>
                <a:sym typeface="Open Sans"/>
              </a:rPr>
              <a:t> avec </a:t>
            </a:r>
            <a:r>
              <a:rPr b="1" i="0" lang="fr-FR" sz="1800" u="none" cap="none" strike="noStrike">
                <a:solidFill>
                  <a:srgbClr val="00B050"/>
                </a:solidFill>
                <a:latin typeface="Open Sans"/>
                <a:ea typeface="Open Sans"/>
                <a:cs typeface="Open Sans"/>
                <a:sym typeface="Open Sans"/>
              </a:rPr>
              <a:t>les lèvres </a:t>
            </a:r>
            <a:r>
              <a:rPr b="1" i="0" lang="fr-FR" sz="1800" u="sng" cap="none" strike="noStrike">
                <a:solidFill>
                  <a:srgbClr val="00B050"/>
                </a:solidFill>
                <a:latin typeface="Open Sans"/>
                <a:ea typeface="Open Sans"/>
                <a:cs typeface="Open Sans"/>
                <a:sym typeface="Open Sans"/>
              </a:rPr>
              <a:t>un peu saillantes</a:t>
            </a:r>
            <a:r>
              <a:rPr b="0" i="0" lang="fr-FR" sz="1800" u="none" cap="none" strike="noStrike">
                <a:solidFill>
                  <a:schemeClr val="dk1"/>
                </a:solidFill>
                <a:latin typeface="Open Sans"/>
                <a:ea typeface="Open Sans"/>
                <a:cs typeface="Open Sans"/>
                <a:sym typeface="Open Sans"/>
              </a:rPr>
              <a:t> de </a:t>
            </a:r>
            <a:r>
              <a:rPr b="1" i="0" lang="fr-FR" sz="1800" u="none" cap="none" strike="noStrike">
                <a:solidFill>
                  <a:srgbClr val="002060"/>
                </a:solidFill>
                <a:latin typeface="Open Sans"/>
                <a:ea typeface="Open Sans"/>
                <a:cs typeface="Open Sans"/>
                <a:sym typeface="Open Sans"/>
              </a:rPr>
              <a:t>l'être</a:t>
            </a:r>
            <a:r>
              <a:rPr b="1" i="0" lang="fr-FR" sz="1800" u="none" cap="none" strike="noStrike">
                <a:solidFill>
                  <a:schemeClr val="dk1"/>
                </a:solidFill>
                <a:latin typeface="Open Sans"/>
                <a:ea typeface="Open Sans"/>
                <a:cs typeface="Open Sans"/>
                <a:sym typeface="Open Sans"/>
              </a:rPr>
              <a:t> </a:t>
            </a:r>
            <a:r>
              <a:rPr b="1" i="0" lang="fr-FR" sz="1800" u="sng" cap="none" strike="noStrike">
                <a:solidFill>
                  <a:srgbClr val="002060"/>
                </a:solidFill>
                <a:latin typeface="Open Sans"/>
                <a:ea typeface="Open Sans"/>
                <a:cs typeface="Open Sans"/>
                <a:sym typeface="Open Sans"/>
              </a:rPr>
              <a:t>généreux</a:t>
            </a:r>
            <a:r>
              <a:rPr b="0" i="0" lang="fr-FR" sz="1800" u="none" cap="none" strike="noStrike">
                <a:solidFill>
                  <a:schemeClr val="dk1"/>
                </a:solidFill>
                <a:latin typeface="Open Sans"/>
                <a:ea typeface="Open Sans"/>
                <a:cs typeface="Open Sans"/>
                <a:sym typeface="Open Sans"/>
              </a:rPr>
              <a:t> et </a:t>
            </a:r>
            <a:r>
              <a:rPr b="1" i="0" lang="fr-FR" sz="1800" u="sng" cap="none" strike="noStrike">
                <a:solidFill>
                  <a:srgbClr val="002060"/>
                </a:solidFill>
                <a:latin typeface="Open Sans"/>
                <a:ea typeface="Open Sans"/>
                <a:cs typeface="Open Sans"/>
                <a:sym typeface="Open Sans"/>
              </a:rPr>
              <a:t>bon</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Michel</a:t>
            </a:r>
            <a:r>
              <a:rPr b="1" i="0" lang="fr-FR" sz="1800" u="none" cap="none" strike="noStrike">
                <a:solidFill>
                  <a:srgbClr val="FF0000"/>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Strogoff</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vêtu</a:t>
            </a:r>
            <a:r>
              <a:rPr b="0" i="0" lang="fr-FR" sz="1800" u="none" cap="none" strike="noStrike">
                <a:solidFill>
                  <a:schemeClr val="dk1"/>
                </a:solidFill>
                <a:latin typeface="Open Sans"/>
                <a:ea typeface="Open Sans"/>
                <a:cs typeface="Open Sans"/>
                <a:sym typeface="Open Sans"/>
              </a:rPr>
              <a:t> d'</a:t>
            </a:r>
            <a:r>
              <a:rPr b="1" i="0" lang="fr-FR" sz="1800" u="none" cap="none" strike="noStrike">
                <a:solidFill>
                  <a:srgbClr val="00B050"/>
                </a:solidFill>
                <a:latin typeface="Open Sans"/>
                <a:ea typeface="Open Sans"/>
                <a:cs typeface="Open Sans"/>
                <a:sym typeface="Open Sans"/>
              </a:rPr>
              <a:t>un</a:t>
            </a:r>
            <a:r>
              <a:rPr b="0" i="0" lang="fr-FR" sz="1800" u="none" cap="none" strike="noStrike">
                <a:solidFill>
                  <a:schemeClr val="dk1"/>
                </a:solidFill>
                <a:latin typeface="Open Sans"/>
                <a:ea typeface="Open Sans"/>
                <a:cs typeface="Open Sans"/>
                <a:sym typeface="Open Sans"/>
              </a:rPr>
              <a:t> </a:t>
            </a:r>
            <a:r>
              <a:rPr b="1" i="0" lang="fr-FR" sz="1800" u="sng" cap="none" strike="noStrike">
                <a:solidFill>
                  <a:srgbClr val="00B050"/>
                </a:solidFill>
                <a:latin typeface="Open Sans"/>
                <a:ea typeface="Open Sans"/>
                <a:cs typeface="Open Sans"/>
                <a:sym typeface="Open Sans"/>
              </a:rPr>
              <a:t>élégant</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B050"/>
                </a:solidFill>
                <a:latin typeface="Open Sans"/>
                <a:ea typeface="Open Sans"/>
                <a:cs typeface="Open Sans"/>
                <a:sym typeface="Open Sans"/>
              </a:rPr>
              <a:t>uniforme</a:t>
            </a:r>
            <a:r>
              <a:rPr b="0" i="0" lang="fr-FR" sz="1800" u="none" cap="none" strike="noStrike">
                <a:solidFill>
                  <a:schemeClr val="dk1"/>
                </a:solidFill>
                <a:latin typeface="Open Sans"/>
                <a:ea typeface="Open Sans"/>
                <a:cs typeface="Open Sans"/>
                <a:sym typeface="Open Sans"/>
              </a:rPr>
              <a:t> </a:t>
            </a:r>
            <a:r>
              <a:rPr b="1" i="0" lang="fr-FR" sz="1800" u="sng" cap="none" strike="noStrike">
                <a:solidFill>
                  <a:srgbClr val="00B050"/>
                </a:solidFill>
                <a:latin typeface="Open Sans"/>
                <a:ea typeface="Open Sans"/>
                <a:cs typeface="Open Sans"/>
                <a:sym typeface="Open Sans"/>
              </a:rPr>
              <a:t>militaire</a:t>
            </a:r>
            <a:r>
              <a:rPr b="0" i="0" lang="fr-FR" sz="1800" u="none" cap="none" strike="noStrike">
                <a:solidFill>
                  <a:schemeClr val="dk1"/>
                </a:solidFill>
                <a:latin typeface="Open Sans"/>
                <a:ea typeface="Open Sans"/>
                <a:cs typeface="Open Sans"/>
                <a:sym typeface="Open Sans"/>
              </a:rPr>
              <a:t>,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3"/>
                                        </p:tgtEl>
                                        <p:attrNameLst>
                                          <p:attrName>style.visibility</p:attrName>
                                        </p:attrNameLst>
                                      </p:cBhvr>
                                      <p:to>
                                        <p:strVal val="visible"/>
                                      </p:to>
                                    </p:set>
                                    <p:anim calcmode="lin" valueType="num">
                                      <p:cBhvr additive="base">
                                        <p:cTn dur="500"/>
                                        <p:tgtEl>
                                          <p:spTgt spid="13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0"/>
                                        </p:tgtEl>
                                        <p:attrNameLst>
                                          <p:attrName>style.visibility</p:attrName>
                                        </p:attrNameLst>
                                      </p:cBhvr>
                                      <p:to>
                                        <p:strVal val="visible"/>
                                      </p:to>
                                    </p:set>
                                    <p:anim calcmode="lin" valueType="num">
                                      <p:cBhvr additive="base">
                                        <p:cTn dur="500"/>
                                        <p:tgtEl>
                                          <p:spTgt spid="1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1"/>
                                        </p:tgtEl>
                                        <p:attrNameLst>
                                          <p:attrName>style.visibility</p:attrName>
                                        </p:attrNameLst>
                                      </p:cBhvr>
                                      <p:to>
                                        <p:strVal val="visible"/>
                                      </p:to>
                                    </p:set>
                                    <p:anim calcmode="lin" valueType="num">
                                      <p:cBhvr additive="base">
                                        <p:cTn dur="500"/>
                                        <p:tgtEl>
                                          <p:spTgt spid="1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2"/>
                                        </p:tgtEl>
                                        <p:attrNameLst>
                                          <p:attrName>style.visibility</p:attrName>
                                        </p:attrNameLst>
                                      </p:cBhvr>
                                      <p:to>
                                        <p:strVal val="visible"/>
                                      </p:to>
                                    </p:set>
                                    <p:anim calcmode="lin" valueType="num">
                                      <p:cBhvr additive="base">
                                        <p:cTn dur="500"/>
                                        <p:tgtEl>
                                          <p:spTgt spid="1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8"/>
                                        </p:tgtEl>
                                        <p:attrNameLst>
                                          <p:attrName>style.visibility</p:attrName>
                                        </p:attrNameLst>
                                      </p:cBhvr>
                                      <p:to>
                                        <p:strVal val="visible"/>
                                      </p:to>
                                    </p:set>
                                    <p:anim calcmode="lin" valueType="num">
                                      <p:cBhvr additive="base">
                                        <p:cTn dur="500"/>
                                        <p:tgtEl>
                                          <p:spTgt spid="13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3"/>
          <p:cNvSpPr txBox="1"/>
          <p:nvPr/>
        </p:nvSpPr>
        <p:spPr>
          <a:xfrm>
            <a:off x="777826" y="80638"/>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l’accord de l’adjectif qualificatif </a:t>
            </a:r>
            <a:endParaRPr b="0" i="0" sz="1400" u="none" cap="none" strike="noStrike">
              <a:solidFill>
                <a:srgbClr val="000000"/>
              </a:solidFill>
              <a:latin typeface="Arial"/>
              <a:ea typeface="Arial"/>
              <a:cs typeface="Arial"/>
              <a:sym typeface="Arial"/>
            </a:endParaRPr>
          </a:p>
        </p:txBody>
      </p:sp>
      <p:sp>
        <p:nvSpPr>
          <p:cNvPr id="149" name="Google Shape;149;p13"/>
          <p:cNvSpPr/>
          <p:nvPr/>
        </p:nvSpPr>
        <p:spPr>
          <a:xfrm>
            <a:off x="165100" y="1019175"/>
            <a:ext cx="6723063" cy="954088"/>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tableau pour précisez :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400"/>
              <a:buFont typeface="Arial"/>
              <a:buChar char="•"/>
            </a:pPr>
            <a:r>
              <a:rPr b="1" i="0" lang="fr-FR" sz="2400" u="none" cap="none" strike="noStrike">
                <a:solidFill>
                  <a:schemeClr val="dk1"/>
                </a:solidFill>
                <a:latin typeface="Open Sans"/>
                <a:ea typeface="Open Sans"/>
                <a:cs typeface="Open Sans"/>
                <a:sym typeface="Open Sans"/>
              </a:rPr>
              <a:t>le genre et le nombre du nom qualifié</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400"/>
              <a:buFont typeface="Arial"/>
              <a:buChar char="•"/>
            </a:pPr>
            <a:r>
              <a:rPr b="1" i="0" lang="fr-FR" sz="2400" u="none" cap="none" strike="noStrike">
                <a:solidFill>
                  <a:schemeClr val="dk1"/>
                </a:solidFill>
                <a:latin typeface="Open Sans"/>
                <a:ea typeface="Open Sans"/>
                <a:cs typeface="Open Sans"/>
                <a:sym typeface="Open Sans"/>
              </a:rPr>
              <a:t>le genre et le nombre de l’adjectif qualificatif.</a:t>
            </a:r>
            <a:endParaRPr b="0" i="0" sz="1400" u="none" cap="none" strike="noStrike">
              <a:solidFill>
                <a:srgbClr val="000000"/>
              </a:solidFill>
              <a:latin typeface="Arial"/>
              <a:ea typeface="Arial"/>
              <a:cs typeface="Arial"/>
              <a:sym typeface="Arial"/>
            </a:endParaRPr>
          </a:p>
        </p:txBody>
      </p:sp>
      <p:graphicFrame>
        <p:nvGraphicFramePr>
          <p:cNvPr id="150" name="Google Shape;150;p13"/>
          <p:cNvGraphicFramePr/>
          <p:nvPr/>
        </p:nvGraphicFramePr>
        <p:xfrm>
          <a:off x="9170988" y="1128713"/>
          <a:ext cx="3000000" cy="3000000"/>
        </p:xfrm>
        <a:graphic>
          <a:graphicData uri="http://schemas.openxmlformats.org/drawingml/2006/table">
            <a:tbl>
              <a:tblPr bandRow="1" firstRow="1">
                <a:noFill/>
                <a:tableStyleId>{CE8D030A-A972-4DE4-A908-4C8E791AB222}</a:tableStyleId>
              </a:tblPr>
              <a:tblGrid>
                <a:gridCol w="2836850"/>
              </a:tblGrid>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Adjectifs qualificatifs </a:t>
                      </a:r>
                      <a:endParaRPr sz="1400" u="none" cap="none" strike="noStrike"/>
                    </a:p>
                  </a:txBody>
                  <a:tcPr marT="45725" marB="45725" marR="91425" marL="91425">
                    <a:solidFill>
                      <a:srgbClr val="7F7F7F"/>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Larges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Vaste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Abondante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Moscovite </a:t>
                      </a:r>
                      <a:endParaRPr sz="20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Droit, franc, inaltérable</a:t>
                      </a:r>
                      <a:endParaRPr sz="20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Puissant, large de narines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Symétrique</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Un peu saillantes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Élégant, militaire</a:t>
                      </a:r>
                      <a:endParaRPr sz="2000" u="none" cap="none" strike="noStrike"/>
                    </a:p>
                  </a:txBody>
                  <a:tcPr marT="45725" marB="45725" marR="91425" marL="91425">
                    <a:solidFill>
                      <a:srgbClr val="D8D8D8"/>
                    </a:solidFill>
                  </a:tcPr>
                </a:tc>
              </a:tr>
            </a:tbl>
          </a:graphicData>
        </a:graphic>
      </p:graphicFrame>
      <p:graphicFrame>
        <p:nvGraphicFramePr>
          <p:cNvPr id="151" name="Google Shape;151;p13"/>
          <p:cNvGraphicFramePr/>
          <p:nvPr/>
        </p:nvGraphicFramePr>
        <p:xfrm>
          <a:off x="6819900" y="1128713"/>
          <a:ext cx="3000000" cy="3000000"/>
        </p:xfrm>
        <a:graphic>
          <a:graphicData uri="http://schemas.openxmlformats.org/drawingml/2006/table">
            <a:tbl>
              <a:tblPr bandRow="1" firstRow="1">
                <a:noFill/>
                <a:tableStyleId>{CE8D030A-A972-4DE4-A908-4C8E791AB222}</a:tableStyleId>
              </a:tblPr>
              <a:tblGrid>
                <a:gridCol w="2324100"/>
              </a:tblGrid>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Éléments décrits </a:t>
                      </a:r>
                      <a:endParaRPr sz="1400" u="none" cap="none" strike="noStrike"/>
                    </a:p>
                  </a:txBody>
                  <a:tcPr marT="45725" marB="45725" marR="91400" marL="91400">
                    <a:solidFill>
                      <a:srgbClr val="7F7F7F"/>
                    </a:solidFill>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Les épaules</a:t>
                      </a:r>
                      <a:endParaRPr sz="1400" u="none" cap="none" strike="noStrike"/>
                    </a:p>
                  </a:txBody>
                  <a:tcPr marT="45725" marB="45725" marR="91400" marL="91400">
                    <a:solidFill>
                      <a:srgbClr val="D8D8D8"/>
                    </a:solidFill>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La poitrine </a:t>
                      </a:r>
                      <a:endParaRPr sz="1400" u="none" cap="none" strike="noStrike"/>
                    </a:p>
                  </a:txBody>
                  <a:tcPr marT="45725" marB="45725" marR="91400" marL="91400">
                    <a:lnB cap="flat" cmpd="sng" w="9525">
                      <a:solidFill>
                        <a:srgbClr val="000000">
                          <a:alpha val="0"/>
                        </a:srgbClr>
                      </a:solidFill>
                      <a:prstDash val="solid"/>
                      <a:round/>
                      <a:headEnd len="sm" w="sm" type="none"/>
                      <a:tailEnd len="sm" w="sm" type="none"/>
                    </a:lnB>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Une chevelure</a:t>
                      </a:r>
                      <a:endParaRPr sz="1400" u="none" cap="none" strike="noStrike"/>
                    </a:p>
                  </a:txBody>
                  <a:tcPr marT="45725" marB="45725"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La casquette </a:t>
                      </a:r>
                      <a:endParaRPr sz="1400" u="none" cap="none" strike="noStrike"/>
                    </a:p>
                  </a:txBody>
                  <a:tcPr marT="45725" marB="45725" marR="91400" marL="91400">
                    <a:lnT cap="flat" cmpd="sng" w="9525">
                      <a:solidFill>
                        <a:srgbClr val="000000">
                          <a:alpha val="0"/>
                        </a:srgbClr>
                      </a:solidFill>
                      <a:prstDash val="solid"/>
                      <a:round/>
                      <a:headEnd len="sm" w="sm" type="none"/>
                      <a:tailEnd len="sm" w="sm" type="none"/>
                    </a:lnT>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Un regard </a:t>
                      </a:r>
                      <a:endParaRPr sz="2000" u="none" cap="none" strike="noStrike"/>
                    </a:p>
                  </a:txBody>
                  <a:tcPr marT="45725" marB="45725" marR="91400" marL="91400">
                    <a:solidFill>
                      <a:srgbClr val="D8D8D8"/>
                    </a:solidFill>
                  </a:tcPr>
                </a:tc>
              </a:tr>
              <a:tr h="684225">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Son nez </a:t>
                      </a:r>
                      <a:endParaRPr sz="1400" u="none" cap="none" strike="noStrike"/>
                    </a:p>
                  </a:txBody>
                  <a:tcPr marT="45725" marB="45725" marR="91400" marL="91400"/>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Une bouche </a:t>
                      </a:r>
                      <a:endParaRPr sz="1400" u="none" cap="none" strike="noStrike"/>
                    </a:p>
                  </a:txBody>
                  <a:tcPr marT="45725" marB="45725" marR="91400" marL="91400">
                    <a:solidFill>
                      <a:srgbClr val="D8D8D8"/>
                    </a:solidFill>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Les lèvres </a:t>
                      </a:r>
                      <a:endParaRPr sz="1400" u="none" cap="none" strike="noStrike"/>
                    </a:p>
                  </a:txBody>
                  <a:tcPr marT="45725" marB="45725" marR="91400" marL="91400"/>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Un uniforme </a:t>
                      </a:r>
                      <a:endParaRPr sz="1400" u="none" cap="none" strike="noStrike"/>
                    </a:p>
                  </a:txBody>
                  <a:tcPr marT="45725" marB="45725" marR="91400" marL="91400">
                    <a:solidFill>
                      <a:srgbClr val="D8D8D8"/>
                    </a:solidFill>
                  </a:tcPr>
                </a:tc>
              </a:tr>
            </a:tbl>
          </a:graphicData>
        </a:graphic>
      </p:graphicFrame>
      <p:graphicFrame>
        <p:nvGraphicFramePr>
          <p:cNvPr id="152" name="Google Shape;152;p13"/>
          <p:cNvGraphicFramePr/>
          <p:nvPr/>
        </p:nvGraphicFramePr>
        <p:xfrm>
          <a:off x="1543050" y="2166938"/>
          <a:ext cx="3000000" cy="3000000"/>
        </p:xfrm>
        <a:graphic>
          <a:graphicData uri="http://schemas.openxmlformats.org/drawingml/2006/table">
            <a:tbl>
              <a:tblPr bandRow="1" firstRow="1">
                <a:noFill/>
                <a:tableStyleId>{CE8D030A-A972-4DE4-A908-4C8E791AB222}</a:tableStyleId>
              </a:tblPr>
              <a:tblGrid>
                <a:gridCol w="3333750"/>
              </a:tblGrid>
              <a:tr h="370850">
                <a:tc>
                  <a:txBody>
                    <a:bodyPr/>
                    <a:lstStyle/>
                    <a:p>
                      <a:pPr indent="0" lvl="0" marL="0" marR="0" rtl="0" algn="l">
                        <a:lnSpc>
                          <a:spcPct val="100000"/>
                        </a:lnSpc>
                        <a:spcBef>
                          <a:spcPts val="0"/>
                        </a:spcBef>
                        <a:spcAft>
                          <a:spcPts val="0"/>
                        </a:spcAft>
                        <a:buClr>
                          <a:srgbClr val="000000"/>
                        </a:buClr>
                        <a:buSzPts val="2200"/>
                        <a:buFont typeface="Arial"/>
                        <a:buNone/>
                      </a:pPr>
                      <a:r>
                        <a:rPr lang="fr-FR" sz="2200" u="none" cap="none" strike="noStrike">
                          <a:latin typeface="Open Sans"/>
                          <a:ea typeface="Open Sans"/>
                          <a:cs typeface="Open Sans"/>
                          <a:sym typeface="Open Sans"/>
                        </a:rPr>
                        <a:t>Genre et nombre</a:t>
                      </a:r>
                      <a:endParaRPr sz="1400" u="none" cap="none" strike="noStrike"/>
                    </a:p>
                  </a:txBody>
                  <a:tcPr marT="45725" marB="45725" marR="91425" marL="91425">
                    <a:solidFill>
                      <a:srgbClr val="7B7B7B"/>
                    </a:solidFill>
                  </a:tcPr>
                </a:tc>
              </a:tr>
              <a:tr h="37085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solidFill>
                            <a:srgbClr val="FF0000"/>
                          </a:solidFill>
                          <a:latin typeface="Open Sans"/>
                          <a:ea typeface="Open Sans"/>
                          <a:cs typeface="Open Sans"/>
                          <a:sym typeface="Open Sans"/>
                        </a:rPr>
                        <a:t>Masculin – singulier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solidFill>
                            <a:srgbClr val="00B050"/>
                          </a:solidFill>
                          <a:latin typeface="Open Sans"/>
                          <a:ea typeface="Open Sans"/>
                          <a:cs typeface="Open Sans"/>
                          <a:sym typeface="Open Sans"/>
                        </a:rPr>
                        <a:t>Féminin – singulier  </a:t>
                      </a:r>
                      <a:endParaRPr sz="1400" u="none" cap="none" strike="noStrike"/>
                    </a:p>
                  </a:txBody>
                  <a:tcPr marT="45725" marB="45725" marR="91425" marL="91425">
                    <a:solidFill>
                      <a:srgbClr val="F2F2F2"/>
                    </a:solidFill>
                  </a:tcPr>
                </a:tc>
              </a:tr>
              <a:tr h="37085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solidFill>
                            <a:srgbClr val="C55A11"/>
                          </a:solidFill>
                          <a:latin typeface="Open Sans"/>
                          <a:ea typeface="Open Sans"/>
                          <a:cs typeface="Open Sans"/>
                          <a:sym typeface="Open Sans"/>
                        </a:rPr>
                        <a:t>Masculin – pluriel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solidFill>
                            <a:srgbClr val="00B0F0"/>
                          </a:solidFill>
                          <a:latin typeface="Open Sans"/>
                          <a:ea typeface="Open Sans"/>
                          <a:cs typeface="Open Sans"/>
                          <a:sym typeface="Open Sans"/>
                        </a:rPr>
                        <a:t>Féminin – pluriel </a:t>
                      </a:r>
                      <a:endParaRPr b="1" sz="2200" u="none" cap="none" strike="noStrike">
                        <a:solidFill>
                          <a:srgbClr val="00B0F0"/>
                        </a:solidFill>
                        <a:latin typeface="Open Sans"/>
                        <a:ea typeface="Open Sans"/>
                        <a:cs typeface="Open Sans"/>
                        <a:sym typeface="Open Sans"/>
                      </a:endParaRPr>
                    </a:p>
                  </a:txBody>
                  <a:tcPr marT="45725" marB="45725" marR="91425" marL="91425">
                    <a:solidFill>
                      <a:srgbClr val="F2F2F2"/>
                    </a:solidFill>
                  </a:tcPr>
                </a:tc>
              </a:tr>
            </a:tbl>
          </a:graphicData>
        </a:graphic>
      </p:graphicFrame>
      <p:graphicFrame>
        <p:nvGraphicFramePr>
          <p:cNvPr id="153" name="Google Shape;153;p13"/>
          <p:cNvGraphicFramePr/>
          <p:nvPr/>
        </p:nvGraphicFramePr>
        <p:xfrm>
          <a:off x="6848475" y="1133004"/>
          <a:ext cx="3000000" cy="3000000"/>
        </p:xfrm>
        <a:graphic>
          <a:graphicData uri="http://schemas.openxmlformats.org/drawingml/2006/table">
            <a:tbl>
              <a:tblPr bandRow="1" firstRow="1">
                <a:noFill/>
                <a:tableStyleId>{CE8D030A-A972-4DE4-A908-4C8E791AB222}</a:tableStyleId>
              </a:tblPr>
              <a:tblGrid>
                <a:gridCol w="2266950"/>
              </a:tblGrid>
              <a:tr h="421475">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Éléments décrits </a:t>
                      </a:r>
                      <a:endParaRPr sz="1400" u="none" cap="none" strike="noStrike"/>
                    </a:p>
                  </a:txBody>
                  <a:tcPr marT="45725" marB="45725" marR="91425" marL="91425">
                    <a:solidFill>
                      <a:srgbClr val="7F7F7F"/>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F0"/>
                          </a:solidFill>
                          <a:latin typeface="Open Sans"/>
                          <a:ea typeface="Open Sans"/>
                          <a:cs typeface="Open Sans"/>
                          <a:sym typeface="Open Sans"/>
                        </a:rPr>
                        <a:t>Les épaules</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La poitrine </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Une chevelure</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La casquette </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Un regard </a:t>
                      </a:r>
                      <a:endParaRPr b="1" sz="2000" u="none" cap="none" strike="noStrike">
                        <a:solidFill>
                          <a:srgbClr val="FF0000"/>
                        </a:solidFill>
                        <a:latin typeface="Open Sans"/>
                        <a:ea typeface="Open Sans"/>
                        <a:cs typeface="Open Sans"/>
                        <a:sym typeface="Open Sans"/>
                      </a:endParaRPr>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Son nez </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Une bouche </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F0"/>
                          </a:solidFill>
                          <a:latin typeface="Open Sans"/>
                          <a:ea typeface="Open Sans"/>
                          <a:cs typeface="Open Sans"/>
                          <a:sym typeface="Open Sans"/>
                        </a:rPr>
                        <a:t>Les lèvres </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Un uniforme </a:t>
                      </a:r>
                      <a:endParaRPr sz="1400" u="none" cap="none" strike="noStrike"/>
                    </a:p>
                  </a:txBody>
                  <a:tcPr marT="45725" marB="45725" marR="91425" marL="91425">
                    <a:solidFill>
                      <a:srgbClr val="D8D8D8"/>
                    </a:solidFill>
                  </a:tcPr>
                </a:tc>
              </a:tr>
            </a:tbl>
          </a:graphicData>
        </a:graphic>
      </p:graphicFrame>
      <p:graphicFrame>
        <p:nvGraphicFramePr>
          <p:cNvPr id="154" name="Google Shape;154;p13"/>
          <p:cNvGraphicFramePr/>
          <p:nvPr/>
        </p:nvGraphicFramePr>
        <p:xfrm>
          <a:off x="9153013" y="1146972"/>
          <a:ext cx="3000000" cy="3000000"/>
        </p:xfrm>
        <a:graphic>
          <a:graphicData uri="http://schemas.openxmlformats.org/drawingml/2006/table">
            <a:tbl>
              <a:tblPr bandRow="1" firstRow="1">
                <a:noFill/>
                <a:tableStyleId>{CE8D030A-A972-4DE4-A908-4C8E791AB222}</a:tableStyleId>
              </a:tblPr>
              <a:tblGrid>
                <a:gridCol w="3094050"/>
              </a:tblGrid>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Adjectifs qualificatifs </a:t>
                      </a:r>
                      <a:endParaRPr sz="1400" u="none" cap="none" strike="noStrike"/>
                    </a:p>
                  </a:txBody>
                  <a:tcPr marT="45725" marB="45725" marR="91425" marL="91425">
                    <a:solidFill>
                      <a:srgbClr val="7F7F7F"/>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F0"/>
                          </a:solidFill>
                          <a:latin typeface="Open Sans"/>
                          <a:ea typeface="Open Sans"/>
                          <a:cs typeface="Open Sans"/>
                          <a:sym typeface="Open Sans"/>
                        </a:rPr>
                        <a:t>Larges </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Vaste </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Abondante </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Moscovite </a:t>
                      </a:r>
                      <a:endParaRPr b="1" sz="2000" u="none" cap="none" strike="noStrike">
                        <a:solidFill>
                          <a:srgbClr val="00B050"/>
                        </a:solidFill>
                        <a:latin typeface="Open Sans"/>
                        <a:ea typeface="Open Sans"/>
                        <a:cs typeface="Open Sans"/>
                        <a:sym typeface="Open Sans"/>
                      </a:endParaRPr>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Droit, franc, inaltérable</a:t>
                      </a:r>
                      <a:endParaRPr b="1" sz="2000" u="none" cap="none" strike="noStrike">
                        <a:solidFill>
                          <a:srgbClr val="FF0000"/>
                        </a:solidFill>
                        <a:latin typeface="Open Sans"/>
                        <a:ea typeface="Open Sans"/>
                        <a:cs typeface="Open Sans"/>
                        <a:sym typeface="Open Sans"/>
                      </a:endParaRPr>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Puissant, large </a:t>
                      </a:r>
                      <a:r>
                        <a:rPr b="1" lang="fr-FR" sz="2000" u="none" cap="none" strike="noStrike">
                          <a:latin typeface="Open Sans"/>
                          <a:ea typeface="Open Sans"/>
                          <a:cs typeface="Open Sans"/>
                          <a:sym typeface="Open Sans"/>
                        </a:rPr>
                        <a:t>de narines</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Symétrique</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Un peu </a:t>
                      </a:r>
                      <a:r>
                        <a:rPr b="1" lang="fr-FR" sz="2000" u="none" cap="none" strike="noStrike">
                          <a:solidFill>
                            <a:srgbClr val="00B0F0"/>
                          </a:solidFill>
                          <a:latin typeface="Open Sans"/>
                          <a:ea typeface="Open Sans"/>
                          <a:cs typeface="Open Sans"/>
                          <a:sym typeface="Open Sans"/>
                        </a:rPr>
                        <a:t>saillantes</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Élégant, militaire</a:t>
                      </a:r>
                      <a:endParaRPr b="1" sz="2000" u="none" cap="none" strike="noStrike">
                        <a:solidFill>
                          <a:srgbClr val="FF0000"/>
                        </a:solidFill>
                        <a:latin typeface="Open Sans"/>
                        <a:ea typeface="Open Sans"/>
                        <a:cs typeface="Open Sans"/>
                        <a:sym typeface="Open Sans"/>
                      </a:endParaRPr>
                    </a:p>
                  </a:txBody>
                  <a:tcPr marT="45725" marB="45725" marR="91425" marL="91425">
                    <a:solidFill>
                      <a:srgbClr val="D8D8D8"/>
                    </a:solidFill>
                  </a:tcPr>
                </a:tc>
              </a:tr>
            </a:tbl>
          </a:graphicData>
        </a:graphic>
      </p:graphicFrame>
      <p:sp>
        <p:nvSpPr>
          <p:cNvPr id="155" name="Google Shape;155;p13"/>
          <p:cNvSpPr/>
          <p:nvPr/>
        </p:nvSpPr>
        <p:spPr>
          <a:xfrm>
            <a:off x="468313" y="4702175"/>
            <a:ext cx="5483225" cy="7350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Relisez les réponses et complétez le paragraphe suivant. </a:t>
            </a:r>
            <a:endParaRPr b="0" i="0" sz="1400" u="none" cap="none" strike="noStrike">
              <a:solidFill>
                <a:srgbClr val="000000"/>
              </a:solidFill>
              <a:latin typeface="Arial"/>
              <a:ea typeface="Arial"/>
              <a:cs typeface="Arial"/>
              <a:sym typeface="Arial"/>
            </a:endParaRPr>
          </a:p>
        </p:txBody>
      </p:sp>
      <p:sp>
        <p:nvSpPr>
          <p:cNvPr id="156" name="Google Shape;156;p13"/>
          <p:cNvSpPr/>
          <p:nvPr/>
        </p:nvSpPr>
        <p:spPr>
          <a:xfrm>
            <a:off x="468313" y="5414963"/>
            <a:ext cx="9217025" cy="13620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L’adjectif qualificatif s’accorde en ………….. (masculin-……………) et en …………… (…………-………….) avec …………….. . </a:t>
            </a:r>
            <a:endParaRPr b="0" i="0" sz="1400" u="none" cap="none" strike="noStrike">
              <a:solidFill>
                <a:srgbClr val="000000"/>
              </a:solidFill>
              <a:latin typeface="Arial"/>
              <a:ea typeface="Arial"/>
              <a:cs typeface="Arial"/>
              <a:sym typeface="Arial"/>
            </a:endParaRPr>
          </a:p>
        </p:txBody>
      </p:sp>
      <p:sp>
        <p:nvSpPr>
          <p:cNvPr id="157" name="Google Shape;157;p13"/>
          <p:cNvSpPr/>
          <p:nvPr/>
        </p:nvSpPr>
        <p:spPr>
          <a:xfrm>
            <a:off x="468313" y="5527044"/>
            <a:ext cx="9582150" cy="10604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L’adjectif qualificatif s’accorde en </a:t>
            </a:r>
            <a:r>
              <a:rPr b="0" i="0" lang="fr-FR" sz="2000" u="sng" cap="none" strike="noStrike">
                <a:solidFill>
                  <a:srgbClr val="0070C0"/>
                </a:solidFill>
                <a:latin typeface="Open Sans"/>
                <a:ea typeface="Open Sans"/>
                <a:cs typeface="Open Sans"/>
                <a:sym typeface="Open Sans"/>
              </a:rPr>
              <a:t>genre</a:t>
            </a:r>
            <a:r>
              <a:rPr b="0" i="0" lang="fr-FR" sz="2000" u="none" cap="none" strike="noStrike">
                <a:solidFill>
                  <a:schemeClr val="dk1"/>
                </a:solidFill>
                <a:latin typeface="Open Sans"/>
                <a:ea typeface="Open Sans"/>
                <a:cs typeface="Open Sans"/>
                <a:sym typeface="Open Sans"/>
              </a:rPr>
              <a:t> (masculin-</a:t>
            </a:r>
            <a:r>
              <a:rPr b="0" i="0" lang="fr-FR" sz="2000" u="sng" cap="none" strike="noStrike">
                <a:solidFill>
                  <a:srgbClr val="0070C0"/>
                </a:solidFill>
                <a:latin typeface="Open Sans"/>
                <a:ea typeface="Open Sans"/>
                <a:cs typeface="Open Sans"/>
                <a:sym typeface="Open Sans"/>
              </a:rPr>
              <a:t>féminin</a:t>
            </a:r>
            <a:r>
              <a:rPr b="0" i="0" lang="fr-FR" sz="2000" u="none" cap="none" strike="noStrike">
                <a:solidFill>
                  <a:schemeClr val="dk1"/>
                </a:solidFill>
                <a:latin typeface="Open Sans"/>
                <a:ea typeface="Open Sans"/>
                <a:cs typeface="Open Sans"/>
                <a:sym typeface="Open Sans"/>
              </a:rPr>
              <a:t>) et en </a:t>
            </a:r>
            <a:r>
              <a:rPr b="0" i="0" lang="fr-FR" sz="2000" u="sng" cap="none" strike="noStrike">
                <a:solidFill>
                  <a:srgbClr val="0070C0"/>
                </a:solidFill>
                <a:latin typeface="Open Sans"/>
                <a:ea typeface="Open Sans"/>
                <a:cs typeface="Open Sans"/>
                <a:sym typeface="Open Sans"/>
              </a:rPr>
              <a:t>nombre</a:t>
            </a:r>
            <a:r>
              <a:rPr b="0" i="0" lang="fr-FR" sz="2000" u="none" cap="none" strike="noStrike">
                <a:solidFill>
                  <a:schemeClr val="dk1"/>
                </a:solidFill>
                <a:latin typeface="Open Sans"/>
                <a:ea typeface="Open Sans"/>
                <a:cs typeface="Open Sans"/>
                <a:sym typeface="Open Sans"/>
              </a:rPr>
              <a:t> (</a:t>
            </a:r>
            <a:r>
              <a:rPr b="0" i="0" lang="fr-FR" sz="2000" u="sng" cap="none" strike="noStrike">
                <a:solidFill>
                  <a:srgbClr val="0070C0"/>
                </a:solidFill>
                <a:latin typeface="Open Sans"/>
                <a:ea typeface="Open Sans"/>
                <a:cs typeface="Open Sans"/>
                <a:sym typeface="Open Sans"/>
              </a:rPr>
              <a:t>singulier-pluriel</a:t>
            </a:r>
            <a:r>
              <a:rPr b="0" i="0" lang="fr-FR" sz="2000" u="none" cap="none" strike="noStrike">
                <a:solidFill>
                  <a:schemeClr val="dk1"/>
                </a:solidFill>
                <a:latin typeface="Open Sans"/>
                <a:ea typeface="Open Sans"/>
                <a:cs typeface="Open Sans"/>
                <a:sym typeface="Open Sans"/>
              </a:rPr>
              <a:t>) avec </a:t>
            </a:r>
            <a:r>
              <a:rPr b="0" i="0" lang="fr-FR" sz="2000" u="sng" cap="none" strike="noStrike">
                <a:solidFill>
                  <a:srgbClr val="0070C0"/>
                </a:solidFill>
                <a:latin typeface="Open Sans"/>
                <a:ea typeface="Open Sans"/>
                <a:cs typeface="Open Sans"/>
                <a:sym typeface="Open Sans"/>
              </a:rPr>
              <a:t>le nom qualifié</a:t>
            </a:r>
            <a:r>
              <a:rPr b="0" i="0" lang="fr-FR" sz="20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1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1000"/>
                                        <p:tgtEl>
                                          <p:spTgt spid="1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gtEl>
                                        <p:attrNameLst>
                                          <p:attrName>style.visibility</p:attrName>
                                        </p:attrNameLst>
                                      </p:cBhvr>
                                      <p:to>
                                        <p:strVal val="visible"/>
                                      </p:to>
                                    </p:set>
                                    <p:animEffect filter="fade" transition="in">
                                      <p:cBhvr>
                                        <p:cTn dur="1000"/>
                                        <p:tgtEl>
                                          <p:spTgt spid="1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14"/>
          <p:cNvSpPr/>
          <p:nvPr/>
        </p:nvSpPr>
        <p:spPr>
          <a:xfrm>
            <a:off x="692150" y="5237163"/>
            <a:ext cx="4891088" cy="13112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Relisez les réponses et complétez le paragraphe suivant.</a:t>
            </a:r>
            <a:endParaRPr b="1" i="0" sz="2400" u="none" cap="none" strike="noStrike">
              <a:solidFill>
                <a:srgbClr val="0070C0"/>
              </a:solidFill>
              <a:latin typeface="Open Sans"/>
              <a:ea typeface="Open Sans"/>
              <a:cs typeface="Open Sans"/>
              <a:sym typeface="Open Sans"/>
            </a:endParaRPr>
          </a:p>
        </p:txBody>
      </p:sp>
      <p:sp>
        <p:nvSpPr>
          <p:cNvPr id="164" name="Google Shape;164;p14"/>
          <p:cNvSpPr txBox="1"/>
          <p:nvPr/>
        </p:nvSpPr>
        <p:spPr>
          <a:xfrm>
            <a:off x="827088" y="104775"/>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le sens de l’adjectif</a:t>
            </a:r>
            <a:endParaRPr b="0" i="0" sz="1400" u="none" cap="none" strike="noStrike">
              <a:solidFill>
                <a:srgbClr val="000000"/>
              </a:solidFill>
              <a:latin typeface="Arial"/>
              <a:ea typeface="Arial"/>
              <a:cs typeface="Arial"/>
              <a:sym typeface="Arial"/>
            </a:endParaRPr>
          </a:p>
        </p:txBody>
      </p:sp>
      <p:sp>
        <p:nvSpPr>
          <p:cNvPr id="165" name="Google Shape;165;p14"/>
          <p:cNvSpPr/>
          <p:nvPr/>
        </p:nvSpPr>
        <p:spPr>
          <a:xfrm>
            <a:off x="666647" y="1279524"/>
            <a:ext cx="5583237" cy="8032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la liste des adjectifs et classe les dans le tableau selon le sens qu’ils expriment.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a:t>
            </a:r>
            <a:endParaRPr b="1" i="0" sz="1800" u="none" cap="none" strike="noStrike">
              <a:solidFill>
                <a:srgbClr val="0070C0"/>
              </a:solidFill>
              <a:latin typeface="Open Sans"/>
              <a:ea typeface="Open Sans"/>
              <a:cs typeface="Open Sans"/>
              <a:sym typeface="Open Sans"/>
            </a:endParaRPr>
          </a:p>
        </p:txBody>
      </p:sp>
      <p:graphicFrame>
        <p:nvGraphicFramePr>
          <p:cNvPr id="166" name="Google Shape;166;p14"/>
          <p:cNvGraphicFramePr/>
          <p:nvPr/>
        </p:nvGraphicFramePr>
        <p:xfrm>
          <a:off x="8627338" y="1049338"/>
          <a:ext cx="3000000" cy="3000000"/>
        </p:xfrm>
        <a:graphic>
          <a:graphicData uri="http://schemas.openxmlformats.org/drawingml/2006/table">
            <a:tbl>
              <a:tblPr bandRow="1" firstRow="1">
                <a:noFill/>
                <a:tableStyleId>{CE8D030A-A972-4DE4-A908-4C8E791AB222}</a:tableStyleId>
              </a:tblPr>
              <a:tblGrid>
                <a:gridCol w="3094050"/>
              </a:tblGrid>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Adjectifs qualificatifs </a:t>
                      </a:r>
                      <a:endParaRPr sz="1400" u="none" cap="none" strike="noStrike"/>
                    </a:p>
                  </a:txBody>
                  <a:tcPr marT="45725" marB="45725" marR="91425" marL="91425">
                    <a:solidFill>
                      <a:srgbClr val="7F7F7F"/>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Larges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Vaste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Abondante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Moscovite </a:t>
                      </a:r>
                      <a:endParaRPr b="1" sz="2000" u="none" cap="none" strike="noStrike">
                        <a:solidFill>
                          <a:schemeClr val="dk1"/>
                        </a:solidFill>
                        <a:latin typeface="Open Sans"/>
                        <a:ea typeface="Open Sans"/>
                        <a:cs typeface="Open Sans"/>
                        <a:sym typeface="Open Sans"/>
                      </a:endParaRPr>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Droit, franc, inaltérable</a:t>
                      </a:r>
                      <a:endParaRPr b="1" sz="2000" u="none" cap="none" strike="noStrike">
                        <a:solidFill>
                          <a:schemeClr val="dk1"/>
                        </a:solidFill>
                        <a:latin typeface="Open Sans"/>
                        <a:ea typeface="Open Sans"/>
                        <a:cs typeface="Open Sans"/>
                        <a:sym typeface="Open Sans"/>
                      </a:endParaRPr>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Puissant, large de narines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Symétrique</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Un peu saillantes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Élégant, militaire</a:t>
                      </a:r>
                      <a:endParaRPr b="1" sz="2000" u="none" cap="none" strike="noStrike">
                        <a:solidFill>
                          <a:schemeClr val="dk1"/>
                        </a:solidFill>
                        <a:latin typeface="Open Sans"/>
                        <a:ea typeface="Open Sans"/>
                        <a:cs typeface="Open Sans"/>
                        <a:sym typeface="Open Sans"/>
                      </a:endParaRPr>
                    </a:p>
                  </a:txBody>
                  <a:tcPr marT="45725" marB="45725" marR="91425" marL="91425">
                    <a:solidFill>
                      <a:srgbClr val="D8D8D8"/>
                    </a:solidFill>
                  </a:tcPr>
                </a:tc>
              </a:tr>
            </a:tbl>
          </a:graphicData>
        </a:graphic>
      </p:graphicFrame>
      <p:graphicFrame>
        <p:nvGraphicFramePr>
          <p:cNvPr id="167" name="Google Shape;167;p14"/>
          <p:cNvGraphicFramePr/>
          <p:nvPr/>
        </p:nvGraphicFramePr>
        <p:xfrm>
          <a:off x="6096863" y="1038970"/>
          <a:ext cx="3000000" cy="3000000"/>
        </p:xfrm>
        <a:graphic>
          <a:graphicData uri="http://schemas.openxmlformats.org/drawingml/2006/table">
            <a:tbl>
              <a:tblPr bandRow="1" firstRow="1">
                <a:noFill/>
                <a:tableStyleId>{CE8D030A-A972-4DE4-A908-4C8E791AB222}</a:tableStyleId>
              </a:tblPr>
              <a:tblGrid>
                <a:gridCol w="2530475"/>
              </a:tblGrid>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Éléments décrits </a:t>
                      </a:r>
                      <a:endParaRPr sz="1400" u="none" cap="none" strike="noStrike"/>
                    </a:p>
                  </a:txBody>
                  <a:tcPr marT="45725" marB="45725" marR="91425" marL="91425">
                    <a:solidFill>
                      <a:srgbClr val="7F7F7F"/>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Les épaules</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La poitrine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Une chevelure</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La casquette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Un regard </a:t>
                      </a:r>
                      <a:endParaRPr sz="2000" u="none" cap="none" strike="noStrike">
                        <a:latin typeface="Open Sans"/>
                        <a:ea typeface="Open Sans"/>
                        <a:cs typeface="Open Sans"/>
                        <a:sym typeface="Open Sans"/>
                      </a:endParaRPr>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Son nez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Une bouche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Les lèvres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Un uniforme </a:t>
                      </a:r>
                      <a:endParaRPr sz="1400" u="none" cap="none" strike="noStrike"/>
                    </a:p>
                  </a:txBody>
                  <a:tcPr marT="45725" marB="45725" marR="91425" marL="91425">
                    <a:solidFill>
                      <a:srgbClr val="D8D8D8"/>
                    </a:solidFill>
                  </a:tcPr>
                </a:tc>
              </a:tr>
            </a:tbl>
          </a:graphicData>
        </a:graphic>
      </p:graphicFrame>
      <p:graphicFrame>
        <p:nvGraphicFramePr>
          <p:cNvPr id="168" name="Google Shape;168;p14"/>
          <p:cNvGraphicFramePr/>
          <p:nvPr/>
        </p:nvGraphicFramePr>
        <p:xfrm>
          <a:off x="692150" y="2195512"/>
          <a:ext cx="3000000" cy="3000000"/>
        </p:xfrm>
        <a:graphic>
          <a:graphicData uri="http://schemas.openxmlformats.org/drawingml/2006/table">
            <a:tbl>
              <a:tblPr bandRow="1" firstRow="1">
                <a:noFill/>
                <a:tableStyleId>{CE8D030A-A972-4DE4-A908-4C8E791AB222}</a:tableStyleId>
              </a:tblPr>
              <a:tblGrid>
                <a:gridCol w="4891100"/>
              </a:tblGrid>
              <a:tr h="445125">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Le sens de l’adjectif </a:t>
                      </a:r>
                      <a:endParaRPr sz="1400" u="none" cap="none" strike="noStrike"/>
                    </a:p>
                  </a:txBody>
                  <a:tcPr marT="45750" marB="45750" marR="91450" marL="91450">
                    <a:solidFill>
                      <a:srgbClr val="7F7F7F"/>
                    </a:solidFill>
                  </a:tcPr>
                </a:tc>
              </a:tr>
              <a:tr h="44512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La taille </a:t>
                      </a:r>
                      <a:endParaRPr b="1" sz="2000" u="none" cap="none" strike="noStrike">
                        <a:solidFill>
                          <a:srgbClr val="FF0000"/>
                        </a:solidFill>
                        <a:latin typeface="Open Sans"/>
                        <a:ea typeface="Open Sans"/>
                        <a:cs typeface="Open Sans"/>
                        <a:sym typeface="Open Sans"/>
                      </a:endParaRPr>
                    </a:p>
                  </a:txBody>
                  <a:tcPr marT="45750" marB="45750" marR="91450" marL="91450">
                    <a:solidFill>
                      <a:srgbClr val="D8D8D8"/>
                    </a:solidFill>
                  </a:tcPr>
                </a:tc>
              </a:tr>
              <a:tr h="44512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La forme </a:t>
                      </a:r>
                      <a:endParaRPr sz="1400" u="none" cap="none" strike="noStrike"/>
                    </a:p>
                  </a:txBody>
                  <a:tcPr marT="45750" marB="45750" marR="91450" marL="91450"/>
                </a:tc>
              </a:tr>
              <a:tr h="44512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C55A11"/>
                          </a:solidFill>
                          <a:latin typeface="Open Sans"/>
                          <a:ea typeface="Open Sans"/>
                          <a:cs typeface="Open Sans"/>
                          <a:sym typeface="Open Sans"/>
                        </a:rPr>
                        <a:t>La couleur </a:t>
                      </a:r>
                      <a:endParaRPr sz="1400" u="none" cap="none" strike="noStrike"/>
                    </a:p>
                  </a:txBody>
                  <a:tcPr marT="45750" marB="45750" marR="91450" marL="91450">
                    <a:solidFill>
                      <a:srgbClr val="D8D8D8"/>
                    </a:solidFill>
                  </a:tcPr>
                </a:tc>
              </a:tr>
              <a:tr h="44512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F0"/>
                          </a:solidFill>
                          <a:latin typeface="Open Sans"/>
                          <a:ea typeface="Open Sans"/>
                          <a:cs typeface="Open Sans"/>
                          <a:sym typeface="Open Sans"/>
                        </a:rPr>
                        <a:t>La quantité</a:t>
                      </a:r>
                      <a:endParaRPr sz="1400" u="none" cap="none" strike="noStrike"/>
                    </a:p>
                  </a:txBody>
                  <a:tcPr marT="45750" marB="45750" marR="91450" marL="91450"/>
                </a:tc>
              </a:tr>
              <a:tr h="78750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7030A0"/>
                          </a:solidFill>
                          <a:latin typeface="Open Sans"/>
                          <a:ea typeface="Open Sans"/>
                          <a:cs typeface="Open Sans"/>
                          <a:sym typeface="Open Sans"/>
                        </a:rPr>
                        <a:t>Une valeur </a:t>
                      </a:r>
                      <a:br>
                        <a:rPr b="1" lang="fr-FR" sz="2000" u="none" cap="none" strike="noStrike">
                          <a:solidFill>
                            <a:srgbClr val="7030A0"/>
                          </a:solidFill>
                          <a:latin typeface="Open Sans"/>
                          <a:ea typeface="Open Sans"/>
                          <a:cs typeface="Open Sans"/>
                          <a:sym typeface="Open Sans"/>
                        </a:rPr>
                      </a:br>
                      <a:r>
                        <a:rPr b="1" lang="fr-FR" sz="2000" u="none" cap="none" strike="noStrike">
                          <a:solidFill>
                            <a:srgbClr val="7030A0"/>
                          </a:solidFill>
                          <a:latin typeface="Open Sans"/>
                          <a:ea typeface="Open Sans"/>
                          <a:cs typeface="Open Sans"/>
                          <a:sym typeface="Open Sans"/>
                        </a:rPr>
                        <a:t>(qualité, défaut)</a:t>
                      </a:r>
                      <a:endParaRPr sz="1400" u="none" cap="none" strike="noStrike"/>
                    </a:p>
                  </a:txBody>
                  <a:tcPr marT="45750" marB="45750" marR="91450" marL="91450">
                    <a:solidFill>
                      <a:srgbClr val="D8D8D8"/>
                    </a:solidFill>
                  </a:tcPr>
                </a:tc>
              </a:tr>
            </a:tbl>
          </a:graphicData>
        </a:graphic>
      </p:graphicFrame>
      <p:sp>
        <p:nvSpPr>
          <p:cNvPr id="169" name="Google Shape;169;p14"/>
          <p:cNvSpPr/>
          <p:nvPr/>
        </p:nvSpPr>
        <p:spPr>
          <a:xfrm>
            <a:off x="5712618" y="5237163"/>
            <a:ext cx="6479381" cy="13112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L’adjectif qualificatif donne des renseignements sur : la couleur, la ………. , la taille, la ………. , une ……….. ou un défaut, une nationalité, etc. </a:t>
            </a:r>
            <a:endParaRPr b="0" i="0" sz="1400" u="none" cap="none" strike="noStrike">
              <a:solidFill>
                <a:srgbClr val="000000"/>
              </a:solidFill>
              <a:latin typeface="Arial"/>
              <a:ea typeface="Arial"/>
              <a:cs typeface="Arial"/>
              <a:sym typeface="Arial"/>
            </a:endParaRPr>
          </a:p>
        </p:txBody>
      </p:sp>
      <p:sp>
        <p:nvSpPr>
          <p:cNvPr id="170" name="Google Shape;170;p14"/>
          <p:cNvSpPr/>
          <p:nvPr/>
        </p:nvSpPr>
        <p:spPr>
          <a:xfrm>
            <a:off x="5712618" y="5282602"/>
            <a:ext cx="6307931" cy="13049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L’adjectif qualificatif donne des renseignements sur : la couleur, la </a:t>
            </a:r>
            <a:r>
              <a:rPr b="0" i="0" lang="fr-FR" sz="2000" u="none" cap="none" strike="noStrike">
                <a:solidFill>
                  <a:srgbClr val="0070C0"/>
                </a:solidFill>
                <a:latin typeface="Open Sans"/>
                <a:ea typeface="Open Sans"/>
                <a:cs typeface="Open Sans"/>
                <a:sym typeface="Open Sans"/>
              </a:rPr>
              <a:t>forme</a:t>
            </a:r>
            <a:r>
              <a:rPr b="0" i="0" lang="fr-FR" sz="2000" u="none" cap="none" strike="noStrike">
                <a:solidFill>
                  <a:schemeClr val="dk1"/>
                </a:solidFill>
                <a:latin typeface="Open Sans"/>
                <a:ea typeface="Open Sans"/>
                <a:cs typeface="Open Sans"/>
                <a:sym typeface="Open Sans"/>
              </a:rPr>
              <a:t>, la taille, la </a:t>
            </a:r>
            <a:r>
              <a:rPr b="0" i="0" lang="fr-FR" sz="2000" u="none" cap="none" strike="noStrike">
                <a:solidFill>
                  <a:srgbClr val="0070C0"/>
                </a:solidFill>
                <a:latin typeface="Open Sans"/>
                <a:ea typeface="Open Sans"/>
                <a:cs typeface="Open Sans"/>
                <a:sym typeface="Open Sans"/>
              </a:rPr>
              <a:t>quantité</a:t>
            </a:r>
            <a:r>
              <a:rPr b="0" i="0" lang="fr-FR" sz="2000" u="none" cap="none" strike="noStrike">
                <a:solidFill>
                  <a:schemeClr val="dk1"/>
                </a:solidFill>
                <a:latin typeface="Open Sans"/>
                <a:ea typeface="Open Sans"/>
                <a:cs typeface="Open Sans"/>
                <a:sym typeface="Open Sans"/>
              </a:rPr>
              <a:t>, une </a:t>
            </a:r>
            <a:r>
              <a:rPr b="0" i="0" lang="fr-FR" sz="2000" u="none" cap="none" strike="noStrike">
                <a:solidFill>
                  <a:srgbClr val="0070C0"/>
                </a:solidFill>
                <a:latin typeface="Open Sans"/>
                <a:ea typeface="Open Sans"/>
                <a:cs typeface="Open Sans"/>
                <a:sym typeface="Open Sans"/>
              </a:rPr>
              <a:t>qualité</a:t>
            </a:r>
            <a:r>
              <a:rPr b="0" i="0" lang="fr-FR" sz="2000" u="none" cap="none" strike="noStrike">
                <a:solidFill>
                  <a:schemeClr val="dk1"/>
                </a:solidFill>
                <a:latin typeface="Open Sans"/>
                <a:ea typeface="Open Sans"/>
                <a:cs typeface="Open Sans"/>
                <a:sym typeface="Open Sans"/>
              </a:rPr>
              <a:t> ou un défaut, une nationalité, etc.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p:txBody>
      </p:sp>
      <p:graphicFrame>
        <p:nvGraphicFramePr>
          <p:cNvPr id="171" name="Google Shape;171;p14"/>
          <p:cNvGraphicFramePr/>
          <p:nvPr/>
        </p:nvGraphicFramePr>
        <p:xfrm>
          <a:off x="8648701" y="1049338"/>
          <a:ext cx="3000000" cy="3000000"/>
        </p:xfrm>
        <a:graphic>
          <a:graphicData uri="http://schemas.openxmlformats.org/drawingml/2006/table">
            <a:tbl>
              <a:tblPr bandRow="1" firstRow="1">
                <a:noFill/>
                <a:tableStyleId>{CE8D030A-A972-4DE4-A908-4C8E791AB222}</a:tableStyleId>
              </a:tblPr>
              <a:tblGrid>
                <a:gridCol w="3094025"/>
              </a:tblGrid>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Adjectifs qualificatifs </a:t>
                      </a:r>
                      <a:endParaRPr sz="1400" u="none" cap="none" strike="noStrike"/>
                    </a:p>
                  </a:txBody>
                  <a:tcPr marT="45725" marB="45725" marR="91425" marL="91425">
                    <a:solidFill>
                      <a:srgbClr val="7F7F7F"/>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Larges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Vaste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F0"/>
                          </a:solidFill>
                          <a:latin typeface="Open Sans"/>
                          <a:ea typeface="Open Sans"/>
                          <a:cs typeface="Open Sans"/>
                          <a:sym typeface="Open Sans"/>
                        </a:rPr>
                        <a:t>Abondante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Moscovite </a:t>
                      </a:r>
                      <a:endParaRPr b="1" sz="2000" u="none" cap="none" strike="noStrike">
                        <a:latin typeface="Open Sans"/>
                        <a:ea typeface="Open Sans"/>
                        <a:cs typeface="Open Sans"/>
                        <a:sym typeface="Open Sans"/>
                      </a:endParaRPr>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7030A0"/>
                          </a:solidFill>
                          <a:latin typeface="Open Sans"/>
                          <a:ea typeface="Open Sans"/>
                          <a:cs typeface="Open Sans"/>
                          <a:sym typeface="Open Sans"/>
                        </a:rPr>
                        <a:t>Droit, franc, inaltérable</a:t>
                      </a:r>
                      <a:endParaRPr b="1" sz="2000" u="none" cap="none" strike="noStrike">
                        <a:solidFill>
                          <a:srgbClr val="7030A0"/>
                        </a:solidFill>
                        <a:latin typeface="Open Sans"/>
                        <a:ea typeface="Open Sans"/>
                        <a:cs typeface="Open Sans"/>
                        <a:sym typeface="Open Sans"/>
                      </a:endParaRPr>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Puissant</a:t>
                      </a:r>
                      <a:r>
                        <a:rPr b="1" lang="fr-FR" sz="2000" u="none" cap="none" strike="noStrike">
                          <a:latin typeface="Open Sans"/>
                          <a:ea typeface="Open Sans"/>
                          <a:cs typeface="Open Sans"/>
                          <a:sym typeface="Open Sans"/>
                        </a:rPr>
                        <a:t>, </a:t>
                      </a:r>
                      <a:r>
                        <a:rPr b="1" lang="fr-FR" sz="2000" u="none" cap="none" strike="noStrike">
                          <a:solidFill>
                            <a:srgbClr val="FF0000"/>
                          </a:solidFill>
                          <a:latin typeface="Open Sans"/>
                          <a:ea typeface="Open Sans"/>
                          <a:cs typeface="Open Sans"/>
                          <a:sym typeface="Open Sans"/>
                        </a:rPr>
                        <a:t>large</a:t>
                      </a:r>
                      <a:r>
                        <a:rPr b="1" lang="fr-FR" sz="2000" u="none" cap="none" strike="noStrike">
                          <a:latin typeface="Open Sans"/>
                          <a:ea typeface="Open Sans"/>
                          <a:cs typeface="Open Sans"/>
                          <a:sym typeface="Open Sans"/>
                        </a:rPr>
                        <a:t> de narines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Symétrique</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Un peu </a:t>
                      </a:r>
                      <a:r>
                        <a:rPr b="1" lang="fr-FR" sz="2000" u="none" cap="none" strike="noStrike">
                          <a:solidFill>
                            <a:srgbClr val="00B050"/>
                          </a:solidFill>
                          <a:latin typeface="Open Sans"/>
                          <a:ea typeface="Open Sans"/>
                          <a:cs typeface="Open Sans"/>
                          <a:sym typeface="Open Sans"/>
                        </a:rPr>
                        <a:t>saillantes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7030A0"/>
                          </a:solidFill>
                          <a:latin typeface="Open Sans"/>
                          <a:ea typeface="Open Sans"/>
                          <a:cs typeface="Open Sans"/>
                          <a:sym typeface="Open Sans"/>
                        </a:rPr>
                        <a:t>Élégant, militaire</a:t>
                      </a:r>
                      <a:endParaRPr b="1" sz="2000" u="none" cap="none" strike="noStrike">
                        <a:solidFill>
                          <a:srgbClr val="7030A0"/>
                        </a:solidFill>
                        <a:latin typeface="Open Sans"/>
                        <a:ea typeface="Open Sans"/>
                        <a:cs typeface="Open Sans"/>
                        <a:sym typeface="Open Sans"/>
                      </a:endParaRPr>
                    </a:p>
                  </a:txBody>
                  <a:tcPr marT="45725" marB="45725" marR="91425" marL="91425">
                    <a:solidFill>
                      <a:srgbClr val="D8D8D8"/>
                    </a:solidFill>
                  </a:tcPr>
                </a:tc>
              </a:tr>
            </a:tbl>
          </a:graphicData>
        </a:graphic>
      </p:graphicFrame>
      <p:sp>
        <p:nvSpPr>
          <p:cNvPr id="172" name="Google Shape;172;p14"/>
          <p:cNvSpPr/>
          <p:nvPr/>
        </p:nvSpPr>
        <p:spPr>
          <a:xfrm>
            <a:off x="2560445" y="2618533"/>
            <a:ext cx="3027362" cy="4016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Larges – vaste – puissant  </a:t>
            </a:r>
            <a:endParaRPr b="0" i="0" sz="1400" u="none" cap="none" strike="noStrike">
              <a:solidFill>
                <a:srgbClr val="000000"/>
              </a:solidFill>
              <a:latin typeface="Arial"/>
              <a:ea typeface="Arial"/>
              <a:cs typeface="Arial"/>
              <a:sym typeface="Arial"/>
            </a:endParaRPr>
          </a:p>
        </p:txBody>
      </p:sp>
      <p:sp>
        <p:nvSpPr>
          <p:cNvPr id="173" name="Google Shape;173;p14"/>
          <p:cNvSpPr/>
          <p:nvPr/>
        </p:nvSpPr>
        <p:spPr>
          <a:xfrm>
            <a:off x="2554288" y="3100143"/>
            <a:ext cx="3028950"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00B050"/>
                </a:solidFill>
                <a:latin typeface="Open Sans"/>
                <a:ea typeface="Open Sans"/>
                <a:cs typeface="Open Sans"/>
                <a:sym typeface="Open Sans"/>
              </a:rPr>
              <a:t>Symétrique - saillantes</a:t>
            </a:r>
            <a:endParaRPr b="0" i="0" sz="1400" u="none" cap="none" strike="noStrike">
              <a:solidFill>
                <a:srgbClr val="000000"/>
              </a:solidFill>
              <a:latin typeface="Arial"/>
              <a:ea typeface="Arial"/>
              <a:cs typeface="Arial"/>
              <a:sym typeface="Arial"/>
            </a:endParaRPr>
          </a:p>
        </p:txBody>
      </p:sp>
      <p:sp>
        <p:nvSpPr>
          <p:cNvPr id="174" name="Google Shape;174;p14"/>
          <p:cNvSpPr/>
          <p:nvPr/>
        </p:nvSpPr>
        <p:spPr>
          <a:xfrm>
            <a:off x="3659311" y="3984161"/>
            <a:ext cx="1898650"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00B0F0"/>
                </a:solidFill>
                <a:latin typeface="Open Sans"/>
                <a:ea typeface="Open Sans"/>
                <a:cs typeface="Open Sans"/>
                <a:sym typeface="Open Sans"/>
              </a:rPr>
              <a:t>Abondante</a:t>
            </a:r>
            <a:endParaRPr b="1" i="0" sz="2000" u="none" cap="none" strike="noStrike">
              <a:solidFill>
                <a:srgbClr val="00B050"/>
              </a:solidFill>
              <a:latin typeface="Open Sans"/>
              <a:ea typeface="Open Sans"/>
              <a:cs typeface="Open Sans"/>
              <a:sym typeface="Open Sans"/>
            </a:endParaRPr>
          </a:p>
        </p:txBody>
      </p:sp>
      <p:sp>
        <p:nvSpPr>
          <p:cNvPr id="175" name="Google Shape;175;p14"/>
          <p:cNvSpPr/>
          <p:nvPr/>
        </p:nvSpPr>
        <p:spPr>
          <a:xfrm>
            <a:off x="2877344" y="4433888"/>
            <a:ext cx="2835275" cy="7080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7030A0"/>
                </a:solidFill>
                <a:latin typeface="Open Sans"/>
                <a:ea typeface="Open Sans"/>
                <a:cs typeface="Open Sans"/>
                <a:sym typeface="Open Sans"/>
              </a:rPr>
              <a:t>Droit – franc – militaire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7030A0"/>
                </a:solidFill>
                <a:latin typeface="Open Sans"/>
                <a:ea typeface="Open Sans"/>
                <a:cs typeface="Open Sans"/>
                <a:sym typeface="Open Sans"/>
              </a:rPr>
              <a:t>inaltérable- Élégant,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7"/>
                                        </p:tgtEl>
                                        <p:attrNameLst>
                                          <p:attrName>style.visibility</p:attrName>
                                        </p:attrNameLst>
                                      </p:cBhvr>
                                      <p:to>
                                        <p:strVal val="visible"/>
                                      </p:to>
                                    </p:set>
                                    <p:anim calcmode="lin" valueType="num">
                                      <p:cBhvr additive="base">
                                        <p:cTn dur="500"/>
                                        <p:tgtEl>
                                          <p:spTgt spid="16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66"/>
                                        </p:tgtEl>
                                        <p:attrNameLst>
                                          <p:attrName>style.visibility</p:attrName>
                                        </p:attrNameLst>
                                      </p:cBhvr>
                                      <p:to>
                                        <p:strVal val="visible"/>
                                      </p:to>
                                    </p:set>
                                    <p:anim calcmode="lin" valueType="num">
                                      <p:cBhvr additive="base">
                                        <p:cTn dur="500"/>
                                        <p:tgtEl>
                                          <p:spTgt spid="166"/>
                                        </p:tgtEl>
                                        <p:attrNameLst>
                                          <p:attrName>ppt_y</p:attrName>
                                        </p:attrNameLst>
                                      </p:cBhvr>
                                      <p:tavLst>
                                        <p:tav fmla="" tm="0">
                                          <p:val>
                                            <p:strVal val="#ppt_y+1"/>
                                          </p:val>
                                        </p:tav>
                                        <p:tav fmla="" tm="100000">
                                          <p:val>
                                            <p:strVal val="#ppt_y"/>
                                          </p:val>
                                        </p:tav>
                                      </p:tavLst>
                                    </p:anim>
                                  </p:childTnLst>
                                </p:cTn>
                              </p:par>
                              <p:par>
                                <p:cTn fill="hold" nodeType="withEffect" presetClass="entr" presetID="1" presetSubtype="0">
                                  <p:stCondLst>
                                    <p:cond delay="0"/>
                                  </p:stCondLst>
                                  <p:childTnLst>
                                    <p:set>
                                      <p:cBhvr>
                                        <p:cTn dur="1" fill="hold">
                                          <p:stCondLst>
                                            <p:cond delay="0"/>
                                          </p:stCondLst>
                                        </p:cTn>
                                        <p:tgtEl>
                                          <p:spTgt spid="1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
                                        </p:tgtEl>
                                        <p:attrNameLst>
                                          <p:attrName>style.visibility</p:attrName>
                                        </p:attrNameLst>
                                      </p:cBhvr>
                                      <p:to>
                                        <p:strVal val="visible"/>
                                      </p:to>
                                    </p:set>
                                    <p:anim calcmode="lin" valueType="num">
                                      <p:cBhvr additive="base">
                                        <p:cTn dur="500"/>
                                        <p:tgtEl>
                                          <p:spTgt spid="171"/>
                                        </p:tgtEl>
                                        <p:attrNameLst>
                                          <p:attrName>ppt_y</p:attrName>
                                        </p:attrNameLst>
                                      </p:cBhvr>
                                      <p:tavLst>
                                        <p:tav fmla="" tm="0">
                                          <p:val>
                                            <p:strVal val="#ppt_y+1"/>
                                          </p:val>
                                        </p:tav>
                                        <p:tav fmla="" tm="100000">
                                          <p:val>
                                            <p:strVal val="#ppt_y"/>
                                          </p:val>
                                        </p:tav>
                                      </p:tavLst>
                                    </p:anim>
                                  </p:childTnLst>
                                </p:cTn>
                              </p:par>
                            </p:childTnLst>
                          </p:cTn>
                        </p:par>
                        <p:par>
                          <p:cTn fill="hold">
                            <p:stCondLst>
                              <p:cond delay="500"/>
                            </p:stCondLst>
                            <p:childTnLst>
                              <p:par>
                                <p:cTn fill="hold" nodeType="afterEffect" presetClass="entr" presetID="10" presetSubtype="0">
                                  <p:stCondLst>
                                    <p:cond delay="750"/>
                                  </p:stCondLst>
                                  <p:childTnLst>
                                    <p:set>
                                      <p:cBhvr>
                                        <p:cTn dur="1" fill="hold">
                                          <p:stCondLst>
                                            <p:cond delay="0"/>
                                          </p:stCondLst>
                                        </p:cTn>
                                        <p:tgtEl>
                                          <p:spTgt spid="172"/>
                                        </p:tgtEl>
                                        <p:attrNameLst>
                                          <p:attrName>style.visibility</p:attrName>
                                        </p:attrNameLst>
                                      </p:cBhvr>
                                      <p:to>
                                        <p:strVal val="visible"/>
                                      </p:to>
                                    </p:set>
                                    <p:animEffect filter="fade" transition="in">
                                      <p:cBhvr>
                                        <p:cTn dur="500"/>
                                        <p:tgtEl>
                                          <p:spTgt spid="172"/>
                                        </p:tgtEl>
                                      </p:cBhvr>
                                    </p:animEffect>
                                  </p:childTnLst>
                                </p:cTn>
                              </p:par>
                            </p:childTnLst>
                          </p:cTn>
                        </p:par>
                        <p:par>
                          <p:cTn fill="hold">
                            <p:stCondLst>
                              <p:cond delay="1000"/>
                            </p:stCondLst>
                            <p:childTnLst>
                              <p:par>
                                <p:cTn fill="hold" nodeType="afterEffect" presetClass="entr" presetID="10" presetSubtype="0">
                                  <p:stCondLst>
                                    <p:cond delay="250"/>
                                  </p:stCondLst>
                                  <p:childTnLst>
                                    <p:set>
                                      <p:cBhvr>
                                        <p:cTn dur="1" fill="hold">
                                          <p:stCondLst>
                                            <p:cond delay="0"/>
                                          </p:stCondLst>
                                        </p:cTn>
                                        <p:tgtEl>
                                          <p:spTgt spid="173"/>
                                        </p:tgtEl>
                                        <p:attrNameLst>
                                          <p:attrName>style.visibility</p:attrName>
                                        </p:attrNameLst>
                                      </p:cBhvr>
                                      <p:to>
                                        <p:strVal val="visible"/>
                                      </p:to>
                                    </p:set>
                                    <p:animEffect filter="fade" transition="in">
                                      <p:cBhvr>
                                        <p:cTn dur="500"/>
                                        <p:tgtEl>
                                          <p:spTgt spid="173"/>
                                        </p:tgtEl>
                                      </p:cBhvr>
                                    </p:animEffect>
                                  </p:childTnLst>
                                </p:cTn>
                              </p:par>
                            </p:childTnLst>
                          </p:cTn>
                        </p:par>
                        <p:par>
                          <p:cTn fill="hold">
                            <p:stCondLst>
                              <p:cond delay="1500"/>
                            </p:stCondLst>
                            <p:childTnLst>
                              <p:par>
                                <p:cTn fill="hold" nodeType="afterEffect" presetClass="entr" presetID="10" presetSubtype="0">
                                  <p:stCondLst>
                                    <p:cond delay="250"/>
                                  </p:stCondLst>
                                  <p:childTnLst>
                                    <p:set>
                                      <p:cBhvr>
                                        <p:cTn dur="1" fill="hold">
                                          <p:stCondLst>
                                            <p:cond delay="0"/>
                                          </p:stCondLst>
                                        </p:cTn>
                                        <p:tgtEl>
                                          <p:spTgt spid="174"/>
                                        </p:tgtEl>
                                        <p:attrNameLst>
                                          <p:attrName>style.visibility</p:attrName>
                                        </p:attrNameLst>
                                      </p:cBhvr>
                                      <p:to>
                                        <p:strVal val="visible"/>
                                      </p:to>
                                    </p:set>
                                    <p:animEffect filter="fade" transition="in">
                                      <p:cBhvr>
                                        <p:cTn dur="500"/>
                                        <p:tgtEl>
                                          <p:spTgt spid="174"/>
                                        </p:tgtEl>
                                      </p:cBhvr>
                                    </p:animEffect>
                                  </p:childTnLst>
                                </p:cTn>
                              </p:par>
                            </p:childTnLst>
                          </p:cTn>
                        </p:par>
                        <p:par>
                          <p:cTn fill="hold">
                            <p:stCondLst>
                              <p:cond delay="2000"/>
                            </p:stCondLst>
                            <p:childTnLst>
                              <p:par>
                                <p:cTn fill="hold" nodeType="afterEffect" presetClass="entr" presetID="10" presetSubtype="0">
                                  <p:stCondLst>
                                    <p:cond delay="250"/>
                                  </p:stCondLst>
                                  <p:childTnLst>
                                    <p:set>
                                      <p:cBhvr>
                                        <p:cTn dur="1" fill="hold">
                                          <p:stCondLst>
                                            <p:cond delay="0"/>
                                          </p:stCondLst>
                                        </p:cTn>
                                        <p:tgtEl>
                                          <p:spTgt spid="175"/>
                                        </p:tgtEl>
                                        <p:attrNameLst>
                                          <p:attrName>style.visibility</p:attrName>
                                        </p:attrNameLst>
                                      </p:cBhvr>
                                      <p:to>
                                        <p:strVal val="visible"/>
                                      </p:to>
                                    </p:set>
                                    <p:animEffect filter="fade" transition="in">
                                      <p:cBhvr>
                                        <p:cTn dur="500"/>
                                        <p:tgtEl>
                                          <p:spTgt spid="1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gtEl>
                                        <p:attrNameLst>
                                          <p:attrName>style.visibility</p:attrName>
                                        </p:attrNameLst>
                                      </p:cBhvr>
                                      <p:to>
                                        <p:strVal val="visible"/>
                                      </p:to>
                                    </p:set>
                                    <p:animEffect filter="fade" transition="in">
                                      <p:cBhvr>
                                        <p:cTn dur="1000"/>
                                        <p:tgtEl>
                                          <p:spTgt spid="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5"/>
          <p:cNvSpPr txBox="1"/>
          <p:nvPr/>
        </p:nvSpPr>
        <p:spPr>
          <a:xfrm>
            <a:off x="723900" y="36294"/>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la place de l’adjectif (1)</a:t>
            </a:r>
            <a:endParaRPr b="0" i="0" sz="1400" u="none" cap="none" strike="noStrike">
              <a:solidFill>
                <a:srgbClr val="000000"/>
              </a:solidFill>
              <a:latin typeface="Arial"/>
              <a:ea typeface="Arial"/>
              <a:cs typeface="Arial"/>
              <a:sym typeface="Arial"/>
            </a:endParaRPr>
          </a:p>
        </p:txBody>
      </p:sp>
      <p:sp>
        <p:nvSpPr>
          <p:cNvPr id="182" name="Google Shape;182;p15"/>
          <p:cNvSpPr/>
          <p:nvPr/>
        </p:nvSpPr>
        <p:spPr>
          <a:xfrm>
            <a:off x="479425" y="822325"/>
            <a:ext cx="5543550" cy="64611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Observez les adjectifs soulignés en vert pour compléter le tableau. </a:t>
            </a:r>
            <a:endParaRPr b="0" i="0" sz="1400" u="none" cap="none" strike="noStrike">
              <a:solidFill>
                <a:srgbClr val="000000"/>
              </a:solidFill>
              <a:latin typeface="Arial"/>
              <a:ea typeface="Arial"/>
              <a:cs typeface="Arial"/>
              <a:sym typeface="Arial"/>
            </a:endParaRPr>
          </a:p>
        </p:txBody>
      </p:sp>
      <p:graphicFrame>
        <p:nvGraphicFramePr>
          <p:cNvPr id="183" name="Google Shape;183;p15"/>
          <p:cNvGraphicFramePr/>
          <p:nvPr/>
        </p:nvGraphicFramePr>
        <p:xfrm>
          <a:off x="723900" y="1608138"/>
          <a:ext cx="3000000" cy="3000000"/>
        </p:xfrm>
        <a:graphic>
          <a:graphicData uri="http://schemas.openxmlformats.org/drawingml/2006/table">
            <a:tbl>
              <a:tblPr bandRow="1" firstRow="1">
                <a:noFill/>
                <a:tableStyleId>{CE8D030A-A972-4DE4-A908-4C8E791AB222}</a:tableStyleId>
              </a:tblPr>
              <a:tblGrid>
                <a:gridCol w="1409150"/>
                <a:gridCol w="1181275"/>
                <a:gridCol w="1143175"/>
                <a:gridCol w="1143175"/>
              </a:tblGrid>
              <a:tr h="57917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L’adjectif qualificatif</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Sens de l’adjectif </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Avant le nom</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Après le nom</a:t>
                      </a:r>
                      <a:endParaRPr sz="1400" u="none" cap="none" strike="noStrike"/>
                    </a:p>
                  </a:txBody>
                  <a:tcPr marT="45725" marB="45725" marR="91450" marL="91450">
                    <a:solidFill>
                      <a:srgbClr val="7F7F7F"/>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Larges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Taille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Vaste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Taille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5940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Beau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Qualité</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Abondante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Quantité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353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saillantes</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Forme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Élégant</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Qualité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bl>
          </a:graphicData>
        </a:graphic>
      </p:graphicFrame>
      <p:graphicFrame>
        <p:nvGraphicFramePr>
          <p:cNvPr id="184" name="Google Shape;184;p15"/>
          <p:cNvGraphicFramePr/>
          <p:nvPr/>
        </p:nvGraphicFramePr>
        <p:xfrm>
          <a:off x="723900" y="1608138"/>
          <a:ext cx="3000000" cy="3000000"/>
        </p:xfrm>
        <a:graphic>
          <a:graphicData uri="http://schemas.openxmlformats.org/drawingml/2006/table">
            <a:tbl>
              <a:tblPr bandRow="1" firstRow="1">
                <a:noFill/>
                <a:tableStyleId>{CE8D030A-A972-4DE4-A908-4C8E791AB222}</a:tableStyleId>
              </a:tblPr>
              <a:tblGrid>
                <a:gridCol w="1409150"/>
                <a:gridCol w="1181275"/>
                <a:gridCol w="1143175"/>
                <a:gridCol w="1143175"/>
              </a:tblGrid>
              <a:tr h="57917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L’adjectif qualificatif</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Sens de l’adjectif </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Avant le nom</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Après le nom</a:t>
                      </a:r>
                      <a:endParaRPr sz="1400" u="none" cap="none" strike="noStrike"/>
                    </a:p>
                  </a:txBody>
                  <a:tcPr marT="45725" marB="45725" marR="91450" marL="91450">
                    <a:solidFill>
                      <a:srgbClr val="7F7F7F"/>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Larges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Taille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Vaste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Taille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a:t>
                      </a:r>
                      <a:endParaRPr sz="1400" u="none" cap="none" strike="noStrike"/>
                    </a:p>
                  </a:txBody>
                  <a:tcPr marT="45725" marB="45725" marR="91450" marL="91450"/>
                </a:tc>
              </a:tr>
              <a:tr h="35940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Beau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Qualité</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Abondante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Quantité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a:t>
                      </a:r>
                      <a:endParaRPr sz="1400" u="none" cap="none" strike="noStrike"/>
                    </a:p>
                  </a:txBody>
                  <a:tcPr marT="45725" marB="45725" marR="91450" marL="91450"/>
                </a:tc>
              </a:tr>
              <a:tr h="3353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saillantes</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Forme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Élégant</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Qualité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bl>
          </a:graphicData>
        </a:graphic>
      </p:graphicFrame>
      <p:sp>
        <p:nvSpPr>
          <p:cNvPr id="185" name="Google Shape;185;p15"/>
          <p:cNvSpPr/>
          <p:nvPr/>
        </p:nvSpPr>
        <p:spPr>
          <a:xfrm>
            <a:off x="668338" y="4784725"/>
            <a:ext cx="4876800" cy="477838"/>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Relisez les réponses et complétez le paragraphe suivant. </a:t>
            </a:r>
            <a:endParaRPr b="0" i="0" sz="1400" u="none" cap="none" strike="noStrike">
              <a:solidFill>
                <a:srgbClr val="000000"/>
              </a:solidFill>
              <a:latin typeface="Arial"/>
              <a:ea typeface="Arial"/>
              <a:cs typeface="Arial"/>
              <a:sym typeface="Arial"/>
            </a:endParaRPr>
          </a:p>
        </p:txBody>
      </p:sp>
      <p:sp>
        <p:nvSpPr>
          <p:cNvPr id="186" name="Google Shape;186;p15"/>
          <p:cNvSpPr/>
          <p:nvPr/>
        </p:nvSpPr>
        <p:spPr>
          <a:xfrm>
            <a:off x="668338" y="5595938"/>
            <a:ext cx="5065712" cy="8794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adjectifs qualificatifs de ………. , de ………… et de couleur se place généralement ………… le nom qualifié. </a:t>
            </a:r>
            <a:endParaRPr b="0" i="0" sz="1400" u="none" cap="none" strike="noStrike">
              <a:solidFill>
                <a:srgbClr val="000000"/>
              </a:solidFill>
              <a:latin typeface="Arial"/>
              <a:ea typeface="Arial"/>
              <a:cs typeface="Arial"/>
              <a:sym typeface="Arial"/>
            </a:endParaRPr>
          </a:p>
        </p:txBody>
      </p:sp>
      <p:sp>
        <p:nvSpPr>
          <p:cNvPr id="187" name="Google Shape;187;p15"/>
          <p:cNvSpPr/>
          <p:nvPr/>
        </p:nvSpPr>
        <p:spPr>
          <a:xfrm>
            <a:off x="723900" y="5651135"/>
            <a:ext cx="5065712" cy="88106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adjectifs qualificatifs de </a:t>
            </a:r>
            <a:r>
              <a:rPr b="0" i="0" lang="fr-FR" sz="2000" u="sng" cap="none" strike="noStrike">
                <a:solidFill>
                  <a:srgbClr val="0070C0"/>
                </a:solidFill>
                <a:latin typeface="Open Sans"/>
                <a:ea typeface="Open Sans"/>
                <a:cs typeface="Open Sans"/>
                <a:sym typeface="Open Sans"/>
              </a:rPr>
              <a:t>taille</a:t>
            </a:r>
            <a:r>
              <a:rPr b="0" i="0" lang="fr-FR" sz="2000" u="none" cap="none" strike="noStrike">
                <a:solidFill>
                  <a:schemeClr val="dk1"/>
                </a:solidFill>
                <a:latin typeface="Open Sans"/>
                <a:ea typeface="Open Sans"/>
                <a:cs typeface="Open Sans"/>
                <a:sym typeface="Open Sans"/>
              </a:rPr>
              <a:t>, de</a:t>
            </a:r>
            <a:r>
              <a:rPr b="0" i="0" lang="fr-FR" sz="2000" u="sng" cap="none" strike="noStrike">
                <a:solidFill>
                  <a:srgbClr val="0070C0"/>
                </a:solidFill>
                <a:latin typeface="Open Sans"/>
                <a:ea typeface="Open Sans"/>
                <a:cs typeface="Open Sans"/>
                <a:sym typeface="Open Sans"/>
              </a:rPr>
              <a:t> forme </a:t>
            </a:r>
            <a:r>
              <a:rPr b="0" i="0" lang="fr-FR" sz="2000" u="none" cap="none" strike="noStrike">
                <a:solidFill>
                  <a:schemeClr val="dk1"/>
                </a:solidFill>
                <a:latin typeface="Open Sans"/>
                <a:ea typeface="Open Sans"/>
                <a:cs typeface="Open Sans"/>
                <a:sym typeface="Open Sans"/>
              </a:rPr>
              <a:t>et de </a:t>
            </a:r>
            <a:r>
              <a:rPr b="0" i="0" lang="fr-FR" sz="2000" u="sng" cap="none" strike="noStrike">
                <a:solidFill>
                  <a:srgbClr val="0070C0"/>
                </a:solidFill>
                <a:latin typeface="Open Sans"/>
                <a:ea typeface="Open Sans"/>
                <a:cs typeface="Open Sans"/>
                <a:sym typeface="Open Sans"/>
              </a:rPr>
              <a:t>couleur</a:t>
            </a:r>
            <a:r>
              <a:rPr b="0" i="0" lang="fr-FR" sz="2000" u="none" cap="none" strike="noStrike">
                <a:solidFill>
                  <a:schemeClr val="dk1"/>
                </a:solidFill>
                <a:latin typeface="Open Sans"/>
                <a:ea typeface="Open Sans"/>
                <a:cs typeface="Open Sans"/>
                <a:sym typeface="Open Sans"/>
              </a:rPr>
              <a:t> se place généralement </a:t>
            </a:r>
            <a:r>
              <a:rPr b="0" i="0" lang="fr-FR" sz="2000" u="sng" cap="none" strike="noStrike">
                <a:solidFill>
                  <a:srgbClr val="2E75B5"/>
                </a:solidFill>
                <a:latin typeface="Open Sans"/>
                <a:ea typeface="Open Sans"/>
                <a:cs typeface="Open Sans"/>
                <a:sym typeface="Open Sans"/>
              </a:rPr>
              <a:t>après</a:t>
            </a:r>
            <a:r>
              <a:rPr b="0" i="0" lang="fr-FR" sz="2000" u="none" cap="none" strike="noStrike">
                <a:solidFill>
                  <a:schemeClr val="dk1"/>
                </a:solidFill>
                <a:latin typeface="Open Sans"/>
                <a:ea typeface="Open Sans"/>
                <a:cs typeface="Open Sans"/>
                <a:sym typeface="Open Sans"/>
              </a:rPr>
              <a:t> le nom qualifié. </a:t>
            </a:r>
            <a:endParaRPr b="0" i="0" sz="1400" u="none" cap="none" strike="noStrike">
              <a:solidFill>
                <a:srgbClr val="000000"/>
              </a:solidFill>
              <a:latin typeface="Arial"/>
              <a:ea typeface="Arial"/>
              <a:cs typeface="Arial"/>
              <a:sym typeface="Arial"/>
            </a:endParaRPr>
          </a:p>
        </p:txBody>
      </p:sp>
      <p:sp>
        <p:nvSpPr>
          <p:cNvPr id="188" name="Google Shape;188;p15"/>
          <p:cNvSpPr txBox="1"/>
          <p:nvPr/>
        </p:nvSpPr>
        <p:spPr>
          <a:xfrm>
            <a:off x="6181725" y="1141234"/>
            <a:ext cx="5686425" cy="4893647"/>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600"/>
              <a:buFont typeface="Arial"/>
              <a:buNone/>
            </a:pPr>
            <a:r>
              <a:rPr b="1" i="0" lang="fr-FR" sz="1600" u="none" cap="none" strike="noStrike">
                <a:solidFill>
                  <a:srgbClr val="002060"/>
                </a:solidFill>
                <a:latin typeface="Open Sans"/>
                <a:ea typeface="Open Sans"/>
                <a:cs typeface="Open Sans"/>
                <a:sym typeface="Open Sans"/>
              </a:rPr>
              <a:t>Michel Strogoff </a:t>
            </a:r>
            <a:r>
              <a:rPr b="0" i="0" lang="fr-FR" sz="1600" u="none" cap="none" strike="noStrike">
                <a:solidFill>
                  <a:schemeClr val="dk1"/>
                </a:solidFill>
                <a:latin typeface="Open Sans"/>
                <a:ea typeface="Open Sans"/>
                <a:cs typeface="Open Sans"/>
                <a:sym typeface="Open Sans"/>
              </a:rPr>
              <a:t>était </a:t>
            </a:r>
            <a:r>
              <a:rPr b="1" i="0" lang="fr-FR" sz="1600" u="sng" cap="none" strike="noStrike">
                <a:solidFill>
                  <a:srgbClr val="002060"/>
                </a:solidFill>
                <a:latin typeface="Open Sans"/>
                <a:ea typeface="Open Sans"/>
                <a:cs typeface="Open Sans"/>
                <a:sym typeface="Open Sans"/>
              </a:rPr>
              <a:t>grand</a:t>
            </a:r>
            <a:r>
              <a:rPr b="0" i="0" lang="fr-FR" sz="1600" u="none" cap="none" strike="noStrike">
                <a:solidFill>
                  <a:srgbClr val="00206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et </a:t>
            </a:r>
            <a:r>
              <a:rPr b="1" i="0" lang="fr-FR" sz="1600" u="sng" cap="none" strike="noStrike">
                <a:solidFill>
                  <a:srgbClr val="002060"/>
                </a:solidFill>
                <a:latin typeface="Open Sans"/>
                <a:ea typeface="Open Sans"/>
                <a:cs typeface="Open Sans"/>
                <a:sym typeface="Open Sans"/>
              </a:rPr>
              <a:t>vigoureux</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chemeClr val="dk1"/>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avait </a:t>
            </a:r>
            <a:r>
              <a:rPr b="1" i="0" lang="fr-FR" sz="1600" u="none" cap="none" strike="noStrike">
                <a:solidFill>
                  <a:srgbClr val="00B050"/>
                </a:solidFill>
                <a:latin typeface="Open Sans"/>
                <a:ea typeface="Open Sans"/>
                <a:cs typeface="Open Sans"/>
                <a:sym typeface="Open Sans"/>
              </a:rPr>
              <a:t>les épaules </a:t>
            </a:r>
            <a:r>
              <a:rPr b="1" i="0" lang="fr-FR" sz="1600" u="sng" cap="none" strike="noStrike">
                <a:solidFill>
                  <a:srgbClr val="00B050"/>
                </a:solidFill>
                <a:latin typeface="Open Sans"/>
                <a:ea typeface="Open Sans"/>
                <a:cs typeface="Open Sans"/>
                <a:sym typeface="Open Sans"/>
              </a:rPr>
              <a:t>larges</a:t>
            </a:r>
            <a:r>
              <a:rPr b="0" i="0" lang="fr-FR" sz="1600" u="none" cap="none" strike="noStrike">
                <a:solidFill>
                  <a:schemeClr val="dk1"/>
                </a:solidFill>
                <a:latin typeface="Open Sans"/>
                <a:ea typeface="Open Sans"/>
                <a:cs typeface="Open Sans"/>
                <a:sym typeface="Open Sans"/>
              </a:rPr>
              <a:t> et </a:t>
            </a:r>
            <a:r>
              <a:rPr b="1" i="0" lang="fr-FR" sz="1600" u="none" cap="none" strike="noStrike">
                <a:solidFill>
                  <a:srgbClr val="00B050"/>
                </a:solidFill>
                <a:latin typeface="Open Sans"/>
                <a:ea typeface="Open Sans"/>
                <a:cs typeface="Open Sans"/>
                <a:sym typeface="Open Sans"/>
              </a:rPr>
              <a:t>la poitrine </a:t>
            </a:r>
            <a:r>
              <a:rPr b="1" i="0" lang="fr-FR" sz="1600" u="sng" cap="none" strike="noStrike">
                <a:solidFill>
                  <a:srgbClr val="00B050"/>
                </a:solidFill>
                <a:latin typeface="Open Sans"/>
                <a:ea typeface="Open Sans"/>
                <a:cs typeface="Open Sans"/>
                <a:sym typeface="Open Sans"/>
              </a:rPr>
              <a:t>vaste</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Ce </a:t>
            </a:r>
            <a:r>
              <a:rPr b="1" i="0" lang="fr-FR" sz="1600" u="sng" cap="none" strike="noStrike">
                <a:solidFill>
                  <a:srgbClr val="002060"/>
                </a:solidFill>
                <a:latin typeface="Open Sans"/>
                <a:ea typeface="Open Sans"/>
                <a:cs typeface="Open Sans"/>
                <a:sym typeface="Open Sans"/>
              </a:rPr>
              <a:t>beau</a:t>
            </a:r>
            <a:r>
              <a:rPr b="1" i="0" lang="fr-FR" sz="1600" u="none" cap="none" strike="noStrike">
                <a:solidFill>
                  <a:srgbClr val="002060"/>
                </a:solidFill>
                <a:latin typeface="Open Sans"/>
                <a:ea typeface="Open Sans"/>
                <a:cs typeface="Open Sans"/>
                <a:sym typeface="Open Sans"/>
              </a:rPr>
              <a:t> garçon </a:t>
            </a:r>
            <a:r>
              <a:rPr b="0" i="0" lang="fr-FR" sz="1600" u="none" cap="none" strike="noStrike">
                <a:solidFill>
                  <a:schemeClr val="dk1"/>
                </a:solidFill>
                <a:latin typeface="Open Sans"/>
                <a:ea typeface="Open Sans"/>
                <a:cs typeface="Open Sans"/>
                <a:sym typeface="Open Sans"/>
              </a:rPr>
              <a:t>est </a:t>
            </a:r>
            <a:r>
              <a:rPr b="1" i="0" lang="fr-FR" sz="1600" u="sng" cap="none" strike="noStrike">
                <a:solidFill>
                  <a:srgbClr val="002060"/>
                </a:solidFill>
                <a:latin typeface="Open Sans"/>
                <a:ea typeface="Open Sans"/>
                <a:cs typeface="Open Sans"/>
                <a:sym typeface="Open Sans"/>
              </a:rPr>
              <a:t>solide</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semblait bien </a:t>
            </a:r>
            <a:r>
              <a:rPr b="1" i="0" lang="fr-FR" sz="1600" u="none" cap="none" strike="noStrike">
                <a:solidFill>
                  <a:srgbClr val="002060"/>
                </a:solidFill>
                <a:latin typeface="Open Sans"/>
                <a:ea typeface="Open Sans"/>
                <a:cs typeface="Open Sans"/>
                <a:sym typeface="Open Sans"/>
              </a:rPr>
              <a:t>planté</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rgbClr val="002060"/>
                </a:solidFill>
                <a:latin typeface="Open Sans"/>
                <a:ea typeface="Open Sans"/>
                <a:cs typeface="Open Sans"/>
                <a:sym typeface="Open Sans"/>
              </a:rPr>
              <a:t>lorsqu'</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chemeClr val="dk1"/>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posait ses deux pieds sur le sol. Sur sa tête, se crêpelait </a:t>
            </a:r>
            <a:r>
              <a:rPr b="1" i="0" lang="fr-FR" sz="1600" u="none" cap="none" strike="noStrike">
                <a:solidFill>
                  <a:srgbClr val="00B050"/>
                </a:solidFill>
                <a:latin typeface="Open Sans"/>
                <a:ea typeface="Open Sans"/>
                <a:cs typeface="Open Sans"/>
                <a:sym typeface="Open Sans"/>
              </a:rPr>
              <a:t>une chevelure </a:t>
            </a:r>
            <a:r>
              <a:rPr b="1" i="0" lang="fr-FR" sz="1600" u="sng" cap="none" strike="noStrike">
                <a:solidFill>
                  <a:srgbClr val="00B050"/>
                </a:solidFill>
                <a:latin typeface="Open Sans"/>
                <a:ea typeface="Open Sans"/>
                <a:cs typeface="Open Sans"/>
                <a:sym typeface="Open Sans"/>
              </a:rPr>
              <a:t>abondante</a:t>
            </a:r>
            <a:r>
              <a:rPr b="0" i="0" lang="fr-FR" sz="1600" u="none" cap="none" strike="noStrike">
                <a:solidFill>
                  <a:schemeClr val="dk1"/>
                </a:solidFill>
                <a:latin typeface="Open Sans"/>
                <a:ea typeface="Open Sans"/>
                <a:cs typeface="Open Sans"/>
                <a:sym typeface="Open Sans"/>
              </a:rPr>
              <a:t>, qui s'échappait en boucles, quand </a:t>
            </a:r>
            <a:r>
              <a:rPr b="1" i="0" lang="fr-FR" sz="1600" u="none" cap="none" strike="noStrike">
                <a:solidFill>
                  <a:srgbClr val="002060"/>
                </a:solidFill>
                <a:latin typeface="Open Sans"/>
                <a:ea typeface="Open Sans"/>
                <a:cs typeface="Open Sans"/>
                <a:sym typeface="Open Sans"/>
              </a:rPr>
              <a:t>il</a:t>
            </a:r>
            <a:r>
              <a:rPr b="0"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la coiffait de </a:t>
            </a:r>
            <a:r>
              <a:rPr b="1" i="0" lang="fr-FR" sz="1600" u="none" cap="none" strike="noStrike">
                <a:solidFill>
                  <a:srgbClr val="00B050"/>
                </a:solidFill>
                <a:latin typeface="Open Sans"/>
                <a:ea typeface="Open Sans"/>
                <a:cs typeface="Open Sans"/>
                <a:sym typeface="Open Sans"/>
              </a:rPr>
              <a:t>la casquette </a:t>
            </a:r>
            <a:r>
              <a:rPr b="1" i="0" lang="fr-FR" sz="1600" u="sng" cap="none" strike="noStrike">
                <a:solidFill>
                  <a:srgbClr val="00B050"/>
                </a:solidFill>
                <a:latin typeface="Open Sans"/>
                <a:ea typeface="Open Sans"/>
                <a:cs typeface="Open Sans"/>
                <a:sym typeface="Open Sans"/>
              </a:rPr>
              <a:t>moscovite</a:t>
            </a:r>
            <a:r>
              <a:rPr b="0" i="0" lang="fr-FR" sz="1600" u="none" cap="none" strike="noStrike">
                <a:solidFill>
                  <a:schemeClr val="dk1"/>
                </a:solidFill>
                <a:latin typeface="Open Sans"/>
                <a:ea typeface="Open Sans"/>
                <a:cs typeface="Open Sans"/>
                <a:sym typeface="Open Sans"/>
              </a:rPr>
              <a:t>. Ses yeux étaient d'un bleu foncé, avec </a:t>
            </a:r>
            <a:r>
              <a:rPr b="1" i="0" lang="fr-FR" sz="1600" u="none" cap="none" strike="noStrike">
                <a:solidFill>
                  <a:srgbClr val="00B050"/>
                </a:solidFill>
                <a:latin typeface="Open Sans"/>
                <a:ea typeface="Open Sans"/>
                <a:cs typeface="Open Sans"/>
                <a:sym typeface="Open Sans"/>
              </a:rPr>
              <a:t>un regard </a:t>
            </a:r>
            <a:r>
              <a:rPr b="1" i="0" lang="fr-FR" sz="1600" u="sng" cap="none" strike="noStrike">
                <a:solidFill>
                  <a:srgbClr val="00B050"/>
                </a:solidFill>
                <a:latin typeface="Open Sans"/>
                <a:ea typeface="Open Sans"/>
                <a:cs typeface="Open Sans"/>
                <a:sym typeface="Open Sans"/>
              </a:rPr>
              <a:t>droit, franc, inaltérable</a:t>
            </a:r>
            <a:r>
              <a:rPr b="0" i="0" lang="fr-FR" sz="1600" u="none" cap="none" strike="noStrike">
                <a:solidFill>
                  <a:schemeClr val="dk1"/>
                </a:solidFill>
                <a:latin typeface="Open Sans"/>
                <a:ea typeface="Open Sans"/>
                <a:cs typeface="Open Sans"/>
                <a:sym typeface="Open Sans"/>
              </a:rPr>
              <a:t>. Ils témoignaient d'un courage élevé. </a:t>
            </a:r>
            <a:r>
              <a:rPr b="1" i="0" lang="fr-FR" sz="1600" u="none" cap="none" strike="noStrike">
                <a:solidFill>
                  <a:srgbClr val="00B050"/>
                </a:solidFill>
                <a:latin typeface="Open Sans"/>
                <a:ea typeface="Open Sans"/>
                <a:cs typeface="Open Sans"/>
                <a:sym typeface="Open Sans"/>
              </a:rPr>
              <a:t>Son nez </a:t>
            </a:r>
            <a:r>
              <a:rPr b="1" i="0" lang="fr-FR" sz="1600" u="sng" cap="none" strike="noStrike">
                <a:solidFill>
                  <a:srgbClr val="00B050"/>
                </a:solidFill>
                <a:latin typeface="Open Sans"/>
                <a:ea typeface="Open Sans"/>
                <a:cs typeface="Open Sans"/>
                <a:sym typeface="Open Sans"/>
              </a:rPr>
              <a:t>puissant</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large de narines</a:t>
            </a:r>
            <a:r>
              <a:rPr b="0" i="0" lang="fr-FR" sz="1600" u="none" cap="none" strike="noStrike">
                <a:solidFill>
                  <a:schemeClr val="dk1"/>
                </a:solidFill>
                <a:latin typeface="Open Sans"/>
                <a:ea typeface="Open Sans"/>
                <a:cs typeface="Open Sans"/>
                <a:sym typeface="Open Sans"/>
              </a:rPr>
              <a:t>, dominait </a:t>
            </a:r>
            <a:r>
              <a:rPr b="1" i="0" lang="fr-FR" sz="1600" u="none" cap="none" strike="noStrike">
                <a:solidFill>
                  <a:srgbClr val="00B050"/>
                </a:solidFill>
                <a:latin typeface="Open Sans"/>
                <a:ea typeface="Open Sans"/>
                <a:cs typeface="Open Sans"/>
                <a:sym typeface="Open Sans"/>
              </a:rPr>
              <a:t>une bouche </a:t>
            </a:r>
            <a:r>
              <a:rPr b="1" i="0" lang="fr-FR" sz="1600" u="sng" cap="none" strike="noStrike">
                <a:solidFill>
                  <a:srgbClr val="00B050"/>
                </a:solidFill>
                <a:latin typeface="Open Sans"/>
                <a:ea typeface="Open Sans"/>
                <a:cs typeface="Open Sans"/>
                <a:sym typeface="Open Sans"/>
              </a:rPr>
              <a:t>symétrique</a:t>
            </a:r>
            <a:r>
              <a:rPr b="0" i="0" lang="fr-FR" sz="1600" u="none" cap="none" strike="noStrike">
                <a:solidFill>
                  <a:schemeClr val="dk1"/>
                </a:solidFill>
                <a:latin typeface="Open Sans"/>
                <a:ea typeface="Open Sans"/>
                <a:cs typeface="Open Sans"/>
                <a:sym typeface="Open Sans"/>
              </a:rPr>
              <a:t> avec </a:t>
            </a:r>
            <a:r>
              <a:rPr b="1" i="0" lang="fr-FR" sz="1600" u="none" cap="none" strike="noStrike">
                <a:solidFill>
                  <a:srgbClr val="00B050"/>
                </a:solidFill>
                <a:latin typeface="Open Sans"/>
                <a:ea typeface="Open Sans"/>
                <a:cs typeface="Open Sans"/>
                <a:sym typeface="Open Sans"/>
              </a:rPr>
              <a:t>les lèvres </a:t>
            </a:r>
            <a:r>
              <a:rPr b="1" i="0" lang="fr-FR" sz="1600" u="sng" cap="none" strike="noStrike">
                <a:solidFill>
                  <a:srgbClr val="00B050"/>
                </a:solidFill>
                <a:latin typeface="Open Sans"/>
                <a:ea typeface="Open Sans"/>
                <a:cs typeface="Open Sans"/>
                <a:sym typeface="Open Sans"/>
              </a:rPr>
              <a:t>un peu saillantes</a:t>
            </a:r>
            <a:r>
              <a:rPr b="0" i="0" lang="fr-FR" sz="1600" u="none" cap="none" strike="noStrike">
                <a:solidFill>
                  <a:schemeClr val="dk1"/>
                </a:solidFill>
                <a:latin typeface="Open Sans"/>
                <a:ea typeface="Open Sans"/>
                <a:cs typeface="Open Sans"/>
                <a:sym typeface="Open Sans"/>
              </a:rPr>
              <a:t> de </a:t>
            </a:r>
            <a:r>
              <a:rPr b="1" i="0" lang="fr-FR" sz="1600" u="none" cap="none" strike="noStrike">
                <a:solidFill>
                  <a:srgbClr val="002060"/>
                </a:solidFill>
                <a:latin typeface="Open Sans"/>
                <a:ea typeface="Open Sans"/>
                <a:cs typeface="Open Sans"/>
                <a:sym typeface="Open Sans"/>
              </a:rPr>
              <a:t>l'être </a:t>
            </a:r>
            <a:r>
              <a:rPr b="1" i="0" lang="fr-FR" sz="1600" u="sng" cap="none" strike="noStrike">
                <a:solidFill>
                  <a:srgbClr val="002060"/>
                </a:solidFill>
                <a:latin typeface="Open Sans"/>
                <a:ea typeface="Open Sans"/>
                <a:cs typeface="Open Sans"/>
                <a:sym typeface="Open Sans"/>
              </a:rPr>
              <a:t>généreux</a:t>
            </a:r>
            <a:r>
              <a:rPr b="0" i="0" lang="fr-FR" sz="1600" u="none" cap="none" strike="noStrike">
                <a:solidFill>
                  <a:srgbClr val="00206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et </a:t>
            </a:r>
            <a:r>
              <a:rPr b="1" i="0" lang="fr-FR" sz="1600" u="sng" cap="none" strike="noStrike">
                <a:solidFill>
                  <a:srgbClr val="002060"/>
                </a:solidFill>
                <a:latin typeface="Open Sans"/>
                <a:ea typeface="Open Sans"/>
                <a:cs typeface="Open Sans"/>
                <a:sym typeface="Open Sans"/>
              </a:rPr>
              <a:t>bon</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Michel Strogoff </a:t>
            </a:r>
            <a:r>
              <a:rPr b="0" i="0" lang="fr-FR" sz="1600" u="none" cap="none" strike="noStrike">
                <a:solidFill>
                  <a:schemeClr val="dk1"/>
                </a:solidFill>
                <a:latin typeface="Open Sans"/>
                <a:ea typeface="Open Sans"/>
                <a:cs typeface="Open Sans"/>
                <a:sym typeface="Open Sans"/>
              </a:rPr>
              <a:t>était </a:t>
            </a:r>
            <a:r>
              <a:rPr b="1" i="0" lang="fr-FR" sz="1600" u="sng" cap="none" strike="noStrike">
                <a:solidFill>
                  <a:srgbClr val="002060"/>
                </a:solidFill>
                <a:latin typeface="Open Sans"/>
                <a:ea typeface="Open Sans"/>
                <a:cs typeface="Open Sans"/>
                <a:sym typeface="Open Sans"/>
              </a:rPr>
              <a:t>vêtu</a:t>
            </a:r>
            <a:r>
              <a:rPr b="0" i="0" lang="fr-FR" sz="1600" u="none" cap="none" strike="noStrike">
                <a:solidFill>
                  <a:schemeClr val="dk1"/>
                </a:solidFill>
                <a:latin typeface="Open Sans"/>
                <a:ea typeface="Open Sans"/>
                <a:cs typeface="Open Sans"/>
                <a:sym typeface="Open Sans"/>
              </a:rPr>
              <a:t> d'</a:t>
            </a:r>
            <a:r>
              <a:rPr b="1" i="0" lang="fr-FR" sz="1600" u="none" cap="none" strike="noStrike">
                <a:solidFill>
                  <a:srgbClr val="00B050"/>
                </a:solidFill>
                <a:latin typeface="Open Sans"/>
                <a:ea typeface="Open Sans"/>
                <a:cs typeface="Open Sans"/>
                <a:sym typeface="Open Sans"/>
              </a:rPr>
              <a:t>un</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élégant</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B050"/>
                </a:solidFill>
                <a:latin typeface="Open Sans"/>
                <a:ea typeface="Open Sans"/>
                <a:cs typeface="Open Sans"/>
                <a:sym typeface="Open Sans"/>
              </a:rPr>
              <a:t>uniforme</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militaire</a:t>
            </a:r>
            <a:r>
              <a:rPr b="0" i="0" lang="fr-FR" sz="1600" u="none" cap="none" strike="noStrike">
                <a:solidFill>
                  <a:schemeClr val="dk1"/>
                </a:solidFill>
                <a:latin typeface="Open Sans"/>
                <a:ea typeface="Open Sans"/>
                <a:cs typeface="Open Sans"/>
                <a:sym typeface="Open Sans"/>
              </a:rPr>
              <a:t>, qui se rapprochait de celui des officiers de chasseurs à cheval en campagne. </a:t>
            </a:r>
            <a:endParaRPr b="0" i="0" sz="16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8"/>
                                        </p:tgtEl>
                                        <p:attrNameLst>
                                          <p:attrName>style.visibility</p:attrName>
                                        </p:attrNameLst>
                                      </p:cBhvr>
                                      <p:to>
                                        <p:strVal val="visible"/>
                                      </p:to>
                                    </p:set>
                                    <p:anim calcmode="lin" valueType="num">
                                      <p:cBhvr additive="base">
                                        <p:cTn dur="500"/>
                                        <p:tgtEl>
                                          <p:spTgt spid="1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1000"/>
                                        <p:tgtEl>
                                          <p:spTgt spid="1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1000"/>
                                        <p:tgtEl>
                                          <p:spTgt spid="1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1000"/>
                                        <p:tgtEl>
                                          <p:spTgt spid="1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7"/>
                                        </p:tgtEl>
                                        <p:attrNameLst>
                                          <p:attrName>style.visibility</p:attrName>
                                        </p:attrNameLst>
                                      </p:cBhvr>
                                      <p:to>
                                        <p:strVal val="visible"/>
                                      </p:to>
                                    </p:set>
                                    <p:animEffect filter="fade" transition="in">
                                      <p:cBhvr>
                                        <p:cTn dur="1000"/>
                                        <p:tgtEl>
                                          <p:spTgt spid="1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6"/>
          <p:cNvSpPr txBox="1"/>
          <p:nvPr/>
        </p:nvSpPr>
        <p:spPr>
          <a:xfrm>
            <a:off x="723900" y="87888"/>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la place de l’adjectif (2)</a:t>
            </a:r>
            <a:endParaRPr b="0" i="0" sz="1400" u="none" cap="none" strike="noStrike">
              <a:solidFill>
                <a:srgbClr val="000000"/>
              </a:solidFill>
              <a:latin typeface="Arial"/>
              <a:ea typeface="Arial"/>
              <a:cs typeface="Arial"/>
              <a:sym typeface="Arial"/>
            </a:endParaRPr>
          </a:p>
        </p:txBody>
      </p:sp>
      <p:sp>
        <p:nvSpPr>
          <p:cNvPr id="195" name="Google Shape;195;p16"/>
          <p:cNvSpPr/>
          <p:nvPr/>
        </p:nvSpPr>
        <p:spPr>
          <a:xfrm>
            <a:off x="479425" y="993775"/>
            <a:ext cx="5287963" cy="477838"/>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Observez les groupes nominaux pour compléter l’encadré.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p:txBody>
      </p:sp>
      <p:sp>
        <p:nvSpPr>
          <p:cNvPr id="196" name="Google Shape;196;p16"/>
          <p:cNvSpPr/>
          <p:nvPr/>
        </p:nvSpPr>
        <p:spPr>
          <a:xfrm>
            <a:off x="636588" y="3921125"/>
            <a:ext cx="5287962" cy="1323975"/>
          </a:xfrm>
          <a:prstGeom prst="rect">
            <a:avLst/>
          </a:prstGeom>
          <a:no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Les adjectifs ………. (et souvent employés) sont généralement placés …………. le nom qu’ils qualifient.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Open Sans"/>
              <a:ea typeface="Open Sans"/>
              <a:cs typeface="Open Sans"/>
              <a:sym typeface="Open Sans"/>
            </a:endParaRPr>
          </a:p>
        </p:txBody>
      </p:sp>
      <p:sp>
        <p:nvSpPr>
          <p:cNvPr id="197" name="Google Shape;197;p16"/>
          <p:cNvSpPr/>
          <p:nvPr/>
        </p:nvSpPr>
        <p:spPr>
          <a:xfrm>
            <a:off x="723900" y="1454150"/>
            <a:ext cx="2125663"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Ce </a:t>
            </a:r>
            <a:r>
              <a:rPr b="1" i="0" lang="fr-FR" sz="2000" u="sng" cap="none" strike="noStrike">
                <a:solidFill>
                  <a:srgbClr val="FF0000"/>
                </a:solidFill>
                <a:latin typeface="Open Sans"/>
                <a:ea typeface="Open Sans"/>
                <a:cs typeface="Open Sans"/>
                <a:sym typeface="Open Sans"/>
              </a:rPr>
              <a:t>beau </a:t>
            </a:r>
            <a:r>
              <a:rPr b="1" i="0" lang="fr-FR" sz="2000" u="none" cap="none" strike="noStrike">
                <a:solidFill>
                  <a:srgbClr val="FF0000"/>
                </a:solidFill>
                <a:latin typeface="Open Sans"/>
                <a:ea typeface="Open Sans"/>
                <a:cs typeface="Open Sans"/>
                <a:sym typeface="Open Sans"/>
              </a:rPr>
              <a:t>garçon.  </a:t>
            </a:r>
            <a:endParaRPr b="0" i="0" sz="2000" u="none" cap="none" strike="noStrike">
              <a:solidFill>
                <a:srgbClr val="000000"/>
              </a:solidFill>
              <a:latin typeface="Arial"/>
              <a:ea typeface="Arial"/>
              <a:cs typeface="Arial"/>
              <a:sym typeface="Arial"/>
            </a:endParaRPr>
          </a:p>
        </p:txBody>
      </p:sp>
      <p:sp>
        <p:nvSpPr>
          <p:cNvPr id="198" name="Google Shape;198;p16"/>
          <p:cNvSpPr/>
          <p:nvPr/>
        </p:nvSpPr>
        <p:spPr>
          <a:xfrm>
            <a:off x="3300413" y="1471613"/>
            <a:ext cx="2505075"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Ce garçon </a:t>
            </a:r>
            <a:r>
              <a:rPr b="1" i="0" lang="fr-FR" sz="2000" u="sng" cap="none" strike="noStrike">
                <a:solidFill>
                  <a:srgbClr val="FF0000"/>
                </a:solidFill>
                <a:latin typeface="Open Sans"/>
                <a:ea typeface="Open Sans"/>
                <a:cs typeface="Open Sans"/>
                <a:sym typeface="Open Sans"/>
              </a:rPr>
              <a:t>généreux.</a:t>
            </a:r>
            <a:endParaRPr b="0" i="0" sz="2000" u="sng" cap="none" strike="noStrike">
              <a:solidFill>
                <a:srgbClr val="000000"/>
              </a:solidFill>
              <a:latin typeface="Arial"/>
              <a:ea typeface="Arial"/>
              <a:cs typeface="Arial"/>
              <a:sym typeface="Arial"/>
            </a:endParaRPr>
          </a:p>
        </p:txBody>
      </p:sp>
      <p:sp>
        <p:nvSpPr>
          <p:cNvPr id="199" name="Google Shape;199;p16"/>
          <p:cNvSpPr/>
          <p:nvPr/>
        </p:nvSpPr>
        <p:spPr>
          <a:xfrm>
            <a:off x="3605213" y="2239963"/>
            <a:ext cx="1766887"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sng" cap="none" strike="noStrike">
                <a:solidFill>
                  <a:schemeClr val="dk1"/>
                </a:solidFill>
                <a:latin typeface="Open Sans"/>
                <a:ea typeface="Open Sans"/>
                <a:cs typeface="Open Sans"/>
                <a:sym typeface="Open Sans"/>
              </a:rPr>
              <a:t>Gé / né / reux</a:t>
            </a:r>
            <a:r>
              <a:rPr b="1" i="0" lang="fr-FR" sz="2000" u="none" cap="none" strike="noStrike">
                <a:solidFill>
                  <a:schemeClr val="dk1"/>
                </a:solidFill>
                <a:latin typeface="Open Sans"/>
                <a:ea typeface="Open Sans"/>
                <a:cs typeface="Open Sans"/>
                <a:sym typeface="Open Sans"/>
              </a:rPr>
              <a:t> </a:t>
            </a:r>
            <a:endParaRPr b="0" i="0" sz="2000" u="none" cap="none" strike="noStrike">
              <a:solidFill>
                <a:schemeClr val="dk1"/>
              </a:solidFill>
              <a:latin typeface="Arial"/>
              <a:ea typeface="Arial"/>
              <a:cs typeface="Arial"/>
              <a:sym typeface="Arial"/>
            </a:endParaRPr>
          </a:p>
        </p:txBody>
      </p:sp>
      <p:sp>
        <p:nvSpPr>
          <p:cNvPr id="200" name="Google Shape;200;p16"/>
          <p:cNvSpPr/>
          <p:nvPr/>
        </p:nvSpPr>
        <p:spPr>
          <a:xfrm>
            <a:off x="3295650" y="2752725"/>
            <a:ext cx="2054225" cy="7080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Un adjectif long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(3 syllabes)</a:t>
            </a:r>
            <a:endParaRPr b="0" i="0" sz="2000" u="none" cap="none" strike="noStrike">
              <a:solidFill>
                <a:schemeClr val="dk1"/>
              </a:solidFill>
              <a:latin typeface="Arial"/>
              <a:ea typeface="Arial"/>
              <a:cs typeface="Arial"/>
              <a:sym typeface="Arial"/>
            </a:endParaRPr>
          </a:p>
        </p:txBody>
      </p:sp>
      <p:sp>
        <p:nvSpPr>
          <p:cNvPr id="201" name="Google Shape;201;p16"/>
          <p:cNvSpPr/>
          <p:nvPr/>
        </p:nvSpPr>
        <p:spPr>
          <a:xfrm>
            <a:off x="1325563" y="2130425"/>
            <a:ext cx="787400"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sng" cap="none" strike="noStrike">
                <a:solidFill>
                  <a:schemeClr val="dk1"/>
                </a:solidFill>
                <a:latin typeface="Open Sans"/>
                <a:ea typeface="Open Sans"/>
                <a:cs typeface="Open Sans"/>
                <a:sym typeface="Open Sans"/>
              </a:rPr>
              <a:t>beau</a:t>
            </a:r>
            <a:r>
              <a:rPr b="1" i="0" lang="fr-FR" sz="1800" u="none" cap="none" strike="noStrike">
                <a:solidFill>
                  <a:schemeClr val="dk1"/>
                </a:solidFill>
                <a:latin typeface="Open Sans"/>
                <a:ea typeface="Open Sans"/>
                <a:cs typeface="Open Sans"/>
                <a:sym typeface="Open Sans"/>
              </a:rPr>
              <a:t> </a:t>
            </a:r>
            <a:endParaRPr b="0" i="0" sz="1800" u="none" cap="none" strike="noStrike">
              <a:solidFill>
                <a:schemeClr val="dk1"/>
              </a:solidFill>
              <a:latin typeface="Arial"/>
              <a:ea typeface="Arial"/>
              <a:cs typeface="Arial"/>
              <a:sym typeface="Arial"/>
            </a:endParaRPr>
          </a:p>
        </p:txBody>
      </p:sp>
      <p:sp>
        <p:nvSpPr>
          <p:cNvPr id="202" name="Google Shape;202;p16"/>
          <p:cNvSpPr/>
          <p:nvPr/>
        </p:nvSpPr>
        <p:spPr>
          <a:xfrm>
            <a:off x="649288" y="2824163"/>
            <a:ext cx="2084387" cy="7080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Un adjectif court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(1 syllabe)</a:t>
            </a:r>
            <a:endParaRPr b="0" i="0" sz="2000" u="none" cap="none" strike="noStrike">
              <a:solidFill>
                <a:schemeClr val="dk1"/>
              </a:solidFill>
              <a:latin typeface="Arial"/>
              <a:ea typeface="Arial"/>
              <a:cs typeface="Arial"/>
              <a:sym typeface="Arial"/>
            </a:endParaRPr>
          </a:p>
        </p:txBody>
      </p:sp>
      <p:sp>
        <p:nvSpPr>
          <p:cNvPr id="203" name="Google Shape;203;p16"/>
          <p:cNvSpPr/>
          <p:nvPr/>
        </p:nvSpPr>
        <p:spPr>
          <a:xfrm>
            <a:off x="558800" y="3654425"/>
            <a:ext cx="5443538" cy="2462213"/>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200"/>
              <a:buFont typeface="Arial"/>
              <a:buNone/>
            </a:pPr>
            <a:r>
              <a:rPr b="1" i="0" lang="fr-FR" sz="2200" u="none" cap="none" strike="noStrike">
                <a:solidFill>
                  <a:srgbClr val="000000"/>
                </a:solidFill>
                <a:latin typeface="Open Sans"/>
                <a:ea typeface="Open Sans"/>
                <a:cs typeface="Open Sans"/>
                <a:sym typeface="Open Sans"/>
              </a:rPr>
              <a:t>Les adjectifs </a:t>
            </a:r>
            <a:r>
              <a:rPr b="1" i="0" lang="fr-FR" sz="2200" u="sng" cap="none" strike="noStrike">
                <a:solidFill>
                  <a:srgbClr val="0070C0"/>
                </a:solidFill>
                <a:latin typeface="Open Sans"/>
                <a:ea typeface="Open Sans"/>
                <a:cs typeface="Open Sans"/>
                <a:sym typeface="Open Sans"/>
              </a:rPr>
              <a:t>courts</a:t>
            </a:r>
            <a:r>
              <a:rPr b="1" i="0" lang="fr-FR" sz="2200" u="none" cap="none" strike="noStrike">
                <a:solidFill>
                  <a:srgbClr val="000000"/>
                </a:solidFill>
                <a:latin typeface="Open Sans"/>
                <a:ea typeface="Open Sans"/>
                <a:cs typeface="Open Sans"/>
                <a:sym typeface="Open Sans"/>
              </a:rPr>
              <a:t> (et souvent employés) sont généralement placés </a:t>
            </a:r>
            <a:r>
              <a:rPr b="1" i="0" lang="fr-FR" sz="2200" u="sng" cap="none" strike="noStrike">
                <a:solidFill>
                  <a:srgbClr val="0070C0"/>
                </a:solidFill>
                <a:latin typeface="Open Sans"/>
                <a:ea typeface="Open Sans"/>
                <a:cs typeface="Open Sans"/>
                <a:sym typeface="Open Sans"/>
              </a:rPr>
              <a:t>avant</a:t>
            </a:r>
            <a:r>
              <a:rPr b="1" i="0" lang="fr-FR" sz="2200" u="none" cap="none" strike="noStrike">
                <a:solidFill>
                  <a:srgbClr val="000000"/>
                </a:solidFill>
                <a:latin typeface="Open Sans"/>
                <a:ea typeface="Open Sans"/>
                <a:cs typeface="Open Sans"/>
                <a:sym typeface="Open Sans"/>
              </a:rPr>
              <a:t> le nom qu’ils qualifient.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200"/>
              <a:buFont typeface="Arial"/>
              <a:buNone/>
            </a:pPr>
            <a:r>
              <a:t/>
            </a:r>
            <a:endParaRPr b="1" i="0" sz="22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2200"/>
              <a:buFont typeface="Arial"/>
              <a:buNone/>
            </a:pPr>
            <a:r>
              <a:rPr b="1" i="0" lang="fr-FR" sz="2200" u="none" cap="none" strike="noStrike">
                <a:solidFill>
                  <a:srgbClr val="000000"/>
                </a:solidFill>
                <a:latin typeface="Open Sans"/>
                <a:ea typeface="Open Sans"/>
                <a:cs typeface="Open Sans"/>
                <a:sym typeface="Open Sans"/>
              </a:rPr>
              <a:t>Exemple: </a:t>
            </a:r>
            <a:r>
              <a:rPr b="1" i="1" lang="fr-FR" sz="2200" u="none" cap="none" strike="noStrike">
                <a:solidFill>
                  <a:srgbClr val="000000"/>
                </a:solidFill>
                <a:latin typeface="Open Sans"/>
                <a:ea typeface="Open Sans"/>
                <a:cs typeface="Open Sans"/>
                <a:sym typeface="Open Sans"/>
              </a:rPr>
              <a:t>beau, bon, bref, grand, gros, faux, haut, jeune, joli, mauvais, meilleur, nouveau, petit, vieux</a:t>
            </a:r>
            <a:r>
              <a:rPr b="1" i="0" lang="fr-FR" sz="2200" u="none" cap="none" strike="noStrike">
                <a:solidFill>
                  <a:srgbClr val="000000"/>
                </a:solidFill>
                <a:latin typeface="Open Sans"/>
                <a:ea typeface="Open Sans"/>
                <a:cs typeface="Open Sans"/>
                <a:sym typeface="Open Sans"/>
              </a:rPr>
              <a:t>.</a:t>
            </a:r>
            <a:endParaRPr b="1" i="0" sz="2200" u="none" cap="none" strike="noStrike">
              <a:solidFill>
                <a:schemeClr val="dk1"/>
              </a:solidFill>
              <a:latin typeface="Open Sans"/>
              <a:ea typeface="Open Sans"/>
              <a:cs typeface="Open Sans"/>
              <a:sym typeface="Open Sans"/>
            </a:endParaRPr>
          </a:p>
        </p:txBody>
      </p:sp>
      <p:sp>
        <p:nvSpPr>
          <p:cNvPr id="204" name="Google Shape;204;p16"/>
          <p:cNvSpPr txBox="1"/>
          <p:nvPr/>
        </p:nvSpPr>
        <p:spPr>
          <a:xfrm>
            <a:off x="6497638" y="973138"/>
            <a:ext cx="5430837" cy="485140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600"/>
              <a:buFont typeface="Arial"/>
              <a:buNone/>
            </a:pPr>
            <a:r>
              <a:rPr b="1" i="0" lang="fr-FR" sz="1600" u="none" cap="none" strike="noStrike">
                <a:solidFill>
                  <a:srgbClr val="002060"/>
                </a:solidFill>
                <a:latin typeface="Open Sans"/>
                <a:ea typeface="Open Sans"/>
                <a:cs typeface="Open Sans"/>
                <a:sym typeface="Open Sans"/>
              </a:rPr>
              <a:t>Michel Strogoff </a:t>
            </a:r>
            <a:r>
              <a:rPr b="0" i="0" lang="fr-FR" sz="1600" u="none" cap="none" strike="noStrike">
                <a:solidFill>
                  <a:schemeClr val="dk1"/>
                </a:solidFill>
                <a:latin typeface="Open Sans"/>
                <a:ea typeface="Open Sans"/>
                <a:cs typeface="Open Sans"/>
                <a:sym typeface="Open Sans"/>
              </a:rPr>
              <a:t>était </a:t>
            </a:r>
            <a:r>
              <a:rPr b="1" i="0" lang="fr-FR" sz="1600" u="sng" cap="none" strike="noStrike">
                <a:solidFill>
                  <a:srgbClr val="002060"/>
                </a:solidFill>
                <a:latin typeface="Open Sans"/>
                <a:ea typeface="Open Sans"/>
                <a:cs typeface="Open Sans"/>
                <a:sym typeface="Open Sans"/>
              </a:rPr>
              <a:t>grand</a:t>
            </a:r>
            <a:r>
              <a:rPr b="0"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et </a:t>
            </a:r>
            <a:r>
              <a:rPr b="1" i="0" lang="fr-FR" sz="1600" u="sng" cap="none" strike="noStrike">
                <a:solidFill>
                  <a:srgbClr val="002060"/>
                </a:solidFill>
                <a:latin typeface="Open Sans"/>
                <a:ea typeface="Open Sans"/>
                <a:cs typeface="Open Sans"/>
                <a:sym typeface="Open Sans"/>
              </a:rPr>
              <a:t>vigoureux</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chemeClr val="dk1"/>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avait </a:t>
            </a:r>
            <a:r>
              <a:rPr b="1" i="0" lang="fr-FR" sz="1600" u="none" cap="none" strike="noStrike">
                <a:solidFill>
                  <a:srgbClr val="00B050"/>
                </a:solidFill>
                <a:latin typeface="Open Sans"/>
                <a:ea typeface="Open Sans"/>
                <a:cs typeface="Open Sans"/>
                <a:sym typeface="Open Sans"/>
              </a:rPr>
              <a:t>les épaules </a:t>
            </a:r>
            <a:r>
              <a:rPr b="1" i="0" lang="fr-FR" sz="1600" u="sng" cap="none" strike="noStrike">
                <a:solidFill>
                  <a:srgbClr val="00B050"/>
                </a:solidFill>
                <a:latin typeface="Open Sans"/>
                <a:ea typeface="Open Sans"/>
                <a:cs typeface="Open Sans"/>
                <a:sym typeface="Open Sans"/>
              </a:rPr>
              <a:t>larges</a:t>
            </a:r>
            <a:r>
              <a:rPr b="0" i="0" lang="fr-FR" sz="1600" u="none" cap="none" strike="noStrike">
                <a:solidFill>
                  <a:schemeClr val="dk1"/>
                </a:solidFill>
                <a:latin typeface="Open Sans"/>
                <a:ea typeface="Open Sans"/>
                <a:cs typeface="Open Sans"/>
                <a:sym typeface="Open Sans"/>
              </a:rPr>
              <a:t> et </a:t>
            </a:r>
            <a:r>
              <a:rPr b="1" i="0" lang="fr-FR" sz="1600" u="none" cap="none" strike="noStrike">
                <a:solidFill>
                  <a:srgbClr val="00B050"/>
                </a:solidFill>
                <a:latin typeface="Open Sans"/>
                <a:ea typeface="Open Sans"/>
                <a:cs typeface="Open Sans"/>
                <a:sym typeface="Open Sans"/>
              </a:rPr>
              <a:t>la poitrine </a:t>
            </a:r>
            <a:r>
              <a:rPr b="1" i="0" lang="fr-FR" sz="1600" u="sng" cap="none" strike="noStrike">
                <a:solidFill>
                  <a:srgbClr val="00B050"/>
                </a:solidFill>
                <a:latin typeface="Open Sans"/>
                <a:ea typeface="Open Sans"/>
                <a:cs typeface="Open Sans"/>
                <a:sym typeface="Open Sans"/>
              </a:rPr>
              <a:t>vaste</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Ce</a:t>
            </a:r>
            <a:r>
              <a:rPr b="1" i="0" lang="fr-FR" sz="1600" u="none" cap="none" strike="noStrike">
                <a:solidFill>
                  <a:srgbClr val="FF0000"/>
                </a:solidFill>
                <a:latin typeface="Open Sans"/>
                <a:ea typeface="Open Sans"/>
                <a:cs typeface="Open Sans"/>
                <a:sym typeface="Open Sans"/>
              </a:rPr>
              <a:t> </a:t>
            </a:r>
            <a:r>
              <a:rPr b="1" i="0" lang="fr-FR" sz="1600" u="sng" cap="none" strike="noStrike">
                <a:solidFill>
                  <a:srgbClr val="002060"/>
                </a:solidFill>
                <a:latin typeface="Open Sans"/>
                <a:ea typeface="Open Sans"/>
                <a:cs typeface="Open Sans"/>
                <a:sym typeface="Open Sans"/>
              </a:rPr>
              <a:t>beau</a:t>
            </a:r>
            <a:r>
              <a:rPr b="1" i="0" lang="fr-FR" sz="1600" u="none" cap="none" strike="noStrike">
                <a:solidFill>
                  <a:srgbClr val="FF0000"/>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garçon</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est </a:t>
            </a:r>
            <a:r>
              <a:rPr b="1" i="0" lang="fr-FR" sz="1600" u="sng" cap="none" strike="noStrike">
                <a:solidFill>
                  <a:srgbClr val="002060"/>
                </a:solidFill>
                <a:latin typeface="Open Sans"/>
                <a:ea typeface="Open Sans"/>
                <a:cs typeface="Open Sans"/>
                <a:sym typeface="Open Sans"/>
              </a:rPr>
              <a:t>solide</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semblait bien </a:t>
            </a:r>
            <a:r>
              <a:rPr b="1" i="0" lang="fr-FR" sz="1600" u="none" cap="none" strike="noStrike">
                <a:solidFill>
                  <a:srgbClr val="002060"/>
                </a:solidFill>
                <a:latin typeface="Open Sans"/>
                <a:ea typeface="Open Sans"/>
                <a:cs typeface="Open Sans"/>
                <a:sym typeface="Open Sans"/>
              </a:rPr>
              <a:t>planté</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rgbClr val="002060"/>
                </a:solidFill>
                <a:latin typeface="Open Sans"/>
                <a:ea typeface="Open Sans"/>
                <a:cs typeface="Open Sans"/>
                <a:sym typeface="Open Sans"/>
              </a:rPr>
              <a:t>lorsqu'</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chemeClr val="dk1"/>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posait ses deux pieds sur le sol. Sur sa tête, se crêpelait </a:t>
            </a:r>
            <a:r>
              <a:rPr b="1" i="0" lang="fr-FR" sz="1600" u="none" cap="none" strike="noStrike">
                <a:solidFill>
                  <a:srgbClr val="00B050"/>
                </a:solidFill>
                <a:latin typeface="Open Sans"/>
                <a:ea typeface="Open Sans"/>
                <a:cs typeface="Open Sans"/>
                <a:sym typeface="Open Sans"/>
              </a:rPr>
              <a:t>une chevelure </a:t>
            </a:r>
            <a:r>
              <a:rPr b="1" i="0" lang="fr-FR" sz="1600" u="sng" cap="none" strike="noStrike">
                <a:solidFill>
                  <a:srgbClr val="00B050"/>
                </a:solidFill>
                <a:latin typeface="Open Sans"/>
                <a:ea typeface="Open Sans"/>
                <a:cs typeface="Open Sans"/>
                <a:sym typeface="Open Sans"/>
              </a:rPr>
              <a:t>abondante</a:t>
            </a:r>
            <a:r>
              <a:rPr b="0" i="0" lang="fr-FR" sz="1600" u="none" cap="none" strike="noStrike">
                <a:solidFill>
                  <a:schemeClr val="dk1"/>
                </a:solidFill>
                <a:latin typeface="Open Sans"/>
                <a:ea typeface="Open Sans"/>
                <a:cs typeface="Open Sans"/>
                <a:sym typeface="Open Sans"/>
              </a:rPr>
              <a:t>, qui s'échappait en boucles, quand </a:t>
            </a:r>
            <a:r>
              <a:rPr b="1" i="0" lang="fr-FR" sz="1600" u="none" cap="none" strike="noStrike">
                <a:solidFill>
                  <a:srgbClr val="002060"/>
                </a:solidFill>
                <a:latin typeface="Open Sans"/>
                <a:ea typeface="Open Sans"/>
                <a:cs typeface="Open Sans"/>
                <a:sym typeface="Open Sans"/>
              </a:rPr>
              <a:t>il</a:t>
            </a:r>
            <a:r>
              <a:rPr b="0"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la coiffait de </a:t>
            </a:r>
            <a:r>
              <a:rPr b="1" i="0" lang="fr-FR" sz="1600" u="none" cap="none" strike="noStrike">
                <a:solidFill>
                  <a:srgbClr val="00B050"/>
                </a:solidFill>
                <a:latin typeface="Open Sans"/>
                <a:ea typeface="Open Sans"/>
                <a:cs typeface="Open Sans"/>
                <a:sym typeface="Open Sans"/>
              </a:rPr>
              <a:t>la casquette </a:t>
            </a:r>
            <a:r>
              <a:rPr b="1" i="0" lang="fr-FR" sz="1600" u="sng" cap="none" strike="noStrike">
                <a:solidFill>
                  <a:srgbClr val="00B050"/>
                </a:solidFill>
                <a:latin typeface="Open Sans"/>
                <a:ea typeface="Open Sans"/>
                <a:cs typeface="Open Sans"/>
                <a:sym typeface="Open Sans"/>
              </a:rPr>
              <a:t>moscovite</a:t>
            </a:r>
            <a:r>
              <a:rPr b="0" i="0" lang="fr-FR" sz="1600" u="none" cap="none" strike="noStrike">
                <a:solidFill>
                  <a:schemeClr val="dk1"/>
                </a:solidFill>
                <a:latin typeface="Open Sans"/>
                <a:ea typeface="Open Sans"/>
                <a:cs typeface="Open Sans"/>
                <a:sym typeface="Open Sans"/>
              </a:rPr>
              <a:t>. Ses yeux étaient d'un bleu foncé, avec </a:t>
            </a:r>
            <a:r>
              <a:rPr b="1" i="0" lang="fr-FR" sz="1600" u="none" cap="none" strike="noStrike">
                <a:solidFill>
                  <a:srgbClr val="00B050"/>
                </a:solidFill>
                <a:latin typeface="Open Sans"/>
                <a:ea typeface="Open Sans"/>
                <a:cs typeface="Open Sans"/>
                <a:sym typeface="Open Sans"/>
              </a:rPr>
              <a:t>un regard </a:t>
            </a:r>
            <a:r>
              <a:rPr b="1" i="0" lang="fr-FR" sz="1600" u="sng" cap="none" strike="noStrike">
                <a:solidFill>
                  <a:srgbClr val="00B050"/>
                </a:solidFill>
                <a:latin typeface="Open Sans"/>
                <a:ea typeface="Open Sans"/>
                <a:cs typeface="Open Sans"/>
                <a:sym typeface="Open Sans"/>
              </a:rPr>
              <a:t>droit, franc, inaltérable</a:t>
            </a:r>
            <a:r>
              <a:rPr b="0" i="0" lang="fr-FR" sz="1600" u="none" cap="none" strike="noStrike">
                <a:solidFill>
                  <a:schemeClr val="dk1"/>
                </a:solidFill>
                <a:latin typeface="Open Sans"/>
                <a:ea typeface="Open Sans"/>
                <a:cs typeface="Open Sans"/>
                <a:sym typeface="Open Sans"/>
              </a:rPr>
              <a:t>. Ils témoignaient d'un courage élevé. </a:t>
            </a:r>
            <a:r>
              <a:rPr b="1" i="0" lang="fr-FR" sz="1600" u="none" cap="none" strike="noStrike">
                <a:solidFill>
                  <a:srgbClr val="00B050"/>
                </a:solidFill>
                <a:latin typeface="Open Sans"/>
                <a:ea typeface="Open Sans"/>
                <a:cs typeface="Open Sans"/>
                <a:sym typeface="Open Sans"/>
              </a:rPr>
              <a:t>Son nez </a:t>
            </a:r>
            <a:r>
              <a:rPr b="1" i="0" lang="fr-FR" sz="1600" u="sng" cap="none" strike="noStrike">
                <a:solidFill>
                  <a:srgbClr val="00B050"/>
                </a:solidFill>
                <a:latin typeface="Open Sans"/>
                <a:ea typeface="Open Sans"/>
                <a:cs typeface="Open Sans"/>
                <a:sym typeface="Open Sans"/>
              </a:rPr>
              <a:t>puissant</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large de narines</a:t>
            </a:r>
            <a:r>
              <a:rPr b="0" i="0" lang="fr-FR" sz="1600" u="none" cap="none" strike="noStrike">
                <a:solidFill>
                  <a:schemeClr val="dk1"/>
                </a:solidFill>
                <a:latin typeface="Open Sans"/>
                <a:ea typeface="Open Sans"/>
                <a:cs typeface="Open Sans"/>
                <a:sym typeface="Open Sans"/>
              </a:rPr>
              <a:t>, dominait </a:t>
            </a:r>
            <a:r>
              <a:rPr b="1" i="0" lang="fr-FR" sz="1600" u="none" cap="none" strike="noStrike">
                <a:solidFill>
                  <a:srgbClr val="00B050"/>
                </a:solidFill>
                <a:latin typeface="Open Sans"/>
                <a:ea typeface="Open Sans"/>
                <a:cs typeface="Open Sans"/>
                <a:sym typeface="Open Sans"/>
              </a:rPr>
              <a:t>une bouche </a:t>
            </a:r>
            <a:r>
              <a:rPr b="1" i="0" lang="fr-FR" sz="1600" u="sng" cap="none" strike="noStrike">
                <a:solidFill>
                  <a:srgbClr val="00B050"/>
                </a:solidFill>
                <a:latin typeface="Open Sans"/>
                <a:ea typeface="Open Sans"/>
                <a:cs typeface="Open Sans"/>
                <a:sym typeface="Open Sans"/>
              </a:rPr>
              <a:t>symétrique</a:t>
            </a:r>
            <a:r>
              <a:rPr b="0" i="0" lang="fr-FR" sz="1600" u="none" cap="none" strike="noStrike">
                <a:solidFill>
                  <a:schemeClr val="dk1"/>
                </a:solidFill>
                <a:latin typeface="Open Sans"/>
                <a:ea typeface="Open Sans"/>
                <a:cs typeface="Open Sans"/>
                <a:sym typeface="Open Sans"/>
              </a:rPr>
              <a:t> avec </a:t>
            </a:r>
            <a:r>
              <a:rPr b="1" i="0" lang="fr-FR" sz="1600" u="none" cap="none" strike="noStrike">
                <a:solidFill>
                  <a:srgbClr val="00B050"/>
                </a:solidFill>
                <a:latin typeface="Open Sans"/>
                <a:ea typeface="Open Sans"/>
                <a:cs typeface="Open Sans"/>
                <a:sym typeface="Open Sans"/>
              </a:rPr>
              <a:t>les lèvres </a:t>
            </a:r>
            <a:r>
              <a:rPr b="1" i="0" lang="fr-FR" sz="1600" u="sng" cap="none" strike="noStrike">
                <a:solidFill>
                  <a:srgbClr val="00B050"/>
                </a:solidFill>
                <a:latin typeface="Open Sans"/>
                <a:ea typeface="Open Sans"/>
                <a:cs typeface="Open Sans"/>
                <a:sym typeface="Open Sans"/>
              </a:rPr>
              <a:t>un peu saillantes</a:t>
            </a:r>
            <a:r>
              <a:rPr b="0" i="0" lang="fr-FR" sz="1600" u="none" cap="none" strike="noStrike">
                <a:solidFill>
                  <a:schemeClr val="dk1"/>
                </a:solidFill>
                <a:latin typeface="Open Sans"/>
                <a:ea typeface="Open Sans"/>
                <a:cs typeface="Open Sans"/>
                <a:sym typeface="Open Sans"/>
              </a:rPr>
              <a:t> de </a:t>
            </a:r>
            <a:r>
              <a:rPr b="1" i="0" lang="fr-FR" sz="1600" u="none" cap="none" strike="noStrike">
                <a:solidFill>
                  <a:srgbClr val="002060"/>
                </a:solidFill>
                <a:latin typeface="Open Sans"/>
                <a:ea typeface="Open Sans"/>
                <a:cs typeface="Open Sans"/>
                <a:sym typeface="Open Sans"/>
              </a:rPr>
              <a:t>l'être</a:t>
            </a:r>
            <a:r>
              <a:rPr b="1" i="0" lang="fr-FR" sz="1600" u="none" cap="none" strike="noStrike">
                <a:solidFill>
                  <a:schemeClr val="dk1"/>
                </a:solidFill>
                <a:latin typeface="Open Sans"/>
                <a:ea typeface="Open Sans"/>
                <a:cs typeface="Open Sans"/>
                <a:sym typeface="Open Sans"/>
              </a:rPr>
              <a:t> </a:t>
            </a:r>
            <a:r>
              <a:rPr b="1" i="0" lang="fr-FR" sz="1600" u="sng" cap="none" strike="noStrike">
                <a:solidFill>
                  <a:srgbClr val="002060"/>
                </a:solidFill>
                <a:latin typeface="Open Sans"/>
                <a:ea typeface="Open Sans"/>
                <a:cs typeface="Open Sans"/>
                <a:sym typeface="Open Sans"/>
              </a:rPr>
              <a:t>généreux</a:t>
            </a:r>
            <a:r>
              <a:rPr b="0" i="0" lang="fr-FR" sz="1600" u="none" cap="none" strike="noStrike">
                <a:solidFill>
                  <a:schemeClr val="dk1"/>
                </a:solidFill>
                <a:latin typeface="Open Sans"/>
                <a:ea typeface="Open Sans"/>
                <a:cs typeface="Open Sans"/>
                <a:sym typeface="Open Sans"/>
              </a:rPr>
              <a:t> et </a:t>
            </a:r>
            <a:r>
              <a:rPr b="1" i="0" lang="fr-FR" sz="1600" u="sng" cap="none" strike="noStrike">
                <a:solidFill>
                  <a:srgbClr val="002060"/>
                </a:solidFill>
                <a:latin typeface="Open Sans"/>
                <a:ea typeface="Open Sans"/>
                <a:cs typeface="Open Sans"/>
                <a:sym typeface="Open Sans"/>
              </a:rPr>
              <a:t>bon</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Michel</a:t>
            </a:r>
            <a:r>
              <a:rPr b="1" i="0" lang="fr-FR" sz="1600" u="none" cap="none" strike="noStrike">
                <a:solidFill>
                  <a:srgbClr val="FF0000"/>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Strogoff</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était </a:t>
            </a:r>
            <a:r>
              <a:rPr b="1" i="0" lang="fr-FR" sz="1600" u="sng" cap="none" strike="noStrike">
                <a:solidFill>
                  <a:srgbClr val="002060"/>
                </a:solidFill>
                <a:latin typeface="Open Sans"/>
                <a:ea typeface="Open Sans"/>
                <a:cs typeface="Open Sans"/>
                <a:sym typeface="Open Sans"/>
              </a:rPr>
              <a:t>vêtu</a:t>
            </a:r>
            <a:r>
              <a:rPr b="0" i="0" lang="fr-FR" sz="1600" u="none" cap="none" strike="noStrike">
                <a:solidFill>
                  <a:schemeClr val="dk1"/>
                </a:solidFill>
                <a:latin typeface="Open Sans"/>
                <a:ea typeface="Open Sans"/>
                <a:cs typeface="Open Sans"/>
                <a:sym typeface="Open Sans"/>
              </a:rPr>
              <a:t> d'</a:t>
            </a:r>
            <a:r>
              <a:rPr b="1" i="0" lang="fr-FR" sz="1600" u="none" cap="none" strike="noStrike">
                <a:solidFill>
                  <a:srgbClr val="00B050"/>
                </a:solidFill>
                <a:latin typeface="Open Sans"/>
                <a:ea typeface="Open Sans"/>
                <a:cs typeface="Open Sans"/>
                <a:sym typeface="Open Sans"/>
              </a:rPr>
              <a:t>un</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élégant</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B050"/>
                </a:solidFill>
                <a:latin typeface="Open Sans"/>
                <a:ea typeface="Open Sans"/>
                <a:cs typeface="Open Sans"/>
                <a:sym typeface="Open Sans"/>
              </a:rPr>
              <a:t>uniforme</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militaire</a:t>
            </a:r>
            <a:r>
              <a:rPr b="0" i="0" lang="fr-FR" sz="1600" u="none" cap="none" strike="noStrike">
                <a:solidFill>
                  <a:schemeClr val="dk1"/>
                </a:solidFill>
                <a:latin typeface="Open Sans"/>
                <a:ea typeface="Open Sans"/>
                <a:cs typeface="Open Sans"/>
                <a:sym typeface="Open Sans"/>
              </a:rPr>
              <a:t>, qui se rapprochait de celui des officiers de chasseurs à cheval en campagne. </a:t>
            </a:r>
            <a:endParaRPr b="0" i="0" sz="16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4"/>
                                        </p:tgtEl>
                                        <p:attrNameLst>
                                          <p:attrName>style.visibility</p:attrName>
                                        </p:attrNameLst>
                                      </p:cBhvr>
                                      <p:to>
                                        <p:strVal val="visible"/>
                                      </p:to>
                                    </p:set>
                                    <p:anim calcmode="lin" valueType="num">
                                      <p:cBhvr additive="base">
                                        <p:cTn dur="500"/>
                                        <p:tgtEl>
                                          <p:spTgt spid="204"/>
                                        </p:tgtEl>
                                        <p:attrNameLst>
                                          <p:attrName>ppt_y</p:attrName>
                                        </p:attrNameLst>
                                      </p:cBhvr>
                                      <p:tavLst>
                                        <p:tav fmla="" tm="0">
                                          <p:val>
                                            <p:strVal val="#ppt_y+1"/>
                                          </p:val>
                                        </p:tav>
                                        <p:tav fmla="" tm="100000">
                                          <p:val>
                                            <p:strVal val="#ppt_y"/>
                                          </p:val>
                                        </p:tav>
                                      </p:tavLst>
                                    </p:anim>
                                  </p:childTnLst>
                                </p:cTn>
                              </p:par>
                              <p:par>
                                <p:cTn fill="hold" nodeType="with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500"/>
                                        <p:tgtEl>
                                          <p:spTgt spid="197"/>
                                        </p:tgtEl>
                                      </p:cBhvr>
                                    </p:animEffect>
                                  </p:childTnLst>
                                </p:cTn>
                              </p:par>
                              <p:par>
                                <p:cTn fill="hold" nodeType="withEffect" presetClass="entr" presetID="10" presetSubtype="0">
                                  <p:stCondLst>
                                    <p:cond delay="0"/>
                                  </p:stCondLst>
                                  <p:childTnLst>
                                    <p:set>
                                      <p:cBhvr>
                                        <p:cTn dur="1" fill="hold">
                                          <p:stCondLst>
                                            <p:cond delay="0"/>
                                          </p:stCondLst>
                                        </p:cTn>
                                        <p:tgtEl>
                                          <p:spTgt spid="198"/>
                                        </p:tgtEl>
                                        <p:attrNameLst>
                                          <p:attrName>style.visibility</p:attrName>
                                        </p:attrNameLst>
                                      </p:cBhvr>
                                      <p:to>
                                        <p:strVal val="visible"/>
                                      </p:to>
                                    </p:set>
                                    <p:animEffect filter="fade" transition="in">
                                      <p:cBhvr>
                                        <p:cTn dur="500"/>
                                        <p:tgtEl>
                                          <p:spTgt spid="198"/>
                                        </p:tgtEl>
                                      </p:cBhvr>
                                    </p:animEffect>
                                  </p:childTnLst>
                                </p:cTn>
                              </p:par>
                              <p:par>
                                <p:cTn fill="hold" nodeType="withEffect" presetClass="entr" presetID="10" presetSubtype="0">
                                  <p:stCondLst>
                                    <p:cond delay="0"/>
                                  </p:stCondLst>
                                  <p:childTnLst>
                                    <p:set>
                                      <p:cBhvr>
                                        <p:cTn dur="1" fill="hold">
                                          <p:stCondLst>
                                            <p:cond delay="0"/>
                                          </p:stCondLst>
                                        </p:cTn>
                                        <p:tgtEl>
                                          <p:spTgt spid="196"/>
                                        </p:tgtEl>
                                        <p:attrNameLst>
                                          <p:attrName>style.visibility</p:attrName>
                                        </p:attrNameLst>
                                      </p:cBhvr>
                                      <p:to>
                                        <p:strVal val="visible"/>
                                      </p:to>
                                    </p:set>
                                    <p:animEffect filter="fade" transition="in">
                                      <p:cBhvr>
                                        <p:cTn dur="1000"/>
                                        <p:tgtEl>
                                          <p:spTgt spid="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gtEl>
                                        <p:attrNameLst>
                                          <p:attrName>style.visibility</p:attrName>
                                        </p:attrNameLst>
                                      </p:cBhvr>
                                      <p:to>
                                        <p:strVal val="visible"/>
                                      </p:to>
                                    </p:set>
                                    <p:anim calcmode="lin" valueType="num">
                                      <p:cBhvr additive="base">
                                        <p:cTn dur="500"/>
                                        <p:tgtEl>
                                          <p:spTgt spid="2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2"/>
                                        </p:tgtEl>
                                        <p:attrNameLst>
                                          <p:attrName>style.visibility</p:attrName>
                                        </p:attrNameLst>
                                      </p:cBhvr>
                                      <p:to>
                                        <p:strVal val="visible"/>
                                      </p:to>
                                    </p:set>
                                    <p:anim calcmode="lin" valueType="num">
                                      <p:cBhvr additive="base">
                                        <p:cTn dur="500"/>
                                        <p:tgtEl>
                                          <p:spTgt spid="2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9"/>
                                        </p:tgtEl>
                                        <p:attrNameLst>
                                          <p:attrName>style.visibility</p:attrName>
                                        </p:attrNameLst>
                                      </p:cBhvr>
                                      <p:to>
                                        <p:strVal val="visible"/>
                                      </p:to>
                                    </p:set>
                                    <p:anim calcmode="lin" valueType="num">
                                      <p:cBhvr additive="base">
                                        <p:cTn dur="500"/>
                                        <p:tgtEl>
                                          <p:spTgt spid="19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0"/>
                                        </p:tgtEl>
                                        <p:attrNameLst>
                                          <p:attrName>style.visibility</p:attrName>
                                        </p:attrNameLst>
                                      </p:cBhvr>
                                      <p:to>
                                        <p:strVal val="visible"/>
                                      </p:to>
                                    </p:set>
                                    <p:anim calcmode="lin" valueType="num">
                                      <p:cBhvr additive="base">
                                        <p:cTn dur="500"/>
                                        <p:tgtEl>
                                          <p:spTgt spid="20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3"/>
                                        </p:tgtEl>
                                        <p:attrNameLst>
                                          <p:attrName>style.visibility</p:attrName>
                                        </p:attrNameLst>
                                      </p:cBhvr>
                                      <p:to>
                                        <p:strVal val="visible"/>
                                      </p:to>
                                    </p:set>
                                    <p:anim calcmode="lin" valueType="num">
                                      <p:cBhvr additive="base">
                                        <p:cTn dur="500"/>
                                        <p:tgtEl>
                                          <p:spTgt spid="20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7"/>
          <p:cNvSpPr txBox="1"/>
          <p:nvPr/>
        </p:nvSpPr>
        <p:spPr>
          <a:xfrm>
            <a:off x="876300" y="142875"/>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la fonction de l’adjectif</a:t>
            </a:r>
            <a:endParaRPr b="0" i="0" sz="1400" u="none" cap="none" strike="noStrike">
              <a:solidFill>
                <a:srgbClr val="000000"/>
              </a:solidFill>
              <a:latin typeface="Arial"/>
              <a:ea typeface="Arial"/>
              <a:cs typeface="Arial"/>
              <a:sym typeface="Arial"/>
            </a:endParaRPr>
          </a:p>
        </p:txBody>
      </p:sp>
      <p:sp>
        <p:nvSpPr>
          <p:cNvPr id="211" name="Google Shape;211;p17"/>
          <p:cNvSpPr/>
          <p:nvPr/>
        </p:nvSpPr>
        <p:spPr>
          <a:xfrm>
            <a:off x="700088" y="706438"/>
            <a:ext cx="5842000" cy="9429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Observez ces phrases tirées du texte pour répondre aux questions suivantes.  </a:t>
            </a:r>
            <a:endParaRPr b="0" i="0" sz="1400" u="none" cap="none" strike="noStrike">
              <a:solidFill>
                <a:srgbClr val="000000"/>
              </a:solidFill>
              <a:latin typeface="Arial"/>
              <a:ea typeface="Arial"/>
              <a:cs typeface="Arial"/>
              <a:sym typeface="Arial"/>
            </a:endParaRPr>
          </a:p>
        </p:txBody>
      </p:sp>
      <p:sp>
        <p:nvSpPr>
          <p:cNvPr id="212" name="Google Shape;212;p17"/>
          <p:cNvSpPr/>
          <p:nvPr/>
        </p:nvSpPr>
        <p:spPr>
          <a:xfrm>
            <a:off x="650875" y="1800225"/>
            <a:ext cx="5445125" cy="477838"/>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Où est placé l’adjectif « beau » ? </a:t>
            </a:r>
            <a:endParaRPr b="0" i="0" sz="1400" u="none" cap="none" strike="noStrike">
              <a:solidFill>
                <a:srgbClr val="000000"/>
              </a:solidFill>
              <a:latin typeface="Arial"/>
              <a:ea typeface="Arial"/>
              <a:cs typeface="Arial"/>
              <a:sym typeface="Arial"/>
            </a:endParaRPr>
          </a:p>
        </p:txBody>
      </p:sp>
      <p:sp>
        <p:nvSpPr>
          <p:cNvPr id="213" name="Google Shape;213;p17"/>
          <p:cNvSpPr/>
          <p:nvPr/>
        </p:nvSpPr>
        <p:spPr>
          <a:xfrm>
            <a:off x="630605" y="2677318"/>
            <a:ext cx="6078538" cy="6254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Où sont placés les autres adjectifs ? </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Que qualifient –ils ? </a:t>
            </a:r>
            <a:endParaRPr b="0" i="0" sz="1400" u="none" cap="none" strike="noStrike">
              <a:solidFill>
                <a:srgbClr val="000000"/>
              </a:solidFill>
              <a:latin typeface="Arial"/>
              <a:ea typeface="Arial"/>
              <a:cs typeface="Arial"/>
              <a:sym typeface="Arial"/>
            </a:endParaRPr>
          </a:p>
        </p:txBody>
      </p:sp>
      <p:sp>
        <p:nvSpPr>
          <p:cNvPr id="214" name="Google Shape;214;p17"/>
          <p:cNvSpPr/>
          <p:nvPr/>
        </p:nvSpPr>
        <p:spPr>
          <a:xfrm>
            <a:off x="573088" y="3843338"/>
            <a:ext cx="5445125" cy="939800"/>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Comment appelle-t-on les verbes « être » et « sembler » ? </a:t>
            </a:r>
            <a:endParaRPr b="0" i="0" sz="1400" u="none" cap="none" strike="noStrike">
              <a:solidFill>
                <a:srgbClr val="000000"/>
              </a:solidFill>
              <a:latin typeface="Arial"/>
              <a:ea typeface="Arial"/>
              <a:cs typeface="Arial"/>
              <a:sym typeface="Arial"/>
            </a:endParaRPr>
          </a:p>
        </p:txBody>
      </p:sp>
      <p:sp>
        <p:nvSpPr>
          <p:cNvPr id="215" name="Google Shape;215;p17"/>
          <p:cNvSpPr/>
          <p:nvPr/>
        </p:nvSpPr>
        <p:spPr>
          <a:xfrm>
            <a:off x="347663" y="5140325"/>
            <a:ext cx="11606212" cy="1371600"/>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Complétez avec les adjectifs soulignés: </a:t>
            </a:r>
            <a:endParaRPr b="0" i="0" sz="1400" u="none" cap="none" strike="noStrike">
              <a:solidFill>
                <a:srgbClr val="000000"/>
              </a:solidFill>
              <a:latin typeface="Arial"/>
              <a:ea typeface="Arial"/>
              <a:cs typeface="Arial"/>
              <a:sym typeface="Arial"/>
            </a:endParaRPr>
          </a:p>
          <a:p>
            <a:pPr indent="-17145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L’adjectif              est placé directement à côté du nom qualifié, c’est un épithète du nom. </a:t>
            </a:r>
            <a:endParaRPr b="0" i="0" sz="1400" u="none" cap="none" strike="noStrike">
              <a:solidFill>
                <a:srgbClr val="000000"/>
              </a:solidFill>
              <a:latin typeface="Arial"/>
              <a:ea typeface="Arial"/>
              <a:cs typeface="Arial"/>
              <a:sym typeface="Arial"/>
            </a:endParaRPr>
          </a:p>
          <a:p>
            <a:pPr indent="-17145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Les adjectifs                                                                          sont séparés des noms qualifiés par des verbes d’état, ce sont des attributs des sujets. </a:t>
            </a:r>
            <a:endParaRPr b="0" i="0" sz="1400" u="none" cap="none" strike="noStrike">
              <a:solidFill>
                <a:srgbClr val="000000"/>
              </a:solidFill>
              <a:latin typeface="Arial"/>
              <a:ea typeface="Arial"/>
              <a:cs typeface="Arial"/>
              <a:sym typeface="Arial"/>
            </a:endParaRPr>
          </a:p>
        </p:txBody>
      </p:sp>
      <p:sp>
        <p:nvSpPr>
          <p:cNvPr id="216" name="Google Shape;216;p17"/>
          <p:cNvSpPr/>
          <p:nvPr/>
        </p:nvSpPr>
        <p:spPr>
          <a:xfrm>
            <a:off x="1352550" y="2192338"/>
            <a:ext cx="4384675" cy="431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C00000"/>
                </a:solidFill>
                <a:latin typeface="Open Sans"/>
                <a:ea typeface="Open Sans"/>
                <a:cs typeface="Open Sans"/>
                <a:sym typeface="Open Sans"/>
              </a:rPr>
              <a:t>Avant / à côté du  nom « garçon » </a:t>
            </a:r>
            <a:endParaRPr b="0" i="0" sz="2200" u="none" cap="none" strike="noStrike">
              <a:solidFill>
                <a:srgbClr val="C00000"/>
              </a:solidFill>
              <a:latin typeface="Arial"/>
              <a:ea typeface="Arial"/>
              <a:cs typeface="Arial"/>
              <a:sym typeface="Arial"/>
            </a:endParaRPr>
          </a:p>
        </p:txBody>
      </p:sp>
      <p:sp>
        <p:nvSpPr>
          <p:cNvPr id="217" name="Google Shape;217;p17"/>
          <p:cNvSpPr/>
          <p:nvPr/>
        </p:nvSpPr>
        <p:spPr>
          <a:xfrm>
            <a:off x="1352550" y="3279879"/>
            <a:ext cx="2886075" cy="7699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C00000"/>
                </a:solidFill>
                <a:latin typeface="Open Sans"/>
                <a:ea typeface="Open Sans"/>
                <a:cs typeface="Open Sans"/>
                <a:sym typeface="Open Sans"/>
              </a:rPr>
              <a:t>Après un verbe</a:t>
            </a:r>
            <a:br>
              <a:rPr b="1" i="0" lang="fr-FR" sz="2200" u="none" cap="none" strike="noStrike">
                <a:solidFill>
                  <a:srgbClr val="C00000"/>
                </a:solidFill>
                <a:latin typeface="Open Sans"/>
                <a:ea typeface="Open Sans"/>
                <a:cs typeface="Open Sans"/>
                <a:sym typeface="Open Sans"/>
              </a:rPr>
            </a:br>
            <a:r>
              <a:rPr b="1" i="0" lang="fr-FR" sz="2200" u="none" cap="none" strike="noStrike">
                <a:solidFill>
                  <a:srgbClr val="C00000"/>
                </a:solidFill>
                <a:latin typeface="Open Sans"/>
                <a:ea typeface="Open Sans"/>
                <a:cs typeface="Open Sans"/>
                <a:sym typeface="Open Sans"/>
              </a:rPr>
              <a:t>Ils qualifient le sujet. </a:t>
            </a:r>
            <a:endParaRPr b="0" i="0" sz="2200" u="none" cap="none" strike="noStrike">
              <a:solidFill>
                <a:srgbClr val="C00000"/>
              </a:solidFill>
              <a:latin typeface="Arial"/>
              <a:ea typeface="Arial"/>
              <a:cs typeface="Arial"/>
              <a:sym typeface="Arial"/>
            </a:endParaRPr>
          </a:p>
        </p:txBody>
      </p:sp>
      <p:sp>
        <p:nvSpPr>
          <p:cNvPr id="218" name="Google Shape;218;p17"/>
          <p:cNvSpPr/>
          <p:nvPr/>
        </p:nvSpPr>
        <p:spPr>
          <a:xfrm>
            <a:off x="1858963" y="5461000"/>
            <a:ext cx="910057" cy="430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 </a:t>
            </a:r>
            <a:r>
              <a:rPr b="1" i="0" lang="fr-FR" sz="2200" u="none" cap="none" strike="noStrike">
                <a:solidFill>
                  <a:srgbClr val="C00000"/>
                </a:solidFill>
                <a:latin typeface="Open Sans"/>
                <a:ea typeface="Open Sans"/>
                <a:cs typeface="Open Sans"/>
                <a:sym typeface="Open Sans"/>
              </a:rPr>
              <a:t>beau</a:t>
            </a:r>
            <a:r>
              <a:rPr b="1" i="0" lang="fr-FR" sz="1800" u="none" cap="none" strike="noStrike">
                <a:solidFill>
                  <a:schemeClr val="dk1"/>
                </a:solidFill>
                <a:latin typeface="Open Sans"/>
                <a:ea typeface="Open Sans"/>
                <a:cs typeface="Open Sans"/>
                <a:sym typeface="Open Sans"/>
              </a:rPr>
              <a:t> </a:t>
            </a:r>
            <a:endParaRPr b="0" i="0" sz="1800" u="none" cap="none" strike="noStrike">
              <a:solidFill>
                <a:srgbClr val="000000"/>
              </a:solidFill>
              <a:latin typeface="Arial"/>
              <a:ea typeface="Arial"/>
              <a:cs typeface="Arial"/>
              <a:sym typeface="Arial"/>
            </a:endParaRPr>
          </a:p>
        </p:txBody>
      </p:sp>
      <p:sp>
        <p:nvSpPr>
          <p:cNvPr id="219" name="Google Shape;219;p17"/>
          <p:cNvSpPr/>
          <p:nvPr/>
        </p:nvSpPr>
        <p:spPr>
          <a:xfrm>
            <a:off x="2392363" y="5789613"/>
            <a:ext cx="4205287" cy="431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C00000"/>
                </a:solidFill>
                <a:latin typeface="Open Sans"/>
                <a:ea typeface="Open Sans"/>
                <a:cs typeface="Open Sans"/>
                <a:sym typeface="Open Sans"/>
              </a:rPr>
              <a:t>grand, vigoureux, solide, planté </a:t>
            </a:r>
            <a:endParaRPr b="0" i="0" sz="2200" u="none" cap="none" strike="noStrike">
              <a:solidFill>
                <a:srgbClr val="C00000"/>
              </a:solidFill>
              <a:latin typeface="Arial"/>
              <a:ea typeface="Arial"/>
              <a:cs typeface="Arial"/>
              <a:sym typeface="Arial"/>
            </a:endParaRPr>
          </a:p>
        </p:txBody>
      </p:sp>
      <p:sp>
        <p:nvSpPr>
          <p:cNvPr id="220" name="Google Shape;220;p17"/>
          <p:cNvSpPr/>
          <p:nvPr/>
        </p:nvSpPr>
        <p:spPr>
          <a:xfrm>
            <a:off x="1354847" y="4637881"/>
            <a:ext cx="3562350" cy="4302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C00000"/>
                </a:solidFill>
                <a:latin typeface="Open Sans"/>
                <a:ea typeface="Open Sans"/>
                <a:cs typeface="Open Sans"/>
                <a:sym typeface="Open Sans"/>
              </a:rPr>
              <a:t>Ce sont des verbes d’état. </a:t>
            </a:r>
            <a:endParaRPr b="0" i="0" sz="2200" u="none" cap="none" strike="noStrike">
              <a:solidFill>
                <a:srgbClr val="C00000"/>
              </a:solidFill>
              <a:latin typeface="Arial"/>
              <a:ea typeface="Arial"/>
              <a:cs typeface="Arial"/>
              <a:sym typeface="Arial"/>
            </a:endParaRPr>
          </a:p>
        </p:txBody>
      </p:sp>
      <p:sp>
        <p:nvSpPr>
          <p:cNvPr id="221" name="Google Shape;221;p17"/>
          <p:cNvSpPr txBox="1"/>
          <p:nvPr/>
        </p:nvSpPr>
        <p:spPr>
          <a:xfrm>
            <a:off x="6815138" y="1008063"/>
            <a:ext cx="4976812" cy="4257675"/>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400"/>
              <a:buFont typeface="Arial"/>
              <a:buNone/>
            </a:pPr>
            <a:r>
              <a:rPr b="1" i="0" lang="fr-FR" sz="1400" u="none" cap="none" strike="noStrike">
                <a:solidFill>
                  <a:srgbClr val="002060"/>
                </a:solidFill>
                <a:latin typeface="Open Sans"/>
                <a:ea typeface="Open Sans"/>
                <a:cs typeface="Open Sans"/>
                <a:sym typeface="Open Sans"/>
              </a:rPr>
              <a:t>Michel</a:t>
            </a:r>
            <a:r>
              <a:rPr b="1" i="0" lang="fr-FR" sz="1400" u="none" cap="none" strike="noStrike">
                <a:solidFill>
                  <a:srgbClr val="FF0000"/>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Strogoff </a:t>
            </a:r>
            <a:r>
              <a:rPr b="0" i="0" lang="fr-FR" sz="1400" u="none" cap="none" strike="noStrike">
                <a:solidFill>
                  <a:schemeClr val="dk1"/>
                </a:solidFill>
                <a:latin typeface="Open Sans"/>
                <a:ea typeface="Open Sans"/>
                <a:cs typeface="Open Sans"/>
                <a:sym typeface="Open Sans"/>
              </a:rPr>
              <a:t>était </a:t>
            </a:r>
            <a:r>
              <a:rPr b="1" i="0" lang="fr-FR" sz="1400" u="sng" cap="none" strike="noStrike">
                <a:solidFill>
                  <a:srgbClr val="002060"/>
                </a:solidFill>
                <a:latin typeface="Open Sans"/>
                <a:ea typeface="Open Sans"/>
                <a:cs typeface="Open Sans"/>
                <a:sym typeface="Open Sans"/>
              </a:rPr>
              <a:t>grand</a:t>
            </a:r>
            <a:r>
              <a:rPr b="0" i="0" lang="fr-FR" sz="1400" u="none" cap="none" strike="noStrike">
                <a:solidFill>
                  <a:srgbClr val="002060"/>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et </a:t>
            </a:r>
            <a:r>
              <a:rPr b="1" i="0" lang="fr-FR" sz="1400" u="sng" cap="none" strike="noStrike">
                <a:solidFill>
                  <a:srgbClr val="002060"/>
                </a:solidFill>
                <a:latin typeface="Open Sans"/>
                <a:ea typeface="Open Sans"/>
                <a:cs typeface="Open Sans"/>
                <a:sym typeface="Open Sans"/>
              </a:rPr>
              <a:t>vigoureux</a:t>
            </a:r>
            <a:r>
              <a:rPr b="0" i="0" lang="fr-FR" sz="1400" u="none" cap="none" strike="noStrike">
                <a:solidFill>
                  <a:schemeClr val="dk1"/>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Il </a:t>
            </a:r>
            <a:r>
              <a:rPr b="0" i="0" lang="fr-FR" sz="1400" u="none" cap="none" strike="noStrike">
                <a:solidFill>
                  <a:schemeClr val="dk1"/>
                </a:solidFill>
                <a:latin typeface="Open Sans"/>
                <a:ea typeface="Open Sans"/>
                <a:cs typeface="Open Sans"/>
                <a:sym typeface="Open Sans"/>
              </a:rPr>
              <a:t>avait </a:t>
            </a:r>
            <a:r>
              <a:rPr b="1" i="0" lang="fr-FR" sz="1400" u="none" cap="none" strike="noStrike">
                <a:solidFill>
                  <a:srgbClr val="00B050"/>
                </a:solidFill>
                <a:latin typeface="Open Sans"/>
                <a:ea typeface="Open Sans"/>
                <a:cs typeface="Open Sans"/>
                <a:sym typeface="Open Sans"/>
              </a:rPr>
              <a:t>les épaules </a:t>
            </a:r>
            <a:r>
              <a:rPr b="1" i="0" lang="fr-FR" sz="1400" u="sng" cap="none" strike="noStrike">
                <a:solidFill>
                  <a:srgbClr val="00B050"/>
                </a:solidFill>
                <a:latin typeface="Open Sans"/>
                <a:ea typeface="Open Sans"/>
                <a:cs typeface="Open Sans"/>
                <a:sym typeface="Open Sans"/>
              </a:rPr>
              <a:t>larges</a:t>
            </a:r>
            <a:r>
              <a:rPr b="0" i="0" lang="fr-FR" sz="1400" u="none" cap="none" strike="noStrike">
                <a:solidFill>
                  <a:schemeClr val="dk1"/>
                </a:solidFill>
                <a:latin typeface="Open Sans"/>
                <a:ea typeface="Open Sans"/>
                <a:cs typeface="Open Sans"/>
                <a:sym typeface="Open Sans"/>
              </a:rPr>
              <a:t> et </a:t>
            </a:r>
            <a:r>
              <a:rPr b="1" i="0" lang="fr-FR" sz="1400" u="none" cap="none" strike="noStrike">
                <a:solidFill>
                  <a:srgbClr val="00B050"/>
                </a:solidFill>
                <a:latin typeface="Open Sans"/>
                <a:ea typeface="Open Sans"/>
                <a:cs typeface="Open Sans"/>
                <a:sym typeface="Open Sans"/>
              </a:rPr>
              <a:t>la poitrine </a:t>
            </a:r>
            <a:r>
              <a:rPr b="1" i="0" lang="fr-FR" sz="1400" u="sng" cap="none" strike="noStrike">
                <a:solidFill>
                  <a:srgbClr val="00B050"/>
                </a:solidFill>
                <a:latin typeface="Open Sans"/>
                <a:ea typeface="Open Sans"/>
                <a:cs typeface="Open Sans"/>
                <a:sym typeface="Open Sans"/>
              </a:rPr>
              <a:t>vaste</a:t>
            </a:r>
            <a:r>
              <a:rPr b="0" i="0" lang="fr-FR" sz="1400" u="none" cap="none" strike="noStrike">
                <a:solidFill>
                  <a:schemeClr val="dk1"/>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Ce </a:t>
            </a:r>
            <a:r>
              <a:rPr b="1" i="0" lang="fr-FR" sz="1400" u="sng" cap="none" strike="noStrike">
                <a:solidFill>
                  <a:srgbClr val="002060"/>
                </a:solidFill>
                <a:latin typeface="Open Sans"/>
                <a:ea typeface="Open Sans"/>
                <a:cs typeface="Open Sans"/>
                <a:sym typeface="Open Sans"/>
              </a:rPr>
              <a:t>beau</a:t>
            </a:r>
            <a:r>
              <a:rPr b="1" i="0" lang="fr-FR" sz="1400" u="none" cap="none" strike="noStrike">
                <a:solidFill>
                  <a:srgbClr val="002060"/>
                </a:solidFill>
                <a:latin typeface="Open Sans"/>
                <a:ea typeface="Open Sans"/>
                <a:cs typeface="Open Sans"/>
                <a:sym typeface="Open Sans"/>
              </a:rPr>
              <a:t> garçon </a:t>
            </a:r>
            <a:r>
              <a:rPr b="0" i="0" lang="fr-FR" sz="1400" u="none" cap="none" strike="noStrike">
                <a:solidFill>
                  <a:schemeClr val="dk1"/>
                </a:solidFill>
                <a:latin typeface="Open Sans"/>
                <a:ea typeface="Open Sans"/>
                <a:cs typeface="Open Sans"/>
                <a:sym typeface="Open Sans"/>
              </a:rPr>
              <a:t>est </a:t>
            </a:r>
            <a:r>
              <a:rPr b="1" i="0" lang="fr-FR" sz="1400" u="sng" cap="none" strike="noStrike">
                <a:solidFill>
                  <a:srgbClr val="002060"/>
                </a:solidFill>
                <a:latin typeface="Open Sans"/>
                <a:ea typeface="Open Sans"/>
                <a:cs typeface="Open Sans"/>
                <a:sym typeface="Open Sans"/>
              </a:rPr>
              <a:t>solide</a:t>
            </a:r>
            <a:r>
              <a:rPr b="0" i="0" lang="fr-FR" sz="1400" u="none" cap="none" strike="noStrike">
                <a:solidFill>
                  <a:schemeClr val="dk1"/>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il</a:t>
            </a:r>
            <a:r>
              <a:rPr b="1" i="0" lang="fr-FR" sz="1400" u="none" cap="none" strike="noStrike">
                <a:solidFill>
                  <a:srgbClr val="FF0000"/>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semblait bien </a:t>
            </a:r>
            <a:r>
              <a:rPr b="1" i="0" lang="fr-FR" sz="1400" u="none" cap="none" strike="noStrike">
                <a:solidFill>
                  <a:srgbClr val="002060"/>
                </a:solidFill>
                <a:latin typeface="Open Sans"/>
                <a:ea typeface="Open Sans"/>
                <a:cs typeface="Open Sans"/>
                <a:sym typeface="Open Sans"/>
              </a:rPr>
              <a:t>planté</a:t>
            </a:r>
            <a:r>
              <a:rPr b="1" i="0" lang="fr-FR" sz="1400" u="none" cap="none" strike="noStrike">
                <a:solidFill>
                  <a:srgbClr val="FF0000"/>
                </a:solidFill>
                <a:latin typeface="Open Sans"/>
                <a:ea typeface="Open Sans"/>
                <a:cs typeface="Open Sans"/>
                <a:sym typeface="Open Sans"/>
              </a:rPr>
              <a:t> </a:t>
            </a:r>
            <a:r>
              <a:rPr b="0" i="0" lang="fr-FR" sz="1400" u="none" cap="none" strike="noStrike">
                <a:solidFill>
                  <a:srgbClr val="002060"/>
                </a:solidFill>
                <a:latin typeface="Open Sans"/>
                <a:ea typeface="Open Sans"/>
                <a:cs typeface="Open Sans"/>
                <a:sym typeface="Open Sans"/>
              </a:rPr>
              <a:t>lorsqu'</a:t>
            </a:r>
            <a:r>
              <a:rPr b="1" i="0" lang="fr-FR" sz="1400" u="none" cap="none" strike="noStrike">
                <a:solidFill>
                  <a:srgbClr val="002060"/>
                </a:solidFill>
                <a:latin typeface="Open Sans"/>
                <a:ea typeface="Open Sans"/>
                <a:cs typeface="Open Sans"/>
                <a:sym typeface="Open Sans"/>
              </a:rPr>
              <a:t>il</a:t>
            </a:r>
            <a:r>
              <a:rPr b="1" i="0" lang="fr-FR" sz="1400" u="none" cap="none" strike="noStrike">
                <a:solidFill>
                  <a:schemeClr val="dk1"/>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posait ses deux pieds sur le sol. Sur sa tête, se crêpelait </a:t>
            </a:r>
            <a:r>
              <a:rPr b="1" i="0" lang="fr-FR" sz="1400" u="none" cap="none" strike="noStrike">
                <a:solidFill>
                  <a:srgbClr val="00B050"/>
                </a:solidFill>
                <a:latin typeface="Open Sans"/>
                <a:ea typeface="Open Sans"/>
                <a:cs typeface="Open Sans"/>
                <a:sym typeface="Open Sans"/>
              </a:rPr>
              <a:t>une chevelure </a:t>
            </a:r>
            <a:r>
              <a:rPr b="1" i="0" lang="fr-FR" sz="1400" u="sng" cap="none" strike="noStrike">
                <a:solidFill>
                  <a:srgbClr val="00B050"/>
                </a:solidFill>
                <a:latin typeface="Open Sans"/>
                <a:ea typeface="Open Sans"/>
                <a:cs typeface="Open Sans"/>
                <a:sym typeface="Open Sans"/>
              </a:rPr>
              <a:t>abondante</a:t>
            </a:r>
            <a:r>
              <a:rPr b="0" i="0" lang="fr-FR" sz="1400" u="none" cap="none" strike="noStrike">
                <a:solidFill>
                  <a:schemeClr val="dk1"/>
                </a:solidFill>
                <a:latin typeface="Open Sans"/>
                <a:ea typeface="Open Sans"/>
                <a:cs typeface="Open Sans"/>
                <a:sym typeface="Open Sans"/>
              </a:rPr>
              <a:t>, qui s'échappait en boucles, quand </a:t>
            </a:r>
            <a:r>
              <a:rPr b="1" i="0" lang="fr-FR" sz="1400" u="none" cap="none" strike="noStrike">
                <a:solidFill>
                  <a:srgbClr val="002060"/>
                </a:solidFill>
                <a:latin typeface="Open Sans"/>
                <a:ea typeface="Open Sans"/>
                <a:cs typeface="Open Sans"/>
                <a:sym typeface="Open Sans"/>
              </a:rPr>
              <a:t>il</a:t>
            </a:r>
            <a:r>
              <a:rPr b="0" i="0" lang="fr-FR" sz="1400" u="none" cap="none" strike="noStrike">
                <a:solidFill>
                  <a:srgbClr val="FF0000"/>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la coiffait de </a:t>
            </a:r>
            <a:r>
              <a:rPr b="1" i="0" lang="fr-FR" sz="1400" u="none" cap="none" strike="noStrike">
                <a:solidFill>
                  <a:srgbClr val="00B050"/>
                </a:solidFill>
                <a:latin typeface="Open Sans"/>
                <a:ea typeface="Open Sans"/>
                <a:cs typeface="Open Sans"/>
                <a:sym typeface="Open Sans"/>
              </a:rPr>
              <a:t>la casquette </a:t>
            </a:r>
            <a:r>
              <a:rPr b="1" i="0" lang="fr-FR" sz="1400" u="sng" cap="none" strike="noStrike">
                <a:solidFill>
                  <a:srgbClr val="00B050"/>
                </a:solidFill>
                <a:latin typeface="Open Sans"/>
                <a:ea typeface="Open Sans"/>
                <a:cs typeface="Open Sans"/>
                <a:sym typeface="Open Sans"/>
              </a:rPr>
              <a:t>moscovite</a:t>
            </a:r>
            <a:r>
              <a:rPr b="0" i="0" lang="fr-FR" sz="1400" u="none" cap="none" strike="noStrike">
                <a:solidFill>
                  <a:schemeClr val="dk1"/>
                </a:solidFill>
                <a:latin typeface="Open Sans"/>
                <a:ea typeface="Open Sans"/>
                <a:cs typeface="Open Sans"/>
                <a:sym typeface="Open Sans"/>
              </a:rPr>
              <a:t>. Ses yeux étaient d'un bleu foncé, avec </a:t>
            </a:r>
            <a:r>
              <a:rPr b="1" i="0" lang="fr-FR" sz="1400" u="none" cap="none" strike="noStrike">
                <a:solidFill>
                  <a:srgbClr val="00B050"/>
                </a:solidFill>
                <a:latin typeface="Open Sans"/>
                <a:ea typeface="Open Sans"/>
                <a:cs typeface="Open Sans"/>
                <a:sym typeface="Open Sans"/>
              </a:rPr>
              <a:t>un regard </a:t>
            </a:r>
            <a:r>
              <a:rPr b="1" i="0" lang="fr-FR" sz="1400" u="sng" cap="none" strike="noStrike">
                <a:solidFill>
                  <a:srgbClr val="00B050"/>
                </a:solidFill>
                <a:latin typeface="Open Sans"/>
                <a:ea typeface="Open Sans"/>
                <a:cs typeface="Open Sans"/>
                <a:sym typeface="Open Sans"/>
              </a:rPr>
              <a:t>droit, franc, inaltérable</a:t>
            </a:r>
            <a:r>
              <a:rPr b="0" i="0" lang="fr-FR" sz="1400" u="none" cap="none" strike="noStrike">
                <a:solidFill>
                  <a:schemeClr val="dk1"/>
                </a:solidFill>
                <a:latin typeface="Open Sans"/>
                <a:ea typeface="Open Sans"/>
                <a:cs typeface="Open Sans"/>
                <a:sym typeface="Open Sans"/>
              </a:rPr>
              <a:t>. Ils témoignaient d'un courage élevé. </a:t>
            </a:r>
            <a:r>
              <a:rPr b="1" i="0" lang="fr-FR" sz="1400" u="none" cap="none" strike="noStrike">
                <a:solidFill>
                  <a:srgbClr val="00B050"/>
                </a:solidFill>
                <a:latin typeface="Open Sans"/>
                <a:ea typeface="Open Sans"/>
                <a:cs typeface="Open Sans"/>
                <a:sym typeface="Open Sans"/>
              </a:rPr>
              <a:t>Son nez </a:t>
            </a:r>
            <a:r>
              <a:rPr b="1" i="0" lang="fr-FR" sz="1400" u="sng" cap="none" strike="noStrike">
                <a:solidFill>
                  <a:srgbClr val="00B050"/>
                </a:solidFill>
                <a:latin typeface="Open Sans"/>
                <a:ea typeface="Open Sans"/>
                <a:cs typeface="Open Sans"/>
                <a:sym typeface="Open Sans"/>
              </a:rPr>
              <a:t>puissant</a:t>
            </a:r>
            <a:r>
              <a:rPr b="0" i="0" lang="fr-FR" sz="1400" u="none" cap="none" strike="noStrike">
                <a:solidFill>
                  <a:schemeClr val="dk1"/>
                </a:solidFill>
                <a:latin typeface="Open Sans"/>
                <a:ea typeface="Open Sans"/>
                <a:cs typeface="Open Sans"/>
                <a:sym typeface="Open Sans"/>
              </a:rPr>
              <a:t>, </a:t>
            </a:r>
            <a:r>
              <a:rPr b="1" i="0" lang="fr-FR" sz="1400" u="sng" cap="none" strike="noStrike">
                <a:solidFill>
                  <a:srgbClr val="00B050"/>
                </a:solidFill>
                <a:latin typeface="Open Sans"/>
                <a:ea typeface="Open Sans"/>
                <a:cs typeface="Open Sans"/>
                <a:sym typeface="Open Sans"/>
              </a:rPr>
              <a:t>large de narines</a:t>
            </a:r>
            <a:r>
              <a:rPr b="0" i="0" lang="fr-FR" sz="1400" u="none" cap="none" strike="noStrike">
                <a:solidFill>
                  <a:schemeClr val="dk1"/>
                </a:solidFill>
                <a:latin typeface="Open Sans"/>
                <a:ea typeface="Open Sans"/>
                <a:cs typeface="Open Sans"/>
                <a:sym typeface="Open Sans"/>
              </a:rPr>
              <a:t>, dominait </a:t>
            </a:r>
            <a:r>
              <a:rPr b="1" i="0" lang="fr-FR" sz="1400" u="none" cap="none" strike="noStrike">
                <a:solidFill>
                  <a:srgbClr val="00B050"/>
                </a:solidFill>
                <a:latin typeface="Open Sans"/>
                <a:ea typeface="Open Sans"/>
                <a:cs typeface="Open Sans"/>
                <a:sym typeface="Open Sans"/>
              </a:rPr>
              <a:t>une bouche </a:t>
            </a:r>
            <a:r>
              <a:rPr b="1" i="0" lang="fr-FR" sz="1400" u="sng" cap="none" strike="noStrike">
                <a:solidFill>
                  <a:srgbClr val="00B050"/>
                </a:solidFill>
                <a:latin typeface="Open Sans"/>
                <a:ea typeface="Open Sans"/>
                <a:cs typeface="Open Sans"/>
                <a:sym typeface="Open Sans"/>
              </a:rPr>
              <a:t>symétrique</a:t>
            </a:r>
            <a:r>
              <a:rPr b="0" i="0" lang="fr-FR" sz="1400" u="none" cap="none" strike="noStrike">
                <a:solidFill>
                  <a:schemeClr val="dk1"/>
                </a:solidFill>
                <a:latin typeface="Open Sans"/>
                <a:ea typeface="Open Sans"/>
                <a:cs typeface="Open Sans"/>
                <a:sym typeface="Open Sans"/>
              </a:rPr>
              <a:t> avec </a:t>
            </a:r>
            <a:r>
              <a:rPr b="1" i="0" lang="fr-FR" sz="1400" u="none" cap="none" strike="noStrike">
                <a:solidFill>
                  <a:srgbClr val="00B050"/>
                </a:solidFill>
                <a:latin typeface="Open Sans"/>
                <a:ea typeface="Open Sans"/>
                <a:cs typeface="Open Sans"/>
                <a:sym typeface="Open Sans"/>
              </a:rPr>
              <a:t>les lèvres </a:t>
            </a:r>
            <a:r>
              <a:rPr b="1" i="0" lang="fr-FR" sz="1400" u="sng" cap="none" strike="noStrike">
                <a:solidFill>
                  <a:srgbClr val="00B050"/>
                </a:solidFill>
                <a:latin typeface="Open Sans"/>
                <a:ea typeface="Open Sans"/>
                <a:cs typeface="Open Sans"/>
                <a:sym typeface="Open Sans"/>
              </a:rPr>
              <a:t>un peu saillantes</a:t>
            </a:r>
            <a:r>
              <a:rPr b="0" i="0" lang="fr-FR" sz="1400" u="none" cap="none" strike="noStrike">
                <a:solidFill>
                  <a:schemeClr val="dk1"/>
                </a:solidFill>
                <a:latin typeface="Open Sans"/>
                <a:ea typeface="Open Sans"/>
                <a:cs typeface="Open Sans"/>
                <a:sym typeface="Open Sans"/>
              </a:rPr>
              <a:t> de </a:t>
            </a:r>
            <a:r>
              <a:rPr b="1" i="0" lang="fr-FR" sz="1400" u="none" cap="none" strike="noStrike">
                <a:solidFill>
                  <a:srgbClr val="002060"/>
                </a:solidFill>
                <a:latin typeface="Open Sans"/>
                <a:ea typeface="Open Sans"/>
                <a:cs typeface="Open Sans"/>
                <a:sym typeface="Open Sans"/>
              </a:rPr>
              <a:t>l'être</a:t>
            </a:r>
            <a:r>
              <a:rPr b="1" i="0" lang="fr-FR" sz="1400" u="none" cap="none" strike="noStrike">
                <a:solidFill>
                  <a:schemeClr val="dk1"/>
                </a:solidFill>
                <a:latin typeface="Open Sans"/>
                <a:ea typeface="Open Sans"/>
                <a:cs typeface="Open Sans"/>
                <a:sym typeface="Open Sans"/>
              </a:rPr>
              <a:t> </a:t>
            </a:r>
            <a:r>
              <a:rPr b="1" i="0" lang="fr-FR" sz="1400" u="sng" cap="none" strike="noStrike">
                <a:solidFill>
                  <a:srgbClr val="002060"/>
                </a:solidFill>
                <a:latin typeface="Open Sans"/>
                <a:ea typeface="Open Sans"/>
                <a:cs typeface="Open Sans"/>
                <a:sym typeface="Open Sans"/>
              </a:rPr>
              <a:t>généreux</a:t>
            </a:r>
            <a:r>
              <a:rPr b="0" i="0" lang="fr-FR" sz="1400" u="none" cap="none" strike="noStrike">
                <a:solidFill>
                  <a:srgbClr val="002060"/>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et </a:t>
            </a:r>
            <a:r>
              <a:rPr b="1" i="0" lang="fr-FR" sz="1400" u="sng" cap="none" strike="noStrike">
                <a:solidFill>
                  <a:srgbClr val="002060"/>
                </a:solidFill>
                <a:latin typeface="Open Sans"/>
                <a:ea typeface="Open Sans"/>
                <a:cs typeface="Open Sans"/>
                <a:sym typeface="Open Sans"/>
              </a:rPr>
              <a:t>bon</a:t>
            </a:r>
            <a:r>
              <a:rPr b="0" i="0" lang="fr-FR" sz="1400" u="none" cap="none" strike="noStrike">
                <a:solidFill>
                  <a:schemeClr val="dk1"/>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Michel</a:t>
            </a:r>
            <a:r>
              <a:rPr b="1" i="0" lang="fr-FR" sz="1400" u="none" cap="none" strike="noStrike">
                <a:solidFill>
                  <a:srgbClr val="FF0000"/>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Strogoff </a:t>
            </a:r>
            <a:r>
              <a:rPr b="0" i="0" lang="fr-FR" sz="1400" u="none" cap="none" strike="noStrike">
                <a:solidFill>
                  <a:schemeClr val="dk1"/>
                </a:solidFill>
                <a:latin typeface="Open Sans"/>
                <a:ea typeface="Open Sans"/>
                <a:cs typeface="Open Sans"/>
                <a:sym typeface="Open Sans"/>
              </a:rPr>
              <a:t>était </a:t>
            </a:r>
            <a:r>
              <a:rPr b="1" i="0" lang="fr-FR" sz="1400" u="sng" cap="none" strike="noStrike">
                <a:solidFill>
                  <a:srgbClr val="002060"/>
                </a:solidFill>
                <a:latin typeface="Open Sans"/>
                <a:ea typeface="Open Sans"/>
                <a:cs typeface="Open Sans"/>
                <a:sym typeface="Open Sans"/>
              </a:rPr>
              <a:t>vêtu</a:t>
            </a:r>
            <a:r>
              <a:rPr b="0" i="0" lang="fr-FR" sz="1400" u="none" cap="none" strike="noStrike">
                <a:solidFill>
                  <a:srgbClr val="002060"/>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d'</a:t>
            </a:r>
            <a:r>
              <a:rPr b="1" i="0" lang="fr-FR" sz="1400" u="none" cap="none" strike="noStrike">
                <a:solidFill>
                  <a:srgbClr val="00B050"/>
                </a:solidFill>
                <a:latin typeface="Open Sans"/>
                <a:ea typeface="Open Sans"/>
                <a:cs typeface="Open Sans"/>
                <a:sym typeface="Open Sans"/>
              </a:rPr>
              <a:t>un</a:t>
            </a:r>
            <a:r>
              <a:rPr b="0" i="0" lang="fr-FR" sz="1400" u="none" cap="none" strike="noStrike">
                <a:solidFill>
                  <a:schemeClr val="dk1"/>
                </a:solidFill>
                <a:latin typeface="Open Sans"/>
                <a:ea typeface="Open Sans"/>
                <a:cs typeface="Open Sans"/>
                <a:sym typeface="Open Sans"/>
              </a:rPr>
              <a:t> </a:t>
            </a:r>
            <a:r>
              <a:rPr b="1" i="0" lang="fr-FR" sz="1400" u="sng" cap="none" strike="noStrike">
                <a:solidFill>
                  <a:srgbClr val="00B050"/>
                </a:solidFill>
                <a:latin typeface="Open Sans"/>
                <a:ea typeface="Open Sans"/>
                <a:cs typeface="Open Sans"/>
                <a:sym typeface="Open Sans"/>
              </a:rPr>
              <a:t>élégant</a:t>
            </a:r>
            <a:r>
              <a:rPr b="0" i="0" lang="fr-FR" sz="1400" u="none" cap="none" strike="noStrike">
                <a:solidFill>
                  <a:schemeClr val="dk1"/>
                </a:solidFill>
                <a:latin typeface="Open Sans"/>
                <a:ea typeface="Open Sans"/>
                <a:cs typeface="Open Sans"/>
                <a:sym typeface="Open Sans"/>
              </a:rPr>
              <a:t> </a:t>
            </a:r>
            <a:r>
              <a:rPr b="1" i="0" lang="fr-FR" sz="1400" u="none" cap="none" strike="noStrike">
                <a:solidFill>
                  <a:srgbClr val="00B050"/>
                </a:solidFill>
                <a:latin typeface="Open Sans"/>
                <a:ea typeface="Open Sans"/>
                <a:cs typeface="Open Sans"/>
                <a:sym typeface="Open Sans"/>
              </a:rPr>
              <a:t>uniforme</a:t>
            </a:r>
            <a:r>
              <a:rPr b="0" i="0" lang="fr-FR" sz="1400" u="none" cap="none" strike="noStrike">
                <a:solidFill>
                  <a:schemeClr val="dk1"/>
                </a:solidFill>
                <a:latin typeface="Open Sans"/>
                <a:ea typeface="Open Sans"/>
                <a:cs typeface="Open Sans"/>
                <a:sym typeface="Open Sans"/>
              </a:rPr>
              <a:t> </a:t>
            </a:r>
            <a:r>
              <a:rPr b="1" i="0" lang="fr-FR" sz="1400" u="sng" cap="none" strike="noStrike">
                <a:solidFill>
                  <a:srgbClr val="00B050"/>
                </a:solidFill>
                <a:latin typeface="Open Sans"/>
                <a:ea typeface="Open Sans"/>
                <a:cs typeface="Open Sans"/>
                <a:sym typeface="Open Sans"/>
              </a:rPr>
              <a:t>militaire</a:t>
            </a:r>
            <a:r>
              <a:rPr b="0" i="0" lang="fr-FR" sz="1400" u="none" cap="none" strike="noStrike">
                <a:solidFill>
                  <a:schemeClr val="dk1"/>
                </a:solidFill>
                <a:latin typeface="Open Sans"/>
                <a:ea typeface="Open Sans"/>
                <a:cs typeface="Open Sans"/>
                <a:sym typeface="Open Sans"/>
              </a:rPr>
              <a:t>, qui se rapprochait de celui des officiers de chasseurs à cheval en campagne. </a:t>
            </a:r>
            <a:endParaRPr b="0" i="0" sz="14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400"/>
              <a:buFont typeface="Arial"/>
              <a:buNone/>
            </a:pPr>
            <a:r>
              <a:rPr b="1" i="0" lang="fr-FR" sz="14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
        <p:nvSpPr>
          <p:cNvPr id="222" name="Google Shape;222;p17"/>
          <p:cNvSpPr/>
          <p:nvPr/>
        </p:nvSpPr>
        <p:spPr>
          <a:xfrm>
            <a:off x="6030913" y="2077244"/>
            <a:ext cx="6132128" cy="189282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600"/>
              <a:buFont typeface="Arial"/>
              <a:buNone/>
            </a:pPr>
            <a:r>
              <a:rPr b="1" i="0" lang="fr-FR" sz="2600" u="none" cap="none" strike="noStrike">
                <a:solidFill>
                  <a:srgbClr val="C00000"/>
                </a:solidFill>
                <a:latin typeface="Open Sans"/>
                <a:ea typeface="Open Sans"/>
                <a:cs typeface="Open Sans"/>
                <a:sym typeface="Open Sans"/>
              </a:rPr>
              <a:t>Michel</a:t>
            </a:r>
            <a:r>
              <a:rPr b="1" i="0" lang="fr-FR" sz="2600" u="none" cap="none" strike="noStrike">
                <a:solidFill>
                  <a:srgbClr val="FF0000"/>
                </a:solidFill>
                <a:latin typeface="Open Sans"/>
                <a:ea typeface="Open Sans"/>
                <a:cs typeface="Open Sans"/>
                <a:sym typeface="Open Sans"/>
              </a:rPr>
              <a:t> </a:t>
            </a:r>
            <a:r>
              <a:rPr b="1" i="0" lang="fr-FR" sz="2600" u="none" cap="none" strike="noStrike">
                <a:solidFill>
                  <a:srgbClr val="C00000"/>
                </a:solidFill>
                <a:latin typeface="Open Sans"/>
                <a:ea typeface="Open Sans"/>
                <a:cs typeface="Open Sans"/>
                <a:sym typeface="Open Sans"/>
              </a:rPr>
              <a:t>Strogoff</a:t>
            </a:r>
            <a:r>
              <a:rPr b="1" i="0" lang="fr-FR" sz="2600" u="none" cap="none" strike="noStrike">
                <a:solidFill>
                  <a:srgbClr val="FF0000"/>
                </a:solidFill>
                <a:latin typeface="Open Sans"/>
                <a:ea typeface="Open Sans"/>
                <a:cs typeface="Open Sans"/>
                <a:sym typeface="Open Sans"/>
              </a:rPr>
              <a:t> </a:t>
            </a:r>
            <a:r>
              <a:rPr b="0" i="0" lang="fr-FR" sz="2600" u="none" cap="none" strike="noStrike">
                <a:solidFill>
                  <a:schemeClr val="dk1"/>
                </a:solidFill>
                <a:latin typeface="Open Sans"/>
                <a:ea typeface="Open Sans"/>
                <a:cs typeface="Open Sans"/>
                <a:sym typeface="Open Sans"/>
              </a:rPr>
              <a:t>était </a:t>
            </a:r>
            <a:r>
              <a:rPr b="1" i="0" lang="fr-FR" sz="2600" u="sng" cap="none" strike="noStrike">
                <a:solidFill>
                  <a:srgbClr val="C00000"/>
                </a:solidFill>
                <a:latin typeface="Open Sans"/>
                <a:ea typeface="Open Sans"/>
                <a:cs typeface="Open Sans"/>
                <a:sym typeface="Open Sans"/>
              </a:rPr>
              <a:t>grand</a:t>
            </a:r>
            <a:r>
              <a:rPr b="0" i="0" lang="fr-FR" sz="2600" u="none" cap="none" strike="noStrike">
                <a:solidFill>
                  <a:srgbClr val="FF0000"/>
                </a:solidFill>
                <a:latin typeface="Open Sans"/>
                <a:ea typeface="Open Sans"/>
                <a:cs typeface="Open Sans"/>
                <a:sym typeface="Open Sans"/>
              </a:rPr>
              <a:t> </a:t>
            </a:r>
            <a:r>
              <a:rPr b="0" i="0" lang="fr-FR" sz="2600" u="none" cap="none" strike="noStrike">
                <a:solidFill>
                  <a:schemeClr val="dk1"/>
                </a:solidFill>
                <a:latin typeface="Open Sans"/>
                <a:ea typeface="Open Sans"/>
                <a:cs typeface="Open Sans"/>
                <a:sym typeface="Open Sans"/>
              </a:rPr>
              <a:t>et </a:t>
            </a:r>
            <a:r>
              <a:rPr b="1" i="0" lang="fr-FR" sz="2600" u="sng" cap="none" strike="noStrike">
                <a:solidFill>
                  <a:srgbClr val="C00000"/>
                </a:solidFill>
                <a:latin typeface="Open Sans"/>
                <a:ea typeface="Open Sans"/>
                <a:cs typeface="Open Sans"/>
                <a:sym typeface="Open Sans"/>
              </a:rPr>
              <a:t>vigoureux</a:t>
            </a:r>
            <a:r>
              <a:rPr b="0" i="0" lang="fr-FR" sz="26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600"/>
              <a:buFont typeface="Arial"/>
              <a:buNone/>
            </a:pPr>
            <a:r>
              <a:rPr b="1" i="0" lang="fr-FR" sz="2600" u="none" cap="none" strike="noStrike">
                <a:solidFill>
                  <a:srgbClr val="C00000"/>
                </a:solidFill>
                <a:latin typeface="Open Sans"/>
                <a:ea typeface="Open Sans"/>
                <a:cs typeface="Open Sans"/>
                <a:sym typeface="Open Sans"/>
              </a:rPr>
              <a:t>Ce</a:t>
            </a:r>
            <a:r>
              <a:rPr b="1" i="0" lang="fr-FR" sz="2600" u="none" cap="none" strike="noStrike">
                <a:solidFill>
                  <a:srgbClr val="FF0000"/>
                </a:solidFill>
                <a:latin typeface="Open Sans"/>
                <a:ea typeface="Open Sans"/>
                <a:cs typeface="Open Sans"/>
                <a:sym typeface="Open Sans"/>
              </a:rPr>
              <a:t> </a:t>
            </a:r>
            <a:r>
              <a:rPr b="1" i="0" lang="fr-FR" sz="2600" u="sng" cap="none" strike="noStrike">
                <a:solidFill>
                  <a:srgbClr val="C00000"/>
                </a:solidFill>
                <a:latin typeface="Open Sans"/>
                <a:ea typeface="Open Sans"/>
                <a:cs typeface="Open Sans"/>
                <a:sym typeface="Open Sans"/>
              </a:rPr>
              <a:t>beau</a:t>
            </a:r>
            <a:r>
              <a:rPr b="1" i="0" lang="fr-FR" sz="2600" u="none" cap="none" strike="noStrike">
                <a:solidFill>
                  <a:srgbClr val="FF0000"/>
                </a:solidFill>
                <a:latin typeface="Open Sans"/>
                <a:ea typeface="Open Sans"/>
                <a:cs typeface="Open Sans"/>
                <a:sym typeface="Open Sans"/>
              </a:rPr>
              <a:t> </a:t>
            </a:r>
            <a:r>
              <a:rPr b="1" i="0" lang="fr-FR" sz="2600" u="none" cap="none" strike="noStrike">
                <a:solidFill>
                  <a:srgbClr val="C00000"/>
                </a:solidFill>
                <a:latin typeface="Open Sans"/>
                <a:ea typeface="Open Sans"/>
                <a:cs typeface="Open Sans"/>
                <a:sym typeface="Open Sans"/>
              </a:rPr>
              <a:t>garçon</a:t>
            </a:r>
            <a:r>
              <a:rPr b="1" i="0" lang="fr-FR" sz="2600" u="none" cap="none" strike="noStrike">
                <a:solidFill>
                  <a:srgbClr val="FF0000"/>
                </a:solidFill>
                <a:latin typeface="Open Sans"/>
                <a:ea typeface="Open Sans"/>
                <a:cs typeface="Open Sans"/>
                <a:sym typeface="Open Sans"/>
              </a:rPr>
              <a:t> </a:t>
            </a:r>
            <a:r>
              <a:rPr b="0" i="0" lang="fr-FR" sz="2600" u="none" cap="none" strike="noStrike">
                <a:solidFill>
                  <a:schemeClr val="dk1"/>
                </a:solidFill>
                <a:latin typeface="Open Sans"/>
                <a:ea typeface="Open Sans"/>
                <a:cs typeface="Open Sans"/>
                <a:sym typeface="Open Sans"/>
              </a:rPr>
              <a:t>est </a:t>
            </a:r>
            <a:r>
              <a:rPr b="1" i="0" lang="fr-FR" sz="2600" u="sng" cap="none" strike="noStrike">
                <a:solidFill>
                  <a:srgbClr val="C00000"/>
                </a:solidFill>
                <a:latin typeface="Open Sans"/>
                <a:ea typeface="Open Sans"/>
                <a:cs typeface="Open Sans"/>
                <a:sym typeface="Open Sans"/>
              </a:rPr>
              <a:t>solide</a:t>
            </a:r>
            <a:r>
              <a:rPr b="1" i="0" lang="fr-FR" sz="2600" u="sng"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600"/>
              <a:buFont typeface="Arial"/>
              <a:buNone/>
            </a:pPr>
            <a:r>
              <a:rPr b="1" i="0" lang="fr-FR" sz="2600" u="none" cap="none" strike="noStrike">
                <a:solidFill>
                  <a:srgbClr val="C00000"/>
                </a:solidFill>
                <a:latin typeface="Open Sans"/>
                <a:ea typeface="Open Sans"/>
                <a:cs typeface="Open Sans"/>
                <a:sym typeface="Open Sans"/>
              </a:rPr>
              <a:t>Il</a:t>
            </a:r>
            <a:r>
              <a:rPr b="1" i="0" lang="fr-FR" sz="2600" u="none" cap="none" strike="noStrike">
                <a:solidFill>
                  <a:srgbClr val="FF0000"/>
                </a:solidFill>
                <a:latin typeface="Open Sans"/>
                <a:ea typeface="Open Sans"/>
                <a:cs typeface="Open Sans"/>
                <a:sym typeface="Open Sans"/>
              </a:rPr>
              <a:t> </a:t>
            </a:r>
            <a:r>
              <a:rPr b="0" i="0" lang="fr-FR" sz="2600" u="none" cap="none" strike="noStrike">
                <a:solidFill>
                  <a:schemeClr val="dk1"/>
                </a:solidFill>
                <a:latin typeface="Open Sans"/>
                <a:ea typeface="Open Sans"/>
                <a:cs typeface="Open Sans"/>
                <a:sym typeface="Open Sans"/>
              </a:rPr>
              <a:t>semblait bien </a:t>
            </a:r>
            <a:r>
              <a:rPr b="1" i="0" lang="fr-FR" sz="2600" u="sng" cap="none" strike="noStrike">
                <a:solidFill>
                  <a:srgbClr val="C00000"/>
                </a:solidFill>
                <a:latin typeface="Open Sans"/>
                <a:ea typeface="Open Sans"/>
                <a:cs typeface="Open Sans"/>
                <a:sym typeface="Open Sans"/>
              </a:rPr>
              <a:t>planté</a:t>
            </a:r>
            <a:r>
              <a:rPr b="1" i="0" lang="fr-FR" sz="2600" u="none" cap="none" strike="noStrike">
                <a:solidFill>
                  <a:srgbClr val="FF0000"/>
                </a:solidFill>
                <a:latin typeface="Open Sans"/>
                <a:ea typeface="Open Sans"/>
                <a:cs typeface="Open Sans"/>
                <a:sym typeface="Open Sans"/>
              </a:rPr>
              <a:t>. </a:t>
            </a:r>
            <a:r>
              <a:rPr b="0" i="0" lang="fr-FR" sz="2600" u="none" cap="none" strike="noStrike">
                <a:solidFill>
                  <a:schemeClr val="dk1"/>
                </a:solidFill>
                <a:latin typeface="Open Sans"/>
                <a:ea typeface="Open Sans"/>
                <a:cs typeface="Open Sans"/>
                <a:sym typeface="Open Sans"/>
              </a:rPr>
              <a:t> </a:t>
            </a:r>
            <a:endParaRPr b="0" i="0" sz="2600" u="none" cap="none" strike="noStrike">
              <a:solidFill>
                <a:srgbClr val="000000"/>
              </a:solidFill>
              <a:latin typeface="Arial"/>
              <a:ea typeface="Arial"/>
              <a:cs typeface="Arial"/>
              <a:sym typeface="Arial"/>
            </a:endParaRPr>
          </a:p>
        </p:txBody>
      </p:sp>
      <p:cxnSp>
        <p:nvCxnSpPr>
          <p:cNvPr id="223" name="Google Shape;223;p17"/>
          <p:cNvCxnSpPr/>
          <p:nvPr/>
        </p:nvCxnSpPr>
        <p:spPr>
          <a:xfrm>
            <a:off x="5311775" y="5789613"/>
            <a:ext cx="2570163" cy="0"/>
          </a:xfrm>
          <a:prstGeom prst="straightConnector1">
            <a:avLst/>
          </a:prstGeom>
          <a:noFill/>
          <a:ln cap="flat" cmpd="sng" w="38100">
            <a:solidFill>
              <a:srgbClr val="FF0000"/>
            </a:solidFill>
            <a:prstDash val="solid"/>
            <a:round/>
            <a:headEnd len="sm" w="sm" type="none"/>
            <a:tailEnd len="sm" w="sm" type="none"/>
          </a:ln>
        </p:spPr>
      </p:cxnSp>
      <p:cxnSp>
        <p:nvCxnSpPr>
          <p:cNvPr id="224" name="Google Shape;224;p17"/>
          <p:cNvCxnSpPr/>
          <p:nvPr/>
        </p:nvCxnSpPr>
        <p:spPr>
          <a:xfrm>
            <a:off x="8839200" y="5783263"/>
            <a:ext cx="2103438" cy="0"/>
          </a:xfrm>
          <a:prstGeom prst="straightConnector1">
            <a:avLst/>
          </a:prstGeom>
          <a:noFill/>
          <a:ln cap="flat" cmpd="sng" w="38100">
            <a:solidFill>
              <a:srgbClr val="FF0000"/>
            </a:solidFill>
            <a:prstDash val="solid"/>
            <a:round/>
            <a:headEnd len="sm" w="sm" type="none"/>
            <a:tailEnd len="sm" w="sm" type="none"/>
          </a:ln>
        </p:spPr>
      </p:cxnSp>
      <p:cxnSp>
        <p:nvCxnSpPr>
          <p:cNvPr id="225" name="Google Shape;225;p17"/>
          <p:cNvCxnSpPr/>
          <p:nvPr/>
        </p:nvCxnSpPr>
        <p:spPr>
          <a:xfrm>
            <a:off x="7250113" y="6199188"/>
            <a:ext cx="4022725" cy="0"/>
          </a:xfrm>
          <a:prstGeom prst="straightConnector1">
            <a:avLst/>
          </a:prstGeom>
          <a:noFill/>
          <a:ln cap="flat" cmpd="sng" w="38100">
            <a:solidFill>
              <a:srgbClr val="FF0000"/>
            </a:solidFill>
            <a:prstDash val="solid"/>
            <a:round/>
            <a:headEnd len="sm" w="sm" type="none"/>
            <a:tailEnd len="sm" w="sm" type="none"/>
          </a:ln>
        </p:spPr>
      </p:cxnSp>
      <p:cxnSp>
        <p:nvCxnSpPr>
          <p:cNvPr id="226" name="Google Shape;226;p17"/>
          <p:cNvCxnSpPr/>
          <p:nvPr/>
        </p:nvCxnSpPr>
        <p:spPr>
          <a:xfrm>
            <a:off x="876300" y="6575425"/>
            <a:ext cx="1463675" cy="0"/>
          </a:xfrm>
          <a:prstGeom prst="straightConnector1">
            <a:avLst/>
          </a:prstGeom>
          <a:noFill/>
          <a:ln cap="flat" cmpd="sng" w="38100">
            <a:solidFill>
              <a:srgbClr val="FF0000"/>
            </a:solidFill>
            <a:prstDash val="solid"/>
            <a:round/>
            <a:headEnd len="sm" w="sm" type="none"/>
            <a:tailEnd len="sm" w="sm" type="none"/>
          </a:ln>
        </p:spPr>
      </p:cxnSp>
      <p:cxnSp>
        <p:nvCxnSpPr>
          <p:cNvPr id="227" name="Google Shape;227;p17"/>
          <p:cNvCxnSpPr/>
          <p:nvPr/>
        </p:nvCxnSpPr>
        <p:spPr>
          <a:xfrm>
            <a:off x="3836988" y="6510338"/>
            <a:ext cx="2193925" cy="0"/>
          </a:xfrm>
          <a:prstGeom prst="straightConnector1">
            <a:avLst/>
          </a:prstGeom>
          <a:noFill/>
          <a:ln cap="flat" cmpd="sng" w="38100">
            <a:solidFill>
              <a:srgbClr val="FF000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1"/>
                                        </p:tgtEl>
                                        <p:attrNameLst>
                                          <p:attrName>style.visibility</p:attrName>
                                        </p:attrNameLst>
                                      </p:cBhvr>
                                      <p:to>
                                        <p:strVal val="visible"/>
                                      </p:to>
                                    </p:set>
                                  </p:childTnLst>
                                </p:cTn>
                              </p:par>
                              <p:par>
                                <p:cTn fill="hold" nodeType="withEffect" presetClass="entr" presetID="23" presetSubtype="16">
                                  <p:stCondLst>
                                    <p:cond delay="0"/>
                                  </p:stCondLst>
                                  <p:childTnLst>
                                    <p:set>
                                      <p:cBhvr>
                                        <p:cTn dur="1" fill="hold">
                                          <p:stCondLst>
                                            <p:cond delay="0"/>
                                          </p:stCondLst>
                                        </p:cTn>
                                        <p:tgtEl>
                                          <p:spTgt spid="222"/>
                                        </p:tgtEl>
                                        <p:attrNameLst>
                                          <p:attrName>style.visibility</p:attrName>
                                        </p:attrNameLst>
                                      </p:cBhvr>
                                      <p:to>
                                        <p:strVal val="visible"/>
                                      </p:to>
                                    </p:set>
                                    <p:anim calcmode="lin" valueType="num">
                                      <p:cBhvr additive="base">
                                        <p:cTn dur="750"/>
                                        <p:tgtEl>
                                          <p:spTgt spid="222"/>
                                        </p:tgtEl>
                                        <p:attrNameLst>
                                          <p:attrName>ppt_w</p:attrName>
                                        </p:attrNameLst>
                                      </p:cBhvr>
                                      <p:tavLst>
                                        <p:tav fmla="" tm="0">
                                          <p:val>
                                            <p:strVal val="0"/>
                                          </p:val>
                                        </p:tav>
                                        <p:tav fmla="" tm="100000">
                                          <p:val>
                                            <p:strVal val="#ppt_w"/>
                                          </p:val>
                                        </p:tav>
                                      </p:tavLst>
                                    </p:anim>
                                    <p:anim calcmode="lin" valueType="num">
                                      <p:cBhvr additive="base">
                                        <p:cTn dur="750"/>
                                        <p:tgtEl>
                                          <p:spTgt spid="222"/>
                                        </p:tgtEl>
                                        <p:attrNameLst>
                                          <p:attrName>ppt_h</p:attrName>
                                        </p:attrNameLst>
                                      </p:cBhvr>
                                      <p:tavLst>
                                        <p:tav fmla="" tm="0">
                                          <p:val>
                                            <p:strVal val="0"/>
                                          </p:val>
                                        </p:tav>
                                        <p:tav fmla="" tm="100000">
                                          <p:val>
                                            <p:strVal val="#ppt_h"/>
                                          </p:val>
                                        </p:tav>
                                      </p:tavLst>
                                    </p:anim>
                                  </p:childTnLst>
                                </p:cTn>
                              </p:par>
                              <p:par>
                                <p:cTn fill="hold" nodeType="withEffect" presetClass="exit" presetID="23" presetSubtype="32">
                                  <p:stCondLst>
                                    <p:cond delay="0"/>
                                  </p:stCondLst>
                                  <p:childTnLst>
                                    <p:anim calcmode="lin" valueType="num">
                                      <p:cBhvr additive="base">
                                        <p:cTn dur="1000"/>
                                        <p:tgtEl>
                                          <p:spTgt spid="221"/>
                                        </p:tgtEl>
                                        <p:attrNameLst>
                                          <p:attrName>ppt_w</p:attrName>
                                        </p:attrNameLst>
                                      </p:cBhvr>
                                      <p:tavLst>
                                        <p:tav fmla="" tm="0">
                                          <p:val>
                                            <p:strVal val="#ppt_w"/>
                                          </p:val>
                                        </p:tav>
                                        <p:tav fmla="" tm="100000">
                                          <p:val>
                                            <p:strVal val="0"/>
                                          </p:val>
                                        </p:tav>
                                      </p:tavLst>
                                    </p:anim>
                                    <p:anim calcmode="lin" valueType="num">
                                      <p:cBhvr additive="base">
                                        <p:cTn dur="1000"/>
                                        <p:tgtEl>
                                          <p:spTgt spid="221"/>
                                        </p:tgtEl>
                                        <p:attrNameLst>
                                          <p:attrName>ppt_h</p:attrName>
                                        </p:attrNameLst>
                                      </p:cBhvr>
                                      <p:tavLst>
                                        <p:tav fmla="" tm="0">
                                          <p:val>
                                            <p:strVal val="#ppt_h"/>
                                          </p:val>
                                        </p:tav>
                                        <p:tav fmla="" tm="100000">
                                          <p:val>
                                            <p:strVal val="0"/>
                                          </p:val>
                                        </p:tav>
                                      </p:tavLst>
                                    </p:anim>
                                    <p:set>
                                      <p:cBhvr>
                                        <p:cTn dur="1" fill="hold">
                                          <p:stCondLst>
                                            <p:cond delay="1000"/>
                                          </p:stCondLst>
                                        </p:cTn>
                                        <p:tgtEl>
                                          <p:spTgt spid="22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500"/>
                                        <p:tgtEl>
                                          <p:spTgt spid="218"/>
                                        </p:tgtEl>
                                      </p:cBhvr>
                                    </p:animEffect>
                                  </p:childTnLst>
                                </p:cTn>
                              </p:par>
                              <p:par>
                                <p:cTn fill="hold" nodeType="with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500"/>
                                        <p:tgtEl>
                                          <p:spTgt spid="224"/>
                                        </p:tgtEl>
                                      </p:cBhvr>
                                    </p:animEffect>
                                  </p:childTnLst>
                                </p:cTn>
                              </p:par>
                              <p:par>
                                <p:cTn fill="hold" nodeType="with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500"/>
                                        <p:tgtEl>
                                          <p:spTgt spid="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500"/>
                                        <p:tgtEl>
                                          <p:spTgt spid="219"/>
                                        </p:tgtEl>
                                      </p:cBhvr>
                                    </p:animEffect>
                                  </p:childTnLst>
                                </p:cTn>
                              </p:par>
                              <p:par>
                                <p:cTn fill="hold" nodeType="withEffect" presetClass="entr" presetID="10" presetSubtype="0">
                                  <p:stCondLst>
                                    <p:cond delay="0"/>
                                  </p:stCondLst>
                                  <p:childTnLst>
                                    <p:set>
                                      <p:cBhvr>
                                        <p:cTn dur="1" fill="hold">
                                          <p:stCondLst>
                                            <p:cond delay="0"/>
                                          </p:stCondLst>
                                        </p:cTn>
                                        <p:tgtEl>
                                          <p:spTgt spid="225"/>
                                        </p:tgtEl>
                                        <p:attrNameLst>
                                          <p:attrName>style.visibility</p:attrName>
                                        </p:attrNameLst>
                                      </p:cBhvr>
                                      <p:to>
                                        <p:strVal val="visible"/>
                                      </p:to>
                                    </p:set>
                                    <p:animEffect filter="fade" transition="in">
                                      <p:cBhvr>
                                        <p:cTn dur="500"/>
                                        <p:tgtEl>
                                          <p:spTgt spid="225"/>
                                        </p:tgtEl>
                                      </p:cBhvr>
                                    </p:animEffect>
                                  </p:childTnLst>
                                </p:cTn>
                              </p:par>
                              <p:par>
                                <p:cTn fill="hold" nodeType="with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par>
                                <p:cTn fill="hold" nodeType="with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500"/>
                                        <p:tgtEl>
                                          <p:spTgt spid="2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