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4"/>
    <p:sldMasterId id="214748368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12192000"/>
  <p:notesSz cx="6858000" cy="9144000"/>
  <p:embeddedFontLst>
    <p:embeddedFont>
      <p:font typeface="Open Sans Light"/>
      <p:regular r:id="rId28"/>
      <p:bold r:id="rId29"/>
      <p:italic r:id="rId30"/>
      <p:boldItalic r:id="rId31"/>
    </p:embeddedFont>
    <p:embeddedFont>
      <p:font typeface="Open Sans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6CA4CF-E40D-44A2-AD74-BCCF91924427}">
  <a:tblStyle styleId="{F36CA4CF-E40D-44A2-AD74-BCCF9192442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OpenSansLight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Light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Light-boldItalic.fntdata"/><Relationship Id="rId30" Type="http://schemas.openxmlformats.org/officeDocument/2006/relationships/font" Target="fonts/OpenSansLight-italic.fntdata"/><Relationship Id="rId11" Type="http://schemas.openxmlformats.org/officeDocument/2006/relationships/slide" Target="slides/slide5.xml"/><Relationship Id="rId33" Type="http://schemas.openxmlformats.org/officeDocument/2006/relationships/font" Target="fonts/OpenSans-bold.fntdata"/><Relationship Id="rId10" Type="http://schemas.openxmlformats.org/officeDocument/2006/relationships/slide" Target="slides/slide4.xml"/><Relationship Id="rId32" Type="http://schemas.openxmlformats.org/officeDocument/2006/relationships/font" Target="fonts/OpenSans-regular.fntdata"/><Relationship Id="rId13" Type="http://schemas.openxmlformats.org/officeDocument/2006/relationships/slide" Target="slides/slide7.xml"/><Relationship Id="rId35" Type="http://schemas.openxmlformats.org/officeDocument/2006/relationships/font" Target="fonts/OpenSans-boldItalic.fntdata"/><Relationship Id="rId12" Type="http://schemas.openxmlformats.org/officeDocument/2006/relationships/slide" Target="slides/slide6.xml"/><Relationship Id="rId34" Type="http://schemas.openxmlformats.org/officeDocument/2006/relationships/font" Target="fonts/OpenSans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3" name="Google Shape;44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4" name="Google Shape;444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9" name="Google Shape;59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4. Synthèse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informations repérées suite à l’analyse des phrases.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Il/Elle demande aux apprenants d’associer les étiquettes qui vont ensemble. </a:t>
            </a:r>
            <a:endParaRPr b="0" i="0" sz="12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0" name="Google Shape;600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4" name="Google Shape;61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4. Synthèse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élabore la synthèse avec les apprenants.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15" name="Google Shape;615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6" name="Google Shape;63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phrases et demande aux apprenants d’ajouter le signe de ponctuation convenable.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7" name="Google Shape;63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9" name="Google Shape;65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phrases et demande aux apprenants de trouver les phrases déclaratives.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Il/Elle leur demande de justifier les réponses. 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u="non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0" name="Google Shape;66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0" name="Google Shape;67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L’enseignant(e) demande aux apprenants de lire les phrases et d’identifier le type des phrases en justifiant.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Il/Elle présente ensuite la consigne. </a:t>
            </a:r>
            <a:endParaRPr/>
          </a:p>
        </p:txBody>
      </p:sp>
      <p:sp>
        <p:nvSpPr>
          <p:cNvPr id="671" name="Google Shape;671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8" name="Google Shape;68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L’enseignant(e) présente les phrases et demande aux apprenants d’identifier s’il s’agit d’une information demandée ou de l’expression d’un sentiment dans chaque phrase.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9" name="Google Shape;689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5" name="Google Shape;71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présente les phrases et demande aux apprenants de repérer les éléments qui caractérisent chacune.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Il/Elle leur demande de les classer dans le tableau selon le type de chacune.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6" name="Google Shape;716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7" name="Google Shape;73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lang="fr-FR" sz="1800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1" lang="fr-FR" sz="1800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0" lang="fr-FR" sz="1800" u="none">
                <a:latin typeface="Open Sans"/>
                <a:ea typeface="Open Sans"/>
                <a:cs typeface="Open Sans"/>
                <a:sym typeface="Open Sans"/>
              </a:rPr>
              <a:t>L’enseignant(e) présente le texte.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0" lang="fr-FR" sz="1800" u="none">
                <a:latin typeface="Open Sans"/>
                <a:ea typeface="Open Sans"/>
                <a:cs typeface="Open Sans"/>
                <a:sym typeface="Open Sans"/>
              </a:rPr>
              <a:t>Il/Elle demande aux apprenants de le lire.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None/>
            </a:pPr>
            <a:r>
              <a:rPr b="0" lang="fr-FR" sz="1800" u="none">
                <a:latin typeface="Open Sans"/>
                <a:ea typeface="Open Sans"/>
                <a:cs typeface="Open Sans"/>
                <a:sym typeface="Open Sans"/>
              </a:rPr>
              <a:t>Il/Elle leur demande de relever une phrase de chaque type demandé et de justifier leur choix.</a:t>
            </a:r>
            <a:endParaRPr b="0" sz="1800" u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8" name="Google Shape;73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0" name="Google Shape;75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5. Entrainement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L’enseignant(e) demande aux apprenants de rédiger une phrase relevant de chacun des types demandés.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Il/Elle peut demander aux apprenants de valider les propositions de leurs camarades avant son intervention.</a:t>
            </a:r>
            <a:endParaRPr/>
          </a:p>
        </p:txBody>
      </p:sp>
      <p:sp>
        <p:nvSpPr>
          <p:cNvPr id="751" name="Google Shape;751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9" name="Google Shape;769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4" name="Google Shape;45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4" name="Google Shape;77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9" name="Google Shape;77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1" name="Google Shape;47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AutoNum type="arabicPeriod"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Introduction 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texte, de cocher la bonne réponse. Il s’agit d’un dialogue comme le montre les tirets, les guillemets et les verbes déclaratifs (dit, demanda, répondit).</a:t>
            </a:r>
            <a:endParaRPr/>
          </a:p>
        </p:txBody>
      </p:sp>
      <p:sp>
        <p:nvSpPr>
          <p:cNvPr id="472" name="Google Shape;47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1. Découverte : rappel : la notion de phrase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texte, de compter le nombre de phrases dans le texte en justifiant leur réponse. </a:t>
            </a:r>
            <a:endParaRPr/>
          </a:p>
        </p:txBody>
      </p:sp>
      <p:sp>
        <p:nvSpPr>
          <p:cNvPr id="483" name="Google Shape;483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4" name="Google Shape;49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2. Repérage 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0" lang="fr-FR" u="none">
                <a:latin typeface="Open Sans"/>
                <a:ea typeface="Open Sans"/>
                <a:cs typeface="Open Sans"/>
                <a:sym typeface="Open Sans"/>
              </a:rPr>
              <a:t>L’enseignant(e) demande aux apprenants de relever des phrases qui commencent par une majuscule et se terminent par les différents points.</a:t>
            </a:r>
            <a:endParaRPr/>
          </a:p>
        </p:txBody>
      </p:sp>
      <p:sp>
        <p:nvSpPr>
          <p:cNvPr id="495" name="Google Shape;49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4" name="Google Shape;52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les deux phrases.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caractéristiques de chacune..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1" u="sng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u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5" name="Google Shape;525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2" name="Google Shape;54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les deux phrases.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marques de ponctuation , leur constituants et ce qu’elles expriment.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u="none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3" name="Google Shape;54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les deux phrases.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marques de ponctuation , leur constituants et ce qu’elles expriment.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2" name="Google Shape;56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l’enseignant(e) 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b="1" lang="fr-FR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L’enseignant(e) présente deux phrases du type exclamatif.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fr-FR" sz="12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Il/Elle demande aux apprenants de classer les phrases selon les marques de ponctuation , leur constituants et ce qu’elles expriment.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1" name="Google Shape;58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18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10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صفحة الرئيسية">
  <p:cSld name="الصفحة الرئيسية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>
            <p:ph idx="2" type="pic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 flipH="1" rot="10800000">
            <a:off x="0" y="2104056"/>
            <a:ext cx="12192000" cy="3997921"/>
            <a:chOff x="44070" y="706405"/>
            <a:chExt cx="16591967" cy="5470815"/>
          </a:xfrm>
        </p:grpSpPr>
        <p:grpSp>
          <p:nvGrpSpPr>
            <p:cNvPr id="13" name="Google Shape;13;p2"/>
            <p:cNvGrpSpPr/>
            <p:nvPr/>
          </p:nvGrpSpPr>
          <p:grpSpPr>
            <a:xfrm flipH="1" rot="10800000">
              <a:off x="44070" y="3524343"/>
              <a:ext cx="6199341" cy="2652877"/>
              <a:chOff x="4802629" y="811335"/>
              <a:chExt cx="6199341" cy="2652877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" name="Google Shape;17;p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١">
  <p:cSld name="المرحلة التعليمية - ١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/>
          <p:nvPr/>
        </p:nvSpPr>
        <p:spPr>
          <a:xfrm>
            <a:off x="530225" y="1487488"/>
            <a:ext cx="1587500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1"/>
          <p:cNvSpPr/>
          <p:nvPr/>
        </p:nvSpPr>
        <p:spPr>
          <a:xfrm>
            <a:off x="2117725" y="1487488"/>
            <a:ext cx="1589088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1"/>
          <p:cNvSpPr/>
          <p:nvPr/>
        </p:nvSpPr>
        <p:spPr>
          <a:xfrm>
            <a:off x="3706813" y="1487488"/>
            <a:ext cx="1589087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1"/>
          <p:cNvSpPr/>
          <p:nvPr/>
        </p:nvSpPr>
        <p:spPr>
          <a:xfrm>
            <a:off x="5295900" y="1487488"/>
            <a:ext cx="1597025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1"/>
          <p:cNvSpPr/>
          <p:nvPr/>
        </p:nvSpPr>
        <p:spPr>
          <a:xfrm>
            <a:off x="6892925" y="1487488"/>
            <a:ext cx="1589088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1"/>
          <p:cNvSpPr/>
          <p:nvPr/>
        </p:nvSpPr>
        <p:spPr>
          <a:xfrm>
            <a:off x="8482013" y="1487488"/>
            <a:ext cx="1589087" cy="849312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1"/>
          <p:cNvSpPr/>
          <p:nvPr/>
        </p:nvSpPr>
        <p:spPr>
          <a:xfrm>
            <a:off x="10071100" y="1487488"/>
            <a:ext cx="1587500" cy="849312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1"/>
          <p:cNvSpPr/>
          <p:nvPr/>
        </p:nvSpPr>
        <p:spPr>
          <a:xfrm>
            <a:off x="530225" y="2336800"/>
            <a:ext cx="1587500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1"/>
          <p:cNvSpPr/>
          <p:nvPr/>
        </p:nvSpPr>
        <p:spPr>
          <a:xfrm>
            <a:off x="2117725" y="2336800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1"/>
          <p:cNvSpPr/>
          <p:nvPr/>
        </p:nvSpPr>
        <p:spPr>
          <a:xfrm>
            <a:off x="3706813" y="2336800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1"/>
          <p:cNvSpPr/>
          <p:nvPr/>
        </p:nvSpPr>
        <p:spPr>
          <a:xfrm>
            <a:off x="5295900" y="2336800"/>
            <a:ext cx="1597025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1"/>
          <p:cNvSpPr/>
          <p:nvPr/>
        </p:nvSpPr>
        <p:spPr>
          <a:xfrm>
            <a:off x="6892925" y="2336800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1"/>
          <p:cNvSpPr/>
          <p:nvPr/>
        </p:nvSpPr>
        <p:spPr>
          <a:xfrm>
            <a:off x="8482013" y="2336800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1"/>
          <p:cNvSpPr/>
          <p:nvPr/>
        </p:nvSpPr>
        <p:spPr>
          <a:xfrm>
            <a:off x="10071100" y="2336800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1"/>
          <p:cNvSpPr/>
          <p:nvPr/>
        </p:nvSpPr>
        <p:spPr>
          <a:xfrm>
            <a:off x="530225" y="3184525"/>
            <a:ext cx="1587500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1"/>
          <p:cNvSpPr/>
          <p:nvPr/>
        </p:nvSpPr>
        <p:spPr>
          <a:xfrm>
            <a:off x="2117725" y="3184525"/>
            <a:ext cx="1589088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1"/>
          <p:cNvSpPr/>
          <p:nvPr/>
        </p:nvSpPr>
        <p:spPr>
          <a:xfrm>
            <a:off x="3706813" y="3184525"/>
            <a:ext cx="1589087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1"/>
          <p:cNvSpPr/>
          <p:nvPr/>
        </p:nvSpPr>
        <p:spPr>
          <a:xfrm>
            <a:off x="5295900" y="3184525"/>
            <a:ext cx="1597025" cy="838200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1"/>
          <p:cNvSpPr/>
          <p:nvPr/>
        </p:nvSpPr>
        <p:spPr>
          <a:xfrm>
            <a:off x="6892925" y="3184525"/>
            <a:ext cx="1589088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1"/>
          <p:cNvSpPr/>
          <p:nvPr/>
        </p:nvSpPr>
        <p:spPr>
          <a:xfrm>
            <a:off x="8482013" y="3184525"/>
            <a:ext cx="1589087" cy="838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1"/>
          <p:cNvSpPr/>
          <p:nvPr/>
        </p:nvSpPr>
        <p:spPr>
          <a:xfrm>
            <a:off x="10071100" y="3184525"/>
            <a:ext cx="1587500" cy="838200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1"/>
          <p:cNvSpPr/>
          <p:nvPr/>
        </p:nvSpPr>
        <p:spPr>
          <a:xfrm>
            <a:off x="530225" y="4022725"/>
            <a:ext cx="1587500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1"/>
          <p:cNvSpPr/>
          <p:nvPr/>
        </p:nvSpPr>
        <p:spPr>
          <a:xfrm>
            <a:off x="2117725" y="4022725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1"/>
          <p:cNvSpPr/>
          <p:nvPr/>
        </p:nvSpPr>
        <p:spPr>
          <a:xfrm>
            <a:off x="3706813" y="4022725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1"/>
          <p:cNvSpPr/>
          <p:nvPr/>
        </p:nvSpPr>
        <p:spPr>
          <a:xfrm>
            <a:off x="5295900" y="4022725"/>
            <a:ext cx="1597025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1"/>
          <p:cNvSpPr/>
          <p:nvPr/>
        </p:nvSpPr>
        <p:spPr>
          <a:xfrm>
            <a:off x="6892925" y="4022725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1"/>
          <p:cNvSpPr/>
          <p:nvPr/>
        </p:nvSpPr>
        <p:spPr>
          <a:xfrm>
            <a:off x="8482013" y="4022725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1"/>
          <p:cNvSpPr/>
          <p:nvPr/>
        </p:nvSpPr>
        <p:spPr>
          <a:xfrm>
            <a:off x="10071100" y="4022725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1"/>
          <p:cNvSpPr/>
          <p:nvPr/>
        </p:nvSpPr>
        <p:spPr>
          <a:xfrm>
            <a:off x="530225" y="4870450"/>
            <a:ext cx="1587500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1"/>
          <p:cNvSpPr/>
          <p:nvPr/>
        </p:nvSpPr>
        <p:spPr>
          <a:xfrm>
            <a:off x="2117725" y="4870450"/>
            <a:ext cx="1589088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1"/>
          <p:cNvSpPr/>
          <p:nvPr/>
        </p:nvSpPr>
        <p:spPr>
          <a:xfrm>
            <a:off x="3706813" y="4870450"/>
            <a:ext cx="1589087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1"/>
          <p:cNvSpPr/>
          <p:nvPr/>
        </p:nvSpPr>
        <p:spPr>
          <a:xfrm>
            <a:off x="5295900" y="4870450"/>
            <a:ext cx="1597025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1"/>
          <p:cNvSpPr/>
          <p:nvPr/>
        </p:nvSpPr>
        <p:spPr>
          <a:xfrm>
            <a:off x="6892925" y="4870450"/>
            <a:ext cx="1589088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1"/>
          <p:cNvSpPr/>
          <p:nvPr/>
        </p:nvSpPr>
        <p:spPr>
          <a:xfrm>
            <a:off x="8482013" y="4870450"/>
            <a:ext cx="1589087" cy="849313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1"/>
          <p:cNvSpPr/>
          <p:nvPr/>
        </p:nvSpPr>
        <p:spPr>
          <a:xfrm>
            <a:off x="10071100" y="4870450"/>
            <a:ext cx="1587500" cy="849313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1"/>
          <p:cNvSpPr/>
          <p:nvPr/>
        </p:nvSpPr>
        <p:spPr>
          <a:xfrm>
            <a:off x="530225" y="5719763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1"/>
          <p:cNvSpPr/>
          <p:nvPr/>
        </p:nvSpPr>
        <p:spPr>
          <a:xfrm>
            <a:off x="2117725" y="5719763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1"/>
          <p:cNvSpPr/>
          <p:nvPr/>
        </p:nvSpPr>
        <p:spPr>
          <a:xfrm>
            <a:off x="3706813" y="5719763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1"/>
          <p:cNvSpPr/>
          <p:nvPr/>
        </p:nvSpPr>
        <p:spPr>
          <a:xfrm>
            <a:off x="5295900" y="5719763"/>
            <a:ext cx="1597025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1"/>
          <p:cNvSpPr/>
          <p:nvPr/>
        </p:nvSpPr>
        <p:spPr>
          <a:xfrm>
            <a:off x="6892925" y="5719763"/>
            <a:ext cx="1589088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1"/>
          <p:cNvSpPr/>
          <p:nvPr/>
        </p:nvSpPr>
        <p:spPr>
          <a:xfrm>
            <a:off x="8482013" y="5719763"/>
            <a:ext cx="1589087" cy="847725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1"/>
          <p:cNvSpPr/>
          <p:nvPr/>
        </p:nvSpPr>
        <p:spPr>
          <a:xfrm>
            <a:off x="10071100" y="5719763"/>
            <a:ext cx="1587500" cy="847725"/>
          </a:xfrm>
          <a:prstGeom prst="rect">
            <a:avLst/>
          </a:prstGeom>
          <a:solidFill>
            <a:srgbClr val="F5F5F5"/>
          </a:solidFill>
          <a:ln cap="flat" cmpd="sng" w="9525">
            <a:solidFill>
              <a:srgbClr val="BCBE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٢">
  <p:cSld name="المرحلة التعليمية - ٢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2"/>
          <p:cNvSpPr/>
          <p:nvPr/>
        </p:nvSpPr>
        <p:spPr>
          <a:xfrm>
            <a:off x="4248055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2"/>
          <p:cNvSpPr/>
          <p:nvPr/>
        </p:nvSpPr>
        <p:spPr>
          <a:xfrm>
            <a:off x="7516516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2"/>
          <p:cNvSpPr/>
          <p:nvPr/>
        </p:nvSpPr>
        <p:spPr>
          <a:xfrm>
            <a:off x="7054126" y="2014140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2"/>
          <p:cNvSpPr/>
          <p:nvPr/>
        </p:nvSpPr>
        <p:spPr>
          <a:xfrm>
            <a:off x="7054126" y="4309665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2"/>
          <p:cNvSpPr/>
          <p:nvPr/>
        </p:nvSpPr>
        <p:spPr>
          <a:xfrm>
            <a:off x="4669497" y="2057384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2"/>
          <p:cNvSpPr/>
          <p:nvPr/>
        </p:nvSpPr>
        <p:spPr>
          <a:xfrm>
            <a:off x="4673678" y="4260516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2"/>
          <p:cNvSpPr/>
          <p:nvPr/>
        </p:nvSpPr>
        <p:spPr>
          <a:xfrm>
            <a:off x="4449132" y="1690777"/>
            <a:ext cx="3263556" cy="4174764"/>
          </a:xfrm>
          <a:custGeom>
            <a:rect b="b" l="l" r="r" t="t"/>
            <a:pathLst>
              <a:path extrusionOk="0" h="4174764" w="3263556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2"/>
          <p:cNvSpPr/>
          <p:nvPr/>
        </p:nvSpPr>
        <p:spPr>
          <a:xfrm>
            <a:off x="4406511" y="1671337"/>
            <a:ext cx="3382206" cy="5186663"/>
          </a:xfrm>
          <a:custGeom>
            <a:rect b="b" l="l" r="r" t="t"/>
            <a:pathLst>
              <a:path extrusionOk="0" h="5186663" w="3382206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٣">
  <p:cSld name="المرحلة التعليمية - ٣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7" name="Google Shape;157;p13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158" name="Google Shape;158;p13"/>
            <p:cNvSpPr/>
            <p:nvPr/>
          </p:nvSpPr>
          <p:spPr>
            <a:xfrm>
              <a:off x="648520" y="993616"/>
              <a:ext cx="4889897" cy="4886405"/>
            </a:xfrm>
            <a:custGeom>
              <a:rect b="b" l="l" r="r" t="t"/>
              <a:pathLst>
                <a:path extrusionOk="0" h="4886405" w="4889897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2725301" y="1994325"/>
              <a:ext cx="1028362" cy="2566364"/>
            </a:xfrm>
            <a:custGeom>
              <a:rect b="b" l="l" r="r" t="t"/>
              <a:pathLst>
                <a:path extrusionOk="0" h="2566364" w="1028362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753484" y="2816488"/>
              <a:ext cx="455857" cy="1789840"/>
            </a:xfrm>
            <a:custGeom>
              <a:rect b="b" l="l" r="r" t="t"/>
              <a:pathLst>
                <a:path extrusionOk="0" h="1789840" w="455857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1066883" y="1098145"/>
              <a:ext cx="2072516" cy="1251742"/>
            </a:xfrm>
            <a:custGeom>
              <a:rect b="b" l="l" r="r" t="t"/>
              <a:pathLst>
                <a:path extrusionOk="0" h="1251742" w="2072516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4181123" y="1783127"/>
              <a:ext cx="1252389" cy="3678776"/>
            </a:xfrm>
            <a:custGeom>
              <a:rect b="b" l="l" r="r" t="t"/>
              <a:pathLst>
                <a:path extrusionOk="0" h="3678776" w="1252389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1438596" y="4974046"/>
              <a:ext cx="1703522" cy="801445"/>
            </a:xfrm>
            <a:custGeom>
              <a:rect b="b" l="l" r="r" t="t"/>
              <a:pathLst>
                <a:path extrusionOk="0" h="801445" w="1703522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1497616" y="1065273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4920123" y="2977917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1856906" y="5103136"/>
              <a:ext cx="868395" cy="867775"/>
            </a:xfrm>
            <a:custGeom>
              <a:rect b="b" l="l" r="r" t="t"/>
              <a:pathLst>
                <a:path extrusionOk="0" h="867775" w="868395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438086" y="3327148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13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13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3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3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72" name="Google Shape;17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٤">
  <p:cSld name="المرحلة التعليمية - ٤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4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4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cap="flat" cmpd="sng" w="635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4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cap="flat" cmpd="sng" w="635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8" name="Google Shape;178;p14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179" name="Google Shape;179;p14"/>
            <p:cNvSpPr/>
            <p:nvPr/>
          </p:nvSpPr>
          <p:spPr>
            <a:xfrm>
              <a:off x="3147617" y="6872041"/>
              <a:ext cx="18722" cy="32763"/>
            </a:xfrm>
            <a:custGeom>
              <a:rect b="b" l="l" r="r" t="t"/>
              <a:pathLst>
                <a:path extrusionOk="0" h="33" w="18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3016553" y="7134170"/>
              <a:ext cx="9361" cy="18722"/>
            </a:xfrm>
            <a:custGeom>
              <a:rect b="b" l="l" r="r" t="t"/>
              <a:pathLst>
                <a:path extrusionOk="0" h="17" w="7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2754427" y="9310755"/>
              <a:ext cx="14041" cy="51492"/>
            </a:xfrm>
            <a:custGeom>
              <a:rect b="b" l="l" r="r" t="t"/>
              <a:pathLst>
                <a:path extrusionOk="0" h="49" w="14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2721659" y="9207777"/>
              <a:ext cx="9361" cy="70214"/>
            </a:xfrm>
            <a:custGeom>
              <a:rect b="b" l="l" r="r" t="t"/>
              <a:pathLst>
                <a:path extrusionOk="0" h="68" w="11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4149313" y="5804815"/>
              <a:ext cx="37447" cy="28086"/>
            </a:xfrm>
            <a:custGeom>
              <a:rect b="b" l="l" r="r" t="t"/>
              <a:pathLst>
                <a:path extrusionOk="0" h="27" w="37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3119531" y="6989062"/>
              <a:ext cx="18722" cy="32767"/>
            </a:xfrm>
            <a:custGeom>
              <a:rect b="b" l="l" r="r" t="t"/>
              <a:pathLst>
                <a:path extrusionOk="0" h="31" w="18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2731020" y="9263946"/>
              <a:ext cx="4682" cy="23406"/>
            </a:xfrm>
            <a:custGeom>
              <a:rect b="b" l="l" r="r" t="t"/>
              <a:pathLst>
                <a:path extrusionOk="0" h="20" w="4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4144632" y="5828216"/>
              <a:ext cx="9361" cy="4682"/>
            </a:xfrm>
            <a:custGeom>
              <a:rect b="b" l="l" r="r" t="t"/>
              <a:pathLst>
                <a:path extrusionOk="0" h="6" w="8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2791874" y="7653740"/>
              <a:ext cx="18722" cy="60851"/>
            </a:xfrm>
            <a:custGeom>
              <a:rect b="b" l="l" r="r" t="t"/>
              <a:pathLst>
                <a:path extrusionOk="0" h="56" w="18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4"/>
            <p:cNvSpPr/>
            <p:nvPr/>
          </p:nvSpPr>
          <p:spPr>
            <a:xfrm>
              <a:off x="3180380" y="6815872"/>
              <a:ext cx="23406" cy="23404"/>
            </a:xfrm>
            <a:custGeom>
              <a:rect b="b" l="l" r="r" t="t"/>
              <a:pathLst>
                <a:path extrusionOk="0" h="23" w="2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3620378" y="6193321"/>
              <a:ext cx="84255" cy="79576"/>
            </a:xfrm>
            <a:custGeom>
              <a:rect b="b" l="l" r="r" t="t"/>
              <a:pathLst>
                <a:path extrusionOk="0" h="74" w="81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5717392" y="7709911"/>
              <a:ext cx="477445" cy="777019"/>
            </a:xfrm>
            <a:custGeom>
              <a:rect b="b" l="l" r="r" t="t"/>
              <a:pathLst>
                <a:path extrusionOk="0" h="733" w="449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2131873" y="2509507"/>
              <a:ext cx="2288928" cy="2288925"/>
            </a:xfrm>
            <a:custGeom>
              <a:rect b="b" l="l" r="r" t="t"/>
              <a:pathLst>
                <a:path extrusionOk="0" h="2157" w="2157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2693573" y="9090757"/>
              <a:ext cx="126384" cy="313614"/>
            </a:xfrm>
            <a:custGeom>
              <a:rect b="b" l="l" r="r" t="t"/>
              <a:pathLst>
                <a:path extrusionOk="0" h="296" w="118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4"/>
            <p:cNvSpPr/>
            <p:nvPr/>
          </p:nvSpPr>
          <p:spPr>
            <a:xfrm>
              <a:off x="5993561" y="8369909"/>
              <a:ext cx="126382" cy="313614"/>
            </a:xfrm>
            <a:custGeom>
              <a:rect b="b" l="l" r="r" t="t"/>
              <a:pathLst>
                <a:path extrusionOk="0" h="297" w="118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4"/>
            <p:cNvSpPr/>
            <p:nvPr/>
          </p:nvSpPr>
          <p:spPr>
            <a:xfrm>
              <a:off x="2871445" y="2308229"/>
              <a:ext cx="322980" cy="482127"/>
            </a:xfrm>
            <a:custGeom>
              <a:rect b="b" l="l" r="r" t="t"/>
              <a:pathLst>
                <a:path extrusionOk="0" h="455" w="303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4"/>
            <p:cNvSpPr/>
            <p:nvPr/>
          </p:nvSpPr>
          <p:spPr>
            <a:xfrm>
              <a:off x="2688894" y="1671637"/>
              <a:ext cx="496168" cy="861274"/>
            </a:xfrm>
            <a:custGeom>
              <a:rect b="b" l="l" r="r" t="t"/>
              <a:pathLst>
                <a:path extrusionOk="0" h="812" w="467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4"/>
            <p:cNvSpPr/>
            <p:nvPr/>
          </p:nvSpPr>
          <p:spPr>
            <a:xfrm>
              <a:off x="2333151" y="5860984"/>
              <a:ext cx="3014457" cy="809782"/>
            </a:xfrm>
            <a:custGeom>
              <a:rect b="b" l="l" r="r" t="t"/>
              <a:pathLst>
                <a:path extrusionOk="0" h="764" w="2842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4"/>
            <p:cNvSpPr/>
            <p:nvPr/>
          </p:nvSpPr>
          <p:spPr>
            <a:xfrm>
              <a:off x="5286755" y="5701835"/>
              <a:ext cx="547660" cy="369784"/>
            </a:xfrm>
            <a:custGeom>
              <a:rect b="b" l="l" r="r" t="t"/>
              <a:pathLst>
                <a:path extrusionOk="0" h="350" w="518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4"/>
            <p:cNvSpPr/>
            <p:nvPr/>
          </p:nvSpPr>
          <p:spPr>
            <a:xfrm>
              <a:off x="1851024" y="6450768"/>
              <a:ext cx="547660" cy="369784"/>
            </a:xfrm>
            <a:custGeom>
              <a:rect b="b" l="l" r="r" t="t"/>
              <a:pathLst>
                <a:path extrusionOk="0" h="349" w="518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4"/>
            <p:cNvSpPr/>
            <p:nvPr/>
          </p:nvSpPr>
          <p:spPr>
            <a:xfrm>
              <a:off x="3681231" y="5748643"/>
              <a:ext cx="332339" cy="1057868"/>
            </a:xfrm>
            <a:custGeom>
              <a:rect b="b" l="l" r="r" t="t"/>
              <a:pathLst>
                <a:path extrusionOk="0" h="998" w="312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4"/>
            <p:cNvSpPr/>
            <p:nvPr/>
          </p:nvSpPr>
          <p:spPr>
            <a:xfrm>
              <a:off x="2417406" y="3731203"/>
              <a:ext cx="692764" cy="4797855"/>
            </a:xfrm>
            <a:custGeom>
              <a:rect b="b" l="l" r="r" t="t"/>
              <a:pathLst>
                <a:path extrusionOk="0" h="4519" w="652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4"/>
            <p:cNvSpPr/>
            <p:nvPr/>
          </p:nvSpPr>
          <p:spPr>
            <a:xfrm>
              <a:off x="2417406" y="8430758"/>
              <a:ext cx="477445" cy="777019"/>
            </a:xfrm>
            <a:custGeom>
              <a:rect b="b" l="l" r="r" t="t"/>
              <a:pathLst>
                <a:path extrusionOk="0" h="732" w="448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4"/>
            <p:cNvSpPr/>
            <p:nvPr/>
          </p:nvSpPr>
          <p:spPr>
            <a:xfrm>
              <a:off x="3475274" y="3548652"/>
              <a:ext cx="2574459" cy="4334451"/>
            </a:xfrm>
            <a:custGeom>
              <a:rect b="b" l="l" r="r" t="t"/>
              <a:pathLst>
                <a:path extrusionOk="0" h="4084" w="2426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03" name="Google Shape;20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المرحلة التعليمية - ٦">
  <p:cSld name="3_المرحلة التعليمية - ٦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5C1A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5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5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BACC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5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5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B9D5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5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5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0E7FB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5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المرحلة التعليمية - ٦">
  <p:cSld name="2_المرحلة التعليمية - ٦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6"/>
          <p:cNvSpPr/>
          <p:nvPr>
            <p:ph idx="2" type="pic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16" name="Google Shape;216;p16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6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6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6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6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6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6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6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6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أسئلة نهاية الدرس">
  <p:cSld name="صفحة أسئلة نهاية الدرس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"/>
          <p:cNvSpPr/>
          <p:nvPr/>
        </p:nvSpPr>
        <p:spPr>
          <a:xfrm flipH="1">
            <a:off x="-1812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7"/>
          <p:cNvSpPr/>
          <p:nvPr/>
        </p:nvSpPr>
        <p:spPr>
          <a:xfrm flipH="1">
            <a:off x="94441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7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rPr b="1" i="0" lang="fr-FR" sz="15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5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" name="Google Shape;230;p17"/>
          <p:cNvGrpSpPr/>
          <p:nvPr/>
        </p:nvGrpSpPr>
        <p:grpSpPr>
          <a:xfrm flipH="1" rot="10800000">
            <a:off x="-1812" y="88702"/>
            <a:ext cx="12191999" cy="1998962"/>
            <a:chOff x="-24048006" y="706405"/>
            <a:chExt cx="33183930" cy="5470815"/>
          </a:xfrm>
        </p:grpSpPr>
        <p:grpSp>
          <p:nvGrpSpPr>
            <p:cNvPr id="231" name="Google Shape;231;p17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32" name="Google Shape;232;p17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1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1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35" name="Google Shape;235;p17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36" name="Google Shape;236;p17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1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1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39" name="Google Shape;23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7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b="1" i="0" sz="2800" u="none" cap="none" strike="noStrike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صفحة الرئيسية">
  <p:cSld name="الصفحة الرئيسية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05243" y="3090482"/>
            <a:ext cx="2247999" cy="22076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5" name="Google Shape;245;p20"/>
          <p:cNvGrpSpPr/>
          <p:nvPr/>
        </p:nvGrpSpPr>
        <p:grpSpPr>
          <a:xfrm flipH="1" rot="10800000">
            <a:off x="0" y="2104056"/>
            <a:ext cx="12192000" cy="3997921"/>
            <a:chOff x="44070" y="706405"/>
            <a:chExt cx="16591967" cy="5470815"/>
          </a:xfrm>
        </p:grpSpPr>
        <p:grpSp>
          <p:nvGrpSpPr>
            <p:cNvPr id="246" name="Google Shape;246;p20"/>
            <p:cNvGrpSpPr/>
            <p:nvPr/>
          </p:nvGrpSpPr>
          <p:grpSpPr>
            <a:xfrm flipH="1" rot="10800000">
              <a:off x="44070" y="3524343"/>
              <a:ext cx="6199341" cy="2652877"/>
              <a:chOff x="4802629" y="811335"/>
              <a:chExt cx="6199341" cy="2652877"/>
            </a:xfrm>
          </p:grpSpPr>
          <p:sp>
            <p:nvSpPr>
              <p:cNvPr id="247" name="Google Shape;247;p20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20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20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0" name="Google Shape;250;p20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251" name="Google Shape;251;p20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20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20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مقدمة الدرس">
  <p:cSld name="صفحة مقدمة الدرس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1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1"/>
          <p:cNvSpPr/>
          <p:nvPr>
            <p:ph idx="2" type="pic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257" name="Google Shape;25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واضيع أو الأهداف">
  <p:cSld name="المواضيع أو الأهداف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Connaissance de la langue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 flipH="1">
            <a:off x="9448110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26" name="Google Shape;26;p3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" name="Google Shape;30;p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1" name="Google Shape;31;p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4" name="Google Shape;34;p3"/>
          <p:cNvSpPr/>
          <p:nvPr/>
        </p:nvSpPr>
        <p:spPr>
          <a:xfrm flipH="1">
            <a:off x="9790321" y="699801"/>
            <a:ext cx="778955" cy="785296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واضيع أو الأهداف">
  <p:cSld name="المواضيع أو الأهداف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2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Lecture et compréhension de documents écrits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0" name="Google Shape;26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2"/>
          <p:cNvSpPr/>
          <p:nvPr/>
        </p:nvSpPr>
        <p:spPr>
          <a:xfrm flipH="1">
            <a:off x="9448110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62" name="Google Shape;262;p22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263" name="Google Shape;263;p22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264" name="Google Shape;264;p22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265;p2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2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7" name="Google Shape;267;p22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68" name="Google Shape;268;p22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p2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2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1" name="Google Shape;271;p22"/>
          <p:cNvSpPr/>
          <p:nvPr/>
        </p:nvSpPr>
        <p:spPr>
          <a:xfrm flipH="1">
            <a:off x="9790321" y="699801"/>
            <a:ext cx="778955" cy="785296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١">
  <p:cSld name="المرحلة التعليمية - ١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٢">
  <p:cSld name="المرحلة التعليمية - ٢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4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4"/>
          <p:cNvSpPr/>
          <p:nvPr/>
        </p:nvSpPr>
        <p:spPr>
          <a:xfrm>
            <a:off x="4248055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4"/>
          <p:cNvSpPr/>
          <p:nvPr/>
        </p:nvSpPr>
        <p:spPr>
          <a:xfrm>
            <a:off x="7516516" y="3144377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4"/>
          <p:cNvSpPr/>
          <p:nvPr/>
        </p:nvSpPr>
        <p:spPr>
          <a:xfrm>
            <a:off x="7054126" y="2014140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4"/>
          <p:cNvSpPr/>
          <p:nvPr/>
        </p:nvSpPr>
        <p:spPr>
          <a:xfrm>
            <a:off x="7054126" y="4309665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4"/>
          <p:cNvSpPr/>
          <p:nvPr/>
        </p:nvSpPr>
        <p:spPr>
          <a:xfrm>
            <a:off x="4669497" y="2057384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24"/>
          <p:cNvSpPr/>
          <p:nvPr/>
        </p:nvSpPr>
        <p:spPr>
          <a:xfrm>
            <a:off x="4673678" y="4260516"/>
            <a:ext cx="430753" cy="431863"/>
          </a:xfrm>
          <a:custGeom>
            <a:rect b="b" l="l" r="r" t="t"/>
            <a:pathLst>
              <a:path extrusionOk="0" h="431863" w="430753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24"/>
          <p:cNvSpPr/>
          <p:nvPr/>
        </p:nvSpPr>
        <p:spPr>
          <a:xfrm>
            <a:off x="4449132" y="1690777"/>
            <a:ext cx="3263556" cy="4174764"/>
          </a:xfrm>
          <a:custGeom>
            <a:rect b="b" l="l" r="r" t="t"/>
            <a:pathLst>
              <a:path extrusionOk="0" h="4174764" w="3263556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24"/>
          <p:cNvSpPr/>
          <p:nvPr/>
        </p:nvSpPr>
        <p:spPr>
          <a:xfrm>
            <a:off x="4406511" y="1671337"/>
            <a:ext cx="3382206" cy="5186663"/>
          </a:xfrm>
          <a:custGeom>
            <a:rect b="b" l="l" r="r" t="t"/>
            <a:pathLst>
              <a:path extrusionOk="0" h="5186663" w="3382206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Google Shape;284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٣">
  <p:cSld name="المرحلة التعليمية - ٣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5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7" name="Google Shape;287;p25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288" name="Google Shape;288;p25"/>
            <p:cNvSpPr/>
            <p:nvPr/>
          </p:nvSpPr>
          <p:spPr>
            <a:xfrm>
              <a:off x="648520" y="993616"/>
              <a:ext cx="4889897" cy="4886405"/>
            </a:xfrm>
            <a:custGeom>
              <a:rect b="b" l="l" r="r" t="t"/>
              <a:pathLst>
                <a:path extrusionOk="0" h="4886405" w="4889897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25"/>
            <p:cNvSpPr/>
            <p:nvPr/>
          </p:nvSpPr>
          <p:spPr>
            <a:xfrm>
              <a:off x="2725301" y="1994325"/>
              <a:ext cx="1028362" cy="2566364"/>
            </a:xfrm>
            <a:custGeom>
              <a:rect b="b" l="l" r="r" t="t"/>
              <a:pathLst>
                <a:path extrusionOk="0" h="2566364" w="1028362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25"/>
            <p:cNvSpPr/>
            <p:nvPr/>
          </p:nvSpPr>
          <p:spPr>
            <a:xfrm>
              <a:off x="753484" y="2816488"/>
              <a:ext cx="455857" cy="1789840"/>
            </a:xfrm>
            <a:custGeom>
              <a:rect b="b" l="l" r="r" t="t"/>
              <a:pathLst>
                <a:path extrusionOk="0" h="1789840" w="455857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25"/>
            <p:cNvSpPr/>
            <p:nvPr/>
          </p:nvSpPr>
          <p:spPr>
            <a:xfrm>
              <a:off x="1066883" y="1098145"/>
              <a:ext cx="2072516" cy="1251742"/>
            </a:xfrm>
            <a:custGeom>
              <a:rect b="b" l="l" r="r" t="t"/>
              <a:pathLst>
                <a:path extrusionOk="0" h="1251742" w="2072516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25"/>
            <p:cNvSpPr/>
            <p:nvPr/>
          </p:nvSpPr>
          <p:spPr>
            <a:xfrm>
              <a:off x="4181123" y="1783127"/>
              <a:ext cx="1252389" cy="3678776"/>
            </a:xfrm>
            <a:custGeom>
              <a:rect b="b" l="l" r="r" t="t"/>
              <a:pathLst>
                <a:path extrusionOk="0" h="3678776" w="1252389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25"/>
            <p:cNvSpPr/>
            <p:nvPr/>
          </p:nvSpPr>
          <p:spPr>
            <a:xfrm>
              <a:off x="1438596" y="4974046"/>
              <a:ext cx="1703522" cy="801445"/>
            </a:xfrm>
            <a:custGeom>
              <a:rect b="b" l="l" r="r" t="t"/>
              <a:pathLst>
                <a:path extrusionOk="0" h="801445" w="1703522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25"/>
            <p:cNvSpPr/>
            <p:nvPr/>
          </p:nvSpPr>
          <p:spPr>
            <a:xfrm>
              <a:off x="1497616" y="1065273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25"/>
            <p:cNvSpPr/>
            <p:nvPr/>
          </p:nvSpPr>
          <p:spPr>
            <a:xfrm>
              <a:off x="4920123" y="2977917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25"/>
            <p:cNvSpPr/>
            <p:nvPr/>
          </p:nvSpPr>
          <p:spPr>
            <a:xfrm>
              <a:off x="1856906" y="5103136"/>
              <a:ext cx="868395" cy="867775"/>
            </a:xfrm>
            <a:custGeom>
              <a:rect b="b" l="l" r="r" t="t"/>
              <a:pathLst>
                <a:path extrusionOk="0" h="867775" w="868395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25"/>
            <p:cNvSpPr/>
            <p:nvPr/>
          </p:nvSpPr>
          <p:spPr>
            <a:xfrm>
              <a:off x="438086" y="3327148"/>
              <a:ext cx="868289" cy="867669"/>
            </a:xfrm>
            <a:custGeom>
              <a:rect b="b" l="l" r="r" t="t"/>
              <a:pathLst>
                <a:path extrusionOk="0" h="867669" w="868289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rotWithShape="0" algn="tl" dir="2700000" dist="38100">
                <a:srgbClr val="000000">
                  <a:alpha val="31372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25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25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25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25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fr-FR" sz="3600" u="none" cap="none" strike="noStrik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02" name="Google Shape;30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٤">
  <p:cSld name="المرحلة التعليمية - ٤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6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6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26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cap="flat" cmpd="sng" w="635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6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cap="flat" cmpd="sng" w="635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r>
              <a:t/>
            </a:r>
            <a:endParaRPr b="0" i="0" sz="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8" name="Google Shape;308;p26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309" name="Google Shape;309;p26"/>
            <p:cNvSpPr/>
            <p:nvPr/>
          </p:nvSpPr>
          <p:spPr>
            <a:xfrm>
              <a:off x="3147617" y="6872041"/>
              <a:ext cx="18722" cy="32763"/>
            </a:xfrm>
            <a:custGeom>
              <a:rect b="b" l="l" r="r" t="t"/>
              <a:pathLst>
                <a:path extrusionOk="0" h="33" w="18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6"/>
            <p:cNvSpPr/>
            <p:nvPr/>
          </p:nvSpPr>
          <p:spPr>
            <a:xfrm>
              <a:off x="3016553" y="7134170"/>
              <a:ext cx="9361" cy="18722"/>
            </a:xfrm>
            <a:custGeom>
              <a:rect b="b" l="l" r="r" t="t"/>
              <a:pathLst>
                <a:path extrusionOk="0" h="17" w="7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26"/>
            <p:cNvSpPr/>
            <p:nvPr/>
          </p:nvSpPr>
          <p:spPr>
            <a:xfrm>
              <a:off x="2754427" y="9310755"/>
              <a:ext cx="14041" cy="51492"/>
            </a:xfrm>
            <a:custGeom>
              <a:rect b="b" l="l" r="r" t="t"/>
              <a:pathLst>
                <a:path extrusionOk="0" h="49" w="14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2721659" y="9207777"/>
              <a:ext cx="9361" cy="70214"/>
            </a:xfrm>
            <a:custGeom>
              <a:rect b="b" l="l" r="r" t="t"/>
              <a:pathLst>
                <a:path extrusionOk="0" h="68" w="11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26"/>
            <p:cNvSpPr/>
            <p:nvPr/>
          </p:nvSpPr>
          <p:spPr>
            <a:xfrm>
              <a:off x="4149313" y="5804815"/>
              <a:ext cx="37447" cy="28086"/>
            </a:xfrm>
            <a:custGeom>
              <a:rect b="b" l="l" r="r" t="t"/>
              <a:pathLst>
                <a:path extrusionOk="0" h="27" w="37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26"/>
            <p:cNvSpPr/>
            <p:nvPr/>
          </p:nvSpPr>
          <p:spPr>
            <a:xfrm>
              <a:off x="3119531" y="6989062"/>
              <a:ext cx="18722" cy="32767"/>
            </a:xfrm>
            <a:custGeom>
              <a:rect b="b" l="l" r="r" t="t"/>
              <a:pathLst>
                <a:path extrusionOk="0" h="31" w="18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26"/>
            <p:cNvSpPr/>
            <p:nvPr/>
          </p:nvSpPr>
          <p:spPr>
            <a:xfrm>
              <a:off x="2731020" y="9263946"/>
              <a:ext cx="4682" cy="23406"/>
            </a:xfrm>
            <a:custGeom>
              <a:rect b="b" l="l" r="r" t="t"/>
              <a:pathLst>
                <a:path extrusionOk="0" h="20" w="4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26"/>
            <p:cNvSpPr/>
            <p:nvPr/>
          </p:nvSpPr>
          <p:spPr>
            <a:xfrm>
              <a:off x="4144632" y="5828216"/>
              <a:ext cx="9361" cy="4682"/>
            </a:xfrm>
            <a:custGeom>
              <a:rect b="b" l="l" r="r" t="t"/>
              <a:pathLst>
                <a:path extrusionOk="0" h="6" w="8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26"/>
            <p:cNvSpPr/>
            <p:nvPr/>
          </p:nvSpPr>
          <p:spPr>
            <a:xfrm>
              <a:off x="2791874" y="7653740"/>
              <a:ext cx="18722" cy="60851"/>
            </a:xfrm>
            <a:custGeom>
              <a:rect b="b" l="l" r="r" t="t"/>
              <a:pathLst>
                <a:path extrusionOk="0" h="56" w="18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6"/>
            <p:cNvSpPr/>
            <p:nvPr/>
          </p:nvSpPr>
          <p:spPr>
            <a:xfrm>
              <a:off x="3180380" y="6815872"/>
              <a:ext cx="23406" cy="23404"/>
            </a:xfrm>
            <a:custGeom>
              <a:rect b="b" l="l" r="r" t="t"/>
              <a:pathLst>
                <a:path extrusionOk="0" h="23" w="2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26"/>
            <p:cNvSpPr/>
            <p:nvPr/>
          </p:nvSpPr>
          <p:spPr>
            <a:xfrm>
              <a:off x="3620378" y="6193321"/>
              <a:ext cx="84255" cy="79576"/>
            </a:xfrm>
            <a:custGeom>
              <a:rect b="b" l="l" r="r" t="t"/>
              <a:pathLst>
                <a:path extrusionOk="0" h="74" w="81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6"/>
            <p:cNvSpPr/>
            <p:nvPr/>
          </p:nvSpPr>
          <p:spPr>
            <a:xfrm>
              <a:off x="5717392" y="7709911"/>
              <a:ext cx="477445" cy="777019"/>
            </a:xfrm>
            <a:custGeom>
              <a:rect b="b" l="l" r="r" t="t"/>
              <a:pathLst>
                <a:path extrusionOk="0" h="733" w="449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26"/>
            <p:cNvSpPr/>
            <p:nvPr/>
          </p:nvSpPr>
          <p:spPr>
            <a:xfrm>
              <a:off x="2131873" y="2509507"/>
              <a:ext cx="2288928" cy="2288925"/>
            </a:xfrm>
            <a:custGeom>
              <a:rect b="b" l="l" r="r" t="t"/>
              <a:pathLst>
                <a:path extrusionOk="0" h="2157" w="2157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26"/>
            <p:cNvSpPr/>
            <p:nvPr/>
          </p:nvSpPr>
          <p:spPr>
            <a:xfrm>
              <a:off x="2693573" y="9090757"/>
              <a:ext cx="126384" cy="313614"/>
            </a:xfrm>
            <a:custGeom>
              <a:rect b="b" l="l" r="r" t="t"/>
              <a:pathLst>
                <a:path extrusionOk="0" h="296" w="118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6"/>
            <p:cNvSpPr/>
            <p:nvPr/>
          </p:nvSpPr>
          <p:spPr>
            <a:xfrm>
              <a:off x="5993561" y="8369909"/>
              <a:ext cx="126382" cy="313614"/>
            </a:xfrm>
            <a:custGeom>
              <a:rect b="b" l="l" r="r" t="t"/>
              <a:pathLst>
                <a:path extrusionOk="0" h="297" w="118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26"/>
            <p:cNvSpPr/>
            <p:nvPr/>
          </p:nvSpPr>
          <p:spPr>
            <a:xfrm>
              <a:off x="2871445" y="2308229"/>
              <a:ext cx="322980" cy="482127"/>
            </a:xfrm>
            <a:custGeom>
              <a:rect b="b" l="l" r="r" t="t"/>
              <a:pathLst>
                <a:path extrusionOk="0" h="455" w="303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26"/>
            <p:cNvSpPr/>
            <p:nvPr/>
          </p:nvSpPr>
          <p:spPr>
            <a:xfrm>
              <a:off x="2688894" y="1671637"/>
              <a:ext cx="496168" cy="861274"/>
            </a:xfrm>
            <a:custGeom>
              <a:rect b="b" l="l" r="r" t="t"/>
              <a:pathLst>
                <a:path extrusionOk="0" h="812" w="467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26"/>
            <p:cNvSpPr/>
            <p:nvPr/>
          </p:nvSpPr>
          <p:spPr>
            <a:xfrm>
              <a:off x="2333151" y="5860984"/>
              <a:ext cx="3014457" cy="809782"/>
            </a:xfrm>
            <a:custGeom>
              <a:rect b="b" l="l" r="r" t="t"/>
              <a:pathLst>
                <a:path extrusionOk="0" h="764" w="2842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26"/>
            <p:cNvSpPr/>
            <p:nvPr/>
          </p:nvSpPr>
          <p:spPr>
            <a:xfrm>
              <a:off x="5286755" y="5701835"/>
              <a:ext cx="547660" cy="369784"/>
            </a:xfrm>
            <a:custGeom>
              <a:rect b="b" l="l" r="r" t="t"/>
              <a:pathLst>
                <a:path extrusionOk="0" h="350" w="518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26"/>
            <p:cNvSpPr/>
            <p:nvPr/>
          </p:nvSpPr>
          <p:spPr>
            <a:xfrm>
              <a:off x="1851024" y="6450768"/>
              <a:ext cx="547660" cy="369784"/>
            </a:xfrm>
            <a:custGeom>
              <a:rect b="b" l="l" r="r" t="t"/>
              <a:pathLst>
                <a:path extrusionOk="0" h="349" w="518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26"/>
            <p:cNvSpPr/>
            <p:nvPr/>
          </p:nvSpPr>
          <p:spPr>
            <a:xfrm>
              <a:off x="3681231" y="5748643"/>
              <a:ext cx="332339" cy="1057868"/>
            </a:xfrm>
            <a:custGeom>
              <a:rect b="b" l="l" r="r" t="t"/>
              <a:pathLst>
                <a:path extrusionOk="0" h="998" w="312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26"/>
            <p:cNvSpPr/>
            <p:nvPr/>
          </p:nvSpPr>
          <p:spPr>
            <a:xfrm>
              <a:off x="2417406" y="3731203"/>
              <a:ext cx="692764" cy="4797855"/>
            </a:xfrm>
            <a:custGeom>
              <a:rect b="b" l="l" r="r" t="t"/>
              <a:pathLst>
                <a:path extrusionOk="0" h="4519" w="652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26"/>
            <p:cNvSpPr/>
            <p:nvPr/>
          </p:nvSpPr>
          <p:spPr>
            <a:xfrm>
              <a:off x="2417406" y="8430758"/>
              <a:ext cx="477445" cy="777019"/>
            </a:xfrm>
            <a:custGeom>
              <a:rect b="b" l="l" r="r" t="t"/>
              <a:pathLst>
                <a:path extrusionOk="0" h="732" w="448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26"/>
            <p:cNvSpPr/>
            <p:nvPr/>
          </p:nvSpPr>
          <p:spPr>
            <a:xfrm>
              <a:off x="3475274" y="3548652"/>
              <a:ext cx="2574459" cy="4334451"/>
            </a:xfrm>
            <a:custGeom>
              <a:rect b="b" l="l" r="r" t="t"/>
              <a:pathLst>
                <a:path extrusionOk="0" h="4084" w="2426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33" name="Google Shape;333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٥">
  <p:cSld name="المرحلة التعليمية - ٥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7"/>
          <p:cNvSpPr/>
          <p:nvPr/>
        </p:nvSpPr>
        <p:spPr>
          <a:xfrm flipH="1">
            <a:off x="91126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27"/>
          <p:cNvSpPr/>
          <p:nvPr/>
        </p:nvSpPr>
        <p:spPr>
          <a:xfrm flipH="1">
            <a:off x="91126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7"/>
          <p:cNvSpPr/>
          <p:nvPr/>
        </p:nvSpPr>
        <p:spPr>
          <a:xfrm flipH="1">
            <a:off x="4406568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7"/>
          <p:cNvSpPr/>
          <p:nvPr/>
        </p:nvSpPr>
        <p:spPr>
          <a:xfrm flipH="1">
            <a:off x="4406567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7"/>
          <p:cNvSpPr/>
          <p:nvPr/>
        </p:nvSpPr>
        <p:spPr>
          <a:xfrm flipH="1">
            <a:off x="265891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7"/>
          <p:cNvSpPr/>
          <p:nvPr/>
        </p:nvSpPr>
        <p:spPr>
          <a:xfrm flipH="1">
            <a:off x="265891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27"/>
          <p:cNvSpPr/>
          <p:nvPr/>
        </p:nvSpPr>
        <p:spPr>
          <a:xfrm flipH="1">
            <a:off x="6143019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27"/>
          <p:cNvSpPr/>
          <p:nvPr/>
        </p:nvSpPr>
        <p:spPr>
          <a:xfrm flipH="1">
            <a:off x="6143018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7"/>
          <p:cNvSpPr/>
          <p:nvPr/>
        </p:nvSpPr>
        <p:spPr>
          <a:xfrm flipH="1">
            <a:off x="9638325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27"/>
          <p:cNvSpPr/>
          <p:nvPr/>
        </p:nvSpPr>
        <p:spPr>
          <a:xfrm flipH="1">
            <a:off x="9638324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7"/>
          <p:cNvSpPr/>
          <p:nvPr/>
        </p:nvSpPr>
        <p:spPr>
          <a:xfrm flipH="1">
            <a:off x="7890672" y="1492929"/>
            <a:ext cx="1598400" cy="3808276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27"/>
          <p:cNvSpPr/>
          <p:nvPr/>
        </p:nvSpPr>
        <p:spPr>
          <a:xfrm flipH="1">
            <a:off x="7890671" y="1416428"/>
            <a:ext cx="1598400" cy="612000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7" name="Google Shape;34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٦">
  <p:cSld name="المرحلة التعليمية - ٦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"/>
          <p:cNvSpPr/>
          <p:nvPr>
            <p:ph idx="2" type="pic"/>
          </p:nvPr>
        </p:nvSpPr>
        <p:spPr>
          <a:xfrm>
            <a:off x="888719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50" name="Google Shape;350;p28"/>
          <p:cNvSpPr/>
          <p:nvPr>
            <p:ph idx="3" type="pic"/>
          </p:nvPr>
        </p:nvSpPr>
        <p:spPr>
          <a:xfrm>
            <a:off x="6143625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351" name="Google Shape;35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المرحلة التعليمية - ٦">
  <p:cSld name="3_المرحلة التعليمية - ٦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9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5C1A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9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9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4BACC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29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9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B9D5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9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9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cap="flat" cmpd="sng" w="38100">
            <a:solidFill>
              <a:srgbClr val="0E7FB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9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المرحلة التعليمية - ٦">
  <p:cSld name="1_المرحلة التعليمية - ٦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0"/>
          <p:cNvSpPr/>
          <p:nvPr>
            <p:ph idx="2" type="pic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364" name="Google Shape;364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المرحلة التعليمية - ٦">
  <p:cSld name="2_المرحلة التعليمية - ٦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1"/>
          <p:cNvSpPr/>
          <p:nvPr>
            <p:ph idx="2" type="pic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7" name="Google Shape;367;p31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1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1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31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31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31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31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1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1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6" name="Google Shape;376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٦">
  <p:cSld name="المرحلة التعليمية - ٦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أسئلة نهاية الدرس">
  <p:cSld name="صفحة أسئلة نهاية الدرس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2"/>
          <p:cNvSpPr/>
          <p:nvPr/>
        </p:nvSpPr>
        <p:spPr>
          <a:xfrm flipH="1">
            <a:off x="-1812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32"/>
          <p:cNvSpPr/>
          <p:nvPr/>
        </p:nvSpPr>
        <p:spPr>
          <a:xfrm flipH="1">
            <a:off x="94441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32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rPr b="1" i="0" lang="fr-FR" sz="15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15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1" name="Google Shape;381;p32"/>
          <p:cNvGrpSpPr/>
          <p:nvPr/>
        </p:nvGrpSpPr>
        <p:grpSpPr>
          <a:xfrm flipH="1" rot="10800000">
            <a:off x="-1812" y="88702"/>
            <a:ext cx="12191999" cy="1998962"/>
            <a:chOff x="-24048006" y="706405"/>
            <a:chExt cx="33183930" cy="5470815"/>
          </a:xfrm>
        </p:grpSpPr>
        <p:grpSp>
          <p:nvGrpSpPr>
            <p:cNvPr id="382" name="Google Shape;382;p32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383" name="Google Shape;383;p32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4" name="Google Shape;384;p3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5" name="Google Shape;385;p3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6" name="Google Shape;386;p32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87" name="Google Shape;387;p32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Google Shape;388;p3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" name="Google Shape;389;p32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390" name="Google Shape;390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32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b="1" i="0" sz="2800" u="none" cap="none" strike="noStrike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مراجع">
  <p:cSld name="صفحة المراجع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3"/>
          <p:cNvSpPr/>
          <p:nvPr/>
        </p:nvSpPr>
        <p:spPr>
          <a:xfrm flipH="1">
            <a:off x="-9144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33"/>
          <p:cNvSpPr/>
          <p:nvPr/>
        </p:nvSpPr>
        <p:spPr>
          <a:xfrm flipH="1">
            <a:off x="709592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33"/>
          <p:cNvSpPr/>
          <p:nvPr/>
        </p:nvSpPr>
        <p:spPr>
          <a:xfrm flipH="1">
            <a:off x="94240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6" name="Google Shape;396;p33"/>
          <p:cNvGrpSpPr/>
          <p:nvPr/>
        </p:nvGrpSpPr>
        <p:grpSpPr>
          <a:xfrm flipH="1" rot="10800000">
            <a:off x="-9144" y="88702"/>
            <a:ext cx="12191999" cy="1998962"/>
            <a:chOff x="-24048006" y="706405"/>
            <a:chExt cx="33183930" cy="5470815"/>
          </a:xfrm>
        </p:grpSpPr>
        <p:grpSp>
          <p:nvGrpSpPr>
            <p:cNvPr id="397" name="Google Shape;397;p33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398" name="Google Shape;398;p3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3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3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1" name="Google Shape;401;p3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02" name="Google Shape;402;p3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403;p3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4" name="Google Shape;404;p33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05" name="Google Shape;405;p33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406" name="Google Shape;406;p33"/>
            <p:cNvSpPr/>
            <p:nvPr/>
          </p:nvSpPr>
          <p:spPr>
            <a:xfrm flipH="1" rot="5400000">
              <a:off x="4674379" y="5298426"/>
              <a:ext cx="223160" cy="142010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5658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33"/>
            <p:cNvSpPr/>
            <p:nvPr/>
          </p:nvSpPr>
          <p:spPr>
            <a:xfrm flipH="1" rot="-5400000">
              <a:off x="4680603" y="5597643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C82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3"/>
            <p:cNvSpPr/>
            <p:nvPr/>
          </p:nvSpPr>
          <p:spPr>
            <a:xfrm flipH="1" rot="-5400000">
              <a:off x="4680603" y="5077728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ED0A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33"/>
            <p:cNvSpPr/>
            <p:nvPr/>
          </p:nvSpPr>
          <p:spPr>
            <a:xfrm flipH="1" rot="-5400000">
              <a:off x="4662514" y="4825671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F386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3"/>
            <p:cNvSpPr/>
            <p:nvPr/>
          </p:nvSpPr>
          <p:spPr>
            <a:xfrm flipH="1" rot="5400000">
              <a:off x="4697692" y="4572604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FF802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11" name="Google Shape;411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3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b="1" i="0" sz="28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فريق العمل">
  <p:cSld name="صفحة فريق العمل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4"/>
          <p:cNvSpPr/>
          <p:nvPr/>
        </p:nvSpPr>
        <p:spPr>
          <a:xfrm flipH="1">
            <a:off x="0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34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4"/>
          <p:cNvSpPr/>
          <p:nvPr/>
        </p:nvSpPr>
        <p:spPr>
          <a:xfrm flipH="1">
            <a:off x="9433215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7" name="Google Shape;417;p34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418" name="Google Shape;418;p34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419" name="Google Shape;419;p34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Google Shape;420;p34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Google Shape;421;p34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22" name="Google Shape;422;p34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23" name="Google Shape;423;p34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34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34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26" name="Google Shape;426;p34"/>
          <p:cNvSpPr/>
          <p:nvPr/>
        </p:nvSpPr>
        <p:spPr>
          <a:xfrm flipH="1">
            <a:off x="9653258" y="772427"/>
            <a:ext cx="1062037" cy="554037"/>
          </a:xfrm>
          <a:custGeom>
            <a:rect b="b" l="l" r="r" t="t"/>
            <a:pathLst>
              <a:path extrusionOk="0" h="141" w="271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7" name="Google Shape;427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4"/>
          <p:cNvSpPr txBox="1"/>
          <p:nvPr/>
        </p:nvSpPr>
        <p:spPr>
          <a:xfrm flipH="1">
            <a:off x="826088" y="230753"/>
            <a:ext cx="9912792" cy="5540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Contributeurs / Contributrices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شكر">
  <p:cSld name="صفحة الشكر"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5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b="1" i="0" lang="fr-FR" sz="7600" u="none" cap="none" strike="noStrik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6" name="Google Shape;436;p35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cap="flat" cmpd="sng" w="9525">
            <a:solidFill>
              <a:srgbClr val="3A383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37" name="Google Shape;437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المرحلة التعليمية - ٦">
  <p:cSld name="1_المرحلة التعليمية - ٦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>
            <p:ph idx="2" type="pic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المرحلة التعليمية - ٥">
  <p:cSld name="المرحلة التعليمية - ٥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 flipH="1">
            <a:off x="403604" y="2016328"/>
            <a:ext cx="2606041" cy="4346371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6"/>
          <p:cNvSpPr/>
          <p:nvPr/>
        </p:nvSpPr>
        <p:spPr>
          <a:xfrm flipH="1">
            <a:off x="403606" y="1209472"/>
            <a:ext cx="2606040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6"/>
          <p:cNvSpPr/>
          <p:nvPr/>
        </p:nvSpPr>
        <p:spPr>
          <a:xfrm flipH="1">
            <a:off x="6132332" y="2016328"/>
            <a:ext cx="2599046" cy="4346371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6"/>
          <p:cNvSpPr/>
          <p:nvPr/>
        </p:nvSpPr>
        <p:spPr>
          <a:xfrm flipH="1">
            <a:off x="6147225" y="1209472"/>
            <a:ext cx="2606040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6"/>
          <p:cNvSpPr/>
          <p:nvPr/>
        </p:nvSpPr>
        <p:spPr>
          <a:xfrm flipH="1">
            <a:off x="3260523" y="2016328"/>
            <a:ext cx="2620932" cy="4346372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6"/>
          <p:cNvSpPr/>
          <p:nvPr/>
        </p:nvSpPr>
        <p:spPr>
          <a:xfrm flipH="1">
            <a:off x="3275415" y="1209472"/>
            <a:ext cx="2606040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6"/>
          <p:cNvSpPr/>
          <p:nvPr/>
        </p:nvSpPr>
        <p:spPr>
          <a:xfrm flipH="1">
            <a:off x="9019036" y="2016327"/>
            <a:ext cx="2603500" cy="4346371"/>
          </a:xfrm>
          <a:prstGeom prst="roundRect">
            <a:avLst>
              <a:gd fmla="val 6084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6"/>
          <p:cNvSpPr/>
          <p:nvPr/>
        </p:nvSpPr>
        <p:spPr>
          <a:xfrm flipH="1">
            <a:off x="9019035" y="1209472"/>
            <a:ext cx="2603501" cy="908456"/>
          </a:xfrm>
          <a:custGeom>
            <a:rect b="b" l="l" r="r" t="t"/>
            <a:pathLst>
              <a:path extrusionOk="0" h="581397" w="180020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مراجع">
  <p:cSld name="صفحة المراجع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 flipH="1">
            <a:off x="-9144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7"/>
          <p:cNvSpPr/>
          <p:nvPr/>
        </p:nvSpPr>
        <p:spPr>
          <a:xfrm flipH="1">
            <a:off x="461155" y="1994291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7"/>
          <p:cNvSpPr/>
          <p:nvPr/>
        </p:nvSpPr>
        <p:spPr>
          <a:xfrm flipH="1">
            <a:off x="9424071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4" name="Google Shape;54;p7"/>
          <p:cNvGrpSpPr/>
          <p:nvPr/>
        </p:nvGrpSpPr>
        <p:grpSpPr>
          <a:xfrm flipH="1" rot="10800000">
            <a:off x="-9144" y="88702"/>
            <a:ext cx="12191999" cy="1998962"/>
            <a:chOff x="-24048006" y="706405"/>
            <a:chExt cx="33183930" cy="5470815"/>
          </a:xfrm>
        </p:grpSpPr>
        <p:grpSp>
          <p:nvGrpSpPr>
            <p:cNvPr id="55" name="Google Shape;55;p7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56" name="Google Shape;56;p7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" name="Google Shape;57;p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" name="Google Shape;58;p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9" name="Google Shape;59;p7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60" name="Google Shape;60;p7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" name="Google Shape;61;p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Google Shape;62;p7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3" name="Google Shape;63;p7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64" name="Google Shape;64;p7"/>
            <p:cNvSpPr/>
            <p:nvPr/>
          </p:nvSpPr>
          <p:spPr>
            <a:xfrm flipH="1" rot="5400000">
              <a:off x="4674379" y="5298426"/>
              <a:ext cx="223160" cy="142010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56587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7"/>
            <p:cNvSpPr/>
            <p:nvPr/>
          </p:nvSpPr>
          <p:spPr>
            <a:xfrm flipH="1" rot="-5400000">
              <a:off x="4680603" y="5597643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C82F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7"/>
            <p:cNvSpPr/>
            <p:nvPr/>
          </p:nvSpPr>
          <p:spPr>
            <a:xfrm flipH="1" rot="-5400000">
              <a:off x="4680603" y="5077728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ED0A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7"/>
            <p:cNvSpPr/>
            <p:nvPr/>
          </p:nvSpPr>
          <p:spPr>
            <a:xfrm flipH="1" rot="-5400000">
              <a:off x="4662514" y="4825671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1F386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7"/>
            <p:cNvSpPr/>
            <p:nvPr/>
          </p:nvSpPr>
          <p:spPr>
            <a:xfrm flipH="1" rot="5400000">
              <a:off x="4697692" y="4572604"/>
              <a:ext cx="210712" cy="1340896"/>
            </a:xfrm>
            <a:custGeom>
              <a:rect b="b" l="l" r="r" t="t"/>
              <a:pathLst>
                <a:path extrusionOk="0" h="2500353" w="468002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41275">
              <a:solidFill>
                <a:srgbClr val="FF802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0475" lIns="60950" spcFirstLastPara="1" rIns="60950" wrap="square" tIns="30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b="0" i="0" lang="fr-FR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b="0" i="0" sz="1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9" name="Google Shape;69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7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فريق العمل">
  <p:cSld name="صفحة فريق العمل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/>
          <p:nvPr/>
        </p:nvSpPr>
        <p:spPr>
          <a:xfrm flipH="1">
            <a:off x="0" y="987552"/>
            <a:ext cx="12210287" cy="5870448"/>
          </a:xfrm>
          <a:custGeom>
            <a:rect b="b" l="l" r="r" t="t"/>
            <a:pathLst>
              <a:path extrusionOk="0" h="5907024" w="12271248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8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 flipH="1">
            <a:off x="9433215" y="335716"/>
            <a:ext cx="1504933" cy="1504933"/>
          </a:xfrm>
          <a:custGeom>
            <a:rect b="b" l="l" r="r" t="t"/>
            <a:pathLst>
              <a:path extrusionOk="0" h="2017267" w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5" name="Google Shape;75;p8"/>
          <p:cNvGrpSpPr/>
          <p:nvPr/>
        </p:nvGrpSpPr>
        <p:grpSpPr>
          <a:xfrm flipH="1" rot="10800000">
            <a:off x="0" y="88702"/>
            <a:ext cx="12191999" cy="1998962"/>
            <a:chOff x="-24048006" y="706405"/>
            <a:chExt cx="33183930" cy="5470815"/>
          </a:xfrm>
        </p:grpSpPr>
        <p:grpSp>
          <p:nvGrpSpPr>
            <p:cNvPr id="76" name="Google Shape;76;p8"/>
            <p:cNvGrpSpPr/>
            <p:nvPr/>
          </p:nvGrpSpPr>
          <p:grpSpPr>
            <a:xfrm flipH="1" rot="10800000">
              <a:off x="-24048006" y="3524343"/>
              <a:ext cx="30291417" cy="2652877"/>
              <a:chOff x="-19289447" y="811335"/>
              <a:chExt cx="30291417" cy="2652877"/>
            </a:xfrm>
          </p:grpSpPr>
          <p:sp>
            <p:nvSpPr>
              <p:cNvPr id="77" name="Google Shape;77;p8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1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79;p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0" name="Google Shape;80;p8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81" name="Google Shape;81;p8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8"/>
              <p:cNvSpPr/>
              <p:nvPr/>
            </p:nvSpPr>
            <p:spPr>
              <a:xfrm flipH="1" rot="-2727637">
                <a:off x="9542351" y="362795"/>
                <a:ext cx="228600" cy="3549958"/>
              </a:xfrm>
              <a:custGeom>
                <a:rect b="b" l="l" r="r" t="t"/>
                <a:pathLst>
                  <a:path extrusionOk="0" h="3549958" w="22860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84" name="Google Shape;84;p8"/>
          <p:cNvSpPr/>
          <p:nvPr/>
        </p:nvSpPr>
        <p:spPr>
          <a:xfrm flipH="1">
            <a:off x="9653258" y="772427"/>
            <a:ext cx="1062037" cy="554037"/>
          </a:xfrm>
          <a:custGeom>
            <a:rect b="b" l="l" r="r" t="t"/>
            <a:pathLst>
              <a:path extrusionOk="0" h="141" w="271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8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b="1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CONTRIBUTEURS / CONTRIBUTRICES</a:t>
            </a:r>
            <a:endParaRPr b="1" i="0" sz="2800" u="none" cap="none" strike="noStrike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الشكر">
  <p:cSld name="صفحة الشكر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9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b="1" i="0" lang="fr-FR" sz="7600" u="none" cap="none" strike="noStrike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9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cap="flat" cmpd="sng" w="9525">
            <a:solidFill>
              <a:srgbClr val="3A383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5" name="Google Shape;95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صفحة مقدمة الدرس">
  <p:cSld name="صفحة مقدمة الدرس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0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/>
          <p:nvPr>
            <p:ph idx="2" type="pic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99" name="Google Shape;9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2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enseignerpartager.free.fr/documents/cours/sixiemechaperon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8"/>
          <p:cNvSpPr txBox="1"/>
          <p:nvPr/>
        </p:nvSpPr>
        <p:spPr>
          <a:xfrm>
            <a:off x="5060970" y="4738486"/>
            <a:ext cx="6510177" cy="6203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 : EB6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7" name="Google Shape;44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8"/>
          <p:cNvSpPr/>
          <p:nvPr/>
        </p:nvSpPr>
        <p:spPr>
          <a:xfrm>
            <a:off x="5097759" y="1499171"/>
            <a:ext cx="6473388" cy="461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Langue française </a:t>
            </a:r>
            <a:endParaRPr b="0" i="0" sz="2400" u="none" cap="none" strike="noStrike">
              <a:solidFill>
                <a:srgbClr val="75707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9" name="Google Shape;449;p38"/>
          <p:cNvSpPr/>
          <p:nvPr/>
        </p:nvSpPr>
        <p:spPr>
          <a:xfrm>
            <a:off x="5097759" y="2377049"/>
            <a:ext cx="581184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fr-FR" sz="4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types de phrases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0" name="Google Shape;450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9687" y="3349187"/>
            <a:ext cx="2150632" cy="1522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7"/>
          <p:cNvSpPr/>
          <p:nvPr/>
        </p:nvSpPr>
        <p:spPr>
          <a:xfrm>
            <a:off x="749411" y="112242"/>
            <a:ext cx="2703237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3" name="Google Shape;603;p47"/>
          <p:cNvSpPr/>
          <p:nvPr/>
        </p:nvSpPr>
        <p:spPr>
          <a:xfrm>
            <a:off x="749411" y="1544963"/>
            <a:ext cx="3236646" cy="1015663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47"/>
          <p:cNvSpPr/>
          <p:nvPr/>
        </p:nvSpPr>
        <p:spPr>
          <a:xfrm>
            <a:off x="6894573" y="5107039"/>
            <a:ext cx="3296286" cy="707886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déclarer une idée, à avancer une information.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5" name="Google Shape;605;p47"/>
          <p:cNvSpPr/>
          <p:nvPr/>
        </p:nvSpPr>
        <p:spPr>
          <a:xfrm>
            <a:off x="4518205" y="2560190"/>
            <a:ext cx="3563145" cy="1015663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d’interrogation.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47"/>
          <p:cNvSpPr/>
          <p:nvPr/>
        </p:nvSpPr>
        <p:spPr>
          <a:xfrm>
            <a:off x="7818365" y="3795620"/>
            <a:ext cx="3066730" cy="1015663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sert à demander une information , à poser une question.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47"/>
          <p:cNvSpPr/>
          <p:nvPr/>
        </p:nvSpPr>
        <p:spPr>
          <a:xfrm>
            <a:off x="1619080" y="5430204"/>
            <a:ext cx="3563145" cy="1323439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 ou un point d’exclamation.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47"/>
          <p:cNvSpPr/>
          <p:nvPr/>
        </p:nvSpPr>
        <p:spPr>
          <a:xfrm>
            <a:off x="7950452" y="1821962"/>
            <a:ext cx="4242123" cy="40011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donner un ordre, un conseil.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47"/>
          <p:cNvSpPr/>
          <p:nvPr/>
        </p:nvSpPr>
        <p:spPr>
          <a:xfrm>
            <a:off x="1327250" y="3963487"/>
            <a:ext cx="4005984" cy="1061957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d’exclamation.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7"/>
          <p:cNvSpPr/>
          <p:nvPr/>
        </p:nvSpPr>
        <p:spPr>
          <a:xfrm>
            <a:off x="4975888" y="841686"/>
            <a:ext cx="4005984" cy="732636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exprimer une émotion, un sentiment ou un jugement</a:t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p47"/>
          <p:cNvSpPr/>
          <p:nvPr/>
        </p:nvSpPr>
        <p:spPr>
          <a:xfrm>
            <a:off x="8081350" y="6000110"/>
            <a:ext cx="3296286" cy="707886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contient un verbe conjugué sans sujet. 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48"/>
          <p:cNvSpPr/>
          <p:nvPr/>
        </p:nvSpPr>
        <p:spPr>
          <a:xfrm>
            <a:off x="749411" y="93126"/>
            <a:ext cx="2426980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8" name="Google Shape;618;p48"/>
          <p:cNvSpPr/>
          <p:nvPr/>
        </p:nvSpPr>
        <p:spPr>
          <a:xfrm>
            <a:off x="4714187" y="199874"/>
            <a:ext cx="2333603" cy="830991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phrase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48"/>
          <p:cNvSpPr/>
          <p:nvPr/>
        </p:nvSpPr>
        <p:spPr>
          <a:xfrm>
            <a:off x="674969" y="1235910"/>
            <a:ext cx="193532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phrase déclarative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48"/>
          <p:cNvSpPr/>
          <p:nvPr/>
        </p:nvSpPr>
        <p:spPr>
          <a:xfrm>
            <a:off x="3593400" y="1229608"/>
            <a:ext cx="200569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La phrase interrogative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8"/>
          <p:cNvSpPr/>
          <p:nvPr/>
        </p:nvSpPr>
        <p:spPr>
          <a:xfrm>
            <a:off x="6548286" y="1227413"/>
            <a:ext cx="178928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phrase impérative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48"/>
          <p:cNvSpPr/>
          <p:nvPr/>
        </p:nvSpPr>
        <p:spPr>
          <a:xfrm>
            <a:off x="9286764" y="1235910"/>
            <a:ext cx="195404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 phrase exclamative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48"/>
          <p:cNvSpPr/>
          <p:nvPr/>
        </p:nvSpPr>
        <p:spPr>
          <a:xfrm>
            <a:off x="550123" y="2200320"/>
            <a:ext cx="2190366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8"/>
          <p:cNvSpPr/>
          <p:nvPr/>
        </p:nvSpPr>
        <p:spPr>
          <a:xfrm>
            <a:off x="546640" y="3597500"/>
            <a:ext cx="2216396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déclarer une idée, à avancer une information.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8"/>
          <p:cNvSpPr/>
          <p:nvPr/>
        </p:nvSpPr>
        <p:spPr>
          <a:xfrm>
            <a:off x="3346112" y="2214494"/>
            <a:ext cx="242962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termpoint ine par un d’interrogation.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48"/>
          <p:cNvSpPr/>
          <p:nvPr/>
        </p:nvSpPr>
        <p:spPr>
          <a:xfrm>
            <a:off x="3346112" y="3691822"/>
            <a:ext cx="242962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sert à demander une information, à poser une question.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48"/>
          <p:cNvSpPr/>
          <p:nvPr/>
        </p:nvSpPr>
        <p:spPr>
          <a:xfrm>
            <a:off x="6191805" y="2201817"/>
            <a:ext cx="2384636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 ou un point d’exclamation. 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8"/>
          <p:cNvSpPr/>
          <p:nvPr/>
        </p:nvSpPr>
        <p:spPr>
          <a:xfrm>
            <a:off x="6201213" y="3964086"/>
            <a:ext cx="2375228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contient un verbe conjugué à l’impératif.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8"/>
          <p:cNvSpPr/>
          <p:nvPr/>
        </p:nvSpPr>
        <p:spPr>
          <a:xfrm>
            <a:off x="6191804" y="5110802"/>
            <a:ext cx="23846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donner un ordre, un conseil.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48"/>
          <p:cNvSpPr/>
          <p:nvPr/>
        </p:nvSpPr>
        <p:spPr>
          <a:xfrm>
            <a:off x="8993624" y="2200320"/>
            <a:ext cx="2389079" cy="1409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commence par une majuscule et se termine par un point d’exclamation.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48"/>
          <p:cNvSpPr/>
          <p:nvPr/>
        </p:nvSpPr>
        <p:spPr>
          <a:xfrm>
            <a:off x="9001922" y="3739493"/>
            <a:ext cx="2477747" cy="1080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contient un mot exclamatif : comme – quel (ls / lle / lles).</a:t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2" name="Google Shape;632;p48"/>
          <p:cNvSpPr/>
          <p:nvPr/>
        </p:nvSpPr>
        <p:spPr>
          <a:xfrm>
            <a:off x="8949288" y="4949345"/>
            <a:ext cx="2433415" cy="1409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sert à exprimer une émotion, un sentiment ou un jugement.</a:t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3" name="Google Shape;633;p48"/>
          <p:cNvSpPr/>
          <p:nvPr/>
        </p:nvSpPr>
        <p:spPr>
          <a:xfrm>
            <a:off x="2622821" y="6217920"/>
            <a:ext cx="6516333" cy="640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C00000"/>
                </a:solidFill>
                <a:latin typeface="Open Sans"/>
                <a:ea typeface="Open Sans"/>
                <a:cs typeface="Open Sans"/>
                <a:sym typeface="Open Sans"/>
              </a:rPr>
              <a:t>Il y a 4 types de phrases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49"/>
          <p:cNvSpPr/>
          <p:nvPr/>
        </p:nvSpPr>
        <p:spPr>
          <a:xfrm>
            <a:off x="828238" y="121956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0" name="Google Shape;640;p49"/>
          <p:cNvSpPr/>
          <p:nvPr/>
        </p:nvSpPr>
        <p:spPr>
          <a:xfrm>
            <a:off x="604575" y="2581881"/>
            <a:ext cx="3177703" cy="1255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Ajoutez la ponctuation convenable.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41" name="Google Shape;641;p49"/>
          <p:cNvGrpSpPr/>
          <p:nvPr/>
        </p:nvGrpSpPr>
        <p:grpSpPr>
          <a:xfrm>
            <a:off x="3789468" y="1200322"/>
            <a:ext cx="5022606" cy="465577"/>
            <a:chOff x="3692192" y="2634525"/>
            <a:chExt cx="5022606" cy="465577"/>
          </a:xfrm>
        </p:grpSpPr>
        <p:sp>
          <p:nvSpPr>
            <p:cNvPr id="642" name="Google Shape;642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A quelle heure t’es-tu couche hier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49"/>
            <p:cNvSpPr/>
            <p:nvPr/>
          </p:nvSpPr>
          <p:spPr>
            <a:xfrm>
              <a:off x="816767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4" name="Google Shape;644;p49"/>
          <p:cNvGrpSpPr/>
          <p:nvPr/>
        </p:nvGrpSpPr>
        <p:grpSpPr>
          <a:xfrm>
            <a:off x="3789468" y="2744264"/>
            <a:ext cx="5042061" cy="465578"/>
            <a:chOff x="3692192" y="2634524"/>
            <a:chExt cx="5042061" cy="465578"/>
          </a:xfrm>
        </p:grpSpPr>
        <p:sp>
          <p:nvSpPr>
            <p:cNvPr id="645" name="Google Shape;645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Il aime beaucoup les bonbons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49"/>
            <p:cNvSpPr/>
            <p:nvPr/>
          </p:nvSpPr>
          <p:spPr>
            <a:xfrm>
              <a:off x="8187131" y="2634524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7" name="Google Shape;647;p49"/>
          <p:cNvGrpSpPr/>
          <p:nvPr/>
        </p:nvGrpSpPr>
        <p:grpSpPr>
          <a:xfrm>
            <a:off x="3755634" y="4100493"/>
            <a:ext cx="5042061" cy="465577"/>
            <a:chOff x="3692192" y="2634525"/>
            <a:chExt cx="5042061" cy="465577"/>
          </a:xfrm>
        </p:grpSpPr>
        <p:sp>
          <p:nvSpPr>
            <p:cNvPr id="648" name="Google Shape;648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Comme tu es gentil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49"/>
            <p:cNvSpPr/>
            <p:nvPr/>
          </p:nvSpPr>
          <p:spPr>
            <a:xfrm>
              <a:off x="8187131" y="2634525"/>
              <a:ext cx="547122" cy="450338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0" name="Google Shape;650;p49"/>
          <p:cNvGrpSpPr/>
          <p:nvPr/>
        </p:nvGrpSpPr>
        <p:grpSpPr>
          <a:xfrm>
            <a:off x="3789468" y="5424889"/>
            <a:ext cx="5042061" cy="465577"/>
            <a:chOff x="3692192" y="2634525"/>
            <a:chExt cx="5042061" cy="465577"/>
          </a:xfrm>
        </p:grpSpPr>
        <p:sp>
          <p:nvSpPr>
            <p:cNvPr id="651" name="Google Shape;651;p49"/>
            <p:cNvSpPr/>
            <p:nvPr/>
          </p:nvSpPr>
          <p:spPr>
            <a:xfrm>
              <a:off x="3692192" y="2634525"/>
              <a:ext cx="4480560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fr-FR" sz="2400" u="none" cap="none" strike="noStrik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Fais attention en classe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49"/>
            <p:cNvSpPr/>
            <p:nvPr/>
          </p:nvSpPr>
          <p:spPr>
            <a:xfrm>
              <a:off x="8187131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3" name="Google Shape;653;p49"/>
          <p:cNvSpPr/>
          <p:nvPr/>
        </p:nvSpPr>
        <p:spPr>
          <a:xfrm>
            <a:off x="8264952" y="1193381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9"/>
          <p:cNvSpPr/>
          <p:nvPr/>
        </p:nvSpPr>
        <p:spPr>
          <a:xfrm>
            <a:off x="8264952" y="2744264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49"/>
          <p:cNvSpPr/>
          <p:nvPr/>
        </p:nvSpPr>
        <p:spPr>
          <a:xfrm>
            <a:off x="8236194" y="4100493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49"/>
          <p:cNvSpPr/>
          <p:nvPr/>
        </p:nvSpPr>
        <p:spPr>
          <a:xfrm>
            <a:off x="8264952" y="5424889"/>
            <a:ext cx="547122" cy="465577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50"/>
          <p:cNvSpPr/>
          <p:nvPr/>
        </p:nvSpPr>
        <p:spPr>
          <a:xfrm>
            <a:off x="717327" y="93129"/>
            <a:ext cx="3919866" cy="648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3" name="Google Shape;663;p50"/>
          <p:cNvSpPr/>
          <p:nvPr/>
        </p:nvSpPr>
        <p:spPr>
          <a:xfrm>
            <a:off x="500083" y="2251426"/>
            <a:ext cx="3033570" cy="1255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Soulignez seulement  les phrases déclaratives.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4" name="Google Shape;664;p50"/>
          <p:cNvSpPr/>
          <p:nvPr/>
        </p:nvSpPr>
        <p:spPr>
          <a:xfrm>
            <a:off x="4280169" y="741833"/>
            <a:ext cx="7081736" cy="5349524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chat se cache dans l’arbre.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 jette pas les feuilles par terre.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Hier, maman a préparé un délicieux repas.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 fini tes devoirs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Parle doucement avec tes amis.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  acheté une nouvelle voiture.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5" name="Google Shape;665;p50"/>
          <p:cNvCxnSpPr/>
          <p:nvPr/>
        </p:nvCxnSpPr>
        <p:spPr>
          <a:xfrm>
            <a:off x="4280169" y="1284052"/>
            <a:ext cx="512064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6" name="Google Shape;666;p50"/>
          <p:cNvCxnSpPr/>
          <p:nvPr/>
        </p:nvCxnSpPr>
        <p:spPr>
          <a:xfrm>
            <a:off x="4280170" y="3017195"/>
            <a:ext cx="630936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7" name="Google Shape;667;p50"/>
          <p:cNvCxnSpPr/>
          <p:nvPr/>
        </p:nvCxnSpPr>
        <p:spPr>
          <a:xfrm flipH="1" rot="10800000">
            <a:off x="4411579" y="5543144"/>
            <a:ext cx="4653300" cy="7424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3" name="Google Shape;673;p51"/>
          <p:cNvGraphicFramePr/>
          <p:nvPr/>
        </p:nvGraphicFramePr>
        <p:xfrm>
          <a:off x="4072664" y="254259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{F36CA4CF-E40D-44A2-AD74-BCCF91924427}</a:tableStyleId>
              </a:tblPr>
              <a:tblGrid>
                <a:gridCol w="3850850"/>
                <a:gridCol w="3703250"/>
              </a:tblGrid>
              <a:tr h="832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Conseil </a:t>
                      </a:r>
                      <a:endParaRPr b="1" sz="2400" u="none" cap="none" strike="noStrik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Ordre </a:t>
                      </a:r>
                      <a:endParaRPr b="1" sz="2400" u="none" cap="none" strike="noStrike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83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11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3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674" name="Google Shape;674;p51"/>
          <p:cNvSpPr/>
          <p:nvPr/>
        </p:nvSpPr>
        <p:spPr>
          <a:xfrm>
            <a:off x="512063" y="2060577"/>
            <a:ext cx="3003635" cy="2148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Classez les phrases impératives  suivantes selon ce qu’elle exprime. </a:t>
            </a:r>
            <a:endParaRPr b="1" i="0" sz="2400" u="none" cap="none" strike="noStrike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5" name="Google Shape;675;p51"/>
          <p:cNvSpPr/>
          <p:nvPr/>
        </p:nvSpPr>
        <p:spPr>
          <a:xfrm>
            <a:off x="781495" y="106555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6" name="Google Shape;676;p51"/>
          <p:cNvSpPr/>
          <p:nvPr/>
        </p:nvSpPr>
        <p:spPr>
          <a:xfrm>
            <a:off x="3511176" y="776482"/>
            <a:ext cx="383021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Travaille bien pour réussir !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7" name="Google Shape;677;p51"/>
          <p:cNvSpPr/>
          <p:nvPr/>
        </p:nvSpPr>
        <p:spPr>
          <a:xfrm>
            <a:off x="3515698" y="1276776"/>
            <a:ext cx="33960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Fais attention en classe.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51"/>
          <p:cNvSpPr/>
          <p:nvPr/>
        </p:nvSpPr>
        <p:spPr>
          <a:xfrm>
            <a:off x="7902880" y="788767"/>
            <a:ext cx="314906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 faites pas du bruit.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9" name="Google Shape;679;p51"/>
          <p:cNvSpPr/>
          <p:nvPr/>
        </p:nvSpPr>
        <p:spPr>
          <a:xfrm>
            <a:off x="7902880" y="1309931"/>
            <a:ext cx="282083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Parlez à voix basse.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0" name="Google Shape;680;p51"/>
          <p:cNvSpPr/>
          <p:nvPr/>
        </p:nvSpPr>
        <p:spPr>
          <a:xfrm>
            <a:off x="4072664" y="3450959"/>
            <a:ext cx="383021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Travaille bien pour réussir !</a:t>
            </a:r>
            <a:endParaRPr b="0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1" name="Google Shape;681;p51"/>
          <p:cNvSpPr/>
          <p:nvPr/>
        </p:nvSpPr>
        <p:spPr>
          <a:xfrm>
            <a:off x="8063510" y="4279929"/>
            <a:ext cx="33960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Fais attention en classe.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p51"/>
          <p:cNvSpPr/>
          <p:nvPr/>
        </p:nvSpPr>
        <p:spPr>
          <a:xfrm>
            <a:off x="8187005" y="3450958"/>
            <a:ext cx="314906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Ne faites pas du bruit.</a:t>
            </a:r>
            <a:endParaRPr b="1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3" name="Google Shape;683;p51"/>
          <p:cNvSpPr/>
          <p:nvPr/>
        </p:nvSpPr>
        <p:spPr>
          <a:xfrm>
            <a:off x="8034733" y="5491205"/>
            <a:ext cx="282083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Parlez à voix basse.</a:t>
            </a:r>
            <a:endParaRPr b="1" i="0" sz="24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4" name="Google Shape;684;p51"/>
          <p:cNvSpPr/>
          <p:nvPr/>
        </p:nvSpPr>
        <p:spPr>
          <a:xfrm>
            <a:off x="3511176" y="1802937"/>
            <a:ext cx="830438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Mangez des fruits et des légumes pour être en bonne santé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5" name="Google Shape;685;p51"/>
          <p:cNvSpPr/>
          <p:nvPr/>
        </p:nvSpPr>
        <p:spPr>
          <a:xfrm>
            <a:off x="4119248" y="4290876"/>
            <a:ext cx="377705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Mangez des fruits et des légumes pour être en bonne santé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52"/>
          <p:cNvSpPr/>
          <p:nvPr/>
        </p:nvSpPr>
        <p:spPr>
          <a:xfrm>
            <a:off x="476068" y="2516468"/>
            <a:ext cx="3551183" cy="1713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Ajouter un point d’exclamation ou un point d’interrogation.</a:t>
            </a:r>
            <a:r>
              <a:rPr b="1" i="0" lang="fr-FR" sz="2800" u="none" cap="none" strike="noStrike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52"/>
          <p:cNvSpPr/>
          <p:nvPr/>
        </p:nvSpPr>
        <p:spPr>
          <a:xfrm>
            <a:off x="733369" y="121767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24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93" name="Google Shape;693;p52"/>
          <p:cNvGrpSpPr/>
          <p:nvPr/>
        </p:nvGrpSpPr>
        <p:grpSpPr>
          <a:xfrm>
            <a:off x="4027250" y="1320308"/>
            <a:ext cx="6034647" cy="640080"/>
            <a:chOff x="3692191" y="2634525"/>
            <a:chExt cx="6034647" cy="465577"/>
          </a:xfrm>
        </p:grpSpPr>
        <p:sp>
          <p:nvSpPr>
            <p:cNvPr id="694" name="Google Shape;694;p52"/>
            <p:cNvSpPr/>
            <p:nvPr/>
          </p:nvSpPr>
          <p:spPr>
            <a:xfrm>
              <a:off x="3692191" y="2634525"/>
              <a:ext cx="5487525" cy="461665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Comme cette robe est magnifique 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6" name="Google Shape;696;p52"/>
          <p:cNvGrpSpPr/>
          <p:nvPr/>
        </p:nvGrpSpPr>
        <p:grpSpPr>
          <a:xfrm>
            <a:off x="4027250" y="5190698"/>
            <a:ext cx="6034647" cy="640081"/>
            <a:chOff x="3692191" y="2634524"/>
            <a:chExt cx="6034647" cy="465578"/>
          </a:xfrm>
        </p:grpSpPr>
        <p:sp>
          <p:nvSpPr>
            <p:cNvPr id="697" name="Google Shape;697;p52"/>
            <p:cNvSpPr/>
            <p:nvPr/>
          </p:nvSpPr>
          <p:spPr>
            <a:xfrm>
              <a:off x="3692191" y="2634524"/>
              <a:ext cx="5487525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Quelle belle chanson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9" name="Google Shape;699;p52"/>
          <p:cNvGrpSpPr/>
          <p:nvPr/>
        </p:nvGrpSpPr>
        <p:grpSpPr>
          <a:xfrm>
            <a:off x="4027250" y="2284343"/>
            <a:ext cx="6034647" cy="640081"/>
            <a:chOff x="3692191" y="2634524"/>
            <a:chExt cx="6034647" cy="465578"/>
          </a:xfrm>
        </p:grpSpPr>
        <p:sp>
          <p:nvSpPr>
            <p:cNvPr id="700" name="Google Shape;700;p52"/>
            <p:cNvSpPr/>
            <p:nvPr/>
          </p:nvSpPr>
          <p:spPr>
            <a:xfrm>
              <a:off x="3692191" y="2634524"/>
              <a:ext cx="5487525" cy="465577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Quel âge as –tu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2" name="Google Shape;702;p52"/>
          <p:cNvGrpSpPr/>
          <p:nvPr/>
        </p:nvGrpSpPr>
        <p:grpSpPr>
          <a:xfrm>
            <a:off x="4027250" y="3246538"/>
            <a:ext cx="6034647" cy="640084"/>
            <a:chOff x="3692191" y="2634521"/>
            <a:chExt cx="6034647" cy="465581"/>
          </a:xfrm>
        </p:grpSpPr>
        <p:sp>
          <p:nvSpPr>
            <p:cNvPr id="703" name="Google Shape;703;p52"/>
            <p:cNvSpPr/>
            <p:nvPr/>
          </p:nvSpPr>
          <p:spPr>
            <a:xfrm>
              <a:off x="3692191" y="2634521"/>
              <a:ext cx="5487525" cy="465578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Pourquoi s’est-il mis en colère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5" name="Google Shape;705;p52"/>
          <p:cNvGrpSpPr/>
          <p:nvPr/>
        </p:nvGrpSpPr>
        <p:grpSpPr>
          <a:xfrm>
            <a:off x="4027250" y="4214851"/>
            <a:ext cx="6034647" cy="640084"/>
            <a:chOff x="3692191" y="2634521"/>
            <a:chExt cx="6034647" cy="465581"/>
          </a:xfrm>
        </p:grpSpPr>
        <p:sp>
          <p:nvSpPr>
            <p:cNvPr id="706" name="Google Shape;706;p52"/>
            <p:cNvSpPr/>
            <p:nvPr/>
          </p:nvSpPr>
          <p:spPr>
            <a:xfrm>
              <a:off x="3692191" y="2634521"/>
              <a:ext cx="5487525" cy="465578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fr-FR" sz="24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Est-ce qu’il joue bien de la guitare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2"/>
            <p:cNvSpPr/>
            <p:nvPr/>
          </p:nvSpPr>
          <p:spPr>
            <a:xfrm>
              <a:off x="9179716" y="2634525"/>
              <a:ext cx="547122" cy="46557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8" name="Google Shape;708;p52"/>
          <p:cNvSpPr txBox="1"/>
          <p:nvPr/>
        </p:nvSpPr>
        <p:spPr>
          <a:xfrm>
            <a:off x="9532482" y="1320308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52"/>
          <p:cNvSpPr txBox="1"/>
          <p:nvPr/>
        </p:nvSpPr>
        <p:spPr>
          <a:xfrm>
            <a:off x="9513257" y="2278092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52"/>
          <p:cNvSpPr txBox="1"/>
          <p:nvPr/>
        </p:nvSpPr>
        <p:spPr>
          <a:xfrm>
            <a:off x="9513257" y="3246472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52"/>
          <p:cNvSpPr txBox="1"/>
          <p:nvPr/>
        </p:nvSpPr>
        <p:spPr>
          <a:xfrm>
            <a:off x="9532482" y="4220891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52"/>
          <p:cNvSpPr txBox="1"/>
          <p:nvPr/>
        </p:nvSpPr>
        <p:spPr>
          <a:xfrm>
            <a:off x="9532482" y="5184447"/>
            <a:ext cx="548640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8" name="Google Shape;718;p53"/>
          <p:cNvGraphicFramePr/>
          <p:nvPr/>
        </p:nvGraphicFramePr>
        <p:xfrm>
          <a:off x="463142" y="263721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{F36CA4CF-E40D-44A2-AD74-BCCF91924427}</a:tableStyleId>
              </a:tblPr>
              <a:tblGrid>
                <a:gridCol w="2634375"/>
                <a:gridCol w="8522850"/>
              </a:tblGrid>
              <a:tr h="27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déclarative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1439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Open Sans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interrogative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t/>
                      </a:r>
                      <a:endParaRPr sz="2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11069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Open Sans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impérative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t/>
                      </a:r>
                      <a:endParaRPr sz="2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66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Open Sans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Phrase exclamative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t/>
                      </a:r>
                      <a:endParaRPr sz="2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719" name="Google Shape;719;p53"/>
          <p:cNvSpPr/>
          <p:nvPr/>
        </p:nvSpPr>
        <p:spPr>
          <a:xfrm>
            <a:off x="3610423" y="646408"/>
            <a:ext cx="3177704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Pourquoi tu es fâché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53"/>
          <p:cNvSpPr/>
          <p:nvPr/>
        </p:nvSpPr>
        <p:spPr>
          <a:xfrm>
            <a:off x="733369" y="99291"/>
            <a:ext cx="3919866" cy="68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1" name="Google Shape;721;p53"/>
          <p:cNvSpPr/>
          <p:nvPr/>
        </p:nvSpPr>
        <p:spPr>
          <a:xfrm>
            <a:off x="432720" y="1140206"/>
            <a:ext cx="3177703" cy="1255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Classez les phrases dans le tableau selon le type de chacune.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22" name="Google Shape;722;p53"/>
          <p:cNvSpPr/>
          <p:nvPr/>
        </p:nvSpPr>
        <p:spPr>
          <a:xfrm>
            <a:off x="6679130" y="1277125"/>
            <a:ext cx="484632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Nous avons  visité la forêt de Jezzine.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3"/>
          <p:cNvSpPr/>
          <p:nvPr/>
        </p:nvSpPr>
        <p:spPr>
          <a:xfrm>
            <a:off x="3256983" y="5275110"/>
            <a:ext cx="3032524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Comme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tu es gentil 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3"/>
          <p:cNvSpPr/>
          <p:nvPr/>
        </p:nvSpPr>
        <p:spPr>
          <a:xfrm>
            <a:off x="7385357" y="1927053"/>
            <a:ext cx="256032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Quelle belle robe !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3"/>
          <p:cNvSpPr/>
          <p:nvPr/>
        </p:nvSpPr>
        <p:spPr>
          <a:xfrm>
            <a:off x="6982003" y="632604"/>
            <a:ext cx="448056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Viens découvrir ce beau paysage.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53"/>
          <p:cNvSpPr/>
          <p:nvPr/>
        </p:nvSpPr>
        <p:spPr>
          <a:xfrm>
            <a:off x="3610423" y="1927053"/>
            <a:ext cx="365760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Donne-moi un verre d’eau.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53"/>
          <p:cNvSpPr/>
          <p:nvPr/>
        </p:nvSpPr>
        <p:spPr>
          <a:xfrm>
            <a:off x="10063011" y="1925295"/>
            <a:ext cx="192024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 fais –tu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53"/>
          <p:cNvSpPr/>
          <p:nvPr/>
        </p:nvSpPr>
        <p:spPr>
          <a:xfrm>
            <a:off x="3256983" y="3287924"/>
            <a:ext cx="3177704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Pourquoi tu es fâché 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53"/>
          <p:cNvSpPr/>
          <p:nvPr/>
        </p:nvSpPr>
        <p:spPr>
          <a:xfrm>
            <a:off x="3224544" y="4186484"/>
            <a:ext cx="5209013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Viens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découvrir ce beau paysage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53"/>
          <p:cNvSpPr/>
          <p:nvPr/>
        </p:nvSpPr>
        <p:spPr>
          <a:xfrm>
            <a:off x="3610423" y="1287578"/>
            <a:ext cx="2926080" cy="4655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Comme tu es gentil !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53"/>
          <p:cNvSpPr/>
          <p:nvPr/>
        </p:nvSpPr>
        <p:spPr>
          <a:xfrm>
            <a:off x="3256983" y="2709666"/>
            <a:ext cx="5209013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 avons visité 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 forêt de Jezzine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p53"/>
          <p:cNvSpPr/>
          <p:nvPr/>
        </p:nvSpPr>
        <p:spPr>
          <a:xfrm>
            <a:off x="3256983" y="4786260"/>
            <a:ext cx="3738282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Donne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-moi un verre d’eau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53"/>
          <p:cNvSpPr/>
          <p:nvPr/>
        </p:nvSpPr>
        <p:spPr>
          <a:xfrm>
            <a:off x="3224544" y="5854590"/>
            <a:ext cx="3177703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Quelle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belle robe 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53"/>
          <p:cNvSpPr/>
          <p:nvPr/>
        </p:nvSpPr>
        <p:spPr>
          <a:xfrm>
            <a:off x="3224544" y="3736863"/>
            <a:ext cx="2318782" cy="4655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Que fais –tu</a:t>
            </a:r>
            <a:r>
              <a:rPr b="0" i="0" lang="fr-FR" sz="2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54"/>
          <p:cNvSpPr txBox="1"/>
          <p:nvPr/>
        </p:nvSpPr>
        <p:spPr>
          <a:xfrm>
            <a:off x="564718" y="1859340"/>
            <a:ext cx="2813538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ce document puis relevez 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54"/>
          <p:cNvSpPr txBox="1"/>
          <p:nvPr/>
        </p:nvSpPr>
        <p:spPr>
          <a:xfrm>
            <a:off x="4074963" y="0"/>
            <a:ext cx="7955280" cy="66786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Je vais chez ma grand-mère qui est malade, mais j’ai perdu mon chemin.»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C’est juste. Alors le cheval lui dit…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Char char="-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 cheval ? C’était un loup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Bien sûr. Donc il lui dit : « Prends l’autobus, descends place de la Cathédrale, tourne à droite. Tu trouveras trois marches d’escalier et un sou par terre. Ne t’occupe pas des marches d’escalier, ramasse le sou et achète-toi un chewing-gum…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- Grand-père, tu ne sais vraiment pas raconter les histoires, tu t’embrouilles tout le temps...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-Tant pis, ça ne fait rien, achète-moi quand même le chewing-gum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4"/>
          <p:cNvSpPr txBox="1"/>
          <p:nvPr/>
        </p:nvSpPr>
        <p:spPr>
          <a:xfrm>
            <a:off x="341376" y="4871236"/>
            <a:ext cx="3641788" cy="457200"/>
          </a:xfrm>
          <a:prstGeom prst="rect">
            <a:avLst/>
          </a:prstGeom>
          <a:noFill/>
          <a:ln cap="flat" cmpd="sng" w="57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impérative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54"/>
          <p:cNvSpPr/>
          <p:nvPr/>
        </p:nvSpPr>
        <p:spPr>
          <a:xfrm>
            <a:off x="695919" y="55208"/>
            <a:ext cx="3919866" cy="648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24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4" name="Google Shape;744;p54"/>
          <p:cNvSpPr txBox="1"/>
          <p:nvPr/>
        </p:nvSpPr>
        <p:spPr>
          <a:xfrm>
            <a:off x="417005" y="3072348"/>
            <a:ext cx="3566160" cy="457200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déclarative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54"/>
          <p:cNvSpPr txBox="1"/>
          <p:nvPr/>
        </p:nvSpPr>
        <p:spPr>
          <a:xfrm>
            <a:off x="341375" y="4017376"/>
            <a:ext cx="3641789" cy="457200"/>
          </a:xfrm>
          <a:prstGeom prst="rect">
            <a:avLst/>
          </a:prstGeom>
          <a:noFill/>
          <a:ln cap="flat" cmpd="sng" w="5715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interrogative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4"/>
          <p:cNvSpPr txBox="1"/>
          <p:nvPr/>
        </p:nvSpPr>
        <p:spPr>
          <a:xfrm>
            <a:off x="341376" y="5762148"/>
            <a:ext cx="3641788" cy="457200"/>
          </a:xfrm>
          <a:prstGeom prst="rect">
            <a:avLst/>
          </a:prstGeom>
          <a:noFill/>
          <a:ln cap="flat" cmpd="sng" w="57150">
            <a:solidFill>
              <a:srgbClr val="2E75B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phrase exclamative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7" name="Google Shape;747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0592" y="199587"/>
            <a:ext cx="8041408" cy="654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55"/>
          <p:cNvSpPr/>
          <p:nvPr/>
        </p:nvSpPr>
        <p:spPr>
          <a:xfrm>
            <a:off x="749411" y="88479"/>
            <a:ext cx="3919866" cy="648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ENTRAINEMENT</a:t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4" name="Google Shape;754;p55"/>
          <p:cNvSpPr/>
          <p:nvPr/>
        </p:nvSpPr>
        <p:spPr>
          <a:xfrm>
            <a:off x="285344" y="2801039"/>
            <a:ext cx="3177703" cy="860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Ecrivez des phrases des types demandés. </a:t>
            </a:r>
            <a:endParaRPr b="1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55" name="Google Shape;755;p55"/>
          <p:cNvGrpSpPr/>
          <p:nvPr/>
        </p:nvGrpSpPr>
        <p:grpSpPr>
          <a:xfrm>
            <a:off x="4251975" y="439218"/>
            <a:ext cx="7626488" cy="1541060"/>
            <a:chOff x="4280167" y="764865"/>
            <a:chExt cx="7626488" cy="1616621"/>
          </a:xfrm>
        </p:grpSpPr>
        <p:sp>
          <p:nvSpPr>
            <p:cNvPr id="756" name="Google Shape;756;p55"/>
            <p:cNvSpPr/>
            <p:nvPr/>
          </p:nvSpPr>
          <p:spPr>
            <a:xfrm>
              <a:off x="4280167" y="764865"/>
              <a:ext cx="3200400" cy="642025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déclarative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55"/>
            <p:cNvSpPr/>
            <p:nvPr/>
          </p:nvSpPr>
          <p:spPr>
            <a:xfrm>
              <a:off x="4280170" y="1406890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8" name="Google Shape;758;p55"/>
          <p:cNvGrpSpPr/>
          <p:nvPr/>
        </p:nvGrpSpPr>
        <p:grpSpPr>
          <a:xfrm>
            <a:off x="4251978" y="2115741"/>
            <a:ext cx="7626485" cy="1469782"/>
            <a:chOff x="4280169" y="2947503"/>
            <a:chExt cx="7626485" cy="1616621"/>
          </a:xfrm>
        </p:grpSpPr>
        <p:sp>
          <p:nvSpPr>
            <p:cNvPr id="759" name="Google Shape;759;p55"/>
            <p:cNvSpPr/>
            <p:nvPr/>
          </p:nvSpPr>
          <p:spPr>
            <a:xfrm>
              <a:off x="4280170" y="2947503"/>
              <a:ext cx="3200400" cy="642025"/>
            </a:xfrm>
            <a:prstGeom prst="rect">
              <a:avLst/>
            </a:prstGeom>
            <a:noFill/>
            <a:ln cap="flat" cmpd="sng" w="3810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déclarative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55"/>
            <p:cNvSpPr/>
            <p:nvPr/>
          </p:nvSpPr>
          <p:spPr>
            <a:xfrm>
              <a:off x="4280169" y="3589528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1" name="Google Shape;761;p55"/>
          <p:cNvGrpSpPr/>
          <p:nvPr/>
        </p:nvGrpSpPr>
        <p:grpSpPr>
          <a:xfrm>
            <a:off x="4251979" y="5155625"/>
            <a:ext cx="7626485" cy="1502825"/>
            <a:chOff x="4280169" y="2947503"/>
            <a:chExt cx="7626485" cy="1616621"/>
          </a:xfrm>
        </p:grpSpPr>
        <p:sp>
          <p:nvSpPr>
            <p:cNvPr id="762" name="Google Shape;762;p55"/>
            <p:cNvSpPr/>
            <p:nvPr/>
          </p:nvSpPr>
          <p:spPr>
            <a:xfrm>
              <a:off x="4280169" y="2947503"/>
              <a:ext cx="3200400" cy="642025"/>
            </a:xfrm>
            <a:prstGeom prst="rect">
              <a:avLst/>
            </a:prstGeom>
            <a:noFill/>
            <a:ln cap="flat" cmpd="sng" w="38100">
              <a:solidFill>
                <a:srgbClr val="2E75B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exclamative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55"/>
            <p:cNvSpPr/>
            <p:nvPr/>
          </p:nvSpPr>
          <p:spPr>
            <a:xfrm>
              <a:off x="4280169" y="3589528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2E75B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4" name="Google Shape;764;p55"/>
          <p:cNvGrpSpPr/>
          <p:nvPr/>
        </p:nvGrpSpPr>
        <p:grpSpPr>
          <a:xfrm>
            <a:off x="4251980" y="3779675"/>
            <a:ext cx="7626485" cy="1142477"/>
            <a:chOff x="4280169" y="2956852"/>
            <a:chExt cx="7626485" cy="1607272"/>
          </a:xfrm>
        </p:grpSpPr>
        <p:sp>
          <p:nvSpPr>
            <p:cNvPr id="765" name="Google Shape;765;p55"/>
            <p:cNvSpPr/>
            <p:nvPr/>
          </p:nvSpPr>
          <p:spPr>
            <a:xfrm>
              <a:off x="4280169" y="2956852"/>
              <a:ext cx="3200400" cy="642026"/>
            </a:xfrm>
            <a:prstGeom prst="rect">
              <a:avLst/>
            </a:prstGeom>
            <a:noFill/>
            <a:ln cap="flat" cmpd="sng" w="38100">
              <a:solidFill>
                <a:srgbClr val="FFC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Phrase impérative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55"/>
            <p:cNvSpPr/>
            <p:nvPr/>
          </p:nvSpPr>
          <p:spPr>
            <a:xfrm>
              <a:off x="4280169" y="3589528"/>
              <a:ext cx="7626485" cy="974596"/>
            </a:xfrm>
            <a:prstGeom prst="rect">
              <a:avLst/>
            </a:prstGeom>
            <a:noFill/>
            <a:ln cap="flat" cmpd="sng" w="38100">
              <a:solidFill>
                <a:srgbClr val="FFC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fr-FR" sz="28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_________________________________________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56"/>
          <p:cNvSpPr/>
          <p:nvPr/>
        </p:nvSpPr>
        <p:spPr>
          <a:xfrm>
            <a:off x="645949" y="2167682"/>
            <a:ext cx="10028363" cy="37177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sng" cap="none" strike="noStrike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http://enseignerpartager.free.fr/documents/cours/sixiemechaperon.pdf</a:t>
            </a:r>
            <a:endParaRPr b="0" i="0" sz="24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33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9"/>
          <p:cNvSpPr txBox="1"/>
          <p:nvPr/>
        </p:nvSpPr>
        <p:spPr>
          <a:xfrm>
            <a:off x="1821279" y="1356555"/>
            <a:ext cx="8549441" cy="5721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Objectif 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7" name="Google Shape;457;p39"/>
          <p:cNvSpPr txBox="1"/>
          <p:nvPr/>
        </p:nvSpPr>
        <p:spPr>
          <a:xfrm>
            <a:off x="1064276" y="324768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Google Shape;458;p39"/>
          <p:cNvSpPr txBox="1"/>
          <p:nvPr/>
        </p:nvSpPr>
        <p:spPr>
          <a:xfrm>
            <a:off x="1064276" y="403987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39"/>
          <p:cNvSpPr/>
          <p:nvPr/>
        </p:nvSpPr>
        <p:spPr>
          <a:xfrm flipH="1">
            <a:off x="1821279" y="2123283"/>
            <a:ext cx="8790197" cy="572116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Identifier les types de phrases.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0" name="Google Shape;460;p39"/>
          <p:cNvGrpSpPr/>
          <p:nvPr/>
        </p:nvGrpSpPr>
        <p:grpSpPr>
          <a:xfrm>
            <a:off x="880389" y="1778995"/>
            <a:ext cx="737188" cy="1039132"/>
            <a:chOff x="1045135" y="2033693"/>
            <a:chExt cx="737188" cy="1039132"/>
          </a:xfrm>
        </p:grpSpPr>
        <p:pic>
          <p:nvPicPr>
            <p:cNvPr id="461" name="Google Shape;461;p3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1045135" y="2033693"/>
              <a:ext cx="737188" cy="10391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62" name="Google Shape;462;p39"/>
            <p:cNvSpPr txBox="1"/>
            <p:nvPr/>
          </p:nvSpPr>
          <p:spPr>
            <a:xfrm>
              <a:off x="1045135" y="2299343"/>
              <a:ext cx="369414" cy="507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00"/>
                <a:buFont typeface="Arial"/>
                <a:buNone/>
              </a:pPr>
              <a:r>
                <a:rPr b="1" i="0" lang="fr-FR" sz="27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b="1" i="0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3" name="Google Shape;463;p39"/>
          <p:cNvSpPr txBox="1"/>
          <p:nvPr/>
        </p:nvSpPr>
        <p:spPr>
          <a:xfrm>
            <a:off x="1064276" y="4828339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39"/>
          <p:cNvSpPr txBox="1"/>
          <p:nvPr/>
        </p:nvSpPr>
        <p:spPr>
          <a:xfrm>
            <a:off x="1064276" y="5617282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fr-FR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b="1" i="0" sz="27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39"/>
          <p:cNvSpPr/>
          <p:nvPr/>
        </p:nvSpPr>
        <p:spPr>
          <a:xfrm flipH="1">
            <a:off x="1801462" y="3755515"/>
            <a:ext cx="8790197" cy="50670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les différents types de phrases,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9"/>
          <p:cNvSpPr txBox="1"/>
          <p:nvPr/>
        </p:nvSpPr>
        <p:spPr>
          <a:xfrm>
            <a:off x="1821279" y="2935531"/>
            <a:ext cx="609771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L’apprenant sera capable de / d’  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9"/>
          <p:cNvSpPr/>
          <p:nvPr/>
        </p:nvSpPr>
        <p:spPr>
          <a:xfrm flipH="1">
            <a:off x="1782320" y="4655778"/>
            <a:ext cx="8790197" cy="50670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reconnaitre la fonction de chaque type de phrase,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9"/>
          <p:cNvSpPr/>
          <p:nvPr/>
        </p:nvSpPr>
        <p:spPr>
          <a:xfrm flipH="1">
            <a:off x="1782319" y="5556041"/>
            <a:ext cx="8790197" cy="450622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produire différents types de phrases.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7"/>
          <p:cNvSpPr txBox="1"/>
          <p:nvPr/>
        </p:nvSpPr>
        <p:spPr>
          <a:xfrm>
            <a:off x="780860" y="1767960"/>
            <a:ext cx="9926595" cy="39243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594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Auteure : Dr. Dalia Khraibani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594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Coordinatrices : Marina Chammas</a:t>
            </a:r>
            <a:b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Safa Mawlawi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594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Lectrice linguistique : Hala Fayyad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76192" lvl="0" marL="228594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0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5" name="Google Shape;475;p40"/>
          <p:cNvSpPr/>
          <p:nvPr/>
        </p:nvSpPr>
        <p:spPr>
          <a:xfrm>
            <a:off x="766010" y="159719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40"/>
          <p:cNvSpPr/>
          <p:nvPr/>
        </p:nvSpPr>
        <p:spPr>
          <a:xfrm>
            <a:off x="3978992" y="622333"/>
            <a:ext cx="8584675" cy="6270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Non, Rouge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Ah oui, Rouge. Donc, sa maman lui dit : « Va porter à la tante Ursule cette épluchure de pomme de terre.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Non ! Elle lui dit : « Va porter cette galette à ta grand-mère.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Alors la petite fille s’en alla dans le bois et rencontra une girafe…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 salade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rencontra un loup, pas une girafe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D’accord. Le loup lui demanda : « Où vas-tu ?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Tu as raison.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Noir répondit…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Rouge ! Rouge!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répondit : « Je vais au marché acheter de la sauce tomate. »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« Jamais de la vie ! , je vais chez ma grand-mère… 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			D’apres Gianni Rodan, La Farandole, Messidor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7" name="Google Shape;477;p40"/>
          <p:cNvSpPr/>
          <p:nvPr/>
        </p:nvSpPr>
        <p:spPr>
          <a:xfrm>
            <a:off x="565022" y="1604713"/>
            <a:ext cx="3413970" cy="16584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Observez le document. De quoi s’agit-il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Cochez la bonne réponse.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8" name="Google Shape;478;p40"/>
          <p:cNvSpPr/>
          <p:nvPr/>
        </p:nvSpPr>
        <p:spPr>
          <a:xfrm>
            <a:off x="890065" y="3494482"/>
            <a:ext cx="2321761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Une recette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reportage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dialogue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40"/>
          <p:cNvSpPr/>
          <p:nvPr/>
        </p:nvSpPr>
        <p:spPr>
          <a:xfrm>
            <a:off x="766010" y="4866550"/>
            <a:ext cx="2001708" cy="566924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1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6" name="Google Shape;486;p41"/>
          <p:cNvSpPr/>
          <p:nvPr/>
        </p:nvSpPr>
        <p:spPr>
          <a:xfrm>
            <a:off x="3974290" y="483578"/>
            <a:ext cx="9094589" cy="6301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Non, Rouge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Ah oui, Rouge. Donc, sa maman lui dit : « Va porter à la tante Ursule cette épluchure de pomme de terre.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Non ! Elle lui dit : « Va porter cette galette à ta grand-mère.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Alors la petite fille s’en alla dans le bois et rencontra une girafe…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 salade !.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rencontra un loup, pas une girafe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D’accord. Le loup lui demanda : « Où vas-tu ?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Tu as raison.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Noir répondit…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Mais non,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répondit : « Je vais au marché acheter de la sauce tomate. »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			D’apres Gianni Rodan, La Farandole, Messidor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7" name="Google Shape;487;p41"/>
          <p:cNvSpPr/>
          <p:nvPr/>
        </p:nvSpPr>
        <p:spPr>
          <a:xfrm>
            <a:off x="536182" y="1437559"/>
            <a:ext cx="2538094" cy="9012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 dialogue.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41"/>
          <p:cNvSpPr/>
          <p:nvPr/>
        </p:nvSpPr>
        <p:spPr>
          <a:xfrm>
            <a:off x="511902" y="2288770"/>
            <a:ext cx="2877034" cy="1165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Comptez le nombre de phrases dans le dialogue.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1"/>
          <p:cNvSpPr/>
          <p:nvPr/>
        </p:nvSpPr>
        <p:spPr>
          <a:xfrm>
            <a:off x="1088103" y="3953122"/>
            <a:ext cx="1806038" cy="614428"/>
          </a:xfrm>
          <a:prstGeom prst="rect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 phrases.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41"/>
          <p:cNvSpPr/>
          <p:nvPr/>
        </p:nvSpPr>
        <p:spPr>
          <a:xfrm>
            <a:off x="2894141" y="5871502"/>
            <a:ext cx="9196271" cy="913288"/>
          </a:xfrm>
          <a:prstGeom prst="rect">
            <a:avLst/>
          </a:prstGeom>
          <a:solidFill>
            <a:srgbClr val="FFFFFF"/>
          </a:solidFill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Une phrase commence par une lettre majuscule et se termine par : </a:t>
            </a:r>
            <a:br>
              <a:rPr b="0" i="0" lang="fr-FR" sz="24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fr-FR" sz="2800" u="none" cap="none" strike="noStrike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( . ) ( : ) ( ? ) ( ! ) (…)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41"/>
          <p:cNvSpPr/>
          <p:nvPr/>
        </p:nvSpPr>
        <p:spPr>
          <a:xfrm>
            <a:off x="766010" y="159719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2"/>
          <p:cNvSpPr/>
          <p:nvPr/>
        </p:nvSpPr>
        <p:spPr>
          <a:xfrm>
            <a:off x="4085441" y="308635"/>
            <a:ext cx="8240671" cy="63730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</a:t>
            </a: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Non, Rouge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Ah oui, Rouge. Donc, sa maman lui dit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 Va porter à la tante Ursule cette épluchure de pomme de terre.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Non ! Elle lui dit : « Va porter cette galette à ta grand-mère.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Alors la petite fille s’en alla dans le bois et rencontra une girafe…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Quelle salade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rencontra un loup, pas une girafe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D’accord.  Le loup lui demanda :   « Où vas-tu ? »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Tu as raison.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Noir répondit…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Mais non,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−"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répondit : « Je vais au marché acheter de la sauce tomate. »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		        D’apres Gianni Rodan, La Farandole, Messidor</a:t>
            </a:r>
            <a:endParaRPr b="0" i="0" sz="1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8" name="Google Shape;498;p42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9" name="Google Shape;499;p42"/>
          <p:cNvSpPr/>
          <p:nvPr/>
        </p:nvSpPr>
        <p:spPr>
          <a:xfrm>
            <a:off x="843831" y="13412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42"/>
          <p:cNvSpPr/>
          <p:nvPr/>
        </p:nvSpPr>
        <p:spPr>
          <a:xfrm>
            <a:off x="543752" y="986536"/>
            <a:ext cx="2370423" cy="14673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Trouvez dans le texte 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2"/>
          <p:cNvSpPr/>
          <p:nvPr/>
        </p:nvSpPr>
        <p:spPr>
          <a:xfrm>
            <a:off x="314499" y="2904877"/>
            <a:ext cx="3665174" cy="763107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 phrases qui se terminent par </a:t>
            </a:r>
            <a:b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0" i="0" lang="fr-FR" sz="20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(. ) ( : ) (…)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42"/>
          <p:cNvSpPr/>
          <p:nvPr/>
        </p:nvSpPr>
        <p:spPr>
          <a:xfrm>
            <a:off x="233323" y="4106306"/>
            <a:ext cx="3665171" cy="731520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 phrases qui se terminent par </a:t>
            </a:r>
            <a:r>
              <a:rPr b="0" i="0" lang="fr-FR" sz="2000" u="none" cap="none" strike="noStrik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( ? 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2"/>
          <p:cNvSpPr/>
          <p:nvPr/>
        </p:nvSpPr>
        <p:spPr>
          <a:xfrm>
            <a:off x="4080273" y="207071"/>
            <a:ext cx="7680960" cy="457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4" name="Google Shape;504;p42"/>
          <p:cNvSpPr/>
          <p:nvPr/>
        </p:nvSpPr>
        <p:spPr>
          <a:xfrm>
            <a:off x="8050327" y="3755820"/>
            <a:ext cx="1371600" cy="371566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B05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5" name="Google Shape;505;p42"/>
          <p:cNvSpPr/>
          <p:nvPr/>
        </p:nvSpPr>
        <p:spPr>
          <a:xfrm>
            <a:off x="6469992" y="2050920"/>
            <a:ext cx="4206240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6" name="Google Shape;506;p42"/>
          <p:cNvSpPr/>
          <p:nvPr/>
        </p:nvSpPr>
        <p:spPr>
          <a:xfrm>
            <a:off x="256132" y="5249938"/>
            <a:ext cx="3665173" cy="731520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 phrases qui se terminent par </a:t>
            </a:r>
            <a: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( ! 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2"/>
          <p:cNvSpPr/>
          <p:nvPr/>
        </p:nvSpPr>
        <p:spPr>
          <a:xfrm>
            <a:off x="4443382" y="773875"/>
            <a:ext cx="1554480" cy="365760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00000000000000000000000000000</a:t>
            </a: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b="0" i="0" lang="fr-FR" sz="2000" u="none" cap="none" strike="noStrike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20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8" name="Google Shape;508;p42"/>
          <p:cNvSpPr/>
          <p:nvPr/>
        </p:nvSpPr>
        <p:spPr>
          <a:xfrm>
            <a:off x="4501758" y="2919917"/>
            <a:ext cx="1645920" cy="335598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9" name="Google Shape;509;p42"/>
          <p:cNvSpPr/>
          <p:nvPr/>
        </p:nvSpPr>
        <p:spPr>
          <a:xfrm>
            <a:off x="4443382" y="2497593"/>
            <a:ext cx="6866762" cy="341596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0" name="Google Shape;510;p42"/>
          <p:cNvSpPr/>
          <p:nvPr/>
        </p:nvSpPr>
        <p:spPr>
          <a:xfrm>
            <a:off x="4132104" y="4578682"/>
            <a:ext cx="3840480" cy="396249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11" name="Google Shape;511;p42"/>
          <p:cNvSpPr/>
          <p:nvPr/>
        </p:nvSpPr>
        <p:spPr>
          <a:xfrm>
            <a:off x="4516966" y="5098535"/>
            <a:ext cx="4151545" cy="289423"/>
          </a:xfrm>
          <a:prstGeom prst="rect">
            <a:avLst/>
          </a:prstGeom>
          <a:noFill/>
          <a:ln cap="flat" cmpd="sng" w="381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42"/>
          <p:cNvSpPr/>
          <p:nvPr/>
        </p:nvSpPr>
        <p:spPr>
          <a:xfrm>
            <a:off x="4443382" y="1200065"/>
            <a:ext cx="1645920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42"/>
          <p:cNvSpPr/>
          <p:nvPr/>
        </p:nvSpPr>
        <p:spPr>
          <a:xfrm>
            <a:off x="6108191" y="1207275"/>
            <a:ext cx="2560320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42"/>
          <p:cNvSpPr/>
          <p:nvPr/>
        </p:nvSpPr>
        <p:spPr>
          <a:xfrm>
            <a:off x="4201353" y="1610115"/>
            <a:ext cx="6990734" cy="309791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42"/>
          <p:cNvSpPr/>
          <p:nvPr/>
        </p:nvSpPr>
        <p:spPr>
          <a:xfrm>
            <a:off x="4516967" y="2083843"/>
            <a:ext cx="1847257" cy="292182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42"/>
          <p:cNvSpPr/>
          <p:nvPr/>
        </p:nvSpPr>
        <p:spPr>
          <a:xfrm>
            <a:off x="4516967" y="3344041"/>
            <a:ext cx="4151544" cy="323943"/>
          </a:xfrm>
          <a:prstGeom prst="rect">
            <a:avLst/>
          </a:prstGeom>
          <a:noFill/>
          <a:ln cap="flat" cmpd="sng" w="381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42"/>
          <p:cNvSpPr/>
          <p:nvPr/>
        </p:nvSpPr>
        <p:spPr>
          <a:xfrm>
            <a:off x="4516966" y="3748711"/>
            <a:ext cx="1006009" cy="323943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42"/>
          <p:cNvSpPr/>
          <p:nvPr/>
        </p:nvSpPr>
        <p:spPr>
          <a:xfrm>
            <a:off x="5617865" y="3769164"/>
            <a:ext cx="2302888" cy="323943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42"/>
          <p:cNvSpPr/>
          <p:nvPr/>
        </p:nvSpPr>
        <p:spPr>
          <a:xfrm>
            <a:off x="4516966" y="4213020"/>
            <a:ext cx="1554650" cy="26424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42"/>
          <p:cNvSpPr/>
          <p:nvPr/>
        </p:nvSpPr>
        <p:spPr>
          <a:xfrm>
            <a:off x="4501759" y="5483545"/>
            <a:ext cx="1535378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42"/>
          <p:cNvSpPr/>
          <p:nvPr/>
        </p:nvSpPr>
        <p:spPr>
          <a:xfrm>
            <a:off x="6108191" y="5483545"/>
            <a:ext cx="4895539" cy="36576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7" name="Google Shape;527;p43"/>
          <p:cNvGraphicFramePr/>
          <p:nvPr/>
        </p:nvGraphicFramePr>
        <p:xfrm>
          <a:off x="2988913" y="198910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{F36CA4CF-E40D-44A2-AD74-BCCF91924427}</a:tableStyleId>
              </a:tblPr>
              <a:tblGrid>
                <a:gridCol w="5759925"/>
                <a:gridCol w="1329425"/>
                <a:gridCol w="1401075"/>
              </a:tblGrid>
              <a:tr h="548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fr-FR" sz="2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5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5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sujet et un verbe conjugué.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5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verbe conjugué sans le sujet.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10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donner  un ordre.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718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raconter ou </a:t>
                      </a: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à avancer une information.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28" name="Google Shape;528;p43"/>
          <p:cNvSpPr/>
          <p:nvPr/>
        </p:nvSpPr>
        <p:spPr>
          <a:xfrm>
            <a:off x="203209" y="2474315"/>
            <a:ext cx="286589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3"/>
          <p:cNvSpPr/>
          <p:nvPr/>
        </p:nvSpPr>
        <p:spPr>
          <a:xfrm>
            <a:off x="3577617" y="500643"/>
            <a:ext cx="8167693" cy="88267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était une fois une petite fille qui s’appelait </a:t>
            </a:r>
            <a:r>
              <a:rPr b="0" i="1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Petit Chaperon Jaune.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0" name="Google Shape;530;p43"/>
          <p:cNvSpPr/>
          <p:nvPr/>
        </p:nvSpPr>
        <p:spPr>
          <a:xfrm>
            <a:off x="3584324" y="1353247"/>
            <a:ext cx="8160986" cy="487506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Va porter à la tante Ursule cette épluchure de pomme de terre.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3"/>
          <p:cNvSpPr/>
          <p:nvPr/>
        </p:nvSpPr>
        <p:spPr>
          <a:xfrm>
            <a:off x="843831" y="952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2" name="Google Shape;532;p43"/>
          <p:cNvSpPr txBox="1"/>
          <p:nvPr/>
        </p:nvSpPr>
        <p:spPr>
          <a:xfrm>
            <a:off x="9211979" y="2513920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3"/>
          <p:cNvSpPr txBox="1"/>
          <p:nvPr/>
        </p:nvSpPr>
        <p:spPr>
          <a:xfrm>
            <a:off x="10597560" y="411254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43"/>
          <p:cNvSpPr txBox="1"/>
          <p:nvPr/>
        </p:nvSpPr>
        <p:spPr>
          <a:xfrm>
            <a:off x="9211977" y="3298901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43"/>
          <p:cNvSpPr txBox="1"/>
          <p:nvPr/>
        </p:nvSpPr>
        <p:spPr>
          <a:xfrm>
            <a:off x="10597563" y="503587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43"/>
          <p:cNvSpPr txBox="1"/>
          <p:nvPr/>
        </p:nvSpPr>
        <p:spPr>
          <a:xfrm>
            <a:off x="9211980" y="5756858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43"/>
          <p:cNvSpPr txBox="1"/>
          <p:nvPr/>
        </p:nvSpPr>
        <p:spPr>
          <a:xfrm>
            <a:off x="10597560" y="2510847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43"/>
          <p:cNvSpPr/>
          <p:nvPr/>
        </p:nvSpPr>
        <p:spPr>
          <a:xfrm>
            <a:off x="2959883" y="768916"/>
            <a:ext cx="617734" cy="403316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43"/>
          <p:cNvSpPr/>
          <p:nvPr/>
        </p:nvSpPr>
        <p:spPr>
          <a:xfrm>
            <a:off x="2949579" y="1383321"/>
            <a:ext cx="617734" cy="457432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4"/>
          <p:cNvSpPr txBox="1"/>
          <p:nvPr/>
        </p:nvSpPr>
        <p:spPr>
          <a:xfrm>
            <a:off x="13877281" y="4477260"/>
            <a:ext cx="4538779" cy="389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6" name="Google Shape;546;p44"/>
          <p:cNvSpPr/>
          <p:nvPr/>
        </p:nvSpPr>
        <p:spPr>
          <a:xfrm>
            <a:off x="727099" y="1728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7" name="Google Shape;547;p44"/>
          <p:cNvSpPr/>
          <p:nvPr/>
        </p:nvSpPr>
        <p:spPr>
          <a:xfrm>
            <a:off x="399995" y="1656429"/>
            <a:ext cx="2370423" cy="14673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8" name="Google Shape;548;p44"/>
          <p:cNvSpPr/>
          <p:nvPr/>
        </p:nvSpPr>
        <p:spPr>
          <a:xfrm>
            <a:off x="4945238" y="649324"/>
            <a:ext cx="2189792" cy="461665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Où vas-tu ?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44"/>
          <p:cNvSpPr/>
          <p:nvPr/>
        </p:nvSpPr>
        <p:spPr>
          <a:xfrm>
            <a:off x="399994" y="2390088"/>
            <a:ext cx="2810133" cy="12777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4"/>
          <p:cNvSpPr/>
          <p:nvPr/>
        </p:nvSpPr>
        <p:spPr>
          <a:xfrm>
            <a:off x="4945238" y="1331221"/>
            <a:ext cx="6400800" cy="465577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Rouge ! Rouge ! Le Petit Chaperon Rouge 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51" name="Google Shape;551;p44"/>
          <p:cNvGraphicFramePr/>
          <p:nvPr/>
        </p:nvGraphicFramePr>
        <p:xfrm>
          <a:off x="3683326" y="193340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{F36CA4CF-E40D-44A2-AD74-BCCF91924427}</a:tableStyleId>
              </a:tblPr>
              <a:tblGrid>
                <a:gridCol w="5207150"/>
                <a:gridCol w="1201850"/>
                <a:gridCol w="1266625"/>
              </a:tblGrid>
              <a:tr h="457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9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 d’exclamation.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498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sujet et un verbe conjugué.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89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ne contient pas de verbe conjugué.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760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exprimer un sentiment / une émotion.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  <a:tr h="652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demander une information / à poser une question.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52" name="Google Shape;552;p44"/>
          <p:cNvSpPr txBox="1"/>
          <p:nvPr/>
        </p:nvSpPr>
        <p:spPr>
          <a:xfrm>
            <a:off x="10282025" y="236614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44"/>
          <p:cNvSpPr txBox="1"/>
          <p:nvPr/>
        </p:nvSpPr>
        <p:spPr>
          <a:xfrm>
            <a:off x="9205112" y="320619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4"/>
          <p:cNvSpPr txBox="1"/>
          <p:nvPr/>
        </p:nvSpPr>
        <p:spPr>
          <a:xfrm>
            <a:off x="10464283" y="4125793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44"/>
          <p:cNvSpPr txBox="1"/>
          <p:nvPr/>
        </p:nvSpPr>
        <p:spPr>
          <a:xfrm>
            <a:off x="10470733" y="4927932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4"/>
          <p:cNvSpPr txBox="1"/>
          <p:nvPr/>
        </p:nvSpPr>
        <p:spPr>
          <a:xfrm>
            <a:off x="9220994" y="5621098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44"/>
          <p:cNvSpPr/>
          <p:nvPr/>
        </p:nvSpPr>
        <p:spPr>
          <a:xfrm>
            <a:off x="4339177" y="669449"/>
            <a:ext cx="617734" cy="441539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44"/>
          <p:cNvSpPr/>
          <p:nvPr/>
        </p:nvSpPr>
        <p:spPr>
          <a:xfrm>
            <a:off x="4327504" y="1344388"/>
            <a:ext cx="617734" cy="452410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4" name="Google Shape;564;p45"/>
          <p:cNvGraphicFramePr/>
          <p:nvPr/>
        </p:nvGraphicFramePr>
        <p:xfrm>
          <a:off x="3210127" y="170001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{F36CA4CF-E40D-44A2-AD74-BCCF91924427}</a:tableStyleId>
              </a:tblPr>
              <a:tblGrid>
                <a:gridCol w="5131500"/>
                <a:gridCol w="1196750"/>
                <a:gridCol w="1261250"/>
              </a:tblGrid>
              <a:tr h="527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969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969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</a:t>
                      </a: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commence par une majuscule et se termine par un point d’exclamation</a:t>
                      </a: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969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verbe conjugué sans son sujet.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53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donner un ordre.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53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donner un conseil.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65" name="Google Shape;565;p45"/>
          <p:cNvSpPr txBox="1"/>
          <p:nvPr/>
        </p:nvSpPr>
        <p:spPr>
          <a:xfrm>
            <a:off x="3848842" y="466646"/>
            <a:ext cx="5285232" cy="461665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Fais attention, Petit Chaperon Rouge !  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45"/>
          <p:cNvSpPr/>
          <p:nvPr/>
        </p:nvSpPr>
        <p:spPr>
          <a:xfrm>
            <a:off x="4224528" y="186452"/>
            <a:ext cx="5961888" cy="1166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45"/>
          <p:cNvSpPr/>
          <p:nvPr/>
        </p:nvSpPr>
        <p:spPr>
          <a:xfrm>
            <a:off x="3829387" y="970861"/>
            <a:ext cx="5303520" cy="461665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Va porter cette galette à ta grand-mère.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45"/>
          <p:cNvSpPr/>
          <p:nvPr/>
        </p:nvSpPr>
        <p:spPr>
          <a:xfrm>
            <a:off x="399994" y="2643007"/>
            <a:ext cx="2810133" cy="12777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45"/>
          <p:cNvSpPr/>
          <p:nvPr/>
        </p:nvSpPr>
        <p:spPr>
          <a:xfrm>
            <a:off x="3210127" y="499603"/>
            <a:ext cx="617734" cy="403316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45"/>
          <p:cNvSpPr/>
          <p:nvPr/>
        </p:nvSpPr>
        <p:spPr>
          <a:xfrm>
            <a:off x="3180365" y="1000035"/>
            <a:ext cx="617734" cy="403316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45"/>
          <p:cNvSpPr/>
          <p:nvPr/>
        </p:nvSpPr>
        <p:spPr>
          <a:xfrm>
            <a:off x="727099" y="1728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1" i="0" sz="2800" u="none" cap="none" strike="noStrik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2" name="Google Shape;572;p45"/>
          <p:cNvSpPr txBox="1"/>
          <p:nvPr/>
        </p:nvSpPr>
        <p:spPr>
          <a:xfrm>
            <a:off x="9881718" y="249646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5"/>
          <p:cNvSpPr txBox="1"/>
          <p:nvPr/>
        </p:nvSpPr>
        <p:spPr>
          <a:xfrm>
            <a:off x="8692028" y="349712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5"/>
          <p:cNvSpPr txBox="1"/>
          <p:nvPr/>
        </p:nvSpPr>
        <p:spPr>
          <a:xfrm>
            <a:off x="9881717" y="4455573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5"/>
          <p:cNvSpPr txBox="1"/>
          <p:nvPr/>
        </p:nvSpPr>
        <p:spPr>
          <a:xfrm>
            <a:off x="8692027" y="4461506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45"/>
          <p:cNvSpPr txBox="1"/>
          <p:nvPr/>
        </p:nvSpPr>
        <p:spPr>
          <a:xfrm>
            <a:off x="8692027" y="5233212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45"/>
          <p:cNvSpPr txBox="1"/>
          <p:nvPr/>
        </p:nvSpPr>
        <p:spPr>
          <a:xfrm>
            <a:off x="9881716" y="5252025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6"/>
          <p:cNvSpPr txBox="1"/>
          <p:nvPr/>
        </p:nvSpPr>
        <p:spPr>
          <a:xfrm>
            <a:off x="4049820" y="433712"/>
            <a:ext cx="6583680" cy="461665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Oh grand-mère, comme tu as de grandes oreilles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84" name="Google Shape;584;p46"/>
          <p:cNvGraphicFramePr/>
          <p:nvPr/>
        </p:nvGraphicFramePr>
        <p:xfrm>
          <a:off x="3404616" y="18200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{F36CA4CF-E40D-44A2-AD74-BCCF91924427}</a:tableStyleId>
              </a:tblPr>
              <a:tblGrid>
                <a:gridCol w="5146675"/>
                <a:gridCol w="1187875"/>
                <a:gridCol w="1251900"/>
              </a:tblGrid>
              <a:tr h="445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commence par une majuscule et se termine par un point d’exclamation.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un sujet et un verbe conjugué.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ne contient pas de verbe conjugué.</a:t>
                      </a:r>
                      <a:endParaRPr sz="24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570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contient des mots exclamatifs.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638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exprimer la colère.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Elle sert à </a:t>
                      </a:r>
                      <a:r>
                        <a:rPr b="0" i="0" lang="fr-FR" sz="24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exprimer la surprise</a:t>
                      </a: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.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fr-FR" sz="24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585" name="Google Shape;585;p46"/>
          <p:cNvSpPr txBox="1"/>
          <p:nvPr/>
        </p:nvSpPr>
        <p:spPr>
          <a:xfrm>
            <a:off x="4049820" y="1057931"/>
            <a:ext cx="2980944" cy="461665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Jamais de la vie 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6"/>
          <p:cNvSpPr/>
          <p:nvPr/>
        </p:nvSpPr>
        <p:spPr>
          <a:xfrm>
            <a:off x="437596" y="1942100"/>
            <a:ext cx="273362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Lisez les phrases et cochez les cases convenables.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46"/>
          <p:cNvSpPr/>
          <p:nvPr/>
        </p:nvSpPr>
        <p:spPr>
          <a:xfrm>
            <a:off x="727099" y="17281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fr-FR" sz="3600" u="none" cap="none" strike="noStrik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6"/>
          <p:cNvSpPr/>
          <p:nvPr/>
        </p:nvSpPr>
        <p:spPr>
          <a:xfrm>
            <a:off x="3404550" y="443362"/>
            <a:ext cx="617734" cy="403316"/>
          </a:xfrm>
          <a:prstGeom prst="rect">
            <a:avLst/>
          </a:prstGeom>
          <a:noFill/>
          <a:ln cap="flat" cmpd="sng" w="38100">
            <a:solidFill>
              <a:srgbClr val="2E75B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6"/>
          <p:cNvSpPr/>
          <p:nvPr/>
        </p:nvSpPr>
        <p:spPr>
          <a:xfrm>
            <a:off x="3385095" y="1087106"/>
            <a:ext cx="617734" cy="403316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6"/>
          <p:cNvSpPr txBox="1"/>
          <p:nvPr/>
        </p:nvSpPr>
        <p:spPr>
          <a:xfrm>
            <a:off x="8889502" y="221909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6"/>
          <p:cNvSpPr txBox="1"/>
          <p:nvPr/>
        </p:nvSpPr>
        <p:spPr>
          <a:xfrm>
            <a:off x="10148129" y="221909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6"/>
          <p:cNvSpPr txBox="1"/>
          <p:nvPr/>
        </p:nvSpPr>
        <p:spPr>
          <a:xfrm>
            <a:off x="8850706" y="3010347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6"/>
          <p:cNvSpPr txBox="1"/>
          <p:nvPr/>
        </p:nvSpPr>
        <p:spPr>
          <a:xfrm>
            <a:off x="10087963" y="3837100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6"/>
          <p:cNvSpPr txBox="1"/>
          <p:nvPr/>
        </p:nvSpPr>
        <p:spPr>
          <a:xfrm>
            <a:off x="8889501" y="4559314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6"/>
          <p:cNvSpPr txBox="1"/>
          <p:nvPr/>
        </p:nvSpPr>
        <p:spPr>
          <a:xfrm>
            <a:off x="8889501" y="5841410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46"/>
          <p:cNvSpPr txBox="1"/>
          <p:nvPr/>
        </p:nvSpPr>
        <p:spPr>
          <a:xfrm>
            <a:off x="10112845" y="5090529"/>
            <a:ext cx="88175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fr-FR" sz="5400" u="none" cap="none" strike="noStrik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