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12192000"/>
  <p:notesSz cx="6858000" cy="9144000"/>
  <p:embeddedFontLst>
    <p:embeddedFont>
      <p:font typeface="Open Sans Light"/>
      <p:regular r:id="rId29"/>
      <p:bold r:id="rId30"/>
      <p:italic r:id="rId31"/>
      <p:boldItalic r:id="rId32"/>
    </p:embeddedFont>
    <p:embeddedFont>
      <p:font typeface="Open Sans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D3744BE-827E-4B15-944D-C515CABFA861}">
  <a:tblStyle styleId="{7D3744BE-827E-4B15-944D-C515CABFA86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Ligh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Light-italic.fntdata"/><Relationship Id="rId30" Type="http://schemas.openxmlformats.org/officeDocument/2006/relationships/font" Target="fonts/OpenSansLight-bold.fntdata"/><Relationship Id="rId11" Type="http://schemas.openxmlformats.org/officeDocument/2006/relationships/slide" Target="slides/slide6.xml"/><Relationship Id="rId33" Type="http://schemas.openxmlformats.org/officeDocument/2006/relationships/font" Target="fonts/OpenSans-regular.fntdata"/><Relationship Id="rId10" Type="http://schemas.openxmlformats.org/officeDocument/2006/relationships/slide" Target="slides/slide5.xml"/><Relationship Id="rId32" Type="http://schemas.openxmlformats.org/officeDocument/2006/relationships/font" Target="fonts/OpenSansLight-boldItalic.fntdata"/><Relationship Id="rId13" Type="http://schemas.openxmlformats.org/officeDocument/2006/relationships/slide" Target="slides/slide8.xml"/><Relationship Id="rId35" Type="http://schemas.openxmlformats.org/officeDocument/2006/relationships/font" Target="fonts/OpenSans-italic.fntdata"/><Relationship Id="rId12" Type="http://schemas.openxmlformats.org/officeDocument/2006/relationships/slide" Target="slides/slide7.xml"/><Relationship Id="rId34" Type="http://schemas.openxmlformats.org/officeDocument/2006/relationships/font" Target="fonts/OpenSans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OpenSans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1" name="Google Shape;21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Repérage + Analyse : 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présente le texte </a:t>
            </a: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(La situation est familière et les mots décodables). Il/Elle demande aux apprenants de le lire.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L’enseignant(e) demande aux apprenants de relire les deux premières phrases pour répondre aux questions .</a:t>
            </a:r>
            <a:endParaRPr/>
          </a:p>
          <a:p>
            <a:pPr indent="-342900" lvl="0" marL="3429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Après le travail d’analyse proposé, l’enseignant(e) demande aux apprenants de reformuler la synthèse concernant le pronom (ils). </a:t>
            </a:r>
            <a:endParaRPr/>
          </a:p>
          <a:p>
            <a:pPr indent="-2667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77" name="Google Shape;377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0" name="Google Shape;40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Repérage + Analyse 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L’enseignant(e) demande aux apprenants de relire la suite du texte pour répondre aux questions .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Après le travail d’analyse proposé, l’enseignant(e) demande aux apprenants de formuler une synthèse concernant les pronom (je – tu – nous - vous) : il/elle poser des questions ciblées et utiliser les gestes pour aider les apprenants : par exemple : si je veux parler de moi (en se montrant), quel pronom personnel on utilise ? …..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01" name="Google Shape;401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2" name="Google Shape;42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1" lang="fr-FR" u="sng"/>
              <a:t>3. Synthèse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Cette carte mentale est à élaborer avec les élèves.</a:t>
            </a:r>
            <a:endParaRPr/>
          </a:p>
        </p:txBody>
      </p:sp>
      <p:sp>
        <p:nvSpPr>
          <p:cNvPr id="423" name="Google Shape;423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1" lang="fr-FR" u="sng"/>
              <a:t>3. Synthèse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Cette carte mentale est à élaborer avec les élèves.</a:t>
            </a:r>
            <a:endParaRPr/>
          </a:p>
        </p:txBody>
      </p:sp>
      <p:sp>
        <p:nvSpPr>
          <p:cNvPr id="452" name="Google Shape;452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Avant l’exécution de la consigne, l’enseignant(e) demande aux apprenants de dire ce que représente chaque image en posant des questions  : par exemple : c’est quoi ? </a:t>
            </a:r>
            <a:br>
              <a:rPr lang="fr-FR"/>
            </a:br>
            <a:r>
              <a:rPr lang="fr-FR"/>
              <a:t>Une poule est un nom féminin ou masculin ? Quel pronom personnel remplace une poule ?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i="1" lang="fr-FR"/>
              <a:t>N.B. : il ne s’agit pas d’une activité de vocabulaire, l’enseignant(e) peut donner les noms qui représentent les images.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i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77" name="Google Shape;477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5" name="Google Shape;495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Avant l’exécution de la consigne, l’enseignant(e) demande aux apprenants de dire ce que représente chaque image.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96" name="Google Shape;496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4" name="Google Shape;51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Avant l’exécution de la consigne, l’enseignant(e) demande aux apprenants de lire les phrases 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15" name="Google Shape;515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3" name="Google Shape;53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demande aux apprenants de lire les phrases.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s’assure de la comprehension de la consigne en posant des questions bien ciblées et qui demandent une seule réponse : par exemple : vous allez changer tous les mots de la phrase ou seulement les mots soulignes? Que faut-il mettre a la place des mots soulignes? …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 / Elle fait trouver le genre et le nombre du mot ou du groupe de mots souligné.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34" name="Google Shape;534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8" name="Google Shape;548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Entrainement  :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s’assure de la compréhension de la consigne en posant des questions bien ciblées et qui demandent une seule réponse.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fait lire chaque phrase, demande aux apprenants de trouver le mot ou groupe de mots qui se répètent ainsi que le genre et nombre de chacun.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49" name="Google Shape;549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0" name="Google Shape;56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Entrainement  :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demande aux apprenants d’identifier le contexte de l’activité en se basant sur les images puis sur le titre. 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joue le rôle de Samir pour la première réplique et demande aux apprenants de répondre à la question. 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demande aux apprenants de compléter la troisième réplique. </a:t>
            </a:r>
            <a:endParaRPr/>
          </a:p>
          <a:p>
            <a:pPr indent="0" lvl="0" marL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peut demander aux apprenants de prolonger le dialogue entre Samir et Léa. </a:t>
            </a:r>
            <a:endParaRPr/>
          </a:p>
          <a:p>
            <a:pPr indent="-2095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61" name="Google Shape;561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1" name="Google Shape;221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6" name="Google Shape;576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Entrainement  :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fait repérer le pronom personnel dans chaque phrase et demande aux apprenants de préciser le genre et le nombre de chacun.</a:t>
            </a:r>
            <a:endParaRPr/>
          </a:p>
          <a:p>
            <a:pPr indent="-285750" lvl="0" marL="2857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accepte toutes les propositions correctes.  </a:t>
            </a:r>
            <a:endParaRPr/>
          </a:p>
        </p:txBody>
      </p:sp>
      <p:sp>
        <p:nvSpPr>
          <p:cNvPr id="577" name="Google Shape;577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8" name="Google Shape;588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95" name="Google Shape;59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0" name="Google Shape;600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AutoNum type="arabicPeriod"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Découverte : </a:t>
            </a:r>
            <a:endParaRPr/>
          </a:p>
          <a:p>
            <a:pPr indent="-171450" lvl="0" marL="1714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−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 texte pour répondre aux questions de compréhension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39" name="Google Shape;23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2. Repérage :</a:t>
            </a:r>
            <a:endParaRPr/>
          </a:p>
          <a:p>
            <a:pPr indent="-171450" lvl="0" marL="1714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les 4 premières lignes du texte et de trouver les réponses à chaque série de questions.  </a:t>
            </a:r>
            <a:endParaRPr/>
          </a:p>
          <a:p>
            <a:pPr indent="-171450" lvl="0" marL="17145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Il / Elle fait remarquer la répétition du mot Dany.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4" name="Google Shape;25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2. Repérage :</a:t>
            </a:r>
            <a:endParaRPr/>
          </a:p>
          <a:p>
            <a:pPr indent="-171450" lvl="0" marL="1714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les deux dernières lignes  pour répondre aux questions.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73" name="Google Shape;27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les phrases pour : </a:t>
            </a:r>
            <a:endParaRPr/>
          </a:p>
          <a:p>
            <a:pPr indent="-171450" lvl="1" marL="62865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−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relever les sujets correspondant aux verbes . Il/Elle peut aider les apprenants en posant les questions : Qui est chez sa grand – mère ? Qui joue avec Doudou ? </a:t>
            </a:r>
            <a:endParaRPr/>
          </a:p>
          <a:p>
            <a:pPr indent="-171450" lvl="1" marL="62865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−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identifier que «il» remplace Dany (sujet : masculin -  singulier)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92" name="Google Shape;29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5" name="Google Shape;31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 Idem (diapo 6)</a:t>
            </a:r>
            <a:endParaRPr/>
          </a:p>
        </p:txBody>
      </p:sp>
      <p:sp>
        <p:nvSpPr>
          <p:cNvPr id="316" name="Google Shape;316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1" lang="fr-FR" u="sng"/>
              <a:t>3. Synthèse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Cette carte mentale est à élaborer avec les élèves.</a:t>
            </a:r>
            <a:endParaRPr/>
          </a:p>
        </p:txBody>
      </p:sp>
      <p:sp>
        <p:nvSpPr>
          <p:cNvPr id="342" name="Google Shape;342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sz="1200"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b="1" lang="fr-FR" sz="1200" u="sng">
                <a:latin typeface="Open Sans"/>
                <a:ea typeface="Open Sans"/>
                <a:cs typeface="Open Sans"/>
                <a:sym typeface="Open Sans"/>
              </a:rPr>
              <a:t>Repérage + Analyse : 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présente le texte ( La situation est familière et les mots décodables). Il/Elle demande aux apprenants de le lire.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demande aux apprenants de repérer les pronoms personnels sujets. Les apprenants peuvent les trouver par analogie avec (il/elle). L’enseignant(e) peut se référer à la synthèse précédente.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leur demande de repérer les noms remplaces par (elles) et de donner leur genre et leur nombre.  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Idem pour (ils).</a:t>
            </a:r>
            <a:endParaRPr/>
          </a:p>
          <a:p>
            <a:pPr indent="-342900" lvl="0" marL="3429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 demande aux apprenants de formuler une synthèse : que remplace (ils) ? (elles)?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59" name="Google Shape;359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صفحة الرئيسية">
  <p:cSld name="الصفحة الرئيسية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>
            <p:ph idx="2" type="pic"/>
          </p:nvPr>
        </p:nvSpPr>
        <p:spPr>
          <a:xfrm flipH="1">
            <a:off x="1210019" y="2607882"/>
            <a:ext cx="2975891" cy="297589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grpSp>
        <p:nvGrpSpPr>
          <p:cNvPr id="12" name="Google Shape;12;p2"/>
          <p:cNvGrpSpPr/>
          <p:nvPr/>
        </p:nvGrpSpPr>
        <p:grpSpPr>
          <a:xfrm flipH="1" rot="10800000">
            <a:off x="0" y="2104056"/>
            <a:ext cx="12192000" cy="3997921"/>
            <a:chOff x="44070" y="706405"/>
            <a:chExt cx="16591967" cy="5470815"/>
          </a:xfrm>
        </p:grpSpPr>
        <p:grpSp>
          <p:nvGrpSpPr>
            <p:cNvPr id="13" name="Google Shape;13;p2"/>
            <p:cNvGrpSpPr/>
            <p:nvPr/>
          </p:nvGrpSpPr>
          <p:grpSpPr>
            <a:xfrm flipH="1" rot="10800000">
              <a:off x="44070" y="3524343"/>
              <a:ext cx="6199341" cy="2652877"/>
              <a:chOff x="4802629" y="811335"/>
              <a:chExt cx="6199341" cy="2652877"/>
            </a:xfrm>
          </p:grpSpPr>
          <p:sp>
            <p:nvSpPr>
              <p:cNvPr id="14" name="Google Shape;14;p2"/>
              <p:cNvSpPr/>
              <p:nvPr/>
            </p:nvSpPr>
            <p:spPr>
              <a:xfrm>
                <a:off x="4802629" y="3200401"/>
                <a:ext cx="1332853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" name="Google Shape;17;p2"/>
            <p:cNvGrpSpPr/>
            <p:nvPr/>
          </p:nvGrpSpPr>
          <p:grpSpPr>
            <a:xfrm flipH="1">
              <a:off x="1190030" y="706405"/>
              <a:ext cx="15446007" cy="2652877"/>
              <a:chOff x="-4444037" y="811335"/>
              <a:chExt cx="15446007" cy="2652877"/>
            </a:xfrm>
          </p:grpSpPr>
          <p:sp>
            <p:nvSpPr>
              <p:cNvPr id="18" name="Google Shape;18;p2"/>
              <p:cNvSpPr/>
              <p:nvPr/>
            </p:nvSpPr>
            <p:spPr>
              <a:xfrm>
                <a:off x="-4444037" y="3200399"/>
                <a:ext cx="10579518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٣">
  <p:cSld name="المرحلة التعليمية - ٣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/>
          <p:nvPr/>
        </p:nvSpPr>
        <p:spPr>
          <a:xfrm>
            <a:off x="3191" y="0"/>
            <a:ext cx="6008307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2" name="Google Shape;102;p11"/>
          <p:cNvGrpSpPr/>
          <p:nvPr/>
        </p:nvGrpSpPr>
        <p:grpSpPr>
          <a:xfrm>
            <a:off x="6907074" y="1240481"/>
            <a:ext cx="4709243" cy="4377037"/>
            <a:chOff x="433353" y="993616"/>
            <a:chExt cx="5355059" cy="4977295"/>
          </a:xfrm>
        </p:grpSpPr>
        <p:sp>
          <p:nvSpPr>
            <p:cNvPr id="103" name="Google Shape;103;p11"/>
            <p:cNvSpPr/>
            <p:nvPr/>
          </p:nvSpPr>
          <p:spPr>
            <a:xfrm>
              <a:off x="648520" y="993616"/>
              <a:ext cx="4889897" cy="4886405"/>
            </a:xfrm>
            <a:custGeom>
              <a:rect b="b" l="l" r="r" t="t"/>
              <a:pathLst>
                <a:path extrusionOk="0" h="4886405" w="4889897">
                  <a:moveTo>
                    <a:pt x="2444975" y="4524442"/>
                  </a:moveTo>
                  <a:cubicBezTo>
                    <a:pt x="1296622" y="4524442"/>
                    <a:pt x="362542" y="3590763"/>
                    <a:pt x="362542" y="2443230"/>
                  </a:cubicBezTo>
                  <a:cubicBezTo>
                    <a:pt x="362542" y="1295696"/>
                    <a:pt x="1296569" y="362284"/>
                    <a:pt x="2444975" y="362284"/>
                  </a:cubicBezTo>
                  <a:cubicBezTo>
                    <a:pt x="3593382" y="362284"/>
                    <a:pt x="4527355" y="1295910"/>
                    <a:pt x="4527355" y="2443230"/>
                  </a:cubicBezTo>
                  <a:cubicBezTo>
                    <a:pt x="4527355" y="3590550"/>
                    <a:pt x="3593329" y="4524442"/>
                    <a:pt x="2444975" y="4524442"/>
                  </a:cubicBezTo>
                  <a:close/>
                  <a:moveTo>
                    <a:pt x="2444975" y="0"/>
                  </a:moveTo>
                  <a:cubicBezTo>
                    <a:pt x="1096797" y="0"/>
                    <a:pt x="0" y="1096014"/>
                    <a:pt x="0" y="2443230"/>
                  </a:cubicBezTo>
                  <a:cubicBezTo>
                    <a:pt x="0" y="3790445"/>
                    <a:pt x="1096797" y="4886406"/>
                    <a:pt x="2444975" y="4886406"/>
                  </a:cubicBezTo>
                  <a:cubicBezTo>
                    <a:pt x="3793153" y="4886406"/>
                    <a:pt x="4889898" y="3790445"/>
                    <a:pt x="4889898" y="2443230"/>
                  </a:cubicBezTo>
                  <a:cubicBezTo>
                    <a:pt x="4889898" y="1096014"/>
                    <a:pt x="3793100" y="0"/>
                    <a:pt x="2444975" y="0"/>
                  </a:cubicBezTo>
                  <a:close/>
                </a:path>
              </a:pathLst>
            </a:custGeom>
            <a:solidFill>
              <a:srgbClr val="B4DCF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11"/>
            <p:cNvSpPr/>
            <p:nvPr/>
          </p:nvSpPr>
          <p:spPr>
            <a:xfrm>
              <a:off x="2725301" y="1994325"/>
              <a:ext cx="1028362" cy="2566364"/>
            </a:xfrm>
            <a:custGeom>
              <a:rect b="b" l="l" r="r" t="t"/>
              <a:pathLst>
                <a:path extrusionOk="0" h="2566364" w="1028362">
                  <a:moveTo>
                    <a:pt x="275491" y="1806952"/>
                  </a:moveTo>
                  <a:lnTo>
                    <a:pt x="611376" y="2496889"/>
                  </a:lnTo>
                  <a:cubicBezTo>
                    <a:pt x="639303" y="2556986"/>
                    <a:pt x="710702" y="2583086"/>
                    <a:pt x="770842" y="2555174"/>
                  </a:cubicBezTo>
                  <a:cubicBezTo>
                    <a:pt x="830986" y="2527268"/>
                    <a:pt x="857100" y="2455919"/>
                    <a:pt x="829168" y="2395823"/>
                  </a:cubicBezTo>
                  <a:cubicBezTo>
                    <a:pt x="828555" y="2394496"/>
                    <a:pt x="827915" y="2393180"/>
                    <a:pt x="827249" y="2391880"/>
                  </a:cubicBezTo>
                  <a:lnTo>
                    <a:pt x="490564" y="1700664"/>
                  </a:lnTo>
                  <a:cubicBezTo>
                    <a:pt x="579707" y="1585320"/>
                    <a:pt x="566325" y="1419735"/>
                    <a:pt x="449992" y="1322717"/>
                  </a:cubicBezTo>
                  <a:lnTo>
                    <a:pt x="1015984" y="172893"/>
                  </a:lnTo>
                  <a:cubicBezTo>
                    <a:pt x="1045265" y="113500"/>
                    <a:pt x="1020825" y="41629"/>
                    <a:pt x="961390" y="12370"/>
                  </a:cubicBezTo>
                  <a:cubicBezTo>
                    <a:pt x="901954" y="-16890"/>
                    <a:pt x="830032" y="7532"/>
                    <a:pt x="800751" y="66925"/>
                  </a:cubicBezTo>
                  <a:lnTo>
                    <a:pt x="210393" y="1266084"/>
                  </a:lnTo>
                  <a:cubicBezTo>
                    <a:pt x="-105551" y="1341418"/>
                    <a:pt x="-50850" y="1808444"/>
                    <a:pt x="275491" y="1807059"/>
                  </a:cubicBezTo>
                  <a:close/>
                </a:path>
              </a:pathLst>
            </a:custGeom>
            <a:solidFill>
              <a:srgbClr val="8BC9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1"/>
            <p:cNvSpPr/>
            <p:nvPr/>
          </p:nvSpPr>
          <p:spPr>
            <a:xfrm>
              <a:off x="753484" y="2816488"/>
              <a:ext cx="455857" cy="1789840"/>
            </a:xfrm>
            <a:custGeom>
              <a:rect b="b" l="l" r="r" t="t"/>
              <a:pathLst>
                <a:path extrusionOk="0" h="1789840" w="455857">
                  <a:moveTo>
                    <a:pt x="313400" y="1789681"/>
                  </a:moveTo>
                  <a:cubicBezTo>
                    <a:pt x="3368" y="1252468"/>
                    <a:pt x="-80767" y="614305"/>
                    <a:pt x="79453" y="15184"/>
                  </a:cubicBezTo>
                  <a:lnTo>
                    <a:pt x="168543" y="0"/>
                  </a:lnTo>
                  <a:lnTo>
                    <a:pt x="238652" y="57806"/>
                  </a:lnTo>
                  <a:cubicBezTo>
                    <a:pt x="89362" y="614694"/>
                    <a:pt x="167489" y="1208029"/>
                    <a:pt x="455858" y="1707368"/>
                  </a:cubicBezTo>
                  <a:lnTo>
                    <a:pt x="313400" y="1789840"/>
                  </a:ln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1"/>
            <p:cNvSpPr/>
            <p:nvPr/>
          </p:nvSpPr>
          <p:spPr>
            <a:xfrm>
              <a:off x="1066883" y="1098145"/>
              <a:ext cx="2072516" cy="1251742"/>
            </a:xfrm>
            <a:custGeom>
              <a:rect b="b" l="l" r="r" t="t"/>
              <a:pathLst>
                <a:path extrusionOk="0" h="1251742" w="2072516">
                  <a:moveTo>
                    <a:pt x="0" y="1169323"/>
                  </a:moveTo>
                  <a:cubicBezTo>
                    <a:pt x="418102" y="445891"/>
                    <a:pt x="1190552" y="187"/>
                    <a:pt x="2026559" y="0"/>
                  </a:cubicBezTo>
                  <a:lnTo>
                    <a:pt x="2072516" y="84231"/>
                  </a:lnTo>
                  <a:lnTo>
                    <a:pt x="2026559" y="164892"/>
                  </a:lnTo>
                  <a:cubicBezTo>
                    <a:pt x="1249295" y="164706"/>
                    <a:pt x="531013" y="579046"/>
                    <a:pt x="142458" y="1251743"/>
                  </a:cubicBezTo>
                  <a:lnTo>
                    <a:pt x="0" y="1169323"/>
                  </a:ln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1"/>
            <p:cNvSpPr/>
            <p:nvPr/>
          </p:nvSpPr>
          <p:spPr>
            <a:xfrm>
              <a:off x="4181123" y="1783127"/>
              <a:ext cx="1252389" cy="3678776"/>
            </a:xfrm>
            <a:custGeom>
              <a:rect b="b" l="l" r="r" t="t"/>
              <a:pathLst>
                <a:path extrusionOk="0" h="3678776" w="1252389">
                  <a:moveTo>
                    <a:pt x="567219" y="0"/>
                  </a:moveTo>
                  <a:cubicBezTo>
                    <a:pt x="1481055" y="913578"/>
                    <a:pt x="1480741" y="2394460"/>
                    <a:pt x="566510" y="3307649"/>
                  </a:cubicBezTo>
                  <a:cubicBezTo>
                    <a:pt x="422058" y="3451928"/>
                    <a:pt x="259335" y="3576698"/>
                    <a:pt x="82479" y="3678776"/>
                  </a:cubicBezTo>
                  <a:lnTo>
                    <a:pt x="8210" y="3636687"/>
                  </a:lnTo>
                  <a:lnTo>
                    <a:pt x="0" y="3536580"/>
                  </a:lnTo>
                  <a:cubicBezTo>
                    <a:pt x="1040449" y="2936751"/>
                    <a:pt x="1397292" y="1607649"/>
                    <a:pt x="797039" y="567943"/>
                  </a:cubicBezTo>
                  <a:cubicBezTo>
                    <a:pt x="701813" y="402998"/>
                    <a:pt x="585303" y="251281"/>
                    <a:pt x="450512" y="116677"/>
                  </a:cubicBezTo>
                  <a:lnTo>
                    <a:pt x="567219" y="107"/>
                  </a:ln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1"/>
            <p:cNvSpPr/>
            <p:nvPr/>
          </p:nvSpPr>
          <p:spPr>
            <a:xfrm>
              <a:off x="1438596" y="4974046"/>
              <a:ext cx="1703522" cy="801445"/>
            </a:xfrm>
            <a:custGeom>
              <a:rect b="b" l="l" r="r" t="t"/>
              <a:pathLst>
                <a:path extrusionOk="0" h="801445" w="1703522">
                  <a:moveTo>
                    <a:pt x="1703523" y="800913"/>
                  </a:moveTo>
                  <a:cubicBezTo>
                    <a:pt x="1687262" y="801233"/>
                    <a:pt x="1671001" y="801446"/>
                    <a:pt x="1654846" y="801446"/>
                  </a:cubicBezTo>
                  <a:cubicBezTo>
                    <a:pt x="1034253" y="801073"/>
                    <a:pt x="439135" y="554779"/>
                    <a:pt x="0" y="116570"/>
                  </a:cubicBezTo>
                  <a:lnTo>
                    <a:pt x="26658" y="32659"/>
                  </a:lnTo>
                  <a:lnTo>
                    <a:pt x="116760" y="0"/>
                  </a:lnTo>
                  <a:cubicBezTo>
                    <a:pt x="524519" y="407873"/>
                    <a:pt x="1077903" y="636895"/>
                    <a:pt x="1654846" y="636553"/>
                  </a:cubicBezTo>
                  <a:cubicBezTo>
                    <a:pt x="1671107" y="636553"/>
                    <a:pt x="1687368" y="636553"/>
                    <a:pt x="1703523" y="636021"/>
                  </a:cubicBezTo>
                  <a:lnTo>
                    <a:pt x="1703523" y="801179"/>
                  </a:ln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1"/>
            <p:cNvSpPr/>
            <p:nvPr/>
          </p:nvSpPr>
          <p:spPr>
            <a:xfrm>
              <a:off x="1497616" y="1065273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1" y="867669"/>
                    <a:pt x="0" y="673437"/>
                    <a:pt x="0" y="433835"/>
                  </a:cubicBezTo>
                  <a:cubicBezTo>
                    <a:pt x="0" y="194235"/>
                    <a:pt x="194371" y="0"/>
                    <a:pt x="434145" y="0"/>
                  </a:cubicBezTo>
                  <a:cubicBezTo>
                    <a:pt x="673918" y="0"/>
                    <a:pt x="868289" y="194235"/>
                    <a:pt x="868289" y="433835"/>
                  </a:cubicBez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1"/>
            <p:cNvSpPr/>
            <p:nvPr/>
          </p:nvSpPr>
          <p:spPr>
            <a:xfrm>
              <a:off x="4920123" y="2977917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6" y="867669"/>
                    <a:pt x="0" y="673437"/>
                    <a:pt x="0" y="433835"/>
                  </a:cubicBezTo>
                  <a:cubicBezTo>
                    <a:pt x="0" y="194232"/>
                    <a:pt x="194376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1"/>
            <p:cNvSpPr/>
            <p:nvPr/>
          </p:nvSpPr>
          <p:spPr>
            <a:xfrm>
              <a:off x="1856906" y="5103136"/>
              <a:ext cx="868395" cy="867775"/>
            </a:xfrm>
            <a:custGeom>
              <a:rect b="b" l="l" r="r" t="t"/>
              <a:pathLst>
                <a:path extrusionOk="0" h="867775" w="868395">
                  <a:moveTo>
                    <a:pt x="868396" y="433835"/>
                  </a:moveTo>
                  <a:cubicBezTo>
                    <a:pt x="868428" y="673464"/>
                    <a:pt x="674052" y="867744"/>
                    <a:pt x="434251" y="867776"/>
                  </a:cubicBezTo>
                  <a:cubicBezTo>
                    <a:pt x="194451" y="867808"/>
                    <a:pt x="32" y="673571"/>
                    <a:pt x="0" y="433941"/>
                  </a:cubicBezTo>
                  <a:cubicBezTo>
                    <a:pt x="-32" y="194312"/>
                    <a:pt x="194344" y="32"/>
                    <a:pt x="434145" y="0"/>
                  </a:cubicBezTo>
                  <a:cubicBezTo>
                    <a:pt x="434182" y="0"/>
                    <a:pt x="434214" y="0"/>
                    <a:pt x="434251" y="0"/>
                  </a:cubicBezTo>
                  <a:cubicBezTo>
                    <a:pt x="674025" y="0"/>
                    <a:pt x="868396" y="194232"/>
                    <a:pt x="868396" y="433835"/>
                  </a:cubicBez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438086" y="3327148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781"/>
                  </a:moveTo>
                  <a:cubicBezTo>
                    <a:pt x="868321" y="673384"/>
                    <a:pt x="673972" y="867637"/>
                    <a:pt x="434198" y="867669"/>
                  </a:cubicBezTo>
                  <a:cubicBezTo>
                    <a:pt x="194427" y="867696"/>
                    <a:pt x="29" y="673491"/>
                    <a:pt x="0" y="433888"/>
                  </a:cubicBezTo>
                  <a:cubicBezTo>
                    <a:pt x="-29" y="194285"/>
                    <a:pt x="194320" y="32"/>
                    <a:pt x="434091" y="0"/>
                  </a:cubicBezTo>
                  <a:cubicBezTo>
                    <a:pt x="434109" y="0"/>
                    <a:pt x="434127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1"/>
            <p:cNvSpPr txBox="1"/>
            <p:nvPr/>
          </p:nvSpPr>
          <p:spPr>
            <a:xfrm>
              <a:off x="1540111" y="113679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1"/>
            <p:cNvSpPr txBox="1"/>
            <p:nvPr/>
          </p:nvSpPr>
          <p:spPr>
            <a:xfrm>
              <a:off x="4975318" y="3088585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1"/>
            <p:cNvSpPr txBox="1"/>
            <p:nvPr/>
          </p:nvSpPr>
          <p:spPr>
            <a:xfrm>
              <a:off x="1886960" y="5196822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1"/>
            <p:cNvSpPr txBox="1"/>
            <p:nvPr/>
          </p:nvSpPr>
          <p:spPr>
            <a:xfrm>
              <a:off x="433353" y="343107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17" name="Google Shape;117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٤">
  <p:cSld name="المرحلة التعليمية - ٤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2"/>
          <p:cNvSpPr/>
          <p:nvPr/>
        </p:nvSpPr>
        <p:spPr>
          <a:xfrm>
            <a:off x="0" y="0"/>
            <a:ext cx="57450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2"/>
          <p:cNvSpPr/>
          <p:nvPr/>
        </p:nvSpPr>
        <p:spPr>
          <a:xfrm>
            <a:off x="9640688" y="3325043"/>
            <a:ext cx="2081559" cy="2081559"/>
          </a:xfrm>
          <a:prstGeom prst="ellipse">
            <a:avLst/>
          </a:prstGeom>
          <a:noFill/>
          <a:ln cap="flat" cmpd="sng" w="635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2"/>
          <p:cNvSpPr/>
          <p:nvPr/>
        </p:nvSpPr>
        <p:spPr>
          <a:xfrm>
            <a:off x="8504587" y="1413644"/>
            <a:ext cx="2475312" cy="2475311"/>
          </a:xfrm>
          <a:prstGeom prst="ellipse">
            <a:avLst/>
          </a:prstGeom>
          <a:noFill/>
          <a:ln cap="flat" cmpd="sng" w="635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2"/>
          <p:cNvSpPr/>
          <p:nvPr/>
        </p:nvSpPr>
        <p:spPr>
          <a:xfrm>
            <a:off x="6350779" y="2706265"/>
            <a:ext cx="3190836" cy="3190835"/>
          </a:xfrm>
          <a:prstGeom prst="ellipse">
            <a:avLst/>
          </a:prstGeom>
          <a:noFill/>
          <a:ln cap="flat" cmpd="sng" w="635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3" name="Google Shape;123;p12"/>
          <p:cNvGrpSpPr/>
          <p:nvPr/>
        </p:nvGrpSpPr>
        <p:grpSpPr>
          <a:xfrm>
            <a:off x="5960439" y="715219"/>
            <a:ext cx="1961427" cy="3491678"/>
            <a:chOff x="1851024" y="1671637"/>
            <a:chExt cx="4343813" cy="7732734"/>
          </a:xfrm>
        </p:grpSpPr>
        <p:sp>
          <p:nvSpPr>
            <p:cNvPr id="124" name="Google Shape;124;p12"/>
            <p:cNvSpPr/>
            <p:nvPr/>
          </p:nvSpPr>
          <p:spPr>
            <a:xfrm>
              <a:off x="3147617" y="6872041"/>
              <a:ext cx="18722" cy="32763"/>
            </a:xfrm>
            <a:custGeom>
              <a:rect b="b" l="l" r="r" t="t"/>
              <a:pathLst>
                <a:path extrusionOk="0" h="33" w="18">
                  <a:moveTo>
                    <a:pt x="0" y="32"/>
                  </a:moveTo>
                  <a:lnTo>
                    <a:pt x="17" y="0"/>
                  </a:lnTo>
                  <a:lnTo>
                    <a:pt x="17" y="0"/>
                  </a:lnTo>
                  <a:cubicBezTo>
                    <a:pt x="9" y="15"/>
                    <a:pt x="4" y="24"/>
                    <a:pt x="0" y="3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2"/>
            <p:cNvSpPr/>
            <p:nvPr/>
          </p:nvSpPr>
          <p:spPr>
            <a:xfrm>
              <a:off x="3016553" y="7134170"/>
              <a:ext cx="9361" cy="18722"/>
            </a:xfrm>
            <a:custGeom>
              <a:rect b="b" l="l" r="r" t="t"/>
              <a:pathLst>
                <a:path extrusionOk="0" h="17" w="7">
                  <a:moveTo>
                    <a:pt x="1" y="9"/>
                  </a:moveTo>
                  <a:lnTo>
                    <a:pt x="0" y="16"/>
                  </a:lnTo>
                  <a:lnTo>
                    <a:pt x="0" y="16"/>
                  </a:lnTo>
                  <a:cubicBezTo>
                    <a:pt x="4" y="5"/>
                    <a:pt x="6" y="0"/>
                    <a:pt x="1" y="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2754427" y="9310755"/>
              <a:ext cx="14041" cy="51492"/>
            </a:xfrm>
            <a:custGeom>
              <a:rect b="b" l="l" r="r" t="t"/>
              <a:pathLst>
                <a:path extrusionOk="0" h="49" w="14">
                  <a:moveTo>
                    <a:pt x="0" y="0"/>
                  </a:moveTo>
                  <a:lnTo>
                    <a:pt x="0" y="0"/>
                  </a:lnTo>
                  <a:cubicBezTo>
                    <a:pt x="1" y="5"/>
                    <a:pt x="1" y="10"/>
                    <a:pt x="2" y="15"/>
                  </a:cubicBezTo>
                  <a:lnTo>
                    <a:pt x="2" y="15"/>
                  </a:lnTo>
                  <a:cubicBezTo>
                    <a:pt x="6" y="27"/>
                    <a:pt x="9" y="38"/>
                    <a:pt x="13" y="48"/>
                  </a:cubicBezTo>
                  <a:lnTo>
                    <a:pt x="13" y="48"/>
                  </a:lnTo>
                  <a:cubicBezTo>
                    <a:pt x="9" y="34"/>
                    <a:pt x="4" y="17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2721659" y="9207777"/>
              <a:ext cx="9361" cy="70214"/>
            </a:xfrm>
            <a:custGeom>
              <a:rect b="b" l="l" r="r" t="t"/>
              <a:pathLst>
                <a:path extrusionOk="0" h="68" w="11">
                  <a:moveTo>
                    <a:pt x="10" y="67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2" y="15"/>
                    <a:pt x="5" y="37"/>
                    <a:pt x="10" y="6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4149313" y="5804815"/>
              <a:ext cx="37447" cy="28086"/>
            </a:xfrm>
            <a:custGeom>
              <a:rect b="b" l="l" r="r" t="t"/>
              <a:pathLst>
                <a:path extrusionOk="0" h="27" w="37">
                  <a:moveTo>
                    <a:pt x="4" y="26"/>
                  </a:moveTo>
                  <a:lnTo>
                    <a:pt x="4" y="26"/>
                  </a:lnTo>
                  <a:cubicBezTo>
                    <a:pt x="14" y="17"/>
                    <a:pt x="25" y="8"/>
                    <a:pt x="36" y="0"/>
                  </a:cubicBezTo>
                  <a:lnTo>
                    <a:pt x="36" y="0"/>
                  </a:lnTo>
                  <a:cubicBezTo>
                    <a:pt x="22" y="9"/>
                    <a:pt x="14" y="15"/>
                    <a:pt x="8" y="19"/>
                  </a:cubicBezTo>
                  <a:lnTo>
                    <a:pt x="8" y="19"/>
                  </a:lnTo>
                  <a:cubicBezTo>
                    <a:pt x="4" y="23"/>
                    <a:pt x="1" y="25"/>
                    <a:pt x="1" y="25"/>
                  </a:cubicBezTo>
                  <a:lnTo>
                    <a:pt x="1" y="25"/>
                  </a:lnTo>
                  <a:cubicBezTo>
                    <a:pt x="0" y="26"/>
                    <a:pt x="5" y="24"/>
                    <a:pt x="4" y="2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2"/>
            <p:cNvSpPr/>
            <p:nvPr/>
          </p:nvSpPr>
          <p:spPr>
            <a:xfrm>
              <a:off x="3119531" y="6989062"/>
              <a:ext cx="18722" cy="32767"/>
            </a:xfrm>
            <a:custGeom>
              <a:rect b="b" l="l" r="r" t="t"/>
              <a:pathLst>
                <a:path extrusionOk="0" h="31" w="18">
                  <a:moveTo>
                    <a:pt x="3" y="27"/>
                  </a:moveTo>
                  <a:lnTo>
                    <a:pt x="3" y="27"/>
                  </a:lnTo>
                  <a:cubicBezTo>
                    <a:pt x="14" y="8"/>
                    <a:pt x="17" y="0"/>
                    <a:pt x="17" y="0"/>
                  </a:cubicBezTo>
                  <a:lnTo>
                    <a:pt x="17" y="0"/>
                  </a:lnTo>
                  <a:cubicBezTo>
                    <a:pt x="6" y="20"/>
                    <a:pt x="0" y="30"/>
                    <a:pt x="3" y="2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2"/>
            <p:cNvSpPr/>
            <p:nvPr/>
          </p:nvSpPr>
          <p:spPr>
            <a:xfrm>
              <a:off x="2731020" y="9263946"/>
              <a:ext cx="4682" cy="23406"/>
            </a:xfrm>
            <a:custGeom>
              <a:rect b="b" l="l" r="r" t="t"/>
              <a:pathLst>
                <a:path extrusionOk="0" h="20" w="4">
                  <a:moveTo>
                    <a:pt x="2" y="19"/>
                  </a:moveTo>
                  <a:lnTo>
                    <a:pt x="2" y="19"/>
                  </a:lnTo>
                  <a:cubicBezTo>
                    <a:pt x="1" y="13"/>
                    <a:pt x="2" y="11"/>
                    <a:pt x="3" y="9"/>
                  </a:cubicBezTo>
                  <a:lnTo>
                    <a:pt x="3" y="9"/>
                  </a:lnTo>
                  <a:cubicBezTo>
                    <a:pt x="0" y="0"/>
                    <a:pt x="0" y="0"/>
                    <a:pt x="2" y="1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12"/>
            <p:cNvSpPr/>
            <p:nvPr/>
          </p:nvSpPr>
          <p:spPr>
            <a:xfrm>
              <a:off x="4144632" y="5828216"/>
              <a:ext cx="9361" cy="4682"/>
            </a:xfrm>
            <a:custGeom>
              <a:rect b="b" l="l" r="r" t="t"/>
              <a:pathLst>
                <a:path extrusionOk="0" h="6" w="8">
                  <a:moveTo>
                    <a:pt x="0" y="5"/>
                  </a:moveTo>
                  <a:lnTo>
                    <a:pt x="4" y="2"/>
                  </a:lnTo>
                  <a:lnTo>
                    <a:pt x="4" y="2"/>
                  </a:lnTo>
                  <a:cubicBezTo>
                    <a:pt x="5" y="1"/>
                    <a:pt x="6" y="0"/>
                    <a:pt x="7" y="0"/>
                  </a:cubicBezTo>
                  <a:lnTo>
                    <a:pt x="0" y="5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2"/>
            <p:cNvSpPr/>
            <p:nvPr/>
          </p:nvSpPr>
          <p:spPr>
            <a:xfrm>
              <a:off x="2791874" y="7653740"/>
              <a:ext cx="18722" cy="60851"/>
            </a:xfrm>
            <a:custGeom>
              <a:rect b="b" l="l" r="r" t="t"/>
              <a:pathLst>
                <a:path extrusionOk="0" h="56" w="18">
                  <a:moveTo>
                    <a:pt x="0" y="49"/>
                  </a:moveTo>
                  <a:lnTo>
                    <a:pt x="0" y="55"/>
                  </a:lnTo>
                  <a:lnTo>
                    <a:pt x="0" y="55"/>
                  </a:lnTo>
                  <a:cubicBezTo>
                    <a:pt x="4" y="45"/>
                    <a:pt x="9" y="29"/>
                    <a:pt x="17" y="0"/>
                  </a:cubicBezTo>
                  <a:lnTo>
                    <a:pt x="0" y="4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2"/>
            <p:cNvSpPr/>
            <p:nvPr/>
          </p:nvSpPr>
          <p:spPr>
            <a:xfrm>
              <a:off x="3180380" y="6815872"/>
              <a:ext cx="23406" cy="23404"/>
            </a:xfrm>
            <a:custGeom>
              <a:rect b="b" l="l" r="r" t="t"/>
              <a:pathLst>
                <a:path extrusionOk="0" h="23" w="20">
                  <a:moveTo>
                    <a:pt x="8" y="9"/>
                  </a:moveTo>
                  <a:lnTo>
                    <a:pt x="0" y="22"/>
                  </a:lnTo>
                  <a:lnTo>
                    <a:pt x="19" y="0"/>
                  </a:lnTo>
                  <a:lnTo>
                    <a:pt x="8" y="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2"/>
            <p:cNvSpPr/>
            <p:nvPr/>
          </p:nvSpPr>
          <p:spPr>
            <a:xfrm>
              <a:off x="3620378" y="6193321"/>
              <a:ext cx="84255" cy="79576"/>
            </a:xfrm>
            <a:custGeom>
              <a:rect b="b" l="l" r="r" t="t"/>
              <a:pathLst>
                <a:path extrusionOk="0" h="74" w="81">
                  <a:moveTo>
                    <a:pt x="70" y="2"/>
                  </a:moveTo>
                  <a:lnTo>
                    <a:pt x="70" y="2"/>
                  </a:lnTo>
                  <a:cubicBezTo>
                    <a:pt x="58" y="13"/>
                    <a:pt x="46" y="24"/>
                    <a:pt x="34" y="37"/>
                  </a:cubicBezTo>
                  <a:lnTo>
                    <a:pt x="34" y="37"/>
                  </a:lnTo>
                  <a:cubicBezTo>
                    <a:pt x="23" y="49"/>
                    <a:pt x="11" y="62"/>
                    <a:pt x="0" y="73"/>
                  </a:cubicBezTo>
                  <a:lnTo>
                    <a:pt x="0" y="73"/>
                  </a:lnTo>
                  <a:cubicBezTo>
                    <a:pt x="46" y="23"/>
                    <a:pt x="80" y="0"/>
                    <a:pt x="70" y="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2"/>
            <p:cNvSpPr/>
            <p:nvPr/>
          </p:nvSpPr>
          <p:spPr>
            <a:xfrm>
              <a:off x="5717392" y="7709911"/>
              <a:ext cx="477445" cy="777019"/>
            </a:xfrm>
            <a:custGeom>
              <a:rect b="b" l="l" r="r" t="t"/>
              <a:pathLst>
                <a:path extrusionOk="0" h="733" w="449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393" y="695"/>
                    <a:pt x="448" y="608"/>
                    <a:pt x="429" y="522"/>
                  </a:cubicBezTo>
                  <a:lnTo>
                    <a:pt x="315" y="0"/>
                  </a:lnTo>
                  <a:lnTo>
                    <a:pt x="0" y="69"/>
                  </a:lnTo>
                  <a:lnTo>
                    <a:pt x="114" y="590"/>
                  </a:lnTo>
                  <a:lnTo>
                    <a:pt x="114" y="590"/>
                  </a:lnTo>
                  <a:cubicBezTo>
                    <a:pt x="133" y="678"/>
                    <a:pt x="219" y="732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2"/>
            <p:cNvSpPr/>
            <p:nvPr/>
          </p:nvSpPr>
          <p:spPr>
            <a:xfrm>
              <a:off x="2131873" y="2509507"/>
              <a:ext cx="2288928" cy="2288925"/>
            </a:xfrm>
            <a:custGeom>
              <a:rect b="b" l="l" r="r" t="t"/>
              <a:pathLst>
                <a:path extrusionOk="0" h="2157" w="2157">
                  <a:moveTo>
                    <a:pt x="923" y="370"/>
                  </a:moveTo>
                  <a:lnTo>
                    <a:pt x="923" y="370"/>
                  </a:lnTo>
                  <a:cubicBezTo>
                    <a:pt x="533" y="455"/>
                    <a:pt x="285" y="842"/>
                    <a:pt x="370" y="1233"/>
                  </a:cubicBezTo>
                  <a:lnTo>
                    <a:pt x="370" y="1233"/>
                  </a:lnTo>
                  <a:cubicBezTo>
                    <a:pt x="455" y="1623"/>
                    <a:pt x="842" y="1871"/>
                    <a:pt x="1232" y="1786"/>
                  </a:cubicBezTo>
                  <a:lnTo>
                    <a:pt x="1232" y="1786"/>
                  </a:lnTo>
                  <a:cubicBezTo>
                    <a:pt x="1622" y="1701"/>
                    <a:pt x="1870" y="1314"/>
                    <a:pt x="1785" y="924"/>
                  </a:cubicBezTo>
                  <a:lnTo>
                    <a:pt x="1785" y="924"/>
                  </a:lnTo>
                  <a:cubicBezTo>
                    <a:pt x="1701" y="534"/>
                    <a:pt x="1313" y="285"/>
                    <a:pt x="923" y="370"/>
                  </a:cubicBezTo>
                  <a:close/>
                  <a:moveTo>
                    <a:pt x="1288" y="2041"/>
                  </a:moveTo>
                  <a:lnTo>
                    <a:pt x="1288" y="2041"/>
                  </a:lnTo>
                  <a:cubicBezTo>
                    <a:pt x="757" y="2156"/>
                    <a:pt x="231" y="1818"/>
                    <a:pt x="115" y="1288"/>
                  </a:cubicBezTo>
                  <a:lnTo>
                    <a:pt x="115" y="1288"/>
                  </a:lnTo>
                  <a:cubicBezTo>
                    <a:pt x="0" y="758"/>
                    <a:pt x="337" y="231"/>
                    <a:pt x="868" y="116"/>
                  </a:cubicBezTo>
                  <a:lnTo>
                    <a:pt x="868" y="116"/>
                  </a:lnTo>
                  <a:cubicBezTo>
                    <a:pt x="1398" y="0"/>
                    <a:pt x="1924" y="338"/>
                    <a:pt x="2040" y="868"/>
                  </a:cubicBezTo>
                  <a:lnTo>
                    <a:pt x="2040" y="868"/>
                  </a:lnTo>
                  <a:cubicBezTo>
                    <a:pt x="2156" y="1399"/>
                    <a:pt x="1818" y="1925"/>
                    <a:pt x="1288" y="204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2"/>
            <p:cNvSpPr/>
            <p:nvPr/>
          </p:nvSpPr>
          <p:spPr>
            <a:xfrm>
              <a:off x="2693573" y="9090757"/>
              <a:ext cx="126384" cy="313614"/>
            </a:xfrm>
            <a:custGeom>
              <a:rect b="b" l="l" r="r" t="t"/>
              <a:pathLst>
                <a:path extrusionOk="0" h="296" w="118">
                  <a:moveTo>
                    <a:pt x="91" y="292"/>
                  </a:moveTo>
                  <a:lnTo>
                    <a:pt x="91" y="292"/>
                  </a:lnTo>
                  <a:lnTo>
                    <a:pt x="91" y="292"/>
                  </a:lnTo>
                  <a:cubicBezTo>
                    <a:pt x="75" y="295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6"/>
                    <a:pt x="5" y="10"/>
                    <a:pt x="11" y="9"/>
                  </a:cubicBezTo>
                  <a:lnTo>
                    <a:pt x="46" y="1"/>
                  </a:lnTo>
                  <a:lnTo>
                    <a:pt x="46" y="1"/>
                  </a:lnTo>
                  <a:cubicBezTo>
                    <a:pt x="52" y="0"/>
                    <a:pt x="59" y="4"/>
                    <a:pt x="60" y="10"/>
                  </a:cubicBezTo>
                  <a:lnTo>
                    <a:pt x="114" y="256"/>
                  </a:lnTo>
                  <a:lnTo>
                    <a:pt x="114" y="256"/>
                  </a:lnTo>
                  <a:cubicBezTo>
                    <a:pt x="117" y="272"/>
                    <a:pt x="107" y="288"/>
                    <a:pt x="91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2"/>
            <p:cNvSpPr/>
            <p:nvPr/>
          </p:nvSpPr>
          <p:spPr>
            <a:xfrm>
              <a:off x="5993561" y="8369909"/>
              <a:ext cx="126382" cy="313614"/>
            </a:xfrm>
            <a:custGeom>
              <a:rect b="b" l="l" r="r" t="t"/>
              <a:pathLst>
                <a:path extrusionOk="0" h="297" w="118">
                  <a:moveTo>
                    <a:pt x="90" y="292"/>
                  </a:moveTo>
                  <a:lnTo>
                    <a:pt x="90" y="292"/>
                  </a:lnTo>
                  <a:lnTo>
                    <a:pt x="90" y="292"/>
                  </a:lnTo>
                  <a:cubicBezTo>
                    <a:pt x="74" y="296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7"/>
                    <a:pt x="4" y="11"/>
                    <a:pt x="10" y="10"/>
                  </a:cubicBezTo>
                  <a:lnTo>
                    <a:pt x="46" y="2"/>
                  </a:lnTo>
                  <a:lnTo>
                    <a:pt x="46" y="2"/>
                  </a:lnTo>
                  <a:cubicBezTo>
                    <a:pt x="52" y="0"/>
                    <a:pt x="59" y="5"/>
                    <a:pt x="60" y="11"/>
                  </a:cubicBezTo>
                  <a:lnTo>
                    <a:pt x="113" y="257"/>
                  </a:lnTo>
                  <a:lnTo>
                    <a:pt x="113" y="257"/>
                  </a:lnTo>
                  <a:cubicBezTo>
                    <a:pt x="117" y="273"/>
                    <a:pt x="107" y="289"/>
                    <a:pt x="90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2"/>
            <p:cNvSpPr/>
            <p:nvPr/>
          </p:nvSpPr>
          <p:spPr>
            <a:xfrm>
              <a:off x="2871445" y="2308229"/>
              <a:ext cx="322980" cy="482127"/>
            </a:xfrm>
            <a:custGeom>
              <a:rect b="b" l="l" r="r" t="t"/>
              <a:pathLst>
                <a:path extrusionOk="0" h="455" w="303">
                  <a:moveTo>
                    <a:pt x="302" y="408"/>
                  </a:moveTo>
                  <a:lnTo>
                    <a:pt x="89" y="454"/>
                  </a:lnTo>
                  <a:lnTo>
                    <a:pt x="0" y="46"/>
                  </a:lnTo>
                  <a:lnTo>
                    <a:pt x="213" y="0"/>
                  </a:lnTo>
                  <a:lnTo>
                    <a:pt x="302" y="40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2"/>
            <p:cNvSpPr/>
            <p:nvPr/>
          </p:nvSpPr>
          <p:spPr>
            <a:xfrm>
              <a:off x="2688894" y="1671637"/>
              <a:ext cx="496168" cy="861274"/>
            </a:xfrm>
            <a:custGeom>
              <a:rect b="b" l="l" r="r" t="t"/>
              <a:pathLst>
                <a:path extrusionOk="0" h="812" w="467">
                  <a:moveTo>
                    <a:pt x="317" y="791"/>
                  </a:moveTo>
                  <a:lnTo>
                    <a:pt x="317" y="791"/>
                  </a:lnTo>
                  <a:lnTo>
                    <a:pt x="317" y="791"/>
                  </a:lnTo>
                  <a:cubicBezTo>
                    <a:pt x="226" y="811"/>
                    <a:pt x="136" y="753"/>
                    <a:pt x="116" y="662"/>
                  </a:cubicBezTo>
                  <a:lnTo>
                    <a:pt x="20" y="221"/>
                  </a:lnTo>
                  <a:lnTo>
                    <a:pt x="20" y="221"/>
                  </a:lnTo>
                  <a:cubicBezTo>
                    <a:pt x="0" y="130"/>
                    <a:pt x="58" y="40"/>
                    <a:pt x="149" y="20"/>
                  </a:cubicBezTo>
                  <a:lnTo>
                    <a:pt x="149" y="20"/>
                  </a:lnTo>
                  <a:cubicBezTo>
                    <a:pt x="241" y="0"/>
                    <a:pt x="331" y="58"/>
                    <a:pt x="351" y="149"/>
                  </a:cubicBezTo>
                  <a:lnTo>
                    <a:pt x="447" y="590"/>
                  </a:lnTo>
                  <a:lnTo>
                    <a:pt x="447" y="590"/>
                  </a:lnTo>
                  <a:cubicBezTo>
                    <a:pt x="466" y="681"/>
                    <a:pt x="409" y="771"/>
                    <a:pt x="317" y="791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2"/>
            <p:cNvSpPr/>
            <p:nvPr/>
          </p:nvSpPr>
          <p:spPr>
            <a:xfrm>
              <a:off x="2333151" y="5860984"/>
              <a:ext cx="3014457" cy="809782"/>
            </a:xfrm>
            <a:custGeom>
              <a:rect b="b" l="l" r="r" t="t"/>
              <a:pathLst>
                <a:path extrusionOk="0" h="764" w="2842">
                  <a:moveTo>
                    <a:pt x="2807" y="0"/>
                  </a:moveTo>
                  <a:lnTo>
                    <a:pt x="0" y="611"/>
                  </a:lnTo>
                  <a:lnTo>
                    <a:pt x="34" y="763"/>
                  </a:lnTo>
                  <a:lnTo>
                    <a:pt x="2841" y="151"/>
                  </a:lnTo>
                  <a:lnTo>
                    <a:pt x="2807" y="0"/>
                  </a:ln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2"/>
            <p:cNvSpPr/>
            <p:nvPr/>
          </p:nvSpPr>
          <p:spPr>
            <a:xfrm>
              <a:off x="5286755" y="5701835"/>
              <a:ext cx="547660" cy="369784"/>
            </a:xfrm>
            <a:custGeom>
              <a:rect b="b" l="l" r="r" t="t"/>
              <a:pathLst>
                <a:path extrusionOk="0" h="350" w="518">
                  <a:moveTo>
                    <a:pt x="395" y="286"/>
                  </a:moveTo>
                  <a:lnTo>
                    <a:pt x="181" y="332"/>
                  </a:lnTo>
                  <a:lnTo>
                    <a:pt x="181" y="332"/>
                  </a:lnTo>
                  <a:cubicBezTo>
                    <a:pt x="106" y="349"/>
                    <a:pt x="33" y="302"/>
                    <a:pt x="16" y="227"/>
                  </a:cubicBezTo>
                  <a:lnTo>
                    <a:pt x="16" y="227"/>
                  </a:lnTo>
                  <a:cubicBezTo>
                    <a:pt x="0" y="152"/>
                    <a:pt x="48" y="78"/>
                    <a:pt x="122" y="62"/>
                  </a:cubicBezTo>
                  <a:lnTo>
                    <a:pt x="336" y="15"/>
                  </a:lnTo>
                  <a:lnTo>
                    <a:pt x="336" y="15"/>
                  </a:lnTo>
                  <a:cubicBezTo>
                    <a:pt x="411" y="0"/>
                    <a:pt x="485" y="47"/>
                    <a:pt x="501" y="121"/>
                  </a:cubicBezTo>
                  <a:lnTo>
                    <a:pt x="501" y="121"/>
                  </a:lnTo>
                  <a:cubicBezTo>
                    <a:pt x="517" y="196"/>
                    <a:pt x="470" y="269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2"/>
            <p:cNvSpPr/>
            <p:nvPr/>
          </p:nvSpPr>
          <p:spPr>
            <a:xfrm>
              <a:off x="1851024" y="6450768"/>
              <a:ext cx="547660" cy="369784"/>
            </a:xfrm>
            <a:custGeom>
              <a:rect b="b" l="l" r="r" t="t"/>
              <a:pathLst>
                <a:path extrusionOk="0" h="349" w="518">
                  <a:moveTo>
                    <a:pt x="395" y="286"/>
                  </a:moveTo>
                  <a:lnTo>
                    <a:pt x="181" y="333"/>
                  </a:lnTo>
                  <a:lnTo>
                    <a:pt x="181" y="333"/>
                  </a:lnTo>
                  <a:cubicBezTo>
                    <a:pt x="106" y="348"/>
                    <a:pt x="32" y="303"/>
                    <a:pt x="16" y="228"/>
                  </a:cubicBezTo>
                  <a:lnTo>
                    <a:pt x="16" y="228"/>
                  </a:lnTo>
                  <a:cubicBezTo>
                    <a:pt x="0" y="153"/>
                    <a:pt x="47" y="80"/>
                    <a:pt x="122" y="63"/>
                  </a:cubicBezTo>
                  <a:lnTo>
                    <a:pt x="336" y="17"/>
                  </a:lnTo>
                  <a:lnTo>
                    <a:pt x="336" y="17"/>
                  </a:lnTo>
                  <a:cubicBezTo>
                    <a:pt x="410" y="0"/>
                    <a:pt x="485" y="48"/>
                    <a:pt x="500" y="122"/>
                  </a:cubicBezTo>
                  <a:lnTo>
                    <a:pt x="500" y="122"/>
                  </a:lnTo>
                  <a:cubicBezTo>
                    <a:pt x="517" y="197"/>
                    <a:pt x="470" y="271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2"/>
            <p:cNvSpPr/>
            <p:nvPr/>
          </p:nvSpPr>
          <p:spPr>
            <a:xfrm>
              <a:off x="3681231" y="5748643"/>
              <a:ext cx="332339" cy="1057868"/>
            </a:xfrm>
            <a:custGeom>
              <a:rect b="b" l="l" r="r" t="t"/>
              <a:pathLst>
                <a:path extrusionOk="0" h="998" w="312">
                  <a:moveTo>
                    <a:pt x="263" y="990"/>
                  </a:moveTo>
                  <a:lnTo>
                    <a:pt x="263" y="990"/>
                  </a:lnTo>
                  <a:lnTo>
                    <a:pt x="263" y="990"/>
                  </a:lnTo>
                  <a:cubicBezTo>
                    <a:pt x="234" y="997"/>
                    <a:pt x="205" y="978"/>
                    <a:pt x="199" y="949"/>
                  </a:cubicBezTo>
                  <a:lnTo>
                    <a:pt x="7" y="71"/>
                  </a:lnTo>
                  <a:lnTo>
                    <a:pt x="7" y="71"/>
                  </a:lnTo>
                  <a:cubicBezTo>
                    <a:pt x="0" y="41"/>
                    <a:pt x="19" y="12"/>
                    <a:pt x="49" y="6"/>
                  </a:cubicBezTo>
                  <a:lnTo>
                    <a:pt x="49" y="6"/>
                  </a:lnTo>
                  <a:cubicBezTo>
                    <a:pt x="78" y="0"/>
                    <a:pt x="107" y="18"/>
                    <a:pt x="114" y="48"/>
                  </a:cubicBezTo>
                  <a:lnTo>
                    <a:pt x="305" y="926"/>
                  </a:lnTo>
                  <a:lnTo>
                    <a:pt x="305" y="926"/>
                  </a:lnTo>
                  <a:cubicBezTo>
                    <a:pt x="311" y="956"/>
                    <a:pt x="293" y="984"/>
                    <a:pt x="263" y="99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2"/>
            <p:cNvSpPr/>
            <p:nvPr/>
          </p:nvSpPr>
          <p:spPr>
            <a:xfrm>
              <a:off x="2417406" y="3731203"/>
              <a:ext cx="692764" cy="4797855"/>
            </a:xfrm>
            <a:custGeom>
              <a:rect b="b" l="l" r="r" t="t"/>
              <a:pathLst>
                <a:path extrusionOk="0" h="4519" w="652">
                  <a:moveTo>
                    <a:pt x="336" y="4518"/>
                  </a:moveTo>
                  <a:lnTo>
                    <a:pt x="0" y="4494"/>
                  </a:lnTo>
                  <a:lnTo>
                    <a:pt x="308" y="163"/>
                  </a:lnTo>
                  <a:lnTo>
                    <a:pt x="308" y="163"/>
                  </a:lnTo>
                  <a:cubicBezTo>
                    <a:pt x="315" y="70"/>
                    <a:pt x="395" y="0"/>
                    <a:pt x="488" y="7"/>
                  </a:cubicBezTo>
                  <a:lnTo>
                    <a:pt x="488" y="7"/>
                  </a:lnTo>
                  <a:cubicBezTo>
                    <a:pt x="581" y="13"/>
                    <a:pt x="651" y="94"/>
                    <a:pt x="645" y="187"/>
                  </a:cubicBezTo>
                  <a:lnTo>
                    <a:pt x="336" y="451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2"/>
            <p:cNvSpPr/>
            <p:nvPr/>
          </p:nvSpPr>
          <p:spPr>
            <a:xfrm>
              <a:off x="2417406" y="8430758"/>
              <a:ext cx="477445" cy="777019"/>
            </a:xfrm>
            <a:custGeom>
              <a:rect b="b" l="l" r="r" t="t"/>
              <a:pathLst>
                <a:path extrusionOk="0" h="732" w="448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218" y="731"/>
                    <a:pt x="132" y="676"/>
                    <a:pt x="113" y="590"/>
                  </a:cubicBezTo>
                  <a:lnTo>
                    <a:pt x="0" y="68"/>
                  </a:lnTo>
                  <a:lnTo>
                    <a:pt x="315" y="0"/>
                  </a:lnTo>
                  <a:lnTo>
                    <a:pt x="428" y="520"/>
                  </a:lnTo>
                  <a:lnTo>
                    <a:pt x="428" y="520"/>
                  </a:lnTo>
                  <a:cubicBezTo>
                    <a:pt x="447" y="608"/>
                    <a:pt x="392" y="694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12"/>
            <p:cNvSpPr/>
            <p:nvPr/>
          </p:nvSpPr>
          <p:spPr>
            <a:xfrm>
              <a:off x="3475274" y="3548652"/>
              <a:ext cx="2574459" cy="4334451"/>
            </a:xfrm>
            <a:custGeom>
              <a:rect b="b" l="l" r="r" t="t"/>
              <a:pathLst>
                <a:path extrusionOk="0" h="4084" w="2426">
                  <a:moveTo>
                    <a:pt x="2129" y="4083"/>
                  </a:moveTo>
                  <a:lnTo>
                    <a:pt x="2425" y="3921"/>
                  </a:lnTo>
                  <a:lnTo>
                    <a:pt x="341" y="111"/>
                  </a:lnTo>
                  <a:lnTo>
                    <a:pt x="341" y="111"/>
                  </a:lnTo>
                  <a:cubicBezTo>
                    <a:pt x="296" y="30"/>
                    <a:pt x="193" y="0"/>
                    <a:pt x="112" y="44"/>
                  </a:cubicBezTo>
                  <a:lnTo>
                    <a:pt x="112" y="44"/>
                  </a:lnTo>
                  <a:cubicBezTo>
                    <a:pt x="30" y="89"/>
                    <a:pt x="0" y="191"/>
                    <a:pt x="45" y="273"/>
                  </a:cubicBezTo>
                  <a:lnTo>
                    <a:pt x="2129" y="4083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8" name="Google Shape;14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٥">
  <p:cSld name="المرحلة التعليمية - ٥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"/>
          <p:cNvSpPr/>
          <p:nvPr/>
        </p:nvSpPr>
        <p:spPr>
          <a:xfrm flipH="1">
            <a:off x="911262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3"/>
          <p:cNvSpPr/>
          <p:nvPr/>
        </p:nvSpPr>
        <p:spPr>
          <a:xfrm flipH="1">
            <a:off x="911261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3"/>
          <p:cNvSpPr/>
          <p:nvPr/>
        </p:nvSpPr>
        <p:spPr>
          <a:xfrm flipH="1">
            <a:off x="4406568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3"/>
          <p:cNvSpPr/>
          <p:nvPr/>
        </p:nvSpPr>
        <p:spPr>
          <a:xfrm flipH="1">
            <a:off x="4406567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3"/>
          <p:cNvSpPr/>
          <p:nvPr/>
        </p:nvSpPr>
        <p:spPr>
          <a:xfrm flipH="1">
            <a:off x="2658915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3"/>
          <p:cNvSpPr/>
          <p:nvPr/>
        </p:nvSpPr>
        <p:spPr>
          <a:xfrm flipH="1">
            <a:off x="2658914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3"/>
          <p:cNvSpPr/>
          <p:nvPr/>
        </p:nvSpPr>
        <p:spPr>
          <a:xfrm flipH="1">
            <a:off x="6143019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3"/>
          <p:cNvSpPr/>
          <p:nvPr/>
        </p:nvSpPr>
        <p:spPr>
          <a:xfrm flipH="1">
            <a:off x="6143018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3"/>
          <p:cNvSpPr/>
          <p:nvPr/>
        </p:nvSpPr>
        <p:spPr>
          <a:xfrm flipH="1">
            <a:off x="9638325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3"/>
          <p:cNvSpPr/>
          <p:nvPr/>
        </p:nvSpPr>
        <p:spPr>
          <a:xfrm flipH="1">
            <a:off x="9638324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3"/>
          <p:cNvSpPr/>
          <p:nvPr/>
        </p:nvSpPr>
        <p:spPr>
          <a:xfrm flipH="1">
            <a:off x="7890672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3"/>
          <p:cNvSpPr/>
          <p:nvPr/>
        </p:nvSpPr>
        <p:spPr>
          <a:xfrm flipH="1">
            <a:off x="7890671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Google Shape;16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٦">
  <p:cSld name="المرحلة التعليمية - ٦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"/>
          <p:cNvSpPr/>
          <p:nvPr>
            <p:ph idx="2" type="pic"/>
          </p:nvPr>
        </p:nvSpPr>
        <p:spPr>
          <a:xfrm>
            <a:off x="888719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65" name="Google Shape;165;p14"/>
          <p:cNvSpPr/>
          <p:nvPr>
            <p:ph idx="3" type="pic"/>
          </p:nvPr>
        </p:nvSpPr>
        <p:spPr>
          <a:xfrm>
            <a:off x="6143625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166" name="Google Shape;166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المرحلة التعليمية - ٦">
  <p:cSld name="3_المرحلة التعليمية - ٦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"/>
          <p:cNvSpPr/>
          <p:nvPr/>
        </p:nvSpPr>
        <p:spPr>
          <a:xfrm rot="10800000">
            <a:off x="919340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5C1A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5"/>
          <p:cNvSpPr/>
          <p:nvPr/>
        </p:nvSpPr>
        <p:spPr>
          <a:xfrm rot="10800000">
            <a:off x="919340" y="1860899"/>
            <a:ext cx="5040000" cy="540000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5"/>
          <p:cNvSpPr/>
          <p:nvPr/>
        </p:nvSpPr>
        <p:spPr>
          <a:xfrm>
            <a:off x="6213336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BACC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5"/>
          <p:cNvSpPr/>
          <p:nvPr/>
        </p:nvSpPr>
        <p:spPr>
          <a:xfrm>
            <a:off x="6213336" y="1860899"/>
            <a:ext cx="5040000" cy="54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5"/>
          <p:cNvSpPr/>
          <p:nvPr/>
        </p:nvSpPr>
        <p:spPr>
          <a:xfrm rot="10800000">
            <a:off x="927112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B9D5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5"/>
          <p:cNvSpPr/>
          <p:nvPr/>
        </p:nvSpPr>
        <p:spPr>
          <a:xfrm rot="10800000">
            <a:off x="927112" y="5428072"/>
            <a:ext cx="5040000" cy="540000"/>
          </a:xfrm>
          <a:prstGeom prst="rect">
            <a:avLst/>
          </a:prstGeom>
          <a:solidFill>
            <a:srgbClr val="B9D5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5"/>
          <p:cNvSpPr/>
          <p:nvPr/>
        </p:nvSpPr>
        <p:spPr>
          <a:xfrm>
            <a:off x="6221108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0E7FB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15"/>
          <p:cNvSpPr/>
          <p:nvPr/>
        </p:nvSpPr>
        <p:spPr>
          <a:xfrm>
            <a:off x="6221108" y="5428072"/>
            <a:ext cx="5040000" cy="54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المرحلة التعليمية - ٦">
  <p:cSld name="1_المرحلة التعليمية - ٦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"/>
          <p:cNvSpPr/>
          <p:nvPr>
            <p:ph idx="2" type="pic"/>
          </p:nvPr>
        </p:nvSpPr>
        <p:spPr>
          <a:xfrm>
            <a:off x="917211" y="0"/>
            <a:ext cx="405765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179" name="Google Shape;179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المرحلة التعليمية - ٦">
  <p:cSld name="2_المرحلة التعليمية - ٦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7"/>
          <p:cNvSpPr/>
          <p:nvPr>
            <p:ph idx="2" type="pic"/>
          </p:nvPr>
        </p:nvSpPr>
        <p:spPr>
          <a:xfrm>
            <a:off x="5298370" y="-1"/>
            <a:ext cx="6893630" cy="439744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82" name="Google Shape;182;p17"/>
          <p:cNvSpPr/>
          <p:nvPr/>
        </p:nvSpPr>
        <p:spPr>
          <a:xfrm>
            <a:off x="-1" y="4397447"/>
            <a:ext cx="12192001" cy="2467478"/>
          </a:xfrm>
          <a:prstGeom prst="rect">
            <a:avLst/>
          </a:prstGeom>
          <a:solidFill>
            <a:srgbClr val="0097D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7"/>
          <p:cNvSpPr/>
          <p:nvPr/>
        </p:nvSpPr>
        <p:spPr>
          <a:xfrm>
            <a:off x="8952511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7"/>
          <p:cNvSpPr/>
          <p:nvPr/>
        </p:nvSpPr>
        <p:spPr>
          <a:xfrm>
            <a:off x="10068511" y="470590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7"/>
          <p:cNvSpPr/>
          <p:nvPr/>
        </p:nvSpPr>
        <p:spPr>
          <a:xfrm>
            <a:off x="621119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7"/>
          <p:cNvSpPr/>
          <p:nvPr/>
        </p:nvSpPr>
        <p:spPr>
          <a:xfrm>
            <a:off x="7327195" y="471155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7"/>
          <p:cNvSpPr/>
          <p:nvPr/>
        </p:nvSpPr>
        <p:spPr>
          <a:xfrm>
            <a:off x="3469880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7"/>
          <p:cNvSpPr/>
          <p:nvPr/>
        </p:nvSpPr>
        <p:spPr>
          <a:xfrm>
            <a:off x="4585880" y="4705427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7"/>
          <p:cNvSpPr/>
          <p:nvPr/>
        </p:nvSpPr>
        <p:spPr>
          <a:xfrm>
            <a:off x="72856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7"/>
          <p:cNvSpPr/>
          <p:nvPr/>
        </p:nvSpPr>
        <p:spPr>
          <a:xfrm>
            <a:off x="1844565" y="4710345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أسئلة نهاية الدرس">
  <p:cSld name="صفحة أسئلة نهاية الدرس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8"/>
          <p:cNvSpPr/>
          <p:nvPr/>
        </p:nvSpPr>
        <p:spPr>
          <a:xfrm flipH="1">
            <a:off x="-1812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8"/>
          <p:cNvSpPr/>
          <p:nvPr/>
        </p:nvSpPr>
        <p:spPr>
          <a:xfrm flipH="1">
            <a:off x="94441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8"/>
          <p:cNvSpPr/>
          <p:nvPr/>
        </p:nvSpPr>
        <p:spPr>
          <a:xfrm flipH="1">
            <a:off x="9889348" y="-27363"/>
            <a:ext cx="685867" cy="2400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0"/>
              <a:buFont typeface="Arial"/>
              <a:buNone/>
            </a:pPr>
            <a:r>
              <a:rPr b="1" i="0" lang="fr-FR" sz="15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5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6" name="Google Shape;196;p18"/>
          <p:cNvGrpSpPr/>
          <p:nvPr/>
        </p:nvGrpSpPr>
        <p:grpSpPr>
          <a:xfrm flipH="1" rot="10800000">
            <a:off x="-1812" y="88702"/>
            <a:ext cx="12191999" cy="1998962"/>
            <a:chOff x="-24048006" y="706405"/>
            <a:chExt cx="33183930" cy="5470815"/>
          </a:xfrm>
        </p:grpSpPr>
        <p:grpSp>
          <p:nvGrpSpPr>
            <p:cNvPr id="197" name="Google Shape;197;p18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198" name="Google Shape;198;p18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9" name="Google Shape;199;p1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0" name="Google Shape;200;p18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01" name="Google Shape;201;p18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202" name="Google Shape;202;p18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" name="Google Shape;203;p1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" name="Google Shape;204;p18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205" name="Google Shape;205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8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 Light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End of Lesson Question/s</a:t>
            </a:r>
            <a:endParaRPr b="1" i="0" sz="2800" u="none" cap="none" strike="noStrike">
              <a:solidFill>
                <a:srgbClr val="3A3838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واضيع أو الأهداف">
  <p:cSld name="المواضيع أو الأهداف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/>
        </p:nvSpPr>
        <p:spPr>
          <a:xfrm flipH="1">
            <a:off x="909490" y="8760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COMPÉTENCE : Connaissance de la langue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 flipH="1">
            <a:off x="9448110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26" name="Google Shape;26;p3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27" name="Google Shape;27;p3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" name="Google Shape;30;p3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31" name="Google Shape;31;p3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Google Shape;32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4" name="Google Shape;34;p3"/>
          <p:cNvSpPr/>
          <p:nvPr/>
        </p:nvSpPr>
        <p:spPr>
          <a:xfrm flipH="1">
            <a:off x="9790321" y="699801"/>
            <a:ext cx="778955" cy="785296"/>
          </a:xfrm>
          <a:custGeom>
            <a:rect b="b" l="l" r="r" t="t"/>
            <a:pathLst>
              <a:path extrusionOk="0" h="3234532" w="320841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مراجع">
  <p:cSld name="صفحة المراجع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 flipH="1">
            <a:off x="-9144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5"/>
          <p:cNvSpPr/>
          <p:nvPr/>
        </p:nvSpPr>
        <p:spPr>
          <a:xfrm flipH="1">
            <a:off x="709592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5"/>
          <p:cNvSpPr/>
          <p:nvPr/>
        </p:nvSpPr>
        <p:spPr>
          <a:xfrm flipH="1">
            <a:off x="94240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1" name="Google Shape;41;p5"/>
          <p:cNvGrpSpPr/>
          <p:nvPr/>
        </p:nvGrpSpPr>
        <p:grpSpPr>
          <a:xfrm flipH="1" rot="10800000">
            <a:off x="-9144" y="88702"/>
            <a:ext cx="12191999" cy="1998962"/>
            <a:chOff x="-24048006" y="706405"/>
            <a:chExt cx="33183930" cy="5470815"/>
          </a:xfrm>
        </p:grpSpPr>
        <p:grpSp>
          <p:nvGrpSpPr>
            <p:cNvPr id="42" name="Google Shape;42;p5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43" name="Google Shape;43;p5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Google Shape;44;p5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" name="Google Shape;45;p5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" name="Google Shape;46;p5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47" name="Google Shape;47;p5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" name="Google Shape;48;p5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" name="Google Shape;49;p5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0" name="Google Shape;50;p5"/>
          <p:cNvGrpSpPr/>
          <p:nvPr/>
        </p:nvGrpSpPr>
        <p:grpSpPr>
          <a:xfrm flipH="1">
            <a:off x="9763739" y="736745"/>
            <a:ext cx="871170" cy="758077"/>
            <a:chOff x="4075906" y="5137696"/>
            <a:chExt cx="1420106" cy="1235751"/>
          </a:xfrm>
        </p:grpSpPr>
        <p:sp>
          <p:nvSpPr>
            <p:cNvPr id="51" name="Google Shape;51;p5"/>
            <p:cNvSpPr/>
            <p:nvPr/>
          </p:nvSpPr>
          <p:spPr>
            <a:xfrm flipH="1" rot="5400000">
              <a:off x="4674379" y="5298426"/>
              <a:ext cx="223160" cy="142010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56587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 flipH="1" rot="-5400000">
              <a:off x="4680603" y="5597643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C82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 flipH="1" rot="-5400000">
              <a:off x="4680603" y="5077728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ED0A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 flipH="1" rot="-5400000">
              <a:off x="4662514" y="4825671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F386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 flipH="1" rot="5400000">
              <a:off x="4697692" y="4572604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FF802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6" name="Google Shape;5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5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RÉFÉRENCES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فريق العمل">
  <p:cSld name="صفحة فريق العمل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"/>
          <p:cNvSpPr/>
          <p:nvPr/>
        </p:nvSpPr>
        <p:spPr>
          <a:xfrm flipH="1">
            <a:off x="0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6"/>
          <p:cNvSpPr/>
          <p:nvPr/>
        </p:nvSpPr>
        <p:spPr>
          <a:xfrm flipH="1">
            <a:off x="718736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6"/>
          <p:cNvSpPr/>
          <p:nvPr/>
        </p:nvSpPr>
        <p:spPr>
          <a:xfrm flipH="1">
            <a:off x="9433215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" name="Google Shape;62;p6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63" name="Google Shape;63;p6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64" name="Google Shape;64;p6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Google Shape;65;p6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" name="Google Shape;66;p6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7" name="Google Shape;67;p6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68" name="Google Shape;68;p6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" name="Google Shape;69;p6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" name="Google Shape;70;p6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71" name="Google Shape;71;p6"/>
          <p:cNvSpPr/>
          <p:nvPr/>
        </p:nvSpPr>
        <p:spPr>
          <a:xfrm flipH="1">
            <a:off x="9653258" y="772427"/>
            <a:ext cx="1062037" cy="554037"/>
          </a:xfrm>
          <a:custGeom>
            <a:rect b="b" l="l" r="r" t="t"/>
            <a:pathLst>
              <a:path extrusionOk="0" h="141" w="271">
                <a:moveTo>
                  <a:pt x="196" y="133"/>
                </a:moveTo>
                <a:cubicBezTo>
                  <a:pt x="192" y="135"/>
                  <a:pt x="188" y="136"/>
                  <a:pt x="184" y="137"/>
                </a:cubicBezTo>
                <a:cubicBezTo>
                  <a:pt x="170" y="140"/>
                  <a:pt x="156" y="141"/>
                  <a:pt x="139" y="141"/>
                </a:cubicBezTo>
                <a:cubicBezTo>
                  <a:pt x="122" y="141"/>
                  <a:pt x="108" y="140"/>
                  <a:pt x="95" y="137"/>
                </a:cubicBezTo>
                <a:cubicBezTo>
                  <a:pt x="90" y="136"/>
                  <a:pt x="86" y="135"/>
                  <a:pt x="82" y="133"/>
                </a:cubicBezTo>
                <a:cubicBezTo>
                  <a:pt x="71" y="127"/>
                  <a:pt x="71" y="118"/>
                  <a:pt x="77" y="111"/>
                </a:cubicBezTo>
                <a:cubicBezTo>
                  <a:pt x="84" y="104"/>
                  <a:pt x="93" y="99"/>
                  <a:pt x="102" y="95"/>
                </a:cubicBezTo>
                <a:cubicBezTo>
                  <a:pt x="106" y="93"/>
                  <a:pt x="111" y="91"/>
                  <a:pt x="115" y="90"/>
                </a:cubicBezTo>
                <a:cubicBezTo>
                  <a:pt x="123" y="86"/>
                  <a:pt x="125" y="79"/>
                  <a:pt x="119" y="73"/>
                </a:cubicBezTo>
                <a:cubicBezTo>
                  <a:pt x="107" y="61"/>
                  <a:pt x="103" y="46"/>
                  <a:pt x="103" y="31"/>
                </a:cubicBezTo>
                <a:cubicBezTo>
                  <a:pt x="104" y="14"/>
                  <a:pt x="114" y="5"/>
                  <a:pt x="129" y="1"/>
                </a:cubicBezTo>
                <a:cubicBezTo>
                  <a:pt x="133" y="0"/>
                  <a:pt x="136" y="0"/>
                  <a:pt x="139" y="0"/>
                </a:cubicBezTo>
                <a:cubicBezTo>
                  <a:pt x="142" y="0"/>
                  <a:pt x="146" y="0"/>
                  <a:pt x="149" y="1"/>
                </a:cubicBezTo>
                <a:cubicBezTo>
                  <a:pt x="164" y="5"/>
                  <a:pt x="174" y="14"/>
                  <a:pt x="175" y="31"/>
                </a:cubicBezTo>
                <a:cubicBezTo>
                  <a:pt x="175" y="46"/>
                  <a:pt x="171" y="61"/>
                  <a:pt x="159" y="73"/>
                </a:cubicBezTo>
                <a:cubicBezTo>
                  <a:pt x="153" y="78"/>
                  <a:pt x="156" y="86"/>
                  <a:pt x="163" y="90"/>
                </a:cubicBezTo>
                <a:cubicBezTo>
                  <a:pt x="168" y="91"/>
                  <a:pt x="172" y="93"/>
                  <a:pt x="176" y="95"/>
                </a:cubicBezTo>
                <a:cubicBezTo>
                  <a:pt x="185" y="99"/>
                  <a:pt x="194" y="104"/>
                  <a:pt x="201" y="111"/>
                </a:cubicBezTo>
                <a:cubicBezTo>
                  <a:pt x="206" y="116"/>
                  <a:pt x="208" y="127"/>
                  <a:pt x="196" y="133"/>
                </a:cubicBezTo>
                <a:close/>
                <a:moveTo>
                  <a:pt x="267" y="120"/>
                </a:moveTo>
                <a:cubicBezTo>
                  <a:pt x="262" y="115"/>
                  <a:pt x="256" y="112"/>
                  <a:pt x="249" y="109"/>
                </a:cubicBezTo>
                <a:cubicBezTo>
                  <a:pt x="247" y="107"/>
                  <a:pt x="244" y="106"/>
                  <a:pt x="241" y="105"/>
                </a:cubicBezTo>
                <a:cubicBezTo>
                  <a:pt x="235" y="103"/>
                  <a:pt x="234" y="97"/>
                  <a:pt x="238" y="93"/>
                </a:cubicBezTo>
                <a:cubicBezTo>
                  <a:pt x="246" y="85"/>
                  <a:pt x="249" y="75"/>
                  <a:pt x="249" y="64"/>
                </a:cubicBezTo>
                <a:cubicBezTo>
                  <a:pt x="248" y="52"/>
                  <a:pt x="241" y="46"/>
                  <a:pt x="231" y="44"/>
                </a:cubicBezTo>
                <a:cubicBezTo>
                  <a:pt x="228" y="43"/>
                  <a:pt x="226" y="43"/>
                  <a:pt x="224" y="43"/>
                </a:cubicBezTo>
                <a:cubicBezTo>
                  <a:pt x="222" y="43"/>
                  <a:pt x="219" y="43"/>
                  <a:pt x="217" y="44"/>
                </a:cubicBezTo>
                <a:cubicBezTo>
                  <a:pt x="206" y="46"/>
                  <a:pt x="199" y="52"/>
                  <a:pt x="199" y="64"/>
                </a:cubicBezTo>
                <a:cubicBezTo>
                  <a:pt x="199" y="75"/>
                  <a:pt x="202" y="85"/>
                  <a:pt x="210" y="93"/>
                </a:cubicBezTo>
                <a:cubicBezTo>
                  <a:pt x="214" y="98"/>
                  <a:pt x="212" y="103"/>
                  <a:pt x="207" y="105"/>
                </a:cubicBezTo>
                <a:cubicBezTo>
                  <a:pt x="207" y="105"/>
                  <a:pt x="206" y="105"/>
                  <a:pt x="206" y="105"/>
                </a:cubicBezTo>
                <a:cubicBezTo>
                  <a:pt x="207" y="106"/>
                  <a:pt x="208" y="107"/>
                  <a:pt x="209" y="108"/>
                </a:cubicBezTo>
                <a:cubicBezTo>
                  <a:pt x="213" y="112"/>
                  <a:pt x="214" y="118"/>
                  <a:pt x="213" y="123"/>
                </a:cubicBezTo>
                <a:cubicBezTo>
                  <a:pt x="212" y="129"/>
                  <a:pt x="208" y="134"/>
                  <a:pt x="202" y="137"/>
                </a:cubicBezTo>
                <a:cubicBezTo>
                  <a:pt x="201" y="138"/>
                  <a:pt x="199" y="138"/>
                  <a:pt x="197" y="139"/>
                </a:cubicBezTo>
                <a:cubicBezTo>
                  <a:pt x="205" y="140"/>
                  <a:pt x="214" y="141"/>
                  <a:pt x="224" y="141"/>
                </a:cubicBezTo>
                <a:cubicBezTo>
                  <a:pt x="236" y="141"/>
                  <a:pt x="245" y="140"/>
                  <a:pt x="255" y="138"/>
                </a:cubicBezTo>
                <a:cubicBezTo>
                  <a:pt x="258" y="137"/>
                  <a:pt x="261" y="136"/>
                  <a:pt x="263" y="135"/>
                </a:cubicBezTo>
                <a:cubicBezTo>
                  <a:pt x="271" y="131"/>
                  <a:pt x="270" y="123"/>
                  <a:pt x="267" y="120"/>
                </a:cubicBezTo>
                <a:close/>
                <a:moveTo>
                  <a:pt x="64" y="123"/>
                </a:moveTo>
                <a:cubicBezTo>
                  <a:pt x="63" y="118"/>
                  <a:pt x="65" y="112"/>
                  <a:pt x="70" y="108"/>
                </a:cubicBezTo>
                <a:cubicBezTo>
                  <a:pt x="71" y="106"/>
                  <a:pt x="73" y="104"/>
                  <a:pt x="75" y="103"/>
                </a:cubicBezTo>
                <a:cubicBezTo>
                  <a:pt x="74" y="102"/>
                  <a:pt x="73" y="102"/>
                  <a:pt x="72" y="101"/>
                </a:cubicBezTo>
                <a:cubicBezTo>
                  <a:pt x="66" y="99"/>
                  <a:pt x="64" y="93"/>
                  <a:pt x="68" y="88"/>
                </a:cubicBezTo>
                <a:cubicBezTo>
                  <a:pt x="78" y="79"/>
                  <a:pt x="81" y="68"/>
                  <a:pt x="80" y="56"/>
                </a:cubicBezTo>
                <a:cubicBezTo>
                  <a:pt x="80" y="43"/>
                  <a:pt x="72" y="36"/>
                  <a:pt x="60" y="33"/>
                </a:cubicBezTo>
                <a:cubicBezTo>
                  <a:pt x="58" y="33"/>
                  <a:pt x="55" y="32"/>
                  <a:pt x="53" y="32"/>
                </a:cubicBezTo>
                <a:cubicBezTo>
                  <a:pt x="51" y="32"/>
                  <a:pt x="48" y="33"/>
                  <a:pt x="45" y="33"/>
                </a:cubicBezTo>
                <a:cubicBezTo>
                  <a:pt x="34" y="36"/>
                  <a:pt x="26" y="43"/>
                  <a:pt x="25" y="56"/>
                </a:cubicBezTo>
                <a:cubicBezTo>
                  <a:pt x="25" y="68"/>
                  <a:pt x="28" y="79"/>
                  <a:pt x="38" y="88"/>
                </a:cubicBezTo>
                <a:cubicBezTo>
                  <a:pt x="42" y="93"/>
                  <a:pt x="40" y="99"/>
                  <a:pt x="34" y="101"/>
                </a:cubicBezTo>
                <a:cubicBezTo>
                  <a:pt x="31" y="103"/>
                  <a:pt x="28" y="104"/>
                  <a:pt x="25" y="105"/>
                </a:cubicBezTo>
                <a:cubicBezTo>
                  <a:pt x="17" y="109"/>
                  <a:pt x="11" y="112"/>
                  <a:pt x="5" y="118"/>
                </a:cubicBezTo>
                <a:cubicBezTo>
                  <a:pt x="0" y="123"/>
                  <a:pt x="0" y="130"/>
                  <a:pt x="9" y="135"/>
                </a:cubicBezTo>
                <a:cubicBezTo>
                  <a:pt x="12" y="136"/>
                  <a:pt x="15" y="137"/>
                  <a:pt x="19" y="138"/>
                </a:cubicBezTo>
                <a:cubicBezTo>
                  <a:pt x="29" y="140"/>
                  <a:pt x="40" y="141"/>
                  <a:pt x="53" y="141"/>
                </a:cubicBezTo>
                <a:cubicBezTo>
                  <a:pt x="64" y="141"/>
                  <a:pt x="72" y="140"/>
                  <a:pt x="81" y="139"/>
                </a:cubicBezTo>
                <a:cubicBezTo>
                  <a:pt x="79" y="138"/>
                  <a:pt x="78" y="138"/>
                  <a:pt x="76" y="137"/>
                </a:cubicBezTo>
                <a:cubicBezTo>
                  <a:pt x="69" y="134"/>
                  <a:pt x="65" y="129"/>
                  <a:pt x="64" y="12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" name="Google Shape;72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6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CONTRIBUTEUR / CONTRIBUTRICE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شكر">
  <p:cSld name="صفحة الشكر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037" y="6008475"/>
            <a:ext cx="1352308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4911" y="6008475"/>
            <a:ext cx="1096080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557" y="6008475"/>
            <a:ext cx="1224194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2318" y="6016455"/>
            <a:ext cx="1053378" cy="34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59263" y="6002220"/>
            <a:ext cx="1323839" cy="35587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7"/>
          <p:cNvSpPr txBox="1"/>
          <p:nvPr/>
        </p:nvSpPr>
        <p:spPr>
          <a:xfrm>
            <a:off x="4237281" y="2108885"/>
            <a:ext cx="3717438" cy="2290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7600"/>
              <a:buFont typeface="Open Sans"/>
              <a:buNone/>
            </a:pPr>
            <a:r>
              <a:rPr b="1" i="0" lang="fr-FR" sz="7600" u="none" cap="none" strike="noStrike">
                <a:solidFill>
                  <a:srgbClr val="3A3838"/>
                </a:solidFill>
                <a:latin typeface="Open Sans"/>
                <a:ea typeface="Open Sans"/>
                <a:cs typeface="Open Sans"/>
                <a:sym typeface="Open Sans"/>
              </a:rPr>
              <a:t>MERCI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" name="Google Shape;81;p7"/>
          <p:cNvCxnSpPr/>
          <p:nvPr/>
        </p:nvCxnSpPr>
        <p:spPr>
          <a:xfrm>
            <a:off x="1239037" y="5625297"/>
            <a:ext cx="9358260" cy="0"/>
          </a:xfrm>
          <a:prstGeom prst="straightConnector1">
            <a:avLst/>
          </a:prstGeom>
          <a:noFill/>
          <a:ln cap="flat" cmpd="sng" w="9525">
            <a:solidFill>
              <a:srgbClr val="3A383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82" name="Google Shape;82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مقدمة الدرس">
  <p:cSld name="صفحة مقدمة الدرس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8"/>
          <p:cNvSpPr/>
          <p:nvPr/>
        </p:nvSpPr>
        <p:spPr>
          <a:xfrm>
            <a:off x="0" y="1000014"/>
            <a:ext cx="6546079" cy="513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8"/>
          <p:cNvSpPr/>
          <p:nvPr>
            <p:ph idx="2" type="pic"/>
          </p:nvPr>
        </p:nvSpPr>
        <p:spPr>
          <a:xfrm>
            <a:off x="6096000" y="2854285"/>
            <a:ext cx="6096000" cy="270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86" name="Google Shape;8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١">
  <p:cSld name="المرحلة التعليمية - ١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٢">
  <p:cSld name="المرحلة التعليمية - ٢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/>
          <p:nvPr/>
        </p:nvSpPr>
        <p:spPr>
          <a:xfrm>
            <a:off x="0" y="987552"/>
            <a:ext cx="12192000" cy="53090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0"/>
          <p:cNvSpPr/>
          <p:nvPr/>
        </p:nvSpPr>
        <p:spPr>
          <a:xfrm>
            <a:off x="4248055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3"/>
                  <a:pt x="215377" y="431863"/>
                </a:cubicBezTo>
                <a:cubicBezTo>
                  <a:pt x="96427" y="431863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215408" y="0"/>
                  <a:pt x="215440" y="0"/>
                  <a:pt x="215472" y="0"/>
                </a:cubicBezTo>
                <a:cubicBezTo>
                  <a:pt x="334384" y="57"/>
                  <a:pt x="430753" y="96717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0"/>
          <p:cNvSpPr/>
          <p:nvPr/>
        </p:nvSpPr>
        <p:spPr>
          <a:xfrm>
            <a:off x="7516516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3" y="431863"/>
                  <a:pt x="215377" y="431863"/>
                </a:cubicBezTo>
                <a:cubicBezTo>
                  <a:pt x="96430" y="431863"/>
                  <a:pt x="0" y="335185"/>
                  <a:pt x="0" y="215932"/>
                </a:cubicBezTo>
                <a:cubicBezTo>
                  <a:pt x="0" y="96679"/>
                  <a:pt x="96430" y="0"/>
                  <a:pt x="215377" y="0"/>
                </a:cubicBezTo>
                <a:cubicBezTo>
                  <a:pt x="334323" y="0"/>
                  <a:pt x="430753" y="96679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0"/>
          <p:cNvSpPr/>
          <p:nvPr/>
        </p:nvSpPr>
        <p:spPr>
          <a:xfrm>
            <a:off x="7054126" y="2014140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7"/>
                </a:moveTo>
                <a:cubicBezTo>
                  <a:pt x="430810" y="335093"/>
                  <a:pt x="334418" y="431811"/>
                  <a:pt x="215472" y="431864"/>
                </a:cubicBezTo>
                <a:cubicBezTo>
                  <a:pt x="96525" y="431916"/>
                  <a:pt x="57" y="335283"/>
                  <a:pt x="0" y="216027"/>
                </a:cubicBezTo>
                <a:cubicBezTo>
                  <a:pt x="-57" y="96808"/>
                  <a:pt x="96278" y="106"/>
                  <a:pt x="215187" y="0"/>
                </a:cubicBezTo>
                <a:cubicBezTo>
                  <a:pt x="334133" y="-105"/>
                  <a:pt x="430649" y="96486"/>
                  <a:pt x="430753" y="215741"/>
                </a:cubicBezTo>
                <a:cubicBezTo>
                  <a:pt x="430753" y="215773"/>
                  <a:pt x="430753" y="215805"/>
                  <a:pt x="430753" y="21583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0"/>
          <p:cNvSpPr/>
          <p:nvPr/>
        </p:nvSpPr>
        <p:spPr>
          <a:xfrm>
            <a:off x="7054126" y="4309665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6"/>
                </a:moveTo>
                <a:cubicBezTo>
                  <a:pt x="430810" y="335090"/>
                  <a:pt x="334418" y="431806"/>
                  <a:pt x="215472" y="431864"/>
                </a:cubicBezTo>
                <a:cubicBezTo>
                  <a:pt x="96525" y="431921"/>
                  <a:pt x="57" y="335280"/>
                  <a:pt x="0" y="216027"/>
                </a:cubicBezTo>
                <a:cubicBezTo>
                  <a:pt x="-57" y="96812"/>
                  <a:pt x="96278" y="105"/>
                  <a:pt x="215187" y="0"/>
                </a:cubicBezTo>
                <a:cubicBezTo>
                  <a:pt x="334133" y="-105"/>
                  <a:pt x="430649" y="96488"/>
                  <a:pt x="430753" y="215741"/>
                </a:cubicBezTo>
                <a:cubicBezTo>
                  <a:pt x="430753" y="215770"/>
                  <a:pt x="430753" y="215808"/>
                  <a:pt x="430753" y="21583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0"/>
          <p:cNvSpPr/>
          <p:nvPr/>
        </p:nvSpPr>
        <p:spPr>
          <a:xfrm>
            <a:off x="4669497" y="2057384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8"/>
                  <a:pt x="334326" y="431864"/>
                  <a:pt x="215377" y="431864"/>
                </a:cubicBezTo>
                <a:cubicBezTo>
                  <a:pt x="96427" y="431864"/>
                  <a:pt x="0" y="335188"/>
                  <a:pt x="0" y="215932"/>
                </a:cubicBezTo>
                <a:cubicBezTo>
                  <a:pt x="0" y="96750"/>
                  <a:pt x="96311" y="105"/>
                  <a:pt x="215187" y="0"/>
                </a:cubicBezTo>
                <a:cubicBezTo>
                  <a:pt x="334136" y="-105"/>
                  <a:pt x="430649" y="96485"/>
                  <a:pt x="430753" y="215741"/>
                </a:cubicBezTo>
                <a:cubicBezTo>
                  <a:pt x="430753" y="215805"/>
                  <a:pt x="430753" y="215868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0"/>
          <p:cNvSpPr/>
          <p:nvPr/>
        </p:nvSpPr>
        <p:spPr>
          <a:xfrm>
            <a:off x="4673678" y="4260516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4"/>
                  <a:pt x="215377" y="431864"/>
                </a:cubicBezTo>
                <a:cubicBezTo>
                  <a:pt x="96427" y="431864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334274" y="-57"/>
                  <a:pt x="430701" y="96536"/>
                  <a:pt x="430753" y="215741"/>
                </a:cubicBezTo>
                <a:cubicBezTo>
                  <a:pt x="430753" y="215808"/>
                  <a:pt x="430753" y="215865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0"/>
          <p:cNvSpPr/>
          <p:nvPr/>
        </p:nvSpPr>
        <p:spPr>
          <a:xfrm>
            <a:off x="4449132" y="1690777"/>
            <a:ext cx="3263556" cy="4174764"/>
          </a:xfrm>
          <a:custGeom>
            <a:rect b="b" l="l" r="r" t="t"/>
            <a:pathLst>
              <a:path extrusionOk="0" h="4174764" w="3263556">
                <a:moveTo>
                  <a:pt x="1631778" y="0"/>
                </a:moveTo>
                <a:cubicBezTo>
                  <a:pt x="2532984" y="0"/>
                  <a:pt x="3263556" y="753878"/>
                  <a:pt x="3263556" y="1683834"/>
                </a:cubicBezTo>
                <a:cubicBezTo>
                  <a:pt x="3263556" y="2265056"/>
                  <a:pt x="2978177" y="2777498"/>
                  <a:pt x="2544121" y="3080096"/>
                </a:cubicBezTo>
                <a:lnTo>
                  <a:pt x="2528373" y="3089968"/>
                </a:lnTo>
                <a:lnTo>
                  <a:pt x="2208145" y="3550295"/>
                </a:lnTo>
                <a:lnTo>
                  <a:pt x="2219296" y="4163612"/>
                </a:lnTo>
                <a:lnTo>
                  <a:pt x="1059569" y="4174764"/>
                </a:lnTo>
                <a:lnTo>
                  <a:pt x="1059569" y="3461086"/>
                </a:lnTo>
                <a:lnTo>
                  <a:pt x="785943" y="3121789"/>
                </a:lnTo>
                <a:lnTo>
                  <a:pt x="719435" y="3080096"/>
                </a:lnTo>
                <a:cubicBezTo>
                  <a:pt x="285379" y="2777498"/>
                  <a:pt x="0" y="2265056"/>
                  <a:pt x="0" y="1683834"/>
                </a:cubicBezTo>
                <a:cubicBezTo>
                  <a:pt x="0" y="753878"/>
                  <a:pt x="730572" y="0"/>
                  <a:pt x="163177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0"/>
          <p:cNvSpPr/>
          <p:nvPr/>
        </p:nvSpPr>
        <p:spPr>
          <a:xfrm>
            <a:off x="4406511" y="1671337"/>
            <a:ext cx="3382206" cy="5186663"/>
          </a:xfrm>
          <a:custGeom>
            <a:rect b="b" l="l" r="r" t="t"/>
            <a:pathLst>
              <a:path extrusionOk="0" h="5186663" w="3382206">
                <a:moveTo>
                  <a:pt x="1691103" y="0"/>
                </a:moveTo>
                <a:cubicBezTo>
                  <a:pt x="2623579" y="0"/>
                  <a:pt x="3382195" y="760476"/>
                  <a:pt x="3382195" y="1695450"/>
                </a:cubicBezTo>
                <a:cubicBezTo>
                  <a:pt x="3383924" y="2159060"/>
                  <a:pt x="3194569" y="2602802"/>
                  <a:pt x="2858907" y="2921699"/>
                </a:cubicBezTo>
                <a:cubicBezTo>
                  <a:pt x="2604768" y="3165062"/>
                  <a:pt x="2316807" y="3440811"/>
                  <a:pt x="2316807" y="3644646"/>
                </a:cubicBezTo>
                <a:lnTo>
                  <a:pt x="2316807" y="4057555"/>
                </a:lnTo>
                <a:cubicBezTo>
                  <a:pt x="2316845" y="4081844"/>
                  <a:pt x="2311658" y="4105847"/>
                  <a:pt x="2301606" y="4127945"/>
                </a:cubicBezTo>
                <a:cubicBezTo>
                  <a:pt x="2313472" y="4133231"/>
                  <a:pt x="2324626" y="4140032"/>
                  <a:pt x="2334773" y="4148157"/>
                </a:cubicBezTo>
                <a:cubicBezTo>
                  <a:pt x="2400345" y="4200706"/>
                  <a:pt x="2411024" y="4296604"/>
                  <a:pt x="2358609" y="4362355"/>
                </a:cubicBezTo>
                <a:cubicBezTo>
                  <a:pt x="2403072" y="4418029"/>
                  <a:pt x="2403072" y="4497181"/>
                  <a:pt x="2358609" y="4552855"/>
                </a:cubicBezTo>
                <a:cubicBezTo>
                  <a:pt x="2403072" y="4608529"/>
                  <a:pt x="2403072" y="4687681"/>
                  <a:pt x="2358609" y="4743355"/>
                </a:cubicBezTo>
                <a:cubicBezTo>
                  <a:pt x="2380176" y="4770358"/>
                  <a:pt x="2391937" y="4803915"/>
                  <a:pt x="2391956" y="4838509"/>
                </a:cubicBezTo>
                <a:cubicBezTo>
                  <a:pt x="2392013" y="4922682"/>
                  <a:pt x="2323999" y="4990948"/>
                  <a:pt x="2240043" y="4991005"/>
                </a:cubicBezTo>
                <a:lnTo>
                  <a:pt x="1997495" y="4991005"/>
                </a:lnTo>
                <a:lnTo>
                  <a:pt x="1997495" y="5186663"/>
                </a:lnTo>
                <a:lnTo>
                  <a:pt x="1883489" y="5186663"/>
                </a:lnTo>
                <a:lnTo>
                  <a:pt x="1883489" y="4933855"/>
                </a:lnTo>
                <a:cubicBezTo>
                  <a:pt x="1883489" y="4902289"/>
                  <a:pt x="1909007" y="4876705"/>
                  <a:pt x="1940492" y="4876705"/>
                </a:cubicBezTo>
                <a:lnTo>
                  <a:pt x="2240043" y="4876705"/>
                </a:lnTo>
                <a:cubicBezTo>
                  <a:pt x="2261030" y="4876705"/>
                  <a:pt x="2278045" y="4859646"/>
                  <a:pt x="2278045" y="4838605"/>
                </a:cubicBezTo>
                <a:cubicBezTo>
                  <a:pt x="2278045" y="4817564"/>
                  <a:pt x="2261030" y="4800505"/>
                  <a:pt x="2240043" y="4800505"/>
                </a:cubicBezTo>
                <a:lnTo>
                  <a:pt x="1940492" y="4800505"/>
                </a:lnTo>
                <a:cubicBezTo>
                  <a:pt x="1909007" y="4800505"/>
                  <a:pt x="1883489" y="4774921"/>
                  <a:pt x="1883489" y="4743355"/>
                </a:cubicBezTo>
                <a:cubicBezTo>
                  <a:pt x="1883489" y="4711789"/>
                  <a:pt x="1909007" y="4686205"/>
                  <a:pt x="1940492" y="4686205"/>
                </a:cubicBezTo>
                <a:lnTo>
                  <a:pt x="2240043" y="4686205"/>
                </a:lnTo>
                <a:cubicBezTo>
                  <a:pt x="2261030" y="4686205"/>
                  <a:pt x="2278045" y="4669146"/>
                  <a:pt x="2278045" y="4648105"/>
                </a:cubicBezTo>
                <a:cubicBezTo>
                  <a:pt x="2278045" y="4627064"/>
                  <a:pt x="2261030" y="4610005"/>
                  <a:pt x="2240043" y="4610005"/>
                </a:cubicBezTo>
                <a:lnTo>
                  <a:pt x="1940492" y="4610005"/>
                </a:lnTo>
                <a:cubicBezTo>
                  <a:pt x="1909007" y="4610005"/>
                  <a:pt x="1883489" y="4584421"/>
                  <a:pt x="1883489" y="4552855"/>
                </a:cubicBezTo>
                <a:cubicBezTo>
                  <a:pt x="1883489" y="4521289"/>
                  <a:pt x="1909007" y="4495705"/>
                  <a:pt x="1940492" y="4495705"/>
                </a:cubicBezTo>
                <a:lnTo>
                  <a:pt x="2240043" y="4495705"/>
                </a:lnTo>
                <a:cubicBezTo>
                  <a:pt x="2261030" y="4495705"/>
                  <a:pt x="2278045" y="4478646"/>
                  <a:pt x="2278045" y="4457605"/>
                </a:cubicBezTo>
                <a:cubicBezTo>
                  <a:pt x="2278045" y="4436564"/>
                  <a:pt x="2261030" y="4419505"/>
                  <a:pt x="2240043" y="4419505"/>
                </a:cubicBezTo>
                <a:lnTo>
                  <a:pt x="1940492" y="4419505"/>
                </a:lnTo>
                <a:cubicBezTo>
                  <a:pt x="1909007" y="4419505"/>
                  <a:pt x="1883489" y="4393921"/>
                  <a:pt x="1883489" y="4362355"/>
                </a:cubicBezTo>
                <a:cubicBezTo>
                  <a:pt x="1883489" y="4330789"/>
                  <a:pt x="1909007" y="4305205"/>
                  <a:pt x="1940492" y="4305205"/>
                </a:cubicBezTo>
                <a:lnTo>
                  <a:pt x="2240043" y="4305205"/>
                </a:lnTo>
                <a:cubicBezTo>
                  <a:pt x="2261030" y="4305205"/>
                  <a:pt x="2278045" y="4288146"/>
                  <a:pt x="2278045" y="4267105"/>
                </a:cubicBezTo>
                <a:cubicBezTo>
                  <a:pt x="2278045" y="4246064"/>
                  <a:pt x="2261030" y="4229005"/>
                  <a:pt x="2240043" y="4229005"/>
                </a:cubicBezTo>
                <a:lnTo>
                  <a:pt x="1940492" y="4229005"/>
                </a:lnTo>
                <a:cubicBezTo>
                  <a:pt x="1909007" y="4229005"/>
                  <a:pt x="1883489" y="4203421"/>
                  <a:pt x="1883489" y="4171855"/>
                </a:cubicBezTo>
                <a:cubicBezTo>
                  <a:pt x="1883489" y="4140289"/>
                  <a:pt x="1909007" y="4114705"/>
                  <a:pt x="1940492" y="4114705"/>
                </a:cubicBezTo>
                <a:lnTo>
                  <a:pt x="2145798" y="4114705"/>
                </a:lnTo>
                <a:cubicBezTo>
                  <a:pt x="2177283" y="4114705"/>
                  <a:pt x="2202801" y="4089121"/>
                  <a:pt x="2202801" y="4057555"/>
                </a:cubicBezTo>
                <a:lnTo>
                  <a:pt x="2202801" y="3644646"/>
                </a:lnTo>
                <a:cubicBezTo>
                  <a:pt x="2202801" y="3391567"/>
                  <a:pt x="2496272" y="3110865"/>
                  <a:pt x="2780147" y="2839117"/>
                </a:cubicBezTo>
                <a:cubicBezTo>
                  <a:pt x="3093199" y="2541699"/>
                  <a:pt x="3269804" y="2127837"/>
                  <a:pt x="3268189" y="1695450"/>
                </a:cubicBezTo>
                <a:cubicBezTo>
                  <a:pt x="3268189" y="823627"/>
                  <a:pt x="2560686" y="114300"/>
                  <a:pt x="1691103" y="114300"/>
                </a:cubicBezTo>
                <a:cubicBezTo>
                  <a:pt x="821521" y="114300"/>
                  <a:pt x="114018" y="823532"/>
                  <a:pt x="114018" y="1695450"/>
                </a:cubicBezTo>
                <a:cubicBezTo>
                  <a:pt x="112385" y="2127818"/>
                  <a:pt x="288997" y="2541651"/>
                  <a:pt x="602059" y="2839022"/>
                </a:cubicBezTo>
                <a:cubicBezTo>
                  <a:pt x="885935" y="3111246"/>
                  <a:pt x="1179406" y="3391948"/>
                  <a:pt x="1179406" y="3644646"/>
                </a:cubicBezTo>
                <a:lnTo>
                  <a:pt x="1179406" y="4057555"/>
                </a:lnTo>
                <a:cubicBezTo>
                  <a:pt x="1179406" y="4089121"/>
                  <a:pt x="1204924" y="4114705"/>
                  <a:pt x="1236409" y="4114705"/>
                </a:cubicBezTo>
                <a:lnTo>
                  <a:pt x="1460146" y="4114705"/>
                </a:lnTo>
                <a:cubicBezTo>
                  <a:pt x="1491631" y="4114705"/>
                  <a:pt x="1517149" y="4140289"/>
                  <a:pt x="1517149" y="4171855"/>
                </a:cubicBezTo>
                <a:cubicBezTo>
                  <a:pt x="1517149" y="4203421"/>
                  <a:pt x="1491631" y="4229005"/>
                  <a:pt x="1460146" y="4229005"/>
                </a:cubicBezTo>
                <a:lnTo>
                  <a:pt x="1142354" y="4229005"/>
                </a:lnTo>
                <a:cubicBezTo>
                  <a:pt x="1121367" y="4229005"/>
                  <a:pt x="1104352" y="4246064"/>
                  <a:pt x="1104352" y="4267105"/>
                </a:cubicBezTo>
                <a:cubicBezTo>
                  <a:pt x="1104352" y="4288146"/>
                  <a:pt x="1121367" y="4305205"/>
                  <a:pt x="1142354" y="4305205"/>
                </a:cubicBezTo>
                <a:lnTo>
                  <a:pt x="1460146" y="4305205"/>
                </a:lnTo>
                <a:cubicBezTo>
                  <a:pt x="1491631" y="4305205"/>
                  <a:pt x="1517149" y="4330789"/>
                  <a:pt x="1517149" y="4362355"/>
                </a:cubicBezTo>
                <a:cubicBezTo>
                  <a:pt x="1517149" y="4393921"/>
                  <a:pt x="1491631" y="4419505"/>
                  <a:pt x="1460146" y="4419505"/>
                </a:cubicBezTo>
                <a:lnTo>
                  <a:pt x="1142354" y="4419505"/>
                </a:lnTo>
                <a:cubicBezTo>
                  <a:pt x="1121367" y="4419505"/>
                  <a:pt x="1104352" y="4436564"/>
                  <a:pt x="1104352" y="4457605"/>
                </a:cubicBezTo>
                <a:cubicBezTo>
                  <a:pt x="1104352" y="4478646"/>
                  <a:pt x="1121367" y="4495705"/>
                  <a:pt x="1142354" y="4495705"/>
                </a:cubicBezTo>
                <a:lnTo>
                  <a:pt x="1460146" y="4495705"/>
                </a:lnTo>
                <a:cubicBezTo>
                  <a:pt x="1491631" y="4495705"/>
                  <a:pt x="1517149" y="4521289"/>
                  <a:pt x="1517149" y="4552855"/>
                </a:cubicBezTo>
                <a:cubicBezTo>
                  <a:pt x="1517149" y="4584421"/>
                  <a:pt x="1491631" y="4610005"/>
                  <a:pt x="1460146" y="4610005"/>
                </a:cubicBezTo>
                <a:lnTo>
                  <a:pt x="1142354" y="4610005"/>
                </a:lnTo>
                <a:cubicBezTo>
                  <a:pt x="1121367" y="4610005"/>
                  <a:pt x="1104352" y="4627064"/>
                  <a:pt x="1104352" y="4648105"/>
                </a:cubicBezTo>
                <a:cubicBezTo>
                  <a:pt x="1104352" y="4669146"/>
                  <a:pt x="1121367" y="4686205"/>
                  <a:pt x="1142354" y="4686205"/>
                </a:cubicBezTo>
                <a:lnTo>
                  <a:pt x="1460146" y="4686205"/>
                </a:lnTo>
                <a:cubicBezTo>
                  <a:pt x="1491631" y="4686205"/>
                  <a:pt x="1517149" y="4711789"/>
                  <a:pt x="1517149" y="4743355"/>
                </a:cubicBezTo>
                <a:cubicBezTo>
                  <a:pt x="1517149" y="4774921"/>
                  <a:pt x="1491631" y="4800505"/>
                  <a:pt x="1460146" y="4800505"/>
                </a:cubicBezTo>
                <a:lnTo>
                  <a:pt x="1142354" y="4800505"/>
                </a:lnTo>
                <a:cubicBezTo>
                  <a:pt x="1121367" y="4800505"/>
                  <a:pt x="1104352" y="4817564"/>
                  <a:pt x="1104352" y="4838605"/>
                </a:cubicBezTo>
                <a:cubicBezTo>
                  <a:pt x="1104352" y="4859646"/>
                  <a:pt x="1121367" y="4876705"/>
                  <a:pt x="1142354" y="4876705"/>
                </a:cubicBezTo>
                <a:lnTo>
                  <a:pt x="1459956" y="4876705"/>
                </a:lnTo>
                <a:cubicBezTo>
                  <a:pt x="1491441" y="4876705"/>
                  <a:pt x="1516959" y="4902289"/>
                  <a:pt x="1516959" y="4933855"/>
                </a:cubicBezTo>
                <a:lnTo>
                  <a:pt x="1516959" y="5186663"/>
                </a:lnTo>
                <a:lnTo>
                  <a:pt x="1402953" y="5186663"/>
                </a:lnTo>
                <a:lnTo>
                  <a:pt x="1402953" y="4991005"/>
                </a:lnTo>
                <a:lnTo>
                  <a:pt x="1142164" y="4991005"/>
                </a:lnTo>
                <a:cubicBezTo>
                  <a:pt x="1107658" y="4990986"/>
                  <a:pt x="1074187" y="4979194"/>
                  <a:pt x="1047253" y="4957572"/>
                </a:cubicBezTo>
                <a:cubicBezTo>
                  <a:pt x="981719" y="4904966"/>
                  <a:pt x="971126" y="4809058"/>
                  <a:pt x="1023597" y="4743355"/>
                </a:cubicBezTo>
                <a:cubicBezTo>
                  <a:pt x="979135" y="4687681"/>
                  <a:pt x="979135" y="4608529"/>
                  <a:pt x="1023597" y="4552855"/>
                </a:cubicBezTo>
                <a:cubicBezTo>
                  <a:pt x="979135" y="4497181"/>
                  <a:pt x="979135" y="4418029"/>
                  <a:pt x="1023597" y="4362355"/>
                </a:cubicBezTo>
                <a:cubicBezTo>
                  <a:pt x="1015484" y="4352182"/>
                  <a:pt x="1008710" y="4341009"/>
                  <a:pt x="1003437" y="4329103"/>
                </a:cubicBezTo>
                <a:cubicBezTo>
                  <a:pt x="969340" y="4252198"/>
                  <a:pt x="1003884" y="4162130"/>
                  <a:pt x="1080600" y="4127945"/>
                </a:cubicBezTo>
                <a:cubicBezTo>
                  <a:pt x="1070549" y="4105847"/>
                  <a:pt x="1065361" y="4081844"/>
                  <a:pt x="1065399" y="4057555"/>
                </a:cubicBezTo>
                <a:lnTo>
                  <a:pt x="1065399" y="3644646"/>
                </a:lnTo>
                <a:cubicBezTo>
                  <a:pt x="1065399" y="3440811"/>
                  <a:pt x="777439" y="3165062"/>
                  <a:pt x="523300" y="2921699"/>
                </a:cubicBezTo>
                <a:cubicBezTo>
                  <a:pt x="187641" y="2602802"/>
                  <a:pt x="-1720" y="2159060"/>
                  <a:pt x="12" y="1695450"/>
                </a:cubicBezTo>
                <a:cubicBezTo>
                  <a:pt x="12" y="760571"/>
                  <a:pt x="758628" y="0"/>
                  <a:pt x="1691103" y="0"/>
                </a:cubicBez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0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9" Type="http://schemas.openxmlformats.org/officeDocument/2006/relationships/image" Target="../media/image14.png"/><Relationship Id="rId5" Type="http://schemas.openxmlformats.org/officeDocument/2006/relationships/image" Target="../media/image17.png"/><Relationship Id="rId6" Type="http://schemas.openxmlformats.org/officeDocument/2006/relationships/image" Target="../media/image19.png"/><Relationship Id="rId7" Type="http://schemas.openxmlformats.org/officeDocument/2006/relationships/image" Target="../media/image25.png"/><Relationship Id="rId8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2.jpg"/><Relationship Id="rId4" Type="http://schemas.openxmlformats.org/officeDocument/2006/relationships/image" Target="../media/image43.png"/><Relationship Id="rId5" Type="http://schemas.openxmlformats.org/officeDocument/2006/relationships/image" Target="../media/image23.png"/><Relationship Id="rId6" Type="http://schemas.openxmlformats.org/officeDocument/2006/relationships/image" Target="../media/image2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30.png"/><Relationship Id="rId7" Type="http://schemas.openxmlformats.org/officeDocument/2006/relationships/image" Target="../media/image4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png"/><Relationship Id="rId4" Type="http://schemas.openxmlformats.org/officeDocument/2006/relationships/image" Target="../media/image35.jpg"/><Relationship Id="rId5" Type="http://schemas.openxmlformats.org/officeDocument/2006/relationships/image" Target="../media/image40.jpg"/><Relationship Id="rId6" Type="http://schemas.openxmlformats.org/officeDocument/2006/relationships/image" Target="../media/image38.jpg"/><Relationship Id="rId7" Type="http://schemas.openxmlformats.org/officeDocument/2006/relationships/image" Target="../media/image4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4.png"/><Relationship Id="rId4" Type="http://schemas.openxmlformats.org/officeDocument/2006/relationships/image" Target="../media/image3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fr.freepik.com/vecteurs-premium/eleves-enseignant-classe-illustration-dessin-anime_5338721.htm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0"/>
          <p:cNvSpPr txBox="1"/>
          <p:nvPr/>
        </p:nvSpPr>
        <p:spPr>
          <a:xfrm>
            <a:off x="5060970" y="4738486"/>
            <a:ext cx="6510177" cy="6203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Classe  : EB3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0"/>
          <p:cNvSpPr txBox="1"/>
          <p:nvPr>
            <p:ph type="ctrTitle"/>
          </p:nvPr>
        </p:nvSpPr>
        <p:spPr>
          <a:xfrm>
            <a:off x="4655752" y="2971096"/>
            <a:ext cx="6830335" cy="7571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Open Sans"/>
              <a:buNone/>
            </a:pPr>
            <a:r>
              <a:rPr b="1" i="0" lang="fr-FR" sz="4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pronoms personnels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0"/>
          <p:cNvSpPr/>
          <p:nvPr/>
        </p:nvSpPr>
        <p:spPr>
          <a:xfrm>
            <a:off x="4834225" y="2186417"/>
            <a:ext cx="6473388" cy="461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Langue française</a:t>
            </a:r>
            <a:endParaRPr b="0" i="0" sz="2400" u="none" cap="none" strike="noStrike">
              <a:solidFill>
                <a:srgbClr val="75707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6" name="Google Shape;21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14052" y="3289331"/>
            <a:ext cx="1877659" cy="1607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9"/>
          <p:cNvSpPr txBox="1"/>
          <p:nvPr/>
        </p:nvSpPr>
        <p:spPr>
          <a:xfrm>
            <a:off x="444705" y="4109630"/>
            <a:ext cx="285750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visite le zoo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29"/>
          <p:cNvSpPr txBox="1"/>
          <p:nvPr/>
        </p:nvSpPr>
        <p:spPr>
          <a:xfrm>
            <a:off x="444705" y="1042356"/>
            <a:ext cx="234458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 pour répondre aux questions suivantes :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1" name="Google Shape;381;p29"/>
          <p:cNvSpPr txBox="1"/>
          <p:nvPr/>
        </p:nvSpPr>
        <p:spPr>
          <a:xfrm>
            <a:off x="444705" y="5657671"/>
            <a:ext cx="4507271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 pronom personnel sujet remplace « 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Julie, Nabil et Sophie » ?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2" name="Google Shape;382;p29"/>
          <p:cNvSpPr txBox="1"/>
          <p:nvPr/>
        </p:nvSpPr>
        <p:spPr>
          <a:xfrm>
            <a:off x="6440692" y="3993719"/>
            <a:ext cx="4010156" cy="527773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Julie, Nabil et Sophie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29"/>
          <p:cNvSpPr txBox="1"/>
          <p:nvPr/>
        </p:nvSpPr>
        <p:spPr>
          <a:xfrm>
            <a:off x="444705" y="4611651"/>
            <a:ext cx="478862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Pour chaque prénom, dis si c’est féminin (F) ou masculin (M).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29"/>
          <p:cNvSpPr/>
          <p:nvPr/>
        </p:nvSpPr>
        <p:spPr>
          <a:xfrm>
            <a:off x="6440692" y="4554408"/>
            <a:ext cx="866906" cy="704353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29"/>
          <p:cNvSpPr/>
          <p:nvPr/>
        </p:nvSpPr>
        <p:spPr>
          <a:xfrm>
            <a:off x="7391528" y="4541806"/>
            <a:ext cx="866906" cy="704353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rgbClr val="FFD966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b="1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29"/>
          <p:cNvSpPr/>
          <p:nvPr/>
        </p:nvSpPr>
        <p:spPr>
          <a:xfrm>
            <a:off x="8799697" y="4544937"/>
            <a:ext cx="866906" cy="704353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29"/>
          <p:cNvSpPr/>
          <p:nvPr/>
        </p:nvSpPr>
        <p:spPr>
          <a:xfrm>
            <a:off x="7578864" y="5759475"/>
            <a:ext cx="866906" cy="704353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29"/>
          <p:cNvSpPr/>
          <p:nvPr/>
        </p:nvSpPr>
        <p:spPr>
          <a:xfrm>
            <a:off x="8851965" y="5759476"/>
            <a:ext cx="3197766" cy="704353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 pluriel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9" name="Google Shape;389;p29"/>
          <p:cNvGrpSpPr/>
          <p:nvPr/>
        </p:nvGrpSpPr>
        <p:grpSpPr>
          <a:xfrm>
            <a:off x="3452373" y="309021"/>
            <a:ext cx="8297092" cy="3737381"/>
            <a:chOff x="2930502" y="469320"/>
            <a:chExt cx="9089777" cy="3737381"/>
          </a:xfrm>
        </p:grpSpPr>
        <p:sp>
          <p:nvSpPr>
            <p:cNvPr id="390" name="Google Shape;390;p29"/>
            <p:cNvSpPr txBox="1"/>
            <p:nvPr/>
          </p:nvSpPr>
          <p:spPr>
            <a:xfrm>
              <a:off x="2930502" y="470935"/>
              <a:ext cx="8746942" cy="3735766"/>
            </a:xfrm>
            <a:prstGeom prst="rect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Julie, Nabil et Sophie visitent le zoo.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Ils donnent des feuilles d’arbre à la </a:t>
              </a:r>
              <a:b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</a:b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girafe.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Ou vas- tu , Julie? Demande Nabil.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Je vais voir les canards. Vous venez avec moi?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Non, nous préférons voir les éléphants, répond Nabil.</a:t>
              </a:r>
              <a:endParaRPr b="0" i="0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391" name="Google Shape;391;p2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74911" y="469320"/>
              <a:ext cx="2845368" cy="188176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2" name="Google Shape;392;p29"/>
          <p:cNvSpPr/>
          <p:nvPr/>
        </p:nvSpPr>
        <p:spPr>
          <a:xfrm>
            <a:off x="3452373" y="221594"/>
            <a:ext cx="3200400" cy="73152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29"/>
          <p:cNvSpPr/>
          <p:nvPr/>
        </p:nvSpPr>
        <p:spPr>
          <a:xfrm>
            <a:off x="3468321" y="850168"/>
            <a:ext cx="440002" cy="54864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4" name="Google Shape;394;p29"/>
          <p:cNvCxnSpPr>
            <a:stCxn id="384" idx="2"/>
            <a:endCxn id="387" idx="0"/>
          </p:cNvCxnSpPr>
          <p:nvPr/>
        </p:nvCxnSpPr>
        <p:spPr>
          <a:xfrm>
            <a:off x="6874145" y="5258761"/>
            <a:ext cx="1138200" cy="500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95" name="Google Shape;395;p29"/>
          <p:cNvCxnSpPr>
            <a:stCxn id="386" idx="2"/>
            <a:endCxn id="387" idx="0"/>
          </p:cNvCxnSpPr>
          <p:nvPr/>
        </p:nvCxnSpPr>
        <p:spPr>
          <a:xfrm flipH="1">
            <a:off x="8012450" y="5249290"/>
            <a:ext cx="1220700" cy="5103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96" name="Google Shape;396;p29"/>
          <p:cNvCxnSpPr>
            <a:stCxn id="385" idx="2"/>
            <a:endCxn id="387" idx="0"/>
          </p:cNvCxnSpPr>
          <p:nvPr/>
        </p:nvCxnSpPr>
        <p:spPr>
          <a:xfrm>
            <a:off x="7824981" y="5246159"/>
            <a:ext cx="187200" cy="5133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97" name="Google Shape;397;p29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0"/>
          <p:cNvSpPr txBox="1"/>
          <p:nvPr/>
        </p:nvSpPr>
        <p:spPr>
          <a:xfrm>
            <a:off x="353189" y="1083841"/>
            <a:ext cx="332548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 pour choisir le pronom personnel convenable :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04" name="Google Shape;404;p30"/>
          <p:cNvGrpSpPr/>
          <p:nvPr/>
        </p:nvGrpSpPr>
        <p:grpSpPr>
          <a:xfrm>
            <a:off x="3878518" y="587548"/>
            <a:ext cx="8094652" cy="3826176"/>
            <a:chOff x="2930503" y="470935"/>
            <a:chExt cx="8094652" cy="3826176"/>
          </a:xfrm>
        </p:grpSpPr>
        <p:sp>
          <p:nvSpPr>
            <p:cNvPr id="405" name="Google Shape;405;p30"/>
            <p:cNvSpPr txBox="1"/>
            <p:nvPr/>
          </p:nvSpPr>
          <p:spPr>
            <a:xfrm>
              <a:off x="2930503" y="470935"/>
              <a:ext cx="7618767" cy="3826176"/>
            </a:xfrm>
            <a:prstGeom prst="rect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FF0000"/>
                  </a:solidFill>
                  <a:latin typeface="Open Sans"/>
                  <a:ea typeface="Open Sans"/>
                  <a:cs typeface="Open Sans"/>
                  <a:sym typeface="Open Sans"/>
                </a:rPr>
                <a:t>Julie, Nabil et Sophie </a:t>
              </a: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visitent le zoo.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FF0000"/>
                  </a:solidFill>
                  <a:latin typeface="Open Sans"/>
                  <a:ea typeface="Open Sans"/>
                  <a:cs typeface="Open Sans"/>
                  <a:sym typeface="Open Sans"/>
                </a:rPr>
                <a:t>Ils</a:t>
              </a: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donnent des feuilles d’arbre à la </a:t>
              </a:r>
              <a:b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</a:b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girafe.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Où vas- tu , Julie? Demande Nabil.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Je vais voir les canards. Vous venez avec moi?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457200" lvl="0" marL="457200" marR="0" rtl="0" algn="l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Non, nous préférons voir les éléphants, répond Sophie. </a:t>
              </a:r>
              <a:endParaRPr b="0" i="0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406" name="Google Shape;406;p3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580178" y="543049"/>
              <a:ext cx="2444977" cy="16169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7" name="Google Shape;407;p30"/>
          <p:cNvSpPr/>
          <p:nvPr/>
        </p:nvSpPr>
        <p:spPr>
          <a:xfrm>
            <a:off x="660363" y="4674769"/>
            <a:ext cx="3325483" cy="773723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Nabil parle à Julie.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0"/>
          <p:cNvSpPr/>
          <p:nvPr/>
        </p:nvSpPr>
        <p:spPr>
          <a:xfrm>
            <a:off x="8399244" y="5787975"/>
            <a:ext cx="3187179" cy="773723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Sophie parle d’elle-même et de ses amis 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0"/>
          <p:cNvSpPr/>
          <p:nvPr/>
        </p:nvSpPr>
        <p:spPr>
          <a:xfrm>
            <a:off x="8399244" y="4674769"/>
            <a:ext cx="3187179" cy="773723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 répond et parle d’elle même.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30"/>
          <p:cNvSpPr/>
          <p:nvPr/>
        </p:nvSpPr>
        <p:spPr>
          <a:xfrm>
            <a:off x="660363" y="5787975"/>
            <a:ext cx="3325483" cy="773723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  parle à Nabil et Sophie.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0"/>
          <p:cNvSpPr/>
          <p:nvPr/>
        </p:nvSpPr>
        <p:spPr>
          <a:xfrm>
            <a:off x="4537441" y="4821471"/>
            <a:ext cx="1121907" cy="480317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Je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30"/>
          <p:cNvSpPr/>
          <p:nvPr/>
        </p:nvSpPr>
        <p:spPr>
          <a:xfrm>
            <a:off x="4536616" y="5934677"/>
            <a:ext cx="1121907" cy="480317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Tu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30"/>
          <p:cNvSpPr/>
          <p:nvPr/>
        </p:nvSpPr>
        <p:spPr>
          <a:xfrm>
            <a:off x="6404898" y="4821471"/>
            <a:ext cx="1121907" cy="480317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Nous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30"/>
          <p:cNvSpPr/>
          <p:nvPr/>
        </p:nvSpPr>
        <p:spPr>
          <a:xfrm>
            <a:off x="6404898" y="5934677"/>
            <a:ext cx="1121907" cy="480317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Vous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30"/>
          <p:cNvSpPr/>
          <p:nvPr/>
        </p:nvSpPr>
        <p:spPr>
          <a:xfrm>
            <a:off x="4354403" y="2068600"/>
            <a:ext cx="2651760" cy="548640"/>
          </a:xfrm>
          <a:prstGeom prst="rect">
            <a:avLst/>
          </a:prstGeom>
          <a:noFill/>
          <a:ln cap="flat" cmpd="sng" w="38100">
            <a:solidFill>
              <a:srgbClr val="FFFF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30"/>
          <p:cNvSpPr/>
          <p:nvPr/>
        </p:nvSpPr>
        <p:spPr>
          <a:xfrm>
            <a:off x="4337812" y="2659364"/>
            <a:ext cx="3446585" cy="548640"/>
          </a:xfrm>
          <a:prstGeom prst="rect">
            <a:avLst/>
          </a:prstGeom>
          <a:noFill/>
          <a:ln cap="flat" cmpd="sng" w="38100">
            <a:solidFill>
              <a:srgbClr val="92D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30"/>
          <p:cNvSpPr/>
          <p:nvPr/>
        </p:nvSpPr>
        <p:spPr>
          <a:xfrm>
            <a:off x="7884320" y="2657064"/>
            <a:ext cx="3108960" cy="548640"/>
          </a:xfrm>
          <a:prstGeom prst="rect">
            <a:avLst/>
          </a:prstGeom>
          <a:noFill/>
          <a:ln cap="flat" cmpd="sng" w="3810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30"/>
          <p:cNvSpPr/>
          <p:nvPr/>
        </p:nvSpPr>
        <p:spPr>
          <a:xfrm>
            <a:off x="5117689" y="3331254"/>
            <a:ext cx="4956911" cy="507339"/>
          </a:xfrm>
          <a:prstGeom prst="rect">
            <a:avLst/>
          </a:prstGeom>
          <a:noFill/>
          <a:ln cap="flat" cmpd="sng" w="38100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30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1"/>
          <p:cNvSpPr txBox="1"/>
          <p:nvPr/>
        </p:nvSpPr>
        <p:spPr>
          <a:xfrm>
            <a:off x="4517943" y="2692981"/>
            <a:ext cx="3449498" cy="1077218"/>
          </a:xfrm>
          <a:prstGeom prst="rect">
            <a:avLst/>
          </a:prstGeom>
          <a:gradFill>
            <a:gsLst>
              <a:gs pos="0">
                <a:srgbClr val="F7BCA2"/>
              </a:gs>
              <a:gs pos="50000">
                <a:srgbClr val="F4B093"/>
              </a:gs>
              <a:gs pos="100000">
                <a:srgbClr val="F7A47F"/>
              </a:gs>
            </a:gsLst>
            <a:lin ang="5400000" scaled="0"/>
          </a:gradFill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pronoms personnels sujets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6" name="Google Shape;426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9156" y="1900802"/>
            <a:ext cx="2362529" cy="1615987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31"/>
          <p:cNvSpPr txBox="1"/>
          <p:nvPr/>
        </p:nvSpPr>
        <p:spPr>
          <a:xfrm>
            <a:off x="1546357" y="1936178"/>
            <a:ext cx="956270" cy="5180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Tu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8" name="Google Shape;428;p31"/>
          <p:cNvSpPr txBox="1"/>
          <p:nvPr/>
        </p:nvSpPr>
        <p:spPr>
          <a:xfrm>
            <a:off x="3870005" y="669785"/>
            <a:ext cx="118872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Je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9" name="Google Shape;429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0770" y="3797046"/>
            <a:ext cx="2019300" cy="1533525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31"/>
          <p:cNvSpPr txBox="1"/>
          <p:nvPr/>
        </p:nvSpPr>
        <p:spPr>
          <a:xfrm>
            <a:off x="1273107" y="3665120"/>
            <a:ext cx="98294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1" name="Google Shape;431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36885" y="4805764"/>
            <a:ext cx="1714351" cy="1615987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31"/>
          <p:cNvSpPr txBox="1"/>
          <p:nvPr/>
        </p:nvSpPr>
        <p:spPr>
          <a:xfrm>
            <a:off x="3441507" y="4811274"/>
            <a:ext cx="98294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33" name="Google Shape;433;p31"/>
          <p:cNvGrpSpPr/>
          <p:nvPr/>
        </p:nvGrpSpPr>
        <p:grpSpPr>
          <a:xfrm>
            <a:off x="8879537" y="2267408"/>
            <a:ext cx="2826230" cy="1281073"/>
            <a:chOff x="8620071" y="3231589"/>
            <a:chExt cx="3030445" cy="1619912"/>
          </a:xfrm>
        </p:grpSpPr>
        <p:pic>
          <p:nvPicPr>
            <p:cNvPr id="434" name="Google Shape;434;p31"/>
            <p:cNvPicPr preferRelativeResize="0"/>
            <p:nvPr/>
          </p:nvPicPr>
          <p:blipFill rotWithShape="1">
            <a:blip r:embed="rId3">
              <a:alphaModFix/>
            </a:blip>
            <a:srcRect b="0" l="27436" r="0" t="0"/>
            <a:stretch/>
          </p:blipFill>
          <p:spPr>
            <a:xfrm>
              <a:off x="9936165" y="3231590"/>
              <a:ext cx="1714351" cy="161598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35" name="Google Shape;435;p31"/>
            <p:cNvGrpSpPr/>
            <p:nvPr/>
          </p:nvGrpSpPr>
          <p:grpSpPr>
            <a:xfrm>
              <a:off x="8620071" y="3231589"/>
              <a:ext cx="1487709" cy="1619912"/>
              <a:chOff x="8620071" y="3231589"/>
              <a:chExt cx="1487709" cy="1619912"/>
            </a:xfrm>
          </p:grpSpPr>
          <p:pic>
            <p:nvPicPr>
              <p:cNvPr id="436" name="Google Shape;436;p3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65112" t="0"/>
              <a:stretch/>
            </p:blipFill>
            <p:spPr>
              <a:xfrm>
                <a:off x="9283535" y="3235514"/>
                <a:ext cx="824245" cy="161598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37" name="Google Shape;437;p31"/>
              <p:cNvPicPr preferRelativeResize="0"/>
              <p:nvPr/>
            </p:nvPicPr>
            <p:blipFill rotWithShape="1">
              <a:blip r:embed="rId3">
                <a:alphaModFix/>
              </a:blip>
              <a:srcRect b="0" l="-1" r="69924" t="0"/>
              <a:stretch/>
            </p:blipFill>
            <p:spPr>
              <a:xfrm>
                <a:off x="8620071" y="3231589"/>
                <a:ext cx="710533" cy="161598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38" name="Google Shape;438;p31"/>
          <p:cNvSpPr txBox="1"/>
          <p:nvPr/>
        </p:nvSpPr>
        <p:spPr>
          <a:xfrm>
            <a:off x="9960493" y="2233202"/>
            <a:ext cx="1249137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endParaRPr b="0" i="0" sz="3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9" name="Google Shape;439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969814" y="3816083"/>
            <a:ext cx="2647950" cy="1381125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31"/>
          <p:cNvSpPr txBox="1"/>
          <p:nvPr/>
        </p:nvSpPr>
        <p:spPr>
          <a:xfrm>
            <a:off x="10201084" y="3764100"/>
            <a:ext cx="928476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endParaRPr b="0" i="0" sz="3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41" name="Google Shape;441;p31"/>
          <p:cNvGrpSpPr/>
          <p:nvPr/>
        </p:nvGrpSpPr>
        <p:grpSpPr>
          <a:xfrm>
            <a:off x="6741583" y="4930167"/>
            <a:ext cx="2625399" cy="1696564"/>
            <a:chOff x="6741583" y="4930167"/>
            <a:chExt cx="2625399" cy="1696564"/>
          </a:xfrm>
        </p:grpSpPr>
        <p:pic>
          <p:nvPicPr>
            <p:cNvPr id="442" name="Google Shape;442;p3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741583" y="4930167"/>
              <a:ext cx="1274243" cy="16965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3" name="Google Shape;443;p3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8166832" y="5255654"/>
              <a:ext cx="1200150" cy="13049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4" name="Google Shape;444;p31"/>
          <p:cNvSpPr txBox="1"/>
          <p:nvPr/>
        </p:nvSpPr>
        <p:spPr>
          <a:xfrm>
            <a:off x="7930768" y="5041469"/>
            <a:ext cx="948769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</a:t>
            </a:r>
            <a:endParaRPr b="0" i="0" sz="3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5" name="Google Shape;445;p3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344168" y="325388"/>
            <a:ext cx="1938191" cy="168713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1"/>
          <p:cNvSpPr txBox="1"/>
          <p:nvPr/>
        </p:nvSpPr>
        <p:spPr>
          <a:xfrm>
            <a:off x="9226186" y="421055"/>
            <a:ext cx="118872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</a:t>
            </a:r>
            <a:endParaRPr b="0" i="0" sz="3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7" name="Google Shape;447;p3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139981" y="396474"/>
            <a:ext cx="1114425" cy="15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1"/>
          <p:cNvSpPr/>
          <p:nvPr/>
        </p:nvSpPr>
        <p:spPr>
          <a:xfrm>
            <a:off x="749156" y="144598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(2)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2"/>
          <p:cNvSpPr txBox="1"/>
          <p:nvPr/>
        </p:nvSpPr>
        <p:spPr>
          <a:xfrm>
            <a:off x="3514844" y="727356"/>
            <a:ext cx="6504733" cy="1077218"/>
          </a:xfrm>
          <a:prstGeom prst="rect">
            <a:avLst/>
          </a:prstGeom>
          <a:solidFill>
            <a:srgbClr val="A8CC7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pronom personnel sujet remplace un nom ou un groupe nominal sujet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5" name="Google Shape;45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1441" y="1535047"/>
            <a:ext cx="1369323" cy="136822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32"/>
          <p:cNvSpPr/>
          <p:nvPr/>
        </p:nvSpPr>
        <p:spPr>
          <a:xfrm>
            <a:off x="1960764" y="1855819"/>
            <a:ext cx="2595662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La fille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2"/>
          <p:cNvSpPr/>
          <p:nvPr/>
        </p:nvSpPr>
        <p:spPr>
          <a:xfrm>
            <a:off x="1960764" y="2494181"/>
            <a:ext cx="2595662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8" name="Google Shape;458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554357" y="3244987"/>
            <a:ext cx="1369324" cy="1225302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32"/>
          <p:cNvSpPr/>
          <p:nvPr/>
        </p:nvSpPr>
        <p:spPr>
          <a:xfrm>
            <a:off x="1923681" y="3546984"/>
            <a:ext cx="2595662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Karim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2"/>
          <p:cNvSpPr/>
          <p:nvPr/>
        </p:nvSpPr>
        <p:spPr>
          <a:xfrm>
            <a:off x="1923681" y="4210028"/>
            <a:ext cx="2595662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1" name="Google Shape;461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020291" y="1795802"/>
            <a:ext cx="1919471" cy="1396758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32"/>
          <p:cNvSpPr/>
          <p:nvPr/>
        </p:nvSpPr>
        <p:spPr>
          <a:xfrm>
            <a:off x="6629031" y="1857247"/>
            <a:ext cx="3383280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Les enfants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jouent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ensemble.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2"/>
          <p:cNvSpPr/>
          <p:nvPr/>
        </p:nvSpPr>
        <p:spPr>
          <a:xfrm>
            <a:off x="6629031" y="2480058"/>
            <a:ext cx="3383280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 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jouent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ensemble.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Outdoor scene with many children jogging in the park Free Vector" id="464" name="Google Shape;464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flipH="1">
            <a:off x="10155651" y="3546984"/>
            <a:ext cx="1648749" cy="1077218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32"/>
          <p:cNvSpPr/>
          <p:nvPr/>
        </p:nvSpPr>
        <p:spPr>
          <a:xfrm>
            <a:off x="6636297" y="3547017"/>
            <a:ext cx="3383280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Les filles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courent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2"/>
          <p:cNvSpPr/>
          <p:nvPr/>
        </p:nvSpPr>
        <p:spPr>
          <a:xfrm>
            <a:off x="6629031" y="4210027"/>
            <a:ext cx="3383280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courent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2"/>
          <p:cNvSpPr/>
          <p:nvPr/>
        </p:nvSpPr>
        <p:spPr>
          <a:xfrm>
            <a:off x="2240956" y="4987648"/>
            <a:ext cx="4189554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Mon ami et  moi  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regardons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2"/>
          <p:cNvSpPr/>
          <p:nvPr/>
        </p:nvSpPr>
        <p:spPr>
          <a:xfrm>
            <a:off x="2250058" y="5555724"/>
            <a:ext cx="4189554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regardons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32"/>
          <p:cNvSpPr/>
          <p:nvPr/>
        </p:nvSpPr>
        <p:spPr>
          <a:xfrm>
            <a:off x="6629031" y="4953266"/>
            <a:ext cx="4189554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Ton ami et     toi  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regardez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2"/>
          <p:cNvSpPr/>
          <p:nvPr/>
        </p:nvSpPr>
        <p:spPr>
          <a:xfrm>
            <a:off x="6688994" y="5562600"/>
            <a:ext cx="4189554" cy="479695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Vous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regardez 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32"/>
          <p:cNvSpPr/>
          <p:nvPr/>
        </p:nvSpPr>
        <p:spPr>
          <a:xfrm>
            <a:off x="3654511" y="4994321"/>
            <a:ext cx="640080" cy="479694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moi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32"/>
          <p:cNvSpPr/>
          <p:nvPr/>
        </p:nvSpPr>
        <p:spPr>
          <a:xfrm>
            <a:off x="8158531" y="4944446"/>
            <a:ext cx="640080" cy="479694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toi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2"/>
          <p:cNvSpPr/>
          <p:nvPr/>
        </p:nvSpPr>
        <p:spPr>
          <a:xfrm>
            <a:off x="749156" y="144598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(2)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3"/>
          <p:cNvSpPr txBox="1"/>
          <p:nvPr/>
        </p:nvSpPr>
        <p:spPr>
          <a:xfrm>
            <a:off x="511145" y="2380726"/>
            <a:ext cx="2695811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l’image au pronom personnel  convenable.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33"/>
          <p:cNvSpPr txBox="1"/>
          <p:nvPr/>
        </p:nvSpPr>
        <p:spPr>
          <a:xfrm>
            <a:off x="6966976" y="2118544"/>
            <a:ext cx="914400" cy="584775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</a:t>
            </a: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33"/>
          <p:cNvSpPr txBox="1"/>
          <p:nvPr/>
        </p:nvSpPr>
        <p:spPr>
          <a:xfrm>
            <a:off x="6966976" y="3747172"/>
            <a:ext cx="914400" cy="584775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elle</a:t>
            </a: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2" name="Google Shape;48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90982" y="1039721"/>
            <a:ext cx="157870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56345" y="2954720"/>
            <a:ext cx="1618857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931215" y="4178958"/>
            <a:ext cx="1475369" cy="1457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70904" y="4957593"/>
            <a:ext cx="1618856" cy="144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6" name="Google Shape;486;p33"/>
          <p:cNvCxnSpPr>
            <a:stCxn id="480" idx="3"/>
          </p:cNvCxnSpPr>
          <p:nvPr/>
        </p:nvCxnSpPr>
        <p:spPr>
          <a:xfrm>
            <a:off x="7881376" y="2410932"/>
            <a:ext cx="2398200" cy="25467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87" name="Google Shape;487;p33"/>
          <p:cNvCxnSpPr>
            <a:stCxn id="480" idx="1"/>
          </p:cNvCxnSpPr>
          <p:nvPr/>
        </p:nvCxnSpPr>
        <p:spPr>
          <a:xfrm flipH="1">
            <a:off x="5103076" y="2410931"/>
            <a:ext cx="1863900" cy="1296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88" name="Google Shape;488;p33"/>
          <p:cNvCxnSpPr>
            <a:stCxn id="481" idx="3"/>
          </p:cNvCxnSpPr>
          <p:nvPr/>
        </p:nvCxnSpPr>
        <p:spPr>
          <a:xfrm flipH="1" rot="10800000">
            <a:off x="7881376" y="2291460"/>
            <a:ext cx="3171000" cy="17481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89" name="Google Shape;489;p33"/>
          <p:cNvCxnSpPr>
            <a:stCxn id="482" idx="3"/>
            <a:endCxn id="481" idx="1"/>
          </p:cNvCxnSpPr>
          <p:nvPr/>
        </p:nvCxnSpPr>
        <p:spPr>
          <a:xfrm>
            <a:off x="5269682" y="1759721"/>
            <a:ext cx="1697400" cy="22797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90" name="Google Shape;490;p33"/>
          <p:cNvCxnSpPr>
            <a:stCxn id="485" idx="3"/>
            <a:endCxn id="481" idx="1"/>
          </p:cNvCxnSpPr>
          <p:nvPr/>
        </p:nvCxnSpPr>
        <p:spPr>
          <a:xfrm flipH="1" rot="10800000">
            <a:off x="5289760" y="4039593"/>
            <a:ext cx="1677300" cy="16380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1" name="Google Shape;491;p33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92" name="Google Shape;492;p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931215" y="1154629"/>
            <a:ext cx="1896775" cy="1748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4"/>
          <p:cNvSpPr txBox="1"/>
          <p:nvPr/>
        </p:nvSpPr>
        <p:spPr>
          <a:xfrm>
            <a:off x="6611474" y="3695703"/>
            <a:ext cx="1127760" cy="584775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elles</a:t>
            </a: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34"/>
          <p:cNvSpPr txBox="1"/>
          <p:nvPr/>
        </p:nvSpPr>
        <p:spPr>
          <a:xfrm>
            <a:off x="6733448" y="2481365"/>
            <a:ext cx="914400" cy="584775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ils</a:t>
            </a: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0" name="Google Shape;50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3801" y="702628"/>
            <a:ext cx="2180942" cy="1871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1" name="Google Shape;501;p34"/>
          <p:cNvCxnSpPr>
            <a:stCxn id="499" idx="3"/>
            <a:endCxn id="502" idx="1"/>
          </p:cNvCxnSpPr>
          <p:nvPr/>
        </p:nvCxnSpPr>
        <p:spPr>
          <a:xfrm>
            <a:off x="7647848" y="2773753"/>
            <a:ext cx="1882800" cy="12084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03" name="Google Shape;503;p34"/>
          <p:cNvCxnSpPr>
            <a:endCxn id="499" idx="1"/>
          </p:cNvCxnSpPr>
          <p:nvPr/>
        </p:nvCxnSpPr>
        <p:spPr>
          <a:xfrm>
            <a:off x="5034848" y="1821853"/>
            <a:ext cx="1698600" cy="951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04" name="Google Shape;504;p34"/>
          <p:cNvCxnSpPr>
            <a:stCxn id="505" idx="3"/>
            <a:endCxn id="498" idx="1"/>
          </p:cNvCxnSpPr>
          <p:nvPr/>
        </p:nvCxnSpPr>
        <p:spPr>
          <a:xfrm flipH="1" rot="10800000">
            <a:off x="5277311" y="3988193"/>
            <a:ext cx="1334100" cy="9462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06" name="Google Shape;506;p34"/>
          <p:cNvCxnSpPr>
            <a:stCxn id="498" idx="3"/>
          </p:cNvCxnSpPr>
          <p:nvPr/>
        </p:nvCxnSpPr>
        <p:spPr>
          <a:xfrm flipH="1" rot="10800000">
            <a:off x="7739234" y="1987691"/>
            <a:ext cx="1714500" cy="20004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07" name="Google Shape;507;p34"/>
          <p:cNvSpPr/>
          <p:nvPr/>
        </p:nvSpPr>
        <p:spPr>
          <a:xfrm>
            <a:off x="813775" y="156540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34"/>
          <p:cNvSpPr txBox="1"/>
          <p:nvPr/>
        </p:nvSpPr>
        <p:spPr>
          <a:xfrm>
            <a:off x="524032" y="2624096"/>
            <a:ext cx="252123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l’illustration au pronom convenable.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5" name="Google Shape;505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56077" y="4120931"/>
            <a:ext cx="2521234" cy="1626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30628" y="3306634"/>
            <a:ext cx="2409437" cy="1350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92579" y="852849"/>
            <a:ext cx="2509361" cy="187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3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4412567">
            <a:off x="8424798" y="4879598"/>
            <a:ext cx="1961031" cy="19864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1" name="Google Shape;511;p34"/>
          <p:cNvCxnSpPr>
            <a:stCxn id="499" idx="3"/>
            <a:endCxn id="510" idx="0"/>
          </p:cNvCxnSpPr>
          <p:nvPr/>
        </p:nvCxnSpPr>
        <p:spPr>
          <a:xfrm>
            <a:off x="7647848" y="2773753"/>
            <a:ext cx="804900" cy="28176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5"/>
          <p:cNvSpPr txBox="1"/>
          <p:nvPr/>
        </p:nvSpPr>
        <p:spPr>
          <a:xfrm>
            <a:off x="575009" y="1266168"/>
            <a:ext cx="267351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Souligne la phrase qui correspond à chaque dessin.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8" name="Google Shape;51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72144" y="108566"/>
            <a:ext cx="2229288" cy="19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35"/>
          <p:cNvSpPr txBox="1"/>
          <p:nvPr/>
        </p:nvSpPr>
        <p:spPr>
          <a:xfrm>
            <a:off x="4083577" y="1991543"/>
            <a:ext cx="3130012" cy="1887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dessine.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dessinent.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dessine.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dessinent.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0" name="Google Shape;520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3671" y="3123981"/>
            <a:ext cx="2673518" cy="1712589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35"/>
          <p:cNvSpPr txBox="1"/>
          <p:nvPr/>
        </p:nvSpPr>
        <p:spPr>
          <a:xfrm>
            <a:off x="1198890" y="4734342"/>
            <a:ext cx="3716052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joue du piano.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jouent du piano.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joue du piano.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jouent du piano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2" name="Google Shape;522;p35"/>
          <p:cNvCxnSpPr/>
          <p:nvPr/>
        </p:nvCxnSpPr>
        <p:spPr>
          <a:xfrm>
            <a:off x="4083577" y="3385718"/>
            <a:ext cx="109728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23" name="Google Shape;523;p35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4" name="Google Shape;524;p35"/>
          <p:cNvCxnSpPr/>
          <p:nvPr/>
        </p:nvCxnSpPr>
        <p:spPr>
          <a:xfrm>
            <a:off x="1198890" y="5304814"/>
            <a:ext cx="192024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25" name="Google Shape;525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67834" y="2946472"/>
            <a:ext cx="3256953" cy="22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35"/>
          <p:cNvSpPr txBox="1"/>
          <p:nvPr/>
        </p:nvSpPr>
        <p:spPr>
          <a:xfrm>
            <a:off x="6214557" y="4877224"/>
            <a:ext cx="3304448" cy="1887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saute à la corde.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saute à la corde.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sautent à la corde.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sautent à la corde.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7" name="Google Shape;527;p35"/>
          <p:cNvCxnSpPr/>
          <p:nvPr/>
        </p:nvCxnSpPr>
        <p:spPr>
          <a:xfrm>
            <a:off x="6323420" y="6716666"/>
            <a:ext cx="246888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28" name="Google Shape;528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248347" y="446902"/>
            <a:ext cx="3555297" cy="22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35"/>
          <p:cNvSpPr txBox="1"/>
          <p:nvPr/>
        </p:nvSpPr>
        <p:spPr>
          <a:xfrm>
            <a:off x="9085080" y="2788528"/>
            <a:ext cx="3467080" cy="1887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joue à la marelle.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joue à la marelle.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jouent à la marelle.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jouent à la marelle.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0" name="Google Shape;530;p35"/>
          <p:cNvCxnSpPr/>
          <p:nvPr/>
        </p:nvCxnSpPr>
        <p:spPr>
          <a:xfrm>
            <a:off x="9085080" y="4158724"/>
            <a:ext cx="246888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6"/>
          <p:cNvSpPr txBox="1"/>
          <p:nvPr/>
        </p:nvSpPr>
        <p:spPr>
          <a:xfrm>
            <a:off x="376341" y="1784710"/>
            <a:ext cx="2751869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les mots  soulignés par les pronoms personnels convenables.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36"/>
          <p:cNvSpPr txBox="1"/>
          <p:nvPr/>
        </p:nvSpPr>
        <p:spPr>
          <a:xfrm>
            <a:off x="3737811" y="1156366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rangeons la chambre.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36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36"/>
          <p:cNvSpPr txBox="1"/>
          <p:nvPr/>
        </p:nvSpPr>
        <p:spPr>
          <a:xfrm>
            <a:off x="3737811" y="2186290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fr-FR" sz="28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 et Rima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regardent un match de basket 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36"/>
          <p:cNvSpPr txBox="1"/>
          <p:nvPr/>
        </p:nvSpPr>
        <p:spPr>
          <a:xfrm>
            <a:off x="3737811" y="3734252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fr-FR" sz="28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Lina et Mira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préparent une tarte aux pommes.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36"/>
          <p:cNvSpPr txBox="1"/>
          <p:nvPr/>
        </p:nvSpPr>
        <p:spPr>
          <a:xfrm>
            <a:off x="3737811" y="5354664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fr-FR" sz="28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Karim et toi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jouez au football.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36"/>
          <p:cNvSpPr txBox="1"/>
          <p:nvPr/>
        </p:nvSpPr>
        <p:spPr>
          <a:xfrm>
            <a:off x="3737811" y="565878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fr-FR" sz="28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 sœur et moi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rangeons la chambre.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36"/>
          <p:cNvSpPr txBox="1"/>
          <p:nvPr/>
        </p:nvSpPr>
        <p:spPr>
          <a:xfrm>
            <a:off x="3737811" y="2771065"/>
            <a:ext cx="7132320" cy="523220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regardent un match de basket 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36"/>
          <p:cNvSpPr txBox="1"/>
          <p:nvPr/>
        </p:nvSpPr>
        <p:spPr>
          <a:xfrm>
            <a:off x="3737811" y="5939439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jouez au football.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36"/>
          <p:cNvSpPr txBox="1"/>
          <p:nvPr/>
        </p:nvSpPr>
        <p:spPr>
          <a:xfrm>
            <a:off x="3737811" y="4324740"/>
            <a:ext cx="7132320" cy="584775"/>
          </a:xfrm>
          <a:prstGeom prst="rect">
            <a:avLst/>
          </a:prstGeom>
          <a:noFill/>
          <a:ln cap="flat" cmpd="sng" w="190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 </a:t>
            </a: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préparent une tarte aux pommes.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37"/>
          <p:cNvSpPr txBox="1"/>
          <p:nvPr/>
        </p:nvSpPr>
        <p:spPr>
          <a:xfrm>
            <a:off x="328213" y="1706378"/>
            <a:ext cx="284812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le mot qui se répète par un pronom personnel.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37"/>
          <p:cNvSpPr txBox="1"/>
          <p:nvPr/>
        </p:nvSpPr>
        <p:spPr>
          <a:xfrm>
            <a:off x="3152073" y="1751059"/>
            <a:ext cx="9039927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Céline est à la plage. Céline fait un château de sable.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Céline est à la plage.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fait un château de sable.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37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4" name="Google Shape;554;p37"/>
          <p:cNvSpPr txBox="1"/>
          <p:nvPr/>
        </p:nvSpPr>
        <p:spPr>
          <a:xfrm>
            <a:off x="3176337" y="678209"/>
            <a:ext cx="868745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clown est sur la piste. Le clown fait rire les enfants.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clown entre sur la piste.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fait rire les enfants.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37"/>
          <p:cNvSpPr txBox="1"/>
          <p:nvPr/>
        </p:nvSpPr>
        <p:spPr>
          <a:xfrm>
            <a:off x="3152073" y="2958656"/>
            <a:ext cx="949735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Rami et Rima sont malades . Rami et Rima ne vont pas à l’école.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Rami et Rima sont malades 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ne vont pas à l’école.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37"/>
          <p:cNvSpPr txBox="1"/>
          <p:nvPr/>
        </p:nvSpPr>
        <p:spPr>
          <a:xfrm>
            <a:off x="3152073" y="4127007"/>
            <a:ext cx="949735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fruits sont bons. Les fruits contiennent des vitamines.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fruits sont bons.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 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contiennent des vitamines.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37"/>
          <p:cNvSpPr txBox="1"/>
          <p:nvPr/>
        </p:nvSpPr>
        <p:spPr>
          <a:xfrm>
            <a:off x="3152073" y="5295358"/>
            <a:ext cx="949735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fleurs sont multicolores. Les fleurs décorent la nature.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fleurs sont multicolores.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 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décorent la nature.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38"/>
          <p:cNvSpPr txBox="1"/>
          <p:nvPr/>
        </p:nvSpPr>
        <p:spPr>
          <a:xfrm>
            <a:off x="349134" y="1663659"/>
            <a:ext cx="239402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Complète avec « je » ou « tu ».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p38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38"/>
          <p:cNvSpPr txBox="1"/>
          <p:nvPr/>
        </p:nvSpPr>
        <p:spPr>
          <a:xfrm>
            <a:off x="3779420" y="1642897"/>
            <a:ext cx="7867148" cy="3970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Samir : tu viens te promener avec moi ?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Léa  : ……… ne peux pas. ……     dois étudier. </a:t>
            </a:r>
            <a:b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Et toi, …..   as fini tes  devoirs ?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Samir :  oui, moi,          ai tout fini. </a:t>
            </a:r>
            <a:b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     …… peux aller jouer. Au revoir.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Léa : au revoir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38"/>
          <p:cNvSpPr txBox="1"/>
          <p:nvPr/>
        </p:nvSpPr>
        <p:spPr>
          <a:xfrm>
            <a:off x="4892842" y="830609"/>
            <a:ext cx="463616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Samir appelle Léa au téléphone.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7" name="Google Shape;56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01350" y="4023000"/>
            <a:ext cx="1390650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50695" y="794514"/>
            <a:ext cx="1228725" cy="23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38"/>
          <p:cNvSpPr txBox="1"/>
          <p:nvPr/>
        </p:nvSpPr>
        <p:spPr>
          <a:xfrm>
            <a:off x="4743497" y="2430855"/>
            <a:ext cx="100584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Je</a:t>
            </a:r>
            <a:r>
              <a:rPr b="0" i="0" lang="fr-F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38"/>
          <p:cNvSpPr txBox="1"/>
          <p:nvPr/>
        </p:nvSpPr>
        <p:spPr>
          <a:xfrm>
            <a:off x="7712994" y="2494656"/>
            <a:ext cx="100584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Je</a:t>
            </a:r>
            <a:r>
              <a:rPr b="0" i="0" lang="fr-F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38"/>
          <p:cNvSpPr txBox="1"/>
          <p:nvPr/>
        </p:nvSpPr>
        <p:spPr>
          <a:xfrm>
            <a:off x="5480084" y="2928338"/>
            <a:ext cx="73152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tu</a:t>
            </a:r>
            <a:r>
              <a:rPr b="0" i="0" lang="fr-F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38"/>
          <p:cNvSpPr txBox="1"/>
          <p:nvPr/>
        </p:nvSpPr>
        <p:spPr>
          <a:xfrm>
            <a:off x="6211604" y="3761390"/>
            <a:ext cx="73152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 j’</a:t>
            </a:r>
            <a:endParaRPr b="0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38"/>
          <p:cNvSpPr txBox="1"/>
          <p:nvPr/>
        </p:nvSpPr>
        <p:spPr>
          <a:xfrm>
            <a:off x="4743497" y="4199682"/>
            <a:ext cx="100584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Je</a:t>
            </a:r>
            <a:r>
              <a:rPr b="0" i="0" lang="fr-FR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1"/>
          <p:cNvSpPr txBox="1"/>
          <p:nvPr/>
        </p:nvSpPr>
        <p:spPr>
          <a:xfrm>
            <a:off x="1821279" y="1356555"/>
            <a:ext cx="8549441" cy="5721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Objectif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21"/>
          <p:cNvSpPr txBox="1"/>
          <p:nvPr/>
        </p:nvSpPr>
        <p:spPr>
          <a:xfrm>
            <a:off x="1064276" y="324768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1"/>
          <p:cNvSpPr txBox="1"/>
          <p:nvPr/>
        </p:nvSpPr>
        <p:spPr>
          <a:xfrm>
            <a:off x="1064276" y="403987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1"/>
          <p:cNvSpPr/>
          <p:nvPr/>
        </p:nvSpPr>
        <p:spPr>
          <a:xfrm flipH="1">
            <a:off x="1821279" y="2203998"/>
            <a:ext cx="8790197" cy="47952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Utiliser les substituts grammaticaux (à l'oral et à l'écrit) du groupe nominal sujet.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27" name="Google Shape;227;p21"/>
          <p:cNvGrpSpPr/>
          <p:nvPr/>
        </p:nvGrpSpPr>
        <p:grpSpPr>
          <a:xfrm>
            <a:off x="880389" y="1924192"/>
            <a:ext cx="737188" cy="1039132"/>
            <a:chOff x="1045135" y="2178890"/>
            <a:chExt cx="737188" cy="1039132"/>
          </a:xfrm>
        </p:grpSpPr>
        <p:pic>
          <p:nvPicPr>
            <p:cNvPr id="228" name="Google Shape;228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flipH="1">
              <a:off x="1045135" y="2178890"/>
              <a:ext cx="737188" cy="10391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9" name="Google Shape;229;p21"/>
            <p:cNvSpPr txBox="1"/>
            <p:nvPr/>
          </p:nvSpPr>
          <p:spPr>
            <a:xfrm>
              <a:off x="1064276" y="2465834"/>
              <a:ext cx="369414" cy="5078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r>
                <a:rPr b="1" i="0" lang="fr-FR" sz="27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b="1" i="0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0" name="Google Shape;230;p21"/>
          <p:cNvSpPr txBox="1"/>
          <p:nvPr/>
        </p:nvSpPr>
        <p:spPr>
          <a:xfrm>
            <a:off x="1064276" y="4828339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1"/>
          <p:cNvSpPr txBox="1"/>
          <p:nvPr/>
        </p:nvSpPr>
        <p:spPr>
          <a:xfrm>
            <a:off x="1064276" y="5617282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1"/>
          <p:cNvSpPr/>
          <p:nvPr/>
        </p:nvSpPr>
        <p:spPr>
          <a:xfrm flipH="1">
            <a:off x="1801463" y="3755514"/>
            <a:ext cx="8790197" cy="492021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identifier les différents pronoms personnels sujets,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1"/>
          <p:cNvSpPr txBox="1"/>
          <p:nvPr/>
        </p:nvSpPr>
        <p:spPr>
          <a:xfrm>
            <a:off x="1821279" y="3195439"/>
            <a:ext cx="609771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L’apprenant sera capable de / d’  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21"/>
          <p:cNvSpPr/>
          <p:nvPr/>
        </p:nvSpPr>
        <p:spPr>
          <a:xfrm flipH="1">
            <a:off x="1782317" y="4517415"/>
            <a:ext cx="8790197" cy="467539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identifier la fonction des pronoms personnels sujets,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1"/>
          <p:cNvSpPr/>
          <p:nvPr/>
        </p:nvSpPr>
        <p:spPr>
          <a:xfrm flipH="1">
            <a:off x="1782318" y="5263959"/>
            <a:ext cx="8790197" cy="487912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utiliser correctement les pronoms personnels sujets.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39"/>
          <p:cNvSpPr txBox="1"/>
          <p:nvPr/>
        </p:nvSpPr>
        <p:spPr>
          <a:xfrm>
            <a:off x="785414" y="2184616"/>
            <a:ext cx="301146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les pronoms personnels par un groupe nominal convenable.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39"/>
          <p:cNvSpPr txBox="1"/>
          <p:nvPr/>
        </p:nvSpPr>
        <p:spPr>
          <a:xfrm>
            <a:off x="5051442" y="984137"/>
            <a:ext cx="4405744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arrose la plante.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39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39"/>
          <p:cNvSpPr txBox="1"/>
          <p:nvPr/>
        </p:nvSpPr>
        <p:spPr>
          <a:xfrm>
            <a:off x="5051442" y="1851256"/>
            <a:ext cx="6643248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Nous regardons la télévision.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39"/>
          <p:cNvSpPr txBox="1"/>
          <p:nvPr/>
        </p:nvSpPr>
        <p:spPr>
          <a:xfrm>
            <a:off x="5051442" y="2823905"/>
            <a:ext cx="6474805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 promène avec son chat.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39"/>
          <p:cNvSpPr txBox="1"/>
          <p:nvPr/>
        </p:nvSpPr>
        <p:spPr>
          <a:xfrm>
            <a:off x="5051442" y="3796554"/>
            <a:ext cx="4405744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chantent à haute voix.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39"/>
          <p:cNvSpPr txBox="1"/>
          <p:nvPr/>
        </p:nvSpPr>
        <p:spPr>
          <a:xfrm>
            <a:off x="5051442" y="4769203"/>
            <a:ext cx="4405744" cy="666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courent très vite.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40"/>
          <p:cNvSpPr/>
          <p:nvPr/>
        </p:nvSpPr>
        <p:spPr>
          <a:xfrm>
            <a:off x="1111170" y="2023303"/>
            <a:ext cx="10028363" cy="37177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1" name="Google Shape;591;p40"/>
          <p:cNvSpPr txBox="1"/>
          <p:nvPr/>
        </p:nvSpPr>
        <p:spPr>
          <a:xfrm>
            <a:off x="838801" y="2023303"/>
            <a:ext cx="1019461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https://fr.freepik.com/vecteurs-premium/eleves-enseignant-classe-illustration-dessin-anime_5338721.htm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2" name="Google Shape;592;p40"/>
          <p:cNvSpPr txBox="1"/>
          <p:nvPr/>
        </p:nvSpPr>
        <p:spPr>
          <a:xfrm>
            <a:off x="878005" y="2803371"/>
            <a:ext cx="972608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https://fr.islcollective.com/francais-fle-fiches-pedagogiques/grammaire/pronoms/pronoms-personnels-affiche/100568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1"/>
          <p:cNvSpPr txBox="1"/>
          <p:nvPr/>
        </p:nvSpPr>
        <p:spPr>
          <a:xfrm>
            <a:off x="852622" y="1974683"/>
            <a:ext cx="9926595" cy="1668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Auteure : Rawaa Chami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Coordinatrices : Marina Chammas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                        Safa Mawlawi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2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DÉCOUVERTE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2"/>
          <p:cNvSpPr txBox="1"/>
          <p:nvPr/>
        </p:nvSpPr>
        <p:spPr>
          <a:xfrm>
            <a:off x="798667" y="853216"/>
            <a:ext cx="28506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22"/>
          <p:cNvSpPr txBox="1"/>
          <p:nvPr/>
        </p:nvSpPr>
        <p:spPr>
          <a:xfrm>
            <a:off x="5895973" y="2131060"/>
            <a:ext cx="6253916" cy="3970318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Dany est chez sa grand-mère. Il joue avec Doudou, son ours en peluche.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Le soir, Dany est triste, il a perdu Doudou. Dany regarde sous le lit.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Grand-mère cherche dans l’armoire.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Enfin, elle trouve l’ours dans le coffre.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4" name="Google Shape;244;p22"/>
          <p:cNvGraphicFramePr/>
          <p:nvPr/>
        </p:nvGraphicFramePr>
        <p:xfrm>
          <a:off x="603251" y="213106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{7D3744BE-827E-4B15-944D-C515CABFA861}</a:tableStyleId>
              </a:tblPr>
              <a:tblGrid>
                <a:gridCol w="3561975"/>
                <a:gridCol w="731525"/>
                <a:gridCol w="731525"/>
              </a:tblGrid>
              <a:tr h="387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>
                    <a:solidFill>
                      <a:srgbClr val="0097D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Vrai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0097D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Faux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0097D7"/>
                    </a:solidFill>
                  </a:tcPr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Dany joue avec son ours chez sa grand-mère.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Dany joue avec sa grand-mère.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Dany cherche l’ours sous le lit.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Open Sans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L’ours est dans l’armoire.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31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Open Sans"/>
                        <a:buNone/>
                      </a:pPr>
                      <a:r>
                        <a:rPr lang="fr-FR" sz="20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L’ours est dans le coffre.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245" name="Google Shape;245;p22"/>
          <p:cNvSpPr/>
          <p:nvPr/>
        </p:nvSpPr>
        <p:spPr>
          <a:xfrm>
            <a:off x="4381500" y="2667000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2"/>
          <p:cNvSpPr/>
          <p:nvPr/>
        </p:nvSpPr>
        <p:spPr>
          <a:xfrm>
            <a:off x="4344040" y="5628995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2"/>
          <p:cNvSpPr/>
          <p:nvPr/>
        </p:nvSpPr>
        <p:spPr>
          <a:xfrm>
            <a:off x="4381500" y="4116798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22"/>
          <p:cNvSpPr/>
          <p:nvPr/>
        </p:nvSpPr>
        <p:spPr>
          <a:xfrm>
            <a:off x="5048250" y="3429000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22"/>
          <p:cNvSpPr/>
          <p:nvPr/>
        </p:nvSpPr>
        <p:spPr>
          <a:xfrm>
            <a:off x="5029200" y="4924915"/>
            <a:ext cx="361950" cy="3048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2"/>
          <p:cNvSpPr txBox="1"/>
          <p:nvPr/>
        </p:nvSpPr>
        <p:spPr>
          <a:xfrm>
            <a:off x="798666" y="1532952"/>
            <a:ext cx="28506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Coche vrai / faux :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3"/>
          <p:cNvSpPr txBox="1"/>
          <p:nvPr/>
        </p:nvSpPr>
        <p:spPr>
          <a:xfrm>
            <a:off x="5705473" y="1828800"/>
            <a:ext cx="6253916" cy="3970318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Dany est chez sa grand-mère. Il joue avec Doudou, son ours en peluche.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Le soir, Dany est triste, il a perdu Doudou. Dany regarde sous le lit.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Grand-mère cherche dans l’armoire.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Enfin, elle trouve l’ours dans le coffre.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3"/>
          <p:cNvSpPr txBox="1"/>
          <p:nvPr/>
        </p:nvSpPr>
        <p:spPr>
          <a:xfrm>
            <a:off x="798667" y="818605"/>
            <a:ext cx="308753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Entoure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dans le texte les réponses aux questions suivantes: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3"/>
          <p:cNvSpPr/>
          <p:nvPr/>
        </p:nvSpPr>
        <p:spPr>
          <a:xfrm>
            <a:off x="5705473" y="1810077"/>
            <a:ext cx="923927" cy="779362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23"/>
          <p:cNvSpPr txBox="1"/>
          <p:nvPr/>
        </p:nvSpPr>
        <p:spPr>
          <a:xfrm>
            <a:off x="678888" y="3783094"/>
            <a:ext cx="332708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Souligne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dans le texte les réponses aux questions suivantes: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3"/>
          <p:cNvSpPr txBox="1"/>
          <p:nvPr/>
        </p:nvSpPr>
        <p:spPr>
          <a:xfrm>
            <a:off x="1427317" y="2367802"/>
            <a:ext cx="308753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est triste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Google Shape;261;p23"/>
          <p:cNvSpPr txBox="1"/>
          <p:nvPr/>
        </p:nvSpPr>
        <p:spPr>
          <a:xfrm>
            <a:off x="1427317" y="1978287"/>
            <a:ext cx="391882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est chez sa grand-mère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Google Shape;262;p23"/>
          <p:cNvSpPr txBox="1"/>
          <p:nvPr/>
        </p:nvSpPr>
        <p:spPr>
          <a:xfrm>
            <a:off x="1427317" y="2740154"/>
            <a:ext cx="33270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regarde sous le lit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3" name="Google Shape;263;p23"/>
          <p:cNvSpPr txBox="1"/>
          <p:nvPr/>
        </p:nvSpPr>
        <p:spPr>
          <a:xfrm>
            <a:off x="1628773" y="5508298"/>
            <a:ext cx="391882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a perdu Doudou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4" name="Google Shape;264;p23"/>
          <p:cNvSpPr txBox="1"/>
          <p:nvPr/>
        </p:nvSpPr>
        <p:spPr>
          <a:xfrm>
            <a:off x="1579716" y="5138112"/>
            <a:ext cx="391882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joue avec son Doudou 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5" name="Google Shape;265;p23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REPÉRAGE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3"/>
          <p:cNvSpPr/>
          <p:nvPr/>
        </p:nvSpPr>
        <p:spPr>
          <a:xfrm>
            <a:off x="6787277" y="3107455"/>
            <a:ext cx="923927" cy="779362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3"/>
          <p:cNvSpPr/>
          <p:nvPr/>
        </p:nvSpPr>
        <p:spPr>
          <a:xfrm>
            <a:off x="5705473" y="3783094"/>
            <a:ext cx="923927" cy="779362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8" name="Google Shape;268;p23"/>
          <p:cNvCxnSpPr/>
          <p:nvPr/>
        </p:nvCxnSpPr>
        <p:spPr>
          <a:xfrm>
            <a:off x="10187449" y="2444940"/>
            <a:ext cx="20955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9" name="Google Shape;269;p23"/>
          <p:cNvCxnSpPr/>
          <p:nvPr/>
        </p:nvCxnSpPr>
        <p:spPr>
          <a:xfrm>
            <a:off x="9086850" y="3783094"/>
            <a:ext cx="27432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24"/>
          <p:cNvGrpSpPr/>
          <p:nvPr/>
        </p:nvGrpSpPr>
        <p:grpSpPr>
          <a:xfrm>
            <a:off x="5411070" y="1803502"/>
            <a:ext cx="6580731" cy="3970318"/>
            <a:chOff x="5705473" y="1927579"/>
            <a:chExt cx="6253916" cy="3970318"/>
          </a:xfrm>
        </p:grpSpPr>
        <p:sp>
          <p:nvSpPr>
            <p:cNvPr id="276" name="Google Shape;276;p24"/>
            <p:cNvSpPr txBox="1"/>
            <p:nvPr/>
          </p:nvSpPr>
          <p:spPr>
            <a:xfrm>
              <a:off x="5705473" y="1927579"/>
              <a:ext cx="6253916" cy="3970318"/>
            </a:xfrm>
            <a:prstGeom prst="rect">
              <a:avLst/>
            </a:prstGeom>
            <a:solidFill>
              <a:schemeClr val="lt1"/>
            </a:solidFill>
            <a:ln cap="flat" cmpd="sng" w="571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Dany est chez sa grand-mère. Il joue avec Doudou, son ours en peluche.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Le soir, Dany est triste, il a perdu Doudou. Dany regarde sous le lit.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Grand-mère cherche l’ours dans l’armoire.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Enfin, elle trouve l’ours dans le coffre.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24"/>
            <p:cNvSpPr/>
            <p:nvPr/>
          </p:nvSpPr>
          <p:spPr>
            <a:xfrm>
              <a:off x="5754815" y="1963890"/>
              <a:ext cx="822960" cy="640080"/>
            </a:xfrm>
            <a:prstGeom prst="ellipse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78" name="Google Shape;278;p24"/>
            <p:cNvCxnSpPr/>
            <p:nvPr/>
          </p:nvCxnSpPr>
          <p:spPr>
            <a:xfrm>
              <a:off x="8937311" y="3811009"/>
              <a:ext cx="260697" cy="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79" name="Google Shape;279;p24"/>
            <p:cNvCxnSpPr/>
            <p:nvPr/>
          </p:nvCxnSpPr>
          <p:spPr>
            <a:xfrm>
              <a:off x="9887540" y="2507761"/>
              <a:ext cx="365760" cy="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80" name="Google Shape;280;p24"/>
            <p:cNvSpPr/>
            <p:nvPr/>
          </p:nvSpPr>
          <p:spPr>
            <a:xfrm>
              <a:off x="6745962" y="3271267"/>
              <a:ext cx="822960" cy="640080"/>
            </a:xfrm>
            <a:prstGeom prst="ellipse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24"/>
            <p:cNvSpPr/>
            <p:nvPr/>
          </p:nvSpPr>
          <p:spPr>
            <a:xfrm>
              <a:off x="5772029" y="3911347"/>
              <a:ext cx="822960" cy="640080"/>
            </a:xfrm>
            <a:prstGeom prst="ellipse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2" name="Google Shape;282;p24"/>
          <p:cNvSpPr txBox="1"/>
          <p:nvPr/>
        </p:nvSpPr>
        <p:spPr>
          <a:xfrm>
            <a:off x="798667" y="1339109"/>
            <a:ext cx="308753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Entoure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dans le texte la réponse à la question suivante :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4"/>
          <p:cNvSpPr txBox="1"/>
          <p:nvPr/>
        </p:nvSpPr>
        <p:spPr>
          <a:xfrm>
            <a:off x="798667" y="3787270"/>
            <a:ext cx="332708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Souligne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dans le texte la réponse à la question suivante :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p24"/>
          <p:cNvSpPr txBox="1"/>
          <p:nvPr/>
        </p:nvSpPr>
        <p:spPr>
          <a:xfrm>
            <a:off x="798667" y="2731691"/>
            <a:ext cx="391882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cherche l’ours dans l’armoire?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Google Shape;285;p24"/>
          <p:cNvSpPr txBox="1"/>
          <p:nvPr/>
        </p:nvSpPr>
        <p:spPr>
          <a:xfrm>
            <a:off x="798667" y="5240212"/>
            <a:ext cx="427815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trouve l’ours dans le coffre?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6" name="Google Shape;286;p24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REPÉRAGE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p24"/>
          <p:cNvSpPr/>
          <p:nvPr/>
        </p:nvSpPr>
        <p:spPr>
          <a:xfrm>
            <a:off x="5322243" y="4443732"/>
            <a:ext cx="2049655" cy="640080"/>
          </a:xfrm>
          <a:prstGeom prst="ellipse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8" name="Google Shape;288;p24"/>
          <p:cNvCxnSpPr/>
          <p:nvPr/>
        </p:nvCxnSpPr>
        <p:spPr>
          <a:xfrm>
            <a:off x="6400462" y="5584237"/>
            <a:ext cx="640080" cy="0"/>
          </a:xfrm>
          <a:prstGeom prst="straightConnector1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5"/>
          <p:cNvSpPr txBox="1"/>
          <p:nvPr/>
        </p:nvSpPr>
        <p:spPr>
          <a:xfrm>
            <a:off x="798667" y="818605"/>
            <a:ext cx="379238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les phrases suivantes et complète le tableau :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5" name="Google Shape;295;p25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6" name="Google Shape;296;p25"/>
          <p:cNvSpPr txBox="1"/>
          <p:nvPr/>
        </p:nvSpPr>
        <p:spPr>
          <a:xfrm>
            <a:off x="6590224" y="1650410"/>
            <a:ext cx="3918823" cy="461665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 est chez sa grand-mère.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25"/>
          <p:cNvSpPr txBox="1"/>
          <p:nvPr/>
        </p:nvSpPr>
        <p:spPr>
          <a:xfrm>
            <a:off x="6590224" y="2538198"/>
            <a:ext cx="3918823" cy="461665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joue avec Doudou.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98" name="Google Shape;298;p25"/>
          <p:cNvGraphicFramePr/>
          <p:nvPr/>
        </p:nvGraphicFramePr>
        <p:xfrm>
          <a:off x="793689" y="173994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{7D3744BE-827E-4B15-944D-C515CABFA861}</a:tableStyleId>
              </a:tblPr>
              <a:tblGrid>
                <a:gridCol w="2377450"/>
                <a:gridCol w="237745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Sujet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Verbe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est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joue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</a:tbl>
          </a:graphicData>
        </a:graphic>
      </p:graphicFrame>
      <p:sp>
        <p:nvSpPr>
          <p:cNvPr id="299" name="Google Shape;299;p25"/>
          <p:cNvSpPr txBox="1"/>
          <p:nvPr/>
        </p:nvSpPr>
        <p:spPr>
          <a:xfrm>
            <a:off x="795948" y="3233590"/>
            <a:ext cx="436388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Colorie la bonne réponse: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25"/>
          <p:cNvSpPr txBox="1"/>
          <p:nvPr/>
        </p:nvSpPr>
        <p:spPr>
          <a:xfrm>
            <a:off x="750312" y="3733179"/>
            <a:ext cx="4754879" cy="461665"/>
          </a:xfrm>
          <a:prstGeom prst="rect">
            <a:avLst/>
          </a:prstGeom>
          <a:noFill/>
          <a:ln cap="flat" cmpd="sng" w="28575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 joue avec Doudou.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25"/>
          <p:cNvSpPr txBox="1"/>
          <p:nvPr/>
        </p:nvSpPr>
        <p:spPr>
          <a:xfrm>
            <a:off x="735103" y="4283546"/>
            <a:ext cx="4789139" cy="461665"/>
          </a:xfrm>
          <a:prstGeom prst="rect">
            <a:avLst/>
          </a:prstGeom>
          <a:noFill/>
          <a:ln cap="flat" cmpd="sng" w="28575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Grand-mère joue avec Doudou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25"/>
          <p:cNvSpPr/>
          <p:nvPr/>
        </p:nvSpPr>
        <p:spPr>
          <a:xfrm>
            <a:off x="1527411" y="2111945"/>
            <a:ext cx="85074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Dany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5"/>
          <p:cNvSpPr/>
          <p:nvPr/>
        </p:nvSpPr>
        <p:spPr>
          <a:xfrm>
            <a:off x="1743151" y="2643544"/>
            <a:ext cx="33361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25"/>
          <p:cNvSpPr txBox="1"/>
          <p:nvPr/>
        </p:nvSpPr>
        <p:spPr>
          <a:xfrm>
            <a:off x="716053" y="5463638"/>
            <a:ext cx="370354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ce qui va ensemble 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25"/>
          <p:cNvSpPr/>
          <p:nvPr/>
        </p:nvSpPr>
        <p:spPr>
          <a:xfrm>
            <a:off x="4767480" y="5430576"/>
            <a:ext cx="1475423" cy="645178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5"/>
          <p:cNvSpPr/>
          <p:nvPr/>
        </p:nvSpPr>
        <p:spPr>
          <a:xfrm>
            <a:off x="8036175" y="5093273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féminin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25"/>
          <p:cNvSpPr/>
          <p:nvPr/>
        </p:nvSpPr>
        <p:spPr>
          <a:xfrm>
            <a:off x="8020187" y="5688483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5"/>
          <p:cNvSpPr/>
          <p:nvPr/>
        </p:nvSpPr>
        <p:spPr>
          <a:xfrm>
            <a:off x="8036175" y="6242915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pluriel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5"/>
          <p:cNvSpPr/>
          <p:nvPr/>
        </p:nvSpPr>
        <p:spPr>
          <a:xfrm>
            <a:off x="8020186" y="4474014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25"/>
          <p:cNvCxnSpPr/>
          <p:nvPr/>
        </p:nvCxnSpPr>
        <p:spPr>
          <a:xfrm flipH="1" rot="10800000">
            <a:off x="6242903" y="4695291"/>
            <a:ext cx="1777283" cy="1057874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11" name="Google Shape;311;p25"/>
          <p:cNvCxnSpPr/>
          <p:nvPr/>
        </p:nvCxnSpPr>
        <p:spPr>
          <a:xfrm>
            <a:off x="6242903" y="5753165"/>
            <a:ext cx="1777284" cy="156595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12" name="Google Shape;312;p25"/>
          <p:cNvSpPr txBox="1"/>
          <p:nvPr/>
        </p:nvSpPr>
        <p:spPr>
          <a:xfrm>
            <a:off x="6155065" y="3822109"/>
            <a:ext cx="4789139" cy="52322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remplace </a:t>
            </a: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Dany </a:t>
            </a:r>
            <a:r>
              <a:rPr b="1" i="0" lang="fr-FR" sz="2400" u="sng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( SUJET)</a:t>
            </a:r>
            <a:r>
              <a:rPr b="1" i="0" lang="fr-FR" sz="20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6"/>
          <p:cNvSpPr txBox="1"/>
          <p:nvPr/>
        </p:nvSpPr>
        <p:spPr>
          <a:xfrm>
            <a:off x="798667" y="818605"/>
            <a:ext cx="379238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les phrases suivantes et complète le tableau :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9" name="Google Shape;319;p26"/>
          <p:cNvSpPr txBox="1"/>
          <p:nvPr/>
        </p:nvSpPr>
        <p:spPr>
          <a:xfrm>
            <a:off x="6096000" y="1397564"/>
            <a:ext cx="5144576" cy="830997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 - mère cherche l’ours dans l’armoire.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0" name="Google Shape;320;p26"/>
          <p:cNvSpPr txBox="1"/>
          <p:nvPr/>
        </p:nvSpPr>
        <p:spPr>
          <a:xfrm>
            <a:off x="6096000" y="2553087"/>
            <a:ext cx="5144576" cy="461665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trouve l’ours dans le coffre.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21" name="Google Shape;321;p26"/>
          <p:cNvGraphicFramePr/>
          <p:nvPr/>
        </p:nvGraphicFramePr>
        <p:xfrm>
          <a:off x="793689" y="173994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{7D3744BE-827E-4B15-944D-C515CABFA861}</a:tableStyleId>
              </a:tblPr>
              <a:tblGrid>
                <a:gridCol w="2377450"/>
                <a:gridCol w="237745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Sujet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Verbe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</a:tr>
            </a:tbl>
          </a:graphicData>
        </a:graphic>
      </p:graphicFrame>
      <p:sp>
        <p:nvSpPr>
          <p:cNvPr id="322" name="Google Shape;322;p26"/>
          <p:cNvSpPr txBox="1"/>
          <p:nvPr/>
        </p:nvSpPr>
        <p:spPr>
          <a:xfrm>
            <a:off x="795948" y="3233590"/>
            <a:ext cx="436388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Colorie la bonne réponse: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26"/>
          <p:cNvSpPr txBox="1"/>
          <p:nvPr/>
        </p:nvSpPr>
        <p:spPr>
          <a:xfrm>
            <a:off x="750312" y="3733179"/>
            <a:ext cx="5345688" cy="461665"/>
          </a:xfrm>
          <a:prstGeom prst="rect">
            <a:avLst/>
          </a:prstGeom>
          <a:noFill/>
          <a:ln cap="flat" cmpd="sng" w="28575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Grand-mère trouve l’ours dans le coffre.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4" name="Google Shape;324;p26"/>
          <p:cNvSpPr txBox="1"/>
          <p:nvPr/>
        </p:nvSpPr>
        <p:spPr>
          <a:xfrm>
            <a:off x="750312" y="4283546"/>
            <a:ext cx="5345688" cy="461665"/>
          </a:xfrm>
          <a:prstGeom prst="rect">
            <a:avLst/>
          </a:prstGeom>
          <a:noFill/>
          <a:ln cap="flat" cmpd="sng" w="28575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 trouve l’ours dans le coffre.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6"/>
          <p:cNvSpPr/>
          <p:nvPr/>
        </p:nvSpPr>
        <p:spPr>
          <a:xfrm>
            <a:off x="1017178" y="2111945"/>
            <a:ext cx="187121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Grand - mère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6"/>
          <p:cNvSpPr/>
          <p:nvPr/>
        </p:nvSpPr>
        <p:spPr>
          <a:xfrm>
            <a:off x="3542908" y="2111945"/>
            <a:ext cx="151164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cherche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6"/>
          <p:cNvSpPr/>
          <p:nvPr/>
        </p:nvSpPr>
        <p:spPr>
          <a:xfrm>
            <a:off x="1544726" y="2613139"/>
            <a:ext cx="89367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6"/>
          <p:cNvSpPr/>
          <p:nvPr/>
        </p:nvSpPr>
        <p:spPr>
          <a:xfrm>
            <a:off x="3908072" y="2586149"/>
            <a:ext cx="102169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trouve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26"/>
          <p:cNvSpPr txBox="1"/>
          <p:nvPr/>
        </p:nvSpPr>
        <p:spPr>
          <a:xfrm>
            <a:off x="716053" y="5463638"/>
            <a:ext cx="370354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ce qui va ensemble 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26"/>
          <p:cNvSpPr/>
          <p:nvPr/>
        </p:nvSpPr>
        <p:spPr>
          <a:xfrm>
            <a:off x="4446637" y="5370588"/>
            <a:ext cx="2411363" cy="645178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 – mère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6"/>
          <p:cNvSpPr/>
          <p:nvPr/>
        </p:nvSpPr>
        <p:spPr>
          <a:xfrm>
            <a:off x="9081379" y="5079298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féminin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6"/>
          <p:cNvSpPr/>
          <p:nvPr/>
        </p:nvSpPr>
        <p:spPr>
          <a:xfrm>
            <a:off x="9081378" y="5661106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26"/>
          <p:cNvSpPr/>
          <p:nvPr/>
        </p:nvSpPr>
        <p:spPr>
          <a:xfrm>
            <a:off x="9081378" y="6242914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pluriel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26"/>
          <p:cNvSpPr/>
          <p:nvPr/>
        </p:nvSpPr>
        <p:spPr>
          <a:xfrm>
            <a:off x="9081378" y="4457815"/>
            <a:ext cx="2259193" cy="442554"/>
          </a:xfrm>
          <a:prstGeom prst="rect">
            <a:avLst/>
          </a:prstGeom>
          <a:noFill/>
          <a:ln cap="flat" cmpd="sng" w="2857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p26"/>
          <p:cNvCxnSpPr>
            <a:endCxn id="331" idx="1"/>
          </p:cNvCxnSpPr>
          <p:nvPr/>
        </p:nvCxnSpPr>
        <p:spPr>
          <a:xfrm flipH="1" rot="10800000">
            <a:off x="6885079" y="5300575"/>
            <a:ext cx="2196300" cy="452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36" name="Google Shape;336;p26"/>
          <p:cNvCxnSpPr>
            <a:endCxn id="332" idx="1"/>
          </p:cNvCxnSpPr>
          <p:nvPr/>
        </p:nvCxnSpPr>
        <p:spPr>
          <a:xfrm>
            <a:off x="6858078" y="5770783"/>
            <a:ext cx="2223300" cy="111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37" name="Google Shape;337;p26"/>
          <p:cNvSpPr txBox="1"/>
          <p:nvPr/>
        </p:nvSpPr>
        <p:spPr>
          <a:xfrm>
            <a:off x="6374285" y="3671624"/>
            <a:ext cx="5531965" cy="52322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</a:t>
            </a:r>
            <a:r>
              <a:rPr b="0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grand – mère </a:t>
            </a:r>
            <a:r>
              <a:rPr b="1" i="0" lang="fr-FR" sz="2800" u="sng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( SUJET)</a:t>
            </a:r>
            <a:r>
              <a:rPr b="1" i="0" lang="fr-FR" sz="2400" u="sng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26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7"/>
          <p:cNvSpPr/>
          <p:nvPr/>
        </p:nvSpPr>
        <p:spPr>
          <a:xfrm>
            <a:off x="824133" y="180612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(1)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7"/>
          <p:cNvSpPr/>
          <p:nvPr/>
        </p:nvSpPr>
        <p:spPr>
          <a:xfrm>
            <a:off x="834685" y="1557044"/>
            <a:ext cx="1097280" cy="726831"/>
          </a:xfrm>
          <a:prstGeom prst="roundRect">
            <a:avLst>
              <a:gd fmla="val 16667" name="adj"/>
            </a:avLst>
          </a:prstGeom>
          <a:solidFill>
            <a:srgbClr val="DDEAF6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7"/>
          <p:cNvSpPr/>
          <p:nvPr/>
        </p:nvSpPr>
        <p:spPr>
          <a:xfrm>
            <a:off x="824133" y="4574125"/>
            <a:ext cx="1097280" cy="726831"/>
          </a:xfrm>
          <a:prstGeom prst="roundRect">
            <a:avLst>
              <a:gd fmla="val 16667" name="adj"/>
            </a:avLst>
          </a:prstGeom>
          <a:solidFill>
            <a:srgbClr val="E1EFD8"/>
          </a:solidFill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7"/>
          <p:cNvSpPr/>
          <p:nvPr/>
        </p:nvSpPr>
        <p:spPr>
          <a:xfrm>
            <a:off x="2989384" y="1530296"/>
            <a:ext cx="3411416" cy="731520"/>
          </a:xfrm>
          <a:prstGeom prst="roundRect">
            <a:avLst>
              <a:gd fmla="val 16667" name="adj"/>
            </a:avLst>
          </a:prstGeom>
          <a:solidFill>
            <a:srgbClr val="DDEAF6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un sujet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27"/>
          <p:cNvSpPr/>
          <p:nvPr/>
        </p:nvSpPr>
        <p:spPr>
          <a:xfrm>
            <a:off x="2989384" y="4582118"/>
            <a:ext cx="3411416" cy="731520"/>
          </a:xfrm>
          <a:prstGeom prst="roundRect">
            <a:avLst>
              <a:gd fmla="val 16667" name="adj"/>
            </a:avLst>
          </a:prstGeom>
          <a:solidFill>
            <a:srgbClr val="E1EFD8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un sujet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27"/>
          <p:cNvCxnSpPr>
            <a:stCxn id="347" idx="3"/>
          </p:cNvCxnSpPr>
          <p:nvPr/>
        </p:nvCxnSpPr>
        <p:spPr>
          <a:xfrm>
            <a:off x="6400800" y="1896056"/>
            <a:ext cx="2016300" cy="1371600"/>
          </a:xfrm>
          <a:prstGeom prst="straightConnector1">
            <a:avLst/>
          </a:prstGeom>
          <a:noFill/>
          <a:ln cap="flat" cmpd="sng" w="57150">
            <a:solidFill>
              <a:srgbClr val="2E75B5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50" name="Google Shape;350;p27"/>
          <p:cNvCxnSpPr/>
          <p:nvPr/>
        </p:nvCxnSpPr>
        <p:spPr>
          <a:xfrm flipH="1" rot="10800000">
            <a:off x="6400800" y="3576278"/>
            <a:ext cx="2016369" cy="1371600"/>
          </a:xfrm>
          <a:prstGeom prst="straightConnector1">
            <a:avLst/>
          </a:prstGeom>
          <a:noFill/>
          <a:ln cap="flat" cmpd="sng" w="57150">
            <a:solidFill>
              <a:srgbClr val="00B05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51" name="Google Shape;351;p27"/>
          <p:cNvSpPr/>
          <p:nvPr/>
        </p:nvSpPr>
        <p:spPr>
          <a:xfrm>
            <a:off x="8417169" y="2581856"/>
            <a:ext cx="3411416" cy="2000262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Pronoms personnels sujets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2" name="Google Shape;352;p27"/>
          <p:cNvCxnSpPr>
            <a:stCxn id="345" idx="3"/>
            <a:endCxn id="347" idx="1"/>
          </p:cNvCxnSpPr>
          <p:nvPr/>
        </p:nvCxnSpPr>
        <p:spPr>
          <a:xfrm flipH="1" rot="10800000">
            <a:off x="1931965" y="1896160"/>
            <a:ext cx="1057500" cy="243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53" name="Google Shape;353;p27"/>
          <p:cNvCxnSpPr/>
          <p:nvPr/>
        </p:nvCxnSpPr>
        <p:spPr>
          <a:xfrm flipH="1" rot="10800000">
            <a:off x="1967135" y="4908884"/>
            <a:ext cx="1057419" cy="24404"/>
          </a:xfrm>
          <a:prstGeom prst="straightConnector1">
            <a:avLst/>
          </a:prstGeom>
          <a:noFill/>
          <a:ln cap="flat" cmpd="sng" w="76200">
            <a:solidFill>
              <a:srgbClr val="00B05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54" name="Google Shape;354;p27"/>
          <p:cNvSpPr/>
          <p:nvPr/>
        </p:nvSpPr>
        <p:spPr>
          <a:xfrm>
            <a:off x="3575538" y="2283875"/>
            <a:ext cx="2239108" cy="925251"/>
          </a:xfrm>
          <a:prstGeom prst="roundRect">
            <a:avLst>
              <a:gd fmla="val 16667" name="adj"/>
            </a:avLst>
          </a:prstGeom>
          <a:solidFill>
            <a:srgbClr val="DDEAF6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27"/>
          <p:cNvSpPr/>
          <p:nvPr/>
        </p:nvSpPr>
        <p:spPr>
          <a:xfrm>
            <a:off x="3575538" y="5346677"/>
            <a:ext cx="2239108" cy="925251"/>
          </a:xfrm>
          <a:prstGeom prst="roundRect">
            <a:avLst>
              <a:gd fmla="val 16667" name="adj"/>
            </a:avLst>
          </a:prstGeom>
          <a:solidFill>
            <a:srgbClr val="E1EFD8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Féminin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8"/>
          <p:cNvSpPr/>
          <p:nvPr/>
        </p:nvSpPr>
        <p:spPr>
          <a:xfrm>
            <a:off x="5228492" y="403838"/>
            <a:ext cx="6099068" cy="3025162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Lilia et Nadine jouent dans le jardin. Elles trouvent deux petits chats.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Les chats ont peur . Ils  se cachent derrière un arbre.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28"/>
          <p:cNvSpPr txBox="1"/>
          <p:nvPr/>
        </p:nvSpPr>
        <p:spPr>
          <a:xfrm>
            <a:off x="864440" y="1041944"/>
            <a:ext cx="195496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28"/>
          <p:cNvSpPr txBox="1"/>
          <p:nvPr/>
        </p:nvSpPr>
        <p:spPr>
          <a:xfrm>
            <a:off x="798664" y="1733448"/>
            <a:ext cx="3220886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Entoure dans le texte les pronoms personnels sujets 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4" name="Google Shape;364;p28"/>
          <p:cNvSpPr/>
          <p:nvPr/>
        </p:nvSpPr>
        <p:spPr>
          <a:xfrm>
            <a:off x="6389167" y="989879"/>
            <a:ext cx="914400" cy="640080"/>
          </a:xfrm>
          <a:prstGeom prst="ellipse">
            <a:avLst/>
          </a:prstGeom>
          <a:noFill/>
          <a:ln cap="flat" cmpd="sng" w="38100">
            <a:solidFill>
              <a:srgbClr val="A8D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5" name="Google Shape;365;p28"/>
          <p:cNvSpPr/>
          <p:nvPr/>
        </p:nvSpPr>
        <p:spPr>
          <a:xfrm>
            <a:off x="8472821" y="2023840"/>
            <a:ext cx="731520" cy="518427"/>
          </a:xfrm>
          <a:prstGeom prst="ellipse">
            <a:avLst/>
          </a:prstGeom>
          <a:noFill/>
          <a:ln cap="flat" cmpd="sng" w="38100">
            <a:solidFill>
              <a:srgbClr val="FFFF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6" name="Google Shape;366;p28"/>
          <p:cNvSpPr txBox="1"/>
          <p:nvPr/>
        </p:nvSpPr>
        <p:spPr>
          <a:xfrm>
            <a:off x="798664" y="4126610"/>
            <a:ext cx="420693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 Elles » remplace quel groupe nominal sujet?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7" name="Google Shape;367;p28"/>
          <p:cNvSpPr txBox="1"/>
          <p:nvPr/>
        </p:nvSpPr>
        <p:spPr>
          <a:xfrm>
            <a:off x="715934" y="5556778"/>
            <a:ext cx="4206932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 Ils » remplace quel groupe nominal sujet?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68" name="Google Shape;368;p28"/>
          <p:cNvGrpSpPr/>
          <p:nvPr/>
        </p:nvGrpSpPr>
        <p:grpSpPr>
          <a:xfrm>
            <a:off x="9272335" y="2281573"/>
            <a:ext cx="2735783" cy="1408121"/>
            <a:chOff x="9386578" y="2542267"/>
            <a:chExt cx="2735783" cy="1408121"/>
          </a:xfrm>
        </p:grpSpPr>
        <p:pic>
          <p:nvPicPr>
            <p:cNvPr descr="Cat" id="369" name="Google Shape;369;p2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flipH="1">
              <a:off x="10532758" y="2542267"/>
              <a:ext cx="1589603" cy="1408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at" id="370" name="Google Shape;370;p2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386578" y="2542267"/>
              <a:ext cx="1589603" cy="140812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1" name="Google Shape;371;p28"/>
          <p:cNvSpPr txBox="1"/>
          <p:nvPr/>
        </p:nvSpPr>
        <p:spPr>
          <a:xfrm>
            <a:off x="5195604" y="4232920"/>
            <a:ext cx="6164844" cy="584775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Lilia et Nadine : féminin pluriel  </a:t>
            </a:r>
            <a:endParaRPr b="0" i="0" sz="3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2" name="Google Shape;372;p28"/>
          <p:cNvSpPr txBox="1"/>
          <p:nvPr/>
        </p:nvSpPr>
        <p:spPr>
          <a:xfrm>
            <a:off x="5195604" y="5679888"/>
            <a:ext cx="6164844" cy="584775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Les chats : masculin pluriel  </a:t>
            </a:r>
            <a:endParaRPr b="0" i="0" sz="3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3" name="Google Shape;373;p28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32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