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fr-FR"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91" name="Google Shape;91;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8" name="Google Shape;158;p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fr-FR">
                <a:latin typeface="Arial"/>
                <a:ea typeface="Arial"/>
                <a:cs typeface="Arial"/>
                <a:sym typeface="Arial"/>
              </a:rPr>
              <a:t>Regardez. C’est Romy et c’est Tatiana. Romy a aussi passé le weekend à la montagne. </a:t>
            </a:r>
            <a:endParaRPr b="1" i="1"/>
          </a:p>
          <a:p>
            <a:pPr indent="0" lvl="0" marL="0" rtl="0" algn="l">
              <a:spcBef>
                <a:spcPts val="0"/>
              </a:spcBef>
              <a:spcAft>
                <a:spcPts val="0"/>
              </a:spcAft>
              <a:buNone/>
            </a:pPr>
            <a:r>
              <a:rPr b="1" i="1" lang="fr-FR">
                <a:latin typeface="Arial"/>
                <a:ea typeface="Arial"/>
                <a:cs typeface="Arial"/>
                <a:sym typeface="Arial"/>
              </a:rPr>
              <a:t>Elle décrit à Tatiana la nature à la montagne. </a:t>
            </a:r>
            <a:endParaRPr/>
          </a:p>
          <a:p>
            <a:pPr indent="0" lvl="0" marL="0" rtl="0" algn="l">
              <a:spcBef>
                <a:spcPts val="0"/>
              </a:spcBef>
              <a:spcAft>
                <a:spcPts val="0"/>
              </a:spcAft>
              <a:buNone/>
            </a:pPr>
            <a:r>
              <a:rPr b="1" i="1" lang="fr-FR">
                <a:latin typeface="Arial"/>
                <a:ea typeface="Arial"/>
                <a:cs typeface="Arial"/>
                <a:sym typeface="Arial"/>
              </a:rPr>
              <a:t>Est-ce qu’elle décrit le paysage à la montagne au printemps ou bien en hiver ?</a:t>
            </a:r>
            <a:endParaRPr/>
          </a:p>
          <a:p>
            <a:pPr indent="0" lvl="0" marL="0" rtl="0" algn="l">
              <a:spcBef>
                <a:spcPts val="0"/>
              </a:spcBef>
              <a:spcAft>
                <a:spcPts val="0"/>
              </a:spcAft>
              <a:buNone/>
            </a:pPr>
            <a:r>
              <a:rPr lang="fr-FR">
                <a:latin typeface="Arial"/>
                <a:ea typeface="Arial"/>
                <a:cs typeface="Arial"/>
                <a:sym typeface="Arial"/>
              </a:rPr>
              <a:t>[Pause 3 secondes]</a:t>
            </a:r>
            <a:endParaRPr/>
          </a:p>
          <a:p>
            <a:pPr indent="0" lvl="0" marL="0" rtl="0" algn="l">
              <a:spcBef>
                <a:spcPts val="0"/>
              </a:spcBef>
              <a:spcAft>
                <a:spcPts val="0"/>
              </a:spcAft>
              <a:buClr>
                <a:schemeClr val="dk1"/>
              </a:buClr>
              <a:buSzPts val="1100"/>
              <a:buFont typeface="Arial"/>
              <a:buNone/>
            </a:pPr>
            <a:r>
              <a:rPr b="1" i="1" lang="fr-FR">
                <a:latin typeface="Arial"/>
                <a:ea typeface="Arial"/>
                <a:cs typeface="Arial"/>
                <a:sym typeface="Arial"/>
              </a:rPr>
              <a:t>Écoutons l’enregistrement pour le savoir.</a:t>
            </a:r>
            <a:endParaRPr/>
          </a:p>
          <a:p>
            <a:pPr indent="0" lvl="0" marL="0" rtl="0" algn="l">
              <a:spcBef>
                <a:spcPts val="0"/>
              </a:spcBef>
              <a:spcAft>
                <a:spcPts val="0"/>
              </a:spcAft>
              <a:buNone/>
            </a:pPr>
            <a:r>
              <a:rPr lang="fr-FR">
                <a:latin typeface="Arial"/>
                <a:ea typeface="Arial"/>
                <a:cs typeface="Arial"/>
                <a:sym typeface="Arial"/>
              </a:rPr>
              <a:t>Faire écouter l’enregistrement</a:t>
            </a:r>
            <a:endParaRPr/>
          </a:p>
          <a:p>
            <a:pPr indent="0" lvl="0" marL="0" rtl="0" algn="l">
              <a:spcBef>
                <a:spcPts val="0"/>
              </a:spcBef>
              <a:spcAft>
                <a:spcPts val="0"/>
              </a:spcAft>
              <a:buNone/>
            </a:pPr>
            <a:r>
              <a:rPr lang="fr-FR">
                <a:latin typeface="Arial"/>
                <a:ea typeface="Arial"/>
                <a:cs typeface="Arial"/>
                <a:sym typeface="Arial"/>
              </a:rPr>
              <a:t>[Enregistrement]</a:t>
            </a:r>
            <a:endParaRPr/>
          </a:p>
          <a:p>
            <a:pPr indent="0" lvl="0" marL="0" rtl="0" algn="l">
              <a:spcBef>
                <a:spcPts val="0"/>
              </a:spcBef>
              <a:spcAft>
                <a:spcPts val="0"/>
              </a:spcAft>
              <a:buNone/>
            </a:pPr>
            <a:r>
              <a:t/>
            </a:r>
            <a:endParaRPr/>
          </a:p>
          <a:p>
            <a:pPr indent="0" lvl="0" marL="0" rtl="0" algn="l">
              <a:lnSpc>
                <a:spcPct val="114999"/>
              </a:lnSpc>
              <a:spcBef>
                <a:spcPts val="1200"/>
              </a:spcBef>
              <a:spcAft>
                <a:spcPts val="0"/>
              </a:spcAft>
              <a:buNone/>
            </a:pPr>
            <a:r>
              <a:rPr b="1" lang="fr-FR">
                <a:latin typeface="Arial"/>
                <a:ea typeface="Arial"/>
                <a:cs typeface="Arial"/>
                <a:sym typeface="Arial"/>
              </a:rPr>
              <a:t>Tatiana : </a:t>
            </a:r>
            <a:r>
              <a:rPr lang="fr-FR">
                <a:latin typeface="Arial"/>
                <a:ea typeface="Arial"/>
                <a:cs typeface="Arial"/>
                <a:sym typeface="Arial"/>
              </a:rPr>
              <a:t>Alors raconte Romy ! Qu’est-ce que tu as fait ce week-end avec tes parents ?</a:t>
            </a:r>
            <a:endParaRPr/>
          </a:p>
          <a:p>
            <a:pPr indent="0" lvl="0" marL="0" rtl="0" algn="l">
              <a:lnSpc>
                <a:spcPct val="114999"/>
              </a:lnSpc>
              <a:spcBef>
                <a:spcPts val="1200"/>
              </a:spcBef>
              <a:spcAft>
                <a:spcPts val="0"/>
              </a:spcAft>
              <a:buNone/>
            </a:pPr>
            <a:r>
              <a:rPr b="1" lang="fr-FR">
                <a:latin typeface="Arial"/>
                <a:ea typeface="Arial"/>
                <a:cs typeface="Arial"/>
                <a:sym typeface="Arial"/>
              </a:rPr>
              <a:t>Romy : </a:t>
            </a:r>
            <a:r>
              <a:rPr lang="fr-FR">
                <a:latin typeface="Arial"/>
                <a:ea typeface="Arial"/>
                <a:cs typeface="Arial"/>
                <a:sym typeface="Arial"/>
              </a:rPr>
              <a:t>Oh ! Nous sommes allés à la montagne chez mes cousins.</a:t>
            </a:r>
            <a:endParaRPr/>
          </a:p>
          <a:p>
            <a:pPr indent="0" lvl="0" marL="0" rtl="0" algn="l">
              <a:lnSpc>
                <a:spcPct val="114999"/>
              </a:lnSpc>
              <a:spcBef>
                <a:spcPts val="1200"/>
              </a:spcBef>
              <a:spcAft>
                <a:spcPts val="0"/>
              </a:spcAft>
              <a:buNone/>
            </a:pPr>
            <a:r>
              <a:rPr b="1" lang="fr-FR">
                <a:latin typeface="Arial"/>
                <a:ea typeface="Arial"/>
                <a:cs typeface="Arial"/>
                <a:sym typeface="Arial"/>
              </a:rPr>
              <a:t>Tatiana : </a:t>
            </a:r>
            <a:r>
              <a:rPr lang="fr-FR">
                <a:latin typeface="Arial"/>
                <a:ea typeface="Arial"/>
                <a:cs typeface="Arial"/>
                <a:sym typeface="Arial"/>
              </a:rPr>
              <a:t>Il faisait froid ?</a:t>
            </a:r>
            <a:endParaRPr/>
          </a:p>
          <a:p>
            <a:pPr indent="-901700" lvl="0" marL="901700" rtl="0" algn="l">
              <a:lnSpc>
                <a:spcPct val="114999"/>
              </a:lnSpc>
              <a:spcBef>
                <a:spcPts val="1200"/>
              </a:spcBef>
              <a:spcAft>
                <a:spcPts val="0"/>
              </a:spcAft>
              <a:buNone/>
            </a:pPr>
            <a:r>
              <a:rPr b="1" lang="fr-FR">
                <a:latin typeface="Arial"/>
                <a:ea typeface="Arial"/>
                <a:cs typeface="Arial"/>
                <a:sym typeface="Arial"/>
              </a:rPr>
              <a:t>Romy : </a:t>
            </a:r>
            <a:r>
              <a:rPr lang="fr-FR">
                <a:latin typeface="Arial"/>
                <a:ea typeface="Arial"/>
                <a:cs typeface="Arial"/>
                <a:sym typeface="Arial"/>
              </a:rPr>
              <a:t>Du tout</a:t>
            </a:r>
            <a:r>
              <a:rPr b="1" lang="fr-FR">
                <a:latin typeface="Arial"/>
                <a:ea typeface="Arial"/>
                <a:cs typeface="Arial"/>
                <a:sym typeface="Arial"/>
              </a:rPr>
              <a:t> ! </a:t>
            </a:r>
            <a:r>
              <a:rPr lang="fr-FR">
                <a:latin typeface="Arial"/>
                <a:ea typeface="Arial"/>
                <a:cs typeface="Arial"/>
                <a:sym typeface="Arial"/>
              </a:rPr>
              <a:t>Quand on est arrivés, il faisait doux. Le ciel était bleu clair. Pas un seul nuage !  </a:t>
            </a:r>
            <a:endParaRPr/>
          </a:p>
          <a:p>
            <a:pPr indent="-901700" lvl="0" marL="901700" rtl="0" algn="l">
              <a:lnSpc>
                <a:spcPct val="114999"/>
              </a:lnSpc>
              <a:spcBef>
                <a:spcPts val="1200"/>
              </a:spcBef>
              <a:spcAft>
                <a:spcPts val="0"/>
              </a:spcAft>
              <a:buNone/>
            </a:pPr>
            <a:r>
              <a:rPr lang="fr-FR">
                <a:latin typeface="Arial"/>
                <a:ea typeface="Arial"/>
                <a:cs typeface="Arial"/>
                <a:sym typeface="Arial"/>
              </a:rPr>
              <a:t>Les rayons de soleil brillaient de partout. Un petit vent caressait notre visage…. douuucement !</a:t>
            </a:r>
            <a:endParaRPr/>
          </a:p>
          <a:p>
            <a:pPr indent="0" lvl="0" marL="0" rtl="0" algn="l">
              <a:lnSpc>
                <a:spcPct val="114999"/>
              </a:lnSpc>
              <a:spcBef>
                <a:spcPts val="1200"/>
              </a:spcBef>
              <a:spcAft>
                <a:spcPts val="0"/>
              </a:spcAft>
              <a:buNone/>
            </a:pPr>
            <a:r>
              <a:rPr b="1" lang="fr-FR">
                <a:latin typeface="Arial"/>
                <a:ea typeface="Arial"/>
                <a:cs typeface="Arial"/>
                <a:sym typeface="Arial"/>
              </a:rPr>
              <a:t>Tatiana : </a:t>
            </a:r>
            <a:r>
              <a:rPr lang="fr-FR">
                <a:latin typeface="Arial"/>
                <a:ea typeface="Arial"/>
                <a:cs typeface="Arial"/>
                <a:sym typeface="Arial"/>
              </a:rPr>
              <a:t>Ça sentait le début du printemps alors !</a:t>
            </a:r>
            <a:r>
              <a:rPr b="1" lang="fr-FR">
                <a:latin typeface="Arial"/>
                <a:ea typeface="Arial"/>
                <a:cs typeface="Arial"/>
                <a:sym typeface="Arial"/>
              </a:rPr>
              <a:t>                </a:t>
            </a:r>
            <a:endParaRPr>
              <a:latin typeface="Arial"/>
              <a:ea typeface="Arial"/>
              <a:cs typeface="Arial"/>
              <a:sym typeface="Arial"/>
            </a:endParaRPr>
          </a:p>
          <a:p>
            <a:pPr indent="-838200" lvl="0" marL="838200" rtl="0" algn="l">
              <a:lnSpc>
                <a:spcPct val="114999"/>
              </a:lnSpc>
              <a:spcBef>
                <a:spcPts val="1200"/>
              </a:spcBef>
              <a:spcAft>
                <a:spcPts val="0"/>
              </a:spcAft>
              <a:buNone/>
            </a:pPr>
            <a:r>
              <a:rPr b="1" lang="fr-FR">
                <a:latin typeface="Arial"/>
                <a:ea typeface="Arial"/>
                <a:cs typeface="Arial"/>
                <a:sym typeface="Arial"/>
              </a:rPr>
              <a:t>Romy : </a:t>
            </a:r>
            <a:r>
              <a:rPr lang="fr-FR">
                <a:latin typeface="Arial"/>
                <a:ea typeface="Arial"/>
                <a:cs typeface="Arial"/>
                <a:sym typeface="Arial"/>
              </a:rPr>
              <a:t>Oui </a:t>
            </a:r>
            <a:r>
              <a:rPr b="0" lang="fr-FR">
                <a:latin typeface="Arial"/>
                <a:ea typeface="Arial"/>
                <a:cs typeface="Arial"/>
                <a:sym typeface="Arial"/>
              </a:rPr>
              <a:t>!</a:t>
            </a:r>
            <a:r>
              <a:rPr b="1" lang="fr-FR">
                <a:latin typeface="Arial"/>
                <a:ea typeface="Arial"/>
                <a:cs typeface="Arial"/>
                <a:sym typeface="Arial"/>
              </a:rPr>
              <a:t> </a:t>
            </a:r>
            <a:r>
              <a:rPr lang="fr-FR">
                <a:latin typeface="Arial"/>
                <a:ea typeface="Arial"/>
                <a:cs typeface="Arial"/>
                <a:sym typeface="Arial"/>
              </a:rPr>
              <a:t>Il y avait beaucoup de fleurs multicolores [</a:t>
            </a:r>
            <a:r>
              <a:rPr i="1" lang="fr-FR">
                <a:latin typeface="Arial"/>
                <a:ea typeface="Arial"/>
                <a:cs typeface="Arial"/>
                <a:sym typeface="Arial"/>
              </a:rPr>
              <a:t>humm</a:t>
            </a:r>
            <a:r>
              <a:rPr lang="fr-FR">
                <a:latin typeface="Arial"/>
                <a:ea typeface="Arial"/>
                <a:cs typeface="Arial"/>
                <a:sym typeface="Arial"/>
              </a:rPr>
              <a:t>] Elles avaient un parfum sublime ! [elle sent de pleins poumons]. Le bourdonnement des abeilles faisait une belle mélodie [zzzzzz.. zzzz].</a:t>
            </a:r>
            <a:endParaRPr/>
          </a:p>
          <a:p>
            <a:pPr indent="0" lvl="0" marL="0" rtl="0" algn="l">
              <a:lnSpc>
                <a:spcPct val="114999"/>
              </a:lnSpc>
              <a:spcBef>
                <a:spcPts val="1200"/>
              </a:spcBef>
              <a:spcAft>
                <a:spcPts val="0"/>
              </a:spcAft>
              <a:buNone/>
            </a:pPr>
            <a:r>
              <a:rPr b="1" lang="fr-FR">
                <a:latin typeface="Arial"/>
                <a:ea typeface="Arial"/>
                <a:cs typeface="Arial"/>
                <a:sym typeface="Arial"/>
              </a:rPr>
              <a:t>Tatiana : </a:t>
            </a:r>
            <a:r>
              <a:rPr lang="fr-FR">
                <a:latin typeface="Arial"/>
                <a:ea typeface="Arial"/>
                <a:cs typeface="Arial"/>
                <a:sym typeface="Arial"/>
              </a:rPr>
              <a:t>Et qu’est-ce que tu as mangé petite gourmande là-bas ?</a:t>
            </a:r>
            <a:endParaRPr/>
          </a:p>
          <a:p>
            <a:pPr indent="0" lvl="0" marL="0" rtl="0" algn="l">
              <a:lnSpc>
                <a:spcPct val="114999"/>
              </a:lnSpc>
              <a:spcBef>
                <a:spcPts val="1200"/>
              </a:spcBef>
              <a:spcAft>
                <a:spcPts val="0"/>
              </a:spcAft>
              <a:buNone/>
            </a:pPr>
            <a:r>
              <a:rPr b="1" lang="fr-FR">
                <a:latin typeface="Arial"/>
                <a:ea typeface="Arial"/>
                <a:cs typeface="Arial"/>
                <a:sym typeface="Arial"/>
              </a:rPr>
              <a:t>Romy : </a:t>
            </a:r>
            <a:r>
              <a:rPr lang="fr-FR">
                <a:latin typeface="Arial"/>
                <a:ea typeface="Arial"/>
                <a:cs typeface="Arial"/>
                <a:sym typeface="Arial"/>
              </a:rPr>
              <a:t>Mmm les fruits avaient un goût sucré incomparable ! Nous avons pu cueillir quelques-uns des arbres ! Et ……puisque j’aime ma copine, je lui ai ramené un petit panier de fruits de la montagne. [Elle court vers la cuisine pour chercher le panier]</a:t>
            </a:r>
            <a:endParaRPr/>
          </a:p>
          <a:p>
            <a:pPr indent="0" lvl="0" marL="0" rtl="0" algn="l">
              <a:lnSpc>
                <a:spcPct val="114999"/>
              </a:lnSpc>
              <a:spcBef>
                <a:spcPts val="1200"/>
              </a:spcBef>
              <a:spcAft>
                <a:spcPts val="0"/>
              </a:spcAft>
              <a:buNone/>
            </a:pPr>
            <a:r>
              <a:rPr b="1" lang="fr-FR">
                <a:latin typeface="Arial"/>
                <a:ea typeface="Arial"/>
                <a:cs typeface="Arial"/>
                <a:sym typeface="Arial"/>
              </a:rPr>
              <a:t>Tatiana : </a:t>
            </a:r>
            <a:r>
              <a:rPr lang="fr-FR">
                <a:latin typeface="Arial"/>
                <a:ea typeface="Arial"/>
                <a:cs typeface="Arial"/>
                <a:sym typeface="Arial"/>
              </a:rPr>
              <a:t>Oh ! Romy !</a:t>
            </a:r>
            <a:endParaRPr/>
          </a:p>
          <a:p>
            <a:pPr indent="0" lvl="0" marL="0" rtl="0" algn="l">
              <a:lnSpc>
                <a:spcPct val="114999"/>
              </a:lnSpc>
              <a:spcBef>
                <a:spcPts val="1200"/>
              </a:spcBef>
              <a:spcAft>
                <a:spcPts val="0"/>
              </a:spcAft>
              <a:buNone/>
            </a:pPr>
            <a:r>
              <a:rPr b="1" lang="fr-FR">
                <a:latin typeface="Arial"/>
                <a:ea typeface="Arial"/>
                <a:cs typeface="Arial"/>
                <a:sym typeface="Arial"/>
              </a:rPr>
              <a:t>Romy : </a:t>
            </a:r>
            <a:r>
              <a:rPr lang="fr-FR">
                <a:latin typeface="Arial"/>
                <a:ea typeface="Arial"/>
                <a:cs typeface="Arial"/>
                <a:sym typeface="Arial"/>
              </a:rPr>
              <a:t>Alors c’est qui la gourmande hein ......... ?? [Elles rigolent]</a:t>
            </a:r>
            <a:endParaRPr/>
          </a:p>
          <a:p>
            <a:pPr indent="0" lvl="0" marL="0" rtl="0" algn="just">
              <a:lnSpc>
                <a:spcPct val="114999"/>
              </a:lnSpc>
              <a:spcBef>
                <a:spcPts val="1200"/>
              </a:spcBef>
              <a:spcAft>
                <a:spcPts val="0"/>
              </a:spcAft>
              <a:buNone/>
            </a:pPr>
            <a:r>
              <a:rPr lang="fr-FR">
                <a:latin typeface="Arial"/>
                <a:ea typeface="Arial"/>
                <a:cs typeface="Arial"/>
                <a:sym typeface="Arial"/>
              </a:rPr>
              <a:t> </a:t>
            </a:r>
            <a:endParaRPr/>
          </a:p>
          <a:p>
            <a:pPr indent="0" lvl="0" marL="0" rtl="0" algn="l">
              <a:spcBef>
                <a:spcPts val="0"/>
              </a:spcBef>
              <a:spcAft>
                <a:spcPts val="0"/>
              </a:spcAft>
              <a:buClr>
                <a:schemeClr val="dk1"/>
              </a:buClr>
              <a:buSzPts val="1200"/>
              <a:buFont typeface="Calibri"/>
              <a:buNone/>
            </a:pPr>
            <a:r>
              <a:t/>
            </a:r>
            <a:endParaRPr/>
          </a:p>
        </p:txBody>
      </p:sp>
      <p:sp>
        <p:nvSpPr>
          <p:cNvPr id="159" name="Google Shape;159;p1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 name="Google Shape;167;p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fr-FR">
                <a:latin typeface="Arial"/>
                <a:ea typeface="Arial"/>
                <a:cs typeface="Arial"/>
                <a:sym typeface="Arial"/>
              </a:rPr>
              <a:t>Cliquer pour montrer la réponse</a:t>
            </a:r>
            <a:endParaRPr/>
          </a:p>
          <a:p>
            <a:pPr indent="0" lvl="0" marL="0" rtl="0" algn="l">
              <a:spcBef>
                <a:spcPts val="0"/>
              </a:spcBef>
              <a:spcAft>
                <a:spcPts val="0"/>
              </a:spcAft>
              <a:buNone/>
            </a:pPr>
            <a:r>
              <a:rPr b="1" i="1" lang="fr-FR">
                <a:latin typeface="Arial"/>
                <a:ea typeface="Arial"/>
                <a:cs typeface="Arial"/>
                <a:sym typeface="Arial"/>
              </a:rPr>
              <a:t>Est-ce que Romy décrit le paysage à la montagne au printemps ou bien en hiver ?</a:t>
            </a:r>
            <a:endParaRPr i="1">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[Pause 3 secondes]</a:t>
            </a:r>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Oui ! Elle décrit le paysage au printemps.</a:t>
            </a:r>
            <a:endParaRPr b="1" i="1">
              <a:latin typeface="Arial"/>
              <a:ea typeface="Arial"/>
              <a:cs typeface="Arial"/>
              <a:sym typeface="Arial"/>
            </a:endParaRPr>
          </a:p>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Clr>
                <a:schemeClr val="dk1"/>
              </a:buClr>
              <a:buSzPts val="1200"/>
              <a:buFont typeface="Calibri"/>
              <a:buNone/>
            </a:pPr>
            <a:r>
              <a:t/>
            </a:r>
            <a:endParaRPr/>
          </a:p>
        </p:txBody>
      </p:sp>
      <p:sp>
        <p:nvSpPr>
          <p:cNvPr id="168" name="Google Shape;168;p1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8" name="Google Shape;178;p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fr-FR">
                <a:latin typeface="Arial"/>
                <a:ea typeface="Arial"/>
                <a:cs typeface="Arial"/>
                <a:sym typeface="Arial"/>
              </a:rPr>
              <a:t>Romy s’est beaucoup amusée à la montagne et elle a décrit la belle nature. Comment a-t-elle fait ?</a:t>
            </a:r>
            <a:endParaRPr>
              <a:latin typeface="Arial"/>
              <a:ea typeface="Arial"/>
              <a:cs typeface="Arial"/>
              <a:sym typeface="Arial"/>
            </a:endParaRPr>
          </a:p>
          <a:p>
            <a:pPr indent="0" lvl="0" marL="0" rtl="0" algn="l">
              <a:spcBef>
                <a:spcPts val="0"/>
              </a:spcBef>
              <a:spcAft>
                <a:spcPts val="0"/>
              </a:spcAft>
              <a:buNone/>
            </a:pPr>
            <a:r>
              <a:rPr b="1" i="1" lang="fr-FR">
                <a:latin typeface="Arial"/>
                <a:ea typeface="Arial"/>
                <a:cs typeface="Arial"/>
                <a:sym typeface="Arial"/>
              </a:rPr>
              <a:t>Écoutez l’enregistrement encore une fois et choisissez la bonne réponse parmi les mots en gras.</a:t>
            </a:r>
            <a:endParaRPr>
              <a:latin typeface="Arial"/>
              <a:ea typeface="Arial"/>
              <a:cs typeface="Arial"/>
              <a:sym typeface="Arial"/>
            </a:endParaRPr>
          </a:p>
          <a:p>
            <a:pPr indent="0" lvl="0" marL="0" rtl="0" algn="l">
              <a:spcBef>
                <a:spcPts val="0"/>
              </a:spcBef>
              <a:spcAft>
                <a:spcPts val="0"/>
              </a:spcAft>
              <a:buNone/>
            </a:pPr>
            <a:r>
              <a:rPr b="1" i="1" lang="fr-FR">
                <a:latin typeface="Arial"/>
                <a:ea typeface="Arial"/>
                <a:cs typeface="Arial"/>
                <a:sym typeface="Arial"/>
              </a:rPr>
              <a:t>Lisez les phrases d’abord.</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[Pause]</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Faire écouter l’enregistrement</a:t>
            </a:r>
            <a:endParaRPr/>
          </a:p>
          <a:p>
            <a:pPr indent="0" lvl="0" marL="0" rtl="0" algn="l">
              <a:spcBef>
                <a:spcPts val="0"/>
              </a:spcBef>
              <a:spcAft>
                <a:spcPts val="0"/>
              </a:spcAft>
              <a:buNone/>
            </a:pPr>
            <a:r>
              <a:rPr lang="fr-FR">
                <a:latin typeface="Arial"/>
                <a:ea typeface="Arial"/>
                <a:cs typeface="Arial"/>
                <a:sym typeface="Arial"/>
              </a:rPr>
              <a:t>[Enregistrement]</a:t>
            </a:r>
            <a:endParaRPr>
              <a:latin typeface="Arial"/>
              <a:ea typeface="Arial"/>
              <a:cs typeface="Arial"/>
              <a:sym typeface="Arial"/>
            </a:endParaRPr>
          </a:p>
          <a:p>
            <a:pPr indent="0" lvl="0" marL="0" rtl="0" algn="l">
              <a:spcBef>
                <a:spcPts val="0"/>
              </a:spcBef>
              <a:spcAft>
                <a:spcPts val="0"/>
              </a:spcAft>
              <a:buNone/>
            </a:pPr>
            <a:r>
              <a:t/>
            </a:r>
            <a:endParaRPr/>
          </a:p>
          <a:p>
            <a:pPr indent="0" lvl="0" marL="0" rtl="0" algn="l">
              <a:lnSpc>
                <a:spcPct val="114999"/>
              </a:lnSpc>
              <a:spcBef>
                <a:spcPts val="1200"/>
              </a:spcBef>
              <a:spcAft>
                <a:spcPts val="0"/>
              </a:spcAft>
              <a:buNone/>
            </a:pPr>
            <a:r>
              <a:rPr b="1" lang="fr-FR">
                <a:latin typeface="Arial"/>
                <a:ea typeface="Arial"/>
                <a:cs typeface="Arial"/>
                <a:sym typeface="Arial"/>
              </a:rPr>
              <a:t>Tatiana : </a:t>
            </a:r>
            <a:r>
              <a:rPr lang="fr-FR">
                <a:latin typeface="Arial"/>
                <a:ea typeface="Arial"/>
                <a:cs typeface="Arial"/>
                <a:sym typeface="Arial"/>
              </a:rPr>
              <a:t>Alors raconte Romy ! Qu’est-ce que tu as fait ce week-end avec tes parents ?</a:t>
            </a:r>
            <a:endParaRPr>
              <a:latin typeface="Arial"/>
              <a:ea typeface="Arial"/>
              <a:cs typeface="Arial"/>
              <a:sym typeface="Arial"/>
            </a:endParaRPr>
          </a:p>
          <a:p>
            <a:pPr indent="0" lvl="0" marL="0" rtl="0" algn="l">
              <a:lnSpc>
                <a:spcPct val="114999"/>
              </a:lnSpc>
              <a:spcBef>
                <a:spcPts val="1200"/>
              </a:spcBef>
              <a:spcAft>
                <a:spcPts val="0"/>
              </a:spcAft>
              <a:buNone/>
            </a:pPr>
            <a:r>
              <a:rPr b="1" lang="fr-FR">
                <a:latin typeface="Arial"/>
                <a:ea typeface="Arial"/>
                <a:cs typeface="Arial"/>
                <a:sym typeface="Arial"/>
              </a:rPr>
              <a:t>Romy :  </a:t>
            </a:r>
            <a:r>
              <a:rPr lang="fr-FR">
                <a:latin typeface="Arial"/>
                <a:ea typeface="Arial"/>
                <a:cs typeface="Arial"/>
                <a:sym typeface="Arial"/>
              </a:rPr>
              <a:t>Oh ! Nous sommes allés à la montagne chez mes cousins.</a:t>
            </a:r>
            <a:endParaRPr>
              <a:latin typeface="Arial"/>
              <a:ea typeface="Arial"/>
              <a:cs typeface="Arial"/>
              <a:sym typeface="Arial"/>
            </a:endParaRPr>
          </a:p>
          <a:p>
            <a:pPr indent="0" lvl="0" marL="0" rtl="0" algn="l">
              <a:lnSpc>
                <a:spcPct val="114999"/>
              </a:lnSpc>
              <a:spcBef>
                <a:spcPts val="1200"/>
              </a:spcBef>
              <a:spcAft>
                <a:spcPts val="0"/>
              </a:spcAft>
              <a:buNone/>
            </a:pPr>
            <a:r>
              <a:rPr b="1" lang="fr-FR">
                <a:latin typeface="Arial"/>
                <a:ea typeface="Arial"/>
                <a:cs typeface="Arial"/>
                <a:sym typeface="Arial"/>
              </a:rPr>
              <a:t>Tatiana : </a:t>
            </a:r>
            <a:r>
              <a:rPr lang="fr-FR">
                <a:latin typeface="Arial"/>
                <a:ea typeface="Arial"/>
                <a:cs typeface="Arial"/>
                <a:sym typeface="Arial"/>
              </a:rPr>
              <a:t>Il faisait froid ?</a:t>
            </a:r>
            <a:endParaRPr>
              <a:latin typeface="Arial"/>
              <a:ea typeface="Arial"/>
              <a:cs typeface="Arial"/>
              <a:sym typeface="Arial"/>
            </a:endParaRPr>
          </a:p>
          <a:p>
            <a:pPr indent="-901700" lvl="0" marL="901700" rtl="0" algn="l">
              <a:lnSpc>
                <a:spcPct val="114999"/>
              </a:lnSpc>
              <a:spcBef>
                <a:spcPts val="1200"/>
              </a:spcBef>
              <a:spcAft>
                <a:spcPts val="0"/>
              </a:spcAft>
              <a:buNone/>
            </a:pPr>
            <a:r>
              <a:rPr b="1" lang="fr-FR">
                <a:latin typeface="Arial"/>
                <a:ea typeface="Arial"/>
                <a:cs typeface="Arial"/>
                <a:sym typeface="Arial"/>
              </a:rPr>
              <a:t>Romy : </a:t>
            </a:r>
            <a:r>
              <a:rPr lang="fr-FR">
                <a:latin typeface="Arial"/>
                <a:ea typeface="Arial"/>
                <a:cs typeface="Arial"/>
                <a:sym typeface="Arial"/>
              </a:rPr>
              <a:t>Du tout</a:t>
            </a:r>
            <a:r>
              <a:rPr b="1" lang="fr-FR">
                <a:latin typeface="Arial"/>
                <a:ea typeface="Arial"/>
                <a:cs typeface="Arial"/>
                <a:sym typeface="Arial"/>
              </a:rPr>
              <a:t> ! </a:t>
            </a:r>
            <a:r>
              <a:rPr lang="fr-FR">
                <a:latin typeface="Arial"/>
                <a:ea typeface="Arial"/>
                <a:cs typeface="Arial"/>
                <a:sym typeface="Arial"/>
              </a:rPr>
              <a:t>Quand on est arrivés, il faisait doux. Le ciel était bleu clair. Pas un seul nuage !  Les rayons de soleil brillaient de partout. Un petit vent caressait notre visage…. douuucement !</a:t>
            </a:r>
            <a:endParaRPr>
              <a:latin typeface="Arial"/>
              <a:ea typeface="Arial"/>
              <a:cs typeface="Arial"/>
              <a:sym typeface="Arial"/>
            </a:endParaRPr>
          </a:p>
          <a:p>
            <a:pPr indent="0" lvl="0" marL="0" rtl="0" algn="l">
              <a:lnSpc>
                <a:spcPct val="114999"/>
              </a:lnSpc>
              <a:spcBef>
                <a:spcPts val="1200"/>
              </a:spcBef>
              <a:spcAft>
                <a:spcPts val="0"/>
              </a:spcAft>
              <a:buNone/>
            </a:pPr>
            <a:r>
              <a:rPr b="1" lang="fr-FR">
                <a:latin typeface="Arial"/>
                <a:ea typeface="Arial"/>
                <a:cs typeface="Arial"/>
                <a:sym typeface="Arial"/>
              </a:rPr>
              <a:t> Tatiana : </a:t>
            </a:r>
            <a:r>
              <a:rPr lang="fr-FR">
                <a:latin typeface="Arial"/>
                <a:ea typeface="Arial"/>
                <a:cs typeface="Arial"/>
                <a:sym typeface="Arial"/>
              </a:rPr>
              <a:t>Ça sentait le début du printemps alors !</a:t>
            </a:r>
            <a:r>
              <a:rPr b="1" lang="fr-FR">
                <a:latin typeface="Arial"/>
                <a:ea typeface="Arial"/>
                <a:cs typeface="Arial"/>
                <a:sym typeface="Arial"/>
              </a:rPr>
              <a:t>                </a:t>
            </a:r>
            <a:endParaRPr>
              <a:latin typeface="Arial"/>
              <a:ea typeface="Arial"/>
              <a:cs typeface="Arial"/>
              <a:sym typeface="Arial"/>
            </a:endParaRPr>
          </a:p>
          <a:p>
            <a:pPr indent="-838200" lvl="0" marL="838200" rtl="0" algn="l">
              <a:lnSpc>
                <a:spcPct val="114999"/>
              </a:lnSpc>
              <a:spcBef>
                <a:spcPts val="1200"/>
              </a:spcBef>
              <a:spcAft>
                <a:spcPts val="0"/>
              </a:spcAft>
              <a:buNone/>
            </a:pPr>
            <a:r>
              <a:rPr b="1" lang="fr-FR">
                <a:latin typeface="Arial"/>
                <a:ea typeface="Arial"/>
                <a:cs typeface="Arial"/>
                <a:sym typeface="Arial"/>
              </a:rPr>
              <a:t>Romy : </a:t>
            </a:r>
            <a:r>
              <a:rPr lang="fr-FR">
                <a:latin typeface="Arial"/>
                <a:ea typeface="Arial"/>
                <a:cs typeface="Arial"/>
                <a:sym typeface="Arial"/>
              </a:rPr>
              <a:t>Oui </a:t>
            </a:r>
            <a:r>
              <a:rPr b="1" lang="fr-FR">
                <a:latin typeface="Arial"/>
                <a:ea typeface="Arial"/>
                <a:cs typeface="Arial"/>
                <a:sym typeface="Arial"/>
              </a:rPr>
              <a:t>! </a:t>
            </a:r>
            <a:r>
              <a:rPr lang="fr-FR">
                <a:latin typeface="Arial"/>
                <a:ea typeface="Arial"/>
                <a:cs typeface="Arial"/>
                <a:sym typeface="Arial"/>
              </a:rPr>
              <a:t>Il y avait beaucoup de fleurs multicolores [</a:t>
            </a:r>
            <a:r>
              <a:rPr i="1" lang="fr-FR">
                <a:latin typeface="Arial"/>
                <a:ea typeface="Arial"/>
                <a:cs typeface="Arial"/>
                <a:sym typeface="Arial"/>
              </a:rPr>
              <a:t>humm</a:t>
            </a:r>
            <a:r>
              <a:rPr lang="fr-FR">
                <a:latin typeface="Arial"/>
                <a:ea typeface="Arial"/>
                <a:cs typeface="Arial"/>
                <a:sym typeface="Arial"/>
              </a:rPr>
              <a:t>] Elles avaient un parfum sublime ! [elle sent de pleins poumons]. Le bourdonnement des abeilles faisait une belle mélodie [zzzzzz.. zzzz].</a:t>
            </a:r>
            <a:endParaRPr>
              <a:latin typeface="Arial"/>
              <a:ea typeface="Arial"/>
              <a:cs typeface="Arial"/>
              <a:sym typeface="Arial"/>
            </a:endParaRPr>
          </a:p>
          <a:p>
            <a:pPr indent="0" lvl="0" marL="0" rtl="0" algn="l">
              <a:lnSpc>
                <a:spcPct val="114999"/>
              </a:lnSpc>
              <a:spcBef>
                <a:spcPts val="1200"/>
              </a:spcBef>
              <a:spcAft>
                <a:spcPts val="0"/>
              </a:spcAft>
              <a:buNone/>
            </a:pPr>
            <a:r>
              <a:rPr b="1" lang="fr-FR">
                <a:latin typeface="Arial"/>
                <a:ea typeface="Arial"/>
                <a:cs typeface="Arial"/>
                <a:sym typeface="Arial"/>
              </a:rPr>
              <a:t>Tatiana : </a:t>
            </a:r>
            <a:r>
              <a:rPr lang="fr-FR">
                <a:latin typeface="Arial"/>
                <a:ea typeface="Arial"/>
                <a:cs typeface="Arial"/>
                <a:sym typeface="Arial"/>
              </a:rPr>
              <a:t>Et qu’est-ce que tu as mangé petite gourmande là-bas ?</a:t>
            </a:r>
            <a:endParaRPr>
              <a:latin typeface="Arial"/>
              <a:ea typeface="Arial"/>
              <a:cs typeface="Arial"/>
              <a:sym typeface="Arial"/>
            </a:endParaRPr>
          </a:p>
          <a:p>
            <a:pPr indent="0" lvl="0" marL="0" rtl="0" algn="l">
              <a:lnSpc>
                <a:spcPct val="114999"/>
              </a:lnSpc>
              <a:spcBef>
                <a:spcPts val="1200"/>
              </a:spcBef>
              <a:spcAft>
                <a:spcPts val="0"/>
              </a:spcAft>
              <a:buNone/>
            </a:pPr>
            <a:r>
              <a:rPr b="1" lang="fr-FR">
                <a:latin typeface="Arial"/>
                <a:ea typeface="Arial"/>
                <a:cs typeface="Arial"/>
                <a:sym typeface="Arial"/>
              </a:rPr>
              <a:t>Romy : </a:t>
            </a:r>
            <a:r>
              <a:rPr lang="fr-FR">
                <a:latin typeface="Arial"/>
                <a:ea typeface="Arial"/>
                <a:cs typeface="Arial"/>
                <a:sym typeface="Arial"/>
              </a:rPr>
              <a:t> Mmm les fruits avaient un goût sucré incomparable ! Nous avons pu cueillir quelques-uns des  arbres ! Et ……puisque j’aime ma copine, je lui ai ramené un petit panier de fruits de la montagne. [Elle court vers la cuisine pour chercher le panier]</a:t>
            </a:r>
            <a:endParaRPr>
              <a:latin typeface="Arial"/>
              <a:ea typeface="Arial"/>
              <a:cs typeface="Arial"/>
              <a:sym typeface="Arial"/>
            </a:endParaRPr>
          </a:p>
          <a:p>
            <a:pPr indent="0" lvl="0" marL="0" rtl="0" algn="l">
              <a:lnSpc>
                <a:spcPct val="114999"/>
              </a:lnSpc>
              <a:spcBef>
                <a:spcPts val="1200"/>
              </a:spcBef>
              <a:spcAft>
                <a:spcPts val="0"/>
              </a:spcAft>
              <a:buNone/>
            </a:pPr>
            <a:r>
              <a:rPr b="1" lang="fr-FR">
                <a:latin typeface="Arial"/>
                <a:ea typeface="Arial"/>
                <a:cs typeface="Arial"/>
                <a:sym typeface="Arial"/>
              </a:rPr>
              <a:t>Tatiana : </a:t>
            </a:r>
            <a:r>
              <a:rPr lang="fr-FR">
                <a:latin typeface="Arial"/>
                <a:ea typeface="Arial"/>
                <a:cs typeface="Arial"/>
                <a:sym typeface="Arial"/>
              </a:rPr>
              <a:t>Oh ! Romy !</a:t>
            </a:r>
            <a:endParaRPr>
              <a:latin typeface="Arial"/>
              <a:ea typeface="Arial"/>
              <a:cs typeface="Arial"/>
              <a:sym typeface="Arial"/>
            </a:endParaRPr>
          </a:p>
          <a:p>
            <a:pPr indent="0" lvl="0" marL="0" rtl="0" algn="l">
              <a:lnSpc>
                <a:spcPct val="114999"/>
              </a:lnSpc>
              <a:spcBef>
                <a:spcPts val="1200"/>
              </a:spcBef>
              <a:spcAft>
                <a:spcPts val="0"/>
              </a:spcAft>
              <a:buNone/>
            </a:pPr>
            <a:r>
              <a:rPr b="1" lang="fr-FR">
                <a:latin typeface="Arial"/>
                <a:ea typeface="Arial"/>
                <a:cs typeface="Arial"/>
                <a:sym typeface="Arial"/>
              </a:rPr>
              <a:t>Romy : </a:t>
            </a:r>
            <a:r>
              <a:rPr lang="fr-FR">
                <a:latin typeface="Arial"/>
                <a:ea typeface="Arial"/>
                <a:cs typeface="Arial"/>
                <a:sym typeface="Arial"/>
              </a:rPr>
              <a:t>Alors c’est qui la gourmande hein ......... ?? [Elles rigolent]</a:t>
            </a:r>
            <a:endParaRPr>
              <a:latin typeface="Arial"/>
              <a:ea typeface="Arial"/>
              <a:cs typeface="Arial"/>
              <a:sym typeface="Arial"/>
            </a:endParaRPr>
          </a:p>
          <a:p>
            <a:pPr indent="0" lvl="0" marL="0" rtl="0" algn="just">
              <a:lnSpc>
                <a:spcPct val="114999"/>
              </a:lnSpc>
              <a:spcBef>
                <a:spcPts val="1200"/>
              </a:spcBef>
              <a:spcAft>
                <a:spcPts val="0"/>
              </a:spcAft>
              <a:buNone/>
            </a:pPr>
            <a:r>
              <a:rPr lang="fr-FR">
                <a:latin typeface="Arial"/>
                <a:ea typeface="Arial"/>
                <a:cs typeface="Arial"/>
                <a:sym typeface="Arial"/>
              </a:rPr>
              <a:t> </a:t>
            </a:r>
            <a:endParaRPr>
              <a:latin typeface="Arial"/>
              <a:ea typeface="Arial"/>
              <a:cs typeface="Arial"/>
              <a:sym typeface="Arial"/>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None/>
            </a:pPr>
            <a:r>
              <a:t/>
            </a:r>
            <a:endParaRPr/>
          </a:p>
        </p:txBody>
      </p:sp>
      <p:sp>
        <p:nvSpPr>
          <p:cNvPr id="179" name="Google Shape;179;p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p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Option 1 : imprimer la diapo. Les apprenants entourent les bonnes réponses.</a:t>
            </a:r>
            <a:endParaRPr>
              <a:latin typeface="Arial"/>
              <a:ea typeface="Arial"/>
              <a:cs typeface="Arial"/>
              <a:sym typeface="Arial"/>
            </a:endParaRPr>
          </a:p>
          <a:p>
            <a:pPr indent="0" lvl="0" marL="0" rtl="0" algn="l">
              <a:spcBef>
                <a:spcPts val="0"/>
              </a:spcBef>
              <a:spcAft>
                <a:spcPts val="0"/>
              </a:spcAft>
              <a:buClr>
                <a:schemeClr val="dk1"/>
              </a:buClr>
              <a:buSzPts val="1100"/>
              <a:buFont typeface="Arial"/>
              <a:buNone/>
            </a:pPr>
            <a:r>
              <a:rPr lang="fr-FR">
                <a:latin typeface="Arial"/>
                <a:ea typeface="Arial"/>
                <a:cs typeface="Arial"/>
                <a:sym typeface="Arial"/>
              </a:rPr>
              <a:t>Option 2 : projeter la diapo. Les apprenants écrivent les numéros 1 à 5 et le bon mot pour chaque numéro.</a:t>
            </a:r>
            <a:endParaRPr>
              <a:latin typeface="Arial"/>
              <a:ea typeface="Arial"/>
              <a:cs typeface="Arial"/>
              <a:sym typeface="Arial"/>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fr-FR"/>
              <a:t>Pour les 2 options, les apprenants comparent leurs réponses en binôme.</a:t>
            </a:r>
            <a:endParaRPr/>
          </a:p>
          <a:p>
            <a:pPr indent="0" lvl="0" marL="0" rtl="0" algn="l">
              <a:spcBef>
                <a:spcPts val="0"/>
              </a:spcBef>
              <a:spcAft>
                <a:spcPts val="0"/>
              </a:spcAft>
              <a:buClr>
                <a:schemeClr val="dk1"/>
              </a:buClr>
              <a:buSzPts val="1100"/>
              <a:buFont typeface="Arial"/>
              <a:buNone/>
            </a:pPr>
            <a:r>
              <a:rPr b="0" i="0" lang="fr-FR"/>
              <a:t>Corriger avec le groupe-classe</a:t>
            </a:r>
            <a:endParaRPr b="0" i="0"/>
          </a:p>
          <a:p>
            <a:pPr indent="0" lvl="0" marL="0" rtl="0" algn="l">
              <a:spcBef>
                <a:spcPts val="0"/>
              </a:spcBef>
              <a:spcAft>
                <a:spcPts val="0"/>
              </a:spcAft>
              <a:buClr>
                <a:schemeClr val="dk1"/>
              </a:buClr>
              <a:buSzPts val="1100"/>
              <a:buFont typeface="Arial"/>
              <a:buNone/>
            </a:pPr>
            <a:r>
              <a:rPr lang="fr-FR"/>
              <a:t>Cliquer pour montrer les bonnes réponses : 1.bleu  2.caressait  3.abeilles  4.sucré  5.parfum</a:t>
            </a:r>
            <a:endParaRPr/>
          </a:p>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Clr>
                <a:schemeClr val="dk1"/>
              </a:buClr>
              <a:buSzPts val="1200"/>
              <a:buFont typeface="Calibri"/>
              <a:buNone/>
            </a:pPr>
            <a:r>
              <a:t/>
            </a:r>
            <a:endParaRPr b="1" i="1"/>
          </a:p>
          <a:p>
            <a:pPr indent="0" lvl="0" marL="0" rtl="0" algn="l">
              <a:spcBef>
                <a:spcPts val="0"/>
              </a:spcBef>
              <a:spcAft>
                <a:spcPts val="0"/>
              </a:spcAft>
              <a:buClr>
                <a:schemeClr val="dk1"/>
              </a:buClr>
              <a:buSzPts val="1200"/>
              <a:buFont typeface="Calibri"/>
              <a:buNone/>
            </a:pPr>
            <a:r>
              <a:t/>
            </a:r>
            <a:endParaRPr/>
          </a:p>
        </p:txBody>
      </p:sp>
      <p:sp>
        <p:nvSpPr>
          <p:cNvPr id="187" name="Google Shape;187;p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 name="Google Shape;198;p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Les amis, Romy a fait une très belle description de la nature. Elle l’a faite à travers les 5 sens. Quels sont les 5 sens ?</a:t>
            </a:r>
            <a:endParaRPr b="1" i="1">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[Pause 5 secondes]</a:t>
            </a:r>
            <a:endParaRPr>
              <a:latin typeface="Arial"/>
              <a:ea typeface="Arial"/>
              <a:cs typeface="Arial"/>
              <a:sym typeface="Arial"/>
            </a:endParaRPr>
          </a:p>
          <a:p>
            <a:pPr indent="0" lvl="0" marL="0" rtl="0" algn="l">
              <a:spcBef>
                <a:spcPts val="0"/>
              </a:spcBef>
              <a:spcAft>
                <a:spcPts val="0"/>
              </a:spcAft>
              <a:buClr>
                <a:schemeClr val="dk1"/>
              </a:buClr>
              <a:buSzPts val="1100"/>
              <a:buFont typeface="Arial"/>
              <a:buNone/>
            </a:pPr>
            <a:r>
              <a:rPr b="1" i="1" lang="fr-FR">
                <a:solidFill>
                  <a:srgbClr val="0C0C0C"/>
                </a:solidFill>
                <a:latin typeface="Arial"/>
                <a:ea typeface="Arial"/>
                <a:cs typeface="Arial"/>
                <a:sym typeface="Arial"/>
              </a:rPr>
              <a:t>Ce sont la vue, l’odorat, l’ouïe, le goût et le toucher.</a:t>
            </a:r>
            <a:endParaRPr b="1" i="1">
              <a:solidFill>
                <a:srgbClr val="0C0C0C"/>
              </a:solidFill>
              <a:latin typeface="Arial"/>
              <a:ea typeface="Arial"/>
              <a:cs typeface="Arial"/>
              <a:sym typeface="Arial"/>
            </a:endParaRPr>
          </a:p>
          <a:p>
            <a:pPr indent="0" lvl="0" marL="0" rtl="0" algn="l">
              <a:spcBef>
                <a:spcPts val="0"/>
              </a:spcBef>
              <a:spcAft>
                <a:spcPts val="0"/>
              </a:spcAft>
              <a:buClr>
                <a:schemeClr val="dk1"/>
              </a:buClr>
              <a:buSzPts val="1100"/>
              <a:buFont typeface="Arial"/>
              <a:buNone/>
            </a:pPr>
            <a:r>
              <a:rPr b="1" i="1" lang="fr-FR">
                <a:latin typeface="Arial"/>
                <a:ea typeface="Arial"/>
                <a:cs typeface="Arial"/>
                <a:sym typeface="Arial"/>
              </a:rPr>
              <a:t>Associez les phrases de Romy aux 5 sens.</a:t>
            </a:r>
            <a:endParaRPr b="1" i="1">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[Pause 10 secondes]</a:t>
            </a:r>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Projeter la diapo et accorder du temps aux apprenants pour réfléchir aux réponses puis les comparer à deux</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Corriger avec le groupe-classe</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1. la vue  2. le toucher  3. l'ouïe  4. le goût  5. l’odorat</a:t>
            </a:r>
            <a:endParaRPr>
              <a:latin typeface="Arial"/>
              <a:ea typeface="Arial"/>
              <a:cs typeface="Arial"/>
              <a:sym typeface="Arial"/>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None/>
            </a:pPr>
            <a:r>
              <a:t/>
            </a:r>
            <a:endParaRPr/>
          </a:p>
        </p:txBody>
      </p:sp>
      <p:sp>
        <p:nvSpPr>
          <p:cNvPr id="199" name="Google Shape;199;p1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 name="Google Shape;210;p1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None/>
            </a:pPr>
            <a:r>
              <a:t/>
            </a:r>
            <a:endParaRPr/>
          </a:p>
        </p:txBody>
      </p:sp>
      <p:sp>
        <p:nvSpPr>
          <p:cNvPr id="211" name="Google Shape;211;p1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Calibri"/>
              <a:buNone/>
            </a:pPr>
            <a:r>
              <a:rPr b="1" lang="fr-FR" u="none"/>
              <a:t>Expression orale</a:t>
            </a:r>
            <a:endParaRPr/>
          </a:p>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00000"/>
              </a:lnSpc>
              <a:spcBef>
                <a:spcPts val="0"/>
              </a:spcBef>
              <a:spcAft>
                <a:spcPts val="0"/>
              </a:spcAft>
              <a:buClr>
                <a:schemeClr val="dk1"/>
              </a:buClr>
              <a:buSzPts val="1400"/>
              <a:buFont typeface="Calibri"/>
              <a:buNone/>
            </a:pPr>
            <a:r>
              <a:rPr b="1" lang="fr-FR"/>
              <a:t>Objectif du curriculum </a:t>
            </a:r>
            <a:endParaRPr/>
          </a:p>
          <a:p>
            <a:pPr indent="0" lvl="0" marL="0" rtl="0" algn="l">
              <a:spcBef>
                <a:spcPts val="0"/>
              </a:spcBef>
              <a:spcAft>
                <a:spcPts val="0"/>
              </a:spcAft>
              <a:buClr>
                <a:srgbClr val="000000"/>
              </a:buClr>
              <a:buSzPts val="1800"/>
              <a:buFont typeface="Calibri"/>
              <a:buNone/>
            </a:pPr>
            <a:r>
              <a:rPr b="0" i="0" lang="fr-FR" sz="1800">
                <a:solidFill>
                  <a:srgbClr val="000000"/>
                </a:solidFill>
                <a:latin typeface="Calibri"/>
                <a:ea typeface="Calibri"/>
                <a:cs typeface="Calibri"/>
                <a:sym typeface="Calibri"/>
              </a:rPr>
              <a:t>Rendre compte d'événements quotidiens, scolaires et extrascolaires</a:t>
            </a:r>
            <a:endParaRPr b="0" i="0" sz="1800">
              <a:solidFill>
                <a:srgbClr val="000000"/>
              </a:solidFill>
              <a:latin typeface="Calibri"/>
              <a:ea typeface="Calibri"/>
              <a:cs typeface="Calibri"/>
              <a:sym typeface="Calibri"/>
            </a:endParaRPr>
          </a:p>
          <a:p>
            <a:pPr indent="0" lvl="0" marL="0" rtl="0" algn="l">
              <a:spcBef>
                <a:spcPts val="0"/>
              </a:spcBef>
              <a:spcAft>
                <a:spcPts val="0"/>
              </a:spcAft>
              <a:buClr>
                <a:schemeClr val="dk1"/>
              </a:buClr>
              <a:buSzPts val="12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rPr b="1" lang="fr-FR">
                <a:highlight>
                  <a:schemeClr val="lt1"/>
                </a:highlight>
              </a:rPr>
              <a:t>Objectif sp</a:t>
            </a:r>
            <a:r>
              <a:rPr b="1" lang="fr-FR"/>
              <a:t>é</a:t>
            </a:r>
            <a:r>
              <a:rPr b="1" lang="fr-FR">
                <a:highlight>
                  <a:schemeClr val="lt1"/>
                </a:highlight>
              </a:rPr>
              <a:t>cifique</a:t>
            </a:r>
            <a:endParaRPr/>
          </a:p>
          <a:p>
            <a:pPr indent="0" lvl="0" marL="0" rtl="0" algn="l">
              <a:spcBef>
                <a:spcPts val="0"/>
              </a:spcBef>
              <a:spcAft>
                <a:spcPts val="0"/>
              </a:spcAft>
              <a:buClr>
                <a:srgbClr val="000000"/>
              </a:buClr>
              <a:buSzPts val="1200"/>
              <a:buFont typeface="Calibri"/>
              <a:buNone/>
            </a:pPr>
            <a:r>
              <a:rPr b="0" i="0" lang="fr-FR" sz="1200">
                <a:solidFill>
                  <a:srgbClr val="000000"/>
                </a:solidFill>
                <a:latin typeface="Calibri"/>
                <a:ea typeface="Calibri"/>
                <a:cs typeface="Calibri"/>
                <a:sym typeface="Calibri"/>
              </a:rPr>
              <a:t>Rendre compte d’un pique-nique en famille en mettant l’accent sur la description d’un paysage au printemps</a:t>
            </a:r>
            <a:endParaRPr>
              <a:solidFill>
                <a:srgbClr val="000000"/>
              </a:solidFill>
            </a:endParaRPr>
          </a:p>
        </p:txBody>
      </p:sp>
      <p:sp>
        <p:nvSpPr>
          <p:cNvPr id="222" name="Google Shape;222;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solidFill>
                <a:srgbClr val="000000"/>
              </a:solidFill>
            </a:endParaRPr>
          </a:p>
        </p:txBody>
      </p:sp>
      <p:sp>
        <p:nvSpPr>
          <p:cNvPr id="228" name="Google Shape;228;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5" name="Google Shape;235;p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fr-FR">
                <a:latin typeface="Arial"/>
                <a:ea typeface="Arial"/>
                <a:cs typeface="Arial"/>
                <a:sym typeface="Arial"/>
              </a:rPr>
              <a:t>Dans sa description de la montagne, Romy emploie beaucoup d’adjectifs. </a:t>
            </a:r>
            <a:endParaRPr b="1" i="1">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1" lang="fr-FR" sz="1200">
                <a:solidFill>
                  <a:srgbClr val="000000"/>
                </a:solidFill>
                <a:latin typeface="Calibri"/>
                <a:ea typeface="Calibri"/>
                <a:cs typeface="Calibri"/>
                <a:sym typeface="Calibri"/>
              </a:rPr>
              <a:t>Écoutez </a:t>
            </a:r>
            <a:r>
              <a:rPr b="1" i="1" lang="fr-FR">
                <a:latin typeface="Arial"/>
                <a:ea typeface="Arial"/>
                <a:cs typeface="Arial"/>
                <a:sym typeface="Arial"/>
              </a:rPr>
              <a:t>cet extrait du dialogue </a:t>
            </a:r>
            <a:r>
              <a:rPr b="1" i="1" lang="fr-FR" sz="1200">
                <a:solidFill>
                  <a:srgbClr val="000000"/>
                </a:solidFill>
                <a:latin typeface="Calibri"/>
                <a:ea typeface="Calibri"/>
                <a:cs typeface="Calibri"/>
                <a:sym typeface="Calibri"/>
              </a:rPr>
              <a:t>et dictez les phrases où Romy emploie des adjectifs.  </a:t>
            </a:r>
            <a:endParaRPr/>
          </a:p>
          <a:p>
            <a:pPr indent="0" lvl="0" marL="0" rtl="0" algn="l">
              <a:spcBef>
                <a:spcPts val="0"/>
              </a:spcBef>
              <a:spcAft>
                <a:spcPts val="0"/>
              </a:spcAft>
              <a:buNone/>
            </a:pPr>
            <a:r>
              <a:t/>
            </a:r>
            <a:endParaRPr b="1" i="1">
              <a:latin typeface="Arial"/>
              <a:ea typeface="Arial"/>
              <a:cs typeface="Arial"/>
              <a:sym typeface="Arial"/>
            </a:endParaRPr>
          </a:p>
          <a:p>
            <a:pPr indent="-901700" lvl="0" marL="901700" rtl="0" algn="l">
              <a:lnSpc>
                <a:spcPct val="114999"/>
              </a:lnSpc>
              <a:spcBef>
                <a:spcPts val="1200"/>
              </a:spcBef>
              <a:spcAft>
                <a:spcPts val="0"/>
              </a:spcAft>
              <a:buNone/>
            </a:pPr>
            <a:r>
              <a:rPr lang="fr-FR">
                <a:latin typeface="Arial"/>
                <a:ea typeface="Arial"/>
                <a:cs typeface="Arial"/>
                <a:sym typeface="Arial"/>
              </a:rPr>
              <a:t>Faire écouter l'extrait de l'enregistrement </a:t>
            </a:r>
            <a:endParaRPr>
              <a:latin typeface="Arial"/>
              <a:ea typeface="Arial"/>
              <a:cs typeface="Arial"/>
              <a:sym typeface="Arial"/>
            </a:endParaRPr>
          </a:p>
          <a:p>
            <a:pPr indent="-901700" lvl="0" marL="901700" rtl="0" algn="l">
              <a:lnSpc>
                <a:spcPct val="114999"/>
              </a:lnSpc>
              <a:spcBef>
                <a:spcPts val="1200"/>
              </a:spcBef>
              <a:spcAft>
                <a:spcPts val="0"/>
              </a:spcAft>
              <a:buNone/>
            </a:pPr>
            <a:r>
              <a:rPr lang="fr-FR">
                <a:latin typeface="Arial"/>
                <a:ea typeface="Arial"/>
                <a:cs typeface="Arial"/>
                <a:sym typeface="Arial"/>
              </a:rPr>
              <a:t>[Le ciel était bleu clair.</a:t>
            </a:r>
            <a:endParaRPr/>
          </a:p>
          <a:p>
            <a:pPr indent="-901700" lvl="0" marL="901700" rtl="0" algn="l">
              <a:lnSpc>
                <a:spcPct val="114999"/>
              </a:lnSpc>
              <a:spcBef>
                <a:spcPts val="1200"/>
              </a:spcBef>
              <a:spcAft>
                <a:spcPts val="0"/>
              </a:spcAft>
              <a:buNone/>
            </a:pPr>
            <a:r>
              <a:rPr lang="fr-FR">
                <a:latin typeface="Arial"/>
                <a:ea typeface="Arial"/>
                <a:cs typeface="Arial"/>
                <a:sym typeface="Arial"/>
              </a:rPr>
              <a:t>Un petit vent caressait notre visage.</a:t>
            </a:r>
            <a:endParaRPr/>
          </a:p>
          <a:p>
            <a:pPr indent="-901700" lvl="0" marL="901700" rtl="0" algn="l">
              <a:lnSpc>
                <a:spcPct val="114999"/>
              </a:lnSpc>
              <a:spcBef>
                <a:spcPts val="1200"/>
              </a:spcBef>
              <a:spcAft>
                <a:spcPts val="0"/>
              </a:spcAft>
              <a:buNone/>
            </a:pPr>
            <a:r>
              <a:rPr lang="fr-FR">
                <a:latin typeface="Arial"/>
                <a:ea typeface="Arial"/>
                <a:cs typeface="Arial"/>
                <a:sym typeface="Arial"/>
              </a:rPr>
              <a:t>Le bourdonnement des abeilles faisait une belle mélodie.</a:t>
            </a:r>
            <a:endParaRPr/>
          </a:p>
          <a:p>
            <a:pPr indent="-901700" lvl="0" marL="901700" rtl="0" algn="l">
              <a:lnSpc>
                <a:spcPct val="114999"/>
              </a:lnSpc>
              <a:spcBef>
                <a:spcPts val="1200"/>
              </a:spcBef>
              <a:spcAft>
                <a:spcPts val="0"/>
              </a:spcAft>
              <a:buNone/>
            </a:pPr>
            <a:r>
              <a:rPr lang="fr-FR">
                <a:latin typeface="Arial"/>
                <a:ea typeface="Arial"/>
                <a:cs typeface="Arial"/>
                <a:sym typeface="Arial"/>
              </a:rPr>
              <a:t>Les fruits avaient un goût sucré incomparable.</a:t>
            </a:r>
            <a:endParaRPr/>
          </a:p>
          <a:p>
            <a:pPr indent="-901700" lvl="0" marL="901700" rtl="0" algn="l">
              <a:lnSpc>
                <a:spcPct val="114999"/>
              </a:lnSpc>
              <a:spcBef>
                <a:spcPts val="1200"/>
              </a:spcBef>
              <a:spcAft>
                <a:spcPts val="0"/>
              </a:spcAft>
              <a:buNone/>
            </a:pPr>
            <a:r>
              <a:rPr lang="fr-FR">
                <a:latin typeface="Arial"/>
                <a:ea typeface="Arial"/>
                <a:cs typeface="Arial"/>
                <a:sym typeface="Arial"/>
              </a:rPr>
              <a:t>Il y avait beaucoup de fleurs multicolores.</a:t>
            </a:r>
            <a:endParaRPr/>
          </a:p>
          <a:p>
            <a:pPr indent="-901700" lvl="0" marL="901700" rtl="0" algn="l">
              <a:lnSpc>
                <a:spcPct val="114999"/>
              </a:lnSpc>
              <a:spcBef>
                <a:spcPts val="1200"/>
              </a:spcBef>
              <a:spcAft>
                <a:spcPts val="0"/>
              </a:spcAft>
              <a:buNone/>
            </a:pPr>
            <a:r>
              <a:rPr lang="fr-FR">
                <a:latin typeface="Arial"/>
                <a:ea typeface="Arial"/>
                <a:cs typeface="Arial"/>
                <a:sym typeface="Arial"/>
              </a:rPr>
              <a:t>Elles avaient un parfum sublime.]</a:t>
            </a:r>
            <a:endParaRPr b="0" i="0" sz="1200">
              <a:solidFill>
                <a:schemeClr val="dk1"/>
              </a:solidFill>
              <a:latin typeface="Arial"/>
              <a:ea typeface="Arial"/>
              <a:cs typeface="Arial"/>
              <a:sym typeface="Arial"/>
            </a:endParaRPr>
          </a:p>
          <a:p>
            <a:pPr indent="-901700" lvl="0" marL="901700" rtl="0" algn="l">
              <a:lnSpc>
                <a:spcPct val="114999"/>
              </a:lnSpc>
              <a:spcBef>
                <a:spcPts val="1200"/>
              </a:spcBef>
              <a:spcAft>
                <a:spcPts val="0"/>
              </a:spcAft>
              <a:buNone/>
            </a:pPr>
            <a:r>
              <a:rPr b="0" i="0" lang="fr-FR" sz="1200">
                <a:solidFill>
                  <a:schemeClr val="dk1"/>
                </a:solidFill>
                <a:latin typeface="Arial"/>
                <a:ea typeface="Arial"/>
                <a:cs typeface="Arial"/>
                <a:sym typeface="Arial"/>
              </a:rPr>
              <a:t>Recueillir les réponses des apprenants</a:t>
            </a:r>
            <a:endParaRPr/>
          </a:p>
          <a:p>
            <a:pPr indent="-901700" lvl="0" marL="901700" rtl="0" algn="l">
              <a:lnSpc>
                <a:spcPct val="114999"/>
              </a:lnSpc>
              <a:spcBef>
                <a:spcPts val="1200"/>
              </a:spcBef>
              <a:spcAft>
                <a:spcPts val="0"/>
              </a:spcAft>
              <a:buNone/>
            </a:pPr>
            <a:r>
              <a:rPr b="0" i="0" lang="fr-FR" sz="1200">
                <a:solidFill>
                  <a:schemeClr val="dk1"/>
                </a:solidFill>
                <a:latin typeface="Arial"/>
                <a:ea typeface="Arial"/>
                <a:cs typeface="Arial"/>
                <a:sym typeface="Arial"/>
              </a:rPr>
              <a:t>Cliquer pour afficher les phrases</a:t>
            </a:r>
            <a:endParaRPr/>
          </a:p>
          <a:p>
            <a:pPr indent="-901700" lvl="0" marL="901700" rtl="0" algn="l">
              <a:lnSpc>
                <a:spcPct val="114999"/>
              </a:lnSpc>
              <a:spcBef>
                <a:spcPts val="1200"/>
              </a:spcBef>
              <a:spcAft>
                <a:spcPts val="0"/>
              </a:spcAft>
              <a:buNone/>
            </a:pPr>
            <a:r>
              <a:rPr b="1" i="1" lang="fr-FR" sz="1800">
                <a:solidFill>
                  <a:srgbClr val="000000"/>
                </a:solidFill>
                <a:latin typeface="Calibri"/>
                <a:ea typeface="Calibri"/>
                <a:cs typeface="Calibri"/>
                <a:sym typeface="Calibri"/>
              </a:rPr>
              <a:t>Lisez les phrases et dites dans chaque phrase de quoi on parle.</a:t>
            </a:r>
            <a:endParaRPr/>
          </a:p>
          <a:p>
            <a:pPr indent="-901700" lvl="0" marL="901700" rtl="0" algn="l">
              <a:lnSpc>
                <a:spcPct val="114999"/>
              </a:lnSpc>
              <a:spcBef>
                <a:spcPts val="1200"/>
              </a:spcBef>
              <a:spcAft>
                <a:spcPts val="0"/>
              </a:spcAft>
              <a:buNone/>
            </a:pPr>
            <a:r>
              <a:rPr b="0" i="0" lang="fr-FR" sz="1800">
                <a:solidFill>
                  <a:srgbClr val="000000"/>
                </a:solidFill>
                <a:latin typeface="Calibri"/>
                <a:ea typeface="Calibri"/>
                <a:cs typeface="Calibri"/>
                <a:sym typeface="Calibri"/>
              </a:rPr>
              <a:t>[Pause 5 secondes]</a:t>
            </a:r>
            <a:endParaRPr/>
          </a:p>
          <a:p>
            <a:pPr indent="-901700" lvl="0" marL="901700" rtl="0" algn="l">
              <a:lnSpc>
                <a:spcPct val="114999"/>
              </a:lnSpc>
              <a:spcBef>
                <a:spcPts val="1200"/>
              </a:spcBef>
              <a:spcAft>
                <a:spcPts val="0"/>
              </a:spcAft>
              <a:buNone/>
            </a:pPr>
            <a:r>
              <a:rPr b="1" i="1" lang="fr-FR" sz="1800">
                <a:solidFill>
                  <a:srgbClr val="000000"/>
                </a:solidFill>
                <a:latin typeface="Calibri"/>
                <a:ea typeface="Calibri"/>
                <a:cs typeface="Calibri"/>
                <a:sym typeface="Calibri"/>
              </a:rPr>
              <a:t>Le ciel / Un vent / Le bourdonnement des abeilles / Les fruits - un goût / de fleurs / Un parfum  </a:t>
            </a:r>
            <a:endParaRPr/>
          </a:p>
          <a:p>
            <a:pPr indent="-901700" lvl="0" marL="901700" rtl="0" algn="l">
              <a:lnSpc>
                <a:spcPct val="114999"/>
              </a:lnSpc>
              <a:spcBef>
                <a:spcPts val="1200"/>
              </a:spcBef>
              <a:spcAft>
                <a:spcPts val="0"/>
              </a:spcAft>
              <a:buNone/>
            </a:pPr>
            <a:r>
              <a:rPr b="1" i="1" lang="fr-FR" sz="1800">
                <a:solidFill>
                  <a:srgbClr val="000000"/>
                </a:solidFill>
                <a:latin typeface="Calibri"/>
                <a:ea typeface="Calibri"/>
                <a:cs typeface="Calibri"/>
                <a:sym typeface="Calibri"/>
              </a:rPr>
              <a:t>Quels adjectifs Romy emploie-t-elle pour décrire ces éléments ? </a:t>
            </a:r>
            <a:endParaRPr b="1" i="1" sz="1800">
              <a:solidFill>
                <a:srgbClr val="000000"/>
              </a:solidFill>
              <a:latin typeface="Calibri"/>
              <a:ea typeface="Calibri"/>
              <a:cs typeface="Calibri"/>
              <a:sym typeface="Calibri"/>
            </a:endParaRPr>
          </a:p>
          <a:p>
            <a:pPr indent="-901700" lvl="0" marL="901700" rtl="0" algn="l">
              <a:lnSpc>
                <a:spcPct val="114999"/>
              </a:lnSpc>
              <a:spcBef>
                <a:spcPts val="1200"/>
              </a:spcBef>
              <a:spcAft>
                <a:spcPts val="0"/>
              </a:spcAft>
              <a:buNone/>
            </a:pPr>
            <a:r>
              <a:rPr b="1" i="1" lang="fr-FR" sz="1800">
                <a:solidFill>
                  <a:srgbClr val="000000"/>
                </a:solidFill>
                <a:latin typeface="Calibri"/>
                <a:ea typeface="Calibri"/>
                <a:cs typeface="Calibri"/>
                <a:sym typeface="Calibri"/>
              </a:rPr>
              <a:t>Comment est le ciel ? Le vent ? La mélodie ? Le goût ? Comment sont les fleurs ? Et le parfum ?</a:t>
            </a:r>
            <a:endParaRPr/>
          </a:p>
          <a:p>
            <a:pPr indent="-901700" lvl="0" marL="901700" rtl="0" algn="l">
              <a:lnSpc>
                <a:spcPct val="114999"/>
              </a:lnSpc>
              <a:spcBef>
                <a:spcPts val="1200"/>
              </a:spcBef>
              <a:spcAft>
                <a:spcPts val="0"/>
              </a:spcAft>
              <a:buNone/>
            </a:pPr>
            <a:r>
              <a:rPr b="0" i="0" lang="fr-FR" sz="1800">
                <a:solidFill>
                  <a:srgbClr val="000000"/>
                </a:solidFill>
                <a:latin typeface="Calibri"/>
                <a:ea typeface="Calibri"/>
                <a:cs typeface="Calibri"/>
                <a:sym typeface="Calibri"/>
              </a:rPr>
              <a:t>[Pause 8 secondes]</a:t>
            </a:r>
            <a:endParaRPr b="0" i="0">
              <a:solidFill>
                <a:srgbClr val="000000"/>
              </a:solidFill>
              <a:latin typeface="Calibri"/>
              <a:ea typeface="Calibri"/>
              <a:cs typeface="Calibri"/>
              <a:sym typeface="Calibri"/>
            </a:endParaRPr>
          </a:p>
          <a:p>
            <a:pPr indent="0" lvl="0" marL="0" rtl="0" algn="l">
              <a:spcBef>
                <a:spcPts val="0"/>
              </a:spcBef>
              <a:spcAft>
                <a:spcPts val="0"/>
              </a:spcAft>
              <a:buNone/>
            </a:pPr>
            <a:r>
              <a:t/>
            </a:r>
            <a:endParaRPr b="1" i="1">
              <a:highlight>
                <a:srgbClr val="FFFF00"/>
              </a:highlight>
            </a:endParaRPr>
          </a:p>
        </p:txBody>
      </p:sp>
      <p:sp>
        <p:nvSpPr>
          <p:cNvPr id="236" name="Google Shape;236;p1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3" name="Google Shape;243;p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838200" lvl="0" marL="838200" rtl="0" algn="l">
              <a:lnSpc>
                <a:spcPct val="114999"/>
              </a:lnSpc>
              <a:spcBef>
                <a:spcPts val="1200"/>
              </a:spcBef>
              <a:spcAft>
                <a:spcPts val="0"/>
              </a:spcAft>
              <a:buNone/>
            </a:pPr>
            <a:r>
              <a:rPr lang="fr-FR">
                <a:latin typeface="Arial"/>
                <a:ea typeface="Arial"/>
                <a:cs typeface="Arial"/>
                <a:sym typeface="Arial"/>
              </a:rPr>
              <a:t>Corriger avec le groupe-classe </a:t>
            </a:r>
            <a:endParaRPr/>
          </a:p>
          <a:p>
            <a:pPr indent="-838200" lvl="0" marL="838200" rtl="0" algn="l">
              <a:lnSpc>
                <a:spcPct val="114999"/>
              </a:lnSpc>
              <a:spcBef>
                <a:spcPts val="1200"/>
              </a:spcBef>
              <a:spcAft>
                <a:spcPts val="0"/>
              </a:spcAft>
              <a:buNone/>
            </a:pPr>
            <a:r>
              <a:rPr lang="fr-FR">
                <a:latin typeface="Arial"/>
                <a:ea typeface="Arial"/>
                <a:cs typeface="Arial"/>
                <a:sym typeface="Arial"/>
              </a:rPr>
              <a:t>Cliquer pour surligner les réponses</a:t>
            </a:r>
            <a:endParaRPr/>
          </a:p>
          <a:p>
            <a:pPr indent="-838200" lvl="0" marL="838200" rtl="0" algn="l">
              <a:lnSpc>
                <a:spcPct val="114999"/>
              </a:lnSpc>
              <a:spcBef>
                <a:spcPts val="1200"/>
              </a:spcBef>
              <a:spcAft>
                <a:spcPts val="0"/>
              </a:spcAft>
              <a:buNone/>
            </a:pPr>
            <a:r>
              <a:rPr lang="fr-FR">
                <a:latin typeface="Arial"/>
                <a:ea typeface="Arial"/>
                <a:cs typeface="Arial"/>
                <a:sym typeface="Arial"/>
              </a:rPr>
              <a:t>Bleu clair ; petit ; belle ; sucré ; incomparable ; multicolores ; sublime</a:t>
            </a:r>
            <a:endParaRPr>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Alors les amis, les adjectifs sont très importants dans la description. Pourquoi ?</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[Pause 5 secondes]</a:t>
            </a:r>
            <a:endParaRPr>
              <a:latin typeface="Arial"/>
              <a:ea typeface="Arial"/>
              <a:cs typeface="Arial"/>
              <a:sym typeface="Arial"/>
            </a:endParaRPr>
          </a:p>
          <a:p>
            <a:pPr indent="0" lvl="0" marL="0" rtl="0" algn="l">
              <a:spcBef>
                <a:spcPts val="0"/>
              </a:spcBef>
              <a:spcAft>
                <a:spcPts val="0"/>
              </a:spcAft>
              <a:buNone/>
            </a:pPr>
            <a:r>
              <a:rPr b="1" i="1" lang="fr-FR">
                <a:latin typeface="Arial"/>
                <a:ea typeface="Arial"/>
                <a:cs typeface="Arial"/>
                <a:sym typeface="Arial"/>
              </a:rPr>
              <a:t>Les adjectifs sont importants car ils nous permettent de dégager la forme des choses, la couleur, l’odeur, l’apparence, le goût, etc. </a:t>
            </a:r>
            <a:endParaRPr>
              <a:latin typeface="Arial"/>
              <a:ea typeface="Arial"/>
              <a:cs typeface="Arial"/>
              <a:sym typeface="Arial"/>
            </a:endParaRPr>
          </a:p>
          <a:p>
            <a:pPr indent="0" lvl="0" marL="0" rtl="0" algn="l">
              <a:spcBef>
                <a:spcPts val="0"/>
              </a:spcBef>
              <a:spcAft>
                <a:spcPts val="0"/>
              </a:spcAft>
              <a:buNone/>
            </a:pPr>
            <a:r>
              <a:rPr b="1" i="1" lang="fr-FR">
                <a:latin typeface="Arial"/>
                <a:ea typeface="Arial"/>
                <a:cs typeface="Arial"/>
                <a:sym typeface="Arial"/>
              </a:rPr>
              <a:t>Donc les adjectifs nous permettent d'imaginer le paysage dont il s’agit.</a:t>
            </a:r>
            <a:endParaRPr>
              <a:latin typeface="Arial"/>
              <a:ea typeface="Arial"/>
              <a:cs typeface="Arial"/>
              <a:sym typeface="Arial"/>
            </a:endParaRPr>
          </a:p>
          <a:p>
            <a:pPr indent="0" lvl="0" marL="0" rtl="0" algn="l">
              <a:spcBef>
                <a:spcPts val="0"/>
              </a:spcBef>
              <a:spcAft>
                <a:spcPts val="0"/>
              </a:spcAft>
              <a:buClr>
                <a:schemeClr val="dk1"/>
              </a:buClr>
              <a:buSzPts val="1200"/>
              <a:buFont typeface="Arial"/>
              <a:buNone/>
            </a:pPr>
            <a:r>
              <a:t/>
            </a:r>
            <a:endParaRPr/>
          </a:p>
          <a:p>
            <a:pPr indent="0" lvl="0" marL="0" rtl="0" algn="l">
              <a:spcBef>
                <a:spcPts val="0"/>
              </a:spcBef>
              <a:spcAft>
                <a:spcPts val="0"/>
              </a:spcAft>
              <a:buClr>
                <a:schemeClr val="dk1"/>
              </a:buClr>
              <a:buSzPts val="1100"/>
              <a:buFont typeface="Arial"/>
              <a:buNone/>
            </a:pPr>
            <a:r>
              <a:t/>
            </a:r>
            <a:endParaRPr b="1" i="1"/>
          </a:p>
          <a:p>
            <a:pPr indent="0" lvl="0" marL="0" rtl="0" algn="l">
              <a:spcBef>
                <a:spcPts val="0"/>
              </a:spcBef>
              <a:spcAft>
                <a:spcPts val="0"/>
              </a:spcAft>
              <a:buNone/>
            </a:pPr>
            <a:r>
              <a:t/>
            </a:r>
            <a:endParaRPr b="1" i="1">
              <a:highlight>
                <a:srgbClr val="FFFF00"/>
              </a:highlight>
            </a:endParaRPr>
          </a:p>
        </p:txBody>
      </p:sp>
      <p:sp>
        <p:nvSpPr>
          <p:cNvPr id="244" name="Google Shape;244;p1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b="1" lang="fr-FR" u="none">
                <a:latin typeface="Arial"/>
                <a:ea typeface="Arial"/>
                <a:cs typeface="Arial"/>
                <a:sym typeface="Arial"/>
              </a:rPr>
              <a:t>Compréhension de l’oral</a:t>
            </a:r>
            <a:endParaRPr b="1" u="none">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b="1"/>
          </a:p>
          <a:p>
            <a:pPr indent="0" lvl="0" marL="0" rtl="0" algn="l">
              <a:spcBef>
                <a:spcPts val="0"/>
              </a:spcBef>
              <a:spcAft>
                <a:spcPts val="0"/>
              </a:spcAft>
              <a:buNone/>
            </a:pPr>
            <a:r>
              <a:rPr b="1" lang="fr-FR">
                <a:latin typeface="Arial"/>
                <a:ea typeface="Arial"/>
                <a:cs typeface="Arial"/>
                <a:sym typeface="Arial"/>
              </a:rPr>
              <a:t>Objectif du curriculum </a:t>
            </a:r>
            <a:endParaRPr/>
          </a:p>
          <a:p>
            <a:pPr indent="0" lvl="0" marL="0" rtl="0" algn="l">
              <a:spcBef>
                <a:spcPts val="0"/>
              </a:spcBef>
              <a:spcAft>
                <a:spcPts val="0"/>
              </a:spcAft>
              <a:buClr>
                <a:schemeClr val="dk1"/>
              </a:buClr>
              <a:buSzPts val="1100"/>
              <a:buFont typeface="Arial"/>
              <a:buNone/>
            </a:pPr>
            <a:r>
              <a:rPr lang="fr-FR">
                <a:latin typeface="Arial"/>
                <a:ea typeface="Arial"/>
                <a:cs typeface="Arial"/>
                <a:sym typeface="Arial"/>
              </a:rPr>
              <a:t>Comprendre le message de supports sonores variés : chansons, spots publicitaires</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rPr b="1" lang="fr-FR">
                <a:latin typeface="Arial"/>
                <a:ea typeface="Arial"/>
                <a:cs typeface="Arial"/>
                <a:sym typeface="Arial"/>
              </a:rPr>
              <a:t>Objectif spécifique</a:t>
            </a:r>
            <a:endParaRPr b="1">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Comprendre un document sonore où l’on décrit un paysage dans le cadre d’une narration</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400"/>
              <a:buFont typeface="Calibri"/>
              <a:buNone/>
            </a:pPr>
            <a:r>
              <a:t/>
            </a:r>
            <a:endParaRPr b="1" u="sng"/>
          </a:p>
          <a:p>
            <a:pPr indent="0" lvl="0" marL="0" rtl="0" algn="l">
              <a:lnSpc>
                <a:spcPct val="115000"/>
              </a:lnSpc>
              <a:spcBef>
                <a:spcPts val="0"/>
              </a:spcBef>
              <a:spcAft>
                <a:spcPts val="0"/>
              </a:spcAft>
              <a:buClr>
                <a:schemeClr val="dk1"/>
              </a:buClr>
              <a:buSzPts val="1400"/>
              <a:buFont typeface="Arial"/>
              <a:buNone/>
            </a:pPr>
            <a:r>
              <a:rPr b="1" lang="fr-FR" u="none">
                <a:latin typeface="Arial"/>
                <a:ea typeface="Arial"/>
                <a:cs typeface="Arial"/>
                <a:sym typeface="Arial"/>
              </a:rPr>
              <a:t>Expression orale</a:t>
            </a:r>
            <a:endParaRPr/>
          </a:p>
          <a:p>
            <a:pPr indent="0" lvl="0" marL="0" rtl="0" algn="l">
              <a:lnSpc>
                <a:spcPct val="115000"/>
              </a:lnSpc>
              <a:spcBef>
                <a:spcPts val="0"/>
              </a:spcBef>
              <a:spcAft>
                <a:spcPts val="0"/>
              </a:spcAft>
              <a:buClr>
                <a:schemeClr val="dk1"/>
              </a:buClr>
              <a:buSzPts val="1400"/>
              <a:buFont typeface="Calibri"/>
              <a:buNone/>
            </a:pPr>
            <a:r>
              <a:t/>
            </a:r>
            <a:endParaRPr u="none">
              <a:latin typeface="Arial"/>
              <a:ea typeface="Arial"/>
              <a:cs typeface="Arial"/>
              <a:sym typeface="Arial"/>
            </a:endParaRPr>
          </a:p>
          <a:p>
            <a:pPr indent="0" lvl="0" marL="0" rtl="0" algn="l">
              <a:spcBef>
                <a:spcPts val="0"/>
              </a:spcBef>
              <a:spcAft>
                <a:spcPts val="0"/>
              </a:spcAft>
              <a:buNone/>
            </a:pPr>
            <a:r>
              <a:rPr b="1" lang="fr-FR">
                <a:latin typeface="Arial"/>
                <a:ea typeface="Arial"/>
                <a:cs typeface="Arial"/>
                <a:sym typeface="Arial"/>
              </a:rPr>
              <a:t>Objectif du curriculum </a:t>
            </a:r>
            <a:endParaRPr/>
          </a:p>
          <a:p>
            <a:pPr indent="0" lvl="0" marL="0" rtl="0" algn="l">
              <a:spcBef>
                <a:spcPts val="0"/>
              </a:spcBef>
              <a:spcAft>
                <a:spcPts val="0"/>
              </a:spcAft>
              <a:buClr>
                <a:srgbClr val="000000"/>
              </a:buClr>
              <a:buSzPts val="1800"/>
              <a:buFont typeface="Calibri"/>
              <a:buNone/>
            </a:pPr>
            <a:r>
              <a:rPr b="0" i="0" lang="fr-FR" sz="1800">
                <a:solidFill>
                  <a:srgbClr val="000000"/>
                </a:solidFill>
                <a:latin typeface="Calibri"/>
                <a:ea typeface="Calibri"/>
                <a:cs typeface="Calibri"/>
                <a:sym typeface="Calibri"/>
              </a:rPr>
              <a:t>Rendre compte d'événements quotidiens, scolaires et extrascolaires</a:t>
            </a:r>
            <a:endParaRPr/>
          </a:p>
          <a:p>
            <a:pPr indent="0" lvl="0" marL="0" rtl="0" algn="l">
              <a:lnSpc>
                <a:spcPct val="115000"/>
              </a:lnSpc>
              <a:spcBef>
                <a:spcPts val="0"/>
              </a:spcBef>
              <a:spcAft>
                <a:spcPts val="0"/>
              </a:spcAft>
              <a:buClr>
                <a:schemeClr val="dk1"/>
              </a:buClr>
              <a:buSzPts val="1400"/>
              <a:buFont typeface="Arial"/>
              <a:buNone/>
            </a:pPr>
            <a:r>
              <a:rPr b="1" lang="fr-FR">
                <a:latin typeface="Arial"/>
                <a:ea typeface="Arial"/>
                <a:cs typeface="Arial"/>
                <a:sym typeface="Arial"/>
              </a:rPr>
              <a:t>Objectif spécifique</a:t>
            </a:r>
            <a:endParaRPr>
              <a:latin typeface="Arial"/>
              <a:ea typeface="Arial"/>
              <a:cs typeface="Arial"/>
              <a:sym typeface="Arial"/>
            </a:endParaRPr>
          </a:p>
          <a:p>
            <a:pPr indent="0" lvl="0" marL="0" rtl="0" algn="l">
              <a:spcBef>
                <a:spcPts val="0"/>
              </a:spcBef>
              <a:spcAft>
                <a:spcPts val="0"/>
              </a:spcAft>
              <a:buClr>
                <a:srgbClr val="000000"/>
              </a:buClr>
              <a:buSzPts val="1200"/>
              <a:buFont typeface="Calibri"/>
              <a:buNone/>
            </a:pPr>
            <a:r>
              <a:rPr b="0" i="0" lang="fr-FR" sz="1200">
                <a:solidFill>
                  <a:srgbClr val="000000"/>
                </a:solidFill>
                <a:latin typeface="Calibri"/>
                <a:ea typeface="Calibri"/>
                <a:cs typeface="Calibri"/>
                <a:sym typeface="Calibri"/>
              </a:rPr>
              <a:t>Rendre compte d’un pique-nique en famille en mettant l’accent sur la description d’un paysage au printemps</a:t>
            </a:r>
            <a:endParaRPr>
              <a:solidFill>
                <a:srgbClr val="000000"/>
              </a:solidFill>
            </a:endParaRPr>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02" name="Google Shape;102;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8" name="Google Shape;258;p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fr-FR">
                <a:latin typeface="Arial"/>
                <a:ea typeface="Arial"/>
                <a:cs typeface="Arial"/>
                <a:sym typeface="Arial"/>
              </a:rPr>
              <a:t>Lisez les phrases de Romy et trouvez le verbe dans chacune de ces phrases. </a:t>
            </a:r>
            <a:endParaRPr/>
          </a:p>
          <a:p>
            <a:pPr indent="0" lvl="0" marL="0" marR="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[Pause 5 secondes] </a:t>
            </a:r>
            <a:endParaRPr/>
          </a:p>
          <a:p>
            <a:pPr indent="0" lvl="0" marL="0" rtl="0" algn="l">
              <a:spcBef>
                <a:spcPts val="0"/>
              </a:spcBef>
              <a:spcAft>
                <a:spcPts val="0"/>
              </a:spcAft>
              <a:buNone/>
            </a:pPr>
            <a:r>
              <a:rPr b="0" i="0" lang="fr-FR">
                <a:latin typeface="Arial"/>
                <a:ea typeface="Arial"/>
                <a:cs typeface="Arial"/>
                <a:sym typeface="Arial"/>
              </a:rPr>
              <a:t>Recueillir les réponses des apprenants et cliquer pour surligner les verbes</a:t>
            </a:r>
            <a:endParaRPr/>
          </a:p>
          <a:p>
            <a:pPr indent="0" lvl="0" marL="0" rtl="0" algn="l">
              <a:spcBef>
                <a:spcPts val="0"/>
              </a:spcBef>
              <a:spcAft>
                <a:spcPts val="0"/>
              </a:spcAft>
              <a:buNone/>
            </a:pPr>
            <a:r>
              <a:rPr b="1" i="1" lang="fr-FR">
                <a:latin typeface="Arial"/>
                <a:ea typeface="Arial"/>
                <a:cs typeface="Arial"/>
                <a:sym typeface="Arial"/>
              </a:rPr>
              <a:t>Est-ce que Romy a décrit le paysage au présent ou au passé ?</a:t>
            </a:r>
            <a:endParaRPr b="1" i="1">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[Pause 5 secondes] </a:t>
            </a:r>
            <a:endParaRPr/>
          </a:p>
          <a:p>
            <a:pPr indent="0" lvl="0" marL="0" rtl="0" algn="l">
              <a:spcBef>
                <a:spcPts val="0"/>
              </a:spcBef>
              <a:spcAft>
                <a:spcPts val="0"/>
              </a:spcAft>
              <a:buClr>
                <a:schemeClr val="dk1"/>
              </a:buClr>
              <a:buSzPts val="1100"/>
              <a:buFont typeface="Arial"/>
              <a:buNone/>
            </a:pPr>
            <a:r>
              <a:rPr b="1" i="1" lang="fr-FR">
                <a:latin typeface="Arial"/>
                <a:ea typeface="Arial"/>
                <a:cs typeface="Arial"/>
                <a:sym typeface="Arial"/>
              </a:rPr>
              <a:t>Au passé.</a:t>
            </a:r>
            <a:endParaRPr b="1" i="1">
              <a:latin typeface="Arial"/>
              <a:ea typeface="Arial"/>
              <a:cs typeface="Arial"/>
              <a:sym typeface="Arial"/>
            </a:endParaRPr>
          </a:p>
          <a:p>
            <a:pPr indent="0" lvl="0" marL="0" rtl="0" algn="l">
              <a:spcBef>
                <a:spcPts val="0"/>
              </a:spcBef>
              <a:spcAft>
                <a:spcPts val="0"/>
              </a:spcAft>
              <a:buNone/>
            </a:pPr>
            <a:r>
              <a:rPr b="1" i="1" lang="fr-FR">
                <a:latin typeface="Arial"/>
                <a:ea typeface="Arial"/>
                <a:cs typeface="Arial"/>
                <a:sym typeface="Arial"/>
              </a:rPr>
              <a:t>Quel temps verbal Romy a-t-elle utilisé dans sa description ? </a:t>
            </a:r>
            <a:endParaRPr b="1" i="1"/>
          </a:p>
          <a:p>
            <a:pPr indent="0" lvl="0" marL="0" rtl="0" algn="l">
              <a:spcBef>
                <a:spcPts val="0"/>
              </a:spcBef>
              <a:spcAft>
                <a:spcPts val="0"/>
              </a:spcAft>
              <a:buNone/>
            </a:pPr>
            <a:r>
              <a:rPr b="1" i="1" lang="fr-FR">
                <a:latin typeface="Arial"/>
                <a:ea typeface="Arial"/>
                <a:cs typeface="Arial"/>
                <a:sym typeface="Arial"/>
              </a:rPr>
              <a:t>Écoutez quelques phrases de Romy et relevez le temps verbal utilisé. </a:t>
            </a:r>
            <a:endParaRPr/>
          </a:p>
          <a:p>
            <a:pPr indent="0" lvl="0" marL="0" rtl="0" algn="l">
              <a:spcBef>
                <a:spcPts val="0"/>
              </a:spcBef>
              <a:spcAft>
                <a:spcPts val="0"/>
              </a:spcAft>
              <a:buNone/>
            </a:pPr>
            <a:r>
              <a:rPr lang="fr-FR">
                <a:latin typeface="Arial"/>
                <a:ea typeface="Arial"/>
                <a:cs typeface="Arial"/>
                <a:sym typeface="Arial"/>
              </a:rPr>
              <a:t>Faire écouter l'extrait de l'enregistrement </a:t>
            </a:r>
            <a:endParaRPr b="1" i="1">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[Le ciel était bleu clair.</a:t>
            </a:r>
            <a:endParaRPr b="1" i="1"/>
          </a:p>
          <a:p>
            <a:pPr indent="0" lvl="0" marL="0" rtl="0" algn="l">
              <a:spcBef>
                <a:spcPts val="0"/>
              </a:spcBef>
              <a:spcAft>
                <a:spcPts val="0"/>
              </a:spcAft>
              <a:buNone/>
            </a:pPr>
            <a:r>
              <a:rPr lang="fr-FR">
                <a:latin typeface="Arial"/>
                <a:ea typeface="Arial"/>
                <a:cs typeface="Arial"/>
                <a:sym typeface="Arial"/>
              </a:rPr>
              <a:t>Un petit vent caressait notre visage.</a:t>
            </a:r>
            <a:endParaRPr b="1" i="1"/>
          </a:p>
          <a:p>
            <a:pPr indent="0" lvl="0" marL="0" rtl="0" algn="l">
              <a:spcBef>
                <a:spcPts val="0"/>
              </a:spcBef>
              <a:spcAft>
                <a:spcPts val="0"/>
              </a:spcAft>
              <a:buNone/>
            </a:pPr>
            <a:r>
              <a:rPr lang="fr-FR">
                <a:latin typeface="Arial"/>
                <a:ea typeface="Arial"/>
                <a:cs typeface="Arial"/>
                <a:sym typeface="Arial"/>
              </a:rPr>
              <a:t>Le bourdonnement des abeilles faisait une belle mélodie.]</a:t>
            </a:r>
            <a:endParaRPr b="1" i="1"/>
          </a:p>
          <a:p>
            <a:pPr indent="0" lvl="0" marL="0" rtl="0" algn="l">
              <a:spcBef>
                <a:spcPts val="0"/>
              </a:spcBef>
              <a:spcAft>
                <a:spcPts val="0"/>
              </a:spcAft>
              <a:buClr>
                <a:schemeClr val="dk1"/>
              </a:buClr>
              <a:buSzPts val="1100"/>
              <a:buFont typeface="Arial"/>
              <a:buNone/>
            </a:pPr>
            <a:r>
              <a:rPr b="1" i="1" lang="fr-FR"/>
              <a:t>Alors c’est quel temps ?</a:t>
            </a:r>
            <a:r>
              <a:rPr lang="fr-FR"/>
              <a:t> </a:t>
            </a:r>
            <a:endParaRPr/>
          </a:p>
          <a:p>
            <a:pPr indent="0" lvl="0" marL="0" rtl="0" algn="l">
              <a:spcBef>
                <a:spcPts val="0"/>
              </a:spcBef>
              <a:spcAft>
                <a:spcPts val="0"/>
              </a:spcAft>
              <a:buClr>
                <a:schemeClr val="dk1"/>
              </a:buClr>
              <a:buSzPts val="1100"/>
              <a:buFont typeface="Arial"/>
              <a:buNone/>
            </a:pPr>
            <a:r>
              <a:rPr lang="fr-FR"/>
              <a:t>[Pause 3 secondes]</a:t>
            </a:r>
            <a:endParaRPr/>
          </a:p>
          <a:p>
            <a:pPr indent="0" lvl="0" marL="0" rtl="0" algn="l">
              <a:spcBef>
                <a:spcPts val="0"/>
              </a:spcBef>
              <a:spcAft>
                <a:spcPts val="0"/>
              </a:spcAft>
              <a:buNone/>
            </a:pPr>
            <a:r>
              <a:rPr b="1" i="1" lang="fr-FR">
                <a:latin typeface="Arial"/>
                <a:ea typeface="Arial"/>
                <a:cs typeface="Arial"/>
                <a:sym typeface="Arial"/>
              </a:rPr>
              <a:t>L’imparfait.  </a:t>
            </a:r>
            <a:endParaRPr b="1" i="1"/>
          </a:p>
          <a:p>
            <a:pPr indent="0" lvl="0" marL="0" rtl="0" algn="l">
              <a:spcBef>
                <a:spcPts val="0"/>
              </a:spcBef>
              <a:spcAft>
                <a:spcPts val="0"/>
              </a:spcAft>
              <a:buNone/>
            </a:pPr>
            <a:r>
              <a:rPr lang="fr-FR">
                <a:latin typeface="Arial"/>
                <a:ea typeface="Arial"/>
                <a:cs typeface="Arial"/>
                <a:sym typeface="Arial"/>
              </a:rPr>
              <a:t>Possibilité de faire le rappel de la conjugaison de quelques verbes à l’imparfait</a:t>
            </a:r>
            <a:endParaRPr>
              <a:latin typeface="Arial"/>
              <a:ea typeface="Arial"/>
              <a:cs typeface="Arial"/>
              <a:sym typeface="Arial"/>
            </a:endParaRPr>
          </a:p>
          <a:p>
            <a:pPr indent="0" lvl="0" marL="0" rtl="0" algn="l">
              <a:spcBef>
                <a:spcPts val="0"/>
              </a:spcBef>
              <a:spcAft>
                <a:spcPts val="0"/>
              </a:spcAft>
              <a:buClr>
                <a:schemeClr val="dk1"/>
              </a:buClr>
              <a:buSzPts val="1200"/>
              <a:buFont typeface="Calibri"/>
              <a:buNone/>
            </a:pPr>
            <a:r>
              <a:t/>
            </a:r>
            <a:endParaRPr b="1" i="1"/>
          </a:p>
        </p:txBody>
      </p:sp>
      <p:sp>
        <p:nvSpPr>
          <p:cNvPr id="259" name="Google Shape;259;p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9" name="Google Shape;269;p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fr-FR">
                <a:latin typeface="Arial"/>
                <a:ea typeface="Arial"/>
                <a:cs typeface="Arial"/>
                <a:sym typeface="Arial"/>
              </a:rPr>
              <a:t>Voyons Mathilde maintenant. </a:t>
            </a:r>
            <a:endParaRPr/>
          </a:p>
          <a:p>
            <a:pPr indent="0" lvl="0" marL="0" rtl="0" algn="l">
              <a:spcBef>
                <a:spcPts val="0"/>
              </a:spcBef>
              <a:spcAft>
                <a:spcPts val="0"/>
              </a:spcAft>
              <a:buNone/>
            </a:pPr>
            <a:r>
              <a:rPr b="1" i="1" lang="fr-FR">
                <a:latin typeface="Arial"/>
                <a:ea typeface="Arial"/>
                <a:cs typeface="Arial"/>
                <a:sym typeface="Arial"/>
              </a:rPr>
              <a:t>Mathilde est allée en pique-nique avec sa famille et elle a décrit le paysage autour d’elle. </a:t>
            </a:r>
            <a:endParaRPr b="1" i="1">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Pouvez-vous l’aider à mettre les adjectifs à la bonne place ?</a:t>
            </a:r>
            <a:endParaRPr b="1" i="1">
              <a:latin typeface="Arial"/>
              <a:ea typeface="Arial"/>
              <a:cs typeface="Arial"/>
              <a:sym typeface="Arial"/>
            </a:endParaRPr>
          </a:p>
          <a:p>
            <a:pPr indent="0" lvl="0" marL="0" rtl="0" algn="l">
              <a:spcBef>
                <a:spcPts val="0"/>
              </a:spcBef>
              <a:spcAft>
                <a:spcPts val="0"/>
              </a:spcAft>
              <a:buClr>
                <a:schemeClr val="dk1"/>
              </a:buClr>
              <a:buSzPts val="1200"/>
              <a:buFont typeface="Calibri"/>
              <a:buNone/>
            </a:pPr>
            <a:r>
              <a:t/>
            </a:r>
            <a:endParaRPr/>
          </a:p>
        </p:txBody>
      </p:sp>
      <p:sp>
        <p:nvSpPr>
          <p:cNvPr id="270" name="Google Shape;270;p2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6" name="Google Shape;276;p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Projeter la diapo</a:t>
            </a:r>
            <a:endParaRPr>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Accorder du temps aux apprenants pour réfléchir aux réponses et les comparer en binôme</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Les apprenants écrivent les numéros 1 à 5 et puis, le mot convenable à côté de chaque numéro.</a:t>
            </a:r>
            <a:endParaRPr/>
          </a:p>
          <a:p>
            <a:pPr indent="0" lvl="0" marL="0" rtl="0" algn="l">
              <a:spcBef>
                <a:spcPts val="0"/>
              </a:spcBef>
              <a:spcAft>
                <a:spcPts val="0"/>
              </a:spcAft>
              <a:buNone/>
            </a:pPr>
            <a:r>
              <a:rPr b="1" i="1" lang="fr-FR">
                <a:latin typeface="Arial"/>
                <a:ea typeface="Arial"/>
                <a:cs typeface="Arial"/>
                <a:sym typeface="Arial"/>
              </a:rPr>
              <a:t>Complétez les phrases de Mathilde avec le mot convenable. </a:t>
            </a:r>
            <a:endParaRPr b="1" i="1">
              <a:latin typeface="Arial"/>
              <a:ea typeface="Arial"/>
              <a:cs typeface="Arial"/>
              <a:sym typeface="Arial"/>
            </a:endParaRPr>
          </a:p>
          <a:p>
            <a:pPr indent="0" lvl="0" marL="0" rtl="0" algn="l">
              <a:spcBef>
                <a:spcPts val="0"/>
              </a:spcBef>
              <a:spcAft>
                <a:spcPts val="0"/>
              </a:spcAft>
              <a:buClr>
                <a:schemeClr val="dk1"/>
              </a:buClr>
              <a:buSzPts val="1200"/>
              <a:buFont typeface="Calibri"/>
              <a:buNone/>
            </a:pPr>
            <a:r>
              <a:t/>
            </a:r>
            <a:endParaRPr>
              <a:highlight>
                <a:srgbClr val="FFFF00"/>
              </a:highlight>
            </a:endParaRPr>
          </a:p>
        </p:txBody>
      </p:sp>
      <p:sp>
        <p:nvSpPr>
          <p:cNvPr id="277" name="Google Shape;277;p2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0" name="Google Shape;290;p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rPr b="1" i="1" lang="fr-FR"/>
              <a:t>Vérifions ensemble. </a:t>
            </a:r>
            <a:endParaRPr/>
          </a:p>
          <a:p>
            <a:pPr indent="0" lvl="0" marL="0" marR="0" rtl="0" algn="l">
              <a:lnSpc>
                <a:spcPct val="100000"/>
              </a:lnSpc>
              <a:spcBef>
                <a:spcPts val="0"/>
              </a:spcBef>
              <a:spcAft>
                <a:spcPts val="0"/>
              </a:spcAft>
              <a:buClr>
                <a:srgbClr val="000000"/>
              </a:buClr>
              <a:buSzPts val="1400"/>
              <a:buFont typeface="Arial"/>
              <a:buNone/>
            </a:pPr>
            <a:r>
              <a:rPr lang="fr-FR"/>
              <a:t>Corriger avec le groupe-classe</a:t>
            </a:r>
            <a:endParaRPr/>
          </a:p>
          <a:p>
            <a:pPr indent="0" lvl="0" marL="0" marR="0" rtl="0" algn="l">
              <a:lnSpc>
                <a:spcPct val="100000"/>
              </a:lnSpc>
              <a:spcBef>
                <a:spcPts val="0"/>
              </a:spcBef>
              <a:spcAft>
                <a:spcPts val="0"/>
              </a:spcAft>
              <a:buClr>
                <a:srgbClr val="000000"/>
              </a:buClr>
              <a:buSzPts val="1400"/>
              <a:buFont typeface="Arial"/>
              <a:buNone/>
            </a:pPr>
            <a:r>
              <a:rPr lang="fr-FR"/>
              <a:t>Cliquer pour montrer les réponses</a:t>
            </a:r>
            <a:endParaRPr/>
          </a:p>
          <a:p>
            <a:pPr indent="0" lvl="0" marL="0" rtl="0" algn="l">
              <a:spcBef>
                <a:spcPts val="0"/>
              </a:spcBef>
              <a:spcAft>
                <a:spcPts val="0"/>
              </a:spcAft>
              <a:buClr>
                <a:schemeClr val="dk1"/>
              </a:buClr>
              <a:buSzPts val="1200"/>
              <a:buFont typeface="Calibri"/>
              <a:buNone/>
            </a:pPr>
            <a:r>
              <a:t/>
            </a:r>
            <a:endParaRPr b="1" i="1"/>
          </a:p>
        </p:txBody>
      </p:sp>
      <p:sp>
        <p:nvSpPr>
          <p:cNvPr id="291" name="Google Shape;291;p2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4" name="Google Shape;304;p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i="1" lang="fr-FR">
                <a:latin typeface="Arial"/>
                <a:ea typeface="Arial"/>
                <a:cs typeface="Arial"/>
                <a:sym typeface="Arial"/>
              </a:rPr>
              <a:t>Comme Romy, Mathilde a fait une belle description de la nature à travers les sens.</a:t>
            </a:r>
            <a:endParaRPr/>
          </a:p>
          <a:p>
            <a:pPr indent="0" lvl="0" marL="0" rtl="0" algn="l">
              <a:spcBef>
                <a:spcPts val="0"/>
              </a:spcBef>
              <a:spcAft>
                <a:spcPts val="0"/>
              </a:spcAft>
              <a:buClr>
                <a:schemeClr val="dk1"/>
              </a:buClr>
              <a:buSzPts val="1100"/>
              <a:buFont typeface="Arial"/>
              <a:buNone/>
            </a:pPr>
            <a:r>
              <a:rPr b="1" i="1" lang="fr-FR">
                <a:latin typeface="Arial"/>
                <a:ea typeface="Arial"/>
                <a:cs typeface="Arial"/>
                <a:sym typeface="Arial"/>
              </a:rPr>
              <a:t> Associez les phrases de Mathilde aux sens.</a:t>
            </a:r>
            <a:endParaRPr b="1" i="1">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[Pause 10 secondes]</a:t>
            </a:r>
            <a:endParaRPr/>
          </a:p>
          <a:p>
            <a:pPr indent="0" lvl="0" marL="0" rtl="0" algn="l">
              <a:spcBef>
                <a:spcPts val="0"/>
              </a:spcBef>
              <a:spcAft>
                <a:spcPts val="0"/>
              </a:spcAft>
              <a:buClr>
                <a:schemeClr val="dk1"/>
              </a:buClr>
              <a:buSzPts val="1200"/>
              <a:buFont typeface="Arial"/>
              <a:buNone/>
            </a:pPr>
            <a:r>
              <a:rPr lang="fr-FR">
                <a:latin typeface="Arial"/>
                <a:ea typeface="Arial"/>
                <a:cs typeface="Arial"/>
                <a:sym typeface="Arial"/>
              </a:rPr>
              <a:t>Projeter la diapo et accorder du temps aux apprenants pour réfléchir aux réponses puis les comparer à deux</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Corriger avec le groupe-classe</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1. La vue  2. La vue   3. L'ouïe  4. L’odorat</a:t>
            </a:r>
            <a:endParaRPr>
              <a:latin typeface="Arial"/>
              <a:ea typeface="Arial"/>
              <a:cs typeface="Arial"/>
              <a:sym typeface="Arial"/>
            </a:endParaRPr>
          </a:p>
          <a:p>
            <a:pPr indent="0" lvl="0" marL="0" rtl="0" algn="l">
              <a:spcBef>
                <a:spcPts val="0"/>
              </a:spcBef>
              <a:spcAft>
                <a:spcPts val="0"/>
              </a:spcAft>
              <a:buNone/>
            </a:pPr>
            <a:r>
              <a:t/>
            </a:r>
            <a:endParaRPr b="0" i="0" sz="2800" u="none" cap="none" strike="noStrike">
              <a:solidFill>
                <a:srgbClr val="595959"/>
              </a:solidFill>
              <a:latin typeface="Arial"/>
              <a:ea typeface="Arial"/>
              <a:cs typeface="Arial"/>
              <a:sym typeface="Arial"/>
            </a:endParaRPr>
          </a:p>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None/>
            </a:pPr>
            <a:r>
              <a:t/>
            </a:r>
            <a:endParaRPr/>
          </a:p>
        </p:txBody>
      </p:sp>
      <p:sp>
        <p:nvSpPr>
          <p:cNvPr id="305" name="Google Shape;305;p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5" name="Google Shape;315;p2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fr-FR">
                <a:latin typeface="Arial"/>
                <a:ea typeface="Arial"/>
                <a:cs typeface="Arial"/>
                <a:sym typeface="Arial"/>
              </a:rPr>
              <a:t>Très bien ! Vous avez aidé Mathilde à compléter ses phrases. </a:t>
            </a:r>
            <a:endParaRPr b="1" i="1"/>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Dans sa description de la nature, Mathilde a oublié de conjuguer trois verbes.</a:t>
            </a:r>
            <a:endParaRPr b="1" i="1">
              <a:latin typeface="Arial"/>
              <a:ea typeface="Arial"/>
              <a:cs typeface="Arial"/>
              <a:sym typeface="Arial"/>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Lisez les phrases et mettez les verbes à l’imparfait.</a:t>
            </a:r>
            <a:endParaRPr/>
          </a:p>
          <a:p>
            <a:pPr indent="0" lvl="0" marL="0" rtl="0" algn="l">
              <a:spcBef>
                <a:spcPts val="0"/>
              </a:spcBef>
              <a:spcAft>
                <a:spcPts val="0"/>
              </a:spcAft>
              <a:buClr>
                <a:schemeClr val="dk1"/>
              </a:buClr>
              <a:buSzPts val="1200"/>
              <a:buFont typeface="Arial"/>
              <a:buNone/>
            </a:pPr>
            <a:r>
              <a:rPr b="0" i="0" lang="fr-FR">
                <a:latin typeface="Arial"/>
                <a:ea typeface="Arial"/>
                <a:cs typeface="Arial"/>
                <a:sym typeface="Arial"/>
              </a:rPr>
              <a:t>[Pause 10 secondes]</a:t>
            </a:r>
            <a:endParaRPr/>
          </a:p>
          <a:p>
            <a:pPr indent="0" lvl="0" marL="0" rtl="0" algn="l">
              <a:spcBef>
                <a:spcPts val="0"/>
              </a:spcBef>
              <a:spcAft>
                <a:spcPts val="0"/>
              </a:spcAft>
              <a:buClr>
                <a:schemeClr val="dk1"/>
              </a:buClr>
              <a:buSzPts val="1200"/>
              <a:buFont typeface="Arial"/>
              <a:buNone/>
            </a:pPr>
            <a:r>
              <a:rPr b="0" i="0" lang="fr-FR">
                <a:latin typeface="Arial"/>
                <a:ea typeface="Arial"/>
                <a:cs typeface="Arial"/>
                <a:sym typeface="Arial"/>
              </a:rPr>
              <a:t>Corriger avec le groupe-classe</a:t>
            </a:r>
            <a:endParaRPr/>
          </a:p>
          <a:p>
            <a:pPr indent="0" lvl="0" marL="0" rtl="0" algn="l">
              <a:spcBef>
                <a:spcPts val="0"/>
              </a:spcBef>
              <a:spcAft>
                <a:spcPts val="0"/>
              </a:spcAft>
              <a:buClr>
                <a:schemeClr val="dk1"/>
              </a:buClr>
              <a:buSzPts val="1200"/>
              <a:buFont typeface="Arial"/>
              <a:buNone/>
            </a:pPr>
            <a:r>
              <a:rPr b="0" i="0" lang="fr-FR">
                <a:latin typeface="Arial"/>
                <a:ea typeface="Arial"/>
                <a:cs typeface="Arial"/>
                <a:sym typeface="Arial"/>
              </a:rPr>
              <a:t>Cliquer pour montrer les réponses</a:t>
            </a:r>
            <a:endParaRPr/>
          </a:p>
        </p:txBody>
      </p:sp>
      <p:sp>
        <p:nvSpPr>
          <p:cNvPr id="316" name="Google Shape;316;p2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326" name="Google Shape;326;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2" name="Google Shape;332;p2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rPr lang="fr-FR">
                <a:latin typeface="Arial"/>
                <a:ea typeface="Arial"/>
                <a:cs typeface="Arial"/>
                <a:sym typeface="Arial"/>
              </a:rPr>
              <a:t>Évaluation formative 1- Il s’agit de l’activité de PO qui servira d’évaluation formative.</a:t>
            </a:r>
            <a:endParaRPr>
              <a:latin typeface="Arial"/>
              <a:ea typeface="Arial"/>
              <a:cs typeface="Arial"/>
              <a:sym typeface="Arial"/>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spcBef>
                <a:spcPts val="0"/>
              </a:spcBef>
              <a:spcAft>
                <a:spcPts val="0"/>
              </a:spcAft>
              <a:buNone/>
            </a:pPr>
            <a:r>
              <a:rPr b="1" i="1" lang="fr-FR">
                <a:latin typeface="Arial"/>
                <a:ea typeface="Arial"/>
                <a:cs typeface="Arial"/>
                <a:sym typeface="Arial"/>
              </a:rPr>
              <a:t>C’est le printemps, vous avez pique-niqué en famille dans la nature. </a:t>
            </a:r>
            <a:endParaRPr/>
          </a:p>
          <a:p>
            <a:pPr indent="0" lvl="0" marL="0" rtl="0" algn="l">
              <a:lnSpc>
                <a:spcPct val="100000"/>
              </a:lnSpc>
              <a:spcBef>
                <a:spcPts val="0"/>
              </a:spcBef>
              <a:spcAft>
                <a:spcPts val="0"/>
              </a:spcAft>
              <a:buClr>
                <a:schemeClr val="dk1"/>
              </a:buClr>
              <a:buSzPts val="1400"/>
              <a:buFont typeface="Arial"/>
              <a:buNone/>
            </a:pPr>
            <a:r>
              <a:rPr b="1" i="1" lang="fr-FR">
                <a:latin typeface="Arial"/>
                <a:ea typeface="Arial"/>
                <a:cs typeface="Arial"/>
                <a:sym typeface="Arial"/>
              </a:rPr>
              <a:t>Décrivez votre paysage préféré à l’imparfait en utilisant les 5 sens : la vue, l’odorat, l’ouïe, le goût et le toucher.</a:t>
            </a:r>
            <a:endParaRPr b="1" i="1">
              <a:latin typeface="Arial"/>
              <a:ea typeface="Arial"/>
              <a:cs typeface="Arial"/>
              <a:sym typeface="Arial"/>
            </a:endParaRPr>
          </a:p>
          <a:p>
            <a:pPr indent="0" lvl="0" marL="0" rtl="0" algn="l">
              <a:lnSpc>
                <a:spcPct val="100000"/>
              </a:lnSpc>
              <a:spcBef>
                <a:spcPts val="0"/>
              </a:spcBef>
              <a:spcAft>
                <a:spcPts val="0"/>
              </a:spcAft>
              <a:buClr>
                <a:schemeClr val="dk1"/>
              </a:buClr>
              <a:buSzPts val="1400"/>
              <a:buFont typeface="Calibri"/>
              <a:buNone/>
            </a:pPr>
            <a:r>
              <a:t/>
            </a:r>
            <a:endParaRPr b="1" i="1"/>
          </a:p>
          <a:p>
            <a:pPr indent="0" lvl="0" marL="0" rtl="0" algn="l">
              <a:lnSpc>
                <a:spcPct val="100000"/>
              </a:lnSpc>
              <a:spcBef>
                <a:spcPts val="0"/>
              </a:spcBef>
              <a:spcAft>
                <a:spcPts val="0"/>
              </a:spcAft>
              <a:buClr>
                <a:schemeClr val="dk1"/>
              </a:buClr>
              <a:buSzPts val="1400"/>
              <a:buFont typeface="Arial"/>
              <a:buNone/>
            </a:pPr>
            <a:r>
              <a:rPr lang="fr-FR">
                <a:latin typeface="Arial"/>
                <a:ea typeface="Arial"/>
                <a:cs typeface="Arial"/>
                <a:sym typeface="Arial"/>
              </a:rPr>
              <a:t>Accorder du temps aux apprenants pour préparer l’activité, puis former des binômes pour faire la description.</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Surveiller, offrir un coup de main et relever les erreurs récurrentes pour une correction collective ultérieurement. </a:t>
            </a:r>
            <a:endParaRPr/>
          </a:p>
          <a:p>
            <a:pPr indent="0" lvl="0" marL="0" rtl="0" algn="l">
              <a:lnSpc>
                <a:spcPct val="115000"/>
              </a:lnSpc>
              <a:spcBef>
                <a:spcPts val="0"/>
              </a:spcBef>
              <a:spcAft>
                <a:spcPts val="0"/>
              </a:spcAft>
              <a:buClr>
                <a:schemeClr val="dk1"/>
              </a:buClr>
              <a:buSzPts val="1100"/>
              <a:buFont typeface="Arial"/>
              <a:buNone/>
            </a:pPr>
            <a:r>
              <a:rPr b="1" lang="fr-FR">
                <a:latin typeface="Arial"/>
                <a:ea typeface="Arial"/>
                <a:cs typeface="Arial"/>
                <a:sym typeface="Arial"/>
              </a:rPr>
              <a:t>Notes à l’attention de l’enseignant(e)</a:t>
            </a:r>
            <a:endParaRPr b="1">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b="1" lang="fr-FR">
                <a:latin typeface="Arial"/>
                <a:ea typeface="Arial"/>
                <a:cs typeface="Arial"/>
                <a:sym typeface="Arial"/>
              </a:rPr>
              <a:t>Critères d'évaluation :</a:t>
            </a:r>
            <a:endParaRPr b="1">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L’apprenant est capable de : </a:t>
            </a:r>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1- donner des idées conformes au sujet : décrire un paysage dans le cadre d’une narration.</a:t>
            </a:r>
            <a:endParaRPr>
              <a:latin typeface="Arial"/>
              <a:ea typeface="Arial"/>
              <a:cs typeface="Arial"/>
              <a:sym typeface="Arial"/>
            </a:endParaRPr>
          </a:p>
          <a:p>
            <a:pPr indent="0" lvl="0" marL="0" rtl="0" algn="l">
              <a:spcBef>
                <a:spcPts val="0"/>
              </a:spcBef>
              <a:spcAft>
                <a:spcPts val="0"/>
              </a:spcAft>
              <a:buNone/>
            </a:pPr>
            <a:r>
              <a:rPr lang="fr-FR">
                <a:latin typeface="Arial"/>
                <a:ea typeface="Arial"/>
                <a:cs typeface="Arial"/>
                <a:sym typeface="Arial"/>
              </a:rPr>
              <a:t>2- faire preuve de créativité / varier les idées </a:t>
            </a:r>
            <a:endParaRPr/>
          </a:p>
          <a:p>
            <a:pPr indent="0" lvl="0" marL="0" rtl="0" algn="l">
              <a:spcBef>
                <a:spcPts val="0"/>
              </a:spcBef>
              <a:spcAft>
                <a:spcPts val="0"/>
              </a:spcAft>
              <a:buNone/>
            </a:pPr>
            <a:r>
              <a:rPr lang="fr-FR">
                <a:latin typeface="Arial"/>
                <a:ea typeface="Arial"/>
                <a:cs typeface="Arial"/>
                <a:sym typeface="Arial"/>
              </a:rPr>
              <a:t>3- respecter la structure :  </a:t>
            </a:r>
            <a:r>
              <a:rPr lang="fr-FR">
                <a:solidFill>
                  <a:srgbClr val="0C0C0C"/>
                </a:solidFill>
                <a:latin typeface="Arial"/>
                <a:ea typeface="Arial"/>
                <a:cs typeface="Arial"/>
                <a:sym typeface="Arial"/>
              </a:rPr>
              <a:t>décrire à travers les 5 sens : la vue, l’odorat, l’ouïe, le goût et le toucher.</a:t>
            </a:r>
            <a:endParaRPr>
              <a:solidFill>
                <a:srgbClr val="0C0C0C"/>
              </a:solidFill>
              <a:latin typeface="Arial"/>
              <a:ea typeface="Arial"/>
              <a:cs typeface="Arial"/>
              <a:sym typeface="Arial"/>
            </a:endParaRPr>
          </a:p>
          <a:p>
            <a:pPr indent="0" lvl="0" marL="50800" marR="50800" rtl="0" algn="l">
              <a:lnSpc>
                <a:spcPct val="115000"/>
              </a:lnSpc>
              <a:spcBef>
                <a:spcPts val="1200"/>
              </a:spcBef>
              <a:spcAft>
                <a:spcPts val="0"/>
              </a:spcAft>
              <a:buClr>
                <a:schemeClr val="dk1"/>
              </a:buClr>
              <a:buSzPts val="1100"/>
              <a:buFont typeface="Arial"/>
              <a:buNone/>
            </a:pPr>
            <a:r>
              <a:rPr lang="fr-FR">
                <a:solidFill>
                  <a:srgbClr val="0C0C0C"/>
                </a:solidFill>
                <a:latin typeface="Arial"/>
                <a:ea typeface="Arial"/>
                <a:cs typeface="Arial"/>
                <a:sym typeface="Arial"/>
              </a:rPr>
              <a:t>GN / PP + verbe à l’imparfait</a:t>
            </a:r>
            <a:endParaRPr>
              <a:solidFill>
                <a:srgbClr val="0C0C0C"/>
              </a:solidFill>
              <a:latin typeface="Arial"/>
              <a:ea typeface="Arial"/>
              <a:cs typeface="Arial"/>
              <a:sym typeface="Arial"/>
            </a:endParaRPr>
          </a:p>
          <a:p>
            <a:pPr indent="0" lvl="0" marL="50800" marR="50800" rtl="0" algn="l">
              <a:lnSpc>
                <a:spcPct val="115000"/>
              </a:lnSpc>
              <a:spcBef>
                <a:spcPts val="1200"/>
              </a:spcBef>
              <a:spcAft>
                <a:spcPts val="0"/>
              </a:spcAft>
              <a:buClr>
                <a:schemeClr val="dk1"/>
              </a:buClr>
              <a:buSzPts val="1100"/>
              <a:buFont typeface="Arial"/>
              <a:buNone/>
            </a:pPr>
            <a:r>
              <a:rPr lang="fr-FR">
                <a:solidFill>
                  <a:srgbClr val="0C0C0C"/>
                </a:solidFill>
                <a:latin typeface="Arial"/>
                <a:ea typeface="Arial"/>
                <a:cs typeface="Arial"/>
                <a:sym typeface="Arial"/>
              </a:rPr>
              <a:t>GN / PP + verbe être / avoir à l’imparfait</a:t>
            </a:r>
            <a:endParaRPr>
              <a:latin typeface="Arial"/>
              <a:ea typeface="Arial"/>
              <a:cs typeface="Arial"/>
              <a:sym typeface="Arial"/>
            </a:endParaRPr>
          </a:p>
          <a:p>
            <a:pPr indent="0" lvl="0" marL="0" rtl="0" algn="l">
              <a:lnSpc>
                <a:spcPct val="100000"/>
              </a:lnSpc>
              <a:spcBef>
                <a:spcPts val="1200"/>
              </a:spcBef>
              <a:spcAft>
                <a:spcPts val="0"/>
              </a:spcAft>
              <a:buClr>
                <a:schemeClr val="dk1"/>
              </a:buClr>
              <a:buSzPts val="1100"/>
              <a:buFont typeface="Arial"/>
              <a:buNone/>
            </a:pPr>
            <a:r>
              <a:rPr lang="fr-FR">
                <a:latin typeface="Arial"/>
                <a:ea typeface="Arial"/>
                <a:cs typeface="Arial"/>
                <a:sym typeface="Arial"/>
              </a:rPr>
              <a:t>4- employer des adjectifs</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fr-FR">
                <a:latin typeface="Arial"/>
                <a:ea typeface="Arial"/>
                <a:cs typeface="Arial"/>
                <a:sym typeface="Arial"/>
              </a:rPr>
              <a:t>Si l’apprenant répond uniquement à deux critères, l’enseignant(e) l’invite à revoir les détails de la leçon. </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15000"/>
              </a:lnSpc>
              <a:spcBef>
                <a:spcPts val="0"/>
              </a:spcBef>
              <a:spcAft>
                <a:spcPts val="0"/>
              </a:spcAft>
              <a:buClr>
                <a:schemeClr val="dk1"/>
              </a:buClr>
              <a:buSzPts val="1100"/>
              <a:buFont typeface="Arial"/>
              <a:buNone/>
            </a:pPr>
            <a:r>
              <a:rPr b="1" lang="fr-FR">
                <a:latin typeface="Arial"/>
                <a:ea typeface="Arial"/>
                <a:cs typeface="Arial"/>
                <a:sym typeface="Arial"/>
              </a:rPr>
              <a:t>Remarques sur l’évaluation formative :</a:t>
            </a:r>
            <a:endParaRPr b="1">
              <a:latin typeface="Arial"/>
              <a:ea typeface="Arial"/>
              <a:cs typeface="Arial"/>
              <a:sym typeface="Arial"/>
            </a:endParaRPr>
          </a:p>
          <a:p>
            <a:pPr indent="0" lvl="0" marL="0" rtl="0" algn="l">
              <a:lnSpc>
                <a:spcPct val="115000"/>
              </a:lnSpc>
              <a:spcBef>
                <a:spcPts val="0"/>
              </a:spcBef>
              <a:spcAft>
                <a:spcPts val="0"/>
              </a:spcAft>
              <a:buNone/>
            </a:pPr>
            <a:r>
              <a:rPr lang="fr-FR">
                <a:latin typeface="Arial"/>
                <a:ea typeface="Arial"/>
                <a:cs typeface="Arial"/>
                <a:sym typeface="Arial"/>
              </a:rPr>
              <a:t>1- Demander à l’apprenant comment il a pensé pour trouver la réponse. (Repérer la démarche suivie par l’apprenant.)</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fr-FR">
                <a:latin typeface="Arial"/>
                <a:ea typeface="Arial"/>
                <a:cs typeface="Arial"/>
                <a:sym typeface="Arial"/>
              </a:rPr>
              <a:t>2- Le but d’une évaluation formative est « d'évaluer pour enseigner » et non pas « d'enseigner pour évaluer ».</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fr-FR">
                <a:latin typeface="Arial"/>
                <a:ea typeface="Arial"/>
                <a:cs typeface="Arial"/>
                <a:sym typeface="Arial"/>
              </a:rPr>
              <a:t>C’est pourquoi suite au résultat de l’évaluation l’enseignant est appelé à réguler les apprentissages : si le taux de réponses incorrectes est supérieur à 50%, il détecte les problèmes/lacunes des apprenants et y remédie.</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fr-FR">
                <a:latin typeface="Arial"/>
                <a:ea typeface="Arial"/>
                <a:cs typeface="Arial"/>
                <a:sym typeface="Arial"/>
              </a:rPr>
              <a:t>3- Donner de l’importance à l’aide individualisée : former différents groupes d’apprenants selon leurs besoins/aide individuelle pour chacun des apprenants.</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fr-FR">
                <a:latin typeface="Arial"/>
                <a:ea typeface="Arial"/>
                <a:cs typeface="Arial"/>
                <a:sym typeface="Arial"/>
              </a:rPr>
              <a:t>Mettre alors en pratique la différenciation pédagogique.</a:t>
            </a:r>
            <a:endParaRPr b="1" i="1">
              <a:latin typeface="Arial"/>
              <a:ea typeface="Arial"/>
              <a:cs typeface="Arial"/>
              <a:sym typeface="Arial"/>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Calibri"/>
              <a:buNone/>
            </a:pPr>
            <a:r>
              <a:t/>
            </a:r>
            <a:endParaRPr/>
          </a:p>
          <a:p>
            <a:pPr indent="0" lvl="0" marL="0" rtl="0" algn="l">
              <a:lnSpc>
                <a:spcPct val="100000"/>
              </a:lnSpc>
              <a:spcBef>
                <a:spcPts val="0"/>
              </a:spcBef>
              <a:spcAft>
                <a:spcPts val="0"/>
              </a:spcAft>
              <a:buClr>
                <a:schemeClr val="dk1"/>
              </a:buClr>
              <a:buSzPts val="1400"/>
              <a:buFont typeface="Arial"/>
              <a:buNone/>
            </a:pPr>
            <a:r>
              <a:t/>
            </a:r>
            <a:endParaRPr/>
          </a:p>
        </p:txBody>
      </p:sp>
      <p:sp>
        <p:nvSpPr>
          <p:cNvPr id="333" name="Google Shape;333;p2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a:latin typeface="Arial"/>
                <a:ea typeface="Arial"/>
                <a:cs typeface="Arial"/>
                <a:sym typeface="Arial"/>
              </a:rPr>
              <a:t>‹#›</a:t>
            </a:fld>
            <a:endParaRPr>
              <a:latin typeface="Arial"/>
              <a:ea typeface="Arial"/>
              <a:cs typeface="Arial"/>
              <a:sym typeface="Aria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4" name="Google Shape;354;p2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t/>
            </a:r>
            <a:endParaRPr/>
          </a:p>
          <a:p>
            <a:pPr indent="0" lvl="0" marL="0" rtl="0" algn="l">
              <a:spcBef>
                <a:spcPts val="0"/>
              </a:spcBef>
              <a:spcAft>
                <a:spcPts val="0"/>
              </a:spcAft>
              <a:buNone/>
            </a:pPr>
            <a:r>
              <a:rPr b="1" i="1" lang="fr-FR">
                <a:latin typeface="Arial"/>
                <a:ea typeface="Arial"/>
                <a:cs typeface="Arial"/>
                <a:sym typeface="Arial"/>
              </a:rPr>
              <a:t>Les amis, il est temps de se dire « au revoir ».  </a:t>
            </a:r>
            <a:endParaRPr/>
          </a:p>
        </p:txBody>
      </p:sp>
      <p:sp>
        <p:nvSpPr>
          <p:cNvPr id="355" name="Google Shape;355;p2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a:latin typeface="Arial"/>
                <a:ea typeface="Arial"/>
                <a:cs typeface="Arial"/>
                <a:sym typeface="Arial"/>
              </a:rPr>
              <a:t>‹#›</a:t>
            </a:fld>
            <a:endParaRPr>
              <a:latin typeface="Arial"/>
              <a:ea typeface="Arial"/>
              <a:cs typeface="Arial"/>
              <a:sym typeface="Aria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2" name="Google Shape;362;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latin typeface="Arial"/>
              <a:ea typeface="Arial"/>
              <a:cs typeface="Arial"/>
              <a:sym typeface="Arial"/>
            </a:endParaRPr>
          </a:p>
        </p:txBody>
      </p:sp>
      <p:sp>
        <p:nvSpPr>
          <p:cNvPr id="363" name="Google Shape;363;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Arial"/>
                <a:ea typeface="Arial"/>
                <a:cs typeface="Arial"/>
                <a:sym typeface="Arial"/>
              </a:rPr>
              <a:t>‹#›</a:t>
            </a:fld>
            <a:endParaRPr b="0" i="0" sz="1200" u="none" cap="none" strike="noStrik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fr-FR" u="none">
                <a:latin typeface="Arial"/>
                <a:ea typeface="Arial"/>
                <a:cs typeface="Arial"/>
                <a:sym typeface="Arial"/>
              </a:rPr>
              <a:t>Compréhension de l’oral</a:t>
            </a:r>
            <a:endParaRPr/>
          </a:p>
          <a:p>
            <a:pPr indent="0" lvl="0" marL="0" rtl="0" algn="l">
              <a:spcBef>
                <a:spcPts val="0"/>
              </a:spcBef>
              <a:spcAft>
                <a:spcPts val="0"/>
              </a:spcAft>
              <a:buClr>
                <a:schemeClr val="dk1"/>
              </a:buClr>
              <a:buSzPts val="1100"/>
              <a:buFont typeface="Arial"/>
              <a:buNone/>
            </a:pPr>
            <a:r>
              <a:t/>
            </a:r>
            <a:endParaRPr b="1"/>
          </a:p>
          <a:p>
            <a:pPr indent="0" lvl="0" marL="0" rtl="0" algn="l">
              <a:spcBef>
                <a:spcPts val="0"/>
              </a:spcBef>
              <a:spcAft>
                <a:spcPts val="0"/>
              </a:spcAft>
              <a:buNone/>
            </a:pPr>
            <a:r>
              <a:rPr b="1" lang="fr-FR">
                <a:latin typeface="Arial"/>
                <a:ea typeface="Arial"/>
                <a:cs typeface="Arial"/>
                <a:sym typeface="Arial"/>
              </a:rPr>
              <a:t>Objectif du curriculum </a:t>
            </a:r>
            <a:endParaRPr/>
          </a:p>
          <a:p>
            <a:pPr indent="0" lvl="0" marL="0" rtl="0" algn="l">
              <a:spcBef>
                <a:spcPts val="0"/>
              </a:spcBef>
              <a:spcAft>
                <a:spcPts val="0"/>
              </a:spcAft>
              <a:buClr>
                <a:schemeClr val="dk1"/>
              </a:buClr>
              <a:buSzPts val="1100"/>
              <a:buFont typeface="Arial"/>
              <a:buNone/>
            </a:pPr>
            <a:r>
              <a:rPr lang="fr-FR">
                <a:latin typeface="Arial"/>
                <a:ea typeface="Arial"/>
                <a:cs typeface="Arial"/>
                <a:sym typeface="Arial"/>
              </a:rPr>
              <a:t>Comprendre le message de supports sonores variés : chansons, spots publicitaires</a:t>
            </a:r>
            <a:endParaRPr>
              <a:latin typeface="Arial"/>
              <a:ea typeface="Arial"/>
              <a:cs typeface="Arial"/>
              <a:sym typeface="Arial"/>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b="1" lang="fr-FR">
                <a:latin typeface="Arial"/>
                <a:ea typeface="Arial"/>
                <a:cs typeface="Arial"/>
                <a:sym typeface="Arial"/>
              </a:rPr>
              <a:t>Objectif spécifique</a:t>
            </a:r>
            <a:endParaRPr b="1">
              <a:latin typeface="Arial"/>
              <a:ea typeface="Arial"/>
              <a:cs typeface="Arial"/>
              <a:sym typeface="Arial"/>
            </a:endParaRPr>
          </a:p>
          <a:p>
            <a:pPr indent="0" lvl="0" marL="0" rtl="0" algn="l">
              <a:spcBef>
                <a:spcPts val="0"/>
              </a:spcBef>
              <a:spcAft>
                <a:spcPts val="0"/>
              </a:spcAft>
              <a:buClr>
                <a:schemeClr val="dk1"/>
              </a:buClr>
              <a:buSzPts val="1100"/>
              <a:buFont typeface="Arial"/>
              <a:buNone/>
            </a:pPr>
            <a:r>
              <a:rPr lang="fr-FR">
                <a:latin typeface="Arial"/>
                <a:ea typeface="Arial"/>
                <a:cs typeface="Arial"/>
                <a:sym typeface="Arial"/>
              </a:rPr>
              <a:t>Comprendre un document sonore où l’on décrit un paysage dans le cadre d’une narration</a:t>
            </a:r>
            <a:endParaRPr>
              <a:latin typeface="Arial"/>
              <a:ea typeface="Arial"/>
              <a:cs typeface="Arial"/>
              <a:sym typeface="Arial"/>
            </a:endParaRPr>
          </a:p>
          <a:p>
            <a:pPr indent="0" lvl="0" marL="0" rtl="0" algn="l">
              <a:spcBef>
                <a:spcPts val="0"/>
              </a:spcBef>
              <a:spcAft>
                <a:spcPts val="0"/>
              </a:spcAft>
              <a:buClr>
                <a:schemeClr val="dk1"/>
              </a:buClr>
              <a:buSzPts val="1400"/>
              <a:buFont typeface="Arial"/>
              <a:buNone/>
            </a:pPr>
            <a:r>
              <a:t/>
            </a:r>
            <a:endParaRPr/>
          </a:p>
          <a:p>
            <a:pPr indent="0" lvl="0" marL="0" rtl="0" algn="l">
              <a:spcBef>
                <a:spcPts val="0"/>
              </a:spcBef>
              <a:spcAft>
                <a:spcPts val="0"/>
              </a:spcAft>
              <a:buClr>
                <a:schemeClr val="dk1"/>
              </a:buClr>
              <a:buSzPts val="1200"/>
              <a:buFont typeface="Calibri"/>
              <a:buNone/>
            </a:pPr>
            <a:r>
              <a:t/>
            </a:r>
            <a:endParaRPr/>
          </a:p>
        </p:txBody>
      </p:sp>
      <p:sp>
        <p:nvSpPr>
          <p:cNvPr id="109" name="Google Shape;109;p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15" name="Google Shape;11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fr-FR">
                <a:latin typeface="Arial"/>
                <a:ea typeface="Arial"/>
                <a:cs typeface="Arial"/>
                <a:sym typeface="Arial"/>
              </a:rPr>
              <a:t>Les diapos contiennent 3 niveaux </a:t>
            </a:r>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1- Sur les diapos, des recommandations d’ordre général.</a:t>
            </a:r>
            <a:endParaRPr/>
          </a:p>
          <a:p>
            <a:pPr indent="0" lvl="0" marL="0" rtl="0" algn="l">
              <a:lnSpc>
                <a:spcPct val="100000"/>
              </a:lnSpc>
              <a:spcBef>
                <a:spcPts val="0"/>
              </a:spcBef>
              <a:spcAft>
                <a:spcPts val="0"/>
              </a:spcAft>
              <a:buClr>
                <a:schemeClr val="dk1"/>
              </a:buClr>
              <a:buSzPts val="1100"/>
              <a:buFont typeface="Arial"/>
              <a:buNone/>
            </a:pPr>
            <a:r>
              <a:rPr lang="fr-FR">
                <a:latin typeface="Arial"/>
                <a:ea typeface="Arial"/>
                <a:cs typeface="Arial"/>
                <a:sym typeface="Arial"/>
              </a:rPr>
              <a:t>2- Dans les notes, des propositions de ce que l’enseignant pourrait dire sont mises en gras et en italique.</a:t>
            </a:r>
            <a:endParaRPr/>
          </a:p>
          <a:p>
            <a:pPr indent="0" lvl="0" marL="0" rtl="0" algn="l">
              <a:spcBef>
                <a:spcPts val="0"/>
              </a:spcBef>
              <a:spcAft>
                <a:spcPts val="0"/>
              </a:spcAft>
              <a:buNone/>
            </a:pPr>
            <a:r>
              <a:rPr lang="fr-FR">
                <a:latin typeface="Arial"/>
                <a:ea typeface="Arial"/>
                <a:cs typeface="Arial"/>
                <a:sym typeface="Arial"/>
              </a:rPr>
              <a:t>3- Dans les notes, des recommandations au sujet de l’exploitation des textes ou des activités. </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fr-FR">
                <a:latin typeface="Arial"/>
                <a:ea typeface="Arial"/>
                <a:cs typeface="Arial"/>
                <a:sym typeface="Arial"/>
              </a:rPr>
              <a:t>Nous vous remercions de lire toutes les notes attentivement.</a:t>
            </a:r>
            <a:r>
              <a:rPr b="1" lang="fr-FR">
                <a:latin typeface="Arial"/>
                <a:ea typeface="Arial"/>
                <a:cs typeface="Arial"/>
                <a:sym typeface="Arial"/>
              </a:rPr>
              <a:t>                                                                                                                                                                                                                                                                                                                                                                                                                                                                                                               </a:t>
            </a:r>
            <a:endParaRPr b="1"/>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22" name="Google Shape;12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fr-FR">
                <a:latin typeface="Arial"/>
                <a:ea typeface="Arial"/>
                <a:cs typeface="Arial"/>
                <a:sym typeface="Arial"/>
              </a:rPr>
              <a:t>                                                                                                                                                                                                                       </a:t>
            </a:r>
            <a:endParaRPr b="1"/>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00000"/>
              </a:lnSpc>
              <a:spcBef>
                <a:spcPts val="0"/>
              </a:spcBef>
              <a:spcAft>
                <a:spcPts val="0"/>
              </a:spcAft>
              <a:buClr>
                <a:schemeClr val="dk1"/>
              </a:buClr>
              <a:buSzPts val="1100"/>
              <a:buFont typeface="Arial"/>
              <a:buNone/>
            </a:pPr>
            <a:r>
              <a:t/>
            </a:r>
            <a:endParaRPr>
              <a:highlight>
                <a:schemeClr val="lt1"/>
              </a:highlight>
            </a:endParaRPr>
          </a:p>
          <a:p>
            <a:pPr indent="0" lvl="0" marL="0" rtl="0" algn="l">
              <a:lnSpc>
                <a:spcPct val="115000"/>
              </a:lnSpc>
              <a:spcBef>
                <a:spcPts val="0"/>
              </a:spcBef>
              <a:spcAft>
                <a:spcPts val="0"/>
              </a:spcAft>
              <a:buClr>
                <a:schemeClr val="dk1"/>
              </a:buClr>
              <a:buSzPts val="1400"/>
              <a:buFont typeface="Calibri"/>
              <a:buNone/>
            </a:pPr>
            <a:r>
              <a:t/>
            </a:r>
            <a:endParaRPr>
              <a:solidFill>
                <a:srgbClr val="000000"/>
              </a:solidFill>
            </a:endParaRPr>
          </a:p>
        </p:txBody>
      </p:sp>
      <p:sp>
        <p:nvSpPr>
          <p:cNvPr id="129" name="Google Shape;129;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6" name="Google Shape;136;p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sz="2300"/>
          </a:p>
          <a:p>
            <a:pPr indent="0" lvl="0" marL="0" rtl="0" algn="l">
              <a:lnSpc>
                <a:spcPct val="115000"/>
              </a:lnSpc>
              <a:spcBef>
                <a:spcPts val="0"/>
              </a:spcBef>
              <a:spcAft>
                <a:spcPts val="0"/>
              </a:spcAft>
              <a:buClr>
                <a:schemeClr val="dk1"/>
              </a:buClr>
              <a:buSzPts val="1400"/>
              <a:buFont typeface="Calibri"/>
              <a:buNone/>
            </a:pPr>
            <a:r>
              <a:t/>
            </a:r>
            <a:endParaRPr sz="2500"/>
          </a:p>
          <a:p>
            <a:pPr indent="0" lvl="0" marL="0" rtl="0" algn="l">
              <a:lnSpc>
                <a:spcPct val="115000"/>
              </a:lnSpc>
              <a:spcBef>
                <a:spcPts val="0"/>
              </a:spcBef>
              <a:spcAft>
                <a:spcPts val="0"/>
              </a:spcAft>
              <a:buClr>
                <a:schemeClr val="dk1"/>
              </a:buClr>
              <a:buSzPts val="1100"/>
              <a:buFont typeface="Arial"/>
              <a:buNone/>
            </a:pPr>
            <a:r>
              <a:t/>
            </a:r>
            <a:endParaRPr sz="2500"/>
          </a:p>
          <a:p>
            <a:pPr indent="0" lvl="0" marL="0" rtl="0" algn="l">
              <a:lnSpc>
                <a:spcPct val="100000"/>
              </a:lnSpc>
              <a:spcBef>
                <a:spcPts val="0"/>
              </a:spcBef>
              <a:spcAft>
                <a:spcPts val="0"/>
              </a:spcAft>
              <a:buClr>
                <a:schemeClr val="dk1"/>
              </a:buClr>
              <a:buSzPts val="1400"/>
              <a:buFont typeface="Calibri"/>
              <a:buNone/>
            </a:pPr>
            <a:r>
              <a:t/>
            </a:r>
            <a:endParaRPr/>
          </a:p>
        </p:txBody>
      </p:sp>
      <p:sp>
        <p:nvSpPr>
          <p:cNvPr id="137" name="Google Shape;137;p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4" name="Google Shape;144;p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a:p>
          <a:p>
            <a:pPr indent="0" lvl="0" marL="0" rtl="0" algn="l">
              <a:lnSpc>
                <a:spcPct val="115000"/>
              </a:lnSpc>
              <a:spcBef>
                <a:spcPts val="0"/>
              </a:spcBef>
              <a:spcAft>
                <a:spcPts val="0"/>
              </a:spcAft>
              <a:buClr>
                <a:schemeClr val="dk1"/>
              </a:buClr>
              <a:buSzPts val="1400"/>
              <a:buFont typeface="Calibri"/>
              <a:buNone/>
            </a:pPr>
            <a:r>
              <a:t/>
            </a:r>
            <a:endParaRPr sz="2300"/>
          </a:p>
          <a:p>
            <a:pPr indent="0" lvl="0" marL="0" rtl="0" algn="l">
              <a:lnSpc>
                <a:spcPct val="115000"/>
              </a:lnSpc>
              <a:spcBef>
                <a:spcPts val="0"/>
              </a:spcBef>
              <a:spcAft>
                <a:spcPts val="0"/>
              </a:spcAft>
              <a:buClr>
                <a:schemeClr val="dk1"/>
              </a:buClr>
              <a:buSzPts val="1400"/>
              <a:buFont typeface="Calibri"/>
              <a:buNone/>
            </a:pPr>
            <a:r>
              <a:t/>
            </a:r>
            <a:endParaRPr sz="2500"/>
          </a:p>
          <a:p>
            <a:pPr indent="0" lvl="0" marL="0" rtl="0" algn="l">
              <a:lnSpc>
                <a:spcPct val="115000"/>
              </a:lnSpc>
              <a:spcBef>
                <a:spcPts val="0"/>
              </a:spcBef>
              <a:spcAft>
                <a:spcPts val="0"/>
              </a:spcAft>
              <a:buClr>
                <a:schemeClr val="dk1"/>
              </a:buClr>
              <a:buSzPts val="1100"/>
              <a:buFont typeface="Arial"/>
              <a:buNone/>
            </a:pPr>
            <a:r>
              <a:t/>
            </a:r>
            <a:endParaRPr sz="2500"/>
          </a:p>
          <a:p>
            <a:pPr indent="0" lvl="0" marL="0" rtl="0" algn="l">
              <a:lnSpc>
                <a:spcPct val="100000"/>
              </a:lnSpc>
              <a:spcBef>
                <a:spcPts val="0"/>
              </a:spcBef>
              <a:spcAft>
                <a:spcPts val="0"/>
              </a:spcAft>
              <a:buClr>
                <a:schemeClr val="dk1"/>
              </a:buClr>
              <a:buSzPts val="1400"/>
              <a:buFont typeface="Calibri"/>
              <a:buNone/>
            </a:pPr>
            <a:r>
              <a:t/>
            </a:r>
            <a:endParaRPr/>
          </a:p>
        </p:txBody>
      </p:sp>
      <p:sp>
        <p:nvSpPr>
          <p:cNvPr id="145" name="Google Shape;145;p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p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fr-FR">
                <a:latin typeface="Arial"/>
                <a:ea typeface="Arial"/>
                <a:cs typeface="Arial"/>
                <a:sym typeface="Arial"/>
              </a:rPr>
              <a:t>Bonjour les amis ! Je respire mieux aujourd’hui. </a:t>
            </a:r>
            <a:endParaRPr/>
          </a:p>
          <a:p>
            <a:pPr indent="0" lvl="0" marL="0" rtl="0" algn="l">
              <a:spcBef>
                <a:spcPts val="0"/>
              </a:spcBef>
              <a:spcAft>
                <a:spcPts val="0"/>
              </a:spcAft>
              <a:buNone/>
            </a:pPr>
            <a:r>
              <a:rPr b="1" i="1" lang="fr-FR">
                <a:latin typeface="Arial"/>
                <a:ea typeface="Arial"/>
                <a:cs typeface="Arial"/>
                <a:sym typeface="Arial"/>
              </a:rPr>
              <a:t>Vous savez pourquoi ? </a:t>
            </a:r>
            <a:endParaRPr/>
          </a:p>
          <a:p>
            <a:pPr indent="0" lvl="0" marL="0" rtl="0" algn="l">
              <a:spcBef>
                <a:spcPts val="0"/>
              </a:spcBef>
              <a:spcAft>
                <a:spcPts val="0"/>
              </a:spcAft>
              <a:buNone/>
            </a:pPr>
            <a:r>
              <a:rPr b="1" i="1" lang="fr-FR">
                <a:latin typeface="Arial"/>
                <a:ea typeface="Arial"/>
                <a:cs typeface="Arial"/>
                <a:sym typeface="Arial"/>
              </a:rPr>
              <a:t>Parce que j’ai passé le weekend chez ma grand-mère à la montagne.</a:t>
            </a:r>
            <a:endParaRPr/>
          </a:p>
          <a:p>
            <a:pPr indent="0" lvl="0" marL="0" rtl="0" algn="l">
              <a:spcBef>
                <a:spcPts val="0"/>
              </a:spcBef>
              <a:spcAft>
                <a:spcPts val="0"/>
              </a:spcAft>
              <a:buClr>
                <a:schemeClr val="dk1"/>
              </a:buClr>
              <a:buSzPts val="1200"/>
              <a:buFont typeface="Arial"/>
              <a:buNone/>
            </a:pPr>
            <a:r>
              <a:rPr b="1" i="1" lang="fr-FR">
                <a:latin typeface="Arial"/>
                <a:ea typeface="Arial"/>
                <a:cs typeface="Arial"/>
                <a:sym typeface="Arial"/>
              </a:rPr>
              <a:t>Et vous ? Qu’est-ce que vous avez fait ce weekend ? Dites-le à votre camarade.</a:t>
            </a:r>
            <a:endParaRPr/>
          </a:p>
          <a:p>
            <a:pPr indent="0" lvl="0" marL="0" rtl="0" algn="l">
              <a:spcBef>
                <a:spcPts val="0"/>
              </a:spcBef>
              <a:spcAft>
                <a:spcPts val="0"/>
              </a:spcAft>
              <a:buNone/>
            </a:pPr>
            <a:r>
              <a:rPr lang="fr-FR">
                <a:latin typeface="Arial"/>
                <a:ea typeface="Arial"/>
                <a:cs typeface="Arial"/>
                <a:sym typeface="Arial"/>
              </a:rPr>
              <a:t>[Pause 10 secondes]</a:t>
            </a:r>
            <a:endParaRPr/>
          </a:p>
          <a:p>
            <a:pPr indent="0" lvl="0" marL="0" rtl="0" algn="l">
              <a:spcBef>
                <a:spcPts val="0"/>
              </a:spcBef>
              <a:spcAft>
                <a:spcPts val="0"/>
              </a:spcAft>
              <a:buNone/>
            </a:pPr>
            <a:r>
              <a:rPr lang="fr-FR">
                <a:latin typeface="Arial"/>
                <a:ea typeface="Arial"/>
                <a:cs typeface="Arial"/>
                <a:sym typeface="Arial"/>
              </a:rPr>
              <a:t>Recueillir quelques réponses des apprenants : les apprenants racontent ce que leur camarade a fait.</a:t>
            </a:r>
            <a:endParaRPr/>
          </a:p>
          <a:p>
            <a:pPr indent="0" lvl="0" marL="0" rtl="0" algn="l">
              <a:spcBef>
                <a:spcPts val="0"/>
              </a:spcBef>
              <a:spcAft>
                <a:spcPts val="0"/>
              </a:spcAft>
              <a:buClr>
                <a:schemeClr val="dk1"/>
              </a:buClr>
              <a:buSzPts val="1100"/>
              <a:buFont typeface="Arial"/>
              <a:buNone/>
            </a:pPr>
            <a:r>
              <a:t/>
            </a:r>
            <a:endParaRPr/>
          </a:p>
        </p:txBody>
      </p:sp>
      <p:sp>
        <p:nvSpPr>
          <p:cNvPr id="153" name="Google Shape;153;p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3" name="Shape 63"/>
        <p:cNvGrpSpPr/>
        <p:nvPr/>
      </p:nvGrpSpPr>
      <p:grpSpPr>
        <a:xfrm>
          <a:off x="0" y="0"/>
          <a:ext cx="0" cy="0"/>
          <a:chOff x="0" y="0"/>
          <a:chExt cx="0" cy="0"/>
        </a:xfrm>
      </p:grpSpPr>
      <p:sp>
        <p:nvSpPr>
          <p:cNvPr id="64" name="Google Shape;64;p1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1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6" name="Google Shape;66;p1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7" name="Google Shape;67;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0" name="Shape 70"/>
        <p:cNvGrpSpPr/>
        <p:nvPr/>
      </p:nvGrpSpPr>
      <p:grpSpPr>
        <a:xfrm>
          <a:off x="0" y="0"/>
          <a:ext cx="0" cy="0"/>
          <a:chOff x="0" y="0"/>
          <a:chExt cx="0" cy="0"/>
        </a:xfrm>
      </p:grpSpPr>
      <p:sp>
        <p:nvSpPr>
          <p:cNvPr id="71" name="Google Shape;71;p1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12"/>
          <p:cNvSpPr/>
          <p:nvPr>
            <p:ph idx="2" type="pic"/>
          </p:nvPr>
        </p:nvSpPr>
        <p:spPr>
          <a:xfrm>
            <a:off x="5183188" y="987425"/>
            <a:ext cx="6172200" cy="4873625"/>
          </a:xfrm>
          <a:prstGeom prst="rect">
            <a:avLst/>
          </a:prstGeom>
          <a:noFill/>
          <a:ln>
            <a:noFill/>
          </a:ln>
        </p:spPr>
      </p:sp>
      <p:sp>
        <p:nvSpPr>
          <p:cNvPr id="73" name="Google Shape;73;p1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4" name="Google Shape;74;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7" name="Shape 77"/>
        <p:cNvGrpSpPr/>
        <p:nvPr/>
      </p:nvGrpSpPr>
      <p:grpSpPr>
        <a:xfrm>
          <a:off x="0" y="0"/>
          <a:ext cx="0" cy="0"/>
          <a:chOff x="0" y="0"/>
          <a:chExt cx="0" cy="0"/>
        </a:xfrm>
      </p:grpSpPr>
      <p:sp>
        <p:nvSpPr>
          <p:cNvPr id="78" name="Google Shape;78;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13"/>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0" name="Google Shape;80;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83" name="Shape 83"/>
        <p:cNvGrpSpPr/>
        <p:nvPr/>
      </p:nvGrpSpPr>
      <p:grpSpPr>
        <a:xfrm>
          <a:off x="0" y="0"/>
          <a:ext cx="0" cy="0"/>
          <a:chOff x="0" y="0"/>
          <a:chExt cx="0" cy="0"/>
        </a:xfrm>
      </p:grpSpPr>
      <p:sp>
        <p:nvSpPr>
          <p:cNvPr id="84" name="Google Shape;84;p1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5" name="Google Shape;85;p1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6" name="Google Shape;86;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7" name="Shape 27"/>
        <p:cNvGrpSpPr/>
        <p:nvPr/>
      </p:nvGrpSpPr>
      <p:grpSpPr>
        <a:xfrm>
          <a:off x="0" y="0"/>
          <a:ext cx="0" cy="0"/>
          <a:chOff x="0" y="0"/>
          <a:chExt cx="0" cy="0"/>
        </a:xfrm>
      </p:grpSpPr>
      <p:sp>
        <p:nvSpPr>
          <p:cNvPr id="28" name="Google Shape;28;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1_Blank">
    <p:spTree>
      <p:nvGrpSpPr>
        <p:cNvPr id="31" name="Shape 31"/>
        <p:cNvGrpSpPr/>
        <p:nvPr/>
      </p:nvGrpSpPr>
      <p:grpSpPr>
        <a:xfrm>
          <a:off x="0" y="0"/>
          <a:ext cx="0" cy="0"/>
          <a:chOff x="0" y="0"/>
          <a:chExt cx="0" cy="0"/>
        </a:xfrm>
      </p:grpSpPr>
      <p:sp>
        <p:nvSpPr>
          <p:cNvPr id="32" name="Google Shape;32;p5"/>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rgbClr val="002060"/>
              </a:buClr>
              <a:buSzPts val="3200"/>
              <a:buFont typeface="Arial"/>
              <a:buNone/>
              <a:defRPr b="1" i="0" sz="3200" u="none" cap="none" strike="noStrike">
                <a:solidFill>
                  <a:srgbClr val="002060"/>
                </a:solidFill>
                <a:latin typeface="Arial"/>
                <a:ea typeface="Arial"/>
                <a:cs typeface="Arial"/>
                <a:sym typeface="Aria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romative">
  <p:cSld name="fromative">
    <p:spTree>
      <p:nvGrpSpPr>
        <p:cNvPr id="33" name="Shape 33"/>
        <p:cNvGrpSpPr/>
        <p:nvPr/>
      </p:nvGrpSpPr>
      <p:grpSpPr>
        <a:xfrm>
          <a:off x="0" y="0"/>
          <a:ext cx="0" cy="0"/>
          <a:chOff x="0" y="0"/>
          <a:chExt cx="0" cy="0"/>
        </a:xfrm>
      </p:grpSpPr>
      <p:sp>
        <p:nvSpPr>
          <p:cNvPr id="34" name="Google Shape;34;p6"/>
          <p:cNvSpPr txBox="1"/>
          <p:nvPr>
            <p:ph idx="1" type="body"/>
          </p:nvPr>
        </p:nvSpPr>
        <p:spPr>
          <a:xfrm>
            <a:off x="0" y="538921"/>
            <a:ext cx="12192000" cy="584775"/>
          </a:xfrm>
          <a:prstGeom prst="rect">
            <a:avLst/>
          </a:prstGeom>
          <a:solidFill>
            <a:srgbClr val="DFBDC3"/>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rgbClr val="002060"/>
              </a:buClr>
              <a:buSzPts val="3200"/>
              <a:buFont typeface="Arial"/>
              <a:buNone/>
              <a:defRPr b="1" i="0" sz="3200" u="none" cap="none" strike="noStrike">
                <a:solidFill>
                  <a:srgbClr val="002060"/>
                </a:solidFill>
                <a:latin typeface="Arial"/>
                <a:ea typeface="Arial"/>
                <a:cs typeface="Arial"/>
                <a:sym typeface="Aria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5" name="Google Shape;35;p6"/>
          <p:cNvSpPr txBox="1"/>
          <p:nvPr/>
        </p:nvSpPr>
        <p:spPr>
          <a:xfrm flipH="1">
            <a:off x="10031456" y="130795"/>
            <a:ext cx="2160544" cy="276999"/>
          </a:xfrm>
          <a:prstGeom prst="rect">
            <a:avLst/>
          </a:prstGeom>
          <a:solidFill>
            <a:srgbClr val="F1DDE3"/>
          </a:solidFill>
          <a:ln cap="flat" cmpd="sng" w="19050">
            <a:solidFill>
              <a:srgbClr val="F1DDE3"/>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1" lang="fr-FR" sz="1200" u="none" cap="none" strike="noStrike">
                <a:solidFill>
                  <a:srgbClr val="7F7F7F"/>
                </a:solidFill>
                <a:latin typeface="Arial"/>
                <a:ea typeface="Arial"/>
                <a:cs typeface="Arial"/>
                <a:sym typeface="Arial"/>
              </a:rPr>
              <a:t>Evaluation formative</a:t>
            </a:r>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6" name="Shape 36"/>
        <p:cNvGrpSpPr/>
        <p:nvPr/>
      </p:nvGrpSpPr>
      <p:grpSpPr>
        <a:xfrm>
          <a:off x="0" y="0"/>
          <a:ext cx="0" cy="0"/>
          <a:chOff x="0" y="0"/>
          <a:chExt cx="0" cy="0"/>
        </a:xfrm>
      </p:grpSpPr>
      <p:sp>
        <p:nvSpPr>
          <p:cNvPr id="37" name="Google Shape;37;p7"/>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7"/>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9" name="Google Shape;39;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2" name="Shape 42"/>
        <p:cNvGrpSpPr/>
        <p:nvPr/>
      </p:nvGrpSpPr>
      <p:grpSpPr>
        <a:xfrm>
          <a:off x="0" y="0"/>
          <a:ext cx="0" cy="0"/>
          <a:chOff x="0" y="0"/>
          <a:chExt cx="0" cy="0"/>
        </a:xfrm>
      </p:grpSpPr>
      <p:sp>
        <p:nvSpPr>
          <p:cNvPr id="43" name="Google Shape;43;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8"/>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8"/>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9" name="Shape 49"/>
        <p:cNvGrpSpPr/>
        <p:nvPr/>
      </p:nvGrpSpPr>
      <p:grpSpPr>
        <a:xfrm>
          <a:off x="0" y="0"/>
          <a:ext cx="0" cy="0"/>
          <a:chOff x="0" y="0"/>
          <a:chExt cx="0" cy="0"/>
        </a:xfrm>
      </p:grpSpPr>
      <p:sp>
        <p:nvSpPr>
          <p:cNvPr id="50" name="Google Shape;50;p9"/>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9"/>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2" name="Google Shape;52;p9"/>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9"/>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4" name="Google Shape;54;p9"/>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5" name="Google Shape;55;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8" name="Shape 58"/>
        <p:cNvGrpSpPr/>
        <p:nvPr/>
      </p:nvGrpSpPr>
      <p:grpSpPr>
        <a:xfrm>
          <a:off x="0" y="0"/>
          <a:ext cx="0" cy="0"/>
          <a:chOff x="0" y="0"/>
          <a:chExt cx="0" cy="0"/>
        </a:xfrm>
      </p:grpSpPr>
      <p:sp>
        <p:nvSpPr>
          <p:cNvPr id="59" name="Google Shape;59;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jpg"/><Relationship Id="rId4" Type="http://schemas.openxmlformats.org/officeDocument/2006/relationships/image" Target="../media/image8.jpg"/><Relationship Id="rId5" Type="http://schemas.openxmlformats.org/officeDocument/2006/relationships/image" Target="../media/image1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7.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19.png"/><Relationship Id="rId4" Type="http://schemas.openxmlformats.org/officeDocument/2006/relationships/image" Target="../media/image22.png"/><Relationship Id="rId5" Type="http://schemas.openxmlformats.org/officeDocument/2006/relationships/image" Target="../media/image13.png"/><Relationship Id="rId6" Type="http://schemas.openxmlformats.org/officeDocument/2006/relationships/image" Target="../media/image28.png"/><Relationship Id="rId7"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19.png"/><Relationship Id="rId4" Type="http://schemas.openxmlformats.org/officeDocument/2006/relationships/image" Target="../media/image22.png"/><Relationship Id="rId5" Type="http://schemas.openxmlformats.org/officeDocument/2006/relationships/image" Target="../media/image13.png"/><Relationship Id="rId6" Type="http://schemas.openxmlformats.org/officeDocument/2006/relationships/image" Target="../media/image28.png"/><Relationship Id="rId7"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19.png"/><Relationship Id="rId4" Type="http://schemas.openxmlformats.org/officeDocument/2006/relationships/image" Target="../media/image13.png"/><Relationship Id="rId5"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23.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3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 Id="rId3" Type="http://schemas.openxmlformats.org/officeDocument/2006/relationships/image" Target="../media/image2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25.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16.jpg"/><Relationship Id="rId4" Type="http://schemas.openxmlformats.org/officeDocument/2006/relationships/image" Target="../media/image20.jpg"/><Relationship Id="rId5" Type="http://schemas.openxmlformats.org/officeDocument/2006/relationships/image" Target="../media/image3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5"/>
          <p:cNvSpPr/>
          <p:nvPr/>
        </p:nvSpPr>
        <p:spPr>
          <a:xfrm>
            <a:off x="0" y="2900007"/>
            <a:ext cx="6927314" cy="1264473"/>
          </a:xfrm>
          <a:prstGeom prst="rect">
            <a:avLst/>
          </a:prstGeom>
          <a:solidFill>
            <a:srgbClr val="DDEAF6"/>
          </a:solidFill>
          <a:ln cap="flat" cmpd="sng" w="12700">
            <a:solidFill>
              <a:srgbClr val="DDEAF6"/>
            </a:solidFill>
            <a:prstDash val="solid"/>
            <a:miter lim="800000"/>
            <a:headEnd len="sm" w="sm" type="none"/>
            <a:tailEnd len="sm" w="sm" type="none"/>
          </a:ln>
        </p:spPr>
        <p:txBody>
          <a:bodyPr anchorCtr="0" anchor="ctr" bIns="45700" lIns="91425" spcFirstLastPara="1" rIns="91425" wrap="square" tIns="45700">
            <a:noAutofit/>
          </a:bodyPr>
          <a:lstStyle/>
          <a:p>
            <a:pPr indent="0" lvl="0" marL="182880" marR="0" rtl="0" algn="l">
              <a:lnSpc>
                <a:spcPct val="110000"/>
              </a:lnSpc>
              <a:spcBef>
                <a:spcPts val="0"/>
              </a:spcBef>
              <a:spcAft>
                <a:spcPts val="0"/>
              </a:spcAft>
              <a:buClr>
                <a:srgbClr val="002060"/>
              </a:buClr>
              <a:buSzPts val="3200"/>
              <a:buFont typeface="Arial"/>
              <a:buNone/>
            </a:pPr>
            <a:r>
              <a:rPr b="1" i="0" lang="fr-FR" sz="3200" u="none" cap="none" strike="noStrike">
                <a:solidFill>
                  <a:srgbClr val="002060"/>
                </a:solidFill>
                <a:latin typeface="Arial"/>
                <a:ea typeface="Arial"/>
                <a:cs typeface="Arial"/>
                <a:sym typeface="Arial"/>
              </a:rPr>
              <a:t>Classe : EB6</a:t>
            </a:r>
            <a:endParaRPr/>
          </a:p>
          <a:p>
            <a:pPr indent="0" lvl="0" marL="182880" marR="0" rtl="0" algn="l">
              <a:lnSpc>
                <a:spcPct val="110000"/>
              </a:lnSpc>
              <a:spcBef>
                <a:spcPts val="0"/>
              </a:spcBef>
              <a:spcAft>
                <a:spcPts val="0"/>
              </a:spcAft>
              <a:buClr>
                <a:srgbClr val="002060"/>
              </a:buClr>
              <a:buSzPts val="3200"/>
              <a:buFont typeface="Arial"/>
              <a:buNone/>
            </a:pPr>
            <a:r>
              <a:rPr b="1" i="0" lang="fr-FR" sz="3200" u="none" cap="none" strike="noStrike">
                <a:solidFill>
                  <a:srgbClr val="002060"/>
                </a:solidFill>
                <a:latin typeface="Arial"/>
                <a:ea typeface="Arial"/>
                <a:cs typeface="Arial"/>
                <a:sym typeface="Arial"/>
              </a:rPr>
              <a:t>Leçon 7 : Nuit d’hiver</a:t>
            </a:r>
            <a:endParaRPr b="1" i="0" sz="3200" u="none" cap="none" strike="noStrike">
              <a:solidFill>
                <a:srgbClr val="002060"/>
              </a:solidFill>
              <a:latin typeface="Arial"/>
              <a:ea typeface="Arial"/>
              <a:cs typeface="Arial"/>
              <a:sym typeface="Arial"/>
            </a:endParaRPr>
          </a:p>
        </p:txBody>
      </p:sp>
      <p:sp>
        <p:nvSpPr>
          <p:cNvPr id="94" name="Google Shape;94;p15"/>
          <p:cNvSpPr/>
          <p:nvPr/>
        </p:nvSpPr>
        <p:spPr>
          <a:xfrm>
            <a:off x="0" y="1941583"/>
            <a:ext cx="6927314" cy="961259"/>
          </a:xfrm>
          <a:prstGeom prst="rect">
            <a:avLst/>
          </a:prstGeom>
          <a:solidFill>
            <a:srgbClr val="578CC3"/>
          </a:solidFill>
          <a:ln cap="flat" cmpd="sng" w="12700">
            <a:solidFill>
              <a:srgbClr val="578CC3"/>
            </a:solidFill>
            <a:prstDash val="solid"/>
            <a:miter lim="800000"/>
            <a:headEnd len="sm" w="sm" type="none"/>
            <a:tailEnd len="sm" w="sm" type="none"/>
          </a:ln>
        </p:spPr>
        <p:txBody>
          <a:bodyPr anchorCtr="0" anchor="ctr" bIns="45700" lIns="91425" spcFirstLastPara="1" rIns="91425" wrap="square" tIns="45700">
            <a:noAutofit/>
          </a:bodyPr>
          <a:lstStyle/>
          <a:p>
            <a:pPr indent="0" lvl="0" marL="182880" marR="0" rtl="0" algn="l">
              <a:lnSpc>
                <a:spcPct val="100000"/>
              </a:lnSpc>
              <a:spcBef>
                <a:spcPts val="0"/>
              </a:spcBef>
              <a:spcAft>
                <a:spcPts val="0"/>
              </a:spcAft>
              <a:buClr>
                <a:srgbClr val="FFFFFF"/>
              </a:buClr>
              <a:buSzPts val="4000"/>
              <a:buFont typeface="Arial"/>
              <a:buNone/>
            </a:pPr>
            <a:r>
              <a:rPr b="1" i="0" lang="fr-FR" sz="4000" u="none" cap="none" strike="noStrike">
                <a:solidFill>
                  <a:srgbClr val="FFFFFF"/>
                </a:solidFill>
                <a:latin typeface="Arial"/>
                <a:ea typeface="Arial"/>
                <a:cs typeface="Arial"/>
                <a:sym typeface="Arial"/>
              </a:rPr>
              <a:t>Unité 2 - Personnes et lieux </a:t>
            </a:r>
            <a:endParaRPr b="1" i="0" sz="4000" u="none" cap="none" strike="noStrike">
              <a:solidFill>
                <a:srgbClr val="FFFFFF"/>
              </a:solidFill>
              <a:latin typeface="Arial"/>
              <a:ea typeface="Arial"/>
              <a:cs typeface="Arial"/>
              <a:sym typeface="Arial"/>
            </a:endParaRPr>
          </a:p>
        </p:txBody>
      </p:sp>
      <p:sp>
        <p:nvSpPr>
          <p:cNvPr id="95" name="Google Shape;95;p15"/>
          <p:cNvSpPr/>
          <p:nvPr/>
        </p:nvSpPr>
        <p:spPr>
          <a:xfrm>
            <a:off x="343669" y="6127672"/>
            <a:ext cx="11508378" cy="545983"/>
          </a:xfrm>
          <a:prstGeom prst="rect">
            <a:avLst/>
          </a:prstGeom>
          <a:noFill/>
          <a:ln>
            <a:noFill/>
          </a:ln>
        </p:spPr>
        <p:txBody>
          <a:bodyPr anchorCtr="0" anchor="t" bIns="45700" lIns="91425" spcFirstLastPara="1" rIns="91425" wrap="square" tIns="45700">
            <a:noAutofit/>
          </a:bodyPr>
          <a:lstStyle/>
          <a:p>
            <a:pPr indent="0" lvl="0" marL="0" marR="0" rtl="0" algn="ctr">
              <a:lnSpc>
                <a:spcPct val="133333"/>
              </a:lnSpc>
              <a:spcBef>
                <a:spcPts val="0"/>
              </a:spcBef>
              <a:spcAft>
                <a:spcPts val="0"/>
              </a:spcAft>
              <a:buClr>
                <a:srgbClr val="000000"/>
              </a:buClr>
              <a:buSzPts val="900"/>
              <a:buFont typeface="Arial"/>
              <a:buNone/>
            </a:pPr>
            <a:r>
              <a:rPr b="0" i="0" lang="fr-FR" sz="900" u="none" cap="none" strike="noStrike">
                <a:solidFill>
                  <a:srgbClr val="3C3C3B"/>
                </a:solidFill>
                <a:latin typeface="Calibri"/>
                <a:ea typeface="Calibri"/>
                <a:cs typeface="Calibri"/>
                <a:sym typeface="Calibri"/>
              </a:rPr>
              <a:t>Ce matériel a pu être réalisé grâce au soutien généreux du peuple américain à travers l’Agence des États-Unis pour le Développement International (USAID). Son contenu relève de la responsabilité de QITABI 2 et ne reflète pas nécessairement les points de vue de l’USAID ou du Gouvernement américain. Ce matériel est réalisé par le Bureau Comité Académique Commun et le Bureau des Equipements et des Outils Pédagogiques au Centre de Recherche et de Développement Pédagogiques (CRDP) grâce au soutien du projet QITABI 2 financé par l’USAID.</a:t>
            </a:r>
            <a:endParaRPr/>
          </a:p>
        </p:txBody>
      </p:sp>
      <p:pic>
        <p:nvPicPr>
          <p:cNvPr id="96" name="Google Shape;96;p15"/>
          <p:cNvPicPr preferRelativeResize="0"/>
          <p:nvPr/>
        </p:nvPicPr>
        <p:blipFill rotWithShape="1">
          <a:blip r:embed="rId3">
            <a:alphaModFix/>
          </a:blip>
          <a:srcRect b="84635" l="0" r="0" t="0"/>
          <a:stretch/>
        </p:blipFill>
        <p:spPr>
          <a:xfrm>
            <a:off x="0" y="0"/>
            <a:ext cx="12192000" cy="1053737"/>
          </a:xfrm>
          <a:prstGeom prst="rect">
            <a:avLst/>
          </a:prstGeom>
          <a:noFill/>
          <a:ln>
            <a:noFill/>
          </a:ln>
        </p:spPr>
      </p:pic>
      <p:cxnSp>
        <p:nvCxnSpPr>
          <p:cNvPr id="97" name="Google Shape;97;p15"/>
          <p:cNvCxnSpPr/>
          <p:nvPr/>
        </p:nvCxnSpPr>
        <p:spPr>
          <a:xfrm>
            <a:off x="406807" y="6101055"/>
            <a:ext cx="11382102" cy="0"/>
          </a:xfrm>
          <a:prstGeom prst="straightConnector1">
            <a:avLst/>
          </a:prstGeom>
          <a:noFill/>
          <a:ln cap="flat" cmpd="sng" w="19050">
            <a:solidFill>
              <a:srgbClr val="5B8CC1"/>
            </a:solidFill>
            <a:prstDash val="solid"/>
            <a:miter lim="800000"/>
            <a:headEnd len="sm" w="sm" type="none"/>
            <a:tailEnd len="sm" w="sm" type="none"/>
          </a:ln>
        </p:spPr>
      </p:cxnSp>
      <p:pic>
        <p:nvPicPr>
          <p:cNvPr id="98" name="Google Shape;98;p15"/>
          <p:cNvPicPr preferRelativeResize="0"/>
          <p:nvPr/>
        </p:nvPicPr>
        <p:blipFill rotWithShape="1">
          <a:blip r:embed="rId4">
            <a:alphaModFix/>
          </a:blip>
          <a:srcRect b="0" l="0" r="0" t="0"/>
          <a:stretch/>
        </p:blipFill>
        <p:spPr>
          <a:xfrm>
            <a:off x="3174826" y="5291531"/>
            <a:ext cx="5846064" cy="774192"/>
          </a:xfrm>
          <a:prstGeom prst="rect">
            <a:avLst/>
          </a:prstGeom>
          <a:noFill/>
          <a:ln>
            <a:noFill/>
          </a:ln>
        </p:spPr>
      </p:pic>
      <p:pic>
        <p:nvPicPr>
          <p:cNvPr descr="A picture containing nature, night sky, ocean floor&#10;&#10;Description automatically generated" id="99" name="Google Shape;99;p15"/>
          <p:cNvPicPr preferRelativeResize="0"/>
          <p:nvPr/>
        </p:nvPicPr>
        <p:blipFill rotWithShape="1">
          <a:blip r:embed="rId5">
            <a:alphaModFix/>
          </a:blip>
          <a:srcRect b="0" l="0" r="7378" t="0"/>
          <a:stretch/>
        </p:blipFill>
        <p:spPr>
          <a:xfrm>
            <a:off x="7160397" y="1794970"/>
            <a:ext cx="4628512" cy="2732874"/>
          </a:xfrm>
          <a:prstGeom prst="roundRect">
            <a:avLst>
              <a:gd fmla="val 16667" name="adj"/>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4"/>
          <p:cNvSpPr txBox="1"/>
          <p:nvPr/>
        </p:nvSpPr>
        <p:spPr>
          <a:xfrm>
            <a:off x="528003" y="2021991"/>
            <a:ext cx="1716370" cy="677078"/>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rgbClr val="C55A11"/>
              </a:buClr>
              <a:buSzPts val="3200"/>
              <a:buFont typeface="Arial"/>
              <a:buNone/>
            </a:pPr>
            <a:r>
              <a:rPr b="1" i="0" lang="fr-FR" sz="3200" u="none" cap="none" strike="noStrike">
                <a:solidFill>
                  <a:srgbClr val="C55A11"/>
                </a:solidFill>
                <a:latin typeface="Arial"/>
                <a:ea typeface="Arial"/>
                <a:cs typeface="Arial"/>
                <a:sym typeface="Arial"/>
              </a:rPr>
              <a:t>ROMY</a:t>
            </a:r>
            <a:endParaRPr b="1" i="0" sz="3200" u="none" cap="none" strike="noStrike">
              <a:solidFill>
                <a:srgbClr val="C55A11"/>
              </a:solidFill>
              <a:latin typeface="Arial"/>
              <a:ea typeface="Arial"/>
              <a:cs typeface="Arial"/>
              <a:sym typeface="Arial"/>
            </a:endParaRPr>
          </a:p>
        </p:txBody>
      </p:sp>
      <p:sp>
        <p:nvSpPr>
          <p:cNvPr id="162" name="Google Shape;162;p24"/>
          <p:cNvSpPr txBox="1"/>
          <p:nvPr/>
        </p:nvSpPr>
        <p:spPr>
          <a:xfrm>
            <a:off x="9698682" y="2021991"/>
            <a:ext cx="2300551" cy="677078"/>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rgbClr val="C55A11"/>
              </a:buClr>
              <a:buSzPts val="3200"/>
              <a:buFont typeface="Arial"/>
              <a:buNone/>
            </a:pPr>
            <a:r>
              <a:rPr b="1" i="0" lang="fr-FR" sz="3200" u="none" cap="none" strike="noStrike">
                <a:solidFill>
                  <a:srgbClr val="C55A11"/>
                </a:solidFill>
                <a:latin typeface="Arial"/>
                <a:ea typeface="Arial"/>
                <a:cs typeface="Arial"/>
                <a:sym typeface="Arial"/>
              </a:rPr>
              <a:t>TATIANA</a:t>
            </a:r>
            <a:endParaRPr b="0" i="0" sz="1800" u="none" cap="none" strike="noStrike">
              <a:solidFill>
                <a:srgbClr val="C55A11"/>
              </a:solidFill>
              <a:latin typeface="Calibri"/>
              <a:ea typeface="Calibri"/>
              <a:cs typeface="Calibri"/>
              <a:sym typeface="Calibri"/>
            </a:endParaRPr>
          </a:p>
        </p:txBody>
      </p:sp>
      <p:pic>
        <p:nvPicPr>
          <p:cNvPr id="163" name="Google Shape;163;p24"/>
          <p:cNvPicPr preferRelativeResize="0"/>
          <p:nvPr/>
        </p:nvPicPr>
        <p:blipFill rotWithShape="1">
          <a:blip r:embed="rId3">
            <a:alphaModFix/>
          </a:blip>
          <a:srcRect b="0" l="0" r="0" t="0"/>
          <a:stretch/>
        </p:blipFill>
        <p:spPr>
          <a:xfrm>
            <a:off x="4198550" y="701099"/>
            <a:ext cx="3420230" cy="5455801"/>
          </a:xfrm>
          <a:prstGeom prst="rect">
            <a:avLst/>
          </a:prstGeom>
          <a:noFill/>
          <a:ln>
            <a:noFill/>
          </a:ln>
        </p:spPr>
      </p:pic>
      <p:pic>
        <p:nvPicPr>
          <p:cNvPr id="164" name="Google Shape;164;p24"/>
          <p:cNvPicPr preferRelativeResize="0"/>
          <p:nvPr/>
        </p:nvPicPr>
        <p:blipFill rotWithShape="1">
          <a:blip r:embed="rId4">
            <a:alphaModFix/>
          </a:blip>
          <a:srcRect b="0" l="0" r="0" t="0"/>
          <a:stretch/>
        </p:blipFill>
        <p:spPr>
          <a:xfrm>
            <a:off x="11126965" y="5839279"/>
            <a:ext cx="780635" cy="784152"/>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5"/>
          <p:cNvSpPr txBox="1"/>
          <p:nvPr/>
        </p:nvSpPr>
        <p:spPr>
          <a:xfrm>
            <a:off x="2691440" y="2258476"/>
            <a:ext cx="6925000" cy="800189"/>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None/>
            </a:pPr>
            <a:r>
              <a:rPr b="1" i="0" lang="fr-FR" sz="4000" u="none" cap="none" strike="noStrike">
                <a:solidFill>
                  <a:srgbClr val="595959"/>
                </a:solidFill>
                <a:latin typeface="Calibri"/>
                <a:ea typeface="Calibri"/>
                <a:cs typeface="Calibri"/>
                <a:sym typeface="Calibri"/>
              </a:rPr>
              <a:t>1. La montagne au printemps</a:t>
            </a:r>
            <a:endParaRPr b="1" i="0" sz="4000" u="none" cap="none" strike="noStrike">
              <a:solidFill>
                <a:srgbClr val="595959"/>
              </a:solidFill>
              <a:latin typeface="Calibri"/>
              <a:ea typeface="Calibri"/>
              <a:cs typeface="Calibri"/>
              <a:sym typeface="Calibri"/>
            </a:endParaRPr>
          </a:p>
        </p:txBody>
      </p:sp>
      <p:sp>
        <p:nvSpPr>
          <p:cNvPr id="171" name="Google Shape;171;p25"/>
          <p:cNvSpPr txBox="1"/>
          <p:nvPr/>
        </p:nvSpPr>
        <p:spPr>
          <a:xfrm>
            <a:off x="3203870" y="4049881"/>
            <a:ext cx="6057361" cy="800189"/>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rgbClr val="595959"/>
              </a:buClr>
              <a:buSzPts val="4000"/>
              <a:buFont typeface="Calibri"/>
              <a:buNone/>
            </a:pPr>
            <a:r>
              <a:rPr b="1" i="0" lang="fr-FR" sz="4000" u="none" cap="none" strike="noStrike">
                <a:solidFill>
                  <a:srgbClr val="595959"/>
                </a:solidFill>
                <a:latin typeface="Calibri"/>
                <a:ea typeface="Calibri"/>
                <a:cs typeface="Calibri"/>
                <a:sym typeface="Calibri"/>
              </a:rPr>
              <a:t>2. La montagne en hiver</a:t>
            </a:r>
            <a:endParaRPr b="1" i="0" sz="4000" u="none" cap="none" strike="noStrike">
              <a:solidFill>
                <a:srgbClr val="595959"/>
              </a:solidFill>
              <a:latin typeface="Calibri"/>
              <a:ea typeface="Calibri"/>
              <a:cs typeface="Calibri"/>
              <a:sym typeface="Calibri"/>
            </a:endParaRPr>
          </a:p>
        </p:txBody>
      </p:sp>
      <p:sp>
        <p:nvSpPr>
          <p:cNvPr id="172" name="Google Shape;172;p25"/>
          <p:cNvSpPr txBox="1"/>
          <p:nvPr>
            <p:ph idx="1" type="body"/>
          </p:nvPr>
        </p:nvSpPr>
        <p:spPr>
          <a:xfrm>
            <a:off x="0" y="538920"/>
            <a:ext cx="12192000" cy="1097280"/>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Est-ce que Romy décrit le paysage à la montagne au printemps ou bien en hiver ?</a:t>
            </a:r>
            <a:endParaRPr/>
          </a:p>
        </p:txBody>
      </p:sp>
      <p:sp>
        <p:nvSpPr>
          <p:cNvPr id="173" name="Google Shape;173;p25"/>
          <p:cNvSpPr/>
          <p:nvPr/>
        </p:nvSpPr>
        <p:spPr>
          <a:xfrm>
            <a:off x="2560320" y="3901441"/>
            <a:ext cx="7056120" cy="1097280"/>
          </a:xfrm>
          <a:prstGeom prst="roundRect">
            <a:avLst>
              <a:gd fmla="val 16667" name="adj"/>
            </a:avLst>
          </a:prstGeom>
          <a:noFill/>
          <a:ln cap="flat" cmpd="sng" w="12700">
            <a:solidFill>
              <a:srgbClr val="9CC2E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74" name="Google Shape;174;p25"/>
          <p:cNvSpPr/>
          <p:nvPr/>
        </p:nvSpPr>
        <p:spPr>
          <a:xfrm>
            <a:off x="2560320" y="2110036"/>
            <a:ext cx="7056120" cy="1097280"/>
          </a:xfrm>
          <a:prstGeom prst="roundRect">
            <a:avLst>
              <a:gd fmla="val 16667" name="adj"/>
            </a:avLst>
          </a:prstGeom>
          <a:noFill/>
          <a:ln cap="flat" cmpd="sng" w="12700">
            <a:solidFill>
              <a:srgbClr val="9CC2E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75" name="Google Shape;175;p25"/>
          <p:cNvSpPr/>
          <p:nvPr/>
        </p:nvSpPr>
        <p:spPr>
          <a:xfrm>
            <a:off x="9992308" y="2258476"/>
            <a:ext cx="604833" cy="593116"/>
          </a:xfrm>
          <a:custGeom>
            <a:rect b="b" l="l" r="r" t="t"/>
            <a:pathLst>
              <a:path extrusionOk="0" h="632630" w="682136">
                <a:moveTo>
                  <a:pt x="85" y="384941"/>
                </a:moveTo>
                <a:cubicBezTo>
                  <a:pt x="85" y="359891"/>
                  <a:pt x="-106" y="334078"/>
                  <a:pt x="85" y="308265"/>
                </a:cubicBezTo>
                <a:cubicBezTo>
                  <a:pt x="561" y="255401"/>
                  <a:pt x="59997" y="198347"/>
                  <a:pt x="111813" y="197585"/>
                </a:cubicBezTo>
                <a:cubicBezTo>
                  <a:pt x="143055" y="197108"/>
                  <a:pt x="159152" y="207872"/>
                  <a:pt x="163915" y="240257"/>
                </a:cubicBezTo>
                <a:cubicBezTo>
                  <a:pt x="168963" y="274642"/>
                  <a:pt x="178107" y="308170"/>
                  <a:pt x="181631" y="343031"/>
                </a:cubicBezTo>
                <a:cubicBezTo>
                  <a:pt x="186870" y="394847"/>
                  <a:pt x="204205" y="401134"/>
                  <a:pt x="244020" y="369035"/>
                </a:cubicBezTo>
                <a:cubicBezTo>
                  <a:pt x="296217" y="327125"/>
                  <a:pt x="338127" y="274356"/>
                  <a:pt x="388419" y="230541"/>
                </a:cubicBezTo>
                <a:cubicBezTo>
                  <a:pt x="461666" y="166628"/>
                  <a:pt x="519769" y="87095"/>
                  <a:pt x="597778" y="28040"/>
                </a:cubicBezTo>
                <a:cubicBezTo>
                  <a:pt x="608065" y="20229"/>
                  <a:pt x="619400" y="13371"/>
                  <a:pt x="629782" y="6989"/>
                </a:cubicBezTo>
                <a:cubicBezTo>
                  <a:pt x="657119" y="-9775"/>
                  <a:pt x="676455" y="4894"/>
                  <a:pt x="680836" y="37374"/>
                </a:cubicBezTo>
                <a:cubicBezTo>
                  <a:pt x="689218" y="99668"/>
                  <a:pt x="655786" y="142816"/>
                  <a:pt x="617305" y="183678"/>
                </a:cubicBezTo>
                <a:cubicBezTo>
                  <a:pt x="551106" y="253782"/>
                  <a:pt x="485098" y="324077"/>
                  <a:pt x="417089" y="392466"/>
                </a:cubicBezTo>
                <a:cubicBezTo>
                  <a:pt x="350795" y="459141"/>
                  <a:pt x="290121" y="531531"/>
                  <a:pt x="215731" y="590015"/>
                </a:cubicBezTo>
                <a:cubicBezTo>
                  <a:pt x="193537" y="607445"/>
                  <a:pt x="170582" y="623447"/>
                  <a:pt x="144007" y="631258"/>
                </a:cubicBezTo>
                <a:cubicBezTo>
                  <a:pt x="126672" y="636401"/>
                  <a:pt x="108003" y="626019"/>
                  <a:pt x="93430" y="617828"/>
                </a:cubicBezTo>
                <a:cubicBezTo>
                  <a:pt x="51043" y="593729"/>
                  <a:pt x="19039" y="564773"/>
                  <a:pt x="13515" y="507528"/>
                </a:cubicBezTo>
                <a:cubicBezTo>
                  <a:pt x="9610" y="467237"/>
                  <a:pt x="7133" y="426089"/>
                  <a:pt x="85" y="384941"/>
                </a:cubicBezTo>
                <a:close/>
              </a:path>
            </a:pathLst>
          </a:custGeom>
          <a:solidFill>
            <a:srgbClr val="1A944C"/>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1000"/>
                                        <p:tgtEl>
                                          <p:spTgt spid="170"/>
                                        </p:tgtEl>
                                      </p:cBhvr>
                                    </p:animEffect>
                                  </p:childTnLst>
                                </p:cTn>
                              </p:par>
                              <p:par>
                                <p:cTn fill="hold" nodeType="withEffect" presetClass="entr" presetID="10" presetSubtype="0">
                                  <p:stCondLst>
                                    <p:cond delay="0"/>
                                  </p:stCondLst>
                                  <p:childTnLst>
                                    <p:set>
                                      <p:cBhvr>
                                        <p:cTn dur="1" fill="hold">
                                          <p:stCondLst>
                                            <p:cond delay="0"/>
                                          </p:stCondLst>
                                        </p:cTn>
                                        <p:tgtEl>
                                          <p:spTgt spid="174"/>
                                        </p:tgtEl>
                                        <p:attrNameLst>
                                          <p:attrName>style.visibility</p:attrName>
                                        </p:attrNameLst>
                                      </p:cBhvr>
                                      <p:to>
                                        <p:strVal val="visible"/>
                                      </p:to>
                                    </p:set>
                                    <p:animEffect filter="fade" transition="in">
                                      <p:cBhvr>
                                        <p:cTn dur="1000"/>
                                        <p:tgtEl>
                                          <p:spTgt spid="1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1"/>
                                        </p:tgtEl>
                                        <p:attrNameLst>
                                          <p:attrName>style.visibility</p:attrName>
                                        </p:attrNameLst>
                                      </p:cBhvr>
                                      <p:to>
                                        <p:strVal val="visible"/>
                                      </p:to>
                                    </p:set>
                                    <p:animEffect filter="fade" transition="in">
                                      <p:cBhvr>
                                        <p:cTn dur="1000"/>
                                        <p:tgtEl>
                                          <p:spTgt spid="171"/>
                                        </p:tgtEl>
                                      </p:cBhvr>
                                    </p:animEffect>
                                  </p:childTnLst>
                                </p:cTn>
                              </p:par>
                              <p:par>
                                <p:cTn fill="hold" nodeType="withEffect" presetClass="entr" presetID="10" presetSubtype="0">
                                  <p:stCondLst>
                                    <p:cond delay="0"/>
                                  </p:stCondLst>
                                  <p:childTnLst>
                                    <p:set>
                                      <p:cBhvr>
                                        <p:cTn dur="1" fill="hold">
                                          <p:stCondLst>
                                            <p:cond delay="0"/>
                                          </p:stCondLst>
                                        </p:cTn>
                                        <p:tgtEl>
                                          <p:spTgt spid="173"/>
                                        </p:tgtEl>
                                        <p:attrNameLst>
                                          <p:attrName>style.visibility</p:attrName>
                                        </p:attrNameLst>
                                      </p:cBhvr>
                                      <p:to>
                                        <p:strVal val="visible"/>
                                      </p:to>
                                    </p:set>
                                    <p:animEffect filter="fade" transition="in">
                                      <p:cBhvr>
                                        <p:cTn dur="1000"/>
                                        <p:tgtEl>
                                          <p:spTgt spid="1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6"/>
          <p:cNvSpPr txBox="1"/>
          <p:nvPr/>
        </p:nvSpPr>
        <p:spPr>
          <a:xfrm>
            <a:off x="425975" y="1303393"/>
            <a:ext cx="11308825" cy="4955172"/>
          </a:xfrm>
          <a:prstGeom prst="rect">
            <a:avLst/>
          </a:prstGeom>
          <a:noFill/>
          <a:ln>
            <a:noFill/>
          </a:ln>
        </p:spPr>
        <p:txBody>
          <a:bodyPr anchorCtr="0" anchor="t" bIns="91425" lIns="91425" spcFirstLastPara="1" rIns="91425" wrap="square" tIns="91425">
            <a:spAutoFit/>
          </a:bodyPr>
          <a:lstStyle/>
          <a:p>
            <a:pPr indent="0" lvl="0" marL="57150" marR="0" rtl="0" algn="l">
              <a:lnSpc>
                <a:spcPct val="150000"/>
              </a:lnSpc>
              <a:spcBef>
                <a:spcPts val="0"/>
              </a:spcBef>
              <a:spcAft>
                <a:spcPts val="0"/>
              </a:spcAft>
              <a:buNone/>
            </a:pPr>
            <a:r>
              <a:rPr b="0" i="0" lang="fr-FR" sz="2800" u="none" cap="none" strike="noStrike">
                <a:solidFill>
                  <a:srgbClr val="595959"/>
                </a:solidFill>
                <a:latin typeface="Arial"/>
                <a:ea typeface="Arial"/>
                <a:cs typeface="Arial"/>
                <a:sym typeface="Arial"/>
              </a:rPr>
              <a:t>1. Le ciel était </a:t>
            </a:r>
            <a:r>
              <a:rPr b="1" i="0" lang="fr-FR" sz="2800" u="none" cap="none" strike="noStrike">
                <a:solidFill>
                  <a:srgbClr val="595959"/>
                </a:solidFill>
                <a:latin typeface="Arial"/>
                <a:ea typeface="Arial"/>
                <a:cs typeface="Arial"/>
                <a:sym typeface="Arial"/>
              </a:rPr>
              <a:t>bleu/gris</a:t>
            </a:r>
            <a:r>
              <a:rPr b="0" i="0" lang="fr-FR" sz="2800" u="none" cap="none" strike="noStrike">
                <a:solidFill>
                  <a:srgbClr val="595959"/>
                </a:solidFill>
                <a:latin typeface="Arial"/>
                <a:ea typeface="Arial"/>
                <a:cs typeface="Arial"/>
                <a:sym typeface="Arial"/>
              </a:rPr>
              <a:t> clair.</a:t>
            </a:r>
            <a:endParaRPr b="0" i="0" sz="2800" u="none" cap="none" strike="noStrike">
              <a:solidFill>
                <a:srgbClr val="595959"/>
              </a:solidFill>
              <a:latin typeface="Arial"/>
              <a:ea typeface="Arial"/>
              <a:cs typeface="Arial"/>
              <a:sym typeface="Arial"/>
            </a:endParaRPr>
          </a:p>
          <a:p>
            <a:pPr indent="0" lvl="0" marL="0" marR="0" rtl="0" algn="l">
              <a:lnSpc>
                <a:spcPct val="150000"/>
              </a:lnSpc>
              <a:spcBef>
                <a:spcPts val="2400"/>
              </a:spcBef>
              <a:spcAft>
                <a:spcPts val="0"/>
              </a:spcAft>
              <a:buNone/>
            </a:pPr>
            <a:r>
              <a:rPr b="0" i="0" lang="fr-FR" sz="2800" u="none" cap="none" strike="noStrike">
                <a:solidFill>
                  <a:srgbClr val="595959"/>
                </a:solidFill>
                <a:latin typeface="Arial"/>
                <a:ea typeface="Arial"/>
                <a:cs typeface="Arial"/>
                <a:sym typeface="Arial"/>
              </a:rPr>
              <a:t>2. Un petit vent </a:t>
            </a:r>
            <a:r>
              <a:rPr b="1" i="0" lang="fr-FR" sz="2800" u="none" cap="none" strike="noStrike">
                <a:solidFill>
                  <a:srgbClr val="595959"/>
                </a:solidFill>
                <a:latin typeface="Arial"/>
                <a:ea typeface="Arial"/>
                <a:cs typeface="Arial"/>
                <a:sym typeface="Arial"/>
              </a:rPr>
              <a:t>soufflait/caressait</a:t>
            </a:r>
            <a:r>
              <a:rPr b="0" i="0" lang="fr-FR" sz="2800" u="none" cap="none" strike="noStrike">
                <a:solidFill>
                  <a:srgbClr val="595959"/>
                </a:solidFill>
                <a:latin typeface="Arial"/>
                <a:ea typeface="Arial"/>
                <a:cs typeface="Arial"/>
                <a:sym typeface="Arial"/>
              </a:rPr>
              <a:t> notre visage.</a:t>
            </a:r>
            <a:endParaRPr b="0" i="0" sz="2800" u="none" cap="none" strike="noStrike">
              <a:solidFill>
                <a:srgbClr val="595959"/>
              </a:solidFill>
              <a:latin typeface="Arial"/>
              <a:ea typeface="Arial"/>
              <a:cs typeface="Arial"/>
              <a:sym typeface="Arial"/>
            </a:endParaRPr>
          </a:p>
          <a:p>
            <a:pPr indent="0" lvl="0" marL="0" marR="0" rtl="0" algn="l">
              <a:lnSpc>
                <a:spcPct val="150000"/>
              </a:lnSpc>
              <a:spcBef>
                <a:spcPts val="2400"/>
              </a:spcBef>
              <a:spcAft>
                <a:spcPts val="0"/>
              </a:spcAft>
              <a:buNone/>
            </a:pPr>
            <a:r>
              <a:rPr b="0" i="0" lang="fr-FR" sz="2800" u="none" cap="none" strike="noStrike">
                <a:solidFill>
                  <a:srgbClr val="595959"/>
                </a:solidFill>
                <a:latin typeface="Arial"/>
                <a:ea typeface="Arial"/>
                <a:cs typeface="Arial"/>
                <a:sym typeface="Arial"/>
              </a:rPr>
              <a:t>3. Le bourdonnement des </a:t>
            </a:r>
            <a:r>
              <a:rPr b="1" i="0" lang="fr-FR" sz="2800" u="none" cap="none" strike="noStrike">
                <a:solidFill>
                  <a:srgbClr val="595959"/>
                </a:solidFill>
                <a:latin typeface="Arial"/>
                <a:ea typeface="Arial"/>
                <a:cs typeface="Arial"/>
                <a:sym typeface="Arial"/>
              </a:rPr>
              <a:t>abeilles/oiseaux </a:t>
            </a:r>
            <a:r>
              <a:rPr b="0" i="0" lang="fr-FR" sz="2800" u="none" cap="none" strike="noStrike">
                <a:solidFill>
                  <a:srgbClr val="595959"/>
                </a:solidFill>
                <a:latin typeface="Arial"/>
                <a:ea typeface="Arial"/>
                <a:cs typeface="Arial"/>
                <a:sym typeface="Arial"/>
              </a:rPr>
              <a:t>faisait une belle mélodie.</a:t>
            </a:r>
            <a:endParaRPr b="0" i="0" sz="2800" u="none" cap="none" strike="noStrike">
              <a:solidFill>
                <a:srgbClr val="595959"/>
              </a:solidFill>
              <a:latin typeface="Arial"/>
              <a:ea typeface="Arial"/>
              <a:cs typeface="Arial"/>
              <a:sym typeface="Arial"/>
            </a:endParaRPr>
          </a:p>
          <a:p>
            <a:pPr indent="0" lvl="0" marL="0" marR="0" rtl="0" algn="l">
              <a:lnSpc>
                <a:spcPct val="150000"/>
              </a:lnSpc>
              <a:spcBef>
                <a:spcPts val="2400"/>
              </a:spcBef>
              <a:spcAft>
                <a:spcPts val="0"/>
              </a:spcAft>
              <a:buNone/>
            </a:pPr>
            <a:r>
              <a:rPr b="0" i="0" lang="fr-FR" sz="2800" u="none" cap="none" strike="noStrike">
                <a:solidFill>
                  <a:srgbClr val="595959"/>
                </a:solidFill>
                <a:latin typeface="Arial"/>
                <a:ea typeface="Arial"/>
                <a:cs typeface="Arial"/>
                <a:sym typeface="Arial"/>
              </a:rPr>
              <a:t>4. Les fruits avaient un goût </a:t>
            </a:r>
            <a:r>
              <a:rPr b="1" i="0" lang="fr-FR" sz="2800" u="none" cap="none" strike="noStrike">
                <a:solidFill>
                  <a:srgbClr val="595959"/>
                </a:solidFill>
                <a:latin typeface="Arial"/>
                <a:ea typeface="Arial"/>
                <a:cs typeface="Arial"/>
                <a:sym typeface="Arial"/>
              </a:rPr>
              <a:t>sucré/salé</a:t>
            </a:r>
            <a:r>
              <a:rPr b="0" i="0" lang="fr-FR" sz="2800" u="none" cap="none" strike="noStrike">
                <a:solidFill>
                  <a:srgbClr val="595959"/>
                </a:solidFill>
                <a:latin typeface="Arial"/>
                <a:ea typeface="Arial"/>
                <a:cs typeface="Arial"/>
                <a:sym typeface="Arial"/>
              </a:rPr>
              <a:t> incomparable.</a:t>
            </a:r>
            <a:endParaRPr b="0" i="0" sz="2800" u="none" cap="none" strike="noStrike">
              <a:solidFill>
                <a:srgbClr val="595959"/>
              </a:solidFill>
              <a:latin typeface="Arial"/>
              <a:ea typeface="Arial"/>
              <a:cs typeface="Arial"/>
              <a:sym typeface="Arial"/>
            </a:endParaRPr>
          </a:p>
          <a:p>
            <a:pPr indent="0" lvl="0" marL="0" marR="0" rtl="0" algn="l">
              <a:lnSpc>
                <a:spcPct val="150000"/>
              </a:lnSpc>
              <a:spcBef>
                <a:spcPts val="2400"/>
              </a:spcBef>
              <a:spcAft>
                <a:spcPts val="2400"/>
              </a:spcAft>
              <a:buNone/>
            </a:pPr>
            <a:r>
              <a:rPr b="0" i="0" lang="fr-FR" sz="2800" u="none" cap="none" strike="noStrike">
                <a:solidFill>
                  <a:srgbClr val="595959"/>
                </a:solidFill>
                <a:latin typeface="Arial"/>
                <a:ea typeface="Arial"/>
                <a:cs typeface="Arial"/>
                <a:sym typeface="Arial"/>
              </a:rPr>
              <a:t>5. Les fleurs avaient un</a:t>
            </a:r>
            <a:r>
              <a:rPr b="1" i="0" lang="fr-FR" sz="2800" u="none" cap="none" strike="noStrike">
                <a:solidFill>
                  <a:srgbClr val="595959"/>
                </a:solidFill>
                <a:latin typeface="Arial"/>
                <a:ea typeface="Arial"/>
                <a:cs typeface="Arial"/>
                <a:sym typeface="Arial"/>
              </a:rPr>
              <a:t> parfum/goût</a:t>
            </a:r>
            <a:r>
              <a:rPr b="0" i="0" lang="fr-FR" sz="2800" u="none" cap="none" strike="noStrike">
                <a:solidFill>
                  <a:srgbClr val="595959"/>
                </a:solidFill>
                <a:latin typeface="Arial"/>
                <a:ea typeface="Arial"/>
                <a:cs typeface="Arial"/>
                <a:sym typeface="Arial"/>
              </a:rPr>
              <a:t> sublime.</a:t>
            </a:r>
            <a:endParaRPr b="0" i="0" sz="2800" u="none" cap="none" strike="noStrike">
              <a:solidFill>
                <a:srgbClr val="595959"/>
              </a:solidFill>
              <a:latin typeface="Calibri"/>
              <a:ea typeface="Calibri"/>
              <a:cs typeface="Calibri"/>
              <a:sym typeface="Calibri"/>
            </a:endParaRPr>
          </a:p>
        </p:txBody>
      </p:sp>
      <p:sp>
        <p:nvSpPr>
          <p:cNvPr id="182" name="Google Shape;182;p26"/>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Choisissez la bonne réponse.</a:t>
            </a:r>
            <a:endParaRPr/>
          </a:p>
        </p:txBody>
      </p:sp>
      <p:pic>
        <p:nvPicPr>
          <p:cNvPr id="183" name="Google Shape;183;p26"/>
          <p:cNvPicPr preferRelativeResize="0"/>
          <p:nvPr/>
        </p:nvPicPr>
        <p:blipFill rotWithShape="1">
          <a:blip r:embed="rId3">
            <a:alphaModFix/>
          </a:blip>
          <a:srcRect b="0" l="0" r="0" t="0"/>
          <a:stretch/>
        </p:blipFill>
        <p:spPr>
          <a:xfrm>
            <a:off x="11126965" y="5839279"/>
            <a:ext cx="780635" cy="78415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0" st="0"/>
                                            </p:txEl>
                                          </p:spTgt>
                                        </p:tgtEl>
                                        <p:attrNameLst>
                                          <p:attrName>style.visibility</p:attrName>
                                        </p:attrNameLst>
                                      </p:cBhvr>
                                      <p:to>
                                        <p:strVal val="visible"/>
                                      </p:to>
                                    </p:set>
                                    <p:animEffect filter="fade" transition="in">
                                      <p:cBhvr>
                                        <p:cTn dur="1000"/>
                                        <p:tgtEl>
                                          <p:spTgt spid="18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1" st="1"/>
                                            </p:txEl>
                                          </p:spTgt>
                                        </p:tgtEl>
                                        <p:attrNameLst>
                                          <p:attrName>style.visibility</p:attrName>
                                        </p:attrNameLst>
                                      </p:cBhvr>
                                      <p:to>
                                        <p:strVal val="visible"/>
                                      </p:to>
                                    </p:set>
                                    <p:animEffect filter="fade" transition="in">
                                      <p:cBhvr>
                                        <p:cTn dur="1000"/>
                                        <p:tgtEl>
                                          <p:spTgt spid="18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2" st="2"/>
                                            </p:txEl>
                                          </p:spTgt>
                                        </p:tgtEl>
                                        <p:attrNameLst>
                                          <p:attrName>style.visibility</p:attrName>
                                        </p:attrNameLst>
                                      </p:cBhvr>
                                      <p:to>
                                        <p:strVal val="visible"/>
                                      </p:to>
                                    </p:set>
                                    <p:animEffect filter="fade" transition="in">
                                      <p:cBhvr>
                                        <p:cTn dur="1000"/>
                                        <p:tgtEl>
                                          <p:spTgt spid="18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3" st="3"/>
                                            </p:txEl>
                                          </p:spTgt>
                                        </p:tgtEl>
                                        <p:attrNameLst>
                                          <p:attrName>style.visibility</p:attrName>
                                        </p:attrNameLst>
                                      </p:cBhvr>
                                      <p:to>
                                        <p:strVal val="visible"/>
                                      </p:to>
                                    </p:set>
                                    <p:animEffect filter="fade" transition="in">
                                      <p:cBhvr>
                                        <p:cTn dur="1000"/>
                                        <p:tgtEl>
                                          <p:spTgt spid="18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4" st="4"/>
                                            </p:txEl>
                                          </p:spTgt>
                                        </p:tgtEl>
                                        <p:attrNameLst>
                                          <p:attrName>style.visibility</p:attrName>
                                        </p:attrNameLst>
                                      </p:cBhvr>
                                      <p:to>
                                        <p:strVal val="visible"/>
                                      </p:to>
                                    </p:set>
                                    <p:animEffect filter="fade" transition="in">
                                      <p:cBhvr>
                                        <p:cTn dur="1000"/>
                                        <p:tgtEl>
                                          <p:spTgt spid="181">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27"/>
          <p:cNvSpPr txBox="1"/>
          <p:nvPr/>
        </p:nvSpPr>
        <p:spPr>
          <a:xfrm>
            <a:off x="425975" y="1303393"/>
            <a:ext cx="11308825" cy="4955172"/>
          </a:xfrm>
          <a:prstGeom prst="rect">
            <a:avLst/>
          </a:prstGeom>
          <a:noFill/>
          <a:ln>
            <a:noFill/>
          </a:ln>
        </p:spPr>
        <p:txBody>
          <a:bodyPr anchorCtr="0" anchor="t" bIns="91425" lIns="91425" spcFirstLastPara="1" rIns="91425" wrap="square" tIns="91425">
            <a:spAutoFit/>
          </a:bodyPr>
          <a:lstStyle/>
          <a:p>
            <a:pPr indent="0" lvl="0" marL="57150" marR="0" rtl="0" algn="l">
              <a:lnSpc>
                <a:spcPct val="150000"/>
              </a:lnSpc>
              <a:spcBef>
                <a:spcPts val="0"/>
              </a:spcBef>
              <a:spcAft>
                <a:spcPts val="0"/>
              </a:spcAft>
              <a:buNone/>
            </a:pPr>
            <a:r>
              <a:rPr b="0" i="0" lang="fr-FR" sz="2800" u="none" cap="none" strike="noStrike">
                <a:solidFill>
                  <a:srgbClr val="595959"/>
                </a:solidFill>
                <a:latin typeface="Arial"/>
                <a:ea typeface="Arial"/>
                <a:cs typeface="Arial"/>
                <a:sym typeface="Arial"/>
              </a:rPr>
              <a:t>1. Le ciel était </a:t>
            </a:r>
            <a:r>
              <a:rPr b="1" i="0" lang="fr-FR" sz="2800" u="none" cap="none" strike="noStrike">
                <a:solidFill>
                  <a:srgbClr val="595959"/>
                </a:solidFill>
                <a:latin typeface="Arial"/>
                <a:ea typeface="Arial"/>
                <a:cs typeface="Arial"/>
                <a:sym typeface="Arial"/>
              </a:rPr>
              <a:t>bleu/gris</a:t>
            </a:r>
            <a:r>
              <a:rPr b="0" i="0" lang="fr-FR" sz="2800" u="none" cap="none" strike="noStrike">
                <a:solidFill>
                  <a:srgbClr val="595959"/>
                </a:solidFill>
                <a:latin typeface="Arial"/>
                <a:ea typeface="Arial"/>
                <a:cs typeface="Arial"/>
                <a:sym typeface="Arial"/>
              </a:rPr>
              <a:t> clair.</a:t>
            </a:r>
            <a:endParaRPr b="0" i="0" sz="2800" u="none" cap="none" strike="noStrike">
              <a:solidFill>
                <a:srgbClr val="595959"/>
              </a:solidFill>
              <a:latin typeface="Arial"/>
              <a:ea typeface="Arial"/>
              <a:cs typeface="Arial"/>
              <a:sym typeface="Arial"/>
            </a:endParaRPr>
          </a:p>
          <a:p>
            <a:pPr indent="0" lvl="0" marL="0" marR="0" rtl="0" algn="l">
              <a:lnSpc>
                <a:spcPct val="150000"/>
              </a:lnSpc>
              <a:spcBef>
                <a:spcPts val="2400"/>
              </a:spcBef>
              <a:spcAft>
                <a:spcPts val="0"/>
              </a:spcAft>
              <a:buNone/>
            </a:pPr>
            <a:r>
              <a:rPr b="0" i="0" lang="fr-FR" sz="2800" u="none" cap="none" strike="noStrike">
                <a:solidFill>
                  <a:srgbClr val="595959"/>
                </a:solidFill>
                <a:latin typeface="Arial"/>
                <a:ea typeface="Arial"/>
                <a:cs typeface="Arial"/>
                <a:sym typeface="Arial"/>
              </a:rPr>
              <a:t>2. Un petit vent </a:t>
            </a:r>
            <a:r>
              <a:rPr b="1" i="0" lang="fr-FR" sz="2800" u="none" cap="none" strike="noStrike">
                <a:solidFill>
                  <a:srgbClr val="595959"/>
                </a:solidFill>
                <a:latin typeface="Arial"/>
                <a:ea typeface="Arial"/>
                <a:cs typeface="Arial"/>
                <a:sym typeface="Arial"/>
              </a:rPr>
              <a:t>soufflait/caressait</a:t>
            </a:r>
            <a:r>
              <a:rPr b="0" i="0" lang="fr-FR" sz="2800" u="none" cap="none" strike="noStrike">
                <a:solidFill>
                  <a:srgbClr val="595959"/>
                </a:solidFill>
                <a:latin typeface="Arial"/>
                <a:ea typeface="Arial"/>
                <a:cs typeface="Arial"/>
                <a:sym typeface="Arial"/>
              </a:rPr>
              <a:t> notre visage.</a:t>
            </a:r>
            <a:endParaRPr b="0" i="0" sz="2800" u="none" cap="none" strike="noStrike">
              <a:solidFill>
                <a:srgbClr val="595959"/>
              </a:solidFill>
              <a:latin typeface="Arial"/>
              <a:ea typeface="Arial"/>
              <a:cs typeface="Arial"/>
              <a:sym typeface="Arial"/>
            </a:endParaRPr>
          </a:p>
          <a:p>
            <a:pPr indent="0" lvl="0" marL="0" marR="0" rtl="0" algn="l">
              <a:lnSpc>
                <a:spcPct val="150000"/>
              </a:lnSpc>
              <a:spcBef>
                <a:spcPts val="2400"/>
              </a:spcBef>
              <a:spcAft>
                <a:spcPts val="0"/>
              </a:spcAft>
              <a:buNone/>
            </a:pPr>
            <a:r>
              <a:rPr b="0" i="0" lang="fr-FR" sz="2800" u="none" cap="none" strike="noStrike">
                <a:solidFill>
                  <a:srgbClr val="595959"/>
                </a:solidFill>
                <a:latin typeface="Arial"/>
                <a:ea typeface="Arial"/>
                <a:cs typeface="Arial"/>
                <a:sym typeface="Arial"/>
              </a:rPr>
              <a:t>3. Le bourdonnement des </a:t>
            </a:r>
            <a:r>
              <a:rPr b="1" i="0" lang="fr-FR" sz="2800" u="none" cap="none" strike="noStrike">
                <a:solidFill>
                  <a:srgbClr val="595959"/>
                </a:solidFill>
                <a:latin typeface="Arial"/>
                <a:ea typeface="Arial"/>
                <a:cs typeface="Arial"/>
                <a:sym typeface="Arial"/>
              </a:rPr>
              <a:t>abeilles/oiseaux </a:t>
            </a:r>
            <a:r>
              <a:rPr b="0" i="0" lang="fr-FR" sz="2800" u="none" cap="none" strike="noStrike">
                <a:solidFill>
                  <a:srgbClr val="595959"/>
                </a:solidFill>
                <a:latin typeface="Arial"/>
                <a:ea typeface="Arial"/>
                <a:cs typeface="Arial"/>
                <a:sym typeface="Arial"/>
              </a:rPr>
              <a:t>faisait une belle mélodie.</a:t>
            </a:r>
            <a:endParaRPr b="0" i="0" sz="2800" u="none" cap="none" strike="noStrike">
              <a:solidFill>
                <a:srgbClr val="595959"/>
              </a:solidFill>
              <a:latin typeface="Arial"/>
              <a:ea typeface="Arial"/>
              <a:cs typeface="Arial"/>
              <a:sym typeface="Arial"/>
            </a:endParaRPr>
          </a:p>
          <a:p>
            <a:pPr indent="0" lvl="0" marL="0" marR="0" rtl="0" algn="l">
              <a:lnSpc>
                <a:spcPct val="150000"/>
              </a:lnSpc>
              <a:spcBef>
                <a:spcPts val="2400"/>
              </a:spcBef>
              <a:spcAft>
                <a:spcPts val="0"/>
              </a:spcAft>
              <a:buNone/>
            </a:pPr>
            <a:r>
              <a:rPr b="0" i="0" lang="fr-FR" sz="2800" u="none" cap="none" strike="noStrike">
                <a:solidFill>
                  <a:srgbClr val="595959"/>
                </a:solidFill>
                <a:latin typeface="Arial"/>
                <a:ea typeface="Arial"/>
                <a:cs typeface="Arial"/>
                <a:sym typeface="Arial"/>
              </a:rPr>
              <a:t>4. Les fruits avaient un goût </a:t>
            </a:r>
            <a:r>
              <a:rPr b="1" i="0" lang="fr-FR" sz="2800" u="none" cap="none" strike="noStrike">
                <a:solidFill>
                  <a:srgbClr val="595959"/>
                </a:solidFill>
                <a:latin typeface="Arial"/>
                <a:ea typeface="Arial"/>
                <a:cs typeface="Arial"/>
                <a:sym typeface="Arial"/>
              </a:rPr>
              <a:t>sucré/salé</a:t>
            </a:r>
            <a:r>
              <a:rPr b="0" i="0" lang="fr-FR" sz="2800" u="none" cap="none" strike="noStrike">
                <a:solidFill>
                  <a:srgbClr val="595959"/>
                </a:solidFill>
                <a:latin typeface="Arial"/>
                <a:ea typeface="Arial"/>
                <a:cs typeface="Arial"/>
                <a:sym typeface="Arial"/>
              </a:rPr>
              <a:t> incomparable.</a:t>
            </a:r>
            <a:endParaRPr b="0" i="0" sz="2800" u="none" cap="none" strike="noStrike">
              <a:solidFill>
                <a:srgbClr val="595959"/>
              </a:solidFill>
              <a:latin typeface="Arial"/>
              <a:ea typeface="Arial"/>
              <a:cs typeface="Arial"/>
              <a:sym typeface="Arial"/>
            </a:endParaRPr>
          </a:p>
          <a:p>
            <a:pPr indent="0" lvl="0" marL="0" marR="0" rtl="0" algn="l">
              <a:lnSpc>
                <a:spcPct val="150000"/>
              </a:lnSpc>
              <a:spcBef>
                <a:spcPts val="2400"/>
              </a:spcBef>
              <a:spcAft>
                <a:spcPts val="2400"/>
              </a:spcAft>
              <a:buNone/>
            </a:pPr>
            <a:r>
              <a:rPr b="0" i="0" lang="fr-FR" sz="2800" u="none" cap="none" strike="noStrike">
                <a:solidFill>
                  <a:srgbClr val="595959"/>
                </a:solidFill>
                <a:latin typeface="Arial"/>
                <a:ea typeface="Arial"/>
                <a:cs typeface="Arial"/>
                <a:sym typeface="Arial"/>
              </a:rPr>
              <a:t>5. Les fleurs avaient un</a:t>
            </a:r>
            <a:r>
              <a:rPr b="1" i="0" lang="fr-FR" sz="2800" u="none" cap="none" strike="noStrike">
                <a:solidFill>
                  <a:srgbClr val="595959"/>
                </a:solidFill>
                <a:latin typeface="Arial"/>
                <a:ea typeface="Arial"/>
                <a:cs typeface="Arial"/>
                <a:sym typeface="Arial"/>
              </a:rPr>
              <a:t> parfum/goût</a:t>
            </a:r>
            <a:r>
              <a:rPr b="0" i="0" lang="fr-FR" sz="2800" u="none" cap="none" strike="noStrike">
                <a:solidFill>
                  <a:srgbClr val="595959"/>
                </a:solidFill>
                <a:latin typeface="Arial"/>
                <a:ea typeface="Arial"/>
                <a:cs typeface="Arial"/>
                <a:sym typeface="Arial"/>
              </a:rPr>
              <a:t> sublime.</a:t>
            </a:r>
            <a:endParaRPr b="0" i="0" sz="2800" u="none" cap="none" strike="noStrike">
              <a:solidFill>
                <a:srgbClr val="595959"/>
              </a:solidFill>
              <a:latin typeface="Calibri"/>
              <a:ea typeface="Calibri"/>
              <a:cs typeface="Calibri"/>
              <a:sym typeface="Calibri"/>
            </a:endParaRPr>
          </a:p>
        </p:txBody>
      </p:sp>
      <p:sp>
        <p:nvSpPr>
          <p:cNvPr id="190" name="Google Shape;190;p27"/>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Choisissez la bonne réponse.</a:t>
            </a:r>
            <a:endParaRPr/>
          </a:p>
        </p:txBody>
      </p:sp>
      <p:cxnSp>
        <p:nvCxnSpPr>
          <p:cNvPr id="191" name="Google Shape;191;p27"/>
          <p:cNvCxnSpPr/>
          <p:nvPr/>
        </p:nvCxnSpPr>
        <p:spPr>
          <a:xfrm>
            <a:off x="3017520" y="1935480"/>
            <a:ext cx="655320" cy="0"/>
          </a:xfrm>
          <a:prstGeom prst="straightConnector1">
            <a:avLst/>
          </a:prstGeom>
          <a:noFill/>
          <a:ln cap="flat" cmpd="sng" w="28575">
            <a:solidFill>
              <a:srgbClr val="2E75B5"/>
            </a:solidFill>
            <a:prstDash val="solid"/>
            <a:miter lim="800000"/>
            <a:headEnd len="sm" w="sm" type="none"/>
            <a:tailEnd len="sm" w="sm" type="none"/>
          </a:ln>
        </p:spPr>
      </p:cxnSp>
      <p:cxnSp>
        <p:nvCxnSpPr>
          <p:cNvPr id="192" name="Google Shape;192;p27"/>
          <p:cNvCxnSpPr/>
          <p:nvPr/>
        </p:nvCxnSpPr>
        <p:spPr>
          <a:xfrm>
            <a:off x="4709160" y="2895600"/>
            <a:ext cx="1371600" cy="0"/>
          </a:xfrm>
          <a:prstGeom prst="straightConnector1">
            <a:avLst/>
          </a:prstGeom>
          <a:noFill/>
          <a:ln cap="flat" cmpd="sng" w="28575">
            <a:solidFill>
              <a:srgbClr val="2E75B5"/>
            </a:solidFill>
            <a:prstDash val="solid"/>
            <a:miter lim="800000"/>
            <a:headEnd len="sm" w="sm" type="none"/>
            <a:tailEnd len="sm" w="sm" type="none"/>
          </a:ln>
        </p:spPr>
      </p:cxnSp>
      <p:cxnSp>
        <p:nvCxnSpPr>
          <p:cNvPr id="193" name="Google Shape;193;p27"/>
          <p:cNvCxnSpPr/>
          <p:nvPr/>
        </p:nvCxnSpPr>
        <p:spPr>
          <a:xfrm>
            <a:off x="4670063" y="3855720"/>
            <a:ext cx="1188720" cy="0"/>
          </a:xfrm>
          <a:prstGeom prst="straightConnector1">
            <a:avLst/>
          </a:prstGeom>
          <a:noFill/>
          <a:ln cap="flat" cmpd="sng" w="28575">
            <a:solidFill>
              <a:srgbClr val="2E75B5"/>
            </a:solidFill>
            <a:prstDash val="solid"/>
            <a:miter lim="800000"/>
            <a:headEnd len="sm" w="sm" type="none"/>
            <a:tailEnd len="sm" w="sm" type="none"/>
          </a:ln>
        </p:spPr>
      </p:cxnSp>
      <p:cxnSp>
        <p:nvCxnSpPr>
          <p:cNvPr id="194" name="Google Shape;194;p27"/>
          <p:cNvCxnSpPr/>
          <p:nvPr/>
        </p:nvCxnSpPr>
        <p:spPr>
          <a:xfrm>
            <a:off x="5257800" y="4785360"/>
            <a:ext cx="822960" cy="0"/>
          </a:xfrm>
          <a:prstGeom prst="straightConnector1">
            <a:avLst/>
          </a:prstGeom>
          <a:noFill/>
          <a:ln cap="flat" cmpd="sng" w="28575">
            <a:solidFill>
              <a:srgbClr val="2E75B5"/>
            </a:solidFill>
            <a:prstDash val="solid"/>
            <a:miter lim="800000"/>
            <a:headEnd len="sm" w="sm" type="none"/>
            <a:tailEnd len="sm" w="sm" type="none"/>
          </a:ln>
        </p:spPr>
      </p:cxnSp>
      <p:cxnSp>
        <p:nvCxnSpPr>
          <p:cNvPr id="195" name="Google Shape;195;p27"/>
          <p:cNvCxnSpPr/>
          <p:nvPr/>
        </p:nvCxnSpPr>
        <p:spPr>
          <a:xfrm>
            <a:off x="4434840" y="5730240"/>
            <a:ext cx="1097280" cy="0"/>
          </a:xfrm>
          <a:prstGeom prst="straightConnector1">
            <a:avLst/>
          </a:prstGeom>
          <a:noFill/>
          <a:ln cap="flat" cmpd="sng" w="28575">
            <a:solidFill>
              <a:srgbClr val="2E75B5"/>
            </a:solidFill>
            <a:prstDash val="solid"/>
            <a:miter lim="800000"/>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250"/>
                                  </p:stCondLst>
                                  <p:childTnLst>
                                    <p:set>
                                      <p:cBhvr>
                                        <p:cTn dur="1" fill="hold">
                                          <p:stCondLst>
                                            <p:cond delay="0"/>
                                          </p:stCondLst>
                                        </p:cTn>
                                        <p:tgtEl>
                                          <p:spTgt spid="191"/>
                                        </p:tgtEl>
                                        <p:attrNameLst>
                                          <p:attrName>style.visibility</p:attrName>
                                        </p:attrNameLst>
                                      </p:cBhvr>
                                      <p:to>
                                        <p:strVal val="visible"/>
                                      </p:to>
                                    </p:set>
                                    <p:animEffect filter="fade" transition="in">
                                      <p:cBhvr>
                                        <p:cTn dur="1250"/>
                                        <p:tgtEl>
                                          <p:spTgt spid="1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
                                        </p:tgtEl>
                                        <p:attrNameLst>
                                          <p:attrName>style.visibility</p:attrName>
                                        </p:attrNameLst>
                                      </p:cBhvr>
                                      <p:to>
                                        <p:strVal val="visible"/>
                                      </p:to>
                                    </p:set>
                                    <p:animEffect filter="fade" transition="in">
                                      <p:cBhvr>
                                        <p:cTn dur="1250"/>
                                        <p:tgtEl>
                                          <p:spTgt spid="1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
                                        </p:tgtEl>
                                        <p:attrNameLst>
                                          <p:attrName>style.visibility</p:attrName>
                                        </p:attrNameLst>
                                      </p:cBhvr>
                                      <p:to>
                                        <p:strVal val="visible"/>
                                      </p:to>
                                    </p:set>
                                    <p:animEffect filter="fade" transition="in">
                                      <p:cBhvr>
                                        <p:cTn dur="1250"/>
                                        <p:tgtEl>
                                          <p:spTgt spid="1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gtEl>
                                        <p:attrNameLst>
                                          <p:attrName>style.visibility</p:attrName>
                                        </p:attrNameLst>
                                      </p:cBhvr>
                                      <p:to>
                                        <p:strVal val="visible"/>
                                      </p:to>
                                    </p:set>
                                    <p:animEffect filter="fade" transition="in">
                                      <p:cBhvr>
                                        <p:cTn dur="1250"/>
                                        <p:tgtEl>
                                          <p:spTgt spid="1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
                                        </p:tgtEl>
                                        <p:attrNameLst>
                                          <p:attrName>style.visibility</p:attrName>
                                        </p:attrNameLst>
                                      </p:cBhvr>
                                      <p:to>
                                        <p:strVal val="visible"/>
                                      </p:to>
                                    </p:set>
                                    <p:animEffect filter="fade" transition="in">
                                      <p:cBhvr>
                                        <p:cTn dur="1250"/>
                                        <p:tgtEl>
                                          <p:spTgt spid="1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28"/>
          <p:cNvSpPr txBox="1"/>
          <p:nvPr/>
        </p:nvSpPr>
        <p:spPr>
          <a:xfrm>
            <a:off x="425975" y="1303393"/>
            <a:ext cx="6537533" cy="5607659"/>
          </a:xfrm>
          <a:prstGeom prst="rect">
            <a:avLst/>
          </a:prstGeom>
          <a:noFill/>
          <a:ln>
            <a:noFill/>
          </a:ln>
        </p:spPr>
        <p:txBody>
          <a:bodyPr anchorCtr="0" anchor="t" bIns="91425" lIns="91425" spcFirstLastPara="1" rIns="91425" wrap="square" tIns="91425">
            <a:spAutoFit/>
          </a:bodyPr>
          <a:lstStyle/>
          <a:p>
            <a:pPr indent="-514350" lvl="0" marL="571500" marR="0" rtl="0" algn="l">
              <a:lnSpc>
                <a:spcPct val="120000"/>
              </a:lnSpc>
              <a:spcBef>
                <a:spcPts val="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Le ciel était </a:t>
            </a:r>
            <a:r>
              <a:rPr b="1" i="0" lang="fr-FR" sz="2800" u="none" cap="none" strike="noStrike">
                <a:solidFill>
                  <a:srgbClr val="2E75B5"/>
                </a:solidFill>
                <a:latin typeface="Arial"/>
                <a:ea typeface="Arial"/>
                <a:cs typeface="Arial"/>
                <a:sym typeface="Arial"/>
              </a:rPr>
              <a:t>bleu</a:t>
            </a:r>
            <a:r>
              <a:rPr b="0" i="0" lang="fr-FR" sz="2800" u="none" cap="none" strike="noStrike">
                <a:solidFill>
                  <a:srgbClr val="595959"/>
                </a:solidFill>
                <a:latin typeface="Arial"/>
                <a:ea typeface="Arial"/>
                <a:cs typeface="Arial"/>
                <a:sym typeface="Arial"/>
              </a:rPr>
              <a:t> clair.</a:t>
            </a:r>
            <a:endParaRPr b="0" i="0" sz="2800" u="none" cap="none" strike="noStrike">
              <a:solidFill>
                <a:srgbClr val="595959"/>
              </a:solidFill>
              <a:latin typeface="Arial"/>
              <a:ea typeface="Arial"/>
              <a:cs typeface="Arial"/>
              <a:sym typeface="Arial"/>
            </a:endParaRPr>
          </a:p>
          <a:p>
            <a:pPr indent="-514350" lvl="0" marL="514350" marR="0" rtl="0" algn="l">
              <a:lnSpc>
                <a:spcPct val="120000"/>
              </a:lnSpc>
              <a:spcBef>
                <a:spcPts val="1200"/>
              </a:spcBef>
              <a:spcAft>
                <a:spcPts val="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Un petit vent </a:t>
            </a:r>
            <a:r>
              <a:rPr b="1" i="0" lang="fr-FR" sz="2800" u="none" cap="none" strike="noStrike">
                <a:solidFill>
                  <a:srgbClr val="2E75B5"/>
                </a:solidFill>
                <a:latin typeface="Arial"/>
                <a:ea typeface="Arial"/>
                <a:cs typeface="Arial"/>
                <a:sym typeface="Arial"/>
              </a:rPr>
              <a:t>caressait</a:t>
            </a:r>
            <a:r>
              <a:rPr b="0" i="0" lang="fr-FR" sz="2800" u="none" cap="none" strike="noStrike">
                <a:solidFill>
                  <a:srgbClr val="595959"/>
                </a:solidFill>
                <a:latin typeface="Arial"/>
                <a:ea typeface="Arial"/>
                <a:cs typeface="Arial"/>
                <a:sym typeface="Arial"/>
              </a:rPr>
              <a:t> notre visage.</a:t>
            </a:r>
            <a:endParaRPr b="0" i="0" sz="2800" u="none" cap="none" strike="noStrike">
              <a:solidFill>
                <a:srgbClr val="595959"/>
              </a:solidFill>
              <a:latin typeface="Arial"/>
              <a:ea typeface="Arial"/>
              <a:cs typeface="Arial"/>
              <a:sym typeface="Arial"/>
            </a:endParaRPr>
          </a:p>
          <a:p>
            <a:pPr indent="-514350" lvl="0" marL="514350" marR="0" rtl="0" algn="l">
              <a:lnSpc>
                <a:spcPct val="120000"/>
              </a:lnSpc>
              <a:spcBef>
                <a:spcPts val="1200"/>
              </a:spcBef>
              <a:spcAft>
                <a:spcPts val="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Le bourdonnement des </a:t>
            </a:r>
            <a:r>
              <a:rPr b="1" i="0" lang="fr-FR" sz="2800" u="none" cap="none" strike="noStrike">
                <a:solidFill>
                  <a:srgbClr val="2E75B5"/>
                </a:solidFill>
                <a:latin typeface="Arial"/>
                <a:ea typeface="Arial"/>
                <a:cs typeface="Arial"/>
                <a:sym typeface="Arial"/>
              </a:rPr>
              <a:t>abeilles </a:t>
            </a:r>
            <a:r>
              <a:rPr b="0" i="0" lang="fr-FR" sz="2800" u="none" cap="none" strike="noStrike">
                <a:solidFill>
                  <a:srgbClr val="595959"/>
                </a:solidFill>
                <a:latin typeface="Arial"/>
                <a:ea typeface="Arial"/>
                <a:cs typeface="Arial"/>
                <a:sym typeface="Arial"/>
              </a:rPr>
              <a:t>faisait une belle mélodie.</a:t>
            </a:r>
            <a:endParaRPr b="0" i="0" sz="2800" u="none" cap="none" strike="noStrike">
              <a:solidFill>
                <a:srgbClr val="595959"/>
              </a:solidFill>
              <a:latin typeface="Arial"/>
              <a:ea typeface="Arial"/>
              <a:cs typeface="Arial"/>
              <a:sym typeface="Arial"/>
            </a:endParaRPr>
          </a:p>
          <a:p>
            <a:pPr indent="-514350" lvl="0" marL="514350" marR="0" rtl="0" algn="l">
              <a:lnSpc>
                <a:spcPct val="120000"/>
              </a:lnSpc>
              <a:spcBef>
                <a:spcPts val="1200"/>
              </a:spcBef>
              <a:spcAft>
                <a:spcPts val="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Les fruits avaient un goût </a:t>
            </a:r>
            <a:r>
              <a:rPr b="1" i="0" lang="fr-FR" sz="2800" u="none" cap="none" strike="noStrike">
                <a:solidFill>
                  <a:srgbClr val="2E75B5"/>
                </a:solidFill>
                <a:latin typeface="Arial"/>
                <a:ea typeface="Arial"/>
                <a:cs typeface="Arial"/>
                <a:sym typeface="Arial"/>
              </a:rPr>
              <a:t>sucré</a:t>
            </a:r>
            <a:r>
              <a:rPr b="1" i="0" lang="fr-FR" sz="2800" u="none" cap="none" strike="noStrike">
                <a:solidFill>
                  <a:srgbClr val="595959"/>
                </a:solidFill>
                <a:latin typeface="Arial"/>
                <a:ea typeface="Arial"/>
                <a:cs typeface="Arial"/>
                <a:sym typeface="Arial"/>
              </a:rPr>
              <a:t> </a:t>
            </a:r>
            <a:r>
              <a:rPr b="0" i="0" lang="fr-FR" sz="2800" u="none" cap="none" strike="noStrike">
                <a:solidFill>
                  <a:srgbClr val="595959"/>
                </a:solidFill>
                <a:latin typeface="Arial"/>
                <a:ea typeface="Arial"/>
                <a:cs typeface="Arial"/>
                <a:sym typeface="Arial"/>
              </a:rPr>
              <a:t>incomparable.</a:t>
            </a:r>
            <a:endParaRPr b="0" i="0" sz="2800" u="none" cap="none" strike="noStrike">
              <a:solidFill>
                <a:srgbClr val="595959"/>
              </a:solidFill>
              <a:latin typeface="Arial"/>
              <a:ea typeface="Arial"/>
              <a:cs typeface="Arial"/>
              <a:sym typeface="Arial"/>
            </a:endParaRPr>
          </a:p>
          <a:p>
            <a:pPr indent="-514350" lvl="0" marL="514350" marR="0" rtl="0" algn="l">
              <a:lnSpc>
                <a:spcPct val="120000"/>
              </a:lnSpc>
              <a:spcBef>
                <a:spcPts val="1200"/>
              </a:spcBef>
              <a:spcAft>
                <a:spcPts val="120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Les fleurs avaient un</a:t>
            </a:r>
            <a:r>
              <a:rPr b="1" i="0" lang="fr-FR" sz="2800" u="none" cap="none" strike="noStrike">
                <a:solidFill>
                  <a:srgbClr val="595959"/>
                </a:solidFill>
                <a:latin typeface="Arial"/>
                <a:ea typeface="Arial"/>
                <a:cs typeface="Arial"/>
                <a:sym typeface="Arial"/>
              </a:rPr>
              <a:t> </a:t>
            </a:r>
            <a:r>
              <a:rPr b="1" i="0" lang="fr-FR" sz="2800" u="none" cap="none" strike="noStrike">
                <a:solidFill>
                  <a:srgbClr val="2E75B5"/>
                </a:solidFill>
                <a:latin typeface="Arial"/>
                <a:ea typeface="Arial"/>
                <a:cs typeface="Arial"/>
                <a:sym typeface="Arial"/>
              </a:rPr>
              <a:t>parfum</a:t>
            </a:r>
            <a:r>
              <a:rPr b="0" i="0" lang="fr-FR" sz="2800" u="none" cap="none" strike="noStrike">
                <a:solidFill>
                  <a:srgbClr val="595959"/>
                </a:solidFill>
                <a:latin typeface="Arial"/>
                <a:ea typeface="Arial"/>
                <a:cs typeface="Arial"/>
                <a:sym typeface="Arial"/>
              </a:rPr>
              <a:t> sublime.</a:t>
            </a:r>
            <a:endParaRPr b="0" i="0" sz="2800" u="none" cap="none" strike="noStrike">
              <a:solidFill>
                <a:srgbClr val="595959"/>
              </a:solidFill>
              <a:latin typeface="Calibri"/>
              <a:ea typeface="Calibri"/>
              <a:cs typeface="Calibri"/>
              <a:sym typeface="Calibri"/>
            </a:endParaRPr>
          </a:p>
        </p:txBody>
      </p:sp>
      <p:sp>
        <p:nvSpPr>
          <p:cNvPr id="202" name="Google Shape;202;p28"/>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Associez les phrases aux 5 sens.</a:t>
            </a:r>
            <a:endParaRPr/>
          </a:p>
        </p:txBody>
      </p:sp>
      <p:pic>
        <p:nvPicPr>
          <p:cNvPr id="203" name="Google Shape;203;p28"/>
          <p:cNvPicPr preferRelativeResize="0"/>
          <p:nvPr/>
        </p:nvPicPr>
        <p:blipFill rotWithShape="1">
          <a:blip r:embed="rId3">
            <a:alphaModFix/>
          </a:blip>
          <a:srcRect b="0" l="0" r="0" t="0"/>
          <a:stretch/>
        </p:blipFill>
        <p:spPr>
          <a:xfrm>
            <a:off x="6963508" y="1575735"/>
            <a:ext cx="2334970" cy="1085182"/>
          </a:xfrm>
          <a:prstGeom prst="rect">
            <a:avLst/>
          </a:prstGeom>
          <a:noFill/>
          <a:ln>
            <a:noFill/>
          </a:ln>
        </p:spPr>
      </p:pic>
      <p:pic>
        <p:nvPicPr>
          <p:cNvPr id="204" name="Google Shape;204;p28"/>
          <p:cNvPicPr preferRelativeResize="0"/>
          <p:nvPr/>
        </p:nvPicPr>
        <p:blipFill rotWithShape="1">
          <a:blip r:embed="rId4">
            <a:alphaModFix/>
          </a:blip>
          <a:srcRect b="0" l="0" r="0" t="0"/>
          <a:stretch/>
        </p:blipFill>
        <p:spPr>
          <a:xfrm>
            <a:off x="9626144" y="1575735"/>
            <a:ext cx="2139881" cy="1353429"/>
          </a:xfrm>
          <a:prstGeom prst="rect">
            <a:avLst/>
          </a:prstGeom>
          <a:noFill/>
          <a:ln>
            <a:noFill/>
          </a:ln>
        </p:spPr>
      </p:pic>
      <p:pic>
        <p:nvPicPr>
          <p:cNvPr id="205" name="Google Shape;205;p28"/>
          <p:cNvPicPr preferRelativeResize="0"/>
          <p:nvPr/>
        </p:nvPicPr>
        <p:blipFill rotWithShape="1">
          <a:blip r:embed="rId5">
            <a:alphaModFix/>
          </a:blip>
          <a:srcRect b="0" l="0" r="0" t="0"/>
          <a:stretch/>
        </p:blipFill>
        <p:spPr>
          <a:xfrm>
            <a:off x="7292720" y="3429000"/>
            <a:ext cx="1676545" cy="1322947"/>
          </a:xfrm>
          <a:prstGeom prst="rect">
            <a:avLst/>
          </a:prstGeom>
          <a:noFill/>
          <a:ln>
            <a:noFill/>
          </a:ln>
        </p:spPr>
      </p:pic>
      <p:pic>
        <p:nvPicPr>
          <p:cNvPr id="206" name="Google Shape;206;p28"/>
          <p:cNvPicPr preferRelativeResize="0"/>
          <p:nvPr/>
        </p:nvPicPr>
        <p:blipFill rotWithShape="1">
          <a:blip r:embed="rId6">
            <a:alphaModFix/>
          </a:blip>
          <a:srcRect b="0" l="0" r="0" t="0"/>
          <a:stretch/>
        </p:blipFill>
        <p:spPr>
          <a:xfrm>
            <a:off x="9571275" y="3390857"/>
            <a:ext cx="2194750" cy="1725318"/>
          </a:xfrm>
          <a:prstGeom prst="rect">
            <a:avLst/>
          </a:prstGeom>
          <a:noFill/>
          <a:ln>
            <a:noFill/>
          </a:ln>
        </p:spPr>
      </p:pic>
      <p:pic>
        <p:nvPicPr>
          <p:cNvPr id="207" name="Google Shape;207;p28"/>
          <p:cNvPicPr preferRelativeResize="0"/>
          <p:nvPr/>
        </p:nvPicPr>
        <p:blipFill rotWithShape="1">
          <a:blip r:embed="rId7">
            <a:alphaModFix/>
          </a:blip>
          <a:srcRect b="0" l="0" r="0" t="0"/>
          <a:stretch/>
        </p:blipFill>
        <p:spPr>
          <a:xfrm>
            <a:off x="8544010" y="5116175"/>
            <a:ext cx="2164268" cy="125588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0" st="0"/>
                                            </p:txEl>
                                          </p:spTgt>
                                        </p:tgtEl>
                                        <p:attrNameLst>
                                          <p:attrName>style.visibility</p:attrName>
                                        </p:attrNameLst>
                                      </p:cBhvr>
                                      <p:to>
                                        <p:strVal val="visible"/>
                                      </p:to>
                                    </p:set>
                                    <p:animEffect filter="fade" transition="in">
                                      <p:cBhvr>
                                        <p:cTn dur="1000"/>
                                        <p:tgtEl>
                                          <p:spTgt spid="20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1" st="1"/>
                                            </p:txEl>
                                          </p:spTgt>
                                        </p:tgtEl>
                                        <p:attrNameLst>
                                          <p:attrName>style.visibility</p:attrName>
                                        </p:attrNameLst>
                                      </p:cBhvr>
                                      <p:to>
                                        <p:strVal val="visible"/>
                                      </p:to>
                                    </p:set>
                                    <p:animEffect filter="fade" transition="in">
                                      <p:cBhvr>
                                        <p:cTn dur="1000"/>
                                        <p:tgtEl>
                                          <p:spTgt spid="20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2" st="2"/>
                                            </p:txEl>
                                          </p:spTgt>
                                        </p:tgtEl>
                                        <p:attrNameLst>
                                          <p:attrName>style.visibility</p:attrName>
                                        </p:attrNameLst>
                                      </p:cBhvr>
                                      <p:to>
                                        <p:strVal val="visible"/>
                                      </p:to>
                                    </p:set>
                                    <p:animEffect filter="fade" transition="in">
                                      <p:cBhvr>
                                        <p:cTn dur="1000"/>
                                        <p:tgtEl>
                                          <p:spTgt spid="20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3" st="3"/>
                                            </p:txEl>
                                          </p:spTgt>
                                        </p:tgtEl>
                                        <p:attrNameLst>
                                          <p:attrName>style.visibility</p:attrName>
                                        </p:attrNameLst>
                                      </p:cBhvr>
                                      <p:to>
                                        <p:strVal val="visible"/>
                                      </p:to>
                                    </p:set>
                                    <p:animEffect filter="fade" transition="in">
                                      <p:cBhvr>
                                        <p:cTn dur="1000"/>
                                        <p:tgtEl>
                                          <p:spTgt spid="20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4" st="4"/>
                                            </p:txEl>
                                          </p:spTgt>
                                        </p:tgtEl>
                                        <p:attrNameLst>
                                          <p:attrName>style.visibility</p:attrName>
                                        </p:attrNameLst>
                                      </p:cBhvr>
                                      <p:to>
                                        <p:strVal val="visible"/>
                                      </p:to>
                                    </p:set>
                                    <p:animEffect filter="fade" transition="in">
                                      <p:cBhvr>
                                        <p:cTn dur="1000"/>
                                        <p:tgtEl>
                                          <p:spTgt spid="20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
                                        </p:tgtEl>
                                        <p:attrNameLst>
                                          <p:attrName>style.visibility</p:attrName>
                                        </p:attrNameLst>
                                      </p:cBhvr>
                                      <p:to>
                                        <p:strVal val="visible"/>
                                      </p:to>
                                    </p:set>
                                    <p:animEffect filter="fade" transition="in">
                                      <p:cBhvr>
                                        <p:cTn dur="500"/>
                                        <p:tgtEl>
                                          <p:spTgt spid="203"/>
                                        </p:tgtEl>
                                      </p:cBhvr>
                                    </p:animEffect>
                                  </p:childTnLst>
                                </p:cTn>
                              </p:par>
                              <p:par>
                                <p:cTn fill="hold" nodeType="withEffect" presetClass="entr" presetID="10" presetSubtype="0">
                                  <p:stCondLst>
                                    <p:cond delay="0"/>
                                  </p:stCondLst>
                                  <p:childTnLst>
                                    <p:set>
                                      <p:cBhvr>
                                        <p:cTn dur="1" fill="hold">
                                          <p:stCondLst>
                                            <p:cond delay="0"/>
                                          </p:stCondLst>
                                        </p:cTn>
                                        <p:tgtEl>
                                          <p:spTgt spid="204"/>
                                        </p:tgtEl>
                                        <p:attrNameLst>
                                          <p:attrName>style.visibility</p:attrName>
                                        </p:attrNameLst>
                                      </p:cBhvr>
                                      <p:to>
                                        <p:strVal val="visible"/>
                                      </p:to>
                                    </p:set>
                                    <p:animEffect filter="fade" transition="in">
                                      <p:cBhvr>
                                        <p:cTn dur="500"/>
                                        <p:tgtEl>
                                          <p:spTgt spid="204"/>
                                        </p:tgtEl>
                                      </p:cBhvr>
                                    </p:animEffect>
                                  </p:childTnLst>
                                </p:cTn>
                              </p:par>
                              <p:par>
                                <p:cTn fill="hold" nodeType="withEffect" presetClass="entr" presetID="10" presetSubtype="0">
                                  <p:stCondLst>
                                    <p:cond delay="0"/>
                                  </p:stCondLst>
                                  <p:childTnLst>
                                    <p:set>
                                      <p:cBhvr>
                                        <p:cTn dur="1" fill="hold">
                                          <p:stCondLst>
                                            <p:cond delay="0"/>
                                          </p:stCondLst>
                                        </p:cTn>
                                        <p:tgtEl>
                                          <p:spTgt spid="205"/>
                                        </p:tgtEl>
                                        <p:attrNameLst>
                                          <p:attrName>style.visibility</p:attrName>
                                        </p:attrNameLst>
                                      </p:cBhvr>
                                      <p:to>
                                        <p:strVal val="visible"/>
                                      </p:to>
                                    </p:set>
                                    <p:animEffect filter="fade" transition="in">
                                      <p:cBhvr>
                                        <p:cTn dur="500"/>
                                        <p:tgtEl>
                                          <p:spTgt spid="205"/>
                                        </p:tgtEl>
                                      </p:cBhvr>
                                    </p:animEffect>
                                  </p:childTnLst>
                                </p:cTn>
                              </p:par>
                              <p:par>
                                <p:cTn fill="hold" nodeType="with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500"/>
                                        <p:tgtEl>
                                          <p:spTgt spid="206"/>
                                        </p:tgtEl>
                                      </p:cBhvr>
                                    </p:animEffect>
                                  </p:childTnLst>
                                </p:cTn>
                              </p:par>
                              <p:par>
                                <p:cTn fill="hold" nodeType="withEffect" presetClass="entr" presetID="10" presetSubtype="0">
                                  <p:stCondLst>
                                    <p:cond delay="0"/>
                                  </p:stCondLst>
                                  <p:childTnLst>
                                    <p:set>
                                      <p:cBhvr>
                                        <p:cTn dur="1" fill="hold">
                                          <p:stCondLst>
                                            <p:cond delay="0"/>
                                          </p:stCondLst>
                                        </p:cTn>
                                        <p:tgtEl>
                                          <p:spTgt spid="207"/>
                                        </p:tgtEl>
                                        <p:attrNameLst>
                                          <p:attrName>style.visibility</p:attrName>
                                        </p:attrNameLst>
                                      </p:cBhvr>
                                      <p:to>
                                        <p:strVal val="visible"/>
                                      </p:to>
                                    </p:set>
                                    <p:animEffect filter="fade" transition="in">
                                      <p:cBhvr>
                                        <p:cTn dur="500"/>
                                        <p:tgtEl>
                                          <p:spTgt spid="2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29"/>
          <p:cNvSpPr txBox="1"/>
          <p:nvPr/>
        </p:nvSpPr>
        <p:spPr>
          <a:xfrm>
            <a:off x="425975" y="1303393"/>
            <a:ext cx="6537533" cy="5351178"/>
          </a:xfrm>
          <a:prstGeom prst="rect">
            <a:avLst/>
          </a:prstGeom>
          <a:noFill/>
          <a:ln>
            <a:noFill/>
          </a:ln>
        </p:spPr>
        <p:txBody>
          <a:bodyPr anchorCtr="0" anchor="t" bIns="91425" lIns="91425" spcFirstLastPara="1" rIns="91425" wrap="square" tIns="91425">
            <a:spAutoFit/>
          </a:bodyPr>
          <a:lstStyle/>
          <a:p>
            <a:pPr indent="-514350" lvl="0" marL="571500" marR="0" rtl="0" algn="l">
              <a:lnSpc>
                <a:spcPct val="120000"/>
              </a:lnSpc>
              <a:spcBef>
                <a:spcPts val="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Le ciel était </a:t>
            </a:r>
            <a:r>
              <a:rPr b="1" i="0" lang="fr-FR" sz="2800" u="none" cap="none" strike="noStrike">
                <a:solidFill>
                  <a:srgbClr val="2E75B5"/>
                </a:solidFill>
                <a:latin typeface="Arial"/>
                <a:ea typeface="Arial"/>
                <a:cs typeface="Arial"/>
                <a:sym typeface="Arial"/>
              </a:rPr>
              <a:t>bleu</a:t>
            </a:r>
            <a:r>
              <a:rPr b="0" i="0" lang="fr-FR" sz="2800" u="none" cap="none" strike="noStrike">
                <a:solidFill>
                  <a:srgbClr val="595959"/>
                </a:solidFill>
                <a:latin typeface="Arial"/>
                <a:ea typeface="Arial"/>
                <a:cs typeface="Arial"/>
                <a:sym typeface="Arial"/>
              </a:rPr>
              <a:t> clair.</a:t>
            </a:r>
            <a:endParaRPr b="0" i="0" sz="2800" u="none" cap="none" strike="noStrike">
              <a:solidFill>
                <a:srgbClr val="595959"/>
              </a:solidFill>
              <a:latin typeface="Arial"/>
              <a:ea typeface="Arial"/>
              <a:cs typeface="Arial"/>
              <a:sym typeface="Arial"/>
            </a:endParaRPr>
          </a:p>
          <a:p>
            <a:pPr indent="-514350" lvl="0" marL="514350" marR="0" rtl="0" algn="l">
              <a:lnSpc>
                <a:spcPct val="120000"/>
              </a:lnSpc>
              <a:spcBef>
                <a:spcPts val="800"/>
              </a:spcBef>
              <a:spcAft>
                <a:spcPts val="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Un petit vent </a:t>
            </a:r>
            <a:r>
              <a:rPr b="1" i="0" lang="fr-FR" sz="2800" u="none" cap="none" strike="noStrike">
                <a:solidFill>
                  <a:srgbClr val="2E75B5"/>
                </a:solidFill>
                <a:latin typeface="Arial"/>
                <a:ea typeface="Arial"/>
                <a:cs typeface="Arial"/>
                <a:sym typeface="Arial"/>
              </a:rPr>
              <a:t>caressait</a:t>
            </a:r>
            <a:r>
              <a:rPr b="0" i="0" lang="fr-FR" sz="2800" u="none" cap="none" strike="noStrike">
                <a:solidFill>
                  <a:srgbClr val="595959"/>
                </a:solidFill>
                <a:latin typeface="Arial"/>
                <a:ea typeface="Arial"/>
                <a:cs typeface="Arial"/>
                <a:sym typeface="Arial"/>
              </a:rPr>
              <a:t> notre visage.</a:t>
            </a:r>
            <a:endParaRPr b="0" i="0" sz="2800" u="none" cap="none" strike="noStrike">
              <a:solidFill>
                <a:srgbClr val="595959"/>
              </a:solidFill>
              <a:latin typeface="Arial"/>
              <a:ea typeface="Arial"/>
              <a:cs typeface="Arial"/>
              <a:sym typeface="Arial"/>
            </a:endParaRPr>
          </a:p>
          <a:p>
            <a:pPr indent="-514350" lvl="0" marL="514350" marR="0" rtl="0" algn="l">
              <a:lnSpc>
                <a:spcPct val="120000"/>
              </a:lnSpc>
              <a:spcBef>
                <a:spcPts val="800"/>
              </a:spcBef>
              <a:spcAft>
                <a:spcPts val="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Le bourdonnement des </a:t>
            </a:r>
            <a:r>
              <a:rPr b="1" i="0" lang="fr-FR" sz="2800" u="none" cap="none" strike="noStrike">
                <a:solidFill>
                  <a:srgbClr val="2E75B5"/>
                </a:solidFill>
                <a:latin typeface="Arial"/>
                <a:ea typeface="Arial"/>
                <a:cs typeface="Arial"/>
                <a:sym typeface="Arial"/>
              </a:rPr>
              <a:t>abeilles </a:t>
            </a:r>
            <a:r>
              <a:rPr b="0" i="0" lang="fr-FR" sz="2800" u="none" cap="none" strike="noStrike">
                <a:solidFill>
                  <a:srgbClr val="595959"/>
                </a:solidFill>
                <a:latin typeface="Arial"/>
                <a:ea typeface="Arial"/>
                <a:cs typeface="Arial"/>
                <a:sym typeface="Arial"/>
              </a:rPr>
              <a:t>faisait une belle mélodie.</a:t>
            </a:r>
            <a:endParaRPr b="0" i="0" sz="2800" u="none" cap="none" strike="noStrike">
              <a:solidFill>
                <a:srgbClr val="595959"/>
              </a:solidFill>
              <a:latin typeface="Arial"/>
              <a:ea typeface="Arial"/>
              <a:cs typeface="Arial"/>
              <a:sym typeface="Arial"/>
            </a:endParaRPr>
          </a:p>
          <a:p>
            <a:pPr indent="-514350" lvl="0" marL="514350" marR="0" rtl="0" algn="l">
              <a:lnSpc>
                <a:spcPct val="120000"/>
              </a:lnSpc>
              <a:spcBef>
                <a:spcPts val="800"/>
              </a:spcBef>
              <a:spcAft>
                <a:spcPts val="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Les fruits avaient un goût </a:t>
            </a:r>
            <a:r>
              <a:rPr b="1" i="0" lang="fr-FR" sz="2800" u="none" cap="none" strike="noStrike">
                <a:solidFill>
                  <a:srgbClr val="2E75B5"/>
                </a:solidFill>
                <a:latin typeface="Arial"/>
                <a:ea typeface="Arial"/>
                <a:cs typeface="Arial"/>
                <a:sym typeface="Arial"/>
              </a:rPr>
              <a:t>sucré</a:t>
            </a:r>
            <a:r>
              <a:rPr b="1" i="0" lang="fr-FR" sz="2800" u="none" cap="none" strike="noStrike">
                <a:solidFill>
                  <a:srgbClr val="595959"/>
                </a:solidFill>
                <a:latin typeface="Arial"/>
                <a:ea typeface="Arial"/>
                <a:cs typeface="Arial"/>
                <a:sym typeface="Arial"/>
              </a:rPr>
              <a:t> </a:t>
            </a:r>
            <a:r>
              <a:rPr b="0" i="0" lang="fr-FR" sz="2800" u="none" cap="none" strike="noStrike">
                <a:solidFill>
                  <a:srgbClr val="595959"/>
                </a:solidFill>
                <a:latin typeface="Arial"/>
                <a:ea typeface="Arial"/>
                <a:cs typeface="Arial"/>
                <a:sym typeface="Arial"/>
              </a:rPr>
              <a:t>incomparable.</a:t>
            </a:r>
            <a:endParaRPr b="0" i="0" sz="2800" u="none" cap="none" strike="noStrike">
              <a:solidFill>
                <a:srgbClr val="595959"/>
              </a:solidFill>
              <a:latin typeface="Arial"/>
              <a:ea typeface="Arial"/>
              <a:cs typeface="Arial"/>
              <a:sym typeface="Arial"/>
            </a:endParaRPr>
          </a:p>
          <a:p>
            <a:pPr indent="-514350" lvl="0" marL="514350" marR="0" rtl="0" algn="l">
              <a:lnSpc>
                <a:spcPct val="120000"/>
              </a:lnSpc>
              <a:spcBef>
                <a:spcPts val="800"/>
              </a:spcBef>
              <a:spcAft>
                <a:spcPts val="80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Les fleurs avaient un</a:t>
            </a:r>
            <a:r>
              <a:rPr b="1" i="0" lang="fr-FR" sz="2800" u="none" cap="none" strike="noStrike">
                <a:solidFill>
                  <a:srgbClr val="595959"/>
                </a:solidFill>
                <a:latin typeface="Arial"/>
                <a:ea typeface="Arial"/>
                <a:cs typeface="Arial"/>
                <a:sym typeface="Arial"/>
              </a:rPr>
              <a:t> </a:t>
            </a:r>
            <a:r>
              <a:rPr b="1" i="0" lang="fr-FR" sz="2800" u="none" cap="none" strike="noStrike">
                <a:solidFill>
                  <a:srgbClr val="2E75B5"/>
                </a:solidFill>
                <a:latin typeface="Arial"/>
                <a:ea typeface="Arial"/>
                <a:cs typeface="Arial"/>
                <a:sym typeface="Arial"/>
              </a:rPr>
              <a:t>parfum</a:t>
            </a:r>
            <a:r>
              <a:rPr b="0" i="0" lang="fr-FR" sz="2800" u="none" cap="none" strike="noStrike">
                <a:solidFill>
                  <a:srgbClr val="595959"/>
                </a:solidFill>
                <a:latin typeface="Arial"/>
                <a:ea typeface="Arial"/>
                <a:cs typeface="Arial"/>
                <a:sym typeface="Arial"/>
              </a:rPr>
              <a:t> sublime.</a:t>
            </a:r>
            <a:endParaRPr b="0" i="0" sz="2800" u="none" cap="none" strike="noStrike">
              <a:solidFill>
                <a:srgbClr val="595959"/>
              </a:solidFill>
              <a:latin typeface="Calibri"/>
              <a:ea typeface="Calibri"/>
              <a:cs typeface="Calibri"/>
              <a:sym typeface="Calibri"/>
            </a:endParaRPr>
          </a:p>
        </p:txBody>
      </p:sp>
      <p:sp>
        <p:nvSpPr>
          <p:cNvPr id="214" name="Google Shape;214;p29"/>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Associez les phrases aux 5 sens.</a:t>
            </a:r>
            <a:endParaRPr/>
          </a:p>
        </p:txBody>
      </p:sp>
      <p:pic>
        <p:nvPicPr>
          <p:cNvPr id="215" name="Google Shape;215;p29"/>
          <p:cNvPicPr preferRelativeResize="0"/>
          <p:nvPr/>
        </p:nvPicPr>
        <p:blipFill rotWithShape="1">
          <a:blip r:embed="rId3">
            <a:alphaModFix/>
          </a:blip>
          <a:srcRect b="0" l="0" r="0" t="0"/>
          <a:stretch/>
        </p:blipFill>
        <p:spPr>
          <a:xfrm>
            <a:off x="4957750" y="1204613"/>
            <a:ext cx="1658915" cy="770984"/>
          </a:xfrm>
          <a:prstGeom prst="rect">
            <a:avLst/>
          </a:prstGeom>
          <a:noFill/>
          <a:ln>
            <a:noFill/>
          </a:ln>
        </p:spPr>
      </p:pic>
      <p:pic>
        <p:nvPicPr>
          <p:cNvPr id="216" name="Google Shape;216;p29"/>
          <p:cNvPicPr preferRelativeResize="0"/>
          <p:nvPr/>
        </p:nvPicPr>
        <p:blipFill rotWithShape="1">
          <a:blip r:embed="rId4">
            <a:alphaModFix/>
          </a:blip>
          <a:srcRect b="0" l="0" r="0" t="0"/>
          <a:stretch/>
        </p:blipFill>
        <p:spPr>
          <a:xfrm>
            <a:off x="6429197" y="4311163"/>
            <a:ext cx="1363943" cy="862665"/>
          </a:xfrm>
          <a:prstGeom prst="rect">
            <a:avLst/>
          </a:prstGeom>
          <a:noFill/>
          <a:ln>
            <a:noFill/>
          </a:ln>
        </p:spPr>
      </p:pic>
      <p:pic>
        <p:nvPicPr>
          <p:cNvPr id="217" name="Google Shape;217;p29"/>
          <p:cNvPicPr preferRelativeResize="0"/>
          <p:nvPr/>
        </p:nvPicPr>
        <p:blipFill rotWithShape="1">
          <a:blip r:embed="rId5">
            <a:alphaModFix/>
          </a:blip>
          <a:srcRect b="0" l="0" r="0" t="0"/>
          <a:stretch/>
        </p:blipFill>
        <p:spPr>
          <a:xfrm>
            <a:off x="6963508" y="3276693"/>
            <a:ext cx="1093240" cy="862666"/>
          </a:xfrm>
          <a:prstGeom prst="rect">
            <a:avLst/>
          </a:prstGeom>
          <a:noFill/>
          <a:ln>
            <a:noFill/>
          </a:ln>
        </p:spPr>
      </p:pic>
      <p:pic>
        <p:nvPicPr>
          <p:cNvPr id="218" name="Google Shape;218;p29"/>
          <p:cNvPicPr preferRelativeResize="0"/>
          <p:nvPr/>
        </p:nvPicPr>
        <p:blipFill rotWithShape="1">
          <a:blip r:embed="rId6">
            <a:alphaModFix/>
          </a:blip>
          <a:srcRect b="0" l="0" r="0" t="0"/>
          <a:stretch/>
        </p:blipFill>
        <p:spPr>
          <a:xfrm>
            <a:off x="5974166" y="2002714"/>
            <a:ext cx="1137003" cy="893811"/>
          </a:xfrm>
          <a:prstGeom prst="rect">
            <a:avLst/>
          </a:prstGeom>
          <a:noFill/>
          <a:ln>
            <a:noFill/>
          </a:ln>
        </p:spPr>
      </p:pic>
      <p:pic>
        <p:nvPicPr>
          <p:cNvPr id="219" name="Google Shape;219;p29"/>
          <p:cNvPicPr preferRelativeResize="0"/>
          <p:nvPr/>
        </p:nvPicPr>
        <p:blipFill rotWithShape="1">
          <a:blip r:embed="rId7">
            <a:alphaModFix/>
          </a:blip>
          <a:srcRect b="0" l="0" r="0" t="0"/>
          <a:stretch/>
        </p:blipFill>
        <p:spPr>
          <a:xfrm>
            <a:off x="6155717" y="5510914"/>
            <a:ext cx="1486633" cy="86266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
                                        </p:tgtEl>
                                        <p:attrNameLst>
                                          <p:attrName>style.visibility</p:attrName>
                                        </p:attrNameLst>
                                      </p:cBhvr>
                                      <p:to>
                                        <p:strVal val="visible"/>
                                      </p:to>
                                    </p:set>
                                    <p:animEffect filter="fade" transition="in">
                                      <p:cBhvr>
                                        <p:cTn dur="500"/>
                                        <p:tgtEl>
                                          <p:spTgt spid="2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7"/>
                                        </p:tgtEl>
                                        <p:attrNameLst>
                                          <p:attrName>style.visibility</p:attrName>
                                        </p:attrNameLst>
                                      </p:cBhvr>
                                      <p:to>
                                        <p:strVal val="visible"/>
                                      </p:to>
                                    </p:set>
                                    <p:animEffect filter="fade" transition="in">
                                      <p:cBhvr>
                                        <p:cTn dur="500"/>
                                        <p:tgtEl>
                                          <p:spTgt spid="2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6"/>
                                        </p:tgtEl>
                                        <p:attrNameLst>
                                          <p:attrName>style.visibility</p:attrName>
                                        </p:attrNameLst>
                                      </p:cBhvr>
                                      <p:to>
                                        <p:strVal val="visible"/>
                                      </p:to>
                                    </p:set>
                                    <p:animEffect filter="fade" transition="in">
                                      <p:cBhvr>
                                        <p:cTn dur="500"/>
                                        <p:tgtEl>
                                          <p:spTgt spid="2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
                                        </p:tgtEl>
                                        <p:attrNameLst>
                                          <p:attrName>style.visibility</p:attrName>
                                        </p:attrNameLst>
                                      </p:cBhvr>
                                      <p:to>
                                        <p:strVal val="visible"/>
                                      </p:to>
                                    </p:set>
                                    <p:animEffect filter="fade" transition="in">
                                      <p:cBhvr>
                                        <p:cTn dur="500"/>
                                        <p:tgtEl>
                                          <p:spTgt spid="21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pic>
        <p:nvPicPr>
          <p:cNvPr id="224" name="Google Shape;224;p30"/>
          <p:cNvPicPr preferRelativeResize="0"/>
          <p:nvPr/>
        </p:nvPicPr>
        <p:blipFill rotWithShape="1">
          <a:blip r:embed="rId3">
            <a:alphaModFix/>
          </a:blip>
          <a:srcRect b="0" l="0" r="0" t="0"/>
          <a:stretch/>
        </p:blipFill>
        <p:spPr>
          <a:xfrm>
            <a:off x="3968809" y="503266"/>
            <a:ext cx="4254380" cy="3226052"/>
          </a:xfrm>
          <a:prstGeom prst="rect">
            <a:avLst/>
          </a:prstGeom>
          <a:noFill/>
          <a:ln>
            <a:noFill/>
          </a:ln>
        </p:spPr>
      </p:pic>
      <p:sp>
        <p:nvSpPr>
          <p:cNvPr id="225" name="Google Shape;225;p30"/>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901"/>
              </a:srgbClr>
            </a:outerShdw>
          </a:effectLst>
        </p:spPr>
        <p:txBody>
          <a:bodyPr anchorCtr="0" anchor="ctr" bIns="36000" lIns="72000" spcFirstLastPara="1" rIns="72000" wrap="square" tIns="36000">
            <a:noAutofit/>
          </a:bodyPr>
          <a:lstStyle/>
          <a:p>
            <a:pPr indent="0" lvl="0" marL="0" marR="0" rtl="1" algn="ctr">
              <a:spcBef>
                <a:spcPts val="0"/>
              </a:spcBef>
              <a:spcAft>
                <a:spcPts val="0"/>
              </a:spcAft>
              <a:buNone/>
            </a:pPr>
            <a:r>
              <a:rPr b="1" i="0" lang="fr-FR" sz="5400" u="none" cap="none" strike="noStrike">
                <a:solidFill>
                  <a:schemeClr val="lt1"/>
                </a:solidFill>
                <a:latin typeface="Arial"/>
                <a:ea typeface="Arial"/>
                <a:cs typeface="Arial"/>
                <a:sym typeface="Arial"/>
              </a:rPr>
              <a:t>Expression orale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29" name="Shape 229"/>
        <p:cNvGrpSpPr/>
        <p:nvPr/>
      </p:nvGrpSpPr>
      <p:grpSpPr>
        <a:xfrm>
          <a:off x="0" y="0"/>
          <a:ext cx="0" cy="0"/>
          <a:chOff x="0" y="0"/>
          <a:chExt cx="0" cy="0"/>
        </a:xfrm>
      </p:grpSpPr>
      <p:sp>
        <p:nvSpPr>
          <p:cNvPr id="230" name="Google Shape;230;p31"/>
          <p:cNvSpPr txBox="1"/>
          <p:nvPr/>
        </p:nvSpPr>
        <p:spPr>
          <a:xfrm>
            <a:off x="475488" y="1133386"/>
            <a:ext cx="10852662" cy="5370671"/>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None/>
            </a:pPr>
            <a:r>
              <a:rPr b="0" i="0" lang="fr-FR" sz="2000" u="none" cap="none" strike="noStrike">
                <a:solidFill>
                  <a:srgbClr val="595959"/>
                </a:solidFill>
                <a:highlight>
                  <a:srgbClr val="FFFFFF"/>
                </a:highlight>
                <a:latin typeface="Arial"/>
                <a:ea typeface="Arial"/>
                <a:cs typeface="Arial"/>
                <a:sym typeface="Arial"/>
              </a:rPr>
              <a:t>Pour préparer l'apprenant à s’exprimer en français à partir des structures lexicales et grammaticales de la leçon, suivre les étapes suivantes : </a:t>
            </a:r>
            <a:endParaRPr b="1" i="0" sz="2000" u="sng" cap="none" strike="noStrike">
              <a:solidFill>
                <a:srgbClr val="595959"/>
              </a:solidFill>
              <a:highlight>
                <a:schemeClr val="lt1"/>
              </a:highlight>
              <a:latin typeface="Arial"/>
              <a:ea typeface="Arial"/>
              <a:cs typeface="Arial"/>
              <a:sym typeface="Arial"/>
            </a:endParaRPr>
          </a:p>
          <a:p>
            <a:pPr indent="0" lvl="0" marL="0" marR="0" rtl="0" algn="l">
              <a:lnSpc>
                <a:spcPct val="120000"/>
              </a:lnSpc>
              <a:spcBef>
                <a:spcPts val="0"/>
              </a:spcBef>
              <a:spcAft>
                <a:spcPts val="0"/>
              </a:spcAft>
              <a:buNone/>
            </a:pPr>
            <a:r>
              <a:rPr b="1" i="0" lang="fr-FR" sz="2000" u="none" cap="none" strike="noStrike">
                <a:solidFill>
                  <a:srgbClr val="2E75B5"/>
                </a:solidFill>
                <a:highlight>
                  <a:srgbClr val="FFFFFF"/>
                </a:highlight>
                <a:latin typeface="Arial"/>
                <a:ea typeface="Arial"/>
                <a:cs typeface="Arial"/>
                <a:sym typeface="Arial"/>
              </a:rPr>
              <a:t>1. </a:t>
            </a:r>
            <a:r>
              <a:rPr b="1" i="0" lang="fr-FR" sz="2000" u="none" cap="none" strike="noStrike">
                <a:solidFill>
                  <a:srgbClr val="595959"/>
                </a:solidFill>
                <a:highlight>
                  <a:srgbClr val="FFFFFF"/>
                </a:highlight>
                <a:latin typeface="Arial"/>
                <a:ea typeface="Arial"/>
                <a:cs typeface="Arial"/>
                <a:sym typeface="Arial"/>
              </a:rPr>
              <a:t>Conceptualisation :</a:t>
            </a:r>
            <a:endParaRPr b="1" i="0" sz="2000" u="none" cap="none" strike="noStrike">
              <a:solidFill>
                <a:srgbClr val="595959"/>
              </a:solidFill>
              <a:highlight>
                <a:srgbClr val="FFFFFF"/>
              </a:highlight>
              <a:latin typeface="Arial"/>
              <a:ea typeface="Arial"/>
              <a:cs typeface="Arial"/>
              <a:sym typeface="Arial"/>
            </a:endParaRPr>
          </a:p>
          <a:p>
            <a:pPr indent="0" lvl="0" marL="347345" marR="0" rtl="0" algn="l">
              <a:lnSpc>
                <a:spcPct val="120000"/>
              </a:lnSpc>
              <a:spcBef>
                <a:spcPts val="600"/>
              </a:spcBef>
              <a:spcAft>
                <a:spcPts val="0"/>
              </a:spcAft>
              <a:buNone/>
            </a:pPr>
            <a:r>
              <a:rPr b="1" i="0" lang="fr-FR" sz="2000" u="none" cap="none" strike="noStrike">
                <a:solidFill>
                  <a:srgbClr val="595959"/>
                </a:solidFill>
                <a:highlight>
                  <a:srgbClr val="FFFFFF"/>
                </a:highlight>
                <a:latin typeface="Arial"/>
                <a:ea typeface="Arial"/>
                <a:cs typeface="Arial"/>
                <a:sym typeface="Arial"/>
              </a:rPr>
              <a:t>Le repérage </a:t>
            </a:r>
            <a:endParaRPr b="1" i="0" sz="2000" u="none" cap="none" strike="noStrike">
              <a:solidFill>
                <a:srgbClr val="595959"/>
              </a:solidFill>
              <a:highlight>
                <a:srgbClr val="FFFFFF"/>
              </a:highlight>
              <a:latin typeface="Calibri"/>
              <a:ea typeface="Calibri"/>
              <a:cs typeface="Calibri"/>
              <a:sym typeface="Calibri"/>
            </a:endParaRPr>
          </a:p>
          <a:p>
            <a:pPr indent="0" lvl="0" marL="347345" marR="0" rtl="0" algn="l">
              <a:lnSpc>
                <a:spcPct val="120000"/>
              </a:lnSpc>
              <a:spcBef>
                <a:spcPts val="600"/>
              </a:spcBef>
              <a:spcAft>
                <a:spcPts val="0"/>
              </a:spcAft>
              <a:buClr>
                <a:srgbClr val="000000"/>
              </a:buClr>
              <a:buSzPts val="2100"/>
              <a:buFont typeface="Arial"/>
              <a:buNone/>
            </a:pPr>
            <a:r>
              <a:rPr b="0" i="0" lang="fr-FR" sz="2000" u="none" cap="none" strike="noStrike">
                <a:solidFill>
                  <a:srgbClr val="595959"/>
                </a:solidFill>
                <a:highlight>
                  <a:srgbClr val="FFFFFF"/>
                </a:highlight>
                <a:latin typeface="Arial"/>
                <a:ea typeface="Arial"/>
                <a:cs typeface="Arial"/>
                <a:sym typeface="Arial"/>
              </a:rPr>
              <a:t>relever/repérer/ classer/ comparer/ les phrases/expressions cibles à partir des phrases tirées du texte du document sonore.</a:t>
            </a:r>
            <a:endParaRPr b="0" i="0" sz="2000" u="none" cap="none" strike="noStrike">
              <a:solidFill>
                <a:srgbClr val="595959"/>
              </a:solidFill>
              <a:highlight>
                <a:srgbClr val="FFFFFF"/>
              </a:highlight>
              <a:latin typeface="Arial"/>
              <a:ea typeface="Arial"/>
              <a:cs typeface="Arial"/>
              <a:sym typeface="Arial"/>
            </a:endParaRPr>
          </a:p>
          <a:p>
            <a:pPr indent="0" lvl="0" marL="0" marR="0" rtl="0" algn="l">
              <a:lnSpc>
                <a:spcPct val="120000"/>
              </a:lnSpc>
              <a:spcBef>
                <a:spcPts val="0"/>
              </a:spcBef>
              <a:spcAft>
                <a:spcPts val="0"/>
              </a:spcAft>
              <a:buNone/>
            </a:pPr>
            <a:r>
              <a:rPr b="1" i="0" lang="fr-FR" sz="2000" u="none" cap="none" strike="noStrike">
                <a:solidFill>
                  <a:srgbClr val="2E75B5"/>
                </a:solidFill>
                <a:highlight>
                  <a:srgbClr val="FFFFFF"/>
                </a:highlight>
                <a:latin typeface="Arial"/>
                <a:ea typeface="Arial"/>
                <a:cs typeface="Arial"/>
                <a:sym typeface="Arial"/>
              </a:rPr>
              <a:t>2. </a:t>
            </a:r>
            <a:r>
              <a:rPr b="1" i="0" lang="fr-FR" sz="2000" u="none" cap="none" strike="noStrike">
                <a:solidFill>
                  <a:srgbClr val="595959"/>
                </a:solidFill>
                <a:highlight>
                  <a:srgbClr val="FFFFFF"/>
                </a:highlight>
                <a:latin typeface="Arial"/>
                <a:ea typeface="Arial"/>
                <a:cs typeface="Arial"/>
                <a:sym typeface="Arial"/>
              </a:rPr>
              <a:t>Conceptualisation (Déduction de la règle) : </a:t>
            </a:r>
            <a:endParaRPr b="1" i="0" sz="2000" u="none" cap="none" strike="noStrike">
              <a:solidFill>
                <a:srgbClr val="595959"/>
              </a:solidFill>
              <a:highlight>
                <a:schemeClr val="lt1"/>
              </a:highlight>
              <a:latin typeface="Calibri"/>
              <a:ea typeface="Calibri"/>
              <a:cs typeface="Calibri"/>
              <a:sym typeface="Calibri"/>
            </a:endParaRPr>
          </a:p>
          <a:p>
            <a:pPr indent="0" lvl="0" marL="347345" marR="0" rtl="0" algn="l">
              <a:lnSpc>
                <a:spcPct val="120000"/>
              </a:lnSpc>
              <a:spcBef>
                <a:spcPts val="600"/>
              </a:spcBef>
              <a:spcAft>
                <a:spcPts val="0"/>
              </a:spcAft>
              <a:buNone/>
            </a:pPr>
            <a:r>
              <a:rPr b="0" i="0" lang="fr-FR" sz="2000" u="none" cap="none" strike="noStrike">
                <a:solidFill>
                  <a:srgbClr val="595959"/>
                </a:solidFill>
                <a:highlight>
                  <a:srgbClr val="FFFFFF"/>
                </a:highlight>
                <a:latin typeface="Arial"/>
                <a:ea typeface="Arial"/>
                <a:cs typeface="Arial"/>
                <a:sym typeface="Arial"/>
              </a:rPr>
              <a:t>Guider les apprenants à déduire et à formuler la règle </a:t>
            </a:r>
            <a:endParaRPr b="0" i="0" sz="2000" u="none" cap="none" strike="noStrike">
              <a:solidFill>
                <a:srgbClr val="595959"/>
              </a:solidFill>
              <a:highlight>
                <a:srgbClr val="FFFFFF"/>
              </a:highlight>
              <a:latin typeface="Calibri"/>
              <a:ea typeface="Calibri"/>
              <a:cs typeface="Calibri"/>
              <a:sym typeface="Calibri"/>
            </a:endParaRPr>
          </a:p>
          <a:p>
            <a:pPr indent="0" lvl="0" marL="0" marR="0" rtl="0" algn="l">
              <a:lnSpc>
                <a:spcPct val="120000"/>
              </a:lnSpc>
              <a:spcBef>
                <a:spcPts val="0"/>
              </a:spcBef>
              <a:spcAft>
                <a:spcPts val="0"/>
              </a:spcAft>
              <a:buNone/>
            </a:pPr>
            <a:r>
              <a:rPr b="1" i="0" lang="fr-FR" sz="2000" u="none" cap="none" strike="noStrike">
                <a:solidFill>
                  <a:srgbClr val="2E75B5"/>
                </a:solidFill>
                <a:highlight>
                  <a:srgbClr val="FFFFFF"/>
                </a:highlight>
                <a:latin typeface="Arial"/>
                <a:ea typeface="Arial"/>
                <a:cs typeface="Arial"/>
                <a:sym typeface="Arial"/>
              </a:rPr>
              <a:t>3. </a:t>
            </a:r>
            <a:r>
              <a:rPr b="1" i="0" lang="fr-FR" sz="2000" u="none" cap="none" strike="noStrike">
                <a:solidFill>
                  <a:srgbClr val="595959"/>
                </a:solidFill>
                <a:highlight>
                  <a:srgbClr val="FFFFFF"/>
                </a:highlight>
                <a:latin typeface="Arial"/>
                <a:ea typeface="Arial"/>
                <a:cs typeface="Arial"/>
                <a:sym typeface="Arial"/>
              </a:rPr>
              <a:t>Entraînement : </a:t>
            </a:r>
            <a:r>
              <a:rPr b="0" i="0" lang="fr-FR" sz="2000" u="none" cap="none" strike="noStrike">
                <a:solidFill>
                  <a:srgbClr val="595959"/>
                </a:solidFill>
                <a:highlight>
                  <a:srgbClr val="FFFFFF"/>
                </a:highlight>
                <a:latin typeface="Arial"/>
                <a:ea typeface="Arial"/>
                <a:cs typeface="Arial"/>
                <a:sym typeface="Arial"/>
              </a:rPr>
              <a:t>Exercice(s) de systématisation </a:t>
            </a:r>
            <a:endParaRPr b="0" i="0" sz="2000" u="none" cap="none" strike="noStrike">
              <a:solidFill>
                <a:srgbClr val="595959"/>
              </a:solidFill>
              <a:highlight>
                <a:schemeClr val="lt1"/>
              </a:highlight>
              <a:latin typeface="Arial"/>
              <a:ea typeface="Arial"/>
              <a:cs typeface="Arial"/>
              <a:sym typeface="Arial"/>
            </a:endParaRPr>
          </a:p>
          <a:p>
            <a:pPr indent="0" lvl="0" marL="0" marR="0" rtl="0" algn="l">
              <a:lnSpc>
                <a:spcPct val="120000"/>
              </a:lnSpc>
              <a:spcBef>
                <a:spcPts val="600"/>
              </a:spcBef>
              <a:spcAft>
                <a:spcPts val="0"/>
              </a:spcAft>
              <a:buNone/>
            </a:pPr>
            <a:r>
              <a:rPr b="1" i="0" lang="fr-FR" sz="2000" u="none" cap="none" strike="noStrike">
                <a:solidFill>
                  <a:srgbClr val="2E75B5"/>
                </a:solidFill>
                <a:highlight>
                  <a:srgbClr val="FFFFFF"/>
                </a:highlight>
                <a:latin typeface="Arial"/>
                <a:ea typeface="Arial"/>
                <a:cs typeface="Arial"/>
                <a:sym typeface="Arial"/>
              </a:rPr>
              <a:t>4. </a:t>
            </a:r>
            <a:r>
              <a:rPr b="1" i="0" lang="fr-FR" sz="2000" u="none" cap="none" strike="noStrike">
                <a:solidFill>
                  <a:srgbClr val="595959"/>
                </a:solidFill>
                <a:highlight>
                  <a:srgbClr val="FFFFFF"/>
                </a:highlight>
                <a:latin typeface="Arial"/>
                <a:ea typeface="Arial"/>
                <a:cs typeface="Arial"/>
                <a:sym typeface="Arial"/>
              </a:rPr>
              <a:t>Appropriation/ production orale : </a:t>
            </a:r>
            <a:endParaRPr b="1" i="0" sz="2000" u="none" cap="none" strike="noStrike">
              <a:solidFill>
                <a:srgbClr val="595959"/>
              </a:solidFill>
              <a:highlight>
                <a:schemeClr val="lt1"/>
              </a:highlight>
              <a:latin typeface="Calibri"/>
              <a:ea typeface="Calibri"/>
              <a:cs typeface="Calibri"/>
              <a:sym typeface="Calibri"/>
            </a:endParaRPr>
          </a:p>
          <a:p>
            <a:pPr indent="0" lvl="0" marL="347345" marR="0" rtl="0" algn="l">
              <a:lnSpc>
                <a:spcPct val="120000"/>
              </a:lnSpc>
              <a:spcBef>
                <a:spcPts val="600"/>
              </a:spcBef>
              <a:spcAft>
                <a:spcPts val="0"/>
              </a:spcAft>
              <a:buClr>
                <a:srgbClr val="000000"/>
              </a:buClr>
              <a:buSzPts val="2100"/>
              <a:buFont typeface="Arial"/>
              <a:buNone/>
            </a:pPr>
            <a:r>
              <a:rPr b="0" i="0" lang="fr-FR" sz="2000" u="none" cap="none" strike="noStrike">
                <a:solidFill>
                  <a:srgbClr val="595959"/>
                </a:solidFill>
                <a:highlight>
                  <a:srgbClr val="FFFFFF"/>
                </a:highlight>
                <a:latin typeface="Arial"/>
                <a:ea typeface="Arial"/>
                <a:cs typeface="Arial"/>
                <a:sym typeface="Arial"/>
              </a:rPr>
              <a:t>Proposer une tâche contextualisée pour réinvestir les nouveaux acquis à partir d’une situation de communication en lien avec le vécu des apprenants (des Jeux de rôle et des monologues suivis)</a:t>
            </a:r>
            <a:endParaRPr b="0" i="0" sz="2000" u="none" cap="none" strike="noStrike">
              <a:solidFill>
                <a:srgbClr val="595959"/>
              </a:solidFill>
              <a:highlight>
                <a:srgbClr val="FFFFFF"/>
              </a:highlight>
              <a:latin typeface="Arial"/>
              <a:ea typeface="Arial"/>
              <a:cs typeface="Arial"/>
              <a:sym typeface="Arial"/>
            </a:endParaRPr>
          </a:p>
        </p:txBody>
      </p:sp>
      <p:sp>
        <p:nvSpPr>
          <p:cNvPr id="231" name="Google Shape;231;p31"/>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Démarche de l’expression orale</a:t>
            </a:r>
            <a:endParaRPr/>
          </a:p>
        </p:txBody>
      </p:sp>
      <p:pic>
        <p:nvPicPr>
          <p:cNvPr descr="A picture containing text, vector graphics&#10;&#10;Description automatically generated" id="232" name="Google Shape;232;p31"/>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32"/>
          <p:cNvSpPr txBox="1"/>
          <p:nvPr/>
        </p:nvSpPr>
        <p:spPr>
          <a:xfrm>
            <a:off x="428982" y="1123696"/>
            <a:ext cx="10610100" cy="5601503"/>
          </a:xfrm>
          <a:prstGeom prst="rect">
            <a:avLst/>
          </a:prstGeom>
          <a:noFill/>
          <a:ln>
            <a:noFill/>
          </a:ln>
        </p:spPr>
        <p:txBody>
          <a:bodyPr anchorCtr="0" anchor="t" bIns="91425" lIns="91425" spcFirstLastPara="1" rIns="91425" wrap="square" tIns="91425">
            <a:spAutoFit/>
          </a:bodyPr>
          <a:lstStyle/>
          <a:p>
            <a:pPr indent="-514350" lvl="0" marL="571500" marR="0" rtl="0" algn="l">
              <a:lnSpc>
                <a:spcPct val="150000"/>
              </a:lnSpc>
              <a:spcBef>
                <a:spcPts val="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Le ciel était bleu clair.</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Un petit vent caressait notre visage.</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Le bourdonnement des abeilles faisait une belle mélodie.</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Les fruits avaient un goût sucré incomparable.</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Il y avait beaucoup de fleurs multicolores.</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200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Elles avaient un parfum sublime.</a:t>
            </a:r>
            <a:endParaRPr b="0" i="0" sz="2800" u="none" cap="none" strike="noStrike">
              <a:solidFill>
                <a:srgbClr val="595959"/>
              </a:solidFill>
              <a:latin typeface="Arial"/>
              <a:ea typeface="Arial"/>
              <a:cs typeface="Arial"/>
              <a:sym typeface="Arial"/>
            </a:endParaRPr>
          </a:p>
        </p:txBody>
      </p:sp>
      <p:sp>
        <p:nvSpPr>
          <p:cNvPr id="239" name="Google Shape;239;p32"/>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Dictez les phrases où Romy emploie des adjectifs.  </a:t>
            </a:r>
            <a:endParaRPr/>
          </a:p>
        </p:txBody>
      </p:sp>
      <p:pic>
        <p:nvPicPr>
          <p:cNvPr id="240" name="Google Shape;240;p32"/>
          <p:cNvPicPr preferRelativeResize="0"/>
          <p:nvPr/>
        </p:nvPicPr>
        <p:blipFill rotWithShape="1">
          <a:blip r:embed="rId3">
            <a:alphaModFix/>
          </a:blip>
          <a:srcRect b="0" l="0" r="0" t="0"/>
          <a:stretch/>
        </p:blipFill>
        <p:spPr>
          <a:xfrm>
            <a:off x="11126965" y="5839279"/>
            <a:ext cx="780635" cy="78415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238"/>
                                        </p:tgtEl>
                                        <p:attrNameLst>
                                          <p:attrName>style.visibility</p:attrName>
                                        </p:attrNameLst>
                                      </p:cBhvr>
                                      <p:to>
                                        <p:strVal val="visible"/>
                                      </p:to>
                                    </p:set>
                                    <p:anim calcmode="lin" valueType="num">
                                      <p:cBhvr additive="base">
                                        <p:cTn dur="500"/>
                                        <p:tgtEl>
                                          <p:spTgt spid="238"/>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33"/>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Romy emploie beaucoup d’adjectifs. Lesquels ? </a:t>
            </a:r>
            <a:endParaRPr/>
          </a:p>
        </p:txBody>
      </p:sp>
      <p:sp>
        <p:nvSpPr>
          <p:cNvPr id="247" name="Google Shape;247;p33"/>
          <p:cNvSpPr/>
          <p:nvPr/>
        </p:nvSpPr>
        <p:spPr>
          <a:xfrm>
            <a:off x="3076199" y="1289538"/>
            <a:ext cx="643185" cy="584775"/>
          </a:xfrm>
          <a:prstGeom prst="rect">
            <a:avLst/>
          </a:prstGeom>
          <a:solidFill>
            <a:srgbClr val="FFF2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48" name="Google Shape;248;p33"/>
          <p:cNvSpPr/>
          <p:nvPr/>
        </p:nvSpPr>
        <p:spPr>
          <a:xfrm>
            <a:off x="3781053" y="1289538"/>
            <a:ext cx="643185" cy="584775"/>
          </a:xfrm>
          <a:prstGeom prst="rect">
            <a:avLst/>
          </a:prstGeom>
          <a:solidFill>
            <a:srgbClr val="FFF2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49" name="Google Shape;249;p33"/>
          <p:cNvSpPr/>
          <p:nvPr/>
        </p:nvSpPr>
        <p:spPr>
          <a:xfrm>
            <a:off x="1616075" y="2157046"/>
            <a:ext cx="744066" cy="584775"/>
          </a:xfrm>
          <a:prstGeom prst="rect">
            <a:avLst/>
          </a:prstGeom>
          <a:solidFill>
            <a:srgbClr val="FFF2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50" name="Google Shape;250;p33"/>
          <p:cNvSpPr/>
          <p:nvPr/>
        </p:nvSpPr>
        <p:spPr>
          <a:xfrm>
            <a:off x="7773034" y="3047285"/>
            <a:ext cx="776605" cy="584775"/>
          </a:xfrm>
          <a:prstGeom prst="rect">
            <a:avLst/>
          </a:prstGeom>
          <a:solidFill>
            <a:srgbClr val="FFF2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51" name="Google Shape;251;p33"/>
          <p:cNvSpPr/>
          <p:nvPr/>
        </p:nvSpPr>
        <p:spPr>
          <a:xfrm>
            <a:off x="5243195" y="3954927"/>
            <a:ext cx="852805" cy="584775"/>
          </a:xfrm>
          <a:prstGeom prst="rect">
            <a:avLst/>
          </a:prstGeom>
          <a:solidFill>
            <a:srgbClr val="FFF2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52" name="Google Shape;252;p33"/>
          <p:cNvSpPr/>
          <p:nvPr/>
        </p:nvSpPr>
        <p:spPr>
          <a:xfrm>
            <a:off x="6172203" y="3954927"/>
            <a:ext cx="2054488" cy="584775"/>
          </a:xfrm>
          <a:prstGeom prst="rect">
            <a:avLst/>
          </a:prstGeom>
          <a:solidFill>
            <a:srgbClr val="FFF2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53" name="Google Shape;253;p33"/>
          <p:cNvSpPr/>
          <p:nvPr/>
        </p:nvSpPr>
        <p:spPr>
          <a:xfrm>
            <a:off x="5734032" y="4886242"/>
            <a:ext cx="1885968" cy="584775"/>
          </a:xfrm>
          <a:prstGeom prst="rect">
            <a:avLst/>
          </a:prstGeom>
          <a:solidFill>
            <a:srgbClr val="FFF2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54" name="Google Shape;254;p33"/>
          <p:cNvSpPr/>
          <p:nvPr/>
        </p:nvSpPr>
        <p:spPr>
          <a:xfrm>
            <a:off x="4907279" y="5763404"/>
            <a:ext cx="1099981" cy="584775"/>
          </a:xfrm>
          <a:prstGeom prst="rect">
            <a:avLst/>
          </a:prstGeom>
          <a:solidFill>
            <a:srgbClr val="FFF2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55" name="Google Shape;255;p33"/>
          <p:cNvSpPr txBox="1"/>
          <p:nvPr/>
        </p:nvSpPr>
        <p:spPr>
          <a:xfrm>
            <a:off x="428982" y="1123696"/>
            <a:ext cx="10610100" cy="5601503"/>
          </a:xfrm>
          <a:prstGeom prst="rect">
            <a:avLst/>
          </a:prstGeom>
          <a:noFill/>
          <a:ln>
            <a:noFill/>
          </a:ln>
        </p:spPr>
        <p:txBody>
          <a:bodyPr anchorCtr="0" anchor="t" bIns="91425" lIns="91425" spcFirstLastPara="1" rIns="91425" wrap="square" tIns="91425">
            <a:spAutoFit/>
          </a:bodyPr>
          <a:lstStyle/>
          <a:p>
            <a:pPr indent="-514350" lvl="0" marL="571500" marR="0" rtl="0" algn="l">
              <a:lnSpc>
                <a:spcPct val="150000"/>
              </a:lnSpc>
              <a:spcBef>
                <a:spcPts val="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Le ciel était bleu clair.</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Un petit vent caressait notre visage.</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Le bourdonnement des abeilles faisait une belle mélodie.</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Les fruits avaient un goût sucré incomparable.</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Il y avait beaucoup de fleurs multicolores.</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2000"/>
              </a:spcAft>
              <a:buClr>
                <a:schemeClr val="dk1"/>
              </a:buClr>
              <a:buSzPts val="2700"/>
              <a:buFont typeface="Calibri"/>
              <a:buAutoNum type="arabicPeriod"/>
            </a:pPr>
            <a:r>
              <a:rPr b="0" i="0" lang="fr-FR" sz="2800" u="none" cap="none" strike="noStrike">
                <a:solidFill>
                  <a:srgbClr val="595959"/>
                </a:solidFill>
                <a:latin typeface="Arial"/>
                <a:ea typeface="Arial"/>
                <a:cs typeface="Arial"/>
                <a:sym typeface="Arial"/>
              </a:rPr>
              <a:t>Elles avaient un parfum sublime.</a:t>
            </a:r>
            <a:endParaRPr b="0" i="0" sz="2800" u="none" cap="none" strike="noStrike">
              <a:solidFill>
                <a:srgbClr val="595959"/>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7"/>
                                        </p:tgtEl>
                                        <p:attrNameLst>
                                          <p:attrName>style.visibility</p:attrName>
                                        </p:attrNameLst>
                                      </p:cBhvr>
                                      <p:to>
                                        <p:strVal val="visible"/>
                                      </p:to>
                                    </p:set>
                                    <p:animEffect filter="fade" transition="in">
                                      <p:cBhvr>
                                        <p:cTn dur="1250"/>
                                        <p:tgtEl>
                                          <p:spTgt spid="2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
                                        </p:tgtEl>
                                        <p:attrNameLst>
                                          <p:attrName>style.visibility</p:attrName>
                                        </p:attrNameLst>
                                      </p:cBhvr>
                                      <p:to>
                                        <p:strVal val="visible"/>
                                      </p:to>
                                    </p:set>
                                    <p:animEffect filter="fade" transition="in">
                                      <p:cBhvr>
                                        <p:cTn dur="1250"/>
                                        <p:tgtEl>
                                          <p:spTgt spid="2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
                                        </p:tgtEl>
                                        <p:attrNameLst>
                                          <p:attrName>style.visibility</p:attrName>
                                        </p:attrNameLst>
                                      </p:cBhvr>
                                      <p:to>
                                        <p:strVal val="visible"/>
                                      </p:to>
                                    </p:set>
                                    <p:animEffect filter="fade" transition="in">
                                      <p:cBhvr>
                                        <p:cTn dur="1250"/>
                                        <p:tgtEl>
                                          <p:spTgt spid="2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
                                        </p:tgtEl>
                                        <p:attrNameLst>
                                          <p:attrName>style.visibility</p:attrName>
                                        </p:attrNameLst>
                                      </p:cBhvr>
                                      <p:to>
                                        <p:strVal val="visible"/>
                                      </p:to>
                                    </p:set>
                                    <p:animEffect filter="fade" transition="in">
                                      <p:cBhvr>
                                        <p:cTn dur="1250"/>
                                        <p:tgtEl>
                                          <p:spTgt spid="2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
                                        </p:tgtEl>
                                        <p:attrNameLst>
                                          <p:attrName>style.visibility</p:attrName>
                                        </p:attrNameLst>
                                      </p:cBhvr>
                                      <p:to>
                                        <p:strVal val="visible"/>
                                      </p:to>
                                    </p:set>
                                    <p:animEffect filter="fade" transition="in">
                                      <p:cBhvr>
                                        <p:cTn dur="1250"/>
                                        <p:tgtEl>
                                          <p:spTgt spid="2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
                                        </p:tgtEl>
                                        <p:attrNameLst>
                                          <p:attrName>style.visibility</p:attrName>
                                        </p:attrNameLst>
                                      </p:cBhvr>
                                      <p:to>
                                        <p:strVal val="visible"/>
                                      </p:to>
                                    </p:set>
                                    <p:animEffect filter="fade" transition="in">
                                      <p:cBhvr>
                                        <p:cTn dur="1250"/>
                                        <p:tgtEl>
                                          <p:spTgt spid="2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3"/>
                                        </p:tgtEl>
                                        <p:attrNameLst>
                                          <p:attrName>style.visibility</p:attrName>
                                        </p:attrNameLst>
                                      </p:cBhvr>
                                      <p:to>
                                        <p:strVal val="visible"/>
                                      </p:to>
                                    </p:set>
                                    <p:animEffect filter="fade" transition="in">
                                      <p:cBhvr>
                                        <p:cTn dur="1250"/>
                                        <p:tgtEl>
                                          <p:spTgt spid="2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4"/>
                                        </p:tgtEl>
                                        <p:attrNameLst>
                                          <p:attrName>style.visibility</p:attrName>
                                        </p:attrNameLst>
                                      </p:cBhvr>
                                      <p:to>
                                        <p:strVal val="visible"/>
                                      </p:to>
                                    </p:set>
                                    <p:animEffect filter="fade" transition="in">
                                      <p:cBhvr>
                                        <p:cTn dur="1250"/>
                                        <p:tgtEl>
                                          <p:spTgt spid="25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pic>
        <p:nvPicPr>
          <p:cNvPr id="104" name="Google Shape;104;p16"/>
          <p:cNvPicPr preferRelativeResize="0"/>
          <p:nvPr/>
        </p:nvPicPr>
        <p:blipFill rotWithShape="1">
          <a:blip r:embed="rId3">
            <a:alphaModFix/>
          </a:blip>
          <a:srcRect b="0" l="0" r="0" t="0"/>
          <a:stretch/>
        </p:blipFill>
        <p:spPr>
          <a:xfrm>
            <a:off x="3968809" y="503266"/>
            <a:ext cx="4254380" cy="3226052"/>
          </a:xfrm>
          <a:prstGeom prst="rect">
            <a:avLst/>
          </a:prstGeom>
          <a:noFill/>
          <a:ln>
            <a:noFill/>
          </a:ln>
        </p:spPr>
      </p:pic>
      <p:sp>
        <p:nvSpPr>
          <p:cNvPr id="105" name="Google Shape;105;p16"/>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901"/>
              </a:srgbClr>
            </a:outerShdw>
          </a:effectLst>
        </p:spPr>
        <p:txBody>
          <a:bodyPr anchorCtr="0" anchor="ctr" bIns="36000" lIns="72000" spcFirstLastPara="1" rIns="72000" wrap="square" tIns="36000">
            <a:noAutofit/>
          </a:bodyPr>
          <a:lstStyle/>
          <a:p>
            <a:pPr indent="0" lvl="0" marL="0" marR="0" rtl="1" algn="ctr">
              <a:spcBef>
                <a:spcPts val="0"/>
              </a:spcBef>
              <a:spcAft>
                <a:spcPts val="0"/>
              </a:spcAft>
              <a:buNone/>
            </a:pPr>
            <a:r>
              <a:rPr b="1" i="0" lang="fr-FR" sz="5400" u="none" cap="none" strike="noStrike">
                <a:solidFill>
                  <a:schemeClr val="lt1"/>
                </a:solidFill>
                <a:latin typeface="Arial"/>
                <a:ea typeface="Arial"/>
                <a:cs typeface="Arial"/>
                <a:sym typeface="Arial"/>
              </a:rPr>
              <a:t>Compréhension de l’oral / Expression orale</a:t>
            </a:r>
            <a:endParaRPr b="1" i="0" sz="5400" u="none" cap="none" strike="noStrike">
              <a:solidFill>
                <a:schemeClr val="lt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34"/>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Quel temps verbal Romy a-t-elle utilisé dans sa description ? </a:t>
            </a:r>
            <a:endParaRPr/>
          </a:p>
        </p:txBody>
      </p:sp>
      <p:sp>
        <p:nvSpPr>
          <p:cNvPr id="262" name="Google Shape;262;p34"/>
          <p:cNvSpPr/>
          <p:nvPr/>
        </p:nvSpPr>
        <p:spPr>
          <a:xfrm>
            <a:off x="2268251" y="1394120"/>
            <a:ext cx="845339" cy="584775"/>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63" name="Google Shape;263;p34"/>
          <p:cNvSpPr/>
          <p:nvPr/>
        </p:nvSpPr>
        <p:spPr>
          <a:xfrm>
            <a:off x="3472018" y="2304287"/>
            <a:ext cx="1412498" cy="584775"/>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64" name="Google Shape;264;p34"/>
          <p:cNvSpPr/>
          <p:nvPr/>
        </p:nvSpPr>
        <p:spPr>
          <a:xfrm>
            <a:off x="6119150" y="3136612"/>
            <a:ext cx="1057154" cy="584775"/>
          </a:xfrm>
          <a:prstGeom prst="rect">
            <a:avLst/>
          </a:prstGeom>
          <a:solidFill>
            <a:srgbClr val="FBE4D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65" name="Google Shape;265;p34"/>
          <p:cNvSpPr txBox="1"/>
          <p:nvPr/>
        </p:nvSpPr>
        <p:spPr>
          <a:xfrm>
            <a:off x="496550" y="1219591"/>
            <a:ext cx="11106300" cy="2893069"/>
          </a:xfrm>
          <a:prstGeom prst="rect">
            <a:avLst/>
          </a:prstGeom>
          <a:noFill/>
          <a:ln>
            <a:noFill/>
          </a:ln>
        </p:spPr>
        <p:txBody>
          <a:bodyPr anchorCtr="0" anchor="t" bIns="91425" lIns="91425" spcFirstLastPara="1" rIns="91425" wrap="square" tIns="91425">
            <a:spAutoFit/>
          </a:bodyPr>
          <a:lstStyle/>
          <a:p>
            <a:pPr indent="-514350" lvl="0" marL="571500" marR="0" rtl="0" algn="l">
              <a:lnSpc>
                <a:spcPct val="150000"/>
              </a:lnSpc>
              <a:spcBef>
                <a:spcPts val="0"/>
              </a:spcBef>
              <a:spcAft>
                <a:spcPts val="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Le ciel était bleu clair.</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Un petit vent caressait notre visage.</a:t>
            </a:r>
            <a:endParaRPr b="0" i="0" sz="2800" u="none" cap="none" strike="noStrike">
              <a:solidFill>
                <a:srgbClr val="595959"/>
              </a:solidFill>
              <a:latin typeface="Arial"/>
              <a:ea typeface="Arial"/>
              <a:cs typeface="Arial"/>
              <a:sym typeface="Arial"/>
            </a:endParaRPr>
          </a:p>
          <a:p>
            <a:pPr indent="-514350" lvl="0" marL="571500" marR="0" rtl="0" algn="l">
              <a:lnSpc>
                <a:spcPct val="150000"/>
              </a:lnSpc>
              <a:spcBef>
                <a:spcPts val="2000"/>
              </a:spcBef>
              <a:spcAft>
                <a:spcPts val="2000"/>
              </a:spcAft>
              <a:buClr>
                <a:srgbClr val="595959"/>
              </a:buClr>
              <a:buSzPts val="2800"/>
              <a:buFont typeface="Calibri"/>
              <a:buAutoNum type="arabicPeriod"/>
            </a:pPr>
            <a:r>
              <a:rPr b="0" i="0" lang="fr-FR" sz="2800" u="none" cap="none" strike="noStrike">
                <a:solidFill>
                  <a:srgbClr val="595959"/>
                </a:solidFill>
                <a:latin typeface="Arial"/>
                <a:ea typeface="Arial"/>
                <a:cs typeface="Arial"/>
                <a:sym typeface="Arial"/>
              </a:rPr>
              <a:t>Le bourdonnement des abeilles faisait une belle mélodie.</a:t>
            </a:r>
            <a:endParaRPr b="0" i="0" sz="2800" u="none" cap="none" strike="noStrike">
              <a:solidFill>
                <a:srgbClr val="595959"/>
              </a:solidFill>
              <a:latin typeface="Arial"/>
              <a:ea typeface="Arial"/>
              <a:cs typeface="Arial"/>
              <a:sym typeface="Arial"/>
            </a:endParaRPr>
          </a:p>
        </p:txBody>
      </p:sp>
      <p:pic>
        <p:nvPicPr>
          <p:cNvPr id="266" name="Google Shape;266;p34"/>
          <p:cNvPicPr preferRelativeResize="0"/>
          <p:nvPr/>
        </p:nvPicPr>
        <p:blipFill rotWithShape="1">
          <a:blip r:embed="rId3">
            <a:alphaModFix/>
          </a:blip>
          <a:srcRect b="0" l="0" r="0" t="0"/>
          <a:stretch/>
        </p:blipFill>
        <p:spPr>
          <a:xfrm>
            <a:off x="11126965" y="5839279"/>
            <a:ext cx="780635" cy="78415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
                                        </p:tgtEl>
                                        <p:attrNameLst>
                                          <p:attrName>style.visibility</p:attrName>
                                        </p:attrNameLst>
                                      </p:cBhvr>
                                      <p:to>
                                        <p:strVal val="visible"/>
                                      </p:to>
                                    </p:set>
                                    <p:animEffect filter="fade" transition="in">
                                      <p:cBhvr>
                                        <p:cTn dur="1250"/>
                                        <p:tgtEl>
                                          <p:spTgt spid="2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
                                        </p:tgtEl>
                                        <p:attrNameLst>
                                          <p:attrName>style.visibility</p:attrName>
                                        </p:attrNameLst>
                                      </p:cBhvr>
                                      <p:to>
                                        <p:strVal val="visible"/>
                                      </p:to>
                                    </p:set>
                                    <p:animEffect filter="fade" transition="in">
                                      <p:cBhvr>
                                        <p:cTn dur="1250"/>
                                        <p:tgtEl>
                                          <p:spTgt spid="2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
                                        </p:tgtEl>
                                        <p:attrNameLst>
                                          <p:attrName>style.visibility</p:attrName>
                                        </p:attrNameLst>
                                      </p:cBhvr>
                                      <p:to>
                                        <p:strVal val="visible"/>
                                      </p:to>
                                    </p:set>
                                    <p:animEffect filter="fade" transition="in">
                                      <p:cBhvr>
                                        <p:cTn dur="1250"/>
                                        <p:tgtEl>
                                          <p:spTgt spid="26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35"/>
          <p:cNvSpPr txBox="1"/>
          <p:nvPr/>
        </p:nvSpPr>
        <p:spPr>
          <a:xfrm>
            <a:off x="0" y="2705700"/>
            <a:ext cx="2039400" cy="7233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rgbClr val="0000FF"/>
              </a:buClr>
              <a:buSzPts val="3500"/>
              <a:buFont typeface="Calibri"/>
              <a:buNone/>
            </a:pPr>
            <a:r>
              <a:rPr b="1" i="0" lang="fr-FR" sz="3500" u="none" cap="none" strike="noStrike">
                <a:solidFill>
                  <a:srgbClr val="0000FF"/>
                </a:solidFill>
                <a:latin typeface="Calibri"/>
                <a:ea typeface="Calibri"/>
                <a:cs typeface="Calibri"/>
                <a:sym typeface="Calibri"/>
              </a:rPr>
              <a:t>Mathilde</a:t>
            </a:r>
            <a:endParaRPr b="1" i="0" sz="3500" u="none" cap="none" strike="noStrike">
              <a:solidFill>
                <a:srgbClr val="0000FF"/>
              </a:solidFill>
              <a:latin typeface="Calibri"/>
              <a:ea typeface="Calibri"/>
              <a:cs typeface="Calibri"/>
              <a:sym typeface="Calibri"/>
            </a:endParaRPr>
          </a:p>
        </p:txBody>
      </p:sp>
      <p:pic>
        <p:nvPicPr>
          <p:cNvPr id="273" name="Google Shape;273;p35"/>
          <p:cNvPicPr preferRelativeResize="0"/>
          <p:nvPr/>
        </p:nvPicPr>
        <p:blipFill rotWithShape="1">
          <a:blip r:embed="rId3">
            <a:alphaModFix/>
          </a:blip>
          <a:srcRect b="0" l="0" r="0" t="0"/>
          <a:stretch/>
        </p:blipFill>
        <p:spPr>
          <a:xfrm>
            <a:off x="-396690" y="-1429346"/>
            <a:ext cx="16531055" cy="8778239"/>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36"/>
          <p:cNvSpPr/>
          <p:nvPr/>
        </p:nvSpPr>
        <p:spPr>
          <a:xfrm>
            <a:off x="883920" y="1299153"/>
            <a:ext cx="10424160" cy="523220"/>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80" name="Google Shape;280;p36"/>
          <p:cNvSpPr txBox="1"/>
          <p:nvPr/>
        </p:nvSpPr>
        <p:spPr>
          <a:xfrm>
            <a:off x="546946" y="1715693"/>
            <a:ext cx="11325013" cy="5029039"/>
          </a:xfrm>
          <a:prstGeom prst="rect">
            <a:avLst/>
          </a:prstGeom>
          <a:noFill/>
          <a:ln>
            <a:noFill/>
          </a:ln>
        </p:spPr>
        <p:txBody>
          <a:bodyPr anchorCtr="0" anchor="t" bIns="91425" lIns="91425" spcFirstLastPara="1" rIns="91425" wrap="square" tIns="91425">
            <a:spAutoFit/>
          </a:bodyPr>
          <a:lstStyle/>
          <a:p>
            <a:pPr indent="0" lvl="0" marL="0" marR="0" rtl="0" algn="l">
              <a:lnSpc>
                <a:spcPct val="130000"/>
              </a:lnSpc>
              <a:spcBef>
                <a:spcPts val="0"/>
              </a:spcBef>
              <a:spcAft>
                <a:spcPts val="0"/>
              </a:spcAft>
              <a:buNone/>
            </a:pPr>
            <a:r>
              <a:rPr b="0" i="0" lang="fr-FR" sz="2800" u="none" cap="none" strike="noStrike">
                <a:solidFill>
                  <a:srgbClr val="595959"/>
                </a:solidFill>
                <a:latin typeface="Arial"/>
                <a:ea typeface="Arial"/>
                <a:cs typeface="Arial"/>
                <a:sym typeface="Arial"/>
              </a:rPr>
              <a:t>Je suis allée en pique-nique à la montagne avec ma famille. </a:t>
            </a:r>
            <a:endParaRPr/>
          </a:p>
          <a:p>
            <a:pPr indent="-514350" lvl="0" marL="514350" marR="0" rtl="0" algn="l">
              <a:lnSpc>
                <a:spcPct val="130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Le ciel était </a:t>
            </a:r>
            <a:r>
              <a:rPr b="0" i="0" lang="fr-FR" sz="18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 et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a:t>
            </a:r>
            <a:endParaRPr b="0" i="0" sz="2800" u="none" cap="none" strike="noStrike">
              <a:solidFill>
                <a:srgbClr val="595959"/>
              </a:solidFill>
              <a:latin typeface="Arial"/>
              <a:ea typeface="Arial"/>
              <a:cs typeface="Arial"/>
              <a:sym typeface="Arial"/>
            </a:endParaRPr>
          </a:p>
          <a:p>
            <a:pPr indent="-514350" lvl="0" marL="514350" marR="0" rtl="0" algn="l">
              <a:lnSpc>
                <a:spcPct val="130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Autour de nous, il y avait un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 champ de blé.</a:t>
            </a:r>
            <a:endParaRPr b="0" i="0" sz="2800" u="none" cap="none" strike="noStrike">
              <a:solidFill>
                <a:srgbClr val="595959"/>
              </a:solidFill>
              <a:latin typeface="Arial"/>
              <a:ea typeface="Arial"/>
              <a:cs typeface="Arial"/>
              <a:sym typeface="Arial"/>
            </a:endParaRPr>
          </a:p>
          <a:p>
            <a:pPr indent="-514350" lvl="0" marL="514350" marR="0" rtl="0" algn="l">
              <a:lnSpc>
                <a:spcPct val="130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Les oiseaux chantaient de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 mélodies.</a:t>
            </a:r>
            <a:endParaRPr b="0" i="0" sz="2800" u="none" cap="none" strike="noStrike">
              <a:solidFill>
                <a:srgbClr val="595959"/>
              </a:solidFill>
              <a:latin typeface="Arial"/>
              <a:ea typeface="Arial"/>
              <a:cs typeface="Arial"/>
              <a:sym typeface="Arial"/>
            </a:endParaRPr>
          </a:p>
          <a:p>
            <a:pPr indent="-514350" lvl="0" marL="514350" marR="0" rtl="0" algn="l">
              <a:lnSpc>
                <a:spcPct val="130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Les fleurs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 étaient partout ! Leur parfum embaumait la montagne.</a:t>
            </a:r>
            <a:endParaRPr b="0" i="0" sz="2800" u="none" cap="none" strike="noStrike">
              <a:solidFill>
                <a:srgbClr val="595959"/>
              </a:solidFill>
              <a:latin typeface="Arial"/>
              <a:ea typeface="Arial"/>
              <a:cs typeface="Arial"/>
              <a:sym typeface="Arial"/>
            </a:endParaRPr>
          </a:p>
          <a:p>
            <a:pPr indent="-514350" lvl="0" marL="514350" marR="0" rtl="0" algn="l">
              <a:lnSpc>
                <a:spcPct val="130000"/>
              </a:lnSpc>
              <a:spcBef>
                <a:spcPts val="1200"/>
              </a:spcBef>
              <a:spcAft>
                <a:spcPts val="120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C’était vraiment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 !</a:t>
            </a:r>
            <a:endParaRPr b="0" i="0" sz="2800" u="none" cap="none" strike="noStrike">
              <a:solidFill>
                <a:srgbClr val="595959"/>
              </a:solidFill>
              <a:latin typeface="Arial"/>
              <a:ea typeface="Arial"/>
              <a:cs typeface="Arial"/>
              <a:sym typeface="Arial"/>
            </a:endParaRPr>
          </a:p>
        </p:txBody>
      </p:sp>
      <p:sp>
        <p:nvSpPr>
          <p:cNvPr id="281" name="Google Shape;281;p36"/>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Complétez les phrases avec le mot convenable.</a:t>
            </a:r>
            <a:endParaRPr/>
          </a:p>
        </p:txBody>
      </p:sp>
      <p:sp>
        <p:nvSpPr>
          <p:cNvPr id="282" name="Google Shape;282;p36"/>
          <p:cNvSpPr txBox="1"/>
          <p:nvPr/>
        </p:nvSpPr>
        <p:spPr>
          <a:xfrm>
            <a:off x="3748970" y="1299153"/>
            <a:ext cx="179832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sauvages</a:t>
            </a:r>
            <a:endParaRPr/>
          </a:p>
        </p:txBody>
      </p:sp>
      <p:sp>
        <p:nvSpPr>
          <p:cNvPr id="283" name="Google Shape;283;p36"/>
          <p:cNvSpPr txBox="1"/>
          <p:nvPr/>
        </p:nvSpPr>
        <p:spPr>
          <a:xfrm>
            <a:off x="2434255" y="1299153"/>
            <a:ext cx="96012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bleu</a:t>
            </a:r>
            <a:endParaRPr/>
          </a:p>
        </p:txBody>
      </p:sp>
      <p:sp>
        <p:nvSpPr>
          <p:cNvPr id="284" name="Google Shape;284;p36"/>
          <p:cNvSpPr txBox="1"/>
          <p:nvPr/>
        </p:nvSpPr>
        <p:spPr>
          <a:xfrm>
            <a:off x="1012669" y="1299153"/>
            <a:ext cx="1066991"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belles</a:t>
            </a:r>
            <a:endParaRPr/>
          </a:p>
        </p:txBody>
      </p:sp>
      <p:sp>
        <p:nvSpPr>
          <p:cNvPr id="285" name="Google Shape;285;p36"/>
          <p:cNvSpPr txBox="1"/>
          <p:nvPr/>
        </p:nvSpPr>
        <p:spPr>
          <a:xfrm>
            <a:off x="5901885" y="1299153"/>
            <a:ext cx="168749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immense</a:t>
            </a:r>
            <a:endParaRPr/>
          </a:p>
        </p:txBody>
      </p:sp>
      <p:sp>
        <p:nvSpPr>
          <p:cNvPr id="286" name="Google Shape;286;p36"/>
          <p:cNvSpPr txBox="1"/>
          <p:nvPr/>
        </p:nvSpPr>
        <p:spPr>
          <a:xfrm>
            <a:off x="7943970" y="1299153"/>
            <a:ext cx="93677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clair</a:t>
            </a:r>
            <a:endParaRPr/>
          </a:p>
        </p:txBody>
      </p:sp>
      <p:sp>
        <p:nvSpPr>
          <p:cNvPr id="287" name="Google Shape;287;p36"/>
          <p:cNvSpPr txBox="1"/>
          <p:nvPr/>
        </p:nvSpPr>
        <p:spPr>
          <a:xfrm>
            <a:off x="9235336" y="1299153"/>
            <a:ext cx="1943995"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magnifique</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80">
                                            <p:txEl>
                                              <p:pRg end="0" st="0"/>
                                            </p:txEl>
                                          </p:spTgt>
                                        </p:tgtEl>
                                        <p:attrNameLst>
                                          <p:attrName>style.visibility</p:attrName>
                                        </p:attrNameLst>
                                      </p:cBhvr>
                                      <p:to>
                                        <p:strVal val="visible"/>
                                      </p:to>
                                    </p:set>
                                    <p:animEffect filter="fade" transition="in">
                                      <p:cBhvr>
                                        <p:cTn dur="500"/>
                                        <p:tgtEl>
                                          <p:spTgt spid="280">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280">
                                            <p:txEl>
                                              <p:pRg end="1" st="1"/>
                                            </p:txEl>
                                          </p:spTgt>
                                        </p:tgtEl>
                                        <p:attrNameLst>
                                          <p:attrName>style.visibility</p:attrName>
                                        </p:attrNameLst>
                                      </p:cBhvr>
                                      <p:to>
                                        <p:strVal val="visible"/>
                                      </p:to>
                                    </p:set>
                                    <p:animEffect filter="fade" transition="in">
                                      <p:cBhvr>
                                        <p:cTn dur="500"/>
                                        <p:tgtEl>
                                          <p:spTgt spid="280">
                                            <p:txEl>
                                              <p:pRg end="1" st="1"/>
                                            </p:txEl>
                                          </p:spTgt>
                                        </p:tgtEl>
                                      </p:cBhvr>
                                    </p:animEffect>
                                  </p:childTnLst>
                                </p:cTn>
                              </p:par>
                              <p:par>
                                <p:cTn fill="hold" nodeType="withEffect" presetClass="entr" presetID="10" presetSubtype="0">
                                  <p:stCondLst>
                                    <p:cond delay="0"/>
                                  </p:stCondLst>
                                  <p:childTnLst>
                                    <p:set>
                                      <p:cBhvr>
                                        <p:cTn dur="1" fill="hold">
                                          <p:stCondLst>
                                            <p:cond delay="0"/>
                                          </p:stCondLst>
                                        </p:cTn>
                                        <p:tgtEl>
                                          <p:spTgt spid="280">
                                            <p:txEl>
                                              <p:pRg end="2" st="2"/>
                                            </p:txEl>
                                          </p:spTgt>
                                        </p:tgtEl>
                                        <p:attrNameLst>
                                          <p:attrName>style.visibility</p:attrName>
                                        </p:attrNameLst>
                                      </p:cBhvr>
                                      <p:to>
                                        <p:strVal val="visible"/>
                                      </p:to>
                                    </p:set>
                                    <p:animEffect filter="fade" transition="in">
                                      <p:cBhvr>
                                        <p:cTn dur="500"/>
                                        <p:tgtEl>
                                          <p:spTgt spid="280">
                                            <p:txEl>
                                              <p:pRg end="2" st="2"/>
                                            </p:txEl>
                                          </p:spTgt>
                                        </p:tgtEl>
                                      </p:cBhvr>
                                    </p:animEffect>
                                  </p:childTnLst>
                                </p:cTn>
                              </p:par>
                              <p:par>
                                <p:cTn fill="hold" nodeType="withEffect" presetClass="entr" presetID="10" presetSubtype="0">
                                  <p:stCondLst>
                                    <p:cond delay="0"/>
                                  </p:stCondLst>
                                  <p:childTnLst>
                                    <p:set>
                                      <p:cBhvr>
                                        <p:cTn dur="1" fill="hold">
                                          <p:stCondLst>
                                            <p:cond delay="0"/>
                                          </p:stCondLst>
                                        </p:cTn>
                                        <p:tgtEl>
                                          <p:spTgt spid="280">
                                            <p:txEl>
                                              <p:pRg end="3" st="3"/>
                                            </p:txEl>
                                          </p:spTgt>
                                        </p:tgtEl>
                                        <p:attrNameLst>
                                          <p:attrName>style.visibility</p:attrName>
                                        </p:attrNameLst>
                                      </p:cBhvr>
                                      <p:to>
                                        <p:strVal val="visible"/>
                                      </p:to>
                                    </p:set>
                                    <p:animEffect filter="fade" transition="in">
                                      <p:cBhvr>
                                        <p:cTn dur="500"/>
                                        <p:tgtEl>
                                          <p:spTgt spid="280">
                                            <p:txEl>
                                              <p:pRg end="3" st="3"/>
                                            </p:txEl>
                                          </p:spTgt>
                                        </p:tgtEl>
                                      </p:cBhvr>
                                    </p:animEffect>
                                  </p:childTnLst>
                                </p:cTn>
                              </p:par>
                              <p:par>
                                <p:cTn fill="hold" nodeType="withEffect" presetClass="entr" presetID="10" presetSubtype="0">
                                  <p:stCondLst>
                                    <p:cond delay="0"/>
                                  </p:stCondLst>
                                  <p:childTnLst>
                                    <p:set>
                                      <p:cBhvr>
                                        <p:cTn dur="1" fill="hold">
                                          <p:stCondLst>
                                            <p:cond delay="0"/>
                                          </p:stCondLst>
                                        </p:cTn>
                                        <p:tgtEl>
                                          <p:spTgt spid="280">
                                            <p:txEl>
                                              <p:pRg end="4" st="4"/>
                                            </p:txEl>
                                          </p:spTgt>
                                        </p:tgtEl>
                                        <p:attrNameLst>
                                          <p:attrName>style.visibility</p:attrName>
                                        </p:attrNameLst>
                                      </p:cBhvr>
                                      <p:to>
                                        <p:strVal val="visible"/>
                                      </p:to>
                                    </p:set>
                                    <p:animEffect filter="fade" transition="in">
                                      <p:cBhvr>
                                        <p:cTn dur="500"/>
                                        <p:tgtEl>
                                          <p:spTgt spid="280">
                                            <p:txEl>
                                              <p:pRg end="4" st="4"/>
                                            </p:txEl>
                                          </p:spTgt>
                                        </p:tgtEl>
                                      </p:cBhvr>
                                    </p:animEffect>
                                  </p:childTnLst>
                                </p:cTn>
                              </p:par>
                              <p:par>
                                <p:cTn fill="hold" nodeType="withEffect" presetClass="entr" presetID="10" presetSubtype="0">
                                  <p:stCondLst>
                                    <p:cond delay="0"/>
                                  </p:stCondLst>
                                  <p:childTnLst>
                                    <p:set>
                                      <p:cBhvr>
                                        <p:cTn dur="1" fill="hold">
                                          <p:stCondLst>
                                            <p:cond delay="0"/>
                                          </p:stCondLst>
                                        </p:cTn>
                                        <p:tgtEl>
                                          <p:spTgt spid="280">
                                            <p:txEl>
                                              <p:pRg end="5" st="5"/>
                                            </p:txEl>
                                          </p:spTgt>
                                        </p:tgtEl>
                                        <p:attrNameLst>
                                          <p:attrName>style.visibility</p:attrName>
                                        </p:attrNameLst>
                                      </p:cBhvr>
                                      <p:to>
                                        <p:strVal val="visible"/>
                                      </p:to>
                                    </p:set>
                                    <p:animEffect filter="fade" transition="in">
                                      <p:cBhvr>
                                        <p:cTn dur="500"/>
                                        <p:tgtEl>
                                          <p:spTgt spid="28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9"/>
                                        </p:tgtEl>
                                        <p:attrNameLst>
                                          <p:attrName>style.visibility</p:attrName>
                                        </p:attrNameLst>
                                      </p:cBhvr>
                                      <p:to>
                                        <p:strVal val="visible"/>
                                      </p:to>
                                    </p:set>
                                    <p:animEffect filter="fade" transition="in">
                                      <p:cBhvr>
                                        <p:cTn dur="3000"/>
                                        <p:tgtEl>
                                          <p:spTgt spid="279"/>
                                        </p:tgtEl>
                                      </p:cBhvr>
                                    </p:animEffect>
                                  </p:childTnLst>
                                </p:cTn>
                              </p:par>
                            </p:childTnLst>
                          </p:cTn>
                        </p:par>
                        <p:par>
                          <p:cTn fill="hold">
                            <p:stCondLst>
                              <p:cond delay="3000"/>
                            </p:stCondLst>
                            <p:childTnLst>
                              <p:par>
                                <p:cTn fill="hold" nodeType="afterEffect" presetClass="entr" presetID="10" presetSubtype="0">
                                  <p:stCondLst>
                                    <p:cond delay="1000"/>
                                  </p:stCondLst>
                                  <p:childTnLst>
                                    <p:set>
                                      <p:cBhvr>
                                        <p:cTn dur="1" fill="hold">
                                          <p:stCondLst>
                                            <p:cond delay="0"/>
                                          </p:stCondLst>
                                        </p:cTn>
                                        <p:tgtEl>
                                          <p:spTgt spid="284"/>
                                        </p:tgtEl>
                                        <p:attrNameLst>
                                          <p:attrName>style.visibility</p:attrName>
                                        </p:attrNameLst>
                                      </p:cBhvr>
                                      <p:to>
                                        <p:strVal val="visible"/>
                                      </p:to>
                                    </p:set>
                                    <p:animEffect filter="fade" transition="in">
                                      <p:cBhvr>
                                        <p:cTn dur="500"/>
                                        <p:tgtEl>
                                          <p:spTgt spid="284"/>
                                        </p:tgtEl>
                                      </p:cBhvr>
                                    </p:animEffect>
                                  </p:childTnLst>
                                </p:cTn>
                              </p:par>
                            </p:childTnLst>
                          </p:cTn>
                        </p:par>
                        <p:par>
                          <p:cTn fill="hold">
                            <p:stCondLst>
                              <p:cond delay="3500"/>
                            </p:stCondLst>
                            <p:childTnLst>
                              <p:par>
                                <p:cTn fill="hold" nodeType="afterEffect" presetClass="entr" presetID="10" presetSubtype="0">
                                  <p:stCondLst>
                                    <p:cond delay="1000"/>
                                  </p:stCondLst>
                                  <p:childTnLst>
                                    <p:set>
                                      <p:cBhvr>
                                        <p:cTn dur="1" fill="hold">
                                          <p:stCondLst>
                                            <p:cond delay="0"/>
                                          </p:stCondLst>
                                        </p:cTn>
                                        <p:tgtEl>
                                          <p:spTgt spid="283"/>
                                        </p:tgtEl>
                                        <p:attrNameLst>
                                          <p:attrName>style.visibility</p:attrName>
                                        </p:attrNameLst>
                                      </p:cBhvr>
                                      <p:to>
                                        <p:strVal val="visible"/>
                                      </p:to>
                                    </p:set>
                                    <p:animEffect filter="fade" transition="in">
                                      <p:cBhvr>
                                        <p:cTn dur="500"/>
                                        <p:tgtEl>
                                          <p:spTgt spid="283"/>
                                        </p:tgtEl>
                                      </p:cBhvr>
                                    </p:animEffect>
                                  </p:childTnLst>
                                </p:cTn>
                              </p:par>
                            </p:childTnLst>
                          </p:cTn>
                        </p:par>
                        <p:par>
                          <p:cTn fill="hold">
                            <p:stCondLst>
                              <p:cond delay="4000"/>
                            </p:stCondLst>
                            <p:childTnLst>
                              <p:par>
                                <p:cTn fill="hold" nodeType="afterEffect" presetClass="entr" presetID="10" presetSubtype="0">
                                  <p:stCondLst>
                                    <p:cond delay="1000"/>
                                  </p:stCondLst>
                                  <p:childTnLst>
                                    <p:set>
                                      <p:cBhvr>
                                        <p:cTn dur="1" fill="hold">
                                          <p:stCondLst>
                                            <p:cond delay="0"/>
                                          </p:stCondLst>
                                        </p:cTn>
                                        <p:tgtEl>
                                          <p:spTgt spid="282"/>
                                        </p:tgtEl>
                                        <p:attrNameLst>
                                          <p:attrName>style.visibility</p:attrName>
                                        </p:attrNameLst>
                                      </p:cBhvr>
                                      <p:to>
                                        <p:strVal val="visible"/>
                                      </p:to>
                                    </p:set>
                                    <p:animEffect filter="fade" transition="in">
                                      <p:cBhvr>
                                        <p:cTn dur="500"/>
                                        <p:tgtEl>
                                          <p:spTgt spid="282"/>
                                        </p:tgtEl>
                                      </p:cBhvr>
                                    </p:animEffect>
                                  </p:childTnLst>
                                </p:cTn>
                              </p:par>
                            </p:childTnLst>
                          </p:cTn>
                        </p:par>
                        <p:par>
                          <p:cTn fill="hold">
                            <p:stCondLst>
                              <p:cond delay="4500"/>
                            </p:stCondLst>
                            <p:childTnLst>
                              <p:par>
                                <p:cTn fill="hold" nodeType="afterEffect" presetClass="entr" presetID="10" presetSubtype="0">
                                  <p:stCondLst>
                                    <p:cond delay="1000"/>
                                  </p:stCondLst>
                                  <p:childTnLst>
                                    <p:set>
                                      <p:cBhvr>
                                        <p:cTn dur="1" fill="hold">
                                          <p:stCondLst>
                                            <p:cond delay="0"/>
                                          </p:stCondLst>
                                        </p:cTn>
                                        <p:tgtEl>
                                          <p:spTgt spid="285"/>
                                        </p:tgtEl>
                                        <p:attrNameLst>
                                          <p:attrName>style.visibility</p:attrName>
                                        </p:attrNameLst>
                                      </p:cBhvr>
                                      <p:to>
                                        <p:strVal val="visible"/>
                                      </p:to>
                                    </p:set>
                                    <p:animEffect filter="fade" transition="in">
                                      <p:cBhvr>
                                        <p:cTn dur="500"/>
                                        <p:tgtEl>
                                          <p:spTgt spid="285"/>
                                        </p:tgtEl>
                                      </p:cBhvr>
                                    </p:animEffect>
                                  </p:childTnLst>
                                </p:cTn>
                              </p:par>
                            </p:childTnLst>
                          </p:cTn>
                        </p:par>
                        <p:par>
                          <p:cTn fill="hold">
                            <p:stCondLst>
                              <p:cond delay="5000"/>
                            </p:stCondLst>
                            <p:childTnLst>
                              <p:par>
                                <p:cTn fill="hold" nodeType="afterEffect" presetClass="entr" presetID="10" presetSubtype="0">
                                  <p:stCondLst>
                                    <p:cond delay="1000"/>
                                  </p:stCondLst>
                                  <p:childTnLst>
                                    <p:set>
                                      <p:cBhvr>
                                        <p:cTn dur="1" fill="hold">
                                          <p:stCondLst>
                                            <p:cond delay="0"/>
                                          </p:stCondLst>
                                        </p:cTn>
                                        <p:tgtEl>
                                          <p:spTgt spid="286"/>
                                        </p:tgtEl>
                                        <p:attrNameLst>
                                          <p:attrName>style.visibility</p:attrName>
                                        </p:attrNameLst>
                                      </p:cBhvr>
                                      <p:to>
                                        <p:strVal val="visible"/>
                                      </p:to>
                                    </p:set>
                                    <p:animEffect filter="fade" transition="in">
                                      <p:cBhvr>
                                        <p:cTn dur="500"/>
                                        <p:tgtEl>
                                          <p:spTgt spid="286"/>
                                        </p:tgtEl>
                                      </p:cBhvr>
                                    </p:animEffect>
                                  </p:childTnLst>
                                </p:cTn>
                              </p:par>
                            </p:childTnLst>
                          </p:cTn>
                        </p:par>
                        <p:par>
                          <p:cTn fill="hold">
                            <p:stCondLst>
                              <p:cond delay="5500"/>
                            </p:stCondLst>
                            <p:childTnLst>
                              <p:par>
                                <p:cTn fill="hold" nodeType="afterEffect" presetClass="entr" presetID="10" presetSubtype="0">
                                  <p:stCondLst>
                                    <p:cond delay="1000"/>
                                  </p:stCondLst>
                                  <p:childTnLst>
                                    <p:set>
                                      <p:cBhvr>
                                        <p:cTn dur="1" fill="hold">
                                          <p:stCondLst>
                                            <p:cond delay="0"/>
                                          </p:stCondLst>
                                        </p:cTn>
                                        <p:tgtEl>
                                          <p:spTgt spid="287"/>
                                        </p:tgtEl>
                                        <p:attrNameLst>
                                          <p:attrName>style.visibility</p:attrName>
                                        </p:attrNameLst>
                                      </p:cBhvr>
                                      <p:to>
                                        <p:strVal val="visible"/>
                                      </p:to>
                                    </p:set>
                                    <p:animEffect filter="fade" transition="in">
                                      <p:cBhvr>
                                        <p:cTn dur="500"/>
                                        <p:tgtEl>
                                          <p:spTgt spid="28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37"/>
          <p:cNvSpPr/>
          <p:nvPr/>
        </p:nvSpPr>
        <p:spPr>
          <a:xfrm>
            <a:off x="883920" y="1299153"/>
            <a:ext cx="10424160" cy="523220"/>
          </a:xfrm>
          <a:prstGeom prst="roundRect">
            <a:avLst>
              <a:gd fmla="val 16667"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94" name="Google Shape;294;p37"/>
          <p:cNvSpPr txBox="1"/>
          <p:nvPr/>
        </p:nvSpPr>
        <p:spPr>
          <a:xfrm>
            <a:off x="546946" y="1715693"/>
            <a:ext cx="11325013" cy="5029039"/>
          </a:xfrm>
          <a:prstGeom prst="rect">
            <a:avLst/>
          </a:prstGeom>
          <a:noFill/>
          <a:ln>
            <a:noFill/>
          </a:ln>
        </p:spPr>
        <p:txBody>
          <a:bodyPr anchorCtr="0" anchor="t" bIns="91425" lIns="91425" spcFirstLastPara="1" rIns="91425" wrap="square" tIns="91425">
            <a:spAutoFit/>
          </a:bodyPr>
          <a:lstStyle/>
          <a:p>
            <a:pPr indent="0" lvl="0" marL="0" marR="0" rtl="0" algn="l">
              <a:lnSpc>
                <a:spcPct val="130000"/>
              </a:lnSpc>
              <a:spcBef>
                <a:spcPts val="0"/>
              </a:spcBef>
              <a:spcAft>
                <a:spcPts val="0"/>
              </a:spcAft>
              <a:buNone/>
            </a:pPr>
            <a:r>
              <a:rPr b="0" i="0" lang="fr-FR" sz="2800" u="none" cap="none" strike="noStrike">
                <a:solidFill>
                  <a:srgbClr val="595959"/>
                </a:solidFill>
                <a:latin typeface="Arial"/>
                <a:ea typeface="Arial"/>
                <a:cs typeface="Arial"/>
                <a:sym typeface="Arial"/>
              </a:rPr>
              <a:t>Je suis allée en pique-nique à la montagne avec ma famille. </a:t>
            </a:r>
            <a:endParaRPr/>
          </a:p>
          <a:p>
            <a:pPr indent="-514350" lvl="0" marL="514350" marR="0" rtl="0" algn="l">
              <a:lnSpc>
                <a:spcPct val="130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Le ciel était </a:t>
            </a:r>
            <a:r>
              <a:rPr b="0" i="0" lang="fr-FR" sz="18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 et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a:t>
            </a:r>
            <a:endParaRPr b="0" i="0" sz="2800" u="none" cap="none" strike="noStrike">
              <a:solidFill>
                <a:srgbClr val="595959"/>
              </a:solidFill>
              <a:latin typeface="Arial"/>
              <a:ea typeface="Arial"/>
              <a:cs typeface="Arial"/>
              <a:sym typeface="Arial"/>
            </a:endParaRPr>
          </a:p>
          <a:p>
            <a:pPr indent="-514350" lvl="0" marL="514350" marR="0" rtl="0" algn="l">
              <a:lnSpc>
                <a:spcPct val="130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Autour de nous, il y avait un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 champ de blé.</a:t>
            </a:r>
            <a:endParaRPr b="0" i="0" sz="2800" u="none" cap="none" strike="noStrike">
              <a:solidFill>
                <a:srgbClr val="595959"/>
              </a:solidFill>
              <a:latin typeface="Arial"/>
              <a:ea typeface="Arial"/>
              <a:cs typeface="Arial"/>
              <a:sym typeface="Arial"/>
            </a:endParaRPr>
          </a:p>
          <a:p>
            <a:pPr indent="-514350" lvl="0" marL="514350" marR="0" rtl="0" algn="l">
              <a:lnSpc>
                <a:spcPct val="130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Les oiseaux chantaient de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 mélodies.</a:t>
            </a:r>
            <a:endParaRPr b="0" i="0" sz="2800" u="none" cap="none" strike="noStrike">
              <a:solidFill>
                <a:srgbClr val="595959"/>
              </a:solidFill>
              <a:latin typeface="Arial"/>
              <a:ea typeface="Arial"/>
              <a:cs typeface="Arial"/>
              <a:sym typeface="Arial"/>
            </a:endParaRPr>
          </a:p>
          <a:p>
            <a:pPr indent="-514350" lvl="0" marL="514350" marR="0" rtl="0" algn="l">
              <a:lnSpc>
                <a:spcPct val="130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Les fleurs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 étaient partout ! Leur parfum embaumait la montagne.</a:t>
            </a:r>
            <a:endParaRPr b="0" i="0" sz="2800" u="none" cap="none" strike="noStrike">
              <a:solidFill>
                <a:srgbClr val="595959"/>
              </a:solidFill>
              <a:latin typeface="Arial"/>
              <a:ea typeface="Arial"/>
              <a:cs typeface="Arial"/>
              <a:sym typeface="Arial"/>
            </a:endParaRPr>
          </a:p>
          <a:p>
            <a:pPr indent="-514350" lvl="0" marL="514350" marR="0" rtl="0" algn="l">
              <a:lnSpc>
                <a:spcPct val="130000"/>
              </a:lnSpc>
              <a:spcBef>
                <a:spcPts val="1200"/>
              </a:spcBef>
              <a:spcAft>
                <a:spcPts val="120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C’était vraiment </a:t>
            </a:r>
            <a:r>
              <a:rPr b="0" i="0" lang="fr-FR" sz="1400" u="none" cap="none" strike="noStrike">
                <a:solidFill>
                  <a:srgbClr val="595959"/>
                </a:solidFill>
                <a:latin typeface="Arial"/>
                <a:ea typeface="Arial"/>
                <a:cs typeface="Arial"/>
                <a:sym typeface="Arial"/>
              </a:rPr>
              <a:t>……………………….</a:t>
            </a:r>
            <a:r>
              <a:rPr b="0" i="0" lang="fr-FR" sz="2800" u="none" cap="none" strike="noStrike">
                <a:solidFill>
                  <a:srgbClr val="595959"/>
                </a:solidFill>
                <a:latin typeface="Arial"/>
                <a:ea typeface="Arial"/>
                <a:cs typeface="Arial"/>
                <a:sym typeface="Arial"/>
              </a:rPr>
              <a:t> !</a:t>
            </a:r>
            <a:endParaRPr b="0" i="0" sz="2800" u="none" cap="none" strike="noStrike">
              <a:solidFill>
                <a:srgbClr val="595959"/>
              </a:solidFill>
              <a:latin typeface="Arial"/>
              <a:ea typeface="Arial"/>
              <a:cs typeface="Arial"/>
              <a:sym typeface="Arial"/>
            </a:endParaRPr>
          </a:p>
        </p:txBody>
      </p:sp>
      <p:sp>
        <p:nvSpPr>
          <p:cNvPr id="295" name="Google Shape;295;p37"/>
          <p:cNvSpPr txBox="1"/>
          <p:nvPr/>
        </p:nvSpPr>
        <p:spPr>
          <a:xfrm>
            <a:off x="2743130" y="4699180"/>
            <a:ext cx="179832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sauvages</a:t>
            </a:r>
            <a:endParaRPr/>
          </a:p>
        </p:txBody>
      </p:sp>
      <p:sp>
        <p:nvSpPr>
          <p:cNvPr id="296" name="Google Shape;296;p37"/>
          <p:cNvSpPr txBox="1"/>
          <p:nvPr/>
        </p:nvSpPr>
        <p:spPr>
          <a:xfrm>
            <a:off x="3409615" y="2574233"/>
            <a:ext cx="96012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bleu</a:t>
            </a:r>
            <a:endParaRPr/>
          </a:p>
        </p:txBody>
      </p:sp>
      <p:sp>
        <p:nvSpPr>
          <p:cNvPr id="297" name="Google Shape;297;p37"/>
          <p:cNvSpPr txBox="1"/>
          <p:nvPr/>
        </p:nvSpPr>
        <p:spPr>
          <a:xfrm>
            <a:off x="5675956" y="3979748"/>
            <a:ext cx="1066991"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belles</a:t>
            </a:r>
            <a:endParaRPr/>
          </a:p>
        </p:txBody>
      </p:sp>
      <p:sp>
        <p:nvSpPr>
          <p:cNvPr id="298" name="Google Shape;298;p37"/>
          <p:cNvSpPr txBox="1"/>
          <p:nvPr/>
        </p:nvSpPr>
        <p:spPr>
          <a:xfrm>
            <a:off x="5901885" y="3260958"/>
            <a:ext cx="168749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immense</a:t>
            </a:r>
            <a:endParaRPr/>
          </a:p>
        </p:txBody>
      </p:sp>
      <p:sp>
        <p:nvSpPr>
          <p:cNvPr id="299" name="Google Shape;299;p37"/>
          <p:cNvSpPr txBox="1"/>
          <p:nvPr/>
        </p:nvSpPr>
        <p:spPr>
          <a:xfrm>
            <a:off x="5808860" y="2572886"/>
            <a:ext cx="93677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clair</a:t>
            </a:r>
            <a:endParaRPr/>
          </a:p>
        </p:txBody>
      </p:sp>
      <p:sp>
        <p:nvSpPr>
          <p:cNvPr id="300" name="Google Shape;300;p37"/>
          <p:cNvSpPr txBox="1"/>
          <p:nvPr/>
        </p:nvSpPr>
        <p:spPr>
          <a:xfrm>
            <a:off x="3793745" y="5941832"/>
            <a:ext cx="1943995"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Arial"/>
                <a:ea typeface="Arial"/>
                <a:cs typeface="Arial"/>
                <a:sym typeface="Arial"/>
              </a:rPr>
              <a:t>magnifique</a:t>
            </a:r>
            <a:endParaRPr/>
          </a:p>
        </p:txBody>
      </p:sp>
      <p:sp>
        <p:nvSpPr>
          <p:cNvPr id="301" name="Google Shape;301;p37"/>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Vérifions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xit" presetID="10" presetSubtype="0">
                                  <p:stCondLst>
                                    <p:cond delay="0"/>
                                  </p:stCondLst>
                                  <p:childTnLst>
                                    <p:animEffect filter="fade" transition="out">
                                      <p:cBhvr>
                                        <p:cTn dur="500"/>
                                        <p:tgtEl>
                                          <p:spTgt spid="293"/>
                                        </p:tgtEl>
                                      </p:cBhvr>
                                    </p:animEffect>
                                    <p:set>
                                      <p:cBhvr>
                                        <p:cTn dur="1" fill="hold">
                                          <p:stCondLst>
                                            <p:cond delay="500"/>
                                          </p:stCondLst>
                                        </p:cTn>
                                        <p:tgtEl>
                                          <p:spTgt spid="293"/>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38"/>
          <p:cNvSpPr txBox="1"/>
          <p:nvPr/>
        </p:nvSpPr>
        <p:spPr>
          <a:xfrm>
            <a:off x="439226" y="1443659"/>
            <a:ext cx="9687675" cy="5109061"/>
          </a:xfrm>
          <a:prstGeom prst="rect">
            <a:avLst/>
          </a:prstGeom>
          <a:noFill/>
          <a:ln>
            <a:noFill/>
          </a:ln>
        </p:spPr>
        <p:txBody>
          <a:bodyPr anchorCtr="0" anchor="t" bIns="91425" lIns="91425" spcFirstLastPara="1" rIns="91425" wrap="square" tIns="91425">
            <a:spAutoFit/>
          </a:bodyPr>
          <a:lstStyle/>
          <a:p>
            <a:pPr indent="-514350" lvl="0" marL="514350" marR="0" rtl="0" algn="l">
              <a:lnSpc>
                <a:spcPct val="250000"/>
              </a:lnSpc>
              <a:spcBef>
                <a:spcPts val="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Le ciel était bleu et clair.</a:t>
            </a:r>
            <a:endParaRPr/>
          </a:p>
          <a:p>
            <a:pPr indent="-514350" lvl="0" marL="514350" marR="0" rtl="0" algn="l">
              <a:lnSpc>
                <a:spcPct val="250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Autour de nous, il y avait un immense champ de blé.</a:t>
            </a:r>
            <a:endParaRPr/>
          </a:p>
          <a:p>
            <a:pPr indent="-514350" lvl="0" marL="514350" marR="0" rtl="0" algn="l">
              <a:lnSpc>
                <a:spcPct val="250000"/>
              </a:lnSpc>
              <a:spcBef>
                <a:spcPts val="1200"/>
              </a:spcBef>
              <a:spcAft>
                <a:spcPts val="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Les oiseaux chantaient de belles mélodies.</a:t>
            </a:r>
            <a:endParaRPr/>
          </a:p>
          <a:p>
            <a:pPr indent="-514350" lvl="0" marL="514350" marR="0" rtl="0" algn="l">
              <a:lnSpc>
                <a:spcPct val="250000"/>
              </a:lnSpc>
              <a:spcBef>
                <a:spcPts val="1200"/>
              </a:spcBef>
              <a:spcAft>
                <a:spcPts val="1200"/>
              </a:spcAft>
              <a:buClr>
                <a:srgbClr val="2E75B5"/>
              </a:buClr>
              <a:buSzPts val="2800"/>
              <a:buFont typeface="Calibri"/>
              <a:buAutoNum type="arabicPeriod"/>
            </a:pPr>
            <a:r>
              <a:rPr b="0" i="0" lang="fr-FR" sz="2800" u="none" cap="none" strike="noStrike">
                <a:solidFill>
                  <a:srgbClr val="595959"/>
                </a:solidFill>
                <a:latin typeface="Arial"/>
                <a:ea typeface="Arial"/>
                <a:cs typeface="Arial"/>
                <a:sym typeface="Arial"/>
              </a:rPr>
              <a:t>Le parfum des fleurs sauvages embaumait la montagne.</a:t>
            </a:r>
            <a:endParaRPr/>
          </a:p>
        </p:txBody>
      </p:sp>
      <p:sp>
        <p:nvSpPr>
          <p:cNvPr id="308" name="Google Shape;308;p38"/>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Associez les phrases aux sens.</a:t>
            </a:r>
            <a:endParaRPr/>
          </a:p>
        </p:txBody>
      </p:sp>
      <p:pic>
        <p:nvPicPr>
          <p:cNvPr id="309" name="Google Shape;309;p38"/>
          <p:cNvPicPr preferRelativeResize="0"/>
          <p:nvPr/>
        </p:nvPicPr>
        <p:blipFill rotWithShape="1">
          <a:blip r:embed="rId3">
            <a:alphaModFix/>
          </a:blip>
          <a:srcRect b="0" l="0" r="0" t="0"/>
          <a:stretch/>
        </p:blipFill>
        <p:spPr>
          <a:xfrm>
            <a:off x="10295639" y="1755647"/>
            <a:ext cx="1582809" cy="735613"/>
          </a:xfrm>
          <a:prstGeom prst="rect">
            <a:avLst/>
          </a:prstGeom>
          <a:noFill/>
          <a:ln>
            <a:noFill/>
          </a:ln>
        </p:spPr>
      </p:pic>
      <p:pic>
        <p:nvPicPr>
          <p:cNvPr id="310" name="Google Shape;310;p38"/>
          <p:cNvPicPr preferRelativeResize="0"/>
          <p:nvPr/>
        </p:nvPicPr>
        <p:blipFill rotWithShape="1">
          <a:blip r:embed="rId4">
            <a:alphaModFix/>
          </a:blip>
          <a:srcRect b="0" l="0" r="0" t="0"/>
          <a:stretch/>
        </p:blipFill>
        <p:spPr>
          <a:xfrm>
            <a:off x="10505061" y="4100358"/>
            <a:ext cx="1163965" cy="918475"/>
          </a:xfrm>
          <a:prstGeom prst="rect">
            <a:avLst/>
          </a:prstGeom>
          <a:noFill/>
          <a:ln>
            <a:noFill/>
          </a:ln>
        </p:spPr>
      </p:pic>
      <p:pic>
        <p:nvPicPr>
          <p:cNvPr id="311" name="Google Shape;311;p38"/>
          <p:cNvPicPr preferRelativeResize="0"/>
          <p:nvPr/>
        </p:nvPicPr>
        <p:blipFill rotWithShape="1">
          <a:blip r:embed="rId5">
            <a:alphaModFix/>
          </a:blip>
          <a:srcRect b="0" l="0" r="0" t="0"/>
          <a:stretch/>
        </p:blipFill>
        <p:spPr>
          <a:xfrm>
            <a:off x="10295639" y="5232264"/>
            <a:ext cx="1582809" cy="918475"/>
          </a:xfrm>
          <a:prstGeom prst="rect">
            <a:avLst/>
          </a:prstGeom>
          <a:noFill/>
          <a:ln>
            <a:noFill/>
          </a:ln>
        </p:spPr>
      </p:pic>
      <p:pic>
        <p:nvPicPr>
          <p:cNvPr id="312" name="Google Shape;312;p38"/>
          <p:cNvPicPr preferRelativeResize="0"/>
          <p:nvPr/>
        </p:nvPicPr>
        <p:blipFill rotWithShape="1">
          <a:blip r:embed="rId3">
            <a:alphaModFix/>
          </a:blip>
          <a:srcRect b="0" l="0" r="0" t="0"/>
          <a:stretch/>
        </p:blipFill>
        <p:spPr>
          <a:xfrm>
            <a:off x="10295639" y="2918637"/>
            <a:ext cx="1582809" cy="73561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
                                            <p:txEl>
                                              <p:pRg end="0" st="0"/>
                                            </p:txEl>
                                          </p:spTgt>
                                        </p:tgtEl>
                                        <p:attrNameLst>
                                          <p:attrName>style.visibility</p:attrName>
                                        </p:attrNameLst>
                                      </p:cBhvr>
                                      <p:to>
                                        <p:strVal val="visible"/>
                                      </p:to>
                                    </p:set>
                                    <p:animEffect filter="fade" transition="in">
                                      <p:cBhvr>
                                        <p:cTn dur="1000"/>
                                        <p:tgtEl>
                                          <p:spTgt spid="30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
                                            <p:txEl>
                                              <p:pRg end="1" st="1"/>
                                            </p:txEl>
                                          </p:spTgt>
                                        </p:tgtEl>
                                        <p:attrNameLst>
                                          <p:attrName>style.visibility</p:attrName>
                                        </p:attrNameLst>
                                      </p:cBhvr>
                                      <p:to>
                                        <p:strVal val="visible"/>
                                      </p:to>
                                    </p:set>
                                    <p:animEffect filter="fade" transition="in">
                                      <p:cBhvr>
                                        <p:cTn dur="1000"/>
                                        <p:tgtEl>
                                          <p:spTgt spid="30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
                                            <p:txEl>
                                              <p:pRg end="2" st="2"/>
                                            </p:txEl>
                                          </p:spTgt>
                                        </p:tgtEl>
                                        <p:attrNameLst>
                                          <p:attrName>style.visibility</p:attrName>
                                        </p:attrNameLst>
                                      </p:cBhvr>
                                      <p:to>
                                        <p:strVal val="visible"/>
                                      </p:to>
                                    </p:set>
                                    <p:animEffect filter="fade" transition="in">
                                      <p:cBhvr>
                                        <p:cTn dur="1000"/>
                                        <p:tgtEl>
                                          <p:spTgt spid="30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
                                            <p:txEl>
                                              <p:pRg end="3" st="3"/>
                                            </p:txEl>
                                          </p:spTgt>
                                        </p:tgtEl>
                                        <p:attrNameLst>
                                          <p:attrName>style.visibility</p:attrName>
                                        </p:attrNameLst>
                                      </p:cBhvr>
                                      <p:to>
                                        <p:strVal val="visible"/>
                                      </p:to>
                                    </p:set>
                                    <p:animEffect filter="fade" transition="in">
                                      <p:cBhvr>
                                        <p:cTn dur="1000"/>
                                        <p:tgtEl>
                                          <p:spTgt spid="30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
                                        </p:tgtEl>
                                        <p:attrNameLst>
                                          <p:attrName>style.visibility</p:attrName>
                                        </p:attrNameLst>
                                      </p:cBhvr>
                                      <p:to>
                                        <p:strVal val="visible"/>
                                      </p:to>
                                    </p:set>
                                    <p:animEffect filter="fade" transition="in">
                                      <p:cBhvr>
                                        <p:cTn dur="500"/>
                                        <p:tgtEl>
                                          <p:spTgt spid="3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
                                        </p:tgtEl>
                                        <p:attrNameLst>
                                          <p:attrName>style.visibility</p:attrName>
                                        </p:attrNameLst>
                                      </p:cBhvr>
                                      <p:to>
                                        <p:strVal val="visible"/>
                                      </p:to>
                                    </p:set>
                                    <p:animEffect filter="fade" transition="in">
                                      <p:cBhvr>
                                        <p:cTn dur="500"/>
                                        <p:tgtEl>
                                          <p:spTgt spid="3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
                                        </p:tgtEl>
                                        <p:attrNameLst>
                                          <p:attrName>style.visibility</p:attrName>
                                        </p:attrNameLst>
                                      </p:cBhvr>
                                      <p:to>
                                        <p:strVal val="visible"/>
                                      </p:to>
                                    </p:set>
                                    <p:animEffect filter="fade" transition="in">
                                      <p:cBhvr>
                                        <p:cTn dur="500"/>
                                        <p:tgtEl>
                                          <p:spTgt spid="3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
                                        </p:tgtEl>
                                        <p:attrNameLst>
                                          <p:attrName>style.visibility</p:attrName>
                                        </p:attrNameLst>
                                      </p:cBhvr>
                                      <p:to>
                                        <p:strVal val="visible"/>
                                      </p:to>
                                    </p:set>
                                    <p:animEffect filter="fade" transition="in">
                                      <p:cBhvr>
                                        <p:cTn dur="500"/>
                                        <p:tgtEl>
                                          <p:spTgt spid="3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39"/>
          <p:cNvSpPr txBox="1"/>
          <p:nvPr/>
        </p:nvSpPr>
        <p:spPr>
          <a:xfrm>
            <a:off x="480847" y="1158865"/>
            <a:ext cx="7901153" cy="4801284"/>
          </a:xfrm>
          <a:prstGeom prst="rect">
            <a:avLst/>
          </a:prstGeom>
          <a:noFill/>
          <a:ln>
            <a:noFill/>
          </a:ln>
        </p:spPr>
        <p:txBody>
          <a:bodyPr anchorCtr="0" anchor="t" bIns="91425" lIns="91425" spcFirstLastPara="1" rIns="91425" wrap="square" tIns="91425">
            <a:spAutoFit/>
          </a:bodyPr>
          <a:lstStyle/>
          <a:p>
            <a:pPr indent="-514350" lvl="0" marL="514350" marR="0" rtl="0" algn="l">
              <a:lnSpc>
                <a:spcPct val="150000"/>
              </a:lnSpc>
              <a:spcBef>
                <a:spcPts val="0"/>
              </a:spcBef>
              <a:spcAft>
                <a:spcPts val="0"/>
              </a:spcAft>
              <a:buClr>
                <a:srgbClr val="2E75B5"/>
              </a:buClr>
              <a:buSzPts val="3200"/>
              <a:buFont typeface="Calibri"/>
              <a:buAutoNum type="arabicPeriod"/>
            </a:pPr>
            <a:r>
              <a:rPr b="0" i="0" lang="fr-FR" sz="3200" u="none" cap="none" strike="noStrike">
                <a:solidFill>
                  <a:srgbClr val="595959"/>
                </a:solidFill>
                <a:latin typeface="Arial"/>
                <a:ea typeface="Arial"/>
                <a:cs typeface="Arial"/>
                <a:sym typeface="Arial"/>
              </a:rPr>
              <a:t>Il y (avoir) </a:t>
            </a:r>
            <a:r>
              <a:rPr b="0" i="0" lang="fr-FR" sz="1600" u="none" cap="none" strike="noStrike">
                <a:solidFill>
                  <a:srgbClr val="595959"/>
                </a:solidFill>
                <a:latin typeface="Arial"/>
                <a:ea typeface="Arial"/>
                <a:cs typeface="Arial"/>
                <a:sym typeface="Arial"/>
              </a:rPr>
              <a:t>………………………</a:t>
            </a:r>
            <a:r>
              <a:rPr b="0" i="0" lang="fr-FR" sz="3200" u="none" cap="none" strike="noStrike">
                <a:solidFill>
                  <a:srgbClr val="595959"/>
                </a:solidFill>
                <a:latin typeface="Arial"/>
                <a:ea typeface="Arial"/>
                <a:cs typeface="Arial"/>
                <a:sym typeface="Arial"/>
              </a:rPr>
              <a:t> une brise légère.</a:t>
            </a:r>
            <a:endParaRPr/>
          </a:p>
          <a:p>
            <a:pPr indent="-514350" lvl="0" marL="514350" marR="0" rtl="0" algn="l">
              <a:lnSpc>
                <a:spcPct val="150000"/>
              </a:lnSpc>
              <a:spcBef>
                <a:spcPts val="2400"/>
              </a:spcBef>
              <a:spcAft>
                <a:spcPts val="0"/>
              </a:spcAft>
              <a:buClr>
                <a:srgbClr val="2E75B5"/>
              </a:buClr>
              <a:buSzPts val="3200"/>
              <a:buFont typeface="Calibri"/>
              <a:buAutoNum type="arabicPeriod"/>
            </a:pPr>
            <a:r>
              <a:rPr b="0" i="0" lang="fr-FR" sz="3200" u="none" cap="none" strike="noStrike">
                <a:solidFill>
                  <a:srgbClr val="595959"/>
                </a:solidFill>
                <a:latin typeface="Arial"/>
                <a:ea typeface="Arial"/>
                <a:cs typeface="Arial"/>
                <a:sym typeface="Arial"/>
              </a:rPr>
              <a:t>Les jonquilles (danser)</a:t>
            </a:r>
            <a:r>
              <a:rPr b="0" i="0" lang="fr-FR" sz="1600" u="none" cap="none" strike="noStrike">
                <a:solidFill>
                  <a:srgbClr val="595959"/>
                </a:solidFill>
                <a:latin typeface="Arial"/>
                <a:ea typeface="Arial"/>
                <a:cs typeface="Arial"/>
                <a:sym typeface="Arial"/>
              </a:rPr>
              <a:t> ………………………</a:t>
            </a:r>
            <a:r>
              <a:rPr b="0" i="0" lang="fr-FR" sz="3200" u="none" cap="none" strike="noStrike">
                <a:solidFill>
                  <a:srgbClr val="595959"/>
                </a:solidFill>
                <a:latin typeface="Arial"/>
                <a:ea typeface="Arial"/>
                <a:cs typeface="Arial"/>
                <a:sym typeface="Arial"/>
              </a:rPr>
              <a:t> avec les la brise.</a:t>
            </a:r>
            <a:endParaRPr/>
          </a:p>
          <a:p>
            <a:pPr indent="-514350" lvl="0" marL="514350" marR="0" rtl="0" algn="l">
              <a:lnSpc>
                <a:spcPct val="150000"/>
              </a:lnSpc>
              <a:spcBef>
                <a:spcPts val="2400"/>
              </a:spcBef>
              <a:spcAft>
                <a:spcPts val="2400"/>
              </a:spcAft>
              <a:buClr>
                <a:srgbClr val="2E75B5"/>
              </a:buClr>
              <a:buSzPts val="3200"/>
              <a:buFont typeface="Calibri"/>
              <a:buAutoNum type="arabicPeriod"/>
            </a:pPr>
            <a:r>
              <a:rPr b="0" i="0" lang="fr-FR" sz="3200" u="none" cap="none" strike="noStrike">
                <a:solidFill>
                  <a:srgbClr val="595959"/>
                </a:solidFill>
                <a:latin typeface="Arial"/>
                <a:ea typeface="Arial"/>
                <a:cs typeface="Arial"/>
                <a:sym typeface="Arial"/>
              </a:rPr>
              <a:t>C’(être) </a:t>
            </a:r>
            <a:r>
              <a:rPr b="0" i="0" lang="fr-FR" sz="1600" u="none" cap="none" strike="noStrike">
                <a:solidFill>
                  <a:srgbClr val="595959"/>
                </a:solidFill>
                <a:latin typeface="Arial"/>
                <a:ea typeface="Arial"/>
                <a:cs typeface="Arial"/>
                <a:sym typeface="Arial"/>
              </a:rPr>
              <a:t>………………………</a:t>
            </a:r>
            <a:r>
              <a:rPr b="0" i="0" lang="fr-FR" sz="3200" u="none" cap="none" strike="noStrike">
                <a:solidFill>
                  <a:srgbClr val="595959"/>
                </a:solidFill>
                <a:latin typeface="Arial"/>
                <a:ea typeface="Arial"/>
                <a:cs typeface="Arial"/>
                <a:sym typeface="Arial"/>
              </a:rPr>
              <a:t> vraiment magnifique !</a:t>
            </a:r>
            <a:endParaRPr/>
          </a:p>
        </p:txBody>
      </p:sp>
      <p:sp>
        <p:nvSpPr>
          <p:cNvPr id="319" name="Google Shape;319;p39"/>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Mettez les verbes à l’imparfait.</a:t>
            </a:r>
            <a:endParaRPr/>
          </a:p>
        </p:txBody>
      </p:sp>
      <p:sp>
        <p:nvSpPr>
          <p:cNvPr id="320" name="Google Shape;320;p39"/>
          <p:cNvSpPr txBox="1"/>
          <p:nvPr/>
        </p:nvSpPr>
        <p:spPr>
          <a:xfrm>
            <a:off x="3024554" y="1377328"/>
            <a:ext cx="1915727"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3200" u="none" cap="none" strike="noStrike">
                <a:solidFill>
                  <a:srgbClr val="2E75B5"/>
                </a:solidFill>
                <a:latin typeface="Arial"/>
                <a:ea typeface="Arial"/>
                <a:cs typeface="Arial"/>
                <a:sym typeface="Arial"/>
              </a:rPr>
              <a:t>avait</a:t>
            </a:r>
            <a:endParaRPr b="0" i="0" sz="1200" u="none" cap="none" strike="noStrike">
              <a:solidFill>
                <a:srgbClr val="2E75B5"/>
              </a:solidFill>
              <a:latin typeface="Calibri"/>
              <a:ea typeface="Calibri"/>
              <a:cs typeface="Calibri"/>
              <a:sym typeface="Calibri"/>
            </a:endParaRPr>
          </a:p>
        </p:txBody>
      </p:sp>
      <p:sp>
        <p:nvSpPr>
          <p:cNvPr id="321" name="Google Shape;321;p39"/>
          <p:cNvSpPr txBox="1"/>
          <p:nvPr/>
        </p:nvSpPr>
        <p:spPr>
          <a:xfrm>
            <a:off x="5032141" y="2412761"/>
            <a:ext cx="1915727"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3200" u="none" cap="none" strike="noStrike">
                <a:solidFill>
                  <a:srgbClr val="2E75B5"/>
                </a:solidFill>
                <a:latin typeface="Arial"/>
                <a:ea typeface="Arial"/>
                <a:cs typeface="Arial"/>
                <a:sym typeface="Arial"/>
              </a:rPr>
              <a:t>dansaient</a:t>
            </a:r>
            <a:endParaRPr b="0" i="0" sz="1200" u="none" cap="none" strike="noStrike">
              <a:solidFill>
                <a:srgbClr val="2E75B5"/>
              </a:solidFill>
              <a:latin typeface="Calibri"/>
              <a:ea typeface="Calibri"/>
              <a:cs typeface="Calibri"/>
              <a:sym typeface="Calibri"/>
            </a:endParaRPr>
          </a:p>
        </p:txBody>
      </p:sp>
      <p:sp>
        <p:nvSpPr>
          <p:cNvPr id="322" name="Google Shape;322;p39"/>
          <p:cNvSpPr txBox="1"/>
          <p:nvPr/>
        </p:nvSpPr>
        <p:spPr>
          <a:xfrm>
            <a:off x="2515696" y="4201300"/>
            <a:ext cx="1915727"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fr-FR" sz="3200" u="none" cap="none" strike="noStrike">
                <a:solidFill>
                  <a:srgbClr val="2E75B5"/>
                </a:solidFill>
                <a:latin typeface="Arial"/>
                <a:ea typeface="Arial"/>
                <a:cs typeface="Arial"/>
                <a:sym typeface="Arial"/>
              </a:rPr>
              <a:t>était</a:t>
            </a:r>
            <a:endParaRPr b="0" i="0" sz="1200" u="none" cap="none" strike="noStrike">
              <a:solidFill>
                <a:srgbClr val="2E75B5"/>
              </a:solidFill>
              <a:latin typeface="Calibri"/>
              <a:ea typeface="Calibri"/>
              <a:cs typeface="Calibri"/>
              <a:sym typeface="Calibri"/>
            </a:endParaRPr>
          </a:p>
        </p:txBody>
      </p:sp>
      <p:pic>
        <p:nvPicPr>
          <p:cNvPr descr="A group of yellow flowers&#10;&#10;Description automatically generated" id="323" name="Google Shape;323;p39"/>
          <p:cNvPicPr preferRelativeResize="0"/>
          <p:nvPr/>
        </p:nvPicPr>
        <p:blipFill rotWithShape="1">
          <a:blip r:embed="rId3">
            <a:alphaModFix/>
          </a:blip>
          <a:srcRect b="0" l="0" r="0" t="0"/>
          <a:stretch/>
        </p:blipFill>
        <p:spPr>
          <a:xfrm>
            <a:off x="8146155" y="2236916"/>
            <a:ext cx="3710743" cy="247576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
                                            <p:txEl>
                                              <p:pRg end="0" st="0"/>
                                            </p:txEl>
                                          </p:spTgt>
                                        </p:tgtEl>
                                        <p:attrNameLst>
                                          <p:attrName>style.visibility</p:attrName>
                                        </p:attrNameLst>
                                      </p:cBhvr>
                                      <p:to>
                                        <p:strVal val="visible"/>
                                      </p:to>
                                    </p:set>
                                    <p:animEffect filter="fade" transition="in">
                                      <p:cBhvr>
                                        <p:cTn dur="1000"/>
                                        <p:tgtEl>
                                          <p:spTgt spid="31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
                                            <p:txEl>
                                              <p:pRg end="1" st="1"/>
                                            </p:txEl>
                                          </p:spTgt>
                                        </p:tgtEl>
                                        <p:attrNameLst>
                                          <p:attrName>style.visibility</p:attrName>
                                        </p:attrNameLst>
                                      </p:cBhvr>
                                      <p:to>
                                        <p:strVal val="visible"/>
                                      </p:to>
                                    </p:set>
                                    <p:animEffect filter="fade" transition="in">
                                      <p:cBhvr>
                                        <p:cTn dur="1000"/>
                                        <p:tgtEl>
                                          <p:spTgt spid="31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
                                            <p:txEl>
                                              <p:pRg end="2" st="2"/>
                                            </p:txEl>
                                          </p:spTgt>
                                        </p:tgtEl>
                                        <p:attrNameLst>
                                          <p:attrName>style.visibility</p:attrName>
                                        </p:attrNameLst>
                                      </p:cBhvr>
                                      <p:to>
                                        <p:strVal val="visible"/>
                                      </p:to>
                                    </p:set>
                                    <p:animEffect filter="fade" transition="in">
                                      <p:cBhvr>
                                        <p:cTn dur="1000"/>
                                        <p:tgtEl>
                                          <p:spTgt spid="31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20"/>
                                        </p:tgtEl>
                                        <p:attrNameLst>
                                          <p:attrName>style.visibility</p:attrName>
                                        </p:attrNameLst>
                                      </p:cBhvr>
                                      <p:to>
                                        <p:strVal val="visible"/>
                                      </p:to>
                                    </p:set>
                                    <p:anim calcmode="lin" valueType="num">
                                      <p:cBhvr additive="base">
                                        <p:cTn dur="500"/>
                                        <p:tgtEl>
                                          <p:spTgt spid="320"/>
                                        </p:tgtEl>
                                        <p:attrNameLst>
                                          <p:attrName>ppt_w</p:attrName>
                                        </p:attrNameLst>
                                      </p:cBhvr>
                                      <p:tavLst>
                                        <p:tav fmla="" tm="0">
                                          <p:val>
                                            <p:strVal val="0"/>
                                          </p:val>
                                        </p:tav>
                                        <p:tav fmla="" tm="100000">
                                          <p:val>
                                            <p:strVal val="#ppt_w"/>
                                          </p:val>
                                        </p:tav>
                                      </p:tavLst>
                                    </p:anim>
                                    <p:anim calcmode="lin" valueType="num">
                                      <p:cBhvr additive="base">
                                        <p:cTn dur="500"/>
                                        <p:tgtEl>
                                          <p:spTgt spid="32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21"/>
                                        </p:tgtEl>
                                        <p:attrNameLst>
                                          <p:attrName>style.visibility</p:attrName>
                                        </p:attrNameLst>
                                      </p:cBhvr>
                                      <p:to>
                                        <p:strVal val="visible"/>
                                      </p:to>
                                    </p:set>
                                    <p:anim calcmode="lin" valueType="num">
                                      <p:cBhvr additive="base">
                                        <p:cTn dur="500"/>
                                        <p:tgtEl>
                                          <p:spTgt spid="321"/>
                                        </p:tgtEl>
                                        <p:attrNameLst>
                                          <p:attrName>ppt_w</p:attrName>
                                        </p:attrNameLst>
                                      </p:cBhvr>
                                      <p:tavLst>
                                        <p:tav fmla="" tm="0">
                                          <p:val>
                                            <p:strVal val="0"/>
                                          </p:val>
                                        </p:tav>
                                        <p:tav fmla="" tm="100000">
                                          <p:val>
                                            <p:strVal val="#ppt_w"/>
                                          </p:val>
                                        </p:tav>
                                      </p:tavLst>
                                    </p:anim>
                                    <p:anim calcmode="lin" valueType="num">
                                      <p:cBhvr additive="base">
                                        <p:cTn dur="500"/>
                                        <p:tgtEl>
                                          <p:spTgt spid="32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22"/>
                                        </p:tgtEl>
                                        <p:attrNameLst>
                                          <p:attrName>style.visibility</p:attrName>
                                        </p:attrNameLst>
                                      </p:cBhvr>
                                      <p:to>
                                        <p:strVal val="visible"/>
                                      </p:to>
                                    </p:set>
                                    <p:anim calcmode="lin" valueType="num">
                                      <p:cBhvr additive="base">
                                        <p:cTn dur="500"/>
                                        <p:tgtEl>
                                          <p:spTgt spid="322"/>
                                        </p:tgtEl>
                                        <p:attrNameLst>
                                          <p:attrName>ppt_w</p:attrName>
                                        </p:attrNameLst>
                                      </p:cBhvr>
                                      <p:tavLst>
                                        <p:tav fmla="" tm="0">
                                          <p:val>
                                            <p:strVal val="0"/>
                                          </p:val>
                                        </p:tav>
                                        <p:tav fmla="" tm="100000">
                                          <p:val>
                                            <p:strVal val="#ppt_w"/>
                                          </p:val>
                                        </p:tav>
                                      </p:tavLst>
                                    </p:anim>
                                    <p:anim calcmode="lin" valueType="num">
                                      <p:cBhvr additive="base">
                                        <p:cTn dur="500"/>
                                        <p:tgtEl>
                                          <p:spTgt spid="32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27" name="Shape 327"/>
        <p:cNvGrpSpPr/>
        <p:nvPr/>
      </p:nvGrpSpPr>
      <p:grpSpPr>
        <a:xfrm>
          <a:off x="0" y="0"/>
          <a:ext cx="0" cy="0"/>
          <a:chOff x="0" y="0"/>
          <a:chExt cx="0" cy="0"/>
        </a:xfrm>
      </p:grpSpPr>
      <p:pic>
        <p:nvPicPr>
          <p:cNvPr id="328" name="Google Shape;328;p40"/>
          <p:cNvPicPr preferRelativeResize="0"/>
          <p:nvPr/>
        </p:nvPicPr>
        <p:blipFill rotWithShape="1">
          <a:blip r:embed="rId3">
            <a:alphaModFix/>
          </a:blip>
          <a:srcRect b="0" l="0" r="0" t="0"/>
          <a:stretch/>
        </p:blipFill>
        <p:spPr>
          <a:xfrm>
            <a:off x="3011296" y="600838"/>
            <a:ext cx="6169409" cy="3030396"/>
          </a:xfrm>
          <a:prstGeom prst="rect">
            <a:avLst/>
          </a:prstGeom>
          <a:noFill/>
          <a:ln>
            <a:noFill/>
          </a:ln>
        </p:spPr>
      </p:pic>
      <p:sp>
        <p:nvSpPr>
          <p:cNvPr id="329" name="Google Shape;329;p40"/>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901"/>
              </a:srgbClr>
            </a:outerShdw>
          </a:effectLst>
        </p:spPr>
        <p:txBody>
          <a:bodyPr anchorCtr="0" anchor="ctr" bIns="36000" lIns="72000" spcFirstLastPara="1" rIns="72000" wrap="square" tIns="36000">
            <a:noAutofit/>
          </a:bodyPr>
          <a:lstStyle/>
          <a:p>
            <a:pPr indent="0" lvl="0" marL="0" marR="0" rtl="0" algn="ctr">
              <a:lnSpc>
                <a:spcPct val="100000"/>
              </a:lnSpc>
              <a:spcBef>
                <a:spcPts val="0"/>
              </a:spcBef>
              <a:spcAft>
                <a:spcPts val="0"/>
              </a:spcAft>
              <a:buClr>
                <a:srgbClr val="000000"/>
              </a:buClr>
              <a:buSzPts val="4000"/>
              <a:buFont typeface="Arial"/>
              <a:buNone/>
            </a:pPr>
            <a:r>
              <a:rPr b="1" i="0" lang="fr-FR" sz="5400" u="none" cap="none" strike="noStrike">
                <a:solidFill>
                  <a:srgbClr val="FFFFFF"/>
                </a:solidFill>
                <a:latin typeface="Arial"/>
                <a:ea typeface="Arial"/>
                <a:cs typeface="Arial"/>
                <a:sym typeface="Arial"/>
              </a:rPr>
              <a:t>Evaluation formative</a:t>
            </a:r>
            <a:endParaRPr b="0" i="0" sz="2000" u="none" cap="none" strike="noStrike">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41"/>
          <p:cNvSpPr/>
          <p:nvPr/>
        </p:nvSpPr>
        <p:spPr>
          <a:xfrm>
            <a:off x="651831" y="1705200"/>
            <a:ext cx="4952492" cy="3541361"/>
          </a:xfrm>
          <a:prstGeom prst="roundRect">
            <a:avLst>
              <a:gd fmla="val 16667" name="adj"/>
            </a:avLst>
          </a:prstGeom>
          <a:noFill/>
          <a:ln cap="flat" cmpd="sng" w="28575">
            <a:solidFill>
              <a:srgbClr val="BBD6EE"/>
            </a:solidFill>
            <a:prstDash val="solid"/>
            <a:round/>
            <a:headEnd len="sm" w="sm" type="none"/>
            <a:tailEnd len="sm" w="sm" type="none"/>
          </a:ln>
        </p:spPr>
        <p:txBody>
          <a:bodyPr anchorCtr="0" anchor="t" bIns="91425" lIns="91425" spcFirstLastPara="1" rIns="91425" wrap="square" tIns="91425">
            <a:noAutofit/>
          </a:bodyPr>
          <a:lstStyle/>
          <a:p>
            <a:pPr indent="0" lvl="0" marL="182880" marR="0" rtl="0" algn="l">
              <a:spcBef>
                <a:spcPts val="0"/>
              </a:spcBef>
              <a:spcAft>
                <a:spcPts val="0"/>
              </a:spcAft>
              <a:buClr>
                <a:srgbClr val="595959"/>
              </a:buClr>
              <a:buSzPts val="2800"/>
              <a:buFont typeface="Calibri"/>
              <a:buNone/>
            </a:pPr>
            <a:r>
              <a:rPr b="1" i="0" lang="fr-FR" sz="2800" u="sng" cap="none" strike="noStrike">
                <a:solidFill>
                  <a:srgbClr val="595959"/>
                </a:solidFill>
                <a:latin typeface="Calibri"/>
                <a:ea typeface="Calibri"/>
                <a:cs typeface="Calibri"/>
                <a:sym typeface="Calibri"/>
              </a:rPr>
              <a:t>Adjectifs</a:t>
            </a:r>
            <a:endParaRPr/>
          </a:p>
          <a:p>
            <a:pPr indent="0" lvl="0" marL="182880" marR="0" rtl="0" algn="l">
              <a:spcBef>
                <a:spcPts val="0"/>
              </a:spcBef>
              <a:spcAft>
                <a:spcPts val="0"/>
              </a:spcAft>
              <a:buClr>
                <a:schemeClr val="dk1"/>
              </a:buClr>
              <a:buSzPts val="2800"/>
              <a:buFont typeface="Calibri"/>
              <a:buNone/>
            </a:pPr>
            <a:r>
              <a:t/>
            </a:r>
            <a:endParaRPr b="1" i="0" sz="2800" u="sng" cap="none" strike="noStrike">
              <a:solidFill>
                <a:srgbClr val="595959"/>
              </a:solidFill>
              <a:latin typeface="Calibri"/>
              <a:ea typeface="Calibri"/>
              <a:cs typeface="Calibri"/>
              <a:sym typeface="Calibri"/>
            </a:endParaRPr>
          </a:p>
          <a:p>
            <a:pPr indent="0" lvl="0" marL="182880" marR="0" rtl="0" algn="l">
              <a:spcBef>
                <a:spcPts val="0"/>
              </a:spcBef>
              <a:spcAft>
                <a:spcPts val="0"/>
              </a:spcAft>
              <a:buClr>
                <a:srgbClr val="2E75B5"/>
              </a:buClr>
              <a:buSzPts val="2800"/>
              <a:buFont typeface="Calibri"/>
              <a:buNone/>
            </a:pPr>
            <a:r>
              <a:rPr b="1" i="0" lang="fr-FR" sz="2800" u="none" cap="none" strike="noStrike">
                <a:solidFill>
                  <a:srgbClr val="2E75B5"/>
                </a:solidFill>
                <a:latin typeface="Calibri"/>
                <a:ea typeface="Calibri"/>
                <a:cs typeface="Calibri"/>
                <a:sym typeface="Calibri"/>
              </a:rPr>
              <a:t>beau, naturel, vaste, magnifique, agréable, délicieux, immense, doux, petit, froid, frais, beau, sublime, brillant, clair</a:t>
            </a:r>
            <a:endParaRPr b="1" i="0" sz="2800" u="none" cap="none" strike="noStrike">
              <a:solidFill>
                <a:srgbClr val="2E75B5"/>
              </a:solidFill>
              <a:latin typeface="Calibri"/>
              <a:ea typeface="Calibri"/>
              <a:cs typeface="Calibri"/>
              <a:sym typeface="Calibri"/>
            </a:endParaRPr>
          </a:p>
        </p:txBody>
      </p:sp>
      <p:sp>
        <p:nvSpPr>
          <p:cNvPr id="336" name="Google Shape;336;p41"/>
          <p:cNvSpPr txBox="1"/>
          <p:nvPr>
            <p:ph idx="1" type="body"/>
          </p:nvPr>
        </p:nvSpPr>
        <p:spPr>
          <a:xfrm>
            <a:off x="0" y="538921"/>
            <a:ext cx="12192000" cy="584775"/>
          </a:xfrm>
          <a:prstGeom prst="rect">
            <a:avLst/>
          </a:prstGeom>
          <a:solidFill>
            <a:srgbClr val="DFBDC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Décrivez votre paysage préféré.</a:t>
            </a:r>
            <a:endParaRPr/>
          </a:p>
        </p:txBody>
      </p:sp>
      <p:pic>
        <p:nvPicPr>
          <p:cNvPr id="337" name="Google Shape;337;p41"/>
          <p:cNvPicPr preferRelativeResize="0"/>
          <p:nvPr/>
        </p:nvPicPr>
        <p:blipFill rotWithShape="1">
          <a:blip r:embed="rId3">
            <a:alphaModFix/>
          </a:blip>
          <a:srcRect b="0" l="0" r="0" t="0"/>
          <a:stretch/>
        </p:blipFill>
        <p:spPr>
          <a:xfrm>
            <a:off x="5474677" y="-763872"/>
            <a:ext cx="7420708" cy="10495536"/>
          </a:xfrm>
          <a:prstGeom prst="rect">
            <a:avLst/>
          </a:prstGeom>
          <a:noFill/>
          <a:ln>
            <a:noFill/>
          </a:ln>
        </p:spPr>
      </p:pic>
      <p:sp>
        <p:nvSpPr>
          <p:cNvPr id="338" name="Google Shape;338;p41"/>
          <p:cNvSpPr txBox="1"/>
          <p:nvPr/>
        </p:nvSpPr>
        <p:spPr>
          <a:xfrm>
            <a:off x="6398232" y="3153488"/>
            <a:ext cx="1220822"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fr-FR" sz="2800" u="none" cap="none" strike="noStrike">
                <a:solidFill>
                  <a:srgbClr val="1E1212"/>
                </a:solidFill>
                <a:latin typeface="Arial"/>
                <a:ea typeface="Arial"/>
                <a:cs typeface="Arial"/>
                <a:sym typeface="Arial"/>
              </a:rPr>
              <a:t>arbres</a:t>
            </a:r>
            <a:endParaRPr sz="6000">
              <a:solidFill>
                <a:srgbClr val="1E1212"/>
              </a:solidFill>
              <a:latin typeface="Arial"/>
              <a:ea typeface="Arial"/>
              <a:cs typeface="Arial"/>
              <a:sym typeface="Arial"/>
            </a:endParaRPr>
          </a:p>
        </p:txBody>
      </p:sp>
      <p:sp>
        <p:nvSpPr>
          <p:cNvPr id="339" name="Google Shape;339;p41"/>
          <p:cNvSpPr txBox="1"/>
          <p:nvPr/>
        </p:nvSpPr>
        <p:spPr>
          <a:xfrm>
            <a:off x="7148140" y="2337900"/>
            <a:ext cx="751364"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eau</a:t>
            </a:r>
            <a:endParaRPr sz="6000">
              <a:solidFill>
                <a:srgbClr val="1E1212"/>
              </a:solidFill>
              <a:latin typeface="Arial"/>
              <a:ea typeface="Arial"/>
              <a:cs typeface="Arial"/>
              <a:sym typeface="Arial"/>
            </a:endParaRPr>
          </a:p>
        </p:txBody>
      </p:sp>
      <p:sp>
        <p:nvSpPr>
          <p:cNvPr id="340" name="Google Shape;340;p41"/>
          <p:cNvSpPr txBox="1"/>
          <p:nvPr/>
        </p:nvSpPr>
        <p:spPr>
          <a:xfrm>
            <a:off x="9342077" y="2440539"/>
            <a:ext cx="143730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ruisseau</a:t>
            </a:r>
            <a:endParaRPr sz="6000">
              <a:solidFill>
                <a:srgbClr val="1E1212"/>
              </a:solidFill>
              <a:latin typeface="Arial"/>
              <a:ea typeface="Arial"/>
              <a:cs typeface="Arial"/>
              <a:sym typeface="Arial"/>
            </a:endParaRPr>
          </a:p>
        </p:txBody>
      </p:sp>
      <p:sp>
        <p:nvSpPr>
          <p:cNvPr id="341" name="Google Shape;341;p41"/>
          <p:cNvSpPr txBox="1"/>
          <p:nvPr/>
        </p:nvSpPr>
        <p:spPr>
          <a:xfrm>
            <a:off x="8098397" y="2753750"/>
            <a:ext cx="122082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rivière</a:t>
            </a:r>
            <a:endParaRPr sz="6000">
              <a:solidFill>
                <a:srgbClr val="1E1212"/>
              </a:solidFill>
              <a:latin typeface="Arial"/>
              <a:ea typeface="Arial"/>
              <a:cs typeface="Arial"/>
              <a:sym typeface="Arial"/>
            </a:endParaRPr>
          </a:p>
        </p:txBody>
      </p:sp>
      <p:sp>
        <p:nvSpPr>
          <p:cNvPr id="342" name="Google Shape;342;p41"/>
          <p:cNvSpPr txBox="1"/>
          <p:nvPr/>
        </p:nvSpPr>
        <p:spPr>
          <a:xfrm>
            <a:off x="7974295" y="3741976"/>
            <a:ext cx="210088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chataîgners</a:t>
            </a:r>
            <a:endParaRPr sz="6000">
              <a:solidFill>
                <a:srgbClr val="1E1212"/>
              </a:solidFill>
              <a:latin typeface="Arial"/>
              <a:ea typeface="Arial"/>
              <a:cs typeface="Arial"/>
              <a:sym typeface="Arial"/>
            </a:endParaRPr>
          </a:p>
        </p:txBody>
      </p:sp>
      <p:sp>
        <p:nvSpPr>
          <p:cNvPr id="343" name="Google Shape;343;p41"/>
          <p:cNvSpPr txBox="1"/>
          <p:nvPr/>
        </p:nvSpPr>
        <p:spPr>
          <a:xfrm>
            <a:off x="7974295" y="4321401"/>
            <a:ext cx="1315436"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nature</a:t>
            </a:r>
            <a:endParaRPr sz="6000">
              <a:solidFill>
                <a:srgbClr val="1E1212"/>
              </a:solidFill>
              <a:latin typeface="Arial"/>
              <a:ea typeface="Arial"/>
              <a:cs typeface="Arial"/>
              <a:sym typeface="Arial"/>
            </a:endParaRPr>
          </a:p>
        </p:txBody>
      </p:sp>
      <p:sp>
        <p:nvSpPr>
          <p:cNvPr id="344" name="Google Shape;344;p41"/>
          <p:cNvSpPr txBox="1"/>
          <p:nvPr/>
        </p:nvSpPr>
        <p:spPr>
          <a:xfrm>
            <a:off x="7852429" y="1765525"/>
            <a:ext cx="143730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animaux</a:t>
            </a:r>
            <a:endParaRPr sz="6000">
              <a:solidFill>
                <a:srgbClr val="1E1212"/>
              </a:solidFill>
              <a:latin typeface="Arial"/>
              <a:ea typeface="Arial"/>
              <a:cs typeface="Arial"/>
              <a:sym typeface="Arial"/>
            </a:endParaRPr>
          </a:p>
        </p:txBody>
      </p:sp>
      <p:sp>
        <p:nvSpPr>
          <p:cNvPr id="345" name="Google Shape;345;p41"/>
          <p:cNvSpPr txBox="1"/>
          <p:nvPr/>
        </p:nvSpPr>
        <p:spPr>
          <a:xfrm>
            <a:off x="9494764" y="1619674"/>
            <a:ext cx="172210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montagne</a:t>
            </a:r>
            <a:endParaRPr sz="6000">
              <a:solidFill>
                <a:srgbClr val="1E1212"/>
              </a:solidFill>
              <a:latin typeface="Arial"/>
              <a:ea typeface="Arial"/>
              <a:cs typeface="Arial"/>
              <a:sym typeface="Arial"/>
            </a:endParaRPr>
          </a:p>
        </p:txBody>
      </p:sp>
      <p:sp>
        <p:nvSpPr>
          <p:cNvPr id="346" name="Google Shape;346;p41"/>
          <p:cNvSpPr txBox="1"/>
          <p:nvPr/>
        </p:nvSpPr>
        <p:spPr>
          <a:xfrm>
            <a:off x="10627078" y="2795934"/>
            <a:ext cx="172210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papillons</a:t>
            </a:r>
            <a:endParaRPr sz="6000">
              <a:solidFill>
                <a:srgbClr val="1E1212"/>
              </a:solidFill>
              <a:latin typeface="Arial"/>
              <a:ea typeface="Arial"/>
              <a:cs typeface="Arial"/>
              <a:sym typeface="Arial"/>
            </a:endParaRPr>
          </a:p>
        </p:txBody>
      </p:sp>
      <p:sp>
        <p:nvSpPr>
          <p:cNvPr id="347" name="Google Shape;347;p41"/>
          <p:cNvSpPr txBox="1"/>
          <p:nvPr/>
        </p:nvSpPr>
        <p:spPr>
          <a:xfrm>
            <a:off x="9357175" y="3049681"/>
            <a:ext cx="137507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oiseaux</a:t>
            </a:r>
            <a:endParaRPr sz="6000">
              <a:solidFill>
                <a:srgbClr val="1E1212"/>
              </a:solidFill>
              <a:latin typeface="Arial"/>
              <a:ea typeface="Arial"/>
              <a:cs typeface="Arial"/>
              <a:sym typeface="Arial"/>
            </a:endParaRPr>
          </a:p>
        </p:txBody>
      </p:sp>
      <p:sp>
        <p:nvSpPr>
          <p:cNvPr id="348" name="Google Shape;348;p41"/>
          <p:cNvSpPr txBox="1"/>
          <p:nvPr/>
        </p:nvSpPr>
        <p:spPr>
          <a:xfrm>
            <a:off x="10755948" y="3668247"/>
            <a:ext cx="156844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insectes</a:t>
            </a:r>
            <a:endParaRPr sz="6000">
              <a:solidFill>
                <a:srgbClr val="1E1212"/>
              </a:solidFill>
              <a:latin typeface="Arial"/>
              <a:ea typeface="Arial"/>
              <a:cs typeface="Arial"/>
              <a:sym typeface="Arial"/>
            </a:endParaRPr>
          </a:p>
        </p:txBody>
      </p:sp>
      <p:sp>
        <p:nvSpPr>
          <p:cNvPr id="349" name="Google Shape;349;p41"/>
          <p:cNvSpPr txBox="1"/>
          <p:nvPr/>
        </p:nvSpPr>
        <p:spPr>
          <a:xfrm>
            <a:off x="9823756" y="4387146"/>
            <a:ext cx="1315436"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abeilles</a:t>
            </a:r>
            <a:endParaRPr sz="6000">
              <a:solidFill>
                <a:srgbClr val="1E1212"/>
              </a:solidFill>
              <a:latin typeface="Arial"/>
              <a:ea typeface="Arial"/>
              <a:cs typeface="Arial"/>
              <a:sym typeface="Arial"/>
            </a:endParaRPr>
          </a:p>
        </p:txBody>
      </p:sp>
      <p:sp>
        <p:nvSpPr>
          <p:cNvPr id="350" name="Google Shape;350;p41"/>
          <p:cNvSpPr txBox="1"/>
          <p:nvPr/>
        </p:nvSpPr>
        <p:spPr>
          <a:xfrm>
            <a:off x="9823756" y="5139910"/>
            <a:ext cx="1315436"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fourmis</a:t>
            </a:r>
            <a:endParaRPr sz="6000">
              <a:solidFill>
                <a:srgbClr val="1E1212"/>
              </a:solidFill>
              <a:latin typeface="Arial"/>
              <a:ea typeface="Arial"/>
              <a:cs typeface="Arial"/>
              <a:sym typeface="Arial"/>
            </a:endParaRPr>
          </a:p>
        </p:txBody>
      </p:sp>
      <p:sp>
        <p:nvSpPr>
          <p:cNvPr id="351" name="Google Shape;351;p41"/>
          <p:cNvSpPr txBox="1"/>
          <p:nvPr/>
        </p:nvSpPr>
        <p:spPr>
          <a:xfrm>
            <a:off x="6717359" y="4645306"/>
            <a:ext cx="1154614"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fr-FR" sz="2800">
                <a:solidFill>
                  <a:srgbClr val="1E1212"/>
                </a:solidFill>
                <a:latin typeface="Arial"/>
                <a:ea typeface="Arial"/>
                <a:cs typeface="Arial"/>
                <a:sym typeface="Arial"/>
              </a:rPr>
              <a:t>herbe</a:t>
            </a:r>
            <a:endParaRPr sz="6000">
              <a:solidFill>
                <a:srgbClr val="1E1212"/>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42"/>
          <p:cNvSpPr txBox="1"/>
          <p:nvPr/>
        </p:nvSpPr>
        <p:spPr>
          <a:xfrm>
            <a:off x="0" y="528033"/>
            <a:ext cx="12192000" cy="585000"/>
          </a:xfrm>
          <a:prstGeom prst="rect">
            <a:avLst/>
          </a:prstGeom>
          <a:solidFill>
            <a:srgbClr val="A1C4E3"/>
          </a:solidFill>
          <a:ln>
            <a:noFill/>
          </a:ln>
        </p:spPr>
        <p:txBody>
          <a:bodyPr anchorCtr="0" anchor="t" bIns="45700" lIns="91425" spcFirstLastPara="1" rIns="91425" wrap="square" tIns="45700">
            <a:spAutoFit/>
          </a:bodyPr>
          <a:lstStyle/>
          <a:p>
            <a:pPr indent="0" lvl="1" marL="457200" marR="0" rtl="0" algn="l">
              <a:spcBef>
                <a:spcPts val="0"/>
              </a:spcBef>
              <a:spcAft>
                <a:spcPts val="0"/>
              </a:spcAft>
              <a:buNone/>
            </a:pPr>
            <a:r>
              <a:rPr b="0" i="0" lang="fr-FR" sz="3200" u="none" cap="none" strike="noStrike">
                <a:solidFill>
                  <a:srgbClr val="002060"/>
                </a:solidFill>
                <a:latin typeface="Arial"/>
                <a:ea typeface="Arial"/>
                <a:cs typeface="Arial"/>
                <a:sym typeface="Arial"/>
              </a:rPr>
              <a:t>Au revoir !</a:t>
            </a:r>
            <a:endParaRPr b="0" i="0" sz="3200" u="none" cap="none" strike="noStrike">
              <a:solidFill>
                <a:srgbClr val="002060"/>
              </a:solidFill>
              <a:latin typeface="Arial"/>
              <a:ea typeface="Arial"/>
              <a:cs typeface="Arial"/>
              <a:sym typeface="Arial"/>
            </a:endParaRPr>
          </a:p>
        </p:txBody>
      </p:sp>
      <p:sp>
        <p:nvSpPr>
          <p:cNvPr id="358" name="Google Shape;358;p42"/>
          <p:cNvSpPr txBox="1"/>
          <p:nvPr/>
        </p:nvSpPr>
        <p:spPr>
          <a:xfrm>
            <a:off x="783775" y="2394875"/>
            <a:ext cx="4876800" cy="18471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None/>
            </a:pPr>
            <a:r>
              <a:rPr lang="fr-FR" sz="3600">
                <a:solidFill>
                  <a:srgbClr val="3F3F3F"/>
                </a:solidFill>
                <a:latin typeface="Arial"/>
                <a:ea typeface="Arial"/>
                <a:cs typeface="Arial"/>
                <a:sym typeface="Arial"/>
              </a:rPr>
              <a:t>Je peux décrire un paysage à travers les 5 sens !</a:t>
            </a:r>
            <a:endParaRPr sz="3600">
              <a:solidFill>
                <a:srgbClr val="3F3F3F"/>
              </a:solidFill>
              <a:latin typeface="Arial"/>
              <a:ea typeface="Arial"/>
              <a:cs typeface="Arial"/>
              <a:sym typeface="Arial"/>
            </a:endParaRPr>
          </a:p>
        </p:txBody>
      </p:sp>
      <p:pic>
        <p:nvPicPr>
          <p:cNvPr id="359" name="Google Shape;359;p42"/>
          <p:cNvPicPr preferRelativeResize="0"/>
          <p:nvPr/>
        </p:nvPicPr>
        <p:blipFill rotWithShape="1">
          <a:blip r:embed="rId3">
            <a:alphaModFix/>
          </a:blip>
          <a:srcRect b="42622" l="0" r="0" t="0"/>
          <a:stretch/>
        </p:blipFill>
        <p:spPr>
          <a:xfrm>
            <a:off x="6123169" y="1430685"/>
            <a:ext cx="5285056" cy="3996629"/>
          </a:xfrm>
          <a:prstGeom prst="rect">
            <a:avLst/>
          </a:prstGeom>
          <a:solidFill>
            <a:srgbClr val="ECECEC"/>
          </a:solidFill>
          <a:ln cap="sq" cmpd="sng" w="8890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pic>
        <p:nvPicPr>
          <p:cNvPr id="365" name="Google Shape;365;p43"/>
          <p:cNvPicPr preferRelativeResize="0"/>
          <p:nvPr/>
        </p:nvPicPr>
        <p:blipFill rotWithShape="1">
          <a:blip r:embed="rId3">
            <a:alphaModFix/>
          </a:blip>
          <a:srcRect b="0" l="0" r="0" t="0"/>
          <a:stretch/>
        </p:blipFill>
        <p:spPr>
          <a:xfrm>
            <a:off x="0" y="0"/>
            <a:ext cx="12192000" cy="1053737"/>
          </a:xfrm>
          <a:prstGeom prst="rect">
            <a:avLst/>
          </a:prstGeom>
          <a:noFill/>
          <a:ln>
            <a:noFill/>
          </a:ln>
        </p:spPr>
      </p:pic>
      <p:pic>
        <p:nvPicPr>
          <p:cNvPr id="366" name="Google Shape;366;p43"/>
          <p:cNvPicPr preferRelativeResize="0"/>
          <p:nvPr/>
        </p:nvPicPr>
        <p:blipFill rotWithShape="1">
          <a:blip r:embed="rId4">
            <a:alphaModFix/>
          </a:blip>
          <a:srcRect b="0" l="0" r="0" t="0"/>
          <a:stretch/>
        </p:blipFill>
        <p:spPr>
          <a:xfrm>
            <a:off x="2368" y="1465729"/>
            <a:ext cx="12187263" cy="3994546"/>
          </a:xfrm>
          <a:prstGeom prst="rect">
            <a:avLst/>
          </a:prstGeom>
          <a:noFill/>
          <a:ln>
            <a:noFill/>
          </a:ln>
        </p:spPr>
      </p:pic>
      <p:pic>
        <p:nvPicPr>
          <p:cNvPr id="367" name="Google Shape;367;p43"/>
          <p:cNvPicPr preferRelativeResize="0"/>
          <p:nvPr/>
        </p:nvPicPr>
        <p:blipFill rotWithShape="1">
          <a:blip r:embed="rId5">
            <a:alphaModFix/>
          </a:blip>
          <a:srcRect b="0" l="0" r="0" t="0"/>
          <a:stretch/>
        </p:blipFill>
        <p:spPr>
          <a:xfrm>
            <a:off x="5414" y="5490753"/>
            <a:ext cx="12181172" cy="136724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pic>
        <p:nvPicPr>
          <p:cNvPr id="111" name="Google Shape;111;p17"/>
          <p:cNvPicPr preferRelativeResize="0"/>
          <p:nvPr/>
        </p:nvPicPr>
        <p:blipFill rotWithShape="1">
          <a:blip r:embed="rId3">
            <a:alphaModFix/>
          </a:blip>
          <a:srcRect b="0" l="0" r="0" t="0"/>
          <a:stretch/>
        </p:blipFill>
        <p:spPr>
          <a:xfrm>
            <a:off x="3968809" y="503266"/>
            <a:ext cx="4254380" cy="3226052"/>
          </a:xfrm>
          <a:prstGeom prst="rect">
            <a:avLst/>
          </a:prstGeom>
          <a:noFill/>
          <a:ln>
            <a:noFill/>
          </a:ln>
        </p:spPr>
      </p:pic>
      <p:sp>
        <p:nvSpPr>
          <p:cNvPr id="112" name="Google Shape;112;p17"/>
          <p:cNvSpPr/>
          <p:nvPr/>
        </p:nvSpPr>
        <p:spPr>
          <a:xfrm>
            <a:off x="1024501" y="4007796"/>
            <a:ext cx="10142998" cy="1749339"/>
          </a:xfrm>
          <a:prstGeom prst="rect">
            <a:avLst/>
          </a:prstGeom>
          <a:solidFill>
            <a:srgbClr val="578CC3"/>
          </a:solidFill>
          <a:ln cap="flat" cmpd="sng" w="9525">
            <a:solidFill>
              <a:srgbClr val="BBD6EE"/>
            </a:solidFill>
            <a:prstDash val="solid"/>
            <a:miter lim="800000"/>
            <a:headEnd len="sm" w="sm" type="none"/>
            <a:tailEnd len="sm" w="sm" type="none"/>
          </a:ln>
          <a:effectLst>
            <a:outerShdw blurRad="63500" rotWithShape="0" algn="ctr" dir="2700000" dist="38099">
              <a:srgbClr val="000000">
                <a:alpha val="74901"/>
              </a:srgbClr>
            </a:outerShdw>
          </a:effectLst>
        </p:spPr>
        <p:txBody>
          <a:bodyPr anchorCtr="0" anchor="ctr" bIns="36000" lIns="72000" spcFirstLastPara="1" rIns="72000" wrap="square" tIns="36000">
            <a:noAutofit/>
          </a:bodyPr>
          <a:lstStyle/>
          <a:p>
            <a:pPr indent="0" lvl="0" marL="0" marR="0" rtl="1" algn="ctr">
              <a:spcBef>
                <a:spcPts val="0"/>
              </a:spcBef>
              <a:spcAft>
                <a:spcPts val="0"/>
              </a:spcAft>
              <a:buNone/>
            </a:pPr>
            <a:r>
              <a:rPr b="1" i="0" lang="fr-FR" sz="5400" u="none" cap="none" strike="noStrike">
                <a:solidFill>
                  <a:schemeClr val="lt1"/>
                </a:solidFill>
                <a:latin typeface="Arial"/>
                <a:ea typeface="Arial"/>
                <a:cs typeface="Arial"/>
                <a:sym typeface="Arial"/>
              </a:rPr>
              <a:t>Compréhension de l’oral</a:t>
            </a:r>
            <a:endParaRPr b="1" i="0" sz="5400" u="none" cap="none" strike="noStrike">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16" name="Shape 116"/>
        <p:cNvGrpSpPr/>
        <p:nvPr/>
      </p:nvGrpSpPr>
      <p:grpSpPr>
        <a:xfrm>
          <a:off x="0" y="0"/>
          <a:ext cx="0" cy="0"/>
          <a:chOff x="0" y="0"/>
          <a:chExt cx="0" cy="0"/>
        </a:xfrm>
      </p:grpSpPr>
      <p:sp>
        <p:nvSpPr>
          <p:cNvPr id="117" name="Google Shape;117;p18"/>
          <p:cNvSpPr txBox="1"/>
          <p:nvPr/>
        </p:nvSpPr>
        <p:spPr>
          <a:xfrm>
            <a:off x="566650" y="1169374"/>
            <a:ext cx="10761500" cy="5416837"/>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rgbClr val="000000"/>
              </a:buClr>
              <a:buSzPts val="2400"/>
              <a:buFont typeface="Arial"/>
              <a:buNone/>
            </a:pPr>
            <a:r>
              <a:rPr b="0" i="0" lang="fr-FR" sz="2000" u="none" cap="none" strike="noStrike">
                <a:solidFill>
                  <a:srgbClr val="595959"/>
                </a:solidFill>
                <a:latin typeface="Arial"/>
                <a:ea typeface="Arial"/>
                <a:cs typeface="Arial"/>
                <a:sym typeface="Arial"/>
              </a:rPr>
              <a:t>Pour un enseignement efficace, il est vivement recommandé de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créer un rituel de classe et le respecter ; </a:t>
            </a:r>
            <a:endParaRPr b="0" i="0" sz="2000" u="none" cap="none" strike="noStrike">
              <a:solidFill>
                <a:srgbClr val="595959"/>
              </a:solidFill>
              <a:latin typeface="Arial"/>
              <a:ea typeface="Arial"/>
              <a:cs typeface="Arial"/>
              <a:sym typeface="Arial"/>
            </a:endParaRPr>
          </a:p>
          <a:p>
            <a:pPr indent="-381000" lvl="0" marL="457200" marR="0" rtl="0" algn="l">
              <a:spcBef>
                <a:spcPts val="600"/>
              </a:spcBef>
              <a:spcAft>
                <a:spcPts val="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instaurer un climat propice à l’apprentissage avant de commencer les activités (attention, concentration, posture de l’enseignant(e) et des apprenants)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donner l’occasion aux apprenants de prendre la parole, surtout les plus timides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mutualiser à deux avant de recueillir et reformuler les réponses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accepter toutes les réponses (tolérer l’erreur)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noter le nouveau lexique au tableau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expliquer la leçon en ayant recours à la mime, aux images, aux dessins… ;</a:t>
            </a:r>
            <a:endParaRPr b="0" i="0" sz="2000" u="none" cap="none" strike="noStrike">
              <a:solidFill>
                <a:srgbClr val="595959"/>
              </a:solidFill>
              <a:latin typeface="Arial"/>
              <a:ea typeface="Arial"/>
              <a:cs typeface="Arial"/>
              <a:sym typeface="Arial"/>
            </a:endParaRPr>
          </a:p>
          <a:p>
            <a:pPr indent="-381000" lvl="0" marL="457200" marR="0" rtl="0" algn="l">
              <a:spcBef>
                <a:spcPts val="600"/>
              </a:spcBef>
              <a:spcAft>
                <a:spcPts val="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analyser/ décortiquer et expliciter la consigne (le contexte, le qui, où, quand, quoi) ;</a:t>
            </a:r>
            <a:endParaRPr b="0" i="0" sz="2000" u="none" cap="none" strike="noStrike">
              <a:solidFill>
                <a:srgbClr val="595959"/>
              </a:solidFill>
              <a:latin typeface="Arial"/>
              <a:ea typeface="Arial"/>
              <a:cs typeface="Arial"/>
              <a:sym typeface="Arial"/>
            </a:endParaRPr>
          </a:p>
          <a:p>
            <a:pPr indent="-393700" lvl="0" marL="457200" marR="0" rtl="0" algn="l">
              <a:spcBef>
                <a:spcPts val="600"/>
              </a:spcBef>
              <a:spcAft>
                <a:spcPts val="0"/>
              </a:spcAft>
              <a:buClr>
                <a:srgbClr val="2E75B5"/>
              </a:buClr>
              <a:buSzPts val="2600"/>
              <a:buFont typeface="Arial"/>
              <a:buChar char="-"/>
            </a:pPr>
            <a:r>
              <a:rPr b="0" i="0" lang="fr-FR" sz="2000" u="none" cap="none" strike="noStrike">
                <a:solidFill>
                  <a:srgbClr val="595959"/>
                </a:solidFill>
                <a:latin typeface="Arial"/>
                <a:ea typeface="Arial"/>
                <a:cs typeface="Arial"/>
                <a:sym typeface="Arial"/>
              </a:rPr>
              <a:t>privilégier le travail en petits groupes (homogènes, hétérogènes...) ; </a:t>
            </a:r>
            <a:endParaRPr b="0" i="0" sz="2000" u="none" cap="none" strike="noStrike">
              <a:solidFill>
                <a:srgbClr val="595959"/>
              </a:solidFill>
              <a:latin typeface="Arial"/>
              <a:ea typeface="Arial"/>
              <a:cs typeface="Arial"/>
              <a:sym typeface="Arial"/>
            </a:endParaRPr>
          </a:p>
          <a:p>
            <a:pPr indent="-381000" lvl="0" marL="457200" marR="0" rtl="0" algn="l">
              <a:spcBef>
                <a:spcPts val="600"/>
              </a:spcBef>
              <a:spcAft>
                <a:spcPts val="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circuler et surveiller de près les apprenants pendant le travail autonome ou en groupes. Les guider et ne pas donner tout de suite les réponses ;</a:t>
            </a:r>
            <a:endParaRPr b="0" i="0" sz="2000" u="none" cap="none" strike="noStrike">
              <a:solidFill>
                <a:srgbClr val="595959"/>
              </a:solidFill>
              <a:latin typeface="Arial"/>
              <a:ea typeface="Arial"/>
              <a:cs typeface="Arial"/>
              <a:sym typeface="Arial"/>
            </a:endParaRPr>
          </a:p>
          <a:p>
            <a:pPr indent="-381000" lvl="0" marL="457200" marR="0" rtl="0" algn="l">
              <a:spcBef>
                <a:spcPts val="600"/>
              </a:spcBef>
              <a:spcAft>
                <a:spcPts val="600"/>
              </a:spcAft>
              <a:buClr>
                <a:srgbClr val="2E75B5"/>
              </a:buClr>
              <a:buSzPts val="2400"/>
              <a:buFont typeface="Arial"/>
              <a:buChar char="-"/>
            </a:pPr>
            <a:r>
              <a:rPr b="0" i="0" lang="fr-FR" sz="2000" u="none" cap="none" strike="noStrike">
                <a:solidFill>
                  <a:srgbClr val="595959"/>
                </a:solidFill>
                <a:latin typeface="Arial"/>
                <a:ea typeface="Arial"/>
                <a:cs typeface="Arial"/>
                <a:sym typeface="Arial"/>
              </a:rPr>
              <a:t>varier les activités.</a:t>
            </a:r>
            <a:endParaRPr b="0" i="0" sz="2000" u="none" cap="none" strike="noStrike">
              <a:solidFill>
                <a:srgbClr val="595959"/>
              </a:solidFill>
              <a:latin typeface="Arial"/>
              <a:ea typeface="Arial"/>
              <a:cs typeface="Arial"/>
              <a:sym typeface="Arial"/>
            </a:endParaRPr>
          </a:p>
        </p:txBody>
      </p:sp>
      <p:sp>
        <p:nvSpPr>
          <p:cNvPr id="118" name="Google Shape;118;p18"/>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Remarques d’ordre général</a:t>
            </a:r>
            <a:endParaRPr/>
          </a:p>
        </p:txBody>
      </p:sp>
      <p:pic>
        <p:nvPicPr>
          <p:cNvPr descr="A picture containing text, vector graphics&#10;&#10;Description automatically generated" id="119" name="Google Shape;119;p18"/>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23" name="Shape 123"/>
        <p:cNvGrpSpPr/>
        <p:nvPr/>
      </p:nvGrpSpPr>
      <p:grpSpPr>
        <a:xfrm>
          <a:off x="0" y="0"/>
          <a:ext cx="0" cy="0"/>
          <a:chOff x="0" y="0"/>
          <a:chExt cx="0" cy="0"/>
        </a:xfrm>
      </p:grpSpPr>
      <p:sp>
        <p:nvSpPr>
          <p:cNvPr id="124" name="Google Shape;124;p19"/>
          <p:cNvSpPr txBox="1"/>
          <p:nvPr/>
        </p:nvSpPr>
        <p:spPr>
          <a:xfrm>
            <a:off x="532304" y="1123696"/>
            <a:ext cx="10795846" cy="4785895"/>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None/>
            </a:pPr>
            <a:r>
              <a:rPr b="0" i="0" lang="fr-FR" sz="2000" u="none" cap="none" strike="noStrike">
                <a:solidFill>
                  <a:srgbClr val="595959"/>
                </a:solidFill>
                <a:latin typeface="Calibri"/>
                <a:ea typeface="Calibri"/>
                <a:cs typeface="Calibri"/>
                <a:sym typeface="Calibri"/>
              </a:rPr>
              <a:t>Enseigner la compréhension/expression orale permet aux apprenants d'être exposés au français oral (débit, intonation…) et de s'exprimer dans différentes situations de communication. </a:t>
            </a:r>
            <a:endParaRPr b="0"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Le choix des textes de CO respecte les thèmes de votre manuel scolaire et tient compte des centres d'intérêt de vos apprenants. </a:t>
            </a:r>
            <a:endParaRPr b="0"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La démarche adoptée s’inspire de celle préconisée par le département de français du CRDP.  En voici les étapes : </a:t>
            </a:r>
            <a:endParaRPr b="0" i="0" sz="2000" u="none" cap="none" strike="noStrike">
              <a:solidFill>
                <a:srgbClr val="595959"/>
              </a:solidFill>
              <a:latin typeface="Calibri"/>
              <a:ea typeface="Calibri"/>
              <a:cs typeface="Calibri"/>
              <a:sym typeface="Calibri"/>
            </a:endParaRPr>
          </a:p>
          <a:p>
            <a:pPr indent="-228600" lvl="0" marL="228600" marR="0" rtl="0" algn="l">
              <a:lnSpc>
                <a:spcPct val="120000"/>
              </a:lnSpc>
              <a:spcBef>
                <a:spcPts val="600"/>
              </a:spcBef>
              <a:spcAft>
                <a:spcPts val="0"/>
              </a:spcAft>
              <a:buClr>
                <a:srgbClr val="2E75B5"/>
              </a:buClr>
              <a:buSzPts val="1800"/>
              <a:buFont typeface="Calibri"/>
              <a:buAutoNum type="arabicPeriod"/>
            </a:pPr>
            <a:r>
              <a:rPr b="1" i="0" lang="fr-FR" sz="2000" u="none" cap="none" strike="noStrike">
                <a:solidFill>
                  <a:srgbClr val="595959"/>
                </a:solidFill>
                <a:latin typeface="Calibri"/>
                <a:ea typeface="Calibri"/>
                <a:cs typeface="Calibri"/>
                <a:sym typeface="Calibri"/>
              </a:rPr>
              <a:t>Sensibilisation </a:t>
            </a:r>
            <a:endParaRPr b="1"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À partir d’une image, mobiliser les anciens acquis sur le thème et introduire le lexique. </a:t>
            </a:r>
            <a:endParaRPr b="0" i="0" sz="2000" u="none" cap="none" strike="noStrike">
              <a:solidFill>
                <a:srgbClr val="595959"/>
              </a:solidFill>
              <a:latin typeface="Calibri"/>
              <a:ea typeface="Calibri"/>
              <a:cs typeface="Calibri"/>
              <a:sym typeface="Calibri"/>
            </a:endParaRPr>
          </a:p>
          <a:p>
            <a:pPr indent="-228600" lvl="0" marL="228600" marR="0" rtl="0" algn="l">
              <a:lnSpc>
                <a:spcPct val="120000"/>
              </a:lnSpc>
              <a:spcBef>
                <a:spcPts val="600"/>
              </a:spcBef>
              <a:spcAft>
                <a:spcPts val="0"/>
              </a:spcAft>
              <a:buClr>
                <a:srgbClr val="2E75B5"/>
              </a:buClr>
              <a:buSzPts val="1800"/>
              <a:buFont typeface="Calibri"/>
              <a:buAutoNum type="arabicPeriod" startAt="2"/>
            </a:pPr>
            <a:r>
              <a:rPr b="1" i="0" lang="fr-FR" sz="2000" u="none" cap="none" strike="noStrike">
                <a:solidFill>
                  <a:srgbClr val="595959"/>
                </a:solidFill>
                <a:latin typeface="Calibri"/>
                <a:ea typeface="Calibri"/>
                <a:cs typeface="Calibri"/>
                <a:sym typeface="Calibri"/>
              </a:rPr>
              <a:t>Anticipation </a:t>
            </a:r>
            <a:endParaRPr b="1"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600"/>
              </a:spcAft>
              <a:buClr>
                <a:srgbClr val="595959"/>
              </a:buClr>
              <a:buSzPts val="2000"/>
              <a:buFont typeface="Arial"/>
              <a:buNone/>
            </a:pPr>
            <a:r>
              <a:rPr b="0" i="0" lang="fr-FR" sz="2000" u="none" cap="none" strike="noStrike">
                <a:solidFill>
                  <a:srgbClr val="595959"/>
                </a:solidFill>
                <a:latin typeface="Arial"/>
                <a:ea typeface="Arial"/>
                <a:cs typeface="Arial"/>
                <a:sym typeface="Arial"/>
              </a:rPr>
              <a:t>É</a:t>
            </a:r>
            <a:r>
              <a:rPr b="0" i="0" lang="fr-FR" sz="2000" u="none" cap="none" strike="noStrike">
                <a:solidFill>
                  <a:srgbClr val="595959"/>
                </a:solidFill>
                <a:latin typeface="Calibri"/>
                <a:ea typeface="Calibri"/>
                <a:cs typeface="Calibri"/>
                <a:sym typeface="Calibri"/>
              </a:rPr>
              <a:t>mettre des hypothèses sur les paramètres de la situation de communication.</a:t>
            </a:r>
            <a:endParaRPr b="0" i="0" sz="2000" u="none" cap="none" strike="noStrike">
              <a:solidFill>
                <a:srgbClr val="595959"/>
              </a:solidFill>
              <a:latin typeface="Calibri"/>
              <a:ea typeface="Calibri"/>
              <a:cs typeface="Calibri"/>
              <a:sym typeface="Calibri"/>
            </a:endParaRPr>
          </a:p>
        </p:txBody>
      </p:sp>
      <p:sp>
        <p:nvSpPr>
          <p:cNvPr id="125" name="Google Shape;125;p19"/>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Démarche de la compréhension de l’oral</a:t>
            </a:r>
            <a:endParaRPr/>
          </a:p>
        </p:txBody>
      </p:sp>
      <p:pic>
        <p:nvPicPr>
          <p:cNvPr descr="A picture containing text, vector graphics&#10;&#10;Description automatically generated" id="126" name="Google Shape;126;p19"/>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30" name="Shape 130"/>
        <p:cNvGrpSpPr/>
        <p:nvPr/>
      </p:nvGrpSpPr>
      <p:grpSpPr>
        <a:xfrm>
          <a:off x="0" y="0"/>
          <a:ext cx="0" cy="0"/>
          <a:chOff x="0" y="0"/>
          <a:chExt cx="0" cy="0"/>
        </a:xfrm>
      </p:grpSpPr>
      <p:sp>
        <p:nvSpPr>
          <p:cNvPr id="131" name="Google Shape;131;p20"/>
          <p:cNvSpPr txBox="1"/>
          <p:nvPr/>
        </p:nvSpPr>
        <p:spPr>
          <a:xfrm>
            <a:off x="515326" y="1251868"/>
            <a:ext cx="10812824" cy="5016728"/>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None/>
            </a:pPr>
            <a:r>
              <a:rPr b="1" i="0" lang="fr-FR" sz="2000" u="none" cap="none" strike="noStrike">
                <a:solidFill>
                  <a:srgbClr val="2E75B5"/>
                </a:solidFill>
                <a:latin typeface="Calibri"/>
                <a:ea typeface="Calibri"/>
                <a:cs typeface="Calibri"/>
                <a:sym typeface="Calibri"/>
              </a:rPr>
              <a:t>3-</a:t>
            </a:r>
            <a:r>
              <a:rPr b="0" i="0" lang="fr-FR" sz="2000" u="none" cap="none" strike="noStrike">
                <a:solidFill>
                  <a:srgbClr val="2E75B5"/>
                </a:solidFill>
                <a:latin typeface="Calibri"/>
                <a:ea typeface="Calibri"/>
                <a:cs typeface="Calibri"/>
                <a:sym typeface="Calibri"/>
              </a:rPr>
              <a:t> </a:t>
            </a:r>
            <a:r>
              <a:rPr b="1" i="0" lang="fr-FR" sz="2000" u="none" cap="none" strike="noStrike">
                <a:solidFill>
                  <a:srgbClr val="595959"/>
                </a:solidFill>
                <a:latin typeface="Calibri"/>
                <a:ea typeface="Calibri"/>
                <a:cs typeface="Calibri"/>
                <a:sym typeface="Calibri"/>
              </a:rPr>
              <a:t>Compréhension globale :</a:t>
            </a:r>
            <a:r>
              <a:rPr b="0" i="0" lang="fr-FR" sz="2000" u="none" cap="none" strike="noStrike">
                <a:solidFill>
                  <a:srgbClr val="595959"/>
                </a:solidFill>
                <a:latin typeface="Calibri"/>
                <a:ea typeface="Calibri"/>
                <a:cs typeface="Calibri"/>
                <a:sym typeface="Calibri"/>
              </a:rPr>
              <a:t> </a:t>
            </a:r>
            <a:endParaRPr b="0" i="0" sz="2000" u="none" cap="none" strike="noStrike">
              <a:solidFill>
                <a:srgbClr val="595959"/>
              </a:solidFill>
              <a:latin typeface="Calibri"/>
              <a:ea typeface="Calibri"/>
              <a:cs typeface="Calibri"/>
              <a:sym typeface="Calibri"/>
            </a:endParaRPr>
          </a:p>
          <a:p>
            <a:pPr indent="0" lvl="0" marL="29210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- 1ère écoute </a:t>
            </a:r>
            <a:endParaRPr b="0" i="0" sz="2000" u="none" cap="none" strike="noStrike">
              <a:solidFill>
                <a:srgbClr val="595959"/>
              </a:solidFill>
              <a:latin typeface="Calibri"/>
              <a:ea typeface="Calibri"/>
              <a:cs typeface="Calibri"/>
              <a:sym typeface="Calibri"/>
            </a:endParaRPr>
          </a:p>
          <a:p>
            <a:pPr indent="0" lvl="0" marL="29210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  Vérifier les hypothèses.</a:t>
            </a:r>
            <a:endParaRPr b="0" i="0" sz="2000" u="none" cap="none" strike="noStrike">
              <a:solidFill>
                <a:srgbClr val="595959"/>
              </a:solidFill>
              <a:latin typeface="Calibri"/>
              <a:ea typeface="Calibri"/>
              <a:cs typeface="Calibri"/>
              <a:sym typeface="Calibri"/>
            </a:endParaRPr>
          </a:p>
          <a:p>
            <a:pPr indent="0" lvl="0" marL="29210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  Dégager l’idée principale du document.</a:t>
            </a:r>
            <a:endParaRPr b="0" i="0" sz="2000" u="none" cap="none" strike="noStrike">
              <a:solidFill>
                <a:srgbClr val="595959"/>
              </a:solidFill>
              <a:latin typeface="Calibri"/>
              <a:ea typeface="Calibri"/>
              <a:cs typeface="Calibri"/>
              <a:sym typeface="Calibri"/>
            </a:endParaRPr>
          </a:p>
          <a:p>
            <a:pPr indent="0" lvl="0" marL="0" marR="0" rtl="0" algn="l">
              <a:lnSpc>
                <a:spcPct val="120000"/>
              </a:lnSpc>
              <a:spcBef>
                <a:spcPts val="600"/>
              </a:spcBef>
              <a:spcAft>
                <a:spcPts val="0"/>
              </a:spcAft>
              <a:buClr>
                <a:srgbClr val="000000"/>
              </a:buClr>
              <a:buSzPts val="1800"/>
              <a:buFont typeface="Arial"/>
              <a:buNone/>
            </a:pPr>
            <a:r>
              <a:rPr b="1" i="0" lang="fr-FR" sz="2000" u="none" cap="none" strike="noStrike">
                <a:solidFill>
                  <a:srgbClr val="2E75B5"/>
                </a:solidFill>
                <a:latin typeface="Calibri"/>
                <a:ea typeface="Calibri"/>
                <a:cs typeface="Calibri"/>
                <a:sym typeface="Calibri"/>
              </a:rPr>
              <a:t>4- </a:t>
            </a:r>
            <a:r>
              <a:rPr b="1" i="0" lang="fr-FR" sz="2000" u="none" cap="none" strike="noStrike">
                <a:solidFill>
                  <a:srgbClr val="595959"/>
                </a:solidFill>
                <a:latin typeface="Calibri"/>
                <a:ea typeface="Calibri"/>
                <a:cs typeface="Calibri"/>
                <a:sym typeface="Calibri"/>
              </a:rPr>
              <a:t>Compréhension détaillée :</a:t>
            </a:r>
            <a:endParaRPr b="1" i="0" sz="2000" u="none" cap="none" strike="noStrike">
              <a:solidFill>
                <a:srgbClr val="595959"/>
              </a:solidFill>
              <a:latin typeface="Calibri"/>
              <a:ea typeface="Calibri"/>
              <a:cs typeface="Calibri"/>
              <a:sym typeface="Calibri"/>
            </a:endParaRPr>
          </a:p>
          <a:p>
            <a:pPr indent="-228600" lvl="0" marL="520700" marR="0" rtl="0" algn="l">
              <a:lnSpc>
                <a:spcPct val="120000"/>
              </a:lnSpc>
              <a:spcBef>
                <a:spcPts val="600"/>
              </a:spcBef>
              <a:spcAft>
                <a:spcPts val="0"/>
              </a:spcAft>
              <a:buClr>
                <a:srgbClr val="2E75B5"/>
              </a:buClr>
              <a:buSzPts val="1800"/>
              <a:buFont typeface="Arial"/>
              <a:buChar char="-"/>
            </a:pPr>
            <a:r>
              <a:rPr b="0" i="0" lang="fr-FR" sz="2000" u="none" cap="none" strike="noStrike">
                <a:solidFill>
                  <a:srgbClr val="595959"/>
                </a:solidFill>
                <a:latin typeface="Calibri"/>
                <a:ea typeface="Calibri"/>
                <a:cs typeface="Calibri"/>
                <a:sym typeface="Calibri"/>
              </a:rPr>
              <a:t>2e écoute </a:t>
            </a:r>
            <a:endParaRPr/>
          </a:p>
          <a:p>
            <a:pPr indent="0" lvl="0" marL="52070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Repérer les détails du document : </a:t>
            </a:r>
            <a:endParaRPr/>
          </a:p>
          <a:p>
            <a:pPr indent="0" lvl="0" marL="520700" marR="0" rtl="0" algn="l">
              <a:lnSpc>
                <a:spcPct val="120000"/>
              </a:lnSpc>
              <a:spcBef>
                <a:spcPts val="600"/>
              </a:spcBef>
              <a:spcAft>
                <a:spcPts val="0"/>
              </a:spcAft>
              <a:buNone/>
            </a:pPr>
            <a:r>
              <a:rPr b="0" i="0" lang="fr-FR" sz="2000" u="none" cap="none" strike="noStrike">
                <a:solidFill>
                  <a:srgbClr val="595959"/>
                </a:solidFill>
                <a:latin typeface="Calibri"/>
                <a:ea typeface="Calibri"/>
                <a:cs typeface="Calibri"/>
                <a:sym typeface="Calibri"/>
              </a:rPr>
              <a:t>Les questions doivent viser les trois niveaux de compréhension : repérer, interpréter, évaluer.</a:t>
            </a:r>
            <a:endParaRPr/>
          </a:p>
          <a:p>
            <a:pPr indent="-228600" lvl="0" marL="520700" marR="0" rtl="0" algn="l">
              <a:lnSpc>
                <a:spcPct val="120000"/>
              </a:lnSpc>
              <a:spcBef>
                <a:spcPts val="600"/>
              </a:spcBef>
              <a:spcAft>
                <a:spcPts val="0"/>
              </a:spcAft>
              <a:buClr>
                <a:srgbClr val="2E75B5"/>
              </a:buClr>
              <a:buSzPts val="1800"/>
              <a:buFont typeface="Arial"/>
              <a:buChar char="-"/>
            </a:pPr>
            <a:r>
              <a:rPr b="0" i="0" lang="fr-FR" sz="2000" u="none" cap="none" strike="noStrike">
                <a:solidFill>
                  <a:srgbClr val="595959"/>
                </a:solidFill>
                <a:latin typeface="Calibri"/>
                <a:ea typeface="Calibri"/>
                <a:cs typeface="Calibri"/>
                <a:sym typeface="Calibri"/>
              </a:rPr>
              <a:t>Lire les questions avant de faire écouter et répondre aux questions.</a:t>
            </a:r>
            <a:endParaRPr/>
          </a:p>
          <a:p>
            <a:pPr indent="0" lvl="0" marL="520700" marR="0" rtl="0" algn="l">
              <a:lnSpc>
                <a:spcPct val="120000"/>
              </a:lnSpc>
              <a:spcBef>
                <a:spcPts val="600"/>
              </a:spcBef>
              <a:spcAft>
                <a:spcPts val="600"/>
              </a:spcAft>
              <a:buNone/>
            </a:pPr>
            <a:r>
              <a:rPr b="0" i="0" lang="fr-FR" sz="2000" u="none" cap="none" strike="noStrike">
                <a:solidFill>
                  <a:srgbClr val="595959"/>
                </a:solidFill>
                <a:latin typeface="Calibri"/>
                <a:ea typeface="Calibri"/>
                <a:cs typeface="Calibri"/>
                <a:sym typeface="Calibri"/>
              </a:rPr>
              <a:t>Proposer une 3e écoute en cas de besoin. </a:t>
            </a:r>
            <a:endParaRPr/>
          </a:p>
        </p:txBody>
      </p:sp>
      <p:sp>
        <p:nvSpPr>
          <p:cNvPr id="132" name="Google Shape;132;p20"/>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Démarche de la compréhension de l’oral</a:t>
            </a:r>
            <a:endParaRPr/>
          </a:p>
        </p:txBody>
      </p:sp>
      <p:pic>
        <p:nvPicPr>
          <p:cNvPr descr="A picture containing text, vector graphics&#10;&#10;Description automatically generated" id="133" name="Google Shape;133;p20"/>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38" name="Shape 138"/>
        <p:cNvGrpSpPr/>
        <p:nvPr/>
      </p:nvGrpSpPr>
      <p:grpSpPr>
        <a:xfrm>
          <a:off x="0" y="0"/>
          <a:ext cx="0" cy="0"/>
          <a:chOff x="0" y="0"/>
          <a:chExt cx="0" cy="0"/>
        </a:xfrm>
      </p:grpSpPr>
      <p:sp>
        <p:nvSpPr>
          <p:cNvPr id="139" name="Google Shape;139;p21"/>
          <p:cNvSpPr txBox="1"/>
          <p:nvPr/>
        </p:nvSpPr>
        <p:spPr>
          <a:xfrm>
            <a:off x="503025" y="1625603"/>
            <a:ext cx="10825125" cy="3739455"/>
          </a:xfrm>
          <a:prstGeom prst="rect">
            <a:avLst/>
          </a:prstGeom>
          <a:noFill/>
          <a:ln>
            <a:noFill/>
          </a:ln>
        </p:spPr>
        <p:txBody>
          <a:bodyPr anchorCtr="0" anchor="t" bIns="91425" lIns="91425" spcFirstLastPara="1" rIns="91425" wrap="square" tIns="91425">
            <a:spAutoFit/>
          </a:bodyPr>
          <a:lstStyle/>
          <a:p>
            <a:pPr indent="0" lvl="0" marL="0" marR="0" rtl="0" algn="l">
              <a:lnSpc>
                <a:spcPct val="150000"/>
              </a:lnSpc>
              <a:spcBef>
                <a:spcPts val="0"/>
              </a:spcBef>
              <a:spcAft>
                <a:spcPts val="0"/>
              </a:spcAft>
              <a:buClr>
                <a:srgbClr val="000000"/>
              </a:buClr>
              <a:buSzPts val="2500"/>
              <a:buFont typeface="Arial"/>
              <a:buNone/>
            </a:pPr>
            <a:r>
              <a:rPr b="1" i="0" lang="fr-FR" sz="2400" u="none" cap="none" strike="noStrike">
                <a:solidFill>
                  <a:srgbClr val="595959"/>
                </a:solidFill>
                <a:latin typeface="Arial"/>
                <a:ea typeface="Arial"/>
                <a:cs typeface="Arial"/>
                <a:sym typeface="Arial"/>
              </a:rPr>
              <a:t>L’activité introductrice </a:t>
            </a:r>
            <a:r>
              <a:rPr b="0" i="0" lang="fr-FR" sz="2400" u="none" cap="none" strike="noStrike">
                <a:solidFill>
                  <a:srgbClr val="595959"/>
                </a:solidFill>
                <a:latin typeface="Arial"/>
                <a:ea typeface="Arial"/>
                <a:cs typeface="Arial"/>
                <a:sym typeface="Arial"/>
              </a:rPr>
              <a:t>vise à mobiliser les anciens acquis et à sensibiliser les apprenants au thème et ou à l’objectif de la leçon. </a:t>
            </a:r>
            <a:endParaRPr b="0" i="0" sz="2400" u="none" cap="none" strike="noStrike">
              <a:solidFill>
                <a:srgbClr val="595959"/>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Elle comprend trois parties :</a:t>
            </a:r>
            <a:endParaRPr b="0" i="0" sz="2400" u="none" cap="none" strike="noStrike">
              <a:solidFill>
                <a:srgbClr val="595959"/>
              </a:solidFill>
              <a:latin typeface="Arial"/>
              <a:ea typeface="Arial"/>
              <a:cs typeface="Arial"/>
              <a:sym typeface="Arial"/>
            </a:endParaRPr>
          </a:p>
          <a:p>
            <a:pPr indent="-393700" lvl="0" marL="457200" marR="0" rtl="0" algn="l">
              <a:spcBef>
                <a:spcPts val="0"/>
              </a:spcBef>
              <a:spcAft>
                <a:spcPts val="0"/>
              </a:spcAft>
              <a:buClr>
                <a:srgbClr val="2E75B5"/>
              </a:buClr>
              <a:buSzPts val="2600"/>
              <a:buFont typeface="Arial"/>
              <a:buChar char="•"/>
            </a:pPr>
            <a:r>
              <a:rPr b="0" i="0" lang="fr-FR" sz="2400" u="none" cap="none" strike="noStrike">
                <a:solidFill>
                  <a:srgbClr val="595959"/>
                </a:solidFill>
                <a:latin typeface="Calibri"/>
                <a:ea typeface="Calibri"/>
                <a:cs typeface="Calibri"/>
                <a:sym typeface="Calibri"/>
              </a:rPr>
              <a:t>une petite introduction (une accroche) ;</a:t>
            </a:r>
            <a:endParaRPr/>
          </a:p>
          <a:p>
            <a:pPr indent="-393700" lvl="0" marL="457200" marR="0" rtl="0" algn="l">
              <a:spcBef>
                <a:spcPts val="600"/>
              </a:spcBef>
              <a:spcAft>
                <a:spcPts val="0"/>
              </a:spcAft>
              <a:buClr>
                <a:srgbClr val="2E75B5"/>
              </a:buClr>
              <a:buSzPts val="2600"/>
              <a:buFont typeface="Arial"/>
              <a:buChar char="•"/>
            </a:pPr>
            <a:r>
              <a:rPr b="0" i="0" lang="fr-FR" sz="2400" u="none" cap="none" strike="noStrike">
                <a:solidFill>
                  <a:srgbClr val="595959"/>
                </a:solidFill>
                <a:latin typeface="Calibri"/>
                <a:ea typeface="Calibri"/>
                <a:cs typeface="Calibri"/>
                <a:sym typeface="Calibri"/>
              </a:rPr>
              <a:t>un développement ludique ;</a:t>
            </a:r>
            <a:endParaRPr b="0" i="0" sz="2400" u="none" cap="none" strike="noStrike">
              <a:solidFill>
                <a:srgbClr val="595959"/>
              </a:solidFill>
              <a:latin typeface="Calibri"/>
              <a:ea typeface="Calibri"/>
              <a:cs typeface="Calibri"/>
              <a:sym typeface="Calibri"/>
            </a:endParaRPr>
          </a:p>
          <a:p>
            <a:pPr indent="-393700" lvl="0" marL="457200" marR="0" rtl="0" algn="l">
              <a:spcBef>
                <a:spcPts val="600"/>
              </a:spcBef>
              <a:spcAft>
                <a:spcPts val="0"/>
              </a:spcAft>
              <a:buClr>
                <a:srgbClr val="2E75B5"/>
              </a:buClr>
              <a:buSzPts val="2600"/>
              <a:buFont typeface="Arial"/>
              <a:buChar char="•"/>
            </a:pPr>
            <a:r>
              <a:rPr b="0" i="0" lang="fr-FR" sz="2400" u="none" cap="none" strike="noStrike">
                <a:solidFill>
                  <a:srgbClr val="595959"/>
                </a:solidFill>
                <a:latin typeface="Calibri"/>
                <a:ea typeface="Calibri"/>
                <a:cs typeface="Calibri"/>
                <a:sym typeface="Calibri"/>
              </a:rPr>
              <a:t>une conclusion (une synthèse suivie de l’annonce de l’objectif de la leçon). </a:t>
            </a:r>
            <a:endParaRPr b="0" i="0" sz="2400" u="none" cap="none" strike="noStrike">
              <a:solidFill>
                <a:srgbClr val="595959"/>
              </a:solidFill>
              <a:latin typeface="Calibri"/>
              <a:ea typeface="Calibri"/>
              <a:cs typeface="Calibri"/>
              <a:sym typeface="Calibri"/>
            </a:endParaRPr>
          </a:p>
          <a:p>
            <a:pPr indent="0" lvl="0" marL="0" marR="0" rtl="0" algn="l">
              <a:lnSpc>
                <a:spcPct val="150000"/>
              </a:lnSpc>
              <a:spcBef>
                <a:spcPts val="6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Elle doit donc être scénarisée, simple et courte. </a:t>
            </a:r>
            <a:endParaRPr b="0" i="0" sz="2400" u="none" cap="none" strike="noStrike">
              <a:solidFill>
                <a:srgbClr val="595959"/>
              </a:solidFill>
              <a:latin typeface="Arial"/>
              <a:ea typeface="Arial"/>
              <a:cs typeface="Arial"/>
              <a:sym typeface="Arial"/>
            </a:endParaRPr>
          </a:p>
        </p:txBody>
      </p:sp>
      <p:sp>
        <p:nvSpPr>
          <p:cNvPr id="140" name="Google Shape;140;p21"/>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Activité introductrice (sensibilisation) </a:t>
            </a:r>
            <a:endParaRPr/>
          </a:p>
        </p:txBody>
      </p:sp>
      <p:pic>
        <p:nvPicPr>
          <p:cNvPr descr="A picture containing text, vector graphics&#10;&#10;Description automatically generated" id="141" name="Google Shape;141;p21"/>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46" name="Shape 146"/>
        <p:cNvGrpSpPr/>
        <p:nvPr/>
      </p:nvGrpSpPr>
      <p:grpSpPr>
        <a:xfrm>
          <a:off x="0" y="0"/>
          <a:ext cx="0" cy="0"/>
          <a:chOff x="0" y="0"/>
          <a:chExt cx="0" cy="0"/>
        </a:xfrm>
      </p:grpSpPr>
      <p:sp>
        <p:nvSpPr>
          <p:cNvPr id="147" name="Google Shape;147;p22"/>
          <p:cNvSpPr txBox="1"/>
          <p:nvPr/>
        </p:nvSpPr>
        <p:spPr>
          <a:xfrm>
            <a:off x="503025" y="1140200"/>
            <a:ext cx="10825125" cy="5736925"/>
          </a:xfrm>
          <a:prstGeom prst="rect">
            <a:avLst/>
          </a:prstGeom>
          <a:noFill/>
          <a:ln>
            <a:noFill/>
          </a:ln>
        </p:spPr>
        <p:txBody>
          <a:bodyPr anchorCtr="0" anchor="t" bIns="91425" lIns="91425" spcFirstLastPara="1" rIns="91425" wrap="square" tIns="91425">
            <a:spAutoFit/>
          </a:bodyPr>
          <a:lstStyle/>
          <a:p>
            <a:pPr indent="0" lvl="0" marL="0" marR="0" rtl="0" algn="l">
              <a:lnSpc>
                <a:spcPct val="130000"/>
              </a:lnSpc>
              <a:spcBef>
                <a:spcPts val="0"/>
              </a:spcBef>
              <a:spcAft>
                <a:spcPts val="0"/>
              </a:spcAft>
              <a:buClr>
                <a:srgbClr val="000000"/>
              </a:buClr>
              <a:buSzPts val="2500"/>
              <a:buFont typeface="Arial"/>
              <a:buNone/>
            </a:pPr>
            <a:r>
              <a:rPr b="1" i="0" lang="fr-FR" sz="2400" u="none" cap="none" strike="noStrike">
                <a:solidFill>
                  <a:srgbClr val="595959"/>
                </a:solidFill>
                <a:latin typeface="Arial"/>
                <a:ea typeface="Arial"/>
                <a:cs typeface="Arial"/>
                <a:sym typeface="Arial"/>
              </a:rPr>
              <a:t>Remarques d’ordre général </a:t>
            </a:r>
            <a:endParaRPr b="1"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Lors d’une activité introductrice, l’enseignant(e) est invité(e) à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susciter la curiosité des apprenants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faire observer des images et d’autres supports authentiques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faire participer la classe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noter au tableau les mots-clés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0"/>
              </a:spcAft>
              <a:buClr>
                <a:srgbClr val="000000"/>
              </a:buClr>
              <a:buSzPts val="2500"/>
              <a:buFont typeface="Arial"/>
              <a:buNone/>
            </a:pPr>
            <a:r>
              <a:rPr b="0" i="0" lang="fr-FR" sz="2400" u="none" cap="none" strike="noStrike">
                <a:solidFill>
                  <a:srgbClr val="595959"/>
                </a:solidFill>
                <a:latin typeface="Arial"/>
                <a:ea typeface="Arial"/>
                <a:cs typeface="Arial"/>
                <a:sym typeface="Arial"/>
              </a:rPr>
              <a:t>répéter et faire répéter les mots-clés ou les phrases-clés ;</a:t>
            </a:r>
            <a:endParaRPr b="0" i="0" sz="2400" u="none" cap="none" strike="noStrike">
              <a:solidFill>
                <a:srgbClr val="595959"/>
              </a:solidFill>
              <a:latin typeface="Arial"/>
              <a:ea typeface="Arial"/>
              <a:cs typeface="Arial"/>
              <a:sym typeface="Arial"/>
            </a:endParaRPr>
          </a:p>
          <a:p>
            <a:pPr indent="0" lvl="0" marL="0" marR="0" rtl="0" algn="l">
              <a:lnSpc>
                <a:spcPct val="130000"/>
              </a:lnSpc>
              <a:spcBef>
                <a:spcPts val="1200"/>
              </a:spcBef>
              <a:spcAft>
                <a:spcPts val="1200"/>
              </a:spcAft>
              <a:buClr>
                <a:srgbClr val="000000"/>
              </a:buClr>
              <a:buSzPts val="2500"/>
              <a:buFont typeface="Arial"/>
              <a:buNone/>
            </a:pPr>
            <a:r>
              <a:rPr b="0" i="0" lang="fr-FR" sz="2400" u="none" cap="none" strike="noStrike">
                <a:solidFill>
                  <a:srgbClr val="595959"/>
                </a:solidFill>
                <a:latin typeface="Arial"/>
                <a:ea typeface="Arial"/>
                <a:cs typeface="Arial"/>
                <a:sym typeface="Arial"/>
              </a:rPr>
              <a:t>faire déduire l’objectif de l'activité et annoncer l’objectif de la leçon à entamer. </a:t>
            </a:r>
            <a:endParaRPr b="0" i="0" sz="2400" u="none" cap="none" strike="noStrike">
              <a:solidFill>
                <a:srgbClr val="595959"/>
              </a:solidFill>
              <a:latin typeface="Arial"/>
              <a:ea typeface="Arial"/>
              <a:cs typeface="Arial"/>
              <a:sym typeface="Arial"/>
            </a:endParaRPr>
          </a:p>
        </p:txBody>
      </p:sp>
      <p:sp>
        <p:nvSpPr>
          <p:cNvPr id="148" name="Google Shape;148;p22"/>
          <p:cNvSpPr txBox="1"/>
          <p:nvPr>
            <p:ph idx="1" type="body"/>
          </p:nvPr>
        </p:nvSpPr>
        <p:spPr>
          <a:xfrm>
            <a:off x="0" y="538921"/>
            <a:ext cx="12192000" cy="584775"/>
          </a:xfrm>
          <a:prstGeom prst="rect">
            <a:avLst/>
          </a:prstGeom>
          <a:solidFill>
            <a:srgbClr val="A1C4E3"/>
          </a:solidFill>
          <a:ln>
            <a:noFill/>
          </a:ln>
        </p:spPr>
        <p:txBody>
          <a:bodyPr anchorCtr="0" anchor="ctr" bIns="45700" lIns="91425" spcFirstLastPara="1" rIns="91425" wrap="square" tIns="45700">
            <a:normAutofit/>
          </a:bodyPr>
          <a:lstStyle/>
          <a:p>
            <a:pPr indent="0" lvl="0" marL="457200" rtl="0" algn="l">
              <a:lnSpc>
                <a:spcPct val="90000"/>
              </a:lnSpc>
              <a:spcBef>
                <a:spcPts val="0"/>
              </a:spcBef>
              <a:spcAft>
                <a:spcPts val="0"/>
              </a:spcAft>
              <a:buClr>
                <a:srgbClr val="002060"/>
              </a:buClr>
              <a:buSzPts val="3200"/>
              <a:buFont typeface="Arial"/>
              <a:buNone/>
            </a:pPr>
            <a:r>
              <a:rPr lang="fr-FR"/>
              <a:t>Activité introductrice (sensibilisation) </a:t>
            </a:r>
            <a:endParaRPr/>
          </a:p>
        </p:txBody>
      </p:sp>
      <p:pic>
        <p:nvPicPr>
          <p:cNvPr descr="A picture containing text, vector graphics&#10;&#10;Description automatically generated" id="149" name="Google Shape;149;p22"/>
          <p:cNvPicPr preferRelativeResize="0"/>
          <p:nvPr/>
        </p:nvPicPr>
        <p:blipFill rotWithShape="1">
          <a:blip r:embed="rId3">
            <a:alphaModFix/>
          </a:blip>
          <a:srcRect b="0" l="0" r="0" t="0"/>
          <a:stretch/>
        </p:blipFill>
        <p:spPr>
          <a:xfrm flipH="1">
            <a:off x="11328150" y="37014"/>
            <a:ext cx="863850" cy="178077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pic>
        <p:nvPicPr>
          <p:cNvPr id="155" name="Google Shape;155;p23"/>
          <p:cNvPicPr preferRelativeResize="0"/>
          <p:nvPr/>
        </p:nvPicPr>
        <p:blipFill rotWithShape="1">
          <a:blip r:embed="rId3">
            <a:alphaModFix/>
          </a:blip>
          <a:srcRect b="42622" l="0" r="0" t="0"/>
          <a:stretch/>
        </p:blipFill>
        <p:spPr>
          <a:xfrm>
            <a:off x="1656920" y="72109"/>
            <a:ext cx="8878159" cy="6713781"/>
          </a:xfrm>
          <a:prstGeom prst="rect">
            <a:avLst/>
          </a:prstGeom>
          <a:solidFill>
            <a:srgbClr val="ECECEC"/>
          </a:solidFill>
          <a:ln cap="sq" cmpd="sng" w="8890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