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1" name="Google Shape;9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Regardez. C’est Romy et c’est Tatiana. Romy a aussi passé le weekend à la montagne. </a:t>
            </a:r>
            <a:endParaRPr b="1" i="1"/>
          </a:p>
          <a:p>
            <a:pPr indent="0" lvl="0" marL="0" rtl="0" algn="l">
              <a:spcBef>
                <a:spcPts val="0"/>
              </a:spcBef>
              <a:spcAft>
                <a:spcPts val="0"/>
              </a:spcAft>
              <a:buNone/>
            </a:pPr>
            <a:r>
              <a:rPr b="1" i="1" lang="fr-FR">
                <a:latin typeface="Arial"/>
                <a:ea typeface="Arial"/>
                <a:cs typeface="Arial"/>
                <a:sym typeface="Arial"/>
              </a:rPr>
              <a:t>Elle décrit à Tatiana la nature à la montagne. </a:t>
            </a:r>
            <a:endParaRPr/>
          </a:p>
          <a:p>
            <a:pPr indent="0" lvl="0" marL="0" rtl="0" algn="l">
              <a:spcBef>
                <a:spcPts val="0"/>
              </a:spcBef>
              <a:spcAft>
                <a:spcPts val="0"/>
              </a:spcAft>
              <a:buNone/>
            </a:pPr>
            <a:r>
              <a:rPr b="1" i="1" lang="fr-FR">
                <a:latin typeface="Arial"/>
                <a:ea typeface="Arial"/>
                <a:cs typeface="Arial"/>
                <a:sym typeface="Arial"/>
              </a:rPr>
              <a:t>Est-ce qu’elle décrit le paysage à la montagne au printemps ou bien en hiver ?</a:t>
            </a:r>
            <a:endParaRPr/>
          </a:p>
          <a:p>
            <a:pPr indent="0" lvl="0" marL="0" rtl="0" algn="l">
              <a:spcBef>
                <a:spcPts val="0"/>
              </a:spcBef>
              <a:spcAft>
                <a:spcPts val="0"/>
              </a:spcAft>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Écoutons l’enregistrement pour le savoir.</a:t>
            </a:r>
            <a:endParaRPr/>
          </a:p>
          <a:p>
            <a:pPr indent="0" lvl="0" marL="0" rtl="0" algn="l">
              <a:spcBef>
                <a:spcPts val="0"/>
              </a:spcBef>
              <a:spcAft>
                <a:spcPts val="0"/>
              </a:spcAft>
              <a:buNone/>
            </a:pPr>
            <a:r>
              <a:rPr lang="fr-FR">
                <a:latin typeface="Arial"/>
                <a:ea typeface="Arial"/>
                <a:cs typeface="Arial"/>
                <a:sym typeface="Arial"/>
              </a:rPr>
              <a:t>Faire écouter l’enregistrement</a:t>
            </a:r>
            <a:endParaRPr/>
          </a:p>
          <a:p>
            <a:pPr indent="0" lvl="0" marL="0" rtl="0" algn="l">
              <a:spcBef>
                <a:spcPts val="0"/>
              </a:spcBef>
              <a:spcAft>
                <a:spcPts val="0"/>
              </a:spcAft>
              <a:buNone/>
            </a:pPr>
            <a:r>
              <a:rPr lang="fr-FR">
                <a:latin typeface="Arial"/>
                <a:ea typeface="Arial"/>
                <a:cs typeface="Arial"/>
                <a:sym typeface="Arial"/>
              </a:rPr>
              <a:t>[Enregistrement]</a:t>
            </a:r>
            <a:endParaRPr/>
          </a:p>
          <a:p>
            <a:pPr indent="0" lvl="0" marL="0" rtl="0" algn="l">
              <a:spcBef>
                <a:spcPts val="0"/>
              </a:spcBef>
              <a:spcAft>
                <a:spcPts val="0"/>
              </a:spcAft>
              <a:buNone/>
            </a:pPr>
            <a:r>
              <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Alors raconte Romy ! Qu’est-ce que tu as fait ce week-end avec tes parents ?</a:t>
            </a:r>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Oh ! Nous sommes allés à la montagne chez mes cousins.</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Il faisait froid ?</a:t>
            </a:r>
            <a:endParaRPr/>
          </a:p>
          <a:p>
            <a:pPr indent="-901700" lvl="0" marL="9017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Du tout</a:t>
            </a:r>
            <a:r>
              <a:rPr b="1" lang="fr-FR">
                <a:latin typeface="Arial"/>
                <a:ea typeface="Arial"/>
                <a:cs typeface="Arial"/>
                <a:sym typeface="Arial"/>
              </a:rPr>
              <a:t> ! </a:t>
            </a:r>
            <a:r>
              <a:rPr lang="fr-FR">
                <a:latin typeface="Arial"/>
                <a:ea typeface="Arial"/>
                <a:cs typeface="Arial"/>
                <a:sym typeface="Arial"/>
              </a:rPr>
              <a:t>Quand on est arrivés, il faisait doux. Le ciel était bleu clair. Pas un seul nuage !  </a:t>
            </a:r>
            <a:endParaRPr/>
          </a:p>
          <a:p>
            <a:pPr indent="-901700" lvl="0" marL="901700" rtl="0" algn="l">
              <a:lnSpc>
                <a:spcPct val="114999"/>
              </a:lnSpc>
              <a:spcBef>
                <a:spcPts val="1200"/>
              </a:spcBef>
              <a:spcAft>
                <a:spcPts val="0"/>
              </a:spcAft>
              <a:buNone/>
            </a:pPr>
            <a:r>
              <a:rPr lang="fr-FR">
                <a:latin typeface="Arial"/>
                <a:ea typeface="Arial"/>
                <a:cs typeface="Arial"/>
                <a:sym typeface="Arial"/>
              </a:rPr>
              <a:t>Les rayons de soleil brillaient de partout. Un petit vent caressait notre visage…. douuucement !</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Ça sentait le début du printemps alors !</a:t>
            </a:r>
            <a:r>
              <a:rPr b="1" lang="fr-FR">
                <a:latin typeface="Arial"/>
                <a:ea typeface="Arial"/>
                <a:cs typeface="Arial"/>
                <a:sym typeface="Arial"/>
              </a:rPr>
              <a:t>                </a:t>
            </a:r>
            <a:endParaRPr>
              <a:latin typeface="Arial"/>
              <a:ea typeface="Arial"/>
              <a:cs typeface="Arial"/>
              <a:sym typeface="Arial"/>
            </a:endParaRPr>
          </a:p>
          <a:p>
            <a:pPr indent="-838200" lvl="0" marL="8382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Oui </a:t>
            </a:r>
            <a:r>
              <a:rPr b="0" lang="fr-FR">
                <a:latin typeface="Arial"/>
                <a:ea typeface="Arial"/>
                <a:cs typeface="Arial"/>
                <a:sym typeface="Arial"/>
              </a:rPr>
              <a:t>!</a:t>
            </a:r>
            <a:r>
              <a:rPr b="1" lang="fr-FR">
                <a:latin typeface="Arial"/>
                <a:ea typeface="Arial"/>
                <a:cs typeface="Arial"/>
                <a:sym typeface="Arial"/>
              </a:rPr>
              <a:t> </a:t>
            </a:r>
            <a:r>
              <a:rPr lang="fr-FR">
                <a:latin typeface="Arial"/>
                <a:ea typeface="Arial"/>
                <a:cs typeface="Arial"/>
                <a:sym typeface="Arial"/>
              </a:rPr>
              <a:t>Il y avait beaucoup de fleurs multicolores [</a:t>
            </a:r>
            <a:r>
              <a:rPr i="1" lang="fr-FR">
                <a:latin typeface="Arial"/>
                <a:ea typeface="Arial"/>
                <a:cs typeface="Arial"/>
                <a:sym typeface="Arial"/>
              </a:rPr>
              <a:t>humm</a:t>
            </a:r>
            <a:r>
              <a:rPr lang="fr-FR">
                <a:latin typeface="Arial"/>
                <a:ea typeface="Arial"/>
                <a:cs typeface="Arial"/>
                <a:sym typeface="Arial"/>
              </a:rPr>
              <a:t>] Elles avaient un parfum sublime ! [elle sent de pleins poumons]. Le bourdonnement des abeilles faisait une belle mélodie [zzzzzz.. zzzz].</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Et qu’est-ce que tu as mangé petite gourmande là-bas ?</a:t>
            </a:r>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Mmm les fruits avaient un goût sucré incomparable ! Nous avons pu cueillir quelques-uns des arbres ! Et ……puisque j’aime ma copine, je lui ai ramené un petit panier de fruits de la montagne. [Elle court vers la cuisine pour chercher le panier]</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Oh ! Romy !</a:t>
            </a:r>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Alors c’est qui la gourmande hein ......... ?? [Elles rigolent]</a:t>
            </a:r>
            <a:endParaRPr/>
          </a:p>
          <a:p>
            <a:pPr indent="0" lvl="0" marL="0" rtl="0" algn="just">
              <a:lnSpc>
                <a:spcPct val="114999"/>
              </a:lnSpc>
              <a:spcBef>
                <a:spcPts val="1200"/>
              </a:spcBef>
              <a:spcAft>
                <a:spcPts val="0"/>
              </a:spcAft>
              <a:buNone/>
            </a:pPr>
            <a:r>
              <a:rPr lang="fr-FR">
                <a:latin typeface="Arial"/>
                <a:ea typeface="Arial"/>
                <a:cs typeface="Arial"/>
                <a:sym typeface="Arial"/>
              </a:rPr>
              <a:t> </a:t>
            </a:r>
            <a:endParaRPr/>
          </a:p>
          <a:p>
            <a:pPr indent="0" lvl="0" marL="0" rtl="0" algn="l">
              <a:spcBef>
                <a:spcPts val="0"/>
              </a:spcBef>
              <a:spcAft>
                <a:spcPts val="0"/>
              </a:spcAft>
              <a:buClr>
                <a:schemeClr val="dk1"/>
              </a:buClr>
              <a:buSzPts val="1200"/>
              <a:buFont typeface="Calibri"/>
              <a:buNone/>
            </a:pPr>
            <a:r>
              <a:t/>
            </a:r>
            <a:endParaRPr/>
          </a:p>
        </p:txBody>
      </p:sp>
      <p:sp>
        <p:nvSpPr>
          <p:cNvPr id="159" name="Google Shape;159;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fr-FR">
                <a:latin typeface="Arial"/>
                <a:ea typeface="Arial"/>
                <a:cs typeface="Arial"/>
                <a:sym typeface="Arial"/>
              </a:rPr>
              <a:t>Cliquer pour montrer la réponse</a:t>
            </a:r>
            <a:endParaRPr/>
          </a:p>
          <a:p>
            <a:pPr indent="0" lvl="0" marL="0" rtl="0" algn="l">
              <a:spcBef>
                <a:spcPts val="0"/>
              </a:spcBef>
              <a:spcAft>
                <a:spcPts val="0"/>
              </a:spcAft>
              <a:buNone/>
            </a:pPr>
            <a:r>
              <a:rPr b="1" i="1" lang="fr-FR">
                <a:latin typeface="Arial"/>
                <a:ea typeface="Arial"/>
                <a:cs typeface="Arial"/>
                <a:sym typeface="Arial"/>
              </a:rPr>
              <a:t>Est-ce que Romy décrit le paysage à la montagne au printemps ou bien en hiver ?</a:t>
            </a:r>
            <a:endParaRPr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Oui ! Elle décrit le paysage au printemps.</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a:p>
        </p:txBody>
      </p:sp>
      <p:sp>
        <p:nvSpPr>
          <p:cNvPr id="168" name="Google Shape;168;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Romy s’est beaucoup amusée à la montagne et elle a décrit la belle nature. Comment a-t-elle fait ?</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Écoutez l’enregistrement encore une fois et choisissez la bonne réponse parmi les mots en gras.</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Lisez les phrases d’abord.</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Faire écouter l’enregistrement</a:t>
            </a:r>
            <a:endParaRPr/>
          </a:p>
          <a:p>
            <a:pPr indent="0" lvl="0" marL="0" rtl="0" algn="l">
              <a:spcBef>
                <a:spcPts val="0"/>
              </a:spcBef>
              <a:spcAft>
                <a:spcPts val="0"/>
              </a:spcAft>
              <a:buNone/>
            </a:pPr>
            <a:r>
              <a:rPr lang="fr-FR">
                <a:latin typeface="Arial"/>
                <a:ea typeface="Arial"/>
                <a:cs typeface="Arial"/>
                <a:sym typeface="Arial"/>
              </a:rPr>
              <a:t>[Enregistrement]</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Alors raconte Romy ! Qu’est-ce que tu as fait ce week-end avec tes parents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Oh ! Nous sommes allés à la montagne chez mes cousins.</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Il faisait froid ?</a:t>
            </a:r>
            <a:endParaRPr>
              <a:latin typeface="Arial"/>
              <a:ea typeface="Arial"/>
              <a:cs typeface="Arial"/>
              <a:sym typeface="Arial"/>
            </a:endParaRPr>
          </a:p>
          <a:p>
            <a:pPr indent="-901700" lvl="0" marL="9017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Du tout</a:t>
            </a:r>
            <a:r>
              <a:rPr b="1" lang="fr-FR">
                <a:latin typeface="Arial"/>
                <a:ea typeface="Arial"/>
                <a:cs typeface="Arial"/>
                <a:sym typeface="Arial"/>
              </a:rPr>
              <a:t> ! </a:t>
            </a:r>
            <a:r>
              <a:rPr lang="fr-FR">
                <a:latin typeface="Arial"/>
                <a:ea typeface="Arial"/>
                <a:cs typeface="Arial"/>
                <a:sym typeface="Arial"/>
              </a:rPr>
              <a:t>Quand on est arrivés, il faisait doux. Le ciel était bleu clair. Pas un seul nuage !  Les rayons de soleil brillaient de partout. Un petit vent caressait notre visage…. douuucement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 Tatiana : </a:t>
            </a:r>
            <a:r>
              <a:rPr lang="fr-FR">
                <a:latin typeface="Arial"/>
                <a:ea typeface="Arial"/>
                <a:cs typeface="Arial"/>
                <a:sym typeface="Arial"/>
              </a:rPr>
              <a:t>Ça sentait le début du printemps alors !</a:t>
            </a:r>
            <a:r>
              <a:rPr b="1" lang="fr-FR">
                <a:latin typeface="Arial"/>
                <a:ea typeface="Arial"/>
                <a:cs typeface="Arial"/>
                <a:sym typeface="Arial"/>
              </a:rPr>
              <a:t>                </a:t>
            </a:r>
            <a:endParaRPr>
              <a:latin typeface="Arial"/>
              <a:ea typeface="Arial"/>
              <a:cs typeface="Arial"/>
              <a:sym typeface="Arial"/>
            </a:endParaRPr>
          </a:p>
          <a:p>
            <a:pPr indent="-838200" lvl="0" marL="8382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Oui </a:t>
            </a:r>
            <a:r>
              <a:rPr b="1" lang="fr-FR">
                <a:latin typeface="Arial"/>
                <a:ea typeface="Arial"/>
                <a:cs typeface="Arial"/>
                <a:sym typeface="Arial"/>
              </a:rPr>
              <a:t>! </a:t>
            </a:r>
            <a:r>
              <a:rPr lang="fr-FR">
                <a:latin typeface="Arial"/>
                <a:ea typeface="Arial"/>
                <a:cs typeface="Arial"/>
                <a:sym typeface="Arial"/>
              </a:rPr>
              <a:t>Il y avait beaucoup de fleurs multicolores [</a:t>
            </a:r>
            <a:r>
              <a:rPr i="1" lang="fr-FR">
                <a:latin typeface="Arial"/>
                <a:ea typeface="Arial"/>
                <a:cs typeface="Arial"/>
                <a:sym typeface="Arial"/>
              </a:rPr>
              <a:t>humm</a:t>
            </a:r>
            <a:r>
              <a:rPr lang="fr-FR">
                <a:latin typeface="Arial"/>
                <a:ea typeface="Arial"/>
                <a:cs typeface="Arial"/>
                <a:sym typeface="Arial"/>
              </a:rPr>
              <a:t>] Elles avaient un parfum sublime ! [elle sent de pleins poumons]. Le bourdonnement des abeilles faisait une belle mélodie [zzzzzz.. zzzz].</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Et qu’est-ce que tu as mangé petite gourmande là-bas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 Mmm les fruits avaient un goût sucré incomparable ! Nous avons pu cueillir quelques-uns des  arbres ! Et ……puisque j’aime ma copine, je lui ai ramené un petit panier de fruits de la montagne. [Elle court vers la cuisine pour chercher le panier]</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Oh ! Romy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Alors c’est qui la gourmande hein ......... ?? [Elles rigolent]</a:t>
            </a:r>
            <a:endParaRPr>
              <a:latin typeface="Arial"/>
              <a:ea typeface="Arial"/>
              <a:cs typeface="Arial"/>
              <a:sym typeface="Arial"/>
            </a:endParaRPr>
          </a:p>
          <a:p>
            <a:pPr indent="0" lvl="0" marL="0" rtl="0" algn="just">
              <a:lnSpc>
                <a:spcPct val="114999"/>
              </a:lnSpc>
              <a:spcBef>
                <a:spcPts val="1200"/>
              </a:spcBef>
              <a:spcAft>
                <a:spcPts val="0"/>
              </a:spcAft>
              <a:buNone/>
            </a:pPr>
            <a:r>
              <a:rPr lang="fr-FR">
                <a:latin typeface="Arial"/>
                <a:ea typeface="Arial"/>
                <a:cs typeface="Arial"/>
                <a:sym typeface="Arial"/>
              </a:rPr>
              <a:t> </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179" name="Google Shape;179;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Option 1 : imprimer la diapo. Les apprenants entourent les bonnes réponses.</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Option 2 : projeter la diapo. Les apprenants écrivent les numéros 1 à 5 et le bon mot pour chaque numéro.</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fr-FR"/>
              <a:t>Pour les 2 options, les apprenants comparent leurs réponses en binôme.</a:t>
            </a:r>
            <a:endParaRPr/>
          </a:p>
          <a:p>
            <a:pPr indent="0" lvl="0" marL="0" rtl="0" algn="l">
              <a:spcBef>
                <a:spcPts val="0"/>
              </a:spcBef>
              <a:spcAft>
                <a:spcPts val="0"/>
              </a:spcAft>
              <a:buClr>
                <a:schemeClr val="dk1"/>
              </a:buClr>
              <a:buSzPts val="1100"/>
              <a:buFont typeface="Arial"/>
              <a:buNone/>
            </a:pPr>
            <a:r>
              <a:rPr b="0" i="0" lang="fr-FR"/>
              <a:t>Corriger avec le groupe-classe</a:t>
            </a:r>
            <a:endParaRPr b="0" i="0"/>
          </a:p>
          <a:p>
            <a:pPr indent="0" lvl="0" marL="0" rtl="0" algn="l">
              <a:spcBef>
                <a:spcPts val="0"/>
              </a:spcBef>
              <a:spcAft>
                <a:spcPts val="0"/>
              </a:spcAft>
              <a:buClr>
                <a:schemeClr val="dk1"/>
              </a:buClr>
              <a:buSzPts val="1100"/>
              <a:buFont typeface="Arial"/>
              <a:buNone/>
            </a:pPr>
            <a:r>
              <a:rPr lang="fr-FR"/>
              <a:t>Cliquer pour montrer les bonnes réponses : 1.bleu  2.caressait  3.abeilles  4.sucré  5.parfum</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b="1" i="1"/>
          </a:p>
          <a:p>
            <a:pPr indent="0" lvl="0" marL="0" rtl="0" algn="l">
              <a:spcBef>
                <a:spcPts val="0"/>
              </a:spcBef>
              <a:spcAft>
                <a:spcPts val="0"/>
              </a:spcAft>
              <a:buClr>
                <a:schemeClr val="dk1"/>
              </a:buClr>
              <a:buSzPts val="1200"/>
              <a:buFont typeface="Calibri"/>
              <a:buNone/>
            </a:pPr>
            <a:r>
              <a:t/>
            </a:r>
            <a:endParaRPr/>
          </a:p>
        </p:txBody>
      </p:sp>
      <p:sp>
        <p:nvSpPr>
          <p:cNvPr id="187" name="Google Shape;187;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Les amis, Romy a fait une très belle description de la nature. Elle l’a faite à travers les 5 sens. Quels sont les 5 sens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b="1" i="1" lang="fr-FR">
                <a:solidFill>
                  <a:srgbClr val="0C0C0C"/>
                </a:solidFill>
                <a:latin typeface="Arial"/>
                <a:ea typeface="Arial"/>
                <a:cs typeface="Arial"/>
                <a:sym typeface="Arial"/>
              </a:rPr>
              <a:t>Ce sont la vue, l’odorat, l’ouïe, le goût et le toucher.</a:t>
            </a:r>
            <a:endParaRPr b="1" i="1">
              <a:solidFill>
                <a:srgbClr val="0C0C0C"/>
              </a:solidFill>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Associez les phrases de Romy aux 5 sens.</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Projeter la diapo et accorder du temps aux apprenants pour réfléchir aux réponses puis les comparer à deux</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Corriger avec le groupe-classe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1. la vue  2. le toucher  3. l'ouïe  4. le goût  5. l’odorat</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199" name="Google Shape;199;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211" name="Google Shape;211;p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rPr b="1" lang="fr-FR" u="none"/>
              <a:t>Expression orale</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Calibri"/>
              <a:buNone/>
            </a:pPr>
            <a:r>
              <a:rPr b="1" lang="fr-FR"/>
              <a:t>Objectif du curriculum </a:t>
            </a:r>
            <a:endParaRPr/>
          </a:p>
          <a:p>
            <a:pPr indent="0" lvl="0" marL="0" rtl="0" algn="l">
              <a:spcBef>
                <a:spcPts val="0"/>
              </a:spcBef>
              <a:spcAft>
                <a:spcPts val="0"/>
              </a:spcAft>
              <a:buClr>
                <a:srgbClr val="000000"/>
              </a:buClr>
              <a:buSzPts val="1800"/>
              <a:buFont typeface="Calibri"/>
              <a:buNone/>
            </a:pPr>
            <a:r>
              <a:rPr b="0" i="0" lang="fr-FR" sz="1800">
                <a:solidFill>
                  <a:srgbClr val="000000"/>
                </a:solidFill>
                <a:latin typeface="Calibri"/>
                <a:ea typeface="Calibri"/>
                <a:cs typeface="Calibri"/>
                <a:sym typeface="Calibri"/>
              </a:rPr>
              <a:t>Rendre compte d'événements quotidiens, scolaires et extrascolaires</a:t>
            </a:r>
            <a:endParaRPr b="0" i="0" sz="1800">
              <a:solidFill>
                <a:srgbClr val="000000"/>
              </a:solidFill>
              <a:latin typeface="Calibri"/>
              <a:ea typeface="Calibri"/>
              <a:cs typeface="Calibri"/>
              <a:sym typeface="Calibri"/>
            </a:endParaRPr>
          </a:p>
          <a:p>
            <a:pPr indent="0" lvl="0" marL="0" rtl="0" algn="l">
              <a:spcBef>
                <a:spcPts val="0"/>
              </a:spcBef>
              <a:spcAft>
                <a:spcPts val="0"/>
              </a:spcAft>
              <a:buClr>
                <a:schemeClr val="dk1"/>
              </a:buClr>
              <a:buSzPts val="12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rPr b="1" lang="fr-FR">
                <a:highlight>
                  <a:schemeClr val="lt1"/>
                </a:highlight>
              </a:rPr>
              <a:t>Objectif sp</a:t>
            </a:r>
            <a:r>
              <a:rPr b="1" lang="fr-FR"/>
              <a:t>é</a:t>
            </a:r>
            <a:r>
              <a:rPr b="1" lang="fr-FR">
                <a:highlight>
                  <a:schemeClr val="lt1"/>
                </a:highlight>
              </a:rPr>
              <a:t>cifique</a:t>
            </a:r>
            <a:endParaRPr/>
          </a:p>
          <a:p>
            <a:pPr indent="0" lvl="0" marL="0" rtl="0" algn="l">
              <a:spcBef>
                <a:spcPts val="0"/>
              </a:spcBef>
              <a:spcAft>
                <a:spcPts val="0"/>
              </a:spcAft>
              <a:buClr>
                <a:srgbClr val="000000"/>
              </a:buClr>
              <a:buSzPts val="1200"/>
              <a:buFont typeface="Calibri"/>
              <a:buNone/>
            </a:pPr>
            <a:r>
              <a:rPr b="0" i="0" lang="fr-FR" sz="1200">
                <a:solidFill>
                  <a:srgbClr val="000000"/>
                </a:solidFill>
                <a:latin typeface="Calibri"/>
                <a:ea typeface="Calibri"/>
                <a:cs typeface="Calibri"/>
                <a:sym typeface="Calibri"/>
              </a:rPr>
              <a:t>Rendre compte d’un pique-nique en famille en mettant l’accent sur la description d’un paysage au printemps</a:t>
            </a:r>
            <a:endParaRPr>
              <a:solidFill>
                <a:srgbClr val="000000"/>
              </a:solidFill>
            </a:endParaRPr>
          </a:p>
        </p:txBody>
      </p:sp>
      <p:sp>
        <p:nvSpPr>
          <p:cNvPr id="222" name="Google Shape;22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p:txBody>
      </p:sp>
      <p:sp>
        <p:nvSpPr>
          <p:cNvPr id="228" name="Google Shape;2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Dans sa description de la montagne, Romy emploie beaucoup d’adjectifs. </a:t>
            </a:r>
            <a:endParaRPr b="1" i="1">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1" lang="fr-FR" sz="1200">
                <a:solidFill>
                  <a:srgbClr val="000000"/>
                </a:solidFill>
                <a:latin typeface="Calibri"/>
                <a:ea typeface="Calibri"/>
                <a:cs typeface="Calibri"/>
                <a:sym typeface="Calibri"/>
              </a:rPr>
              <a:t>Écoutez </a:t>
            </a:r>
            <a:r>
              <a:rPr b="1" i="1" lang="fr-FR">
                <a:latin typeface="Arial"/>
                <a:ea typeface="Arial"/>
                <a:cs typeface="Arial"/>
                <a:sym typeface="Arial"/>
              </a:rPr>
              <a:t>cet extrait du dialogue </a:t>
            </a:r>
            <a:r>
              <a:rPr b="1" i="1" lang="fr-FR" sz="1200">
                <a:solidFill>
                  <a:srgbClr val="000000"/>
                </a:solidFill>
                <a:latin typeface="Calibri"/>
                <a:ea typeface="Calibri"/>
                <a:cs typeface="Calibri"/>
                <a:sym typeface="Calibri"/>
              </a:rPr>
              <a:t>et dictez les phrases où Romy emploie des adjectifs.  </a:t>
            </a:r>
            <a:endParaRPr/>
          </a:p>
          <a:p>
            <a:pPr indent="0" lvl="0" marL="0" rtl="0" algn="l">
              <a:spcBef>
                <a:spcPts val="0"/>
              </a:spcBef>
              <a:spcAft>
                <a:spcPts val="0"/>
              </a:spcAft>
              <a:buNone/>
            </a:pPr>
            <a:r>
              <a:t/>
            </a:r>
            <a:endParaRPr b="1" i="1">
              <a:latin typeface="Arial"/>
              <a:ea typeface="Arial"/>
              <a:cs typeface="Arial"/>
              <a:sym typeface="Arial"/>
            </a:endParaRPr>
          </a:p>
          <a:p>
            <a:pPr indent="-901700" lvl="0" marL="901700" rtl="0" algn="l">
              <a:lnSpc>
                <a:spcPct val="114999"/>
              </a:lnSpc>
              <a:spcBef>
                <a:spcPts val="1200"/>
              </a:spcBef>
              <a:spcAft>
                <a:spcPts val="0"/>
              </a:spcAft>
              <a:buNone/>
            </a:pPr>
            <a:r>
              <a:rPr lang="fr-FR">
                <a:latin typeface="Arial"/>
                <a:ea typeface="Arial"/>
                <a:cs typeface="Arial"/>
                <a:sym typeface="Arial"/>
              </a:rPr>
              <a:t>Faire écouter l'extrait de l'enregistrement </a:t>
            </a:r>
            <a:endParaRPr>
              <a:latin typeface="Arial"/>
              <a:ea typeface="Arial"/>
              <a:cs typeface="Arial"/>
              <a:sym typeface="Arial"/>
            </a:endParaRPr>
          </a:p>
          <a:p>
            <a:pPr indent="-901700" lvl="0" marL="901700" rtl="0" algn="l">
              <a:lnSpc>
                <a:spcPct val="114999"/>
              </a:lnSpc>
              <a:spcBef>
                <a:spcPts val="1200"/>
              </a:spcBef>
              <a:spcAft>
                <a:spcPts val="0"/>
              </a:spcAft>
              <a:buNone/>
            </a:pPr>
            <a:r>
              <a:rPr lang="fr-FR">
                <a:latin typeface="Arial"/>
                <a:ea typeface="Arial"/>
                <a:cs typeface="Arial"/>
                <a:sym typeface="Arial"/>
              </a:rPr>
              <a:t>[Le ciel était bleu clair.</a:t>
            </a:r>
            <a:endParaRPr/>
          </a:p>
          <a:p>
            <a:pPr indent="-901700" lvl="0" marL="901700" rtl="0" algn="l">
              <a:lnSpc>
                <a:spcPct val="114999"/>
              </a:lnSpc>
              <a:spcBef>
                <a:spcPts val="1200"/>
              </a:spcBef>
              <a:spcAft>
                <a:spcPts val="0"/>
              </a:spcAft>
              <a:buNone/>
            </a:pPr>
            <a:r>
              <a:rPr lang="fr-FR">
                <a:latin typeface="Arial"/>
                <a:ea typeface="Arial"/>
                <a:cs typeface="Arial"/>
                <a:sym typeface="Arial"/>
              </a:rPr>
              <a:t>Un petit vent caressait notre visage.</a:t>
            </a:r>
            <a:endParaRPr/>
          </a:p>
          <a:p>
            <a:pPr indent="-901700" lvl="0" marL="901700" rtl="0" algn="l">
              <a:lnSpc>
                <a:spcPct val="114999"/>
              </a:lnSpc>
              <a:spcBef>
                <a:spcPts val="1200"/>
              </a:spcBef>
              <a:spcAft>
                <a:spcPts val="0"/>
              </a:spcAft>
              <a:buNone/>
            </a:pPr>
            <a:r>
              <a:rPr lang="fr-FR">
                <a:latin typeface="Arial"/>
                <a:ea typeface="Arial"/>
                <a:cs typeface="Arial"/>
                <a:sym typeface="Arial"/>
              </a:rPr>
              <a:t>Le bourdonnement des abeilles faisait une belle mélodie.</a:t>
            </a:r>
            <a:endParaRPr/>
          </a:p>
          <a:p>
            <a:pPr indent="-901700" lvl="0" marL="901700" rtl="0" algn="l">
              <a:lnSpc>
                <a:spcPct val="114999"/>
              </a:lnSpc>
              <a:spcBef>
                <a:spcPts val="1200"/>
              </a:spcBef>
              <a:spcAft>
                <a:spcPts val="0"/>
              </a:spcAft>
              <a:buNone/>
            </a:pPr>
            <a:r>
              <a:rPr lang="fr-FR">
                <a:latin typeface="Arial"/>
                <a:ea typeface="Arial"/>
                <a:cs typeface="Arial"/>
                <a:sym typeface="Arial"/>
              </a:rPr>
              <a:t>Les fruits avaient un goût sucré incomparable.</a:t>
            </a:r>
            <a:endParaRPr/>
          </a:p>
          <a:p>
            <a:pPr indent="-901700" lvl="0" marL="901700" rtl="0" algn="l">
              <a:lnSpc>
                <a:spcPct val="114999"/>
              </a:lnSpc>
              <a:spcBef>
                <a:spcPts val="1200"/>
              </a:spcBef>
              <a:spcAft>
                <a:spcPts val="0"/>
              </a:spcAft>
              <a:buNone/>
            </a:pPr>
            <a:r>
              <a:rPr lang="fr-FR">
                <a:latin typeface="Arial"/>
                <a:ea typeface="Arial"/>
                <a:cs typeface="Arial"/>
                <a:sym typeface="Arial"/>
              </a:rPr>
              <a:t>Il y avait beaucoup de fleurs multicolores.</a:t>
            </a:r>
            <a:endParaRPr/>
          </a:p>
          <a:p>
            <a:pPr indent="-901700" lvl="0" marL="901700" rtl="0" algn="l">
              <a:lnSpc>
                <a:spcPct val="114999"/>
              </a:lnSpc>
              <a:spcBef>
                <a:spcPts val="1200"/>
              </a:spcBef>
              <a:spcAft>
                <a:spcPts val="0"/>
              </a:spcAft>
              <a:buNone/>
            </a:pPr>
            <a:r>
              <a:rPr lang="fr-FR">
                <a:latin typeface="Arial"/>
                <a:ea typeface="Arial"/>
                <a:cs typeface="Arial"/>
                <a:sym typeface="Arial"/>
              </a:rPr>
              <a:t>Elles avaient un parfum sublime.]</a:t>
            </a:r>
            <a:endParaRPr b="0" i="0" sz="1200">
              <a:solidFill>
                <a:schemeClr val="dk1"/>
              </a:solidFill>
              <a:latin typeface="Arial"/>
              <a:ea typeface="Arial"/>
              <a:cs typeface="Arial"/>
              <a:sym typeface="Arial"/>
            </a:endParaRPr>
          </a:p>
          <a:p>
            <a:pPr indent="-901700" lvl="0" marL="901700" rtl="0" algn="l">
              <a:lnSpc>
                <a:spcPct val="114999"/>
              </a:lnSpc>
              <a:spcBef>
                <a:spcPts val="1200"/>
              </a:spcBef>
              <a:spcAft>
                <a:spcPts val="0"/>
              </a:spcAft>
              <a:buNone/>
            </a:pPr>
            <a:r>
              <a:rPr b="0" i="0" lang="fr-FR" sz="1200">
                <a:solidFill>
                  <a:schemeClr val="dk1"/>
                </a:solidFill>
                <a:latin typeface="Arial"/>
                <a:ea typeface="Arial"/>
                <a:cs typeface="Arial"/>
                <a:sym typeface="Arial"/>
              </a:rPr>
              <a:t>Recueillir les réponses des apprenants</a:t>
            </a:r>
            <a:endParaRPr/>
          </a:p>
          <a:p>
            <a:pPr indent="-901700" lvl="0" marL="901700" rtl="0" algn="l">
              <a:lnSpc>
                <a:spcPct val="114999"/>
              </a:lnSpc>
              <a:spcBef>
                <a:spcPts val="1200"/>
              </a:spcBef>
              <a:spcAft>
                <a:spcPts val="0"/>
              </a:spcAft>
              <a:buNone/>
            </a:pPr>
            <a:r>
              <a:rPr b="0" i="0" lang="fr-FR" sz="1200">
                <a:solidFill>
                  <a:schemeClr val="dk1"/>
                </a:solidFill>
                <a:latin typeface="Arial"/>
                <a:ea typeface="Arial"/>
                <a:cs typeface="Arial"/>
                <a:sym typeface="Arial"/>
              </a:rPr>
              <a:t>Cliquer pour afficher les phrases</a:t>
            </a:r>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Lisez les phrases et dites dans chaque phrase de quoi on parle.</a:t>
            </a:r>
            <a:endParaRPr/>
          </a:p>
          <a:p>
            <a:pPr indent="-901700" lvl="0" marL="901700" rtl="0" algn="l">
              <a:lnSpc>
                <a:spcPct val="114999"/>
              </a:lnSpc>
              <a:spcBef>
                <a:spcPts val="1200"/>
              </a:spcBef>
              <a:spcAft>
                <a:spcPts val="0"/>
              </a:spcAft>
              <a:buNone/>
            </a:pPr>
            <a:r>
              <a:rPr b="0" i="0" lang="fr-FR" sz="1800">
                <a:solidFill>
                  <a:srgbClr val="000000"/>
                </a:solidFill>
                <a:latin typeface="Calibri"/>
                <a:ea typeface="Calibri"/>
                <a:cs typeface="Calibri"/>
                <a:sym typeface="Calibri"/>
              </a:rPr>
              <a:t>[Pause 5 secondes]</a:t>
            </a:r>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Le ciel / Un vent / Le bourdonnement des abeilles / Les fruits - un goût / de fleurs / Un parfum  </a:t>
            </a:r>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Quels adjectifs Romy emploie-t-elle pour décrire ces éléments ? </a:t>
            </a:r>
            <a:endParaRPr b="1" i="1" sz="1800">
              <a:solidFill>
                <a:srgbClr val="000000"/>
              </a:solidFill>
              <a:latin typeface="Calibri"/>
              <a:ea typeface="Calibri"/>
              <a:cs typeface="Calibri"/>
              <a:sym typeface="Calibri"/>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Comment est le ciel ? Le vent ? La mélodie ? Le goût ? Comment sont les fleurs ? Et le parfum ?</a:t>
            </a:r>
            <a:endParaRPr/>
          </a:p>
          <a:p>
            <a:pPr indent="-901700" lvl="0" marL="901700" rtl="0" algn="l">
              <a:lnSpc>
                <a:spcPct val="114999"/>
              </a:lnSpc>
              <a:spcBef>
                <a:spcPts val="1200"/>
              </a:spcBef>
              <a:spcAft>
                <a:spcPts val="0"/>
              </a:spcAft>
              <a:buNone/>
            </a:pPr>
            <a:r>
              <a:rPr b="0" i="0" lang="fr-FR" sz="1800">
                <a:solidFill>
                  <a:srgbClr val="000000"/>
                </a:solidFill>
                <a:latin typeface="Calibri"/>
                <a:ea typeface="Calibri"/>
                <a:cs typeface="Calibri"/>
                <a:sym typeface="Calibri"/>
              </a:rPr>
              <a:t>[Pause 8 secondes]</a:t>
            </a:r>
            <a:endParaRPr b="0" i="0">
              <a:solidFill>
                <a:srgbClr val="000000"/>
              </a:solidFill>
              <a:latin typeface="Calibri"/>
              <a:ea typeface="Calibri"/>
              <a:cs typeface="Calibri"/>
              <a:sym typeface="Calibri"/>
            </a:endParaRPr>
          </a:p>
          <a:p>
            <a:pPr indent="0" lvl="0" marL="0" rtl="0" algn="l">
              <a:spcBef>
                <a:spcPts val="0"/>
              </a:spcBef>
              <a:spcAft>
                <a:spcPts val="0"/>
              </a:spcAft>
              <a:buNone/>
            </a:pPr>
            <a:r>
              <a:t/>
            </a:r>
            <a:endParaRPr b="1" i="1">
              <a:highlight>
                <a:srgbClr val="FFFF00"/>
              </a:highlight>
            </a:endParaRPr>
          </a:p>
        </p:txBody>
      </p:sp>
      <p:sp>
        <p:nvSpPr>
          <p:cNvPr id="236" name="Google Shape;236;p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838200" lvl="0" marL="838200" rtl="0" algn="l">
              <a:lnSpc>
                <a:spcPct val="114999"/>
              </a:lnSpc>
              <a:spcBef>
                <a:spcPts val="1200"/>
              </a:spcBef>
              <a:spcAft>
                <a:spcPts val="0"/>
              </a:spcAft>
              <a:buNone/>
            </a:pPr>
            <a:r>
              <a:rPr lang="fr-FR">
                <a:latin typeface="Arial"/>
                <a:ea typeface="Arial"/>
                <a:cs typeface="Arial"/>
                <a:sym typeface="Arial"/>
              </a:rPr>
              <a:t>Corriger avec le groupe-classe </a:t>
            </a:r>
            <a:endParaRPr/>
          </a:p>
          <a:p>
            <a:pPr indent="-838200" lvl="0" marL="838200" rtl="0" algn="l">
              <a:lnSpc>
                <a:spcPct val="114999"/>
              </a:lnSpc>
              <a:spcBef>
                <a:spcPts val="1200"/>
              </a:spcBef>
              <a:spcAft>
                <a:spcPts val="0"/>
              </a:spcAft>
              <a:buNone/>
            </a:pPr>
            <a:r>
              <a:rPr lang="fr-FR">
                <a:latin typeface="Arial"/>
                <a:ea typeface="Arial"/>
                <a:cs typeface="Arial"/>
                <a:sym typeface="Arial"/>
              </a:rPr>
              <a:t>Cliquer pour surligner les réponses</a:t>
            </a:r>
            <a:endParaRPr/>
          </a:p>
          <a:p>
            <a:pPr indent="-838200" lvl="0" marL="838200" rtl="0" algn="l">
              <a:lnSpc>
                <a:spcPct val="114999"/>
              </a:lnSpc>
              <a:spcBef>
                <a:spcPts val="1200"/>
              </a:spcBef>
              <a:spcAft>
                <a:spcPts val="0"/>
              </a:spcAft>
              <a:buNone/>
            </a:pPr>
            <a:r>
              <a:rPr lang="fr-FR">
                <a:latin typeface="Arial"/>
                <a:ea typeface="Arial"/>
                <a:cs typeface="Arial"/>
                <a:sym typeface="Arial"/>
              </a:rPr>
              <a:t>Bleu clair ; petit ; belle ; sucré ; incomparable ; multicolores ; sublime</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Alors les amis, les adjectifs sont très importants dans la description. Pourquoi ?</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Les adjectifs sont importants car ils nous permettent de dégager la forme des choses, la couleur, l’odeur, l’apparence, le goût, etc. </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Donc les adjectifs nous permettent d'imaginer le paysage dont il s’agit.</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t/>
            </a:r>
            <a:endParaRPr/>
          </a:p>
          <a:p>
            <a:pPr indent="0" lvl="0" marL="0" rtl="0" algn="l">
              <a:spcBef>
                <a:spcPts val="0"/>
              </a:spcBef>
              <a:spcAft>
                <a:spcPts val="0"/>
              </a:spcAft>
              <a:buClr>
                <a:schemeClr val="dk1"/>
              </a:buClr>
              <a:buSzPts val="1100"/>
              <a:buFont typeface="Arial"/>
              <a:buNone/>
            </a:pPr>
            <a:r>
              <a:t/>
            </a:r>
            <a:endParaRPr b="1" i="1"/>
          </a:p>
          <a:p>
            <a:pPr indent="0" lvl="0" marL="0" rtl="0" algn="l">
              <a:spcBef>
                <a:spcPts val="0"/>
              </a:spcBef>
              <a:spcAft>
                <a:spcPts val="0"/>
              </a:spcAft>
              <a:buNone/>
            </a:pPr>
            <a:r>
              <a:t/>
            </a:r>
            <a:endParaRPr b="1" i="1">
              <a:highlight>
                <a:srgbClr val="FFFF00"/>
              </a:highlight>
            </a:endParaRPr>
          </a:p>
        </p:txBody>
      </p:sp>
      <p:sp>
        <p:nvSpPr>
          <p:cNvPr id="244" name="Google Shape;244;p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fr-FR" u="none">
                <a:latin typeface="Arial"/>
                <a:ea typeface="Arial"/>
                <a:cs typeface="Arial"/>
                <a:sym typeface="Arial"/>
              </a:rPr>
              <a:t>Compréhension de l’oral</a:t>
            </a:r>
            <a:endParaRPr b="1" u="none">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Comprendre un document sonore où l’on décrit un paysage dans le cadre d’une narration</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Arial"/>
              <a:buNone/>
            </a:pPr>
            <a:r>
              <a:rPr b="1" lang="fr-FR" u="none">
                <a:latin typeface="Arial"/>
                <a:ea typeface="Arial"/>
                <a:cs typeface="Arial"/>
                <a:sym typeface="Arial"/>
              </a:rPr>
              <a:t>Expression orale</a:t>
            </a:r>
            <a:endParaRPr/>
          </a:p>
          <a:p>
            <a:pPr indent="0" lvl="0" marL="0" rtl="0" algn="l">
              <a:lnSpc>
                <a:spcPct val="115000"/>
              </a:lnSpc>
              <a:spcBef>
                <a:spcPts val="0"/>
              </a:spcBef>
              <a:spcAft>
                <a:spcPts val="0"/>
              </a:spcAft>
              <a:buClr>
                <a:schemeClr val="dk1"/>
              </a:buClr>
              <a:buSzPts val="1400"/>
              <a:buFont typeface="Calibri"/>
              <a:buNone/>
            </a:pPr>
            <a:r>
              <a:t/>
            </a:r>
            <a:endParaRPr u="none">
              <a:latin typeface="Arial"/>
              <a:ea typeface="Arial"/>
              <a:cs typeface="Arial"/>
              <a:sym typeface="Arial"/>
            </a:endParaRPr>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rgbClr val="000000"/>
              </a:buClr>
              <a:buSzPts val="1800"/>
              <a:buFont typeface="Calibri"/>
              <a:buNone/>
            </a:pPr>
            <a:r>
              <a:rPr b="0" i="0" lang="fr-FR" sz="1800">
                <a:solidFill>
                  <a:srgbClr val="000000"/>
                </a:solidFill>
                <a:latin typeface="Calibri"/>
                <a:ea typeface="Calibri"/>
                <a:cs typeface="Calibri"/>
                <a:sym typeface="Calibri"/>
              </a:rPr>
              <a:t>Rendre compte d'événements quotidiens, scolaires et extrascolaires</a:t>
            </a:r>
            <a:endParaRPr/>
          </a:p>
          <a:p>
            <a:pPr indent="0" lvl="0" marL="0" rtl="0" algn="l">
              <a:lnSpc>
                <a:spcPct val="115000"/>
              </a:lnSpc>
              <a:spcBef>
                <a:spcPts val="0"/>
              </a:spcBef>
              <a:spcAft>
                <a:spcPts val="0"/>
              </a:spcAft>
              <a:buClr>
                <a:schemeClr val="dk1"/>
              </a:buClr>
              <a:buSzPts val="1400"/>
              <a:buFont typeface="Arial"/>
              <a:buNone/>
            </a:pPr>
            <a:r>
              <a:rPr b="1" lang="fr-FR">
                <a:latin typeface="Arial"/>
                <a:ea typeface="Arial"/>
                <a:cs typeface="Arial"/>
                <a:sym typeface="Arial"/>
              </a:rPr>
              <a:t>Objectif spécifique</a:t>
            </a:r>
            <a:endParaRPr>
              <a:latin typeface="Arial"/>
              <a:ea typeface="Arial"/>
              <a:cs typeface="Arial"/>
              <a:sym typeface="Arial"/>
            </a:endParaRPr>
          </a:p>
          <a:p>
            <a:pPr indent="0" lvl="0" marL="0" rtl="0" algn="l">
              <a:spcBef>
                <a:spcPts val="0"/>
              </a:spcBef>
              <a:spcAft>
                <a:spcPts val="0"/>
              </a:spcAft>
              <a:buClr>
                <a:srgbClr val="000000"/>
              </a:buClr>
              <a:buSzPts val="1200"/>
              <a:buFont typeface="Calibri"/>
              <a:buNone/>
            </a:pPr>
            <a:r>
              <a:rPr b="0" i="0" lang="fr-FR" sz="1200">
                <a:solidFill>
                  <a:srgbClr val="000000"/>
                </a:solidFill>
                <a:latin typeface="Calibri"/>
                <a:ea typeface="Calibri"/>
                <a:cs typeface="Calibri"/>
                <a:sym typeface="Calibri"/>
              </a:rPr>
              <a:t>Rendre compte d’un pique-nique en famille en mettant l’accent sur la description d’un paysage au printemps</a:t>
            </a:r>
            <a:endParaRPr>
              <a:solidFill>
                <a:srgbClr val="000000"/>
              </a:solidFil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Lisez les phrases de Romy et trouvez le verbe dans chacune de ces phrases. </a:t>
            </a:r>
            <a:endParaRPr/>
          </a:p>
          <a:p>
            <a:pPr indent="0" lvl="0" marL="0" marR="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[Pause 5 secondes] </a:t>
            </a:r>
            <a:endParaRPr/>
          </a:p>
          <a:p>
            <a:pPr indent="0" lvl="0" marL="0" rtl="0" algn="l">
              <a:spcBef>
                <a:spcPts val="0"/>
              </a:spcBef>
              <a:spcAft>
                <a:spcPts val="0"/>
              </a:spcAft>
              <a:buNone/>
            </a:pPr>
            <a:r>
              <a:rPr b="0" i="0" lang="fr-FR">
                <a:latin typeface="Arial"/>
                <a:ea typeface="Arial"/>
                <a:cs typeface="Arial"/>
                <a:sym typeface="Arial"/>
              </a:rPr>
              <a:t>Recueillir les réponses des apprenants et cliquer pour surligner les verbes</a:t>
            </a:r>
            <a:endParaRPr/>
          </a:p>
          <a:p>
            <a:pPr indent="0" lvl="0" marL="0" rtl="0" algn="l">
              <a:spcBef>
                <a:spcPts val="0"/>
              </a:spcBef>
              <a:spcAft>
                <a:spcPts val="0"/>
              </a:spcAft>
              <a:buNone/>
            </a:pPr>
            <a:r>
              <a:rPr b="1" i="1" lang="fr-FR">
                <a:latin typeface="Arial"/>
                <a:ea typeface="Arial"/>
                <a:cs typeface="Arial"/>
                <a:sym typeface="Arial"/>
              </a:rPr>
              <a:t>Est-ce que Romy a décrit le paysage au présent ou au passé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 </a:t>
            </a:r>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Au passé.</a:t>
            </a:r>
            <a:endParaRPr b="1" i="1">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Quel temps verbal Romy a-t-elle utilisé dans sa description ? </a:t>
            </a:r>
            <a:endParaRPr b="1" i="1"/>
          </a:p>
          <a:p>
            <a:pPr indent="0" lvl="0" marL="0" rtl="0" algn="l">
              <a:spcBef>
                <a:spcPts val="0"/>
              </a:spcBef>
              <a:spcAft>
                <a:spcPts val="0"/>
              </a:spcAft>
              <a:buNone/>
            </a:pPr>
            <a:r>
              <a:rPr b="1" i="1" lang="fr-FR">
                <a:latin typeface="Arial"/>
                <a:ea typeface="Arial"/>
                <a:cs typeface="Arial"/>
                <a:sym typeface="Arial"/>
              </a:rPr>
              <a:t>Écoutez quelques phrases de Romy et relevez le temps verbal utilisé. </a:t>
            </a:r>
            <a:endParaRPr/>
          </a:p>
          <a:p>
            <a:pPr indent="0" lvl="0" marL="0" rtl="0" algn="l">
              <a:spcBef>
                <a:spcPts val="0"/>
              </a:spcBef>
              <a:spcAft>
                <a:spcPts val="0"/>
              </a:spcAft>
              <a:buNone/>
            </a:pPr>
            <a:r>
              <a:rPr lang="fr-FR">
                <a:latin typeface="Arial"/>
                <a:ea typeface="Arial"/>
                <a:cs typeface="Arial"/>
                <a:sym typeface="Arial"/>
              </a:rPr>
              <a:t>Faire écouter l'extrait de l'enregistrement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[Le ciel était bleu clair.</a:t>
            </a:r>
            <a:endParaRPr b="1" i="1"/>
          </a:p>
          <a:p>
            <a:pPr indent="0" lvl="0" marL="0" rtl="0" algn="l">
              <a:spcBef>
                <a:spcPts val="0"/>
              </a:spcBef>
              <a:spcAft>
                <a:spcPts val="0"/>
              </a:spcAft>
              <a:buNone/>
            </a:pPr>
            <a:r>
              <a:rPr lang="fr-FR">
                <a:latin typeface="Arial"/>
                <a:ea typeface="Arial"/>
                <a:cs typeface="Arial"/>
                <a:sym typeface="Arial"/>
              </a:rPr>
              <a:t>Un petit vent caressait notre visage.</a:t>
            </a:r>
            <a:endParaRPr b="1" i="1"/>
          </a:p>
          <a:p>
            <a:pPr indent="0" lvl="0" marL="0" rtl="0" algn="l">
              <a:spcBef>
                <a:spcPts val="0"/>
              </a:spcBef>
              <a:spcAft>
                <a:spcPts val="0"/>
              </a:spcAft>
              <a:buNone/>
            </a:pPr>
            <a:r>
              <a:rPr lang="fr-FR">
                <a:latin typeface="Arial"/>
                <a:ea typeface="Arial"/>
                <a:cs typeface="Arial"/>
                <a:sym typeface="Arial"/>
              </a:rPr>
              <a:t>Le bourdonnement des abeilles faisait une belle mélodie.]</a:t>
            </a:r>
            <a:endParaRPr b="1" i="1"/>
          </a:p>
          <a:p>
            <a:pPr indent="0" lvl="0" marL="0" rtl="0" algn="l">
              <a:spcBef>
                <a:spcPts val="0"/>
              </a:spcBef>
              <a:spcAft>
                <a:spcPts val="0"/>
              </a:spcAft>
              <a:buClr>
                <a:schemeClr val="dk1"/>
              </a:buClr>
              <a:buSzPts val="1100"/>
              <a:buFont typeface="Arial"/>
              <a:buNone/>
            </a:pPr>
            <a:r>
              <a:rPr b="1" i="1" lang="fr-FR"/>
              <a:t>Alors c’est quel temps ?</a:t>
            </a:r>
            <a:r>
              <a:rPr lang="fr-FR"/>
              <a:t> </a:t>
            </a:r>
            <a:endParaRPr/>
          </a:p>
          <a:p>
            <a:pPr indent="0" lvl="0" marL="0" rtl="0" algn="l">
              <a:spcBef>
                <a:spcPts val="0"/>
              </a:spcBef>
              <a:spcAft>
                <a:spcPts val="0"/>
              </a:spcAft>
              <a:buClr>
                <a:schemeClr val="dk1"/>
              </a:buClr>
              <a:buSzPts val="1100"/>
              <a:buFont typeface="Arial"/>
              <a:buNone/>
            </a:pPr>
            <a:r>
              <a:rPr lang="fr-FR"/>
              <a:t>[Pause 3 secondes]</a:t>
            </a:r>
            <a:endParaRPr/>
          </a:p>
          <a:p>
            <a:pPr indent="0" lvl="0" marL="0" rtl="0" algn="l">
              <a:spcBef>
                <a:spcPts val="0"/>
              </a:spcBef>
              <a:spcAft>
                <a:spcPts val="0"/>
              </a:spcAft>
              <a:buNone/>
            </a:pPr>
            <a:r>
              <a:rPr b="1" i="1" lang="fr-FR">
                <a:latin typeface="Arial"/>
                <a:ea typeface="Arial"/>
                <a:cs typeface="Arial"/>
                <a:sym typeface="Arial"/>
              </a:rPr>
              <a:t>L’imparfait.  </a:t>
            </a:r>
            <a:endParaRPr b="1" i="1"/>
          </a:p>
          <a:p>
            <a:pPr indent="0" lvl="0" marL="0" rtl="0" algn="l">
              <a:spcBef>
                <a:spcPts val="0"/>
              </a:spcBef>
              <a:spcAft>
                <a:spcPts val="0"/>
              </a:spcAft>
              <a:buNone/>
            </a:pPr>
            <a:r>
              <a:rPr lang="fr-FR">
                <a:latin typeface="Arial"/>
                <a:ea typeface="Arial"/>
                <a:cs typeface="Arial"/>
                <a:sym typeface="Arial"/>
              </a:rPr>
              <a:t>Possibilité de faire le rappel de la conjugaison de quelques verbes à l’imparfait</a:t>
            </a:r>
            <a:endParaRPr>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b="1" i="1"/>
          </a:p>
        </p:txBody>
      </p:sp>
      <p:sp>
        <p:nvSpPr>
          <p:cNvPr id="259" name="Google Shape;259;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Voyons Mathilde maintenant. </a:t>
            </a:r>
            <a:endParaRPr/>
          </a:p>
          <a:p>
            <a:pPr indent="0" lvl="0" marL="0" rtl="0" algn="l">
              <a:spcBef>
                <a:spcPts val="0"/>
              </a:spcBef>
              <a:spcAft>
                <a:spcPts val="0"/>
              </a:spcAft>
              <a:buNone/>
            </a:pPr>
            <a:r>
              <a:rPr b="1" i="1" lang="fr-FR">
                <a:latin typeface="Arial"/>
                <a:ea typeface="Arial"/>
                <a:cs typeface="Arial"/>
                <a:sym typeface="Arial"/>
              </a:rPr>
              <a:t>Mathilde est allée en pique-nique avec sa famille et elle a décrit le paysage autour d’elle.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Pouvez-vous l’aider à mettre les adjectifs à la bonne place ?</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p:txBody>
      </p:sp>
      <p:sp>
        <p:nvSpPr>
          <p:cNvPr id="270" name="Google Shape;270;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Projeter la diapo</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Accorder du temps aux apprenants pour réfléchir aux réponses et les comparer en binôme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Les apprenants écrivent les numéros 1 à 5 et puis, le mot convenable à côté de chaque numéro.</a:t>
            </a:r>
            <a:endParaRPr/>
          </a:p>
          <a:p>
            <a:pPr indent="0" lvl="0" marL="0" rtl="0" algn="l">
              <a:spcBef>
                <a:spcPts val="0"/>
              </a:spcBef>
              <a:spcAft>
                <a:spcPts val="0"/>
              </a:spcAft>
              <a:buNone/>
            </a:pPr>
            <a:r>
              <a:rPr b="1" i="1" lang="fr-FR">
                <a:latin typeface="Arial"/>
                <a:ea typeface="Arial"/>
                <a:cs typeface="Arial"/>
                <a:sym typeface="Arial"/>
              </a:rPr>
              <a:t>Complétez les phrases de Mathilde avec le mot convenable. </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highlight>
                <a:srgbClr val="FFFF00"/>
              </a:highlight>
            </a:endParaRPr>
          </a:p>
        </p:txBody>
      </p:sp>
      <p:sp>
        <p:nvSpPr>
          <p:cNvPr id="277" name="Google Shape;277;p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b="1" i="1" lang="fr-FR"/>
              <a:t>Vérifions ensemble. </a:t>
            </a:r>
            <a:endParaRPr/>
          </a:p>
          <a:p>
            <a:pPr indent="0" lvl="0" marL="0" marR="0" rtl="0" algn="l">
              <a:lnSpc>
                <a:spcPct val="100000"/>
              </a:lnSpc>
              <a:spcBef>
                <a:spcPts val="0"/>
              </a:spcBef>
              <a:spcAft>
                <a:spcPts val="0"/>
              </a:spcAft>
              <a:buClr>
                <a:srgbClr val="000000"/>
              </a:buClr>
              <a:buSzPts val="1400"/>
              <a:buFont typeface="Arial"/>
              <a:buNone/>
            </a:pPr>
            <a:r>
              <a:rPr lang="fr-FR"/>
              <a:t>Corriger avec le groupe-classe</a:t>
            </a:r>
            <a:endParaRPr/>
          </a:p>
          <a:p>
            <a:pPr indent="0" lvl="0" marL="0" marR="0" rtl="0" algn="l">
              <a:lnSpc>
                <a:spcPct val="100000"/>
              </a:lnSpc>
              <a:spcBef>
                <a:spcPts val="0"/>
              </a:spcBef>
              <a:spcAft>
                <a:spcPts val="0"/>
              </a:spcAft>
              <a:buClr>
                <a:srgbClr val="000000"/>
              </a:buClr>
              <a:buSzPts val="1400"/>
              <a:buFont typeface="Arial"/>
              <a:buNone/>
            </a:pPr>
            <a:r>
              <a:rPr lang="fr-FR"/>
              <a:t>Cliquer pour montrer les réponses</a:t>
            </a:r>
            <a:endParaRPr/>
          </a:p>
          <a:p>
            <a:pPr indent="0" lvl="0" marL="0" rtl="0" algn="l">
              <a:spcBef>
                <a:spcPts val="0"/>
              </a:spcBef>
              <a:spcAft>
                <a:spcPts val="0"/>
              </a:spcAft>
              <a:buClr>
                <a:schemeClr val="dk1"/>
              </a:buClr>
              <a:buSzPts val="1200"/>
              <a:buFont typeface="Calibri"/>
              <a:buNone/>
            </a:pPr>
            <a:r>
              <a:t/>
            </a:r>
            <a:endParaRPr b="1" i="1"/>
          </a:p>
        </p:txBody>
      </p:sp>
      <p:sp>
        <p:nvSpPr>
          <p:cNvPr id="291" name="Google Shape;291;p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Comme Romy, Mathilde a fait une belle description de la nature à travers les sens.</a:t>
            </a:r>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 Associez les phrases de Mathilde aux sens.</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Projeter la diapo et accorder du temps aux apprenants pour réfléchir aux réponses puis les comparer à deux</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Corriger avec le groupe-classe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1. La vue  2. La vue   3. L'ouïe  4. L’odorat</a:t>
            </a:r>
            <a:endParaRPr>
              <a:latin typeface="Arial"/>
              <a:ea typeface="Arial"/>
              <a:cs typeface="Arial"/>
              <a:sym typeface="Arial"/>
            </a:endParaRPr>
          </a:p>
          <a:p>
            <a:pPr indent="0" lvl="0" marL="0" rtl="0" algn="l">
              <a:spcBef>
                <a:spcPts val="0"/>
              </a:spcBef>
              <a:spcAft>
                <a:spcPts val="0"/>
              </a:spcAft>
              <a:buNone/>
            </a:pPr>
            <a:r>
              <a:t/>
            </a:r>
            <a:endParaRPr b="0" i="0" sz="2800" u="none" cap="none" strike="noStrike">
              <a:solidFill>
                <a:srgbClr val="595959"/>
              </a:solidFill>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305" name="Google Shape;305;p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 name="Google Shape;315;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Très bien ! Vous avez aidé Mathilde à compléter ses phrases.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Dans sa description de la nature, Mathilde a oublié de conjuguer trois verbes.</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Lisez les phrases et mettez les verbes à l’imparfait.</a:t>
            </a:r>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[Pause 10 secondes]</a:t>
            </a:r>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Corriger avec le groupe-classe</a:t>
            </a:r>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Cliquer pour montrer les réponses</a:t>
            </a:r>
            <a:endParaRPr/>
          </a:p>
        </p:txBody>
      </p:sp>
      <p:sp>
        <p:nvSpPr>
          <p:cNvPr id="316" name="Google Shape;316;p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326" name="Google Shape;326;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Évaluation formative 1- Il s’agit de l’activité de PO qui servira d’évaluation formative.</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spcBef>
                <a:spcPts val="0"/>
              </a:spcBef>
              <a:spcAft>
                <a:spcPts val="0"/>
              </a:spcAft>
              <a:buNone/>
            </a:pPr>
            <a:r>
              <a:rPr b="1" i="1" lang="fr-FR">
                <a:latin typeface="Arial"/>
                <a:ea typeface="Arial"/>
                <a:cs typeface="Arial"/>
                <a:sym typeface="Arial"/>
              </a:rPr>
              <a:t>C’est le printemps, vous avez pique-niqué en famille dans la nature. </a:t>
            </a:r>
            <a:endParaRPr/>
          </a:p>
          <a:p>
            <a:pPr indent="0" lvl="0" marL="0" rtl="0" algn="l">
              <a:lnSpc>
                <a:spcPct val="100000"/>
              </a:lnSpc>
              <a:spcBef>
                <a:spcPts val="0"/>
              </a:spcBef>
              <a:spcAft>
                <a:spcPts val="0"/>
              </a:spcAft>
              <a:buClr>
                <a:schemeClr val="dk1"/>
              </a:buClr>
              <a:buSzPts val="1400"/>
              <a:buFont typeface="Arial"/>
              <a:buNone/>
            </a:pPr>
            <a:r>
              <a:rPr b="1" i="1" lang="fr-FR">
                <a:latin typeface="Arial"/>
                <a:ea typeface="Arial"/>
                <a:cs typeface="Arial"/>
                <a:sym typeface="Arial"/>
              </a:rPr>
              <a:t>Décrivez votre paysage préféré à l’imparfait en utilisant les 5 sens : la vue, l’odorat, l’ouïe, le goût et le toucher.</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b="1" i="1"/>
          </a:p>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Accorder du temps aux apprenants pour préparer l’activité, puis former des binômes pour faire la description.</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Surveiller, offrir un coup de main et relever les erreurs récurrentes pour une correction collective ultérieurement. </a:t>
            </a:r>
            <a:endParaRPr/>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Notes à l’attention de l’enseignant(e)</a:t>
            </a:r>
            <a:endParaRPr b="1">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Critères d'évaluation :</a:t>
            </a:r>
            <a:endParaRPr b="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L’apprenant est capable de :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donner des idées conformes au sujet : décrire un paysage dans le cadre d’une narration.</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2- faire preuve de créativité / varier les idées </a:t>
            </a:r>
            <a:endParaRPr/>
          </a:p>
          <a:p>
            <a:pPr indent="0" lvl="0" marL="0" rtl="0" algn="l">
              <a:spcBef>
                <a:spcPts val="0"/>
              </a:spcBef>
              <a:spcAft>
                <a:spcPts val="0"/>
              </a:spcAft>
              <a:buNone/>
            </a:pPr>
            <a:r>
              <a:rPr lang="fr-FR">
                <a:latin typeface="Arial"/>
                <a:ea typeface="Arial"/>
                <a:cs typeface="Arial"/>
                <a:sym typeface="Arial"/>
              </a:rPr>
              <a:t>3- respecter la structure :  </a:t>
            </a:r>
            <a:r>
              <a:rPr lang="fr-FR">
                <a:solidFill>
                  <a:srgbClr val="0C0C0C"/>
                </a:solidFill>
                <a:latin typeface="Arial"/>
                <a:ea typeface="Arial"/>
                <a:cs typeface="Arial"/>
                <a:sym typeface="Arial"/>
              </a:rPr>
              <a:t>décrire à travers les 5 sens : la vue, l’odorat, l’ouïe, le goût et le toucher.</a:t>
            </a:r>
            <a:endParaRPr>
              <a:solidFill>
                <a:srgbClr val="0C0C0C"/>
              </a:solidFill>
              <a:latin typeface="Arial"/>
              <a:ea typeface="Arial"/>
              <a:cs typeface="Arial"/>
              <a:sym typeface="Arial"/>
            </a:endParaRPr>
          </a:p>
          <a:p>
            <a:pPr indent="0" lvl="0" marL="50800" marR="50800" rtl="0" algn="l">
              <a:lnSpc>
                <a:spcPct val="115000"/>
              </a:lnSpc>
              <a:spcBef>
                <a:spcPts val="1200"/>
              </a:spcBef>
              <a:spcAft>
                <a:spcPts val="0"/>
              </a:spcAft>
              <a:buClr>
                <a:schemeClr val="dk1"/>
              </a:buClr>
              <a:buSzPts val="1100"/>
              <a:buFont typeface="Arial"/>
              <a:buNone/>
            </a:pPr>
            <a:r>
              <a:rPr lang="fr-FR">
                <a:solidFill>
                  <a:srgbClr val="0C0C0C"/>
                </a:solidFill>
                <a:latin typeface="Arial"/>
                <a:ea typeface="Arial"/>
                <a:cs typeface="Arial"/>
                <a:sym typeface="Arial"/>
              </a:rPr>
              <a:t>GN / PP + verbe à l’imparfait</a:t>
            </a:r>
            <a:endParaRPr>
              <a:solidFill>
                <a:srgbClr val="0C0C0C"/>
              </a:solidFill>
              <a:latin typeface="Arial"/>
              <a:ea typeface="Arial"/>
              <a:cs typeface="Arial"/>
              <a:sym typeface="Arial"/>
            </a:endParaRPr>
          </a:p>
          <a:p>
            <a:pPr indent="0" lvl="0" marL="50800" marR="50800" rtl="0" algn="l">
              <a:lnSpc>
                <a:spcPct val="115000"/>
              </a:lnSpc>
              <a:spcBef>
                <a:spcPts val="1200"/>
              </a:spcBef>
              <a:spcAft>
                <a:spcPts val="0"/>
              </a:spcAft>
              <a:buClr>
                <a:schemeClr val="dk1"/>
              </a:buClr>
              <a:buSzPts val="1100"/>
              <a:buFont typeface="Arial"/>
              <a:buNone/>
            </a:pPr>
            <a:r>
              <a:rPr lang="fr-FR">
                <a:solidFill>
                  <a:srgbClr val="0C0C0C"/>
                </a:solidFill>
                <a:latin typeface="Arial"/>
                <a:ea typeface="Arial"/>
                <a:cs typeface="Arial"/>
                <a:sym typeface="Arial"/>
              </a:rPr>
              <a:t>GN / PP + verbe être / avoir à l’imparfait</a:t>
            </a:r>
            <a:endParaRPr>
              <a:latin typeface="Arial"/>
              <a:ea typeface="Arial"/>
              <a:cs typeface="Arial"/>
              <a:sym typeface="Arial"/>
            </a:endParaRPr>
          </a:p>
          <a:p>
            <a:pPr indent="0" lvl="0" marL="0" rtl="0" algn="l">
              <a:lnSpc>
                <a:spcPct val="100000"/>
              </a:lnSpc>
              <a:spcBef>
                <a:spcPts val="1200"/>
              </a:spcBef>
              <a:spcAft>
                <a:spcPts val="0"/>
              </a:spcAft>
              <a:buClr>
                <a:schemeClr val="dk1"/>
              </a:buClr>
              <a:buSzPts val="1100"/>
              <a:buFont typeface="Arial"/>
              <a:buNone/>
            </a:pPr>
            <a:r>
              <a:rPr lang="fr-FR">
                <a:latin typeface="Arial"/>
                <a:ea typeface="Arial"/>
                <a:cs typeface="Arial"/>
                <a:sym typeface="Arial"/>
              </a:rPr>
              <a:t>4- employer des adjectifs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fr-FR">
                <a:latin typeface="Arial"/>
                <a:ea typeface="Arial"/>
                <a:cs typeface="Arial"/>
                <a:sym typeface="Arial"/>
              </a:rPr>
              <a:t>Si l’apprenant répond uniquement à deux critères, l’enseignant(e) l’invite à revoir les détails de la leçon.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Remarques sur l’évaluation formative :</a:t>
            </a:r>
            <a:endParaRPr b="1">
              <a:latin typeface="Arial"/>
              <a:ea typeface="Arial"/>
              <a:cs typeface="Arial"/>
              <a:sym typeface="Arial"/>
            </a:endParaRPr>
          </a:p>
          <a:p>
            <a:pPr indent="0" lvl="0" marL="0" rtl="0" algn="l">
              <a:lnSpc>
                <a:spcPct val="115000"/>
              </a:lnSpc>
              <a:spcBef>
                <a:spcPts val="0"/>
              </a:spcBef>
              <a:spcAft>
                <a:spcPts val="0"/>
              </a:spcAft>
              <a:buNone/>
            </a:pPr>
            <a:r>
              <a:rPr lang="fr-FR">
                <a:latin typeface="Arial"/>
                <a:ea typeface="Arial"/>
                <a:cs typeface="Arial"/>
                <a:sym typeface="Arial"/>
              </a:rPr>
              <a:t>1- Demander à l’apprenant comment il a pensé pour trouver la réponse. (Repérer la démarche suivie par l’apprenant.)</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2- Le but d’une évaluation formative est « d'évaluer pour enseigner » et non pas « d'enseigner pour évaluer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C’est pourquoi suite au résultat de l’évaluation l’enseignant est appelé à réguler les apprentissages : si le taux de réponses incorrectes est supérieur à 50%, il détecte les problèmes/lacunes des apprenants et y remédie.</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3- Donner de l’importance à l’aide individualisée : former différents groupes d’apprenants selon leurs besoins/aide individuelle pour chacun des apprenants.</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Mettre alors en pratique la différenciation pédagogique.</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Arial"/>
              <a:buNone/>
            </a:pPr>
            <a:r>
              <a:t/>
            </a:r>
            <a:endParaRPr/>
          </a:p>
        </p:txBody>
      </p:sp>
      <p:sp>
        <p:nvSpPr>
          <p:cNvPr id="333" name="Google Shape;333;p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t/>
            </a:r>
            <a:endParaRPr/>
          </a:p>
          <a:p>
            <a:pPr indent="0" lvl="0" marL="0" rtl="0" algn="l">
              <a:spcBef>
                <a:spcPts val="0"/>
              </a:spcBef>
              <a:spcAft>
                <a:spcPts val="0"/>
              </a:spcAft>
              <a:buNone/>
            </a:pPr>
            <a:r>
              <a:rPr b="1" i="1" lang="fr-FR">
                <a:latin typeface="Arial"/>
                <a:ea typeface="Arial"/>
                <a:cs typeface="Arial"/>
                <a:sym typeface="Arial"/>
              </a:rPr>
              <a:t>Les amis, il est temps de se dire « au revoir ».  </a:t>
            </a:r>
            <a:endParaRPr/>
          </a:p>
        </p:txBody>
      </p:sp>
      <p:sp>
        <p:nvSpPr>
          <p:cNvPr id="355" name="Google Shape;355;p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
        <p:nvSpPr>
          <p:cNvPr id="363" name="Google Shape;363;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r-FR" u="none">
                <a:latin typeface="Arial"/>
                <a:ea typeface="Arial"/>
                <a:cs typeface="Arial"/>
                <a:sym typeface="Arial"/>
              </a:rPr>
              <a:t>Compréhension de l’oral</a:t>
            </a:r>
            <a:endParaRPr/>
          </a:p>
          <a:p>
            <a:pPr indent="0" lvl="0" marL="0" rtl="0" algn="l">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Comprendre un document sonore où l’on décrit un paysage dans le cadre d’une narration</a:t>
            </a:r>
            <a:endParaRPr>
              <a:latin typeface="Arial"/>
              <a:ea typeface="Arial"/>
              <a:cs typeface="Arial"/>
              <a:sym typeface="Arial"/>
            </a:endParaRPr>
          </a:p>
          <a:p>
            <a:pPr indent="0" lvl="0" marL="0" rtl="0" algn="l">
              <a:spcBef>
                <a:spcPts val="0"/>
              </a:spcBef>
              <a:spcAft>
                <a:spcPts val="0"/>
              </a:spcAft>
              <a:buClr>
                <a:schemeClr val="dk1"/>
              </a:buClr>
              <a:buSzPts val="1400"/>
              <a:buFont typeface="Arial"/>
              <a:buNone/>
            </a:pPr>
            <a:r>
              <a:t/>
            </a:r>
            <a:endParaRPr/>
          </a:p>
          <a:p>
            <a:pPr indent="0" lvl="0" marL="0" rtl="0" algn="l">
              <a:spcBef>
                <a:spcPts val="0"/>
              </a:spcBef>
              <a:spcAft>
                <a:spcPts val="0"/>
              </a:spcAft>
              <a:buClr>
                <a:schemeClr val="dk1"/>
              </a:buClr>
              <a:buSzPts val="1200"/>
              <a:buFont typeface="Calibri"/>
              <a:buNone/>
            </a:pPr>
            <a:r>
              <a:t/>
            </a:r>
            <a:endParaRPr/>
          </a:p>
        </p:txBody>
      </p:sp>
      <p:sp>
        <p:nvSpPr>
          <p:cNvPr id="109" name="Google Shape;109;p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fr-FR">
                <a:latin typeface="Arial"/>
                <a:ea typeface="Arial"/>
                <a:cs typeface="Arial"/>
                <a:sym typeface="Arial"/>
              </a:rPr>
              <a:t>Les diapos contiennent 3 niveaux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Sur les diapos, des recommandations d’ordre général.</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2- Dans les notes, des propositions de ce que l’enseignant pourrait dire sont mises en gras et en italique.</a:t>
            </a:r>
            <a:endParaRPr/>
          </a:p>
          <a:p>
            <a:pPr indent="0" lvl="0" marL="0" rtl="0" algn="l">
              <a:spcBef>
                <a:spcPts val="0"/>
              </a:spcBef>
              <a:spcAft>
                <a:spcPts val="0"/>
              </a:spcAft>
              <a:buNone/>
            </a:pPr>
            <a:r>
              <a:rPr lang="fr-FR">
                <a:latin typeface="Arial"/>
                <a:ea typeface="Arial"/>
                <a:cs typeface="Arial"/>
                <a:sym typeface="Arial"/>
              </a:rPr>
              <a:t>3- Dans les notes, des recommandations au sujet de l’exploitation des textes ou des activités.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fr-FR">
                <a:latin typeface="Arial"/>
                <a:ea typeface="Arial"/>
                <a:cs typeface="Arial"/>
                <a:sym typeface="Arial"/>
              </a:rPr>
              <a:t>Nous vous remercions de lire toutes les notes attentivement.</a:t>
            </a: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9" name="Google Shape;1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37" name="Google Shape;137;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45" name="Google Shape;145;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Bonjour les amis ! Je respire mieux aujourd’hui. </a:t>
            </a:r>
            <a:endParaRPr/>
          </a:p>
          <a:p>
            <a:pPr indent="0" lvl="0" marL="0" rtl="0" algn="l">
              <a:spcBef>
                <a:spcPts val="0"/>
              </a:spcBef>
              <a:spcAft>
                <a:spcPts val="0"/>
              </a:spcAft>
              <a:buNone/>
            </a:pPr>
            <a:r>
              <a:rPr b="1" i="1" lang="fr-FR">
                <a:latin typeface="Arial"/>
                <a:ea typeface="Arial"/>
                <a:cs typeface="Arial"/>
                <a:sym typeface="Arial"/>
              </a:rPr>
              <a:t>Vous savez pourquoi ? </a:t>
            </a:r>
            <a:endParaRPr/>
          </a:p>
          <a:p>
            <a:pPr indent="0" lvl="0" marL="0" rtl="0" algn="l">
              <a:spcBef>
                <a:spcPts val="0"/>
              </a:spcBef>
              <a:spcAft>
                <a:spcPts val="0"/>
              </a:spcAft>
              <a:buNone/>
            </a:pPr>
            <a:r>
              <a:rPr b="1" i="1" lang="fr-FR">
                <a:latin typeface="Arial"/>
                <a:ea typeface="Arial"/>
                <a:cs typeface="Arial"/>
                <a:sym typeface="Arial"/>
              </a:rPr>
              <a:t>Parce que j’ai passé le weekend chez ma grand-mère à la montagne.</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Et vous ? Qu’est-ce que vous avez fait ce weekend ? Dites-le à votre camarade.</a:t>
            </a:r>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None/>
            </a:pPr>
            <a:r>
              <a:rPr lang="fr-FR">
                <a:latin typeface="Arial"/>
                <a:ea typeface="Arial"/>
                <a:cs typeface="Arial"/>
                <a:sym typeface="Arial"/>
              </a:rPr>
              <a:t>Recueillir quelques réponses des apprenants : les apprenants racontent ce que leur camarade a fait.</a:t>
            </a:r>
            <a:endParaRPr/>
          </a:p>
          <a:p>
            <a:pPr indent="0" lvl="0" marL="0" rtl="0" algn="l">
              <a:spcBef>
                <a:spcPts val="0"/>
              </a:spcBef>
              <a:spcAft>
                <a:spcPts val="0"/>
              </a:spcAft>
              <a:buClr>
                <a:schemeClr val="dk1"/>
              </a:buClr>
              <a:buSzPts val="1100"/>
              <a:buFont typeface="Arial"/>
              <a:buNone/>
            </a:pPr>
            <a:r>
              <a:t/>
            </a:r>
            <a:endParaRPr/>
          </a:p>
        </p:txBody>
      </p:sp>
      <p:sp>
        <p:nvSpPr>
          <p:cNvPr id="153" name="Google Shape;153;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6" name="Google Shape;66;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7" name="Google Shape;67;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2"/>
          <p:cNvSpPr/>
          <p:nvPr>
            <p:ph idx="2" type="pic"/>
          </p:nvPr>
        </p:nvSpPr>
        <p:spPr>
          <a:xfrm>
            <a:off x="5183188" y="987425"/>
            <a:ext cx="6172200" cy="4873625"/>
          </a:xfrm>
          <a:prstGeom prst="rect">
            <a:avLst/>
          </a:prstGeom>
          <a:noFill/>
          <a:ln>
            <a:noFill/>
          </a:ln>
        </p:spPr>
      </p:sp>
      <p:sp>
        <p:nvSpPr>
          <p:cNvPr id="73" name="Google Shape;73;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 name="Shape 27"/>
        <p:cNvGrpSpPr/>
        <p:nvPr/>
      </p:nvGrpSpPr>
      <p:grpSpPr>
        <a:xfrm>
          <a:off x="0" y="0"/>
          <a:ext cx="0" cy="0"/>
          <a:chOff x="0" y="0"/>
          <a:chExt cx="0" cy="0"/>
        </a:xfrm>
      </p:grpSpPr>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31" name="Shape 31"/>
        <p:cNvGrpSpPr/>
        <p:nvPr/>
      </p:nvGrpSpPr>
      <p:grpSpPr>
        <a:xfrm>
          <a:off x="0" y="0"/>
          <a:ext cx="0" cy="0"/>
          <a:chOff x="0" y="0"/>
          <a:chExt cx="0" cy="0"/>
        </a:xfrm>
      </p:grpSpPr>
      <p:sp>
        <p:nvSpPr>
          <p:cNvPr id="32" name="Google Shape;32;p5"/>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ative">
  <p:cSld name="fromative">
    <p:spTree>
      <p:nvGrpSpPr>
        <p:cNvPr id="33" name="Shape 33"/>
        <p:cNvGrpSpPr/>
        <p:nvPr/>
      </p:nvGrpSpPr>
      <p:grpSpPr>
        <a:xfrm>
          <a:off x="0" y="0"/>
          <a:ext cx="0" cy="0"/>
          <a:chOff x="0" y="0"/>
          <a:chExt cx="0" cy="0"/>
        </a:xfrm>
      </p:grpSpPr>
      <p:sp>
        <p:nvSpPr>
          <p:cNvPr id="34" name="Google Shape;34;p6"/>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nvSpPr>
        <p:spPr>
          <a:xfrm flipH="1">
            <a:off x="10031456" y="130795"/>
            <a:ext cx="2160544" cy="276999"/>
          </a:xfrm>
          <a:prstGeom prst="rect">
            <a:avLst/>
          </a:prstGeom>
          <a:solidFill>
            <a:srgbClr val="F1DDE3"/>
          </a:solidFill>
          <a:ln cap="flat" cmpd="sng" w="19050">
            <a:solidFill>
              <a:srgbClr val="F1DDE3"/>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1" lang="fr-FR" sz="1200" u="none" cap="none" strike="noStrike">
                <a:solidFill>
                  <a:srgbClr val="7F7F7F"/>
                </a:solidFill>
                <a:latin typeface="Arial"/>
                <a:ea typeface="Arial"/>
                <a:cs typeface="Arial"/>
                <a:sym typeface="Arial"/>
              </a:rPr>
              <a:t>Evaluation formative</a:t>
            </a:r>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8" name="Shape 58"/>
        <p:cNvGrpSpPr/>
        <p:nvPr/>
      </p:nvGrpSpPr>
      <p:grpSpPr>
        <a:xfrm>
          <a:off x="0" y="0"/>
          <a:ext cx="0" cy="0"/>
          <a:chOff x="0" y="0"/>
          <a:chExt cx="0" cy="0"/>
        </a:xfrm>
      </p:grpSpPr>
      <p:sp>
        <p:nvSpPr>
          <p:cNvPr id="59" name="Google Shape;5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3.jpg"/><Relationship Id="rId5" Type="http://schemas.openxmlformats.org/officeDocument/2006/relationships/image" Target="../media/image2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17.png"/><Relationship Id="rId7"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17.png"/><Relationship Id="rId7"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5.png"/><Relationship Id="rId4" Type="http://schemas.openxmlformats.org/officeDocument/2006/relationships/image" Target="../media/image10.png"/><Relationship Id="rId5"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2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8.jpg"/><Relationship Id="rId4" Type="http://schemas.openxmlformats.org/officeDocument/2006/relationships/image" Target="../media/image30.jpg"/><Relationship Id="rId5"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0" y="2900007"/>
            <a:ext cx="6927314" cy="1264473"/>
          </a:xfrm>
          <a:prstGeom prst="rect">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10000"/>
              </a:lnSpc>
              <a:spcBef>
                <a:spcPts val="0"/>
              </a:spcBef>
              <a:spcAft>
                <a:spcPts val="0"/>
              </a:spcAft>
              <a:buClr>
                <a:srgbClr val="002060"/>
              </a:buClr>
              <a:buSzPts val="3200"/>
              <a:buFont typeface="Arial"/>
              <a:buNone/>
            </a:pPr>
            <a:r>
              <a:rPr b="1" i="0" lang="fr-FR" sz="3200" u="none" cap="none" strike="noStrike">
                <a:solidFill>
                  <a:srgbClr val="002060"/>
                </a:solidFill>
                <a:latin typeface="Arial"/>
                <a:ea typeface="Arial"/>
                <a:cs typeface="Arial"/>
                <a:sym typeface="Arial"/>
              </a:rPr>
              <a:t>Classe : EB6</a:t>
            </a:r>
            <a:endParaRPr/>
          </a:p>
          <a:p>
            <a:pPr indent="0" lvl="0" marL="182880" marR="0" rtl="0" algn="l">
              <a:lnSpc>
                <a:spcPct val="110000"/>
              </a:lnSpc>
              <a:spcBef>
                <a:spcPts val="0"/>
              </a:spcBef>
              <a:spcAft>
                <a:spcPts val="0"/>
              </a:spcAft>
              <a:buClr>
                <a:srgbClr val="002060"/>
              </a:buClr>
              <a:buSzPts val="3200"/>
              <a:buFont typeface="Arial"/>
              <a:buNone/>
            </a:pPr>
            <a:r>
              <a:rPr b="1" i="0" lang="fr-FR" sz="3200" u="none" cap="none" strike="noStrike">
                <a:solidFill>
                  <a:srgbClr val="002060"/>
                </a:solidFill>
                <a:latin typeface="Arial"/>
                <a:ea typeface="Arial"/>
                <a:cs typeface="Arial"/>
                <a:sym typeface="Arial"/>
              </a:rPr>
              <a:t>Leçon 7 : Nuit d’hiver</a:t>
            </a:r>
            <a:endParaRPr b="1" i="0" sz="3200" u="none" cap="none" strike="noStrike">
              <a:solidFill>
                <a:srgbClr val="002060"/>
              </a:solidFill>
              <a:latin typeface="Arial"/>
              <a:ea typeface="Arial"/>
              <a:cs typeface="Arial"/>
              <a:sym typeface="Arial"/>
            </a:endParaRPr>
          </a:p>
        </p:txBody>
      </p:sp>
      <p:sp>
        <p:nvSpPr>
          <p:cNvPr id="94" name="Google Shape;94;p15"/>
          <p:cNvSpPr/>
          <p:nvPr/>
        </p:nvSpPr>
        <p:spPr>
          <a:xfrm>
            <a:off x="0" y="1941583"/>
            <a:ext cx="6927314" cy="961259"/>
          </a:xfrm>
          <a:prstGeom prst="rect">
            <a:avLst/>
          </a:prstGeom>
          <a:solidFill>
            <a:srgbClr val="578CC3"/>
          </a:solidFill>
          <a:ln cap="flat" cmpd="sng" w="12700">
            <a:solidFill>
              <a:srgbClr val="578CC3"/>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00000"/>
              </a:lnSpc>
              <a:spcBef>
                <a:spcPts val="0"/>
              </a:spcBef>
              <a:spcAft>
                <a:spcPts val="0"/>
              </a:spcAft>
              <a:buClr>
                <a:srgbClr val="FFFFFF"/>
              </a:buClr>
              <a:buSzPts val="4000"/>
              <a:buFont typeface="Arial"/>
              <a:buNone/>
            </a:pPr>
            <a:r>
              <a:rPr b="1" i="0" lang="fr-FR" sz="4000" u="none" cap="none" strike="noStrike">
                <a:solidFill>
                  <a:srgbClr val="FFFFFF"/>
                </a:solidFill>
                <a:latin typeface="Arial"/>
                <a:ea typeface="Arial"/>
                <a:cs typeface="Arial"/>
                <a:sym typeface="Arial"/>
              </a:rPr>
              <a:t>Unité 2 - Personnes et lieux </a:t>
            </a:r>
            <a:endParaRPr b="1" i="0" sz="4000" u="none" cap="none" strike="noStrike">
              <a:solidFill>
                <a:srgbClr val="FFFFFF"/>
              </a:solidFill>
              <a:latin typeface="Arial"/>
              <a:ea typeface="Arial"/>
              <a:cs typeface="Arial"/>
              <a:sym typeface="Arial"/>
            </a:endParaRPr>
          </a:p>
        </p:txBody>
      </p:sp>
      <p:sp>
        <p:nvSpPr>
          <p:cNvPr id="95" name="Google Shape;95;p15"/>
          <p:cNvSpPr/>
          <p:nvPr/>
        </p:nvSpPr>
        <p:spPr>
          <a:xfrm>
            <a:off x="343669" y="6127672"/>
            <a:ext cx="11508378" cy="545983"/>
          </a:xfrm>
          <a:prstGeom prst="rect">
            <a:avLst/>
          </a:prstGeom>
          <a:noFill/>
          <a:ln>
            <a:noFill/>
          </a:ln>
        </p:spPr>
        <p:txBody>
          <a:bodyPr anchorCtr="0" anchor="t" bIns="45700" lIns="91425" spcFirstLastPara="1" rIns="91425" wrap="square" tIns="45700">
            <a:noAutofit/>
          </a:bodyPr>
          <a:lstStyle/>
          <a:p>
            <a:pPr indent="0" lvl="0" marL="0" marR="0" rtl="0" algn="ctr">
              <a:lnSpc>
                <a:spcPct val="133333"/>
              </a:lnSpc>
              <a:spcBef>
                <a:spcPts val="0"/>
              </a:spcBef>
              <a:spcAft>
                <a:spcPts val="0"/>
              </a:spcAft>
              <a:buClr>
                <a:srgbClr val="000000"/>
              </a:buClr>
              <a:buSzPts val="900"/>
              <a:buFont typeface="Arial"/>
              <a:buNone/>
            </a:pPr>
            <a:r>
              <a:rPr b="0" i="0" lang="fr-FR" sz="900" u="none" cap="none" strike="noStrike">
                <a:solidFill>
                  <a:srgbClr val="3C3C3B"/>
                </a:solidFill>
                <a:latin typeface="Calibri"/>
                <a:ea typeface="Calibri"/>
                <a:cs typeface="Calibri"/>
                <a:sym typeface="Calibri"/>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endParaRPr/>
          </a:p>
        </p:txBody>
      </p:sp>
      <p:pic>
        <p:nvPicPr>
          <p:cNvPr id="96" name="Google Shape;96;p15"/>
          <p:cNvPicPr preferRelativeResize="0"/>
          <p:nvPr/>
        </p:nvPicPr>
        <p:blipFill rotWithShape="1">
          <a:blip r:embed="rId3">
            <a:alphaModFix/>
          </a:blip>
          <a:srcRect b="84635" l="0" r="0" t="0"/>
          <a:stretch/>
        </p:blipFill>
        <p:spPr>
          <a:xfrm>
            <a:off x="0" y="0"/>
            <a:ext cx="12192000" cy="1053737"/>
          </a:xfrm>
          <a:prstGeom prst="rect">
            <a:avLst/>
          </a:prstGeom>
          <a:noFill/>
          <a:ln>
            <a:noFill/>
          </a:ln>
        </p:spPr>
      </p:pic>
      <p:cxnSp>
        <p:nvCxnSpPr>
          <p:cNvPr id="97" name="Google Shape;97;p15"/>
          <p:cNvCxnSpPr/>
          <p:nvPr/>
        </p:nvCxnSpPr>
        <p:spPr>
          <a:xfrm>
            <a:off x="406807" y="6101055"/>
            <a:ext cx="11382102" cy="0"/>
          </a:xfrm>
          <a:prstGeom prst="straightConnector1">
            <a:avLst/>
          </a:prstGeom>
          <a:noFill/>
          <a:ln cap="flat" cmpd="sng" w="19050">
            <a:solidFill>
              <a:srgbClr val="5B8CC1"/>
            </a:solidFill>
            <a:prstDash val="solid"/>
            <a:miter lim="800000"/>
            <a:headEnd len="sm" w="sm" type="none"/>
            <a:tailEnd len="sm" w="sm" type="none"/>
          </a:ln>
        </p:spPr>
      </p:cxnSp>
      <p:pic>
        <p:nvPicPr>
          <p:cNvPr id="98" name="Google Shape;98;p15"/>
          <p:cNvPicPr preferRelativeResize="0"/>
          <p:nvPr/>
        </p:nvPicPr>
        <p:blipFill rotWithShape="1">
          <a:blip r:embed="rId4">
            <a:alphaModFix/>
          </a:blip>
          <a:srcRect b="0" l="0" r="0" t="0"/>
          <a:stretch/>
        </p:blipFill>
        <p:spPr>
          <a:xfrm>
            <a:off x="3174826" y="5291531"/>
            <a:ext cx="5846064" cy="774192"/>
          </a:xfrm>
          <a:prstGeom prst="rect">
            <a:avLst/>
          </a:prstGeom>
          <a:noFill/>
          <a:ln>
            <a:noFill/>
          </a:ln>
        </p:spPr>
      </p:pic>
      <p:pic>
        <p:nvPicPr>
          <p:cNvPr descr="A picture containing nature, night sky, ocean floor&#10;&#10;Description automatically generated" id="99" name="Google Shape;99;p15"/>
          <p:cNvPicPr preferRelativeResize="0"/>
          <p:nvPr/>
        </p:nvPicPr>
        <p:blipFill rotWithShape="1">
          <a:blip r:embed="rId5">
            <a:alphaModFix/>
          </a:blip>
          <a:srcRect b="0" l="0" r="7378" t="0"/>
          <a:stretch/>
        </p:blipFill>
        <p:spPr>
          <a:xfrm>
            <a:off x="7160397" y="1794970"/>
            <a:ext cx="4628512" cy="2732874"/>
          </a:xfrm>
          <a:prstGeom prst="roundRect">
            <a:avLst>
              <a:gd fmla="val 16667" name="adj"/>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txBox="1"/>
          <p:nvPr/>
        </p:nvSpPr>
        <p:spPr>
          <a:xfrm>
            <a:off x="528003" y="2021991"/>
            <a:ext cx="1716370" cy="677078"/>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C55A11"/>
              </a:buClr>
              <a:buSzPts val="3200"/>
              <a:buFont typeface="Arial"/>
              <a:buNone/>
            </a:pPr>
            <a:r>
              <a:rPr b="1" i="0" lang="fr-FR" sz="3200" u="none" cap="none" strike="noStrike">
                <a:solidFill>
                  <a:srgbClr val="C55A11"/>
                </a:solidFill>
                <a:latin typeface="Arial"/>
                <a:ea typeface="Arial"/>
                <a:cs typeface="Arial"/>
                <a:sym typeface="Arial"/>
              </a:rPr>
              <a:t>ROMY</a:t>
            </a:r>
            <a:endParaRPr b="1" i="0" sz="3200" u="none" cap="none" strike="noStrike">
              <a:solidFill>
                <a:srgbClr val="C55A11"/>
              </a:solidFill>
              <a:latin typeface="Arial"/>
              <a:ea typeface="Arial"/>
              <a:cs typeface="Arial"/>
              <a:sym typeface="Arial"/>
            </a:endParaRPr>
          </a:p>
        </p:txBody>
      </p:sp>
      <p:sp>
        <p:nvSpPr>
          <p:cNvPr id="162" name="Google Shape;162;p24"/>
          <p:cNvSpPr txBox="1"/>
          <p:nvPr/>
        </p:nvSpPr>
        <p:spPr>
          <a:xfrm>
            <a:off x="9698682" y="2021991"/>
            <a:ext cx="2300551" cy="677078"/>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C55A11"/>
              </a:buClr>
              <a:buSzPts val="3200"/>
              <a:buFont typeface="Arial"/>
              <a:buNone/>
            </a:pPr>
            <a:r>
              <a:rPr b="1" i="0" lang="fr-FR" sz="3200" u="none" cap="none" strike="noStrike">
                <a:solidFill>
                  <a:srgbClr val="C55A11"/>
                </a:solidFill>
                <a:latin typeface="Arial"/>
                <a:ea typeface="Arial"/>
                <a:cs typeface="Arial"/>
                <a:sym typeface="Arial"/>
              </a:rPr>
              <a:t>TATIANA</a:t>
            </a:r>
            <a:endParaRPr b="0" i="0" sz="1800" u="none" cap="none" strike="noStrike">
              <a:solidFill>
                <a:srgbClr val="C55A11"/>
              </a:solidFill>
              <a:latin typeface="Calibri"/>
              <a:ea typeface="Calibri"/>
              <a:cs typeface="Calibri"/>
              <a:sym typeface="Calibri"/>
            </a:endParaRPr>
          </a:p>
        </p:txBody>
      </p:sp>
      <p:pic>
        <p:nvPicPr>
          <p:cNvPr id="163" name="Google Shape;163;p24"/>
          <p:cNvPicPr preferRelativeResize="0"/>
          <p:nvPr/>
        </p:nvPicPr>
        <p:blipFill rotWithShape="1">
          <a:blip r:embed="rId3">
            <a:alphaModFix/>
          </a:blip>
          <a:srcRect b="0" l="0" r="0" t="0"/>
          <a:stretch/>
        </p:blipFill>
        <p:spPr>
          <a:xfrm>
            <a:off x="4198550" y="701099"/>
            <a:ext cx="3420230" cy="5455801"/>
          </a:xfrm>
          <a:prstGeom prst="rect">
            <a:avLst/>
          </a:prstGeom>
          <a:noFill/>
          <a:ln>
            <a:noFill/>
          </a:ln>
        </p:spPr>
      </p:pic>
      <p:pic>
        <p:nvPicPr>
          <p:cNvPr id="164" name="Google Shape;164;p24"/>
          <p:cNvPicPr preferRelativeResize="0"/>
          <p:nvPr/>
        </p:nvPicPr>
        <p:blipFill rotWithShape="1">
          <a:blip r:embed="rId4">
            <a:alphaModFix/>
          </a:blip>
          <a:srcRect b="0" l="0" r="0" t="0"/>
          <a:stretch/>
        </p:blipFill>
        <p:spPr>
          <a:xfrm>
            <a:off x="11126965" y="5839279"/>
            <a:ext cx="780635" cy="78415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5"/>
          <p:cNvSpPr txBox="1"/>
          <p:nvPr/>
        </p:nvSpPr>
        <p:spPr>
          <a:xfrm>
            <a:off x="2691440" y="2258476"/>
            <a:ext cx="6925000" cy="800189"/>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i="0" lang="fr-FR" sz="4000" u="none" cap="none" strike="noStrike">
                <a:solidFill>
                  <a:srgbClr val="595959"/>
                </a:solidFill>
                <a:latin typeface="Calibri"/>
                <a:ea typeface="Calibri"/>
                <a:cs typeface="Calibri"/>
                <a:sym typeface="Calibri"/>
              </a:rPr>
              <a:t>1. La montagne au printemps</a:t>
            </a:r>
            <a:endParaRPr b="1" i="0" sz="4000" u="none" cap="none" strike="noStrike">
              <a:solidFill>
                <a:srgbClr val="595959"/>
              </a:solidFill>
              <a:latin typeface="Calibri"/>
              <a:ea typeface="Calibri"/>
              <a:cs typeface="Calibri"/>
              <a:sym typeface="Calibri"/>
            </a:endParaRPr>
          </a:p>
        </p:txBody>
      </p:sp>
      <p:sp>
        <p:nvSpPr>
          <p:cNvPr id="171" name="Google Shape;171;p25"/>
          <p:cNvSpPr txBox="1"/>
          <p:nvPr/>
        </p:nvSpPr>
        <p:spPr>
          <a:xfrm>
            <a:off x="3203870" y="4049881"/>
            <a:ext cx="6057361" cy="800189"/>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595959"/>
              </a:buClr>
              <a:buSzPts val="4000"/>
              <a:buFont typeface="Calibri"/>
              <a:buNone/>
            </a:pPr>
            <a:r>
              <a:rPr b="1" i="0" lang="fr-FR" sz="4000" u="none" cap="none" strike="noStrike">
                <a:solidFill>
                  <a:srgbClr val="595959"/>
                </a:solidFill>
                <a:latin typeface="Calibri"/>
                <a:ea typeface="Calibri"/>
                <a:cs typeface="Calibri"/>
                <a:sym typeface="Calibri"/>
              </a:rPr>
              <a:t>2. La montagne en hiver</a:t>
            </a:r>
            <a:endParaRPr b="1" i="0" sz="4000" u="none" cap="none" strike="noStrike">
              <a:solidFill>
                <a:srgbClr val="595959"/>
              </a:solidFill>
              <a:latin typeface="Calibri"/>
              <a:ea typeface="Calibri"/>
              <a:cs typeface="Calibri"/>
              <a:sym typeface="Calibri"/>
            </a:endParaRPr>
          </a:p>
        </p:txBody>
      </p:sp>
      <p:sp>
        <p:nvSpPr>
          <p:cNvPr id="172" name="Google Shape;172;p25"/>
          <p:cNvSpPr txBox="1"/>
          <p:nvPr>
            <p:ph idx="1" type="body"/>
          </p:nvPr>
        </p:nvSpPr>
        <p:spPr>
          <a:xfrm>
            <a:off x="0" y="538920"/>
            <a:ext cx="12192000" cy="1097280"/>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Est-ce que Romy décrit le paysage à la montagne au printemps ou bien en hiver ?</a:t>
            </a:r>
            <a:endParaRPr/>
          </a:p>
        </p:txBody>
      </p:sp>
      <p:sp>
        <p:nvSpPr>
          <p:cNvPr id="173" name="Google Shape;173;p25"/>
          <p:cNvSpPr/>
          <p:nvPr/>
        </p:nvSpPr>
        <p:spPr>
          <a:xfrm>
            <a:off x="2560320" y="3901441"/>
            <a:ext cx="7056120" cy="1097280"/>
          </a:xfrm>
          <a:prstGeom prst="roundRect">
            <a:avLst>
              <a:gd fmla="val 16667" name="adj"/>
            </a:avLst>
          </a:prstGeom>
          <a:noFill/>
          <a:ln cap="flat" cmpd="sng" w="12700">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4" name="Google Shape;174;p25"/>
          <p:cNvSpPr/>
          <p:nvPr/>
        </p:nvSpPr>
        <p:spPr>
          <a:xfrm>
            <a:off x="2560320" y="2110036"/>
            <a:ext cx="7056120" cy="1097280"/>
          </a:xfrm>
          <a:prstGeom prst="roundRect">
            <a:avLst>
              <a:gd fmla="val 16667" name="adj"/>
            </a:avLst>
          </a:prstGeom>
          <a:noFill/>
          <a:ln cap="flat" cmpd="sng" w="12700">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5" name="Google Shape;175;p25"/>
          <p:cNvSpPr/>
          <p:nvPr/>
        </p:nvSpPr>
        <p:spPr>
          <a:xfrm>
            <a:off x="9992308" y="2258476"/>
            <a:ext cx="604833" cy="593116"/>
          </a:xfrm>
          <a:custGeom>
            <a:rect b="b" l="l" r="r" t="t"/>
            <a:pathLst>
              <a:path extrusionOk="0" h="632630" w="682136">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6"/>
          <p:cNvSpPr txBox="1"/>
          <p:nvPr/>
        </p:nvSpPr>
        <p:spPr>
          <a:xfrm>
            <a:off x="425975" y="1303393"/>
            <a:ext cx="11308825" cy="4955172"/>
          </a:xfrm>
          <a:prstGeom prst="rect">
            <a:avLst/>
          </a:prstGeom>
          <a:noFill/>
          <a:ln>
            <a:noFill/>
          </a:ln>
        </p:spPr>
        <p:txBody>
          <a:bodyPr anchorCtr="0" anchor="t" bIns="91425" lIns="91425" spcFirstLastPara="1" rIns="91425" wrap="square" tIns="91425">
            <a:spAutoFit/>
          </a:bodyPr>
          <a:lstStyle/>
          <a:p>
            <a:pPr indent="0" lvl="0" marL="57150" marR="0" rtl="0" algn="l">
              <a:lnSpc>
                <a:spcPct val="150000"/>
              </a:lnSpc>
              <a:spcBef>
                <a:spcPts val="0"/>
              </a:spcBef>
              <a:spcAft>
                <a:spcPts val="0"/>
              </a:spcAft>
              <a:buNone/>
            </a:pPr>
            <a:r>
              <a:rPr b="0" i="0" lang="fr-FR" sz="2800" u="none" cap="none" strike="noStrike">
                <a:solidFill>
                  <a:srgbClr val="595959"/>
                </a:solidFill>
                <a:latin typeface="Arial"/>
                <a:ea typeface="Arial"/>
                <a:cs typeface="Arial"/>
                <a:sym typeface="Arial"/>
              </a:rPr>
              <a:t>1. Le ciel était </a:t>
            </a:r>
            <a:r>
              <a:rPr b="1" i="0" lang="fr-FR" sz="2800" u="none" cap="none" strike="noStrike">
                <a:solidFill>
                  <a:srgbClr val="595959"/>
                </a:solidFill>
                <a:latin typeface="Arial"/>
                <a:ea typeface="Arial"/>
                <a:cs typeface="Arial"/>
                <a:sym typeface="Arial"/>
              </a:rPr>
              <a:t>bleu/gris</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2. Un petit vent </a:t>
            </a:r>
            <a:r>
              <a:rPr b="1" i="0" lang="fr-FR" sz="2800" u="none" cap="none" strike="noStrike">
                <a:solidFill>
                  <a:srgbClr val="595959"/>
                </a:solidFill>
                <a:latin typeface="Arial"/>
                <a:ea typeface="Arial"/>
                <a:cs typeface="Arial"/>
                <a:sym typeface="Arial"/>
              </a:rPr>
              <a:t>soufflait/caressait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3. Le bourdonnement des </a:t>
            </a:r>
            <a:r>
              <a:rPr b="1" i="0" lang="fr-FR" sz="2800" u="none" cap="none" strike="noStrike">
                <a:solidFill>
                  <a:srgbClr val="595959"/>
                </a:solidFill>
                <a:latin typeface="Arial"/>
                <a:ea typeface="Arial"/>
                <a:cs typeface="Arial"/>
                <a:sym typeface="Arial"/>
              </a:rPr>
              <a:t>abeilles/oiseaux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4. Les fruits avaient un goût </a:t>
            </a:r>
            <a:r>
              <a:rPr b="1" i="0" lang="fr-FR" sz="2800" u="none" cap="none" strike="noStrike">
                <a:solidFill>
                  <a:srgbClr val="595959"/>
                </a:solidFill>
                <a:latin typeface="Arial"/>
                <a:ea typeface="Arial"/>
                <a:cs typeface="Arial"/>
                <a:sym typeface="Arial"/>
              </a:rPr>
              <a:t>sucré/salé</a:t>
            </a:r>
            <a:r>
              <a:rPr b="0" i="0" lang="fr-FR" sz="2800" u="none" cap="none" strike="noStrike">
                <a:solidFill>
                  <a:srgbClr val="595959"/>
                </a:solidFill>
                <a:latin typeface="Arial"/>
                <a:ea typeface="Arial"/>
                <a:cs typeface="Arial"/>
                <a:sym typeface="Arial"/>
              </a:rPr>
              <a:t> incomparable.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2400"/>
              </a:spcAft>
              <a:buNone/>
            </a:pPr>
            <a:r>
              <a:rPr b="0" i="0" lang="fr-FR" sz="2800" u="none" cap="none" strike="noStrike">
                <a:solidFill>
                  <a:srgbClr val="595959"/>
                </a:solidFill>
                <a:latin typeface="Arial"/>
                <a:ea typeface="Arial"/>
                <a:cs typeface="Arial"/>
                <a:sym typeface="Arial"/>
              </a:rPr>
              <a:t>5. Les fleurs avaient un</a:t>
            </a:r>
            <a:r>
              <a:rPr b="1" i="0" lang="fr-FR" sz="2800" u="none" cap="none" strike="noStrike">
                <a:solidFill>
                  <a:srgbClr val="595959"/>
                </a:solidFill>
                <a:latin typeface="Arial"/>
                <a:ea typeface="Arial"/>
                <a:cs typeface="Arial"/>
                <a:sym typeface="Arial"/>
              </a:rPr>
              <a:t> parfum/goût</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182" name="Google Shape;182;p2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a:t>
            </a:r>
            <a:endParaRPr/>
          </a:p>
        </p:txBody>
      </p:sp>
      <p:pic>
        <p:nvPicPr>
          <p:cNvPr id="183" name="Google Shape;183;p26"/>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0" st="0"/>
                                            </p:txEl>
                                          </p:spTgt>
                                        </p:tgtEl>
                                        <p:attrNameLst>
                                          <p:attrName>style.visibility</p:attrName>
                                        </p:attrNameLst>
                                      </p:cBhvr>
                                      <p:to>
                                        <p:strVal val="visible"/>
                                      </p:to>
                                    </p:set>
                                    <p:animEffect filter="fade" transition="in">
                                      <p:cBhvr>
                                        <p:cTn dur="1000"/>
                                        <p:tgtEl>
                                          <p:spTgt spid="1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1" st="1"/>
                                            </p:txEl>
                                          </p:spTgt>
                                        </p:tgtEl>
                                        <p:attrNameLst>
                                          <p:attrName>style.visibility</p:attrName>
                                        </p:attrNameLst>
                                      </p:cBhvr>
                                      <p:to>
                                        <p:strVal val="visible"/>
                                      </p:to>
                                    </p:set>
                                    <p:animEffect filter="fade" transition="in">
                                      <p:cBhvr>
                                        <p:cTn dur="1000"/>
                                        <p:tgtEl>
                                          <p:spTgt spid="1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2" st="2"/>
                                            </p:txEl>
                                          </p:spTgt>
                                        </p:tgtEl>
                                        <p:attrNameLst>
                                          <p:attrName>style.visibility</p:attrName>
                                        </p:attrNameLst>
                                      </p:cBhvr>
                                      <p:to>
                                        <p:strVal val="visible"/>
                                      </p:to>
                                    </p:set>
                                    <p:animEffect filter="fade" transition="in">
                                      <p:cBhvr>
                                        <p:cTn dur="1000"/>
                                        <p:tgtEl>
                                          <p:spTgt spid="1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3" st="3"/>
                                            </p:txEl>
                                          </p:spTgt>
                                        </p:tgtEl>
                                        <p:attrNameLst>
                                          <p:attrName>style.visibility</p:attrName>
                                        </p:attrNameLst>
                                      </p:cBhvr>
                                      <p:to>
                                        <p:strVal val="visible"/>
                                      </p:to>
                                    </p:set>
                                    <p:animEffect filter="fade" transition="in">
                                      <p:cBhvr>
                                        <p:cTn dur="1000"/>
                                        <p:tgtEl>
                                          <p:spTgt spid="1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4" st="4"/>
                                            </p:txEl>
                                          </p:spTgt>
                                        </p:tgtEl>
                                        <p:attrNameLst>
                                          <p:attrName>style.visibility</p:attrName>
                                        </p:attrNameLst>
                                      </p:cBhvr>
                                      <p:to>
                                        <p:strVal val="visible"/>
                                      </p:to>
                                    </p:set>
                                    <p:animEffect filter="fade" transition="in">
                                      <p:cBhvr>
                                        <p:cTn dur="1000"/>
                                        <p:tgtEl>
                                          <p:spTgt spid="181">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7"/>
          <p:cNvSpPr txBox="1"/>
          <p:nvPr/>
        </p:nvSpPr>
        <p:spPr>
          <a:xfrm>
            <a:off x="425975" y="1303393"/>
            <a:ext cx="11308825" cy="4955172"/>
          </a:xfrm>
          <a:prstGeom prst="rect">
            <a:avLst/>
          </a:prstGeom>
          <a:noFill/>
          <a:ln>
            <a:noFill/>
          </a:ln>
        </p:spPr>
        <p:txBody>
          <a:bodyPr anchorCtr="0" anchor="t" bIns="91425" lIns="91425" spcFirstLastPara="1" rIns="91425" wrap="square" tIns="91425">
            <a:spAutoFit/>
          </a:bodyPr>
          <a:lstStyle/>
          <a:p>
            <a:pPr indent="0" lvl="0" marL="57150" marR="0" rtl="0" algn="l">
              <a:lnSpc>
                <a:spcPct val="150000"/>
              </a:lnSpc>
              <a:spcBef>
                <a:spcPts val="0"/>
              </a:spcBef>
              <a:spcAft>
                <a:spcPts val="0"/>
              </a:spcAft>
              <a:buNone/>
            </a:pPr>
            <a:r>
              <a:rPr b="0" i="0" lang="fr-FR" sz="2800" u="none" cap="none" strike="noStrike">
                <a:solidFill>
                  <a:srgbClr val="595959"/>
                </a:solidFill>
                <a:latin typeface="Arial"/>
                <a:ea typeface="Arial"/>
                <a:cs typeface="Arial"/>
                <a:sym typeface="Arial"/>
              </a:rPr>
              <a:t>1. Le ciel était </a:t>
            </a:r>
            <a:r>
              <a:rPr b="1" i="0" lang="fr-FR" sz="2800" u="none" cap="none" strike="noStrike">
                <a:solidFill>
                  <a:srgbClr val="595959"/>
                </a:solidFill>
                <a:latin typeface="Arial"/>
                <a:ea typeface="Arial"/>
                <a:cs typeface="Arial"/>
                <a:sym typeface="Arial"/>
              </a:rPr>
              <a:t>bleu/gris</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2. Un petit vent </a:t>
            </a:r>
            <a:r>
              <a:rPr b="1" i="0" lang="fr-FR" sz="2800" u="none" cap="none" strike="noStrike">
                <a:solidFill>
                  <a:srgbClr val="595959"/>
                </a:solidFill>
                <a:latin typeface="Arial"/>
                <a:ea typeface="Arial"/>
                <a:cs typeface="Arial"/>
                <a:sym typeface="Arial"/>
              </a:rPr>
              <a:t>soufflait/caressait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3. Le bourdonnement des </a:t>
            </a:r>
            <a:r>
              <a:rPr b="1" i="0" lang="fr-FR" sz="2800" u="none" cap="none" strike="noStrike">
                <a:solidFill>
                  <a:srgbClr val="595959"/>
                </a:solidFill>
                <a:latin typeface="Arial"/>
                <a:ea typeface="Arial"/>
                <a:cs typeface="Arial"/>
                <a:sym typeface="Arial"/>
              </a:rPr>
              <a:t>abeilles/oiseaux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4. Les fruits avaient un goût </a:t>
            </a:r>
            <a:r>
              <a:rPr b="1" i="0" lang="fr-FR" sz="2800" u="none" cap="none" strike="noStrike">
                <a:solidFill>
                  <a:srgbClr val="595959"/>
                </a:solidFill>
                <a:latin typeface="Arial"/>
                <a:ea typeface="Arial"/>
                <a:cs typeface="Arial"/>
                <a:sym typeface="Arial"/>
              </a:rPr>
              <a:t>sucré/salé</a:t>
            </a:r>
            <a:r>
              <a:rPr b="0" i="0" lang="fr-FR" sz="2800" u="none" cap="none" strike="noStrike">
                <a:solidFill>
                  <a:srgbClr val="595959"/>
                </a:solidFill>
                <a:latin typeface="Arial"/>
                <a:ea typeface="Arial"/>
                <a:cs typeface="Arial"/>
                <a:sym typeface="Arial"/>
              </a:rPr>
              <a:t> incomparable.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2400"/>
              </a:spcAft>
              <a:buNone/>
            </a:pPr>
            <a:r>
              <a:rPr b="0" i="0" lang="fr-FR" sz="2800" u="none" cap="none" strike="noStrike">
                <a:solidFill>
                  <a:srgbClr val="595959"/>
                </a:solidFill>
                <a:latin typeface="Arial"/>
                <a:ea typeface="Arial"/>
                <a:cs typeface="Arial"/>
                <a:sym typeface="Arial"/>
              </a:rPr>
              <a:t>5. Les fleurs avaient un</a:t>
            </a:r>
            <a:r>
              <a:rPr b="1" i="0" lang="fr-FR" sz="2800" u="none" cap="none" strike="noStrike">
                <a:solidFill>
                  <a:srgbClr val="595959"/>
                </a:solidFill>
                <a:latin typeface="Arial"/>
                <a:ea typeface="Arial"/>
                <a:cs typeface="Arial"/>
                <a:sym typeface="Arial"/>
              </a:rPr>
              <a:t> parfum/goût</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190" name="Google Shape;190;p2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a:t>
            </a:r>
            <a:endParaRPr/>
          </a:p>
        </p:txBody>
      </p:sp>
      <p:cxnSp>
        <p:nvCxnSpPr>
          <p:cNvPr id="191" name="Google Shape;191;p27"/>
          <p:cNvCxnSpPr/>
          <p:nvPr/>
        </p:nvCxnSpPr>
        <p:spPr>
          <a:xfrm>
            <a:off x="3017520" y="1935480"/>
            <a:ext cx="655320" cy="0"/>
          </a:xfrm>
          <a:prstGeom prst="straightConnector1">
            <a:avLst/>
          </a:prstGeom>
          <a:noFill/>
          <a:ln cap="flat" cmpd="sng" w="28575">
            <a:solidFill>
              <a:srgbClr val="2E75B5"/>
            </a:solidFill>
            <a:prstDash val="solid"/>
            <a:miter lim="800000"/>
            <a:headEnd len="sm" w="sm" type="none"/>
            <a:tailEnd len="sm" w="sm" type="none"/>
          </a:ln>
        </p:spPr>
      </p:cxnSp>
      <p:cxnSp>
        <p:nvCxnSpPr>
          <p:cNvPr id="192" name="Google Shape;192;p27"/>
          <p:cNvCxnSpPr/>
          <p:nvPr/>
        </p:nvCxnSpPr>
        <p:spPr>
          <a:xfrm>
            <a:off x="4709160" y="2895600"/>
            <a:ext cx="1371600" cy="0"/>
          </a:xfrm>
          <a:prstGeom prst="straightConnector1">
            <a:avLst/>
          </a:prstGeom>
          <a:noFill/>
          <a:ln cap="flat" cmpd="sng" w="28575">
            <a:solidFill>
              <a:srgbClr val="2E75B5"/>
            </a:solidFill>
            <a:prstDash val="solid"/>
            <a:miter lim="800000"/>
            <a:headEnd len="sm" w="sm" type="none"/>
            <a:tailEnd len="sm" w="sm" type="none"/>
          </a:ln>
        </p:spPr>
      </p:cxnSp>
      <p:cxnSp>
        <p:nvCxnSpPr>
          <p:cNvPr id="193" name="Google Shape;193;p27"/>
          <p:cNvCxnSpPr/>
          <p:nvPr/>
        </p:nvCxnSpPr>
        <p:spPr>
          <a:xfrm>
            <a:off x="4670063" y="3855720"/>
            <a:ext cx="1188720" cy="0"/>
          </a:xfrm>
          <a:prstGeom prst="straightConnector1">
            <a:avLst/>
          </a:prstGeom>
          <a:noFill/>
          <a:ln cap="flat" cmpd="sng" w="28575">
            <a:solidFill>
              <a:srgbClr val="2E75B5"/>
            </a:solidFill>
            <a:prstDash val="solid"/>
            <a:miter lim="800000"/>
            <a:headEnd len="sm" w="sm" type="none"/>
            <a:tailEnd len="sm" w="sm" type="none"/>
          </a:ln>
        </p:spPr>
      </p:cxnSp>
      <p:cxnSp>
        <p:nvCxnSpPr>
          <p:cNvPr id="194" name="Google Shape;194;p27"/>
          <p:cNvCxnSpPr/>
          <p:nvPr/>
        </p:nvCxnSpPr>
        <p:spPr>
          <a:xfrm>
            <a:off x="5257800" y="4785360"/>
            <a:ext cx="822960" cy="0"/>
          </a:xfrm>
          <a:prstGeom prst="straightConnector1">
            <a:avLst/>
          </a:prstGeom>
          <a:noFill/>
          <a:ln cap="flat" cmpd="sng" w="28575">
            <a:solidFill>
              <a:srgbClr val="2E75B5"/>
            </a:solidFill>
            <a:prstDash val="solid"/>
            <a:miter lim="800000"/>
            <a:headEnd len="sm" w="sm" type="none"/>
            <a:tailEnd len="sm" w="sm" type="none"/>
          </a:ln>
        </p:spPr>
      </p:cxnSp>
      <p:cxnSp>
        <p:nvCxnSpPr>
          <p:cNvPr id="195" name="Google Shape;195;p27"/>
          <p:cNvCxnSpPr/>
          <p:nvPr/>
        </p:nvCxnSpPr>
        <p:spPr>
          <a:xfrm>
            <a:off x="4434840" y="5730240"/>
            <a:ext cx="1097280" cy="0"/>
          </a:xfrm>
          <a:prstGeom prst="straightConnector1">
            <a:avLst/>
          </a:prstGeom>
          <a:noFill/>
          <a:ln cap="flat" cmpd="sng" w="28575">
            <a:solidFill>
              <a:srgbClr val="2E75B5"/>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250"/>
                                  </p:stCondLst>
                                  <p:childTnLst>
                                    <p:set>
                                      <p:cBhvr>
                                        <p:cTn dur="1" fill="hold">
                                          <p:stCondLst>
                                            <p:cond delay="0"/>
                                          </p:stCondLst>
                                        </p:cTn>
                                        <p:tgtEl>
                                          <p:spTgt spid="191"/>
                                        </p:tgtEl>
                                        <p:attrNameLst>
                                          <p:attrName>style.visibility</p:attrName>
                                        </p:attrNameLst>
                                      </p:cBhvr>
                                      <p:to>
                                        <p:strVal val="visible"/>
                                      </p:to>
                                    </p:set>
                                    <p:animEffect filter="fade" transition="in">
                                      <p:cBhvr>
                                        <p:cTn dur="125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1250"/>
                                        <p:tgtEl>
                                          <p:spTgt spid="1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25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250"/>
                                        <p:tgtEl>
                                          <p:spTgt spid="1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1250"/>
                                        <p:tgtEl>
                                          <p:spTgt spid="1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8"/>
          <p:cNvSpPr txBox="1"/>
          <p:nvPr/>
        </p:nvSpPr>
        <p:spPr>
          <a:xfrm>
            <a:off x="425975" y="1303393"/>
            <a:ext cx="6537533" cy="5607659"/>
          </a:xfrm>
          <a:prstGeom prst="rect">
            <a:avLst/>
          </a:prstGeom>
          <a:noFill/>
          <a:ln>
            <a:noFill/>
          </a:ln>
        </p:spPr>
        <p:txBody>
          <a:bodyPr anchorCtr="0" anchor="t" bIns="91425" lIns="91425" spcFirstLastPara="1" rIns="91425" wrap="square" tIns="91425">
            <a:spAutoFit/>
          </a:bodyPr>
          <a:lstStyle/>
          <a:p>
            <a:pPr indent="-514350" lvl="0" marL="571500" marR="0" rtl="0" algn="l">
              <a:lnSpc>
                <a:spcPct val="12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a:t>
            </a:r>
            <a:r>
              <a:rPr b="1" i="0" lang="fr-FR" sz="2800" u="none" cap="none" strike="noStrike">
                <a:solidFill>
                  <a:srgbClr val="2E75B5"/>
                </a:solidFill>
                <a:latin typeface="Arial"/>
                <a:ea typeface="Arial"/>
                <a:cs typeface="Arial"/>
                <a:sym typeface="Arial"/>
              </a:rPr>
              <a:t>bleu</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Un petit vent </a:t>
            </a:r>
            <a:r>
              <a:rPr b="1" i="0" lang="fr-FR" sz="2800" u="none" cap="none" strike="noStrike">
                <a:solidFill>
                  <a:srgbClr val="2E75B5"/>
                </a:solidFill>
                <a:latin typeface="Arial"/>
                <a:ea typeface="Arial"/>
                <a:cs typeface="Arial"/>
                <a:sym typeface="Arial"/>
              </a:rPr>
              <a: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bourdonnement des </a:t>
            </a:r>
            <a:r>
              <a:rPr b="1" i="0" lang="fr-FR" sz="2800" u="none" cap="none" strike="noStrike">
                <a:solidFill>
                  <a:srgbClr val="2E75B5"/>
                </a:solidFill>
                <a:latin typeface="Arial"/>
                <a:ea typeface="Arial"/>
                <a:cs typeface="Arial"/>
                <a:sym typeface="Arial"/>
              </a:rPr>
              <a:t>abeilles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fruits avaient un goût </a:t>
            </a:r>
            <a:r>
              <a:rPr b="1" i="0" lang="fr-FR" sz="2800" u="none" cap="none" strike="noStrike">
                <a:solidFill>
                  <a:srgbClr val="2E75B5"/>
                </a:solidFill>
                <a:latin typeface="Arial"/>
                <a:ea typeface="Arial"/>
                <a:cs typeface="Arial"/>
                <a:sym typeface="Arial"/>
              </a:rPr>
              <a:t>sucré</a:t>
            </a:r>
            <a:r>
              <a:rPr b="1" i="0" lang="fr-FR" sz="2800" u="none" cap="none" strike="noStrike">
                <a:solidFill>
                  <a:srgbClr val="595959"/>
                </a:solidFill>
                <a:latin typeface="Arial"/>
                <a:ea typeface="Arial"/>
                <a:cs typeface="Arial"/>
                <a:sym typeface="Arial"/>
              </a:rPr>
              <a:t> </a:t>
            </a:r>
            <a:r>
              <a:rPr b="0" i="0" lang="fr-FR" sz="2800" u="none" cap="none" strike="noStrike">
                <a:solidFill>
                  <a:srgbClr val="595959"/>
                </a:solidFill>
                <a:latin typeface="Arial"/>
                <a:ea typeface="Arial"/>
                <a:cs typeface="Arial"/>
                <a:sym typeface="Arial"/>
              </a:rPr>
              <a:t>incomparable.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120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fleurs avaient un</a:t>
            </a:r>
            <a:r>
              <a:rPr b="1" i="0" lang="fr-FR" sz="2800" u="none" cap="none" strike="noStrike">
                <a:solidFill>
                  <a:srgbClr val="595959"/>
                </a:solidFill>
                <a:latin typeface="Arial"/>
                <a:ea typeface="Arial"/>
                <a:cs typeface="Arial"/>
                <a:sym typeface="Arial"/>
              </a:rPr>
              <a:t> </a:t>
            </a:r>
            <a:r>
              <a:rPr b="1" i="0" lang="fr-FR" sz="2800" u="none" cap="none" strike="noStrike">
                <a:solidFill>
                  <a:srgbClr val="2E75B5"/>
                </a:solidFill>
                <a:latin typeface="Arial"/>
                <a:ea typeface="Arial"/>
                <a:cs typeface="Arial"/>
                <a:sym typeface="Arial"/>
              </a:rPr>
              <a:t>parfum</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202" name="Google Shape;202;p2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Associez les phrases aux 5 sens.</a:t>
            </a:r>
            <a:endParaRPr/>
          </a:p>
        </p:txBody>
      </p:sp>
      <p:pic>
        <p:nvPicPr>
          <p:cNvPr id="203" name="Google Shape;203;p28"/>
          <p:cNvPicPr preferRelativeResize="0"/>
          <p:nvPr/>
        </p:nvPicPr>
        <p:blipFill rotWithShape="1">
          <a:blip r:embed="rId3">
            <a:alphaModFix/>
          </a:blip>
          <a:srcRect b="0" l="0" r="0" t="0"/>
          <a:stretch/>
        </p:blipFill>
        <p:spPr>
          <a:xfrm>
            <a:off x="6963508" y="1575735"/>
            <a:ext cx="2334970" cy="1085182"/>
          </a:xfrm>
          <a:prstGeom prst="rect">
            <a:avLst/>
          </a:prstGeom>
          <a:noFill/>
          <a:ln>
            <a:noFill/>
          </a:ln>
        </p:spPr>
      </p:pic>
      <p:pic>
        <p:nvPicPr>
          <p:cNvPr id="204" name="Google Shape;204;p28"/>
          <p:cNvPicPr preferRelativeResize="0"/>
          <p:nvPr/>
        </p:nvPicPr>
        <p:blipFill rotWithShape="1">
          <a:blip r:embed="rId4">
            <a:alphaModFix/>
          </a:blip>
          <a:srcRect b="0" l="0" r="0" t="0"/>
          <a:stretch/>
        </p:blipFill>
        <p:spPr>
          <a:xfrm>
            <a:off x="9626144" y="1575735"/>
            <a:ext cx="2139881" cy="1353429"/>
          </a:xfrm>
          <a:prstGeom prst="rect">
            <a:avLst/>
          </a:prstGeom>
          <a:noFill/>
          <a:ln>
            <a:noFill/>
          </a:ln>
        </p:spPr>
      </p:pic>
      <p:pic>
        <p:nvPicPr>
          <p:cNvPr id="205" name="Google Shape;205;p28"/>
          <p:cNvPicPr preferRelativeResize="0"/>
          <p:nvPr/>
        </p:nvPicPr>
        <p:blipFill rotWithShape="1">
          <a:blip r:embed="rId5">
            <a:alphaModFix/>
          </a:blip>
          <a:srcRect b="0" l="0" r="0" t="0"/>
          <a:stretch/>
        </p:blipFill>
        <p:spPr>
          <a:xfrm>
            <a:off x="7292720" y="3429000"/>
            <a:ext cx="1676545" cy="1322947"/>
          </a:xfrm>
          <a:prstGeom prst="rect">
            <a:avLst/>
          </a:prstGeom>
          <a:noFill/>
          <a:ln>
            <a:noFill/>
          </a:ln>
        </p:spPr>
      </p:pic>
      <p:pic>
        <p:nvPicPr>
          <p:cNvPr id="206" name="Google Shape;206;p28"/>
          <p:cNvPicPr preferRelativeResize="0"/>
          <p:nvPr/>
        </p:nvPicPr>
        <p:blipFill rotWithShape="1">
          <a:blip r:embed="rId6">
            <a:alphaModFix/>
          </a:blip>
          <a:srcRect b="0" l="0" r="0" t="0"/>
          <a:stretch/>
        </p:blipFill>
        <p:spPr>
          <a:xfrm>
            <a:off x="9571275" y="3390857"/>
            <a:ext cx="2194750" cy="1725318"/>
          </a:xfrm>
          <a:prstGeom prst="rect">
            <a:avLst/>
          </a:prstGeom>
          <a:noFill/>
          <a:ln>
            <a:noFill/>
          </a:ln>
        </p:spPr>
      </p:pic>
      <p:pic>
        <p:nvPicPr>
          <p:cNvPr id="207" name="Google Shape;207;p28"/>
          <p:cNvPicPr preferRelativeResize="0"/>
          <p:nvPr/>
        </p:nvPicPr>
        <p:blipFill rotWithShape="1">
          <a:blip r:embed="rId7">
            <a:alphaModFix/>
          </a:blip>
          <a:srcRect b="0" l="0" r="0" t="0"/>
          <a:stretch/>
        </p:blipFill>
        <p:spPr>
          <a:xfrm>
            <a:off x="8544010" y="5116175"/>
            <a:ext cx="2164268" cy="125588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1000"/>
                                        <p:tgtEl>
                                          <p:spTgt spid="20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1000"/>
                                        <p:tgtEl>
                                          <p:spTgt spid="20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Effect filter="fade" transition="in">
                                      <p:cBhvr>
                                        <p:cTn dur="1000"/>
                                        <p:tgtEl>
                                          <p:spTgt spid="20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3" st="3"/>
                                            </p:txEl>
                                          </p:spTgt>
                                        </p:tgtEl>
                                        <p:attrNameLst>
                                          <p:attrName>style.visibility</p:attrName>
                                        </p:attrNameLst>
                                      </p:cBhvr>
                                      <p:to>
                                        <p:strVal val="visible"/>
                                      </p:to>
                                    </p:set>
                                    <p:animEffect filter="fade" transition="in">
                                      <p:cBhvr>
                                        <p:cTn dur="1000"/>
                                        <p:tgtEl>
                                          <p:spTgt spid="20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4" st="4"/>
                                            </p:txEl>
                                          </p:spTgt>
                                        </p:tgtEl>
                                        <p:attrNameLst>
                                          <p:attrName>style.visibility</p:attrName>
                                        </p:attrNameLst>
                                      </p:cBhvr>
                                      <p:to>
                                        <p:strVal val="visible"/>
                                      </p:to>
                                    </p:set>
                                    <p:animEffect filter="fade" transition="in">
                                      <p:cBhvr>
                                        <p:cTn dur="1000"/>
                                        <p:tgtEl>
                                          <p:spTgt spid="20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500"/>
                                        <p:tgtEl>
                                          <p:spTgt spid="203"/>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par>
                                <p:cTn fill="hold" nodeType="with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par>
                                <p:cTn fill="hold" nodeType="with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9"/>
          <p:cNvSpPr txBox="1"/>
          <p:nvPr/>
        </p:nvSpPr>
        <p:spPr>
          <a:xfrm>
            <a:off x="425975" y="1303393"/>
            <a:ext cx="6537533" cy="5351178"/>
          </a:xfrm>
          <a:prstGeom prst="rect">
            <a:avLst/>
          </a:prstGeom>
          <a:noFill/>
          <a:ln>
            <a:noFill/>
          </a:ln>
        </p:spPr>
        <p:txBody>
          <a:bodyPr anchorCtr="0" anchor="t" bIns="91425" lIns="91425" spcFirstLastPara="1" rIns="91425" wrap="square" tIns="91425">
            <a:spAutoFit/>
          </a:bodyPr>
          <a:lstStyle/>
          <a:p>
            <a:pPr indent="-514350" lvl="0" marL="571500" marR="0" rtl="0" algn="l">
              <a:lnSpc>
                <a:spcPct val="12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a:t>
            </a:r>
            <a:r>
              <a:rPr b="1" i="0" lang="fr-FR" sz="2800" u="none" cap="none" strike="noStrike">
                <a:solidFill>
                  <a:srgbClr val="2E75B5"/>
                </a:solidFill>
                <a:latin typeface="Arial"/>
                <a:ea typeface="Arial"/>
                <a:cs typeface="Arial"/>
                <a:sym typeface="Arial"/>
              </a:rPr>
              <a:t>bleu</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Un petit vent </a:t>
            </a:r>
            <a:r>
              <a:rPr b="1" i="0" lang="fr-FR" sz="2800" u="none" cap="none" strike="noStrike">
                <a:solidFill>
                  <a:srgbClr val="2E75B5"/>
                </a:solidFill>
                <a:latin typeface="Arial"/>
                <a:ea typeface="Arial"/>
                <a:cs typeface="Arial"/>
                <a:sym typeface="Arial"/>
              </a:rPr>
              <a: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bourdonnement des </a:t>
            </a:r>
            <a:r>
              <a:rPr b="1" i="0" lang="fr-FR" sz="2800" u="none" cap="none" strike="noStrike">
                <a:solidFill>
                  <a:srgbClr val="2E75B5"/>
                </a:solidFill>
                <a:latin typeface="Arial"/>
                <a:ea typeface="Arial"/>
                <a:cs typeface="Arial"/>
                <a:sym typeface="Arial"/>
              </a:rPr>
              <a:t>abeilles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fruits avaient un goût </a:t>
            </a:r>
            <a:r>
              <a:rPr b="1" i="0" lang="fr-FR" sz="2800" u="none" cap="none" strike="noStrike">
                <a:solidFill>
                  <a:srgbClr val="2E75B5"/>
                </a:solidFill>
                <a:latin typeface="Arial"/>
                <a:ea typeface="Arial"/>
                <a:cs typeface="Arial"/>
                <a:sym typeface="Arial"/>
              </a:rPr>
              <a:t>sucré</a:t>
            </a:r>
            <a:r>
              <a:rPr b="1" i="0" lang="fr-FR" sz="2800" u="none" cap="none" strike="noStrike">
                <a:solidFill>
                  <a:srgbClr val="595959"/>
                </a:solidFill>
                <a:latin typeface="Arial"/>
                <a:ea typeface="Arial"/>
                <a:cs typeface="Arial"/>
                <a:sym typeface="Arial"/>
              </a:rPr>
              <a:t> </a:t>
            </a:r>
            <a:r>
              <a:rPr b="0" i="0" lang="fr-FR" sz="2800" u="none" cap="none" strike="noStrike">
                <a:solidFill>
                  <a:srgbClr val="595959"/>
                </a:solidFill>
                <a:latin typeface="Arial"/>
                <a:ea typeface="Arial"/>
                <a:cs typeface="Arial"/>
                <a:sym typeface="Arial"/>
              </a:rPr>
              <a:t>incomparable.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80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fleurs avaient un</a:t>
            </a:r>
            <a:r>
              <a:rPr b="1" i="0" lang="fr-FR" sz="2800" u="none" cap="none" strike="noStrike">
                <a:solidFill>
                  <a:srgbClr val="595959"/>
                </a:solidFill>
                <a:latin typeface="Arial"/>
                <a:ea typeface="Arial"/>
                <a:cs typeface="Arial"/>
                <a:sym typeface="Arial"/>
              </a:rPr>
              <a:t> </a:t>
            </a:r>
            <a:r>
              <a:rPr b="1" i="0" lang="fr-FR" sz="2800" u="none" cap="none" strike="noStrike">
                <a:solidFill>
                  <a:srgbClr val="2E75B5"/>
                </a:solidFill>
                <a:latin typeface="Arial"/>
                <a:ea typeface="Arial"/>
                <a:cs typeface="Arial"/>
                <a:sym typeface="Arial"/>
              </a:rPr>
              <a:t>parfum</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214" name="Google Shape;214;p2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Associez les phrases aux 5 sens.</a:t>
            </a:r>
            <a:endParaRPr/>
          </a:p>
        </p:txBody>
      </p:sp>
      <p:pic>
        <p:nvPicPr>
          <p:cNvPr id="215" name="Google Shape;215;p29"/>
          <p:cNvPicPr preferRelativeResize="0"/>
          <p:nvPr/>
        </p:nvPicPr>
        <p:blipFill rotWithShape="1">
          <a:blip r:embed="rId3">
            <a:alphaModFix/>
          </a:blip>
          <a:srcRect b="0" l="0" r="0" t="0"/>
          <a:stretch/>
        </p:blipFill>
        <p:spPr>
          <a:xfrm>
            <a:off x="4957750" y="1204613"/>
            <a:ext cx="1658915" cy="770984"/>
          </a:xfrm>
          <a:prstGeom prst="rect">
            <a:avLst/>
          </a:prstGeom>
          <a:noFill/>
          <a:ln>
            <a:noFill/>
          </a:ln>
        </p:spPr>
      </p:pic>
      <p:pic>
        <p:nvPicPr>
          <p:cNvPr id="216" name="Google Shape;216;p29"/>
          <p:cNvPicPr preferRelativeResize="0"/>
          <p:nvPr/>
        </p:nvPicPr>
        <p:blipFill rotWithShape="1">
          <a:blip r:embed="rId4">
            <a:alphaModFix/>
          </a:blip>
          <a:srcRect b="0" l="0" r="0" t="0"/>
          <a:stretch/>
        </p:blipFill>
        <p:spPr>
          <a:xfrm>
            <a:off x="6429197" y="4311163"/>
            <a:ext cx="1363943" cy="862665"/>
          </a:xfrm>
          <a:prstGeom prst="rect">
            <a:avLst/>
          </a:prstGeom>
          <a:noFill/>
          <a:ln>
            <a:noFill/>
          </a:ln>
        </p:spPr>
      </p:pic>
      <p:pic>
        <p:nvPicPr>
          <p:cNvPr id="217" name="Google Shape;217;p29"/>
          <p:cNvPicPr preferRelativeResize="0"/>
          <p:nvPr/>
        </p:nvPicPr>
        <p:blipFill rotWithShape="1">
          <a:blip r:embed="rId5">
            <a:alphaModFix/>
          </a:blip>
          <a:srcRect b="0" l="0" r="0" t="0"/>
          <a:stretch/>
        </p:blipFill>
        <p:spPr>
          <a:xfrm>
            <a:off x="6963508" y="3276693"/>
            <a:ext cx="1093240" cy="862666"/>
          </a:xfrm>
          <a:prstGeom prst="rect">
            <a:avLst/>
          </a:prstGeom>
          <a:noFill/>
          <a:ln>
            <a:noFill/>
          </a:ln>
        </p:spPr>
      </p:pic>
      <p:pic>
        <p:nvPicPr>
          <p:cNvPr id="218" name="Google Shape;218;p29"/>
          <p:cNvPicPr preferRelativeResize="0"/>
          <p:nvPr/>
        </p:nvPicPr>
        <p:blipFill rotWithShape="1">
          <a:blip r:embed="rId6">
            <a:alphaModFix/>
          </a:blip>
          <a:srcRect b="0" l="0" r="0" t="0"/>
          <a:stretch/>
        </p:blipFill>
        <p:spPr>
          <a:xfrm>
            <a:off x="5974166" y="2002714"/>
            <a:ext cx="1137003" cy="893811"/>
          </a:xfrm>
          <a:prstGeom prst="rect">
            <a:avLst/>
          </a:prstGeom>
          <a:noFill/>
          <a:ln>
            <a:noFill/>
          </a:ln>
        </p:spPr>
      </p:pic>
      <p:pic>
        <p:nvPicPr>
          <p:cNvPr id="219" name="Google Shape;219;p29"/>
          <p:cNvPicPr preferRelativeResize="0"/>
          <p:nvPr/>
        </p:nvPicPr>
        <p:blipFill rotWithShape="1">
          <a:blip r:embed="rId7">
            <a:alphaModFix/>
          </a:blip>
          <a:srcRect b="0" l="0" r="0" t="0"/>
          <a:stretch/>
        </p:blipFill>
        <p:spPr>
          <a:xfrm>
            <a:off x="6155717" y="5510914"/>
            <a:ext cx="1486633" cy="86266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5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30"/>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225" name="Google Shape;225;p30"/>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Expression orale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9" name="Shape 229"/>
        <p:cNvGrpSpPr/>
        <p:nvPr/>
      </p:nvGrpSpPr>
      <p:grpSpPr>
        <a:xfrm>
          <a:off x="0" y="0"/>
          <a:ext cx="0" cy="0"/>
          <a:chOff x="0" y="0"/>
          <a:chExt cx="0" cy="0"/>
        </a:xfrm>
      </p:grpSpPr>
      <p:sp>
        <p:nvSpPr>
          <p:cNvPr id="230" name="Google Shape;230;p31"/>
          <p:cNvSpPr txBox="1"/>
          <p:nvPr/>
        </p:nvSpPr>
        <p:spPr>
          <a:xfrm>
            <a:off x="475488" y="1133386"/>
            <a:ext cx="10852662" cy="5370671"/>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highlight>
                  <a:srgbClr val="FFFFFF"/>
                </a:highlight>
                <a:latin typeface="Arial"/>
                <a:ea typeface="Arial"/>
                <a:cs typeface="Arial"/>
                <a:sym typeface="Arial"/>
              </a:rPr>
              <a:t>Pour préparer l'apprenant à s’exprimer en français à partir des structures lexicales et grammaticales de la leçon, suivre les étapes suivantes : </a:t>
            </a:r>
            <a:endParaRPr b="1" i="0" sz="2000" u="sng"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1. </a:t>
            </a:r>
            <a:r>
              <a:rPr b="1" i="0" lang="fr-FR" sz="2000" u="none" cap="none" strike="noStrike">
                <a:solidFill>
                  <a:srgbClr val="595959"/>
                </a:solidFill>
                <a:highlight>
                  <a:srgbClr val="FFFFFF"/>
                </a:highlight>
                <a:latin typeface="Arial"/>
                <a:ea typeface="Arial"/>
                <a:cs typeface="Arial"/>
                <a:sym typeface="Arial"/>
              </a:rPr>
              <a:t>Conceptualisation :</a:t>
            </a:r>
            <a:endParaRPr b="1" i="0" sz="2000" u="none" cap="none" strike="noStrike">
              <a:solidFill>
                <a:srgbClr val="595959"/>
              </a:solidFill>
              <a:highlight>
                <a:srgbClr val="FFFFFF"/>
              </a:highlight>
              <a:latin typeface="Arial"/>
              <a:ea typeface="Arial"/>
              <a:cs typeface="Arial"/>
              <a:sym typeface="Arial"/>
            </a:endParaRPr>
          </a:p>
          <a:p>
            <a:pPr indent="0" lvl="0" marL="347345" marR="0" rtl="0" algn="l">
              <a:lnSpc>
                <a:spcPct val="120000"/>
              </a:lnSpc>
              <a:spcBef>
                <a:spcPts val="600"/>
              </a:spcBef>
              <a:spcAft>
                <a:spcPts val="0"/>
              </a:spcAft>
              <a:buNone/>
            </a:pPr>
            <a:r>
              <a:rPr b="1" i="0" lang="fr-FR" sz="2000" u="none" cap="none" strike="noStrike">
                <a:solidFill>
                  <a:srgbClr val="595959"/>
                </a:solidFill>
                <a:highlight>
                  <a:srgbClr val="FFFFFF"/>
                </a:highlight>
                <a:latin typeface="Arial"/>
                <a:ea typeface="Arial"/>
                <a:cs typeface="Arial"/>
                <a:sym typeface="Arial"/>
              </a:rPr>
              <a:t>Le repérage </a:t>
            </a:r>
            <a:endParaRPr b="1" i="0" sz="2000" u="none" cap="none" strike="noStrike">
              <a:solidFill>
                <a:srgbClr val="595959"/>
              </a:solidFill>
              <a:highlight>
                <a:srgbClr val="FFFFFF"/>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relever/repérer/ classer/ comparer/ les phrases/expressions cibles à partir des phrases tirées du texte du document sonore.</a:t>
            </a:r>
            <a:endParaRPr b="0" i="0" sz="2000" u="none" cap="none" strike="noStrike">
              <a:solidFill>
                <a:srgbClr val="595959"/>
              </a:solidFill>
              <a:highlight>
                <a:srgbClr val="FFFFFF"/>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2. </a:t>
            </a:r>
            <a:r>
              <a:rPr b="1" i="0" lang="fr-FR" sz="2000" u="none" cap="none" strike="noStrike">
                <a:solidFill>
                  <a:srgbClr val="595959"/>
                </a:solidFill>
                <a:highlight>
                  <a:srgbClr val="FFFFFF"/>
                </a:highlight>
                <a:latin typeface="Arial"/>
                <a:ea typeface="Arial"/>
                <a:cs typeface="Arial"/>
                <a:sym typeface="Arial"/>
              </a:rPr>
              <a:t>Conceptualisation (Déduction de la règle)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None/>
            </a:pPr>
            <a:r>
              <a:rPr b="0" i="0" lang="fr-FR" sz="2000" u="none" cap="none" strike="noStrike">
                <a:solidFill>
                  <a:srgbClr val="595959"/>
                </a:solidFill>
                <a:highlight>
                  <a:srgbClr val="FFFFFF"/>
                </a:highlight>
                <a:latin typeface="Arial"/>
                <a:ea typeface="Arial"/>
                <a:cs typeface="Arial"/>
                <a:sym typeface="Arial"/>
              </a:rPr>
              <a:t>Guider les apprenants à déduire et à formuler la règle </a:t>
            </a:r>
            <a:endParaRPr b="0" i="0" sz="2000" u="none" cap="none" strike="noStrike">
              <a:solidFill>
                <a:srgbClr val="595959"/>
              </a:solidFill>
              <a:highlight>
                <a:srgbClr val="FFFFFF"/>
              </a:highlight>
              <a:latin typeface="Calibri"/>
              <a:ea typeface="Calibri"/>
              <a:cs typeface="Calibri"/>
              <a:sym typeface="Calibri"/>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3. </a:t>
            </a:r>
            <a:r>
              <a:rPr b="1" i="0" lang="fr-FR" sz="2000" u="none" cap="none" strike="noStrike">
                <a:solidFill>
                  <a:srgbClr val="595959"/>
                </a:solidFill>
                <a:highlight>
                  <a:srgbClr val="FFFFFF"/>
                </a:highlight>
                <a:latin typeface="Arial"/>
                <a:ea typeface="Arial"/>
                <a:cs typeface="Arial"/>
                <a:sym typeface="Arial"/>
              </a:rPr>
              <a:t>Entraînement : </a:t>
            </a:r>
            <a:r>
              <a:rPr b="0" i="0" lang="fr-FR" sz="2000" u="none" cap="none" strike="noStrike">
                <a:solidFill>
                  <a:srgbClr val="595959"/>
                </a:solidFill>
                <a:highlight>
                  <a:srgbClr val="FFFFFF"/>
                </a:highlight>
                <a:latin typeface="Arial"/>
                <a:ea typeface="Arial"/>
                <a:cs typeface="Arial"/>
                <a:sym typeface="Arial"/>
              </a:rPr>
              <a:t>Exercice(s) de systématisation </a:t>
            </a:r>
            <a:endParaRPr b="0" i="0" sz="2000" u="none"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600"/>
              </a:spcBef>
              <a:spcAft>
                <a:spcPts val="0"/>
              </a:spcAft>
              <a:buNone/>
            </a:pPr>
            <a:r>
              <a:rPr b="1" i="0" lang="fr-FR" sz="2000" u="none" cap="none" strike="noStrike">
                <a:solidFill>
                  <a:srgbClr val="2E75B5"/>
                </a:solidFill>
                <a:highlight>
                  <a:srgbClr val="FFFFFF"/>
                </a:highlight>
                <a:latin typeface="Arial"/>
                <a:ea typeface="Arial"/>
                <a:cs typeface="Arial"/>
                <a:sym typeface="Arial"/>
              </a:rPr>
              <a:t>4. </a:t>
            </a:r>
            <a:r>
              <a:rPr b="1" i="0" lang="fr-FR" sz="2000" u="none" cap="none" strike="noStrike">
                <a:solidFill>
                  <a:srgbClr val="595959"/>
                </a:solidFill>
                <a:highlight>
                  <a:srgbClr val="FFFFFF"/>
                </a:highlight>
                <a:latin typeface="Arial"/>
                <a:ea typeface="Arial"/>
                <a:cs typeface="Arial"/>
                <a:sym typeface="Arial"/>
              </a:rPr>
              <a:t>Appropriation/ production orale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Proposer une tâche contextualisée pour réinvestir les nouveaux acquis à partir d’une situation de communication en lien avec le vécu des apprenants (des Jeux de rôle et des monologues suivis)</a:t>
            </a:r>
            <a:endParaRPr b="0" i="0" sz="2000" u="none" cap="none" strike="noStrike">
              <a:solidFill>
                <a:srgbClr val="595959"/>
              </a:solidFill>
              <a:highlight>
                <a:srgbClr val="FFFFFF"/>
              </a:highlight>
              <a:latin typeface="Arial"/>
              <a:ea typeface="Arial"/>
              <a:cs typeface="Arial"/>
              <a:sym typeface="Arial"/>
            </a:endParaRPr>
          </a:p>
        </p:txBody>
      </p:sp>
      <p:sp>
        <p:nvSpPr>
          <p:cNvPr id="231" name="Google Shape;231;p3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l’expression orale</a:t>
            </a:r>
            <a:endParaRPr/>
          </a:p>
        </p:txBody>
      </p:sp>
      <p:pic>
        <p:nvPicPr>
          <p:cNvPr descr="A picture containing text, vector graphics&#10;&#10;Description automatically generated" id="232" name="Google Shape;232;p3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2"/>
          <p:cNvSpPr txBox="1"/>
          <p:nvPr/>
        </p:nvSpPr>
        <p:spPr>
          <a:xfrm>
            <a:off x="428982" y="1123696"/>
            <a:ext cx="10610100" cy="5601503"/>
          </a:xfrm>
          <a:prstGeom prst="rect">
            <a:avLst/>
          </a:prstGeom>
          <a:noFill/>
          <a:ln>
            <a:noFill/>
          </a:ln>
        </p:spPr>
        <p:txBody>
          <a:bodyPr anchorCtr="0" anchor="t" bIns="91425" lIns="91425" spcFirstLastPara="1" rIns="91425" wrap="square" tIns="91425">
            <a:spAutoFit/>
          </a:bodyPr>
          <a:lstStyle/>
          <a:p>
            <a:pPr indent="-514350" lvl="0" marL="571500" marR="0" rtl="0" algn="l">
              <a:lnSpc>
                <a:spcPct val="15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bleu clair.</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Un petit vent caressait notre visage.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bourdonnement des abeilles faisait une belle mélodie.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Les fruits avaient un goût sucré incomparable.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Il y avait beaucoup de fleurs multicolores.</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200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Elles avaient un parfum sublime.</a:t>
            </a:r>
            <a:endParaRPr b="0" i="0" sz="2800" u="none" cap="none" strike="noStrike">
              <a:solidFill>
                <a:srgbClr val="595959"/>
              </a:solidFill>
              <a:latin typeface="Arial"/>
              <a:ea typeface="Arial"/>
              <a:cs typeface="Arial"/>
              <a:sym typeface="Arial"/>
            </a:endParaRPr>
          </a:p>
        </p:txBody>
      </p:sp>
      <p:sp>
        <p:nvSpPr>
          <p:cNvPr id="239" name="Google Shape;239;p3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Dictez les phrases où Romy emploie des adjectifs.  </a:t>
            </a:r>
            <a:endParaRPr/>
          </a:p>
        </p:txBody>
      </p:sp>
      <p:pic>
        <p:nvPicPr>
          <p:cNvPr id="240" name="Google Shape;240;p32"/>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38"/>
                                        </p:tgtEl>
                                        <p:attrNameLst>
                                          <p:attrName>style.visibility</p:attrName>
                                        </p:attrNameLst>
                                      </p:cBhvr>
                                      <p:to>
                                        <p:strVal val="visible"/>
                                      </p:to>
                                    </p:set>
                                    <p:anim calcmode="lin" valueType="num">
                                      <p:cBhvr additive="base">
                                        <p:cTn dur="500"/>
                                        <p:tgtEl>
                                          <p:spTgt spid="23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3"/>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Romy emploie beaucoup d’adjectifs. Lesquels ? </a:t>
            </a:r>
            <a:endParaRPr/>
          </a:p>
        </p:txBody>
      </p:sp>
      <p:sp>
        <p:nvSpPr>
          <p:cNvPr id="247" name="Google Shape;247;p33"/>
          <p:cNvSpPr/>
          <p:nvPr/>
        </p:nvSpPr>
        <p:spPr>
          <a:xfrm>
            <a:off x="3076199" y="1289538"/>
            <a:ext cx="64318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8" name="Google Shape;248;p33"/>
          <p:cNvSpPr/>
          <p:nvPr/>
        </p:nvSpPr>
        <p:spPr>
          <a:xfrm>
            <a:off x="3781053" y="1289538"/>
            <a:ext cx="64318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9" name="Google Shape;249;p33"/>
          <p:cNvSpPr/>
          <p:nvPr/>
        </p:nvSpPr>
        <p:spPr>
          <a:xfrm>
            <a:off x="1616075" y="2157046"/>
            <a:ext cx="744066"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0" name="Google Shape;250;p33"/>
          <p:cNvSpPr/>
          <p:nvPr/>
        </p:nvSpPr>
        <p:spPr>
          <a:xfrm>
            <a:off x="7773034" y="3047285"/>
            <a:ext cx="77660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1" name="Google Shape;251;p33"/>
          <p:cNvSpPr/>
          <p:nvPr/>
        </p:nvSpPr>
        <p:spPr>
          <a:xfrm>
            <a:off x="5243195" y="3954927"/>
            <a:ext cx="85280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2" name="Google Shape;252;p33"/>
          <p:cNvSpPr/>
          <p:nvPr/>
        </p:nvSpPr>
        <p:spPr>
          <a:xfrm>
            <a:off x="6172203" y="3954927"/>
            <a:ext cx="2054488"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3" name="Google Shape;253;p33"/>
          <p:cNvSpPr/>
          <p:nvPr/>
        </p:nvSpPr>
        <p:spPr>
          <a:xfrm>
            <a:off x="5734032" y="4886242"/>
            <a:ext cx="1885968"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4" name="Google Shape;254;p33"/>
          <p:cNvSpPr/>
          <p:nvPr/>
        </p:nvSpPr>
        <p:spPr>
          <a:xfrm>
            <a:off x="4907279" y="5763404"/>
            <a:ext cx="1099981"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5" name="Google Shape;255;p33"/>
          <p:cNvSpPr txBox="1"/>
          <p:nvPr/>
        </p:nvSpPr>
        <p:spPr>
          <a:xfrm>
            <a:off x="428982" y="1123696"/>
            <a:ext cx="10610100" cy="5601503"/>
          </a:xfrm>
          <a:prstGeom prst="rect">
            <a:avLst/>
          </a:prstGeom>
          <a:noFill/>
          <a:ln>
            <a:noFill/>
          </a:ln>
        </p:spPr>
        <p:txBody>
          <a:bodyPr anchorCtr="0" anchor="t" bIns="91425" lIns="91425" spcFirstLastPara="1" rIns="91425" wrap="square" tIns="91425">
            <a:spAutoFit/>
          </a:bodyPr>
          <a:lstStyle/>
          <a:p>
            <a:pPr indent="-514350" lvl="0" marL="571500" marR="0" rtl="0" algn="l">
              <a:lnSpc>
                <a:spcPct val="15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bleu clair.</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Un petit vent caressait notre visage.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bourdonnement des abeilles faisait une belle mélodie.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Les fruits avaient un goût sucré incomparable.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Il y avait beaucoup de fleurs multicolores.</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200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Elles avaient un parfum sublime.</a:t>
            </a:r>
            <a:endParaRPr b="0" i="0" sz="2800" u="none" cap="none" strike="noStrike">
              <a:solidFill>
                <a:srgbClr val="595959"/>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1250"/>
                                        <p:tgtEl>
                                          <p:spTgt spid="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1250"/>
                                        <p:tgtEl>
                                          <p:spTgt spid="2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gtEl>
                                        <p:attrNameLst>
                                          <p:attrName>style.visibility</p:attrName>
                                        </p:attrNameLst>
                                      </p:cBhvr>
                                      <p:to>
                                        <p:strVal val="visible"/>
                                      </p:to>
                                    </p:set>
                                    <p:animEffect filter="fade" transition="in">
                                      <p:cBhvr>
                                        <p:cTn dur="1250"/>
                                        <p:tgtEl>
                                          <p:spTgt spid="2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1250"/>
                                        <p:tgtEl>
                                          <p:spTgt spid="2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1250"/>
                                        <p:tgtEl>
                                          <p:spTgt spid="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250"/>
                                        <p:tgtEl>
                                          <p:spTgt spid="2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1250"/>
                                        <p:tgtEl>
                                          <p:spTgt spid="2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1250"/>
                                        <p:tgtEl>
                                          <p:spTgt spid="2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6"/>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05" name="Google Shape;105;p16"/>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 / Expression orale</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4"/>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Quel temps verbal Romy a-t-elle utilisé dans sa description ? </a:t>
            </a:r>
            <a:endParaRPr/>
          </a:p>
        </p:txBody>
      </p:sp>
      <p:sp>
        <p:nvSpPr>
          <p:cNvPr id="262" name="Google Shape;262;p34"/>
          <p:cNvSpPr/>
          <p:nvPr/>
        </p:nvSpPr>
        <p:spPr>
          <a:xfrm>
            <a:off x="2268251" y="1394120"/>
            <a:ext cx="845339" cy="584775"/>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3" name="Google Shape;263;p34"/>
          <p:cNvSpPr/>
          <p:nvPr/>
        </p:nvSpPr>
        <p:spPr>
          <a:xfrm>
            <a:off x="3472018" y="2304287"/>
            <a:ext cx="1412498" cy="584775"/>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4" name="Google Shape;264;p34"/>
          <p:cNvSpPr/>
          <p:nvPr/>
        </p:nvSpPr>
        <p:spPr>
          <a:xfrm>
            <a:off x="6119150" y="3136612"/>
            <a:ext cx="1057154" cy="584775"/>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5" name="Google Shape;265;p34"/>
          <p:cNvSpPr txBox="1"/>
          <p:nvPr/>
        </p:nvSpPr>
        <p:spPr>
          <a:xfrm>
            <a:off x="496550" y="1219591"/>
            <a:ext cx="11106300" cy="2893069"/>
          </a:xfrm>
          <a:prstGeom prst="rect">
            <a:avLst/>
          </a:prstGeom>
          <a:noFill/>
          <a:ln>
            <a:noFill/>
          </a:ln>
        </p:spPr>
        <p:txBody>
          <a:bodyPr anchorCtr="0" anchor="t" bIns="91425" lIns="91425" spcFirstLastPara="1" rIns="91425" wrap="square" tIns="91425">
            <a:spAutoFit/>
          </a:bodyPr>
          <a:lstStyle/>
          <a:p>
            <a:pPr indent="-514350" lvl="0" marL="571500" marR="0" rtl="0" algn="l">
              <a:lnSpc>
                <a:spcPct val="150000"/>
              </a:lnSpc>
              <a:spcBef>
                <a:spcPts val="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bleu clair.</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Un petit vent caressait notre visage.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200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bourdonnement des abeilles faisait une belle mélodie.</a:t>
            </a:r>
            <a:endParaRPr b="0" i="0" sz="2800" u="none" cap="none" strike="noStrike">
              <a:solidFill>
                <a:srgbClr val="595959"/>
              </a:solidFill>
              <a:latin typeface="Arial"/>
              <a:ea typeface="Arial"/>
              <a:cs typeface="Arial"/>
              <a:sym typeface="Arial"/>
            </a:endParaRPr>
          </a:p>
        </p:txBody>
      </p:sp>
      <p:pic>
        <p:nvPicPr>
          <p:cNvPr id="266" name="Google Shape;266;p34"/>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250"/>
                                        <p:tgtEl>
                                          <p:spTgt spid="2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250"/>
                                        <p:tgtEl>
                                          <p:spTgt spid="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1250"/>
                                        <p:tgtEl>
                                          <p:spTgt spid="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5"/>
          <p:cNvSpPr txBox="1"/>
          <p:nvPr/>
        </p:nvSpPr>
        <p:spPr>
          <a:xfrm>
            <a:off x="0" y="2705700"/>
            <a:ext cx="2039400" cy="7233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0000FF"/>
              </a:buClr>
              <a:buSzPts val="3500"/>
              <a:buFont typeface="Calibri"/>
              <a:buNone/>
            </a:pPr>
            <a:r>
              <a:rPr b="1" i="0" lang="fr-FR" sz="3500" u="none" cap="none" strike="noStrike">
                <a:solidFill>
                  <a:srgbClr val="0000FF"/>
                </a:solidFill>
                <a:latin typeface="Calibri"/>
                <a:ea typeface="Calibri"/>
                <a:cs typeface="Calibri"/>
                <a:sym typeface="Calibri"/>
              </a:rPr>
              <a:t>Mathilde</a:t>
            </a:r>
            <a:endParaRPr b="1" i="0" sz="3500" u="none" cap="none" strike="noStrike">
              <a:solidFill>
                <a:srgbClr val="0000FF"/>
              </a:solidFill>
              <a:latin typeface="Calibri"/>
              <a:ea typeface="Calibri"/>
              <a:cs typeface="Calibri"/>
              <a:sym typeface="Calibri"/>
            </a:endParaRPr>
          </a:p>
        </p:txBody>
      </p:sp>
      <p:pic>
        <p:nvPicPr>
          <p:cNvPr id="273" name="Google Shape;273;p35"/>
          <p:cNvPicPr preferRelativeResize="0"/>
          <p:nvPr/>
        </p:nvPicPr>
        <p:blipFill rotWithShape="1">
          <a:blip r:embed="rId3">
            <a:alphaModFix/>
          </a:blip>
          <a:srcRect b="0" l="0" r="0" t="0"/>
          <a:stretch/>
        </p:blipFill>
        <p:spPr>
          <a:xfrm>
            <a:off x="-396690" y="-1429346"/>
            <a:ext cx="16531055" cy="877823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6"/>
          <p:cNvSpPr/>
          <p:nvPr/>
        </p:nvSpPr>
        <p:spPr>
          <a:xfrm>
            <a:off x="883920" y="1299153"/>
            <a:ext cx="10424160" cy="523220"/>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0" name="Google Shape;280;p36"/>
          <p:cNvSpPr txBox="1"/>
          <p:nvPr/>
        </p:nvSpPr>
        <p:spPr>
          <a:xfrm>
            <a:off x="546946" y="1715693"/>
            <a:ext cx="11325013" cy="5029039"/>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None/>
            </a:pPr>
            <a:r>
              <a:rPr b="0" i="0" lang="fr-FR" sz="2800" u="none" cap="none" strike="noStrike">
                <a:solidFill>
                  <a:srgbClr val="595959"/>
                </a:solidFill>
                <a:latin typeface="Arial"/>
                <a:ea typeface="Arial"/>
                <a:cs typeface="Arial"/>
                <a:sym typeface="Arial"/>
              </a:rPr>
              <a:t>Je suis allée en pique-nique à la montagne avec ma famille. </a:t>
            </a:r>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a:t>
            </a:r>
            <a:r>
              <a:rPr b="0" i="0" lang="fr-FR" sz="18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et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Autour de nous, il y avait un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champ de blé.</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oiseaux chantaient de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mélodies.</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fleurs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étaient partout ! Leur parfum embaumait la montagne.</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120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C’était vraiment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a:t>
            </a:r>
            <a:endParaRPr b="0" i="0" sz="2800" u="none" cap="none" strike="noStrike">
              <a:solidFill>
                <a:srgbClr val="595959"/>
              </a:solidFill>
              <a:latin typeface="Arial"/>
              <a:ea typeface="Arial"/>
              <a:cs typeface="Arial"/>
              <a:sym typeface="Arial"/>
            </a:endParaRPr>
          </a:p>
        </p:txBody>
      </p:sp>
      <p:sp>
        <p:nvSpPr>
          <p:cNvPr id="281" name="Google Shape;281;p3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les phrases avec le mot convenable.</a:t>
            </a:r>
            <a:endParaRPr/>
          </a:p>
        </p:txBody>
      </p:sp>
      <p:sp>
        <p:nvSpPr>
          <p:cNvPr id="282" name="Google Shape;282;p36"/>
          <p:cNvSpPr txBox="1"/>
          <p:nvPr/>
        </p:nvSpPr>
        <p:spPr>
          <a:xfrm>
            <a:off x="3748970" y="1299153"/>
            <a:ext cx="17983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sauvages</a:t>
            </a:r>
            <a:endParaRPr/>
          </a:p>
        </p:txBody>
      </p:sp>
      <p:sp>
        <p:nvSpPr>
          <p:cNvPr id="283" name="Google Shape;283;p36"/>
          <p:cNvSpPr txBox="1"/>
          <p:nvPr/>
        </p:nvSpPr>
        <p:spPr>
          <a:xfrm>
            <a:off x="2434255" y="1299153"/>
            <a:ext cx="9601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bleu</a:t>
            </a:r>
            <a:endParaRPr/>
          </a:p>
        </p:txBody>
      </p:sp>
      <p:sp>
        <p:nvSpPr>
          <p:cNvPr id="284" name="Google Shape;284;p36"/>
          <p:cNvSpPr txBox="1"/>
          <p:nvPr/>
        </p:nvSpPr>
        <p:spPr>
          <a:xfrm>
            <a:off x="1012669" y="1299153"/>
            <a:ext cx="1066991"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belles</a:t>
            </a:r>
            <a:endParaRPr/>
          </a:p>
        </p:txBody>
      </p:sp>
      <p:sp>
        <p:nvSpPr>
          <p:cNvPr id="285" name="Google Shape;285;p36"/>
          <p:cNvSpPr txBox="1"/>
          <p:nvPr/>
        </p:nvSpPr>
        <p:spPr>
          <a:xfrm>
            <a:off x="5901885" y="1299153"/>
            <a:ext cx="168749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immense</a:t>
            </a:r>
            <a:endParaRPr/>
          </a:p>
        </p:txBody>
      </p:sp>
      <p:sp>
        <p:nvSpPr>
          <p:cNvPr id="286" name="Google Shape;286;p36"/>
          <p:cNvSpPr txBox="1"/>
          <p:nvPr/>
        </p:nvSpPr>
        <p:spPr>
          <a:xfrm>
            <a:off x="7943970" y="1299153"/>
            <a:ext cx="936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clair</a:t>
            </a:r>
            <a:endParaRPr/>
          </a:p>
        </p:txBody>
      </p:sp>
      <p:sp>
        <p:nvSpPr>
          <p:cNvPr id="287" name="Google Shape;287;p36"/>
          <p:cNvSpPr txBox="1"/>
          <p:nvPr/>
        </p:nvSpPr>
        <p:spPr>
          <a:xfrm>
            <a:off x="9235336" y="1299153"/>
            <a:ext cx="1943995"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magnifique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80">
                                            <p:txEl>
                                              <p:pRg end="0" st="0"/>
                                            </p:txEl>
                                          </p:spTgt>
                                        </p:tgtEl>
                                        <p:attrNameLst>
                                          <p:attrName>style.visibility</p:attrName>
                                        </p:attrNameLst>
                                      </p:cBhvr>
                                      <p:to>
                                        <p:strVal val="visible"/>
                                      </p:to>
                                    </p:set>
                                    <p:animEffect filter="fade" transition="in">
                                      <p:cBhvr>
                                        <p:cTn dur="500"/>
                                        <p:tgtEl>
                                          <p:spTgt spid="280">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1" st="1"/>
                                            </p:txEl>
                                          </p:spTgt>
                                        </p:tgtEl>
                                        <p:attrNameLst>
                                          <p:attrName>style.visibility</p:attrName>
                                        </p:attrNameLst>
                                      </p:cBhvr>
                                      <p:to>
                                        <p:strVal val="visible"/>
                                      </p:to>
                                    </p:set>
                                    <p:animEffect filter="fade" transition="in">
                                      <p:cBhvr>
                                        <p:cTn dur="500"/>
                                        <p:tgtEl>
                                          <p:spTgt spid="280">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2" st="2"/>
                                            </p:txEl>
                                          </p:spTgt>
                                        </p:tgtEl>
                                        <p:attrNameLst>
                                          <p:attrName>style.visibility</p:attrName>
                                        </p:attrNameLst>
                                      </p:cBhvr>
                                      <p:to>
                                        <p:strVal val="visible"/>
                                      </p:to>
                                    </p:set>
                                    <p:animEffect filter="fade" transition="in">
                                      <p:cBhvr>
                                        <p:cTn dur="500"/>
                                        <p:tgtEl>
                                          <p:spTgt spid="280">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3" st="3"/>
                                            </p:txEl>
                                          </p:spTgt>
                                        </p:tgtEl>
                                        <p:attrNameLst>
                                          <p:attrName>style.visibility</p:attrName>
                                        </p:attrNameLst>
                                      </p:cBhvr>
                                      <p:to>
                                        <p:strVal val="visible"/>
                                      </p:to>
                                    </p:set>
                                    <p:animEffect filter="fade" transition="in">
                                      <p:cBhvr>
                                        <p:cTn dur="500"/>
                                        <p:tgtEl>
                                          <p:spTgt spid="280">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4" st="4"/>
                                            </p:txEl>
                                          </p:spTgt>
                                        </p:tgtEl>
                                        <p:attrNameLst>
                                          <p:attrName>style.visibility</p:attrName>
                                        </p:attrNameLst>
                                      </p:cBhvr>
                                      <p:to>
                                        <p:strVal val="visible"/>
                                      </p:to>
                                    </p:set>
                                    <p:animEffect filter="fade" transition="in">
                                      <p:cBhvr>
                                        <p:cTn dur="500"/>
                                        <p:tgtEl>
                                          <p:spTgt spid="280">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5" st="5"/>
                                            </p:txEl>
                                          </p:spTgt>
                                        </p:tgtEl>
                                        <p:attrNameLst>
                                          <p:attrName>style.visibility</p:attrName>
                                        </p:attrNameLst>
                                      </p:cBhvr>
                                      <p:to>
                                        <p:strVal val="visible"/>
                                      </p:to>
                                    </p:set>
                                    <p:animEffect filter="fade" transition="in">
                                      <p:cBhvr>
                                        <p:cTn dur="500"/>
                                        <p:tgtEl>
                                          <p:spTgt spid="28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3000"/>
                                        <p:tgtEl>
                                          <p:spTgt spid="279"/>
                                        </p:tgtEl>
                                      </p:cBhvr>
                                    </p:animEffect>
                                  </p:childTnLst>
                                </p:cTn>
                              </p:par>
                            </p:childTnLst>
                          </p:cTn>
                        </p:par>
                        <p:par>
                          <p:cTn fill="hold">
                            <p:stCondLst>
                              <p:cond delay="3000"/>
                            </p:stCondLst>
                            <p:childTnLst>
                              <p:par>
                                <p:cTn fill="hold" nodeType="afterEffect" presetClass="entr" presetID="10" presetSubtype="0">
                                  <p:stCondLst>
                                    <p:cond delay="1000"/>
                                  </p:stCondLst>
                                  <p:childTnLst>
                                    <p:set>
                                      <p:cBhvr>
                                        <p:cTn dur="1" fill="hold">
                                          <p:stCondLst>
                                            <p:cond delay="0"/>
                                          </p:stCondLst>
                                        </p:cTn>
                                        <p:tgtEl>
                                          <p:spTgt spid="284"/>
                                        </p:tgtEl>
                                        <p:attrNameLst>
                                          <p:attrName>style.visibility</p:attrName>
                                        </p:attrNameLst>
                                      </p:cBhvr>
                                      <p:to>
                                        <p:strVal val="visible"/>
                                      </p:to>
                                    </p:set>
                                    <p:animEffect filter="fade" transition="in">
                                      <p:cBhvr>
                                        <p:cTn dur="500"/>
                                        <p:tgtEl>
                                          <p:spTgt spid="284"/>
                                        </p:tgtEl>
                                      </p:cBhvr>
                                    </p:animEffect>
                                  </p:childTnLst>
                                </p:cTn>
                              </p:par>
                            </p:childTnLst>
                          </p:cTn>
                        </p:par>
                        <p:par>
                          <p:cTn fill="hold">
                            <p:stCondLst>
                              <p:cond delay="3500"/>
                            </p:stCondLst>
                            <p:childTnLst>
                              <p:par>
                                <p:cTn fill="hold" nodeType="afterEffect" presetClass="entr" presetID="10" presetSubtype="0">
                                  <p:stCondLst>
                                    <p:cond delay="100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childTnLst>
                          </p:cTn>
                        </p:par>
                        <p:par>
                          <p:cTn fill="hold">
                            <p:stCondLst>
                              <p:cond delay="4000"/>
                            </p:stCondLst>
                            <p:childTnLst>
                              <p:par>
                                <p:cTn fill="hold" nodeType="afterEffect" presetClass="entr" presetID="10" presetSubtype="0">
                                  <p:stCondLst>
                                    <p:cond delay="1000"/>
                                  </p:stCondLst>
                                  <p:childTnLst>
                                    <p:set>
                                      <p:cBhvr>
                                        <p:cTn dur="1" fill="hold">
                                          <p:stCondLst>
                                            <p:cond delay="0"/>
                                          </p:stCondLst>
                                        </p:cTn>
                                        <p:tgtEl>
                                          <p:spTgt spid="282"/>
                                        </p:tgtEl>
                                        <p:attrNameLst>
                                          <p:attrName>style.visibility</p:attrName>
                                        </p:attrNameLst>
                                      </p:cBhvr>
                                      <p:to>
                                        <p:strVal val="visible"/>
                                      </p:to>
                                    </p:set>
                                    <p:animEffect filter="fade" transition="in">
                                      <p:cBhvr>
                                        <p:cTn dur="500"/>
                                        <p:tgtEl>
                                          <p:spTgt spid="282"/>
                                        </p:tgtEl>
                                      </p:cBhvr>
                                    </p:animEffect>
                                  </p:childTnLst>
                                </p:cTn>
                              </p:par>
                            </p:childTnLst>
                          </p:cTn>
                        </p:par>
                        <p:par>
                          <p:cTn fill="hold">
                            <p:stCondLst>
                              <p:cond delay="4500"/>
                            </p:stCondLst>
                            <p:childTnLst>
                              <p:par>
                                <p:cTn fill="hold" nodeType="afterEffect" presetClass="entr" presetID="10" presetSubtype="0">
                                  <p:stCondLst>
                                    <p:cond delay="1000"/>
                                  </p:stCondLst>
                                  <p:childTnLst>
                                    <p:set>
                                      <p:cBhvr>
                                        <p:cTn dur="1" fill="hold">
                                          <p:stCondLst>
                                            <p:cond delay="0"/>
                                          </p:stCondLst>
                                        </p:cTn>
                                        <p:tgtEl>
                                          <p:spTgt spid="285"/>
                                        </p:tgtEl>
                                        <p:attrNameLst>
                                          <p:attrName>style.visibility</p:attrName>
                                        </p:attrNameLst>
                                      </p:cBhvr>
                                      <p:to>
                                        <p:strVal val="visible"/>
                                      </p:to>
                                    </p:set>
                                    <p:animEffect filter="fade" transition="in">
                                      <p:cBhvr>
                                        <p:cTn dur="500"/>
                                        <p:tgtEl>
                                          <p:spTgt spid="285"/>
                                        </p:tgtEl>
                                      </p:cBhvr>
                                    </p:animEffect>
                                  </p:childTnLst>
                                </p:cTn>
                              </p:par>
                            </p:childTnLst>
                          </p:cTn>
                        </p:par>
                        <p:par>
                          <p:cTn fill="hold">
                            <p:stCondLst>
                              <p:cond delay="5000"/>
                            </p:stCondLst>
                            <p:childTnLst>
                              <p:par>
                                <p:cTn fill="hold" nodeType="afterEffect" presetClass="entr" presetID="10" presetSubtype="0">
                                  <p:stCondLst>
                                    <p:cond delay="100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childTnLst>
                          </p:cTn>
                        </p:par>
                        <p:par>
                          <p:cTn fill="hold">
                            <p:stCondLst>
                              <p:cond delay="5500"/>
                            </p:stCondLst>
                            <p:childTnLst>
                              <p:par>
                                <p:cTn fill="hold" nodeType="afterEffect" presetClass="entr" presetID="10" presetSubtype="0">
                                  <p:stCondLst>
                                    <p:cond delay="1000"/>
                                  </p:stCondLst>
                                  <p:childTnLst>
                                    <p:set>
                                      <p:cBhvr>
                                        <p:cTn dur="1" fill="hold">
                                          <p:stCondLst>
                                            <p:cond delay="0"/>
                                          </p:stCondLst>
                                        </p:cTn>
                                        <p:tgtEl>
                                          <p:spTgt spid="287"/>
                                        </p:tgtEl>
                                        <p:attrNameLst>
                                          <p:attrName>style.visibility</p:attrName>
                                        </p:attrNameLst>
                                      </p:cBhvr>
                                      <p:to>
                                        <p:strVal val="visible"/>
                                      </p:to>
                                    </p:set>
                                    <p:animEffect filter="fade" transition="in">
                                      <p:cBhvr>
                                        <p:cTn dur="500"/>
                                        <p:tgtEl>
                                          <p:spTgt spid="2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7"/>
          <p:cNvSpPr/>
          <p:nvPr/>
        </p:nvSpPr>
        <p:spPr>
          <a:xfrm>
            <a:off x="883920" y="1299153"/>
            <a:ext cx="10424160" cy="523220"/>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94" name="Google Shape;294;p37"/>
          <p:cNvSpPr txBox="1"/>
          <p:nvPr/>
        </p:nvSpPr>
        <p:spPr>
          <a:xfrm>
            <a:off x="546946" y="1715693"/>
            <a:ext cx="11325013" cy="5029039"/>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None/>
            </a:pPr>
            <a:r>
              <a:rPr b="0" i="0" lang="fr-FR" sz="2800" u="none" cap="none" strike="noStrike">
                <a:solidFill>
                  <a:srgbClr val="595959"/>
                </a:solidFill>
                <a:latin typeface="Arial"/>
                <a:ea typeface="Arial"/>
                <a:cs typeface="Arial"/>
                <a:sym typeface="Arial"/>
              </a:rPr>
              <a:t>Je suis allée en pique-nique à la montagne avec ma famille. </a:t>
            </a:r>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a:t>
            </a:r>
            <a:r>
              <a:rPr b="0" i="0" lang="fr-FR" sz="18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et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Autour de nous, il y avait un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champ de blé.</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oiseaux chantaient de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mélodies.</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fleurs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étaient partout ! Leur parfum embaumait la montagne.</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120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C’était vraiment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a:t>
            </a:r>
            <a:endParaRPr b="0" i="0" sz="2800" u="none" cap="none" strike="noStrike">
              <a:solidFill>
                <a:srgbClr val="595959"/>
              </a:solidFill>
              <a:latin typeface="Arial"/>
              <a:ea typeface="Arial"/>
              <a:cs typeface="Arial"/>
              <a:sym typeface="Arial"/>
            </a:endParaRPr>
          </a:p>
        </p:txBody>
      </p:sp>
      <p:sp>
        <p:nvSpPr>
          <p:cNvPr id="295" name="Google Shape;295;p37"/>
          <p:cNvSpPr txBox="1"/>
          <p:nvPr/>
        </p:nvSpPr>
        <p:spPr>
          <a:xfrm>
            <a:off x="2743130" y="4699180"/>
            <a:ext cx="17983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sauvages</a:t>
            </a:r>
            <a:endParaRPr/>
          </a:p>
        </p:txBody>
      </p:sp>
      <p:sp>
        <p:nvSpPr>
          <p:cNvPr id="296" name="Google Shape;296;p37"/>
          <p:cNvSpPr txBox="1"/>
          <p:nvPr/>
        </p:nvSpPr>
        <p:spPr>
          <a:xfrm>
            <a:off x="3409615" y="2574233"/>
            <a:ext cx="9601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bleu</a:t>
            </a:r>
            <a:endParaRPr/>
          </a:p>
        </p:txBody>
      </p:sp>
      <p:sp>
        <p:nvSpPr>
          <p:cNvPr id="297" name="Google Shape;297;p37"/>
          <p:cNvSpPr txBox="1"/>
          <p:nvPr/>
        </p:nvSpPr>
        <p:spPr>
          <a:xfrm>
            <a:off x="5675956" y="3979748"/>
            <a:ext cx="1066991"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belles</a:t>
            </a:r>
            <a:endParaRPr/>
          </a:p>
        </p:txBody>
      </p:sp>
      <p:sp>
        <p:nvSpPr>
          <p:cNvPr id="298" name="Google Shape;298;p37"/>
          <p:cNvSpPr txBox="1"/>
          <p:nvPr/>
        </p:nvSpPr>
        <p:spPr>
          <a:xfrm>
            <a:off x="5901885" y="3260958"/>
            <a:ext cx="168749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immense</a:t>
            </a:r>
            <a:endParaRPr/>
          </a:p>
        </p:txBody>
      </p:sp>
      <p:sp>
        <p:nvSpPr>
          <p:cNvPr id="299" name="Google Shape;299;p37"/>
          <p:cNvSpPr txBox="1"/>
          <p:nvPr/>
        </p:nvSpPr>
        <p:spPr>
          <a:xfrm>
            <a:off x="5808860" y="2572886"/>
            <a:ext cx="936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clair</a:t>
            </a:r>
            <a:endParaRPr/>
          </a:p>
        </p:txBody>
      </p:sp>
      <p:sp>
        <p:nvSpPr>
          <p:cNvPr id="300" name="Google Shape;300;p37"/>
          <p:cNvSpPr txBox="1"/>
          <p:nvPr/>
        </p:nvSpPr>
        <p:spPr>
          <a:xfrm>
            <a:off x="3793745" y="5941832"/>
            <a:ext cx="1943995"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magnifique</a:t>
            </a:r>
            <a:endParaRPr/>
          </a:p>
        </p:txBody>
      </p:sp>
      <p:sp>
        <p:nvSpPr>
          <p:cNvPr id="301" name="Google Shape;301;p3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Vérifions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xit" presetID="10" presetSubtype="0">
                                  <p:stCondLst>
                                    <p:cond delay="0"/>
                                  </p:stCondLst>
                                  <p:childTnLst>
                                    <p:animEffect filter="fade" transition="out">
                                      <p:cBhvr>
                                        <p:cTn dur="500"/>
                                        <p:tgtEl>
                                          <p:spTgt spid="293"/>
                                        </p:tgtEl>
                                      </p:cBhvr>
                                    </p:animEffect>
                                    <p:set>
                                      <p:cBhvr>
                                        <p:cTn dur="1" fill="hold">
                                          <p:stCondLst>
                                            <p:cond delay="500"/>
                                          </p:stCondLst>
                                        </p:cTn>
                                        <p:tgtEl>
                                          <p:spTgt spid="29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8"/>
          <p:cNvSpPr txBox="1"/>
          <p:nvPr/>
        </p:nvSpPr>
        <p:spPr>
          <a:xfrm>
            <a:off x="439226" y="1443659"/>
            <a:ext cx="9687675" cy="5109061"/>
          </a:xfrm>
          <a:prstGeom prst="rect">
            <a:avLst/>
          </a:prstGeom>
          <a:noFill/>
          <a:ln>
            <a:noFill/>
          </a:ln>
        </p:spPr>
        <p:txBody>
          <a:bodyPr anchorCtr="0" anchor="t" bIns="91425" lIns="91425" spcFirstLastPara="1" rIns="91425" wrap="square" tIns="91425">
            <a:spAutoFit/>
          </a:bodyPr>
          <a:lstStyle/>
          <a:p>
            <a:pPr indent="-514350" lvl="0" marL="514350" marR="0" rtl="0" algn="l">
              <a:lnSpc>
                <a:spcPct val="250000"/>
              </a:lnSpc>
              <a:spcBef>
                <a:spcPts val="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bleu et clair.</a:t>
            </a:r>
            <a:endParaRPr/>
          </a:p>
          <a:p>
            <a:pPr indent="-514350" lvl="0" marL="514350" marR="0" rtl="0" algn="l">
              <a:lnSpc>
                <a:spcPct val="25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Autour de nous, il y avait un immense champ de blé.</a:t>
            </a:r>
            <a:endParaRPr/>
          </a:p>
          <a:p>
            <a:pPr indent="-514350" lvl="0" marL="514350" marR="0" rtl="0" algn="l">
              <a:lnSpc>
                <a:spcPct val="25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oiseaux chantaient de belles mélodies.</a:t>
            </a:r>
            <a:endParaRPr/>
          </a:p>
          <a:p>
            <a:pPr indent="-514350" lvl="0" marL="514350" marR="0" rtl="0" algn="l">
              <a:lnSpc>
                <a:spcPct val="250000"/>
              </a:lnSpc>
              <a:spcBef>
                <a:spcPts val="1200"/>
              </a:spcBef>
              <a:spcAft>
                <a:spcPts val="120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parfum des fleurs sauvages embaumait la montagne.</a:t>
            </a:r>
            <a:endParaRPr/>
          </a:p>
        </p:txBody>
      </p:sp>
      <p:sp>
        <p:nvSpPr>
          <p:cNvPr id="308" name="Google Shape;308;p3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Associez les phrases aux sens.</a:t>
            </a:r>
            <a:endParaRPr/>
          </a:p>
        </p:txBody>
      </p:sp>
      <p:pic>
        <p:nvPicPr>
          <p:cNvPr id="309" name="Google Shape;309;p38"/>
          <p:cNvPicPr preferRelativeResize="0"/>
          <p:nvPr/>
        </p:nvPicPr>
        <p:blipFill rotWithShape="1">
          <a:blip r:embed="rId3">
            <a:alphaModFix/>
          </a:blip>
          <a:srcRect b="0" l="0" r="0" t="0"/>
          <a:stretch/>
        </p:blipFill>
        <p:spPr>
          <a:xfrm>
            <a:off x="10295639" y="1755647"/>
            <a:ext cx="1582809" cy="735613"/>
          </a:xfrm>
          <a:prstGeom prst="rect">
            <a:avLst/>
          </a:prstGeom>
          <a:noFill/>
          <a:ln>
            <a:noFill/>
          </a:ln>
        </p:spPr>
      </p:pic>
      <p:pic>
        <p:nvPicPr>
          <p:cNvPr id="310" name="Google Shape;310;p38"/>
          <p:cNvPicPr preferRelativeResize="0"/>
          <p:nvPr/>
        </p:nvPicPr>
        <p:blipFill rotWithShape="1">
          <a:blip r:embed="rId4">
            <a:alphaModFix/>
          </a:blip>
          <a:srcRect b="0" l="0" r="0" t="0"/>
          <a:stretch/>
        </p:blipFill>
        <p:spPr>
          <a:xfrm>
            <a:off x="10505061" y="4100358"/>
            <a:ext cx="1163965" cy="918475"/>
          </a:xfrm>
          <a:prstGeom prst="rect">
            <a:avLst/>
          </a:prstGeom>
          <a:noFill/>
          <a:ln>
            <a:noFill/>
          </a:ln>
        </p:spPr>
      </p:pic>
      <p:pic>
        <p:nvPicPr>
          <p:cNvPr id="311" name="Google Shape;311;p38"/>
          <p:cNvPicPr preferRelativeResize="0"/>
          <p:nvPr/>
        </p:nvPicPr>
        <p:blipFill rotWithShape="1">
          <a:blip r:embed="rId5">
            <a:alphaModFix/>
          </a:blip>
          <a:srcRect b="0" l="0" r="0" t="0"/>
          <a:stretch/>
        </p:blipFill>
        <p:spPr>
          <a:xfrm>
            <a:off x="10295639" y="5232264"/>
            <a:ext cx="1582809" cy="918475"/>
          </a:xfrm>
          <a:prstGeom prst="rect">
            <a:avLst/>
          </a:prstGeom>
          <a:noFill/>
          <a:ln>
            <a:noFill/>
          </a:ln>
        </p:spPr>
      </p:pic>
      <p:pic>
        <p:nvPicPr>
          <p:cNvPr id="312" name="Google Shape;312;p38"/>
          <p:cNvPicPr preferRelativeResize="0"/>
          <p:nvPr/>
        </p:nvPicPr>
        <p:blipFill rotWithShape="1">
          <a:blip r:embed="rId3">
            <a:alphaModFix/>
          </a:blip>
          <a:srcRect b="0" l="0" r="0" t="0"/>
          <a:stretch/>
        </p:blipFill>
        <p:spPr>
          <a:xfrm>
            <a:off x="10295639" y="2918637"/>
            <a:ext cx="1582809" cy="73561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0" st="0"/>
                                            </p:txEl>
                                          </p:spTgt>
                                        </p:tgtEl>
                                        <p:attrNameLst>
                                          <p:attrName>style.visibility</p:attrName>
                                        </p:attrNameLst>
                                      </p:cBhvr>
                                      <p:to>
                                        <p:strVal val="visible"/>
                                      </p:to>
                                    </p:set>
                                    <p:animEffect filter="fade" transition="in">
                                      <p:cBhvr>
                                        <p:cTn dur="1000"/>
                                        <p:tgtEl>
                                          <p:spTgt spid="30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1" st="1"/>
                                            </p:txEl>
                                          </p:spTgt>
                                        </p:tgtEl>
                                        <p:attrNameLst>
                                          <p:attrName>style.visibility</p:attrName>
                                        </p:attrNameLst>
                                      </p:cBhvr>
                                      <p:to>
                                        <p:strVal val="visible"/>
                                      </p:to>
                                    </p:set>
                                    <p:animEffect filter="fade" transition="in">
                                      <p:cBhvr>
                                        <p:cTn dur="1000"/>
                                        <p:tgtEl>
                                          <p:spTgt spid="30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2" st="2"/>
                                            </p:txEl>
                                          </p:spTgt>
                                        </p:tgtEl>
                                        <p:attrNameLst>
                                          <p:attrName>style.visibility</p:attrName>
                                        </p:attrNameLst>
                                      </p:cBhvr>
                                      <p:to>
                                        <p:strVal val="visible"/>
                                      </p:to>
                                    </p:set>
                                    <p:animEffect filter="fade" transition="in">
                                      <p:cBhvr>
                                        <p:cTn dur="1000"/>
                                        <p:tgtEl>
                                          <p:spTgt spid="30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3" st="3"/>
                                            </p:txEl>
                                          </p:spTgt>
                                        </p:tgtEl>
                                        <p:attrNameLst>
                                          <p:attrName>style.visibility</p:attrName>
                                        </p:attrNameLst>
                                      </p:cBhvr>
                                      <p:to>
                                        <p:strVal val="visible"/>
                                      </p:to>
                                    </p:set>
                                    <p:animEffect filter="fade" transition="in">
                                      <p:cBhvr>
                                        <p:cTn dur="1000"/>
                                        <p:tgtEl>
                                          <p:spTgt spid="30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500"/>
                                        <p:tgtEl>
                                          <p:spTgt spid="3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500"/>
                                        <p:tgtEl>
                                          <p:spTgt spid="3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500"/>
                                        <p:tgtEl>
                                          <p:spTgt spid="3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9"/>
          <p:cNvSpPr txBox="1"/>
          <p:nvPr/>
        </p:nvSpPr>
        <p:spPr>
          <a:xfrm>
            <a:off x="480847" y="1158865"/>
            <a:ext cx="7901153" cy="4801284"/>
          </a:xfrm>
          <a:prstGeom prst="rect">
            <a:avLst/>
          </a:prstGeom>
          <a:noFill/>
          <a:ln>
            <a:noFill/>
          </a:ln>
        </p:spPr>
        <p:txBody>
          <a:bodyPr anchorCtr="0" anchor="t" bIns="91425" lIns="91425" spcFirstLastPara="1" rIns="91425" wrap="square" tIns="91425">
            <a:spAutoFit/>
          </a:bodyPr>
          <a:lstStyle/>
          <a:p>
            <a:pPr indent="-514350" lvl="0" marL="514350" marR="0" rtl="0" algn="l">
              <a:lnSpc>
                <a:spcPct val="150000"/>
              </a:lnSpc>
              <a:spcBef>
                <a:spcPts val="0"/>
              </a:spcBef>
              <a:spcAft>
                <a:spcPts val="0"/>
              </a:spcAft>
              <a:buClr>
                <a:srgbClr val="2E75B5"/>
              </a:buClr>
              <a:buSzPts val="3200"/>
              <a:buFont typeface="Calibri"/>
              <a:buAutoNum type="arabicPeriod"/>
            </a:pPr>
            <a:r>
              <a:rPr b="0" i="0" lang="fr-FR" sz="3200" u="none" cap="none" strike="noStrike">
                <a:solidFill>
                  <a:srgbClr val="595959"/>
                </a:solidFill>
                <a:latin typeface="Arial"/>
                <a:ea typeface="Arial"/>
                <a:cs typeface="Arial"/>
                <a:sym typeface="Arial"/>
              </a:rPr>
              <a:t>Il y (avoir) </a:t>
            </a:r>
            <a:r>
              <a:rPr b="0" i="0" lang="fr-FR" sz="1600" u="none" cap="none" strike="noStrike">
                <a:solidFill>
                  <a:srgbClr val="595959"/>
                </a:solidFill>
                <a:latin typeface="Arial"/>
                <a:ea typeface="Arial"/>
                <a:cs typeface="Arial"/>
                <a:sym typeface="Arial"/>
              </a:rPr>
              <a:t>………………………</a:t>
            </a:r>
            <a:r>
              <a:rPr b="0" i="0" lang="fr-FR" sz="3200" u="none" cap="none" strike="noStrike">
                <a:solidFill>
                  <a:srgbClr val="595959"/>
                </a:solidFill>
                <a:latin typeface="Arial"/>
                <a:ea typeface="Arial"/>
                <a:cs typeface="Arial"/>
                <a:sym typeface="Arial"/>
              </a:rPr>
              <a:t> une brise légère.</a:t>
            </a:r>
            <a:endParaRPr/>
          </a:p>
          <a:p>
            <a:pPr indent="-514350" lvl="0" marL="514350" marR="0" rtl="0" algn="l">
              <a:lnSpc>
                <a:spcPct val="150000"/>
              </a:lnSpc>
              <a:spcBef>
                <a:spcPts val="2400"/>
              </a:spcBef>
              <a:spcAft>
                <a:spcPts val="0"/>
              </a:spcAft>
              <a:buClr>
                <a:srgbClr val="2E75B5"/>
              </a:buClr>
              <a:buSzPts val="3200"/>
              <a:buFont typeface="Calibri"/>
              <a:buAutoNum type="arabicPeriod"/>
            </a:pPr>
            <a:r>
              <a:rPr b="0" i="0" lang="fr-FR" sz="3200" u="none" cap="none" strike="noStrike">
                <a:solidFill>
                  <a:srgbClr val="595959"/>
                </a:solidFill>
                <a:latin typeface="Arial"/>
                <a:ea typeface="Arial"/>
                <a:cs typeface="Arial"/>
                <a:sym typeface="Arial"/>
              </a:rPr>
              <a:t>Les jonquilles (danser)</a:t>
            </a:r>
            <a:r>
              <a:rPr b="0" i="0" lang="fr-FR" sz="1600" u="none" cap="none" strike="noStrike">
                <a:solidFill>
                  <a:srgbClr val="595959"/>
                </a:solidFill>
                <a:latin typeface="Arial"/>
                <a:ea typeface="Arial"/>
                <a:cs typeface="Arial"/>
                <a:sym typeface="Arial"/>
              </a:rPr>
              <a:t> ………………………</a:t>
            </a:r>
            <a:r>
              <a:rPr b="0" i="0" lang="fr-FR" sz="3200" u="none" cap="none" strike="noStrike">
                <a:solidFill>
                  <a:srgbClr val="595959"/>
                </a:solidFill>
                <a:latin typeface="Arial"/>
                <a:ea typeface="Arial"/>
                <a:cs typeface="Arial"/>
                <a:sym typeface="Arial"/>
              </a:rPr>
              <a:t> avec les la brise.</a:t>
            </a:r>
            <a:endParaRPr/>
          </a:p>
          <a:p>
            <a:pPr indent="-514350" lvl="0" marL="514350" marR="0" rtl="0" algn="l">
              <a:lnSpc>
                <a:spcPct val="150000"/>
              </a:lnSpc>
              <a:spcBef>
                <a:spcPts val="2400"/>
              </a:spcBef>
              <a:spcAft>
                <a:spcPts val="2400"/>
              </a:spcAft>
              <a:buClr>
                <a:srgbClr val="2E75B5"/>
              </a:buClr>
              <a:buSzPts val="3200"/>
              <a:buFont typeface="Calibri"/>
              <a:buAutoNum type="arabicPeriod"/>
            </a:pPr>
            <a:r>
              <a:rPr b="0" i="0" lang="fr-FR" sz="3200" u="none" cap="none" strike="noStrike">
                <a:solidFill>
                  <a:srgbClr val="595959"/>
                </a:solidFill>
                <a:latin typeface="Arial"/>
                <a:ea typeface="Arial"/>
                <a:cs typeface="Arial"/>
                <a:sym typeface="Arial"/>
              </a:rPr>
              <a:t>C’(être) </a:t>
            </a:r>
            <a:r>
              <a:rPr b="0" i="0" lang="fr-FR" sz="1600" u="none" cap="none" strike="noStrike">
                <a:solidFill>
                  <a:srgbClr val="595959"/>
                </a:solidFill>
                <a:latin typeface="Arial"/>
                <a:ea typeface="Arial"/>
                <a:cs typeface="Arial"/>
                <a:sym typeface="Arial"/>
              </a:rPr>
              <a:t>………………………</a:t>
            </a:r>
            <a:r>
              <a:rPr b="0" i="0" lang="fr-FR" sz="3200" u="none" cap="none" strike="noStrike">
                <a:solidFill>
                  <a:srgbClr val="595959"/>
                </a:solidFill>
                <a:latin typeface="Arial"/>
                <a:ea typeface="Arial"/>
                <a:cs typeface="Arial"/>
                <a:sym typeface="Arial"/>
              </a:rPr>
              <a:t> vraiment magnifique !</a:t>
            </a:r>
            <a:endParaRPr/>
          </a:p>
        </p:txBody>
      </p:sp>
      <p:sp>
        <p:nvSpPr>
          <p:cNvPr id="319" name="Google Shape;319;p3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Mettez les verbes à l’imparfait.</a:t>
            </a:r>
            <a:endParaRPr/>
          </a:p>
        </p:txBody>
      </p:sp>
      <p:sp>
        <p:nvSpPr>
          <p:cNvPr id="320" name="Google Shape;320;p39"/>
          <p:cNvSpPr txBox="1"/>
          <p:nvPr/>
        </p:nvSpPr>
        <p:spPr>
          <a:xfrm>
            <a:off x="3024554" y="1377328"/>
            <a:ext cx="191572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3200" u="none" cap="none" strike="noStrike">
                <a:solidFill>
                  <a:srgbClr val="2E75B5"/>
                </a:solidFill>
                <a:latin typeface="Arial"/>
                <a:ea typeface="Arial"/>
                <a:cs typeface="Arial"/>
                <a:sym typeface="Arial"/>
              </a:rPr>
              <a:t>avait</a:t>
            </a:r>
            <a:endParaRPr b="0" i="0" sz="1200" u="none" cap="none" strike="noStrike">
              <a:solidFill>
                <a:srgbClr val="2E75B5"/>
              </a:solidFill>
              <a:latin typeface="Calibri"/>
              <a:ea typeface="Calibri"/>
              <a:cs typeface="Calibri"/>
              <a:sym typeface="Calibri"/>
            </a:endParaRPr>
          </a:p>
        </p:txBody>
      </p:sp>
      <p:sp>
        <p:nvSpPr>
          <p:cNvPr id="321" name="Google Shape;321;p39"/>
          <p:cNvSpPr txBox="1"/>
          <p:nvPr/>
        </p:nvSpPr>
        <p:spPr>
          <a:xfrm>
            <a:off x="5032141" y="2412761"/>
            <a:ext cx="191572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3200" u="none" cap="none" strike="noStrike">
                <a:solidFill>
                  <a:srgbClr val="2E75B5"/>
                </a:solidFill>
                <a:latin typeface="Arial"/>
                <a:ea typeface="Arial"/>
                <a:cs typeface="Arial"/>
                <a:sym typeface="Arial"/>
              </a:rPr>
              <a:t>dansaient</a:t>
            </a:r>
            <a:endParaRPr b="0" i="0" sz="1200" u="none" cap="none" strike="noStrike">
              <a:solidFill>
                <a:srgbClr val="2E75B5"/>
              </a:solidFill>
              <a:latin typeface="Calibri"/>
              <a:ea typeface="Calibri"/>
              <a:cs typeface="Calibri"/>
              <a:sym typeface="Calibri"/>
            </a:endParaRPr>
          </a:p>
        </p:txBody>
      </p:sp>
      <p:sp>
        <p:nvSpPr>
          <p:cNvPr id="322" name="Google Shape;322;p39"/>
          <p:cNvSpPr txBox="1"/>
          <p:nvPr/>
        </p:nvSpPr>
        <p:spPr>
          <a:xfrm>
            <a:off x="2515696" y="4201300"/>
            <a:ext cx="191572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3200" u="none" cap="none" strike="noStrike">
                <a:solidFill>
                  <a:srgbClr val="2E75B5"/>
                </a:solidFill>
                <a:latin typeface="Arial"/>
                <a:ea typeface="Arial"/>
                <a:cs typeface="Arial"/>
                <a:sym typeface="Arial"/>
              </a:rPr>
              <a:t>était</a:t>
            </a:r>
            <a:endParaRPr b="0" i="0" sz="1200" u="none" cap="none" strike="noStrike">
              <a:solidFill>
                <a:srgbClr val="2E75B5"/>
              </a:solidFill>
              <a:latin typeface="Calibri"/>
              <a:ea typeface="Calibri"/>
              <a:cs typeface="Calibri"/>
              <a:sym typeface="Calibri"/>
            </a:endParaRPr>
          </a:p>
        </p:txBody>
      </p:sp>
      <p:pic>
        <p:nvPicPr>
          <p:cNvPr descr="A group of yellow flowers&#10;&#10;Description automatically generated" id="323" name="Google Shape;323;p39"/>
          <p:cNvPicPr preferRelativeResize="0"/>
          <p:nvPr/>
        </p:nvPicPr>
        <p:blipFill rotWithShape="1">
          <a:blip r:embed="rId3">
            <a:alphaModFix/>
          </a:blip>
          <a:srcRect b="0" l="0" r="0" t="0"/>
          <a:stretch/>
        </p:blipFill>
        <p:spPr>
          <a:xfrm>
            <a:off x="8146155" y="2236916"/>
            <a:ext cx="3710743" cy="247576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xEl>
                                              <p:pRg end="0" st="0"/>
                                            </p:txEl>
                                          </p:spTgt>
                                        </p:tgtEl>
                                        <p:attrNameLst>
                                          <p:attrName>style.visibility</p:attrName>
                                        </p:attrNameLst>
                                      </p:cBhvr>
                                      <p:to>
                                        <p:strVal val="visible"/>
                                      </p:to>
                                    </p:set>
                                    <p:animEffect filter="fade" transition="in">
                                      <p:cBhvr>
                                        <p:cTn dur="1000"/>
                                        <p:tgtEl>
                                          <p:spTgt spid="31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xEl>
                                              <p:pRg end="1" st="1"/>
                                            </p:txEl>
                                          </p:spTgt>
                                        </p:tgtEl>
                                        <p:attrNameLst>
                                          <p:attrName>style.visibility</p:attrName>
                                        </p:attrNameLst>
                                      </p:cBhvr>
                                      <p:to>
                                        <p:strVal val="visible"/>
                                      </p:to>
                                    </p:set>
                                    <p:animEffect filter="fade" transition="in">
                                      <p:cBhvr>
                                        <p:cTn dur="1000"/>
                                        <p:tgtEl>
                                          <p:spTgt spid="31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xEl>
                                              <p:pRg end="2" st="2"/>
                                            </p:txEl>
                                          </p:spTgt>
                                        </p:tgtEl>
                                        <p:attrNameLst>
                                          <p:attrName>style.visibility</p:attrName>
                                        </p:attrNameLst>
                                      </p:cBhvr>
                                      <p:to>
                                        <p:strVal val="visible"/>
                                      </p:to>
                                    </p:set>
                                    <p:animEffect filter="fade" transition="in">
                                      <p:cBhvr>
                                        <p:cTn dur="1000"/>
                                        <p:tgtEl>
                                          <p:spTgt spid="31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500"/>
                                        <p:tgtEl>
                                          <p:spTgt spid="321"/>
                                        </p:tgtEl>
                                        <p:attrNameLst>
                                          <p:attrName>ppt_w</p:attrName>
                                        </p:attrNameLst>
                                      </p:cBhvr>
                                      <p:tavLst>
                                        <p:tav fmla="" tm="0">
                                          <p:val>
                                            <p:strVal val="0"/>
                                          </p:val>
                                        </p:tav>
                                        <p:tav fmla="" tm="100000">
                                          <p:val>
                                            <p:strVal val="#ppt_w"/>
                                          </p:val>
                                        </p:tav>
                                      </p:tavLst>
                                    </p:anim>
                                    <p:anim calcmode="lin" valueType="num">
                                      <p:cBhvr additive="base">
                                        <p:cTn dur="500"/>
                                        <p:tgtEl>
                                          <p:spTgt spid="3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ppt_w</p:attrName>
                                        </p:attrNameLst>
                                      </p:cBhvr>
                                      <p:tavLst>
                                        <p:tav fmla="" tm="0">
                                          <p:val>
                                            <p:strVal val="0"/>
                                          </p:val>
                                        </p:tav>
                                        <p:tav fmla="" tm="100000">
                                          <p:val>
                                            <p:strVal val="#ppt_w"/>
                                          </p:val>
                                        </p:tav>
                                      </p:tavLst>
                                    </p:anim>
                                    <p:anim calcmode="lin" valueType="num">
                                      <p:cBhvr additive="base">
                                        <p:cTn dur="500"/>
                                        <p:tgtEl>
                                          <p:spTgt spid="32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7" name="Shape 327"/>
        <p:cNvGrpSpPr/>
        <p:nvPr/>
      </p:nvGrpSpPr>
      <p:grpSpPr>
        <a:xfrm>
          <a:off x="0" y="0"/>
          <a:ext cx="0" cy="0"/>
          <a:chOff x="0" y="0"/>
          <a:chExt cx="0" cy="0"/>
        </a:xfrm>
      </p:grpSpPr>
      <p:pic>
        <p:nvPicPr>
          <p:cNvPr id="328" name="Google Shape;328;p40"/>
          <p:cNvPicPr preferRelativeResize="0"/>
          <p:nvPr/>
        </p:nvPicPr>
        <p:blipFill rotWithShape="1">
          <a:blip r:embed="rId3">
            <a:alphaModFix/>
          </a:blip>
          <a:srcRect b="0" l="0" r="0" t="0"/>
          <a:stretch/>
        </p:blipFill>
        <p:spPr>
          <a:xfrm>
            <a:off x="3011296" y="600838"/>
            <a:ext cx="6169409" cy="3030396"/>
          </a:xfrm>
          <a:prstGeom prst="rect">
            <a:avLst/>
          </a:prstGeom>
          <a:noFill/>
          <a:ln>
            <a:noFill/>
          </a:ln>
        </p:spPr>
      </p:pic>
      <p:sp>
        <p:nvSpPr>
          <p:cNvPr id="329" name="Google Shape;329;p40"/>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0" algn="ctr">
              <a:lnSpc>
                <a:spcPct val="100000"/>
              </a:lnSpc>
              <a:spcBef>
                <a:spcPts val="0"/>
              </a:spcBef>
              <a:spcAft>
                <a:spcPts val="0"/>
              </a:spcAft>
              <a:buClr>
                <a:srgbClr val="000000"/>
              </a:buClr>
              <a:buSzPts val="4000"/>
              <a:buFont typeface="Arial"/>
              <a:buNone/>
            </a:pPr>
            <a:r>
              <a:rPr b="1" i="0" lang="fr-FR" sz="5400" u="none" cap="none" strike="noStrike">
                <a:solidFill>
                  <a:srgbClr val="FFFFFF"/>
                </a:solidFill>
                <a:latin typeface="Arial"/>
                <a:ea typeface="Arial"/>
                <a:cs typeface="Arial"/>
                <a:sym typeface="Arial"/>
              </a:rPr>
              <a:t>Evaluation formative</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1"/>
          <p:cNvSpPr/>
          <p:nvPr/>
        </p:nvSpPr>
        <p:spPr>
          <a:xfrm>
            <a:off x="651831" y="1705200"/>
            <a:ext cx="4952492" cy="3541361"/>
          </a:xfrm>
          <a:prstGeom prst="roundRect">
            <a:avLst>
              <a:gd fmla="val 16667" name="adj"/>
            </a:avLst>
          </a:prstGeom>
          <a:noFill/>
          <a:ln cap="flat" cmpd="sng" w="28575">
            <a:solidFill>
              <a:srgbClr val="BBD6EE"/>
            </a:solidFill>
            <a:prstDash val="solid"/>
            <a:round/>
            <a:headEnd len="sm" w="sm" type="none"/>
            <a:tailEnd len="sm" w="sm" type="none"/>
          </a:ln>
        </p:spPr>
        <p:txBody>
          <a:bodyPr anchorCtr="0" anchor="t" bIns="91425" lIns="91425" spcFirstLastPara="1" rIns="91425" wrap="square" tIns="91425">
            <a:noAutofit/>
          </a:bodyPr>
          <a:lstStyle/>
          <a:p>
            <a:pPr indent="0" lvl="0" marL="182880" marR="0" rtl="0" algn="l">
              <a:spcBef>
                <a:spcPts val="0"/>
              </a:spcBef>
              <a:spcAft>
                <a:spcPts val="0"/>
              </a:spcAft>
              <a:buClr>
                <a:srgbClr val="595959"/>
              </a:buClr>
              <a:buSzPts val="2800"/>
              <a:buFont typeface="Calibri"/>
              <a:buNone/>
            </a:pPr>
            <a:r>
              <a:rPr b="1" i="0" lang="fr-FR" sz="2800" u="sng" cap="none" strike="noStrike">
                <a:solidFill>
                  <a:srgbClr val="595959"/>
                </a:solidFill>
                <a:latin typeface="Calibri"/>
                <a:ea typeface="Calibri"/>
                <a:cs typeface="Calibri"/>
                <a:sym typeface="Calibri"/>
              </a:rPr>
              <a:t>Adjectifs</a:t>
            </a:r>
            <a:endParaRPr/>
          </a:p>
          <a:p>
            <a:pPr indent="0" lvl="0" marL="182880" marR="0" rtl="0" algn="l">
              <a:spcBef>
                <a:spcPts val="0"/>
              </a:spcBef>
              <a:spcAft>
                <a:spcPts val="0"/>
              </a:spcAft>
              <a:buClr>
                <a:schemeClr val="dk1"/>
              </a:buClr>
              <a:buSzPts val="2800"/>
              <a:buFont typeface="Calibri"/>
              <a:buNone/>
            </a:pPr>
            <a:r>
              <a:t/>
            </a:r>
            <a:endParaRPr b="1" i="0" sz="2800" u="sng" cap="none" strike="noStrike">
              <a:solidFill>
                <a:srgbClr val="595959"/>
              </a:solidFill>
              <a:latin typeface="Calibri"/>
              <a:ea typeface="Calibri"/>
              <a:cs typeface="Calibri"/>
              <a:sym typeface="Calibri"/>
            </a:endParaRPr>
          </a:p>
          <a:p>
            <a:pPr indent="0" lvl="0" marL="182880" marR="0" rtl="0" algn="l">
              <a:spcBef>
                <a:spcPts val="0"/>
              </a:spcBef>
              <a:spcAft>
                <a:spcPts val="0"/>
              </a:spcAft>
              <a:buClr>
                <a:srgbClr val="2E75B5"/>
              </a:buClr>
              <a:buSzPts val="2800"/>
              <a:buFont typeface="Calibri"/>
              <a:buNone/>
            </a:pPr>
            <a:r>
              <a:rPr b="1" i="0" lang="fr-FR" sz="2800" u="none" cap="none" strike="noStrike">
                <a:solidFill>
                  <a:srgbClr val="2E75B5"/>
                </a:solidFill>
                <a:latin typeface="Calibri"/>
                <a:ea typeface="Calibri"/>
                <a:cs typeface="Calibri"/>
                <a:sym typeface="Calibri"/>
              </a:rPr>
              <a:t>beau, naturel, vaste, magnifique, agréable, délicieux, immense, doux, petit, froid, frais, beau, sublime, brillant, clair</a:t>
            </a:r>
            <a:endParaRPr b="1" i="0" sz="2800" u="none" cap="none" strike="noStrike">
              <a:solidFill>
                <a:srgbClr val="2E75B5"/>
              </a:solidFill>
              <a:latin typeface="Calibri"/>
              <a:ea typeface="Calibri"/>
              <a:cs typeface="Calibri"/>
              <a:sym typeface="Calibri"/>
            </a:endParaRPr>
          </a:p>
        </p:txBody>
      </p:sp>
      <p:sp>
        <p:nvSpPr>
          <p:cNvPr id="336" name="Google Shape;336;p41"/>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Décrivez votre paysage préféré.</a:t>
            </a:r>
            <a:endParaRPr/>
          </a:p>
        </p:txBody>
      </p:sp>
      <p:pic>
        <p:nvPicPr>
          <p:cNvPr id="337" name="Google Shape;337;p41"/>
          <p:cNvPicPr preferRelativeResize="0"/>
          <p:nvPr/>
        </p:nvPicPr>
        <p:blipFill rotWithShape="1">
          <a:blip r:embed="rId3">
            <a:alphaModFix/>
          </a:blip>
          <a:srcRect b="0" l="0" r="0" t="0"/>
          <a:stretch/>
        </p:blipFill>
        <p:spPr>
          <a:xfrm>
            <a:off x="5474677" y="-763872"/>
            <a:ext cx="7420708" cy="10495536"/>
          </a:xfrm>
          <a:prstGeom prst="rect">
            <a:avLst/>
          </a:prstGeom>
          <a:noFill/>
          <a:ln>
            <a:noFill/>
          </a:ln>
        </p:spPr>
      </p:pic>
      <p:sp>
        <p:nvSpPr>
          <p:cNvPr id="338" name="Google Shape;338;p41"/>
          <p:cNvSpPr txBox="1"/>
          <p:nvPr/>
        </p:nvSpPr>
        <p:spPr>
          <a:xfrm>
            <a:off x="6398232" y="3153488"/>
            <a:ext cx="1220822"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r-FR" sz="2800" u="none" cap="none" strike="noStrike">
                <a:solidFill>
                  <a:srgbClr val="1E1212"/>
                </a:solidFill>
                <a:latin typeface="Arial"/>
                <a:ea typeface="Arial"/>
                <a:cs typeface="Arial"/>
                <a:sym typeface="Arial"/>
              </a:rPr>
              <a:t>arbres</a:t>
            </a:r>
            <a:endParaRPr sz="6000">
              <a:solidFill>
                <a:srgbClr val="1E1212"/>
              </a:solidFill>
              <a:latin typeface="Arial"/>
              <a:ea typeface="Arial"/>
              <a:cs typeface="Arial"/>
              <a:sym typeface="Arial"/>
            </a:endParaRPr>
          </a:p>
        </p:txBody>
      </p:sp>
      <p:sp>
        <p:nvSpPr>
          <p:cNvPr id="339" name="Google Shape;339;p41"/>
          <p:cNvSpPr txBox="1"/>
          <p:nvPr/>
        </p:nvSpPr>
        <p:spPr>
          <a:xfrm>
            <a:off x="7148140" y="2337900"/>
            <a:ext cx="751364"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eau</a:t>
            </a:r>
            <a:endParaRPr sz="6000">
              <a:solidFill>
                <a:srgbClr val="1E1212"/>
              </a:solidFill>
              <a:latin typeface="Arial"/>
              <a:ea typeface="Arial"/>
              <a:cs typeface="Arial"/>
              <a:sym typeface="Arial"/>
            </a:endParaRPr>
          </a:p>
        </p:txBody>
      </p:sp>
      <p:sp>
        <p:nvSpPr>
          <p:cNvPr id="340" name="Google Shape;340;p41"/>
          <p:cNvSpPr txBox="1"/>
          <p:nvPr/>
        </p:nvSpPr>
        <p:spPr>
          <a:xfrm>
            <a:off x="9342077" y="2440539"/>
            <a:ext cx="14373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ruisseau</a:t>
            </a:r>
            <a:endParaRPr sz="6000">
              <a:solidFill>
                <a:srgbClr val="1E1212"/>
              </a:solidFill>
              <a:latin typeface="Arial"/>
              <a:ea typeface="Arial"/>
              <a:cs typeface="Arial"/>
              <a:sym typeface="Arial"/>
            </a:endParaRPr>
          </a:p>
        </p:txBody>
      </p:sp>
      <p:sp>
        <p:nvSpPr>
          <p:cNvPr id="341" name="Google Shape;341;p41"/>
          <p:cNvSpPr txBox="1"/>
          <p:nvPr/>
        </p:nvSpPr>
        <p:spPr>
          <a:xfrm>
            <a:off x="8098397" y="2753750"/>
            <a:ext cx="122082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rivière</a:t>
            </a:r>
            <a:endParaRPr sz="6000">
              <a:solidFill>
                <a:srgbClr val="1E1212"/>
              </a:solidFill>
              <a:latin typeface="Arial"/>
              <a:ea typeface="Arial"/>
              <a:cs typeface="Arial"/>
              <a:sym typeface="Arial"/>
            </a:endParaRPr>
          </a:p>
        </p:txBody>
      </p:sp>
      <p:sp>
        <p:nvSpPr>
          <p:cNvPr id="342" name="Google Shape;342;p41"/>
          <p:cNvSpPr txBox="1"/>
          <p:nvPr/>
        </p:nvSpPr>
        <p:spPr>
          <a:xfrm>
            <a:off x="7974295" y="3741976"/>
            <a:ext cx="210088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chataîgners</a:t>
            </a:r>
            <a:endParaRPr sz="6000">
              <a:solidFill>
                <a:srgbClr val="1E1212"/>
              </a:solidFill>
              <a:latin typeface="Arial"/>
              <a:ea typeface="Arial"/>
              <a:cs typeface="Arial"/>
              <a:sym typeface="Arial"/>
            </a:endParaRPr>
          </a:p>
        </p:txBody>
      </p:sp>
      <p:sp>
        <p:nvSpPr>
          <p:cNvPr id="343" name="Google Shape;343;p41"/>
          <p:cNvSpPr txBox="1"/>
          <p:nvPr/>
        </p:nvSpPr>
        <p:spPr>
          <a:xfrm>
            <a:off x="7974295" y="4321401"/>
            <a:ext cx="1315436"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nature</a:t>
            </a:r>
            <a:endParaRPr sz="6000">
              <a:solidFill>
                <a:srgbClr val="1E1212"/>
              </a:solidFill>
              <a:latin typeface="Arial"/>
              <a:ea typeface="Arial"/>
              <a:cs typeface="Arial"/>
              <a:sym typeface="Arial"/>
            </a:endParaRPr>
          </a:p>
        </p:txBody>
      </p:sp>
      <p:sp>
        <p:nvSpPr>
          <p:cNvPr id="344" name="Google Shape;344;p41"/>
          <p:cNvSpPr txBox="1"/>
          <p:nvPr/>
        </p:nvSpPr>
        <p:spPr>
          <a:xfrm>
            <a:off x="7852429" y="1765525"/>
            <a:ext cx="14373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animaux</a:t>
            </a:r>
            <a:endParaRPr sz="6000">
              <a:solidFill>
                <a:srgbClr val="1E1212"/>
              </a:solidFill>
              <a:latin typeface="Arial"/>
              <a:ea typeface="Arial"/>
              <a:cs typeface="Arial"/>
              <a:sym typeface="Arial"/>
            </a:endParaRPr>
          </a:p>
        </p:txBody>
      </p:sp>
      <p:sp>
        <p:nvSpPr>
          <p:cNvPr id="345" name="Google Shape;345;p41"/>
          <p:cNvSpPr txBox="1"/>
          <p:nvPr/>
        </p:nvSpPr>
        <p:spPr>
          <a:xfrm>
            <a:off x="9494764" y="1619674"/>
            <a:ext cx="17221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montagne</a:t>
            </a:r>
            <a:endParaRPr sz="6000">
              <a:solidFill>
                <a:srgbClr val="1E1212"/>
              </a:solidFill>
              <a:latin typeface="Arial"/>
              <a:ea typeface="Arial"/>
              <a:cs typeface="Arial"/>
              <a:sym typeface="Arial"/>
            </a:endParaRPr>
          </a:p>
        </p:txBody>
      </p:sp>
      <p:sp>
        <p:nvSpPr>
          <p:cNvPr id="346" name="Google Shape;346;p41"/>
          <p:cNvSpPr txBox="1"/>
          <p:nvPr/>
        </p:nvSpPr>
        <p:spPr>
          <a:xfrm>
            <a:off x="10627078" y="2795934"/>
            <a:ext cx="17221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papillons</a:t>
            </a:r>
            <a:endParaRPr sz="6000">
              <a:solidFill>
                <a:srgbClr val="1E1212"/>
              </a:solidFill>
              <a:latin typeface="Arial"/>
              <a:ea typeface="Arial"/>
              <a:cs typeface="Arial"/>
              <a:sym typeface="Arial"/>
            </a:endParaRPr>
          </a:p>
        </p:txBody>
      </p:sp>
      <p:sp>
        <p:nvSpPr>
          <p:cNvPr id="347" name="Google Shape;347;p41"/>
          <p:cNvSpPr txBox="1"/>
          <p:nvPr/>
        </p:nvSpPr>
        <p:spPr>
          <a:xfrm>
            <a:off x="9357175" y="3049681"/>
            <a:ext cx="137507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oiseaux</a:t>
            </a:r>
            <a:endParaRPr sz="6000">
              <a:solidFill>
                <a:srgbClr val="1E1212"/>
              </a:solidFill>
              <a:latin typeface="Arial"/>
              <a:ea typeface="Arial"/>
              <a:cs typeface="Arial"/>
              <a:sym typeface="Arial"/>
            </a:endParaRPr>
          </a:p>
        </p:txBody>
      </p:sp>
      <p:sp>
        <p:nvSpPr>
          <p:cNvPr id="348" name="Google Shape;348;p41"/>
          <p:cNvSpPr txBox="1"/>
          <p:nvPr/>
        </p:nvSpPr>
        <p:spPr>
          <a:xfrm>
            <a:off x="10755948" y="3668247"/>
            <a:ext cx="156844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insectes</a:t>
            </a:r>
            <a:endParaRPr sz="6000">
              <a:solidFill>
                <a:srgbClr val="1E1212"/>
              </a:solidFill>
              <a:latin typeface="Arial"/>
              <a:ea typeface="Arial"/>
              <a:cs typeface="Arial"/>
              <a:sym typeface="Arial"/>
            </a:endParaRPr>
          </a:p>
        </p:txBody>
      </p:sp>
      <p:sp>
        <p:nvSpPr>
          <p:cNvPr id="349" name="Google Shape;349;p41"/>
          <p:cNvSpPr txBox="1"/>
          <p:nvPr/>
        </p:nvSpPr>
        <p:spPr>
          <a:xfrm>
            <a:off x="9823756" y="4387146"/>
            <a:ext cx="1315436"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abeilles</a:t>
            </a:r>
            <a:endParaRPr sz="6000">
              <a:solidFill>
                <a:srgbClr val="1E1212"/>
              </a:solidFill>
              <a:latin typeface="Arial"/>
              <a:ea typeface="Arial"/>
              <a:cs typeface="Arial"/>
              <a:sym typeface="Arial"/>
            </a:endParaRPr>
          </a:p>
        </p:txBody>
      </p:sp>
      <p:sp>
        <p:nvSpPr>
          <p:cNvPr id="350" name="Google Shape;350;p41"/>
          <p:cNvSpPr txBox="1"/>
          <p:nvPr/>
        </p:nvSpPr>
        <p:spPr>
          <a:xfrm>
            <a:off x="9823756" y="5139910"/>
            <a:ext cx="1315436"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fourmis</a:t>
            </a:r>
            <a:endParaRPr sz="6000">
              <a:solidFill>
                <a:srgbClr val="1E1212"/>
              </a:solidFill>
              <a:latin typeface="Arial"/>
              <a:ea typeface="Arial"/>
              <a:cs typeface="Arial"/>
              <a:sym typeface="Arial"/>
            </a:endParaRPr>
          </a:p>
        </p:txBody>
      </p:sp>
      <p:sp>
        <p:nvSpPr>
          <p:cNvPr id="351" name="Google Shape;351;p41"/>
          <p:cNvSpPr txBox="1"/>
          <p:nvPr/>
        </p:nvSpPr>
        <p:spPr>
          <a:xfrm>
            <a:off x="6717359" y="4645306"/>
            <a:ext cx="1154614"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herbe</a:t>
            </a:r>
            <a:endParaRPr sz="6000">
              <a:solidFill>
                <a:srgbClr val="1E1212"/>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2"/>
          <p:cNvSpPr txBox="1"/>
          <p:nvPr/>
        </p:nvSpPr>
        <p:spPr>
          <a:xfrm>
            <a:off x="0" y="528033"/>
            <a:ext cx="12192000" cy="585000"/>
          </a:xfrm>
          <a:prstGeom prst="rect">
            <a:avLst/>
          </a:prstGeom>
          <a:solidFill>
            <a:srgbClr val="A1C4E3"/>
          </a:solidFill>
          <a:ln>
            <a:noFill/>
          </a:ln>
        </p:spPr>
        <p:txBody>
          <a:bodyPr anchorCtr="0" anchor="t" bIns="45700" lIns="91425" spcFirstLastPara="1" rIns="91425" wrap="square" tIns="45700">
            <a:spAutoFit/>
          </a:bodyPr>
          <a:lstStyle/>
          <a:p>
            <a:pPr indent="0" lvl="1" marL="457200" marR="0" rtl="0" algn="l">
              <a:spcBef>
                <a:spcPts val="0"/>
              </a:spcBef>
              <a:spcAft>
                <a:spcPts val="0"/>
              </a:spcAft>
              <a:buNone/>
            </a:pPr>
            <a:r>
              <a:rPr b="0" i="0" lang="fr-FR" sz="3200" u="none" cap="none" strike="noStrike">
                <a:solidFill>
                  <a:srgbClr val="002060"/>
                </a:solidFill>
                <a:latin typeface="Arial"/>
                <a:ea typeface="Arial"/>
                <a:cs typeface="Arial"/>
                <a:sym typeface="Arial"/>
              </a:rPr>
              <a:t>Au revoir !</a:t>
            </a:r>
            <a:endParaRPr b="0" i="0" sz="3200" u="none" cap="none" strike="noStrike">
              <a:solidFill>
                <a:srgbClr val="002060"/>
              </a:solidFill>
              <a:latin typeface="Arial"/>
              <a:ea typeface="Arial"/>
              <a:cs typeface="Arial"/>
              <a:sym typeface="Arial"/>
            </a:endParaRPr>
          </a:p>
        </p:txBody>
      </p:sp>
      <p:sp>
        <p:nvSpPr>
          <p:cNvPr id="358" name="Google Shape;358;p42"/>
          <p:cNvSpPr txBox="1"/>
          <p:nvPr/>
        </p:nvSpPr>
        <p:spPr>
          <a:xfrm>
            <a:off x="783775" y="2394875"/>
            <a:ext cx="4876800" cy="18471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lang="fr-FR" sz="3600">
                <a:solidFill>
                  <a:srgbClr val="3F3F3F"/>
                </a:solidFill>
                <a:latin typeface="Arial"/>
                <a:ea typeface="Arial"/>
                <a:cs typeface="Arial"/>
                <a:sym typeface="Arial"/>
              </a:rPr>
              <a:t>Je peux décrire un paysage à travers les 5 sens !</a:t>
            </a:r>
            <a:endParaRPr sz="3600">
              <a:solidFill>
                <a:srgbClr val="3F3F3F"/>
              </a:solidFill>
              <a:latin typeface="Arial"/>
              <a:ea typeface="Arial"/>
              <a:cs typeface="Arial"/>
              <a:sym typeface="Arial"/>
            </a:endParaRPr>
          </a:p>
        </p:txBody>
      </p:sp>
      <p:pic>
        <p:nvPicPr>
          <p:cNvPr id="359" name="Google Shape;359;p42"/>
          <p:cNvPicPr preferRelativeResize="0"/>
          <p:nvPr/>
        </p:nvPicPr>
        <p:blipFill rotWithShape="1">
          <a:blip r:embed="rId3">
            <a:alphaModFix/>
          </a:blip>
          <a:srcRect b="42622" l="0" r="0" t="0"/>
          <a:stretch/>
        </p:blipFill>
        <p:spPr>
          <a:xfrm>
            <a:off x="6123169" y="1430685"/>
            <a:ext cx="5285056" cy="3996629"/>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pic>
        <p:nvPicPr>
          <p:cNvPr id="365" name="Google Shape;365;p43"/>
          <p:cNvPicPr preferRelativeResize="0"/>
          <p:nvPr/>
        </p:nvPicPr>
        <p:blipFill rotWithShape="1">
          <a:blip r:embed="rId3">
            <a:alphaModFix/>
          </a:blip>
          <a:srcRect b="0" l="0" r="0" t="0"/>
          <a:stretch/>
        </p:blipFill>
        <p:spPr>
          <a:xfrm>
            <a:off x="0" y="0"/>
            <a:ext cx="12192000" cy="1053737"/>
          </a:xfrm>
          <a:prstGeom prst="rect">
            <a:avLst/>
          </a:prstGeom>
          <a:noFill/>
          <a:ln>
            <a:noFill/>
          </a:ln>
        </p:spPr>
      </p:pic>
      <p:pic>
        <p:nvPicPr>
          <p:cNvPr id="366" name="Google Shape;366;p43"/>
          <p:cNvPicPr preferRelativeResize="0"/>
          <p:nvPr/>
        </p:nvPicPr>
        <p:blipFill rotWithShape="1">
          <a:blip r:embed="rId4">
            <a:alphaModFix/>
          </a:blip>
          <a:srcRect b="0" l="0" r="0" t="0"/>
          <a:stretch/>
        </p:blipFill>
        <p:spPr>
          <a:xfrm>
            <a:off x="2368" y="1465729"/>
            <a:ext cx="12187263" cy="3994546"/>
          </a:xfrm>
          <a:prstGeom prst="rect">
            <a:avLst/>
          </a:prstGeom>
          <a:noFill/>
          <a:ln>
            <a:noFill/>
          </a:ln>
        </p:spPr>
      </p:pic>
      <p:pic>
        <p:nvPicPr>
          <p:cNvPr id="367" name="Google Shape;367;p43"/>
          <p:cNvPicPr preferRelativeResize="0"/>
          <p:nvPr/>
        </p:nvPicPr>
        <p:blipFill rotWithShape="1">
          <a:blip r:embed="rId5">
            <a:alphaModFix/>
          </a:blip>
          <a:srcRect b="0" l="0" r="0" t="0"/>
          <a:stretch/>
        </p:blipFill>
        <p:spPr>
          <a:xfrm>
            <a:off x="5414" y="5490753"/>
            <a:ext cx="12181172" cy="13672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17"/>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12" name="Google Shape;112;p17"/>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6" name="Shape 116"/>
        <p:cNvGrpSpPr/>
        <p:nvPr/>
      </p:nvGrpSpPr>
      <p:grpSpPr>
        <a:xfrm>
          <a:off x="0" y="0"/>
          <a:ext cx="0" cy="0"/>
          <a:chOff x="0" y="0"/>
          <a:chExt cx="0" cy="0"/>
        </a:xfrm>
      </p:grpSpPr>
      <p:sp>
        <p:nvSpPr>
          <p:cNvPr id="117" name="Google Shape;117;p18"/>
          <p:cNvSpPr txBox="1"/>
          <p:nvPr/>
        </p:nvSpPr>
        <p:spPr>
          <a:xfrm>
            <a:off x="566650" y="1169374"/>
            <a:ext cx="10761500" cy="5416837"/>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000000"/>
              </a:buClr>
              <a:buSzPts val="2400"/>
              <a:buFont typeface="Arial"/>
              <a:buNone/>
            </a:pPr>
            <a:r>
              <a:rPr b="0" i="0" lang="fr-FR" sz="2000" u="none" cap="none" strike="noStrike">
                <a:solidFill>
                  <a:srgbClr val="595959"/>
                </a:solidFill>
                <a:latin typeface="Arial"/>
                <a:ea typeface="Arial"/>
                <a:cs typeface="Arial"/>
                <a:sym typeface="Arial"/>
              </a:rPr>
              <a:t>Pour un enseignement efficace, il est vivement recommandé de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créer un rituel de classe et le respecter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instaurer un climat propice à l’apprentissage avant de commencer les activités (attention, concentration, posture de l’enseignant(e) et des apprenants)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donner l’occasion aux apprenants de prendre la parole, surtout les plus timides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mutualiser à deux avant de recueillir et reformuler les réponses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accepter toutes les réponses (tolérer l’erreur)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noter le nouveau lexique au tableau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expliquer la leçon en ayant recours à la mime, aux images, aux dessins…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analyser/ décortiquer et expliciter la consigne (le contexte, le qui, où, quand, quoi)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privilégier le travail en petits groupes (homogènes, hétérogènes...)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circuler et surveiller de près les apprenants pendant le travail autonome ou en groupes. Les guider et ne pas donner tout de suite les réponses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60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varier les activités.</a:t>
            </a:r>
            <a:endParaRPr b="0" i="0" sz="2000" u="none" cap="none" strike="noStrike">
              <a:solidFill>
                <a:srgbClr val="595959"/>
              </a:solidFill>
              <a:latin typeface="Arial"/>
              <a:ea typeface="Arial"/>
              <a:cs typeface="Arial"/>
              <a:sym typeface="Arial"/>
            </a:endParaRPr>
          </a:p>
        </p:txBody>
      </p:sp>
      <p:sp>
        <p:nvSpPr>
          <p:cNvPr id="118" name="Google Shape;118;p1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Remarques d’ordre général</a:t>
            </a:r>
            <a:endParaRPr/>
          </a:p>
        </p:txBody>
      </p:sp>
      <p:pic>
        <p:nvPicPr>
          <p:cNvPr descr="A picture containing text, vector graphics&#10;&#10;Description automatically generated" id="119" name="Google Shape;119;p18"/>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3" name="Shape 123"/>
        <p:cNvGrpSpPr/>
        <p:nvPr/>
      </p:nvGrpSpPr>
      <p:grpSpPr>
        <a:xfrm>
          <a:off x="0" y="0"/>
          <a:ext cx="0" cy="0"/>
          <a:chOff x="0" y="0"/>
          <a:chExt cx="0" cy="0"/>
        </a:xfrm>
      </p:grpSpPr>
      <p:sp>
        <p:nvSpPr>
          <p:cNvPr id="124" name="Google Shape;124;p19"/>
          <p:cNvSpPr txBox="1"/>
          <p:nvPr/>
        </p:nvSpPr>
        <p:spPr>
          <a:xfrm>
            <a:off x="532304" y="1123696"/>
            <a:ext cx="10795846" cy="4785895"/>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latin typeface="Calibri"/>
                <a:ea typeface="Calibri"/>
                <a:cs typeface="Calibri"/>
                <a:sym typeface="Calibri"/>
              </a:rPr>
              <a:t>Enseigner la compréhension/expression orale permet aux apprenants d'être exposés au français oral (débit, intonation…) et de s'exprimer dans différentes situations de communication.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 choix des textes de CO respecte les thèmes de votre manuel scolaire et tient compte des centres d'intérêt de vos apprenants.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La démarche adoptée s’inspire de celle préconisée par le département de français du CRDP.  En voici les étapes :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a:pPr>
            <a:r>
              <a:rPr b="1" i="0" lang="fr-FR" sz="2000" u="none" cap="none" strike="noStrike">
                <a:solidFill>
                  <a:srgbClr val="595959"/>
                </a:solidFill>
                <a:latin typeface="Calibri"/>
                <a:ea typeface="Calibri"/>
                <a:cs typeface="Calibri"/>
                <a:sym typeface="Calibri"/>
              </a:rPr>
              <a:t>Sensibilisation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À partir d’une image, mobiliser les anciens acquis sur le thème et introduire le lexique.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startAt="2"/>
            </a:pPr>
            <a:r>
              <a:rPr b="1" i="0" lang="fr-FR" sz="2000" u="none" cap="none" strike="noStrike">
                <a:solidFill>
                  <a:srgbClr val="595959"/>
                </a:solidFill>
                <a:latin typeface="Calibri"/>
                <a:ea typeface="Calibri"/>
                <a:cs typeface="Calibri"/>
                <a:sym typeface="Calibri"/>
              </a:rPr>
              <a:t>Anticipation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600"/>
              </a:spcAft>
              <a:buClr>
                <a:srgbClr val="595959"/>
              </a:buClr>
              <a:buSzPts val="2000"/>
              <a:buFont typeface="Arial"/>
              <a:buNone/>
            </a:pPr>
            <a:r>
              <a:rPr b="0" i="0" lang="fr-FR" sz="2000" u="none" cap="none" strike="noStrike">
                <a:solidFill>
                  <a:srgbClr val="595959"/>
                </a:solidFill>
                <a:latin typeface="Arial"/>
                <a:ea typeface="Arial"/>
                <a:cs typeface="Arial"/>
                <a:sym typeface="Arial"/>
              </a:rPr>
              <a:t>É</a:t>
            </a:r>
            <a:r>
              <a:rPr b="0" i="0" lang="fr-FR" sz="2000" u="none" cap="none" strike="noStrike">
                <a:solidFill>
                  <a:srgbClr val="595959"/>
                </a:solidFill>
                <a:latin typeface="Calibri"/>
                <a:ea typeface="Calibri"/>
                <a:cs typeface="Calibri"/>
                <a:sym typeface="Calibri"/>
              </a:rPr>
              <a:t>mettre des hypothèses sur les paramètres de la situation de communication.</a:t>
            </a:r>
            <a:endParaRPr b="0" i="0" sz="2000" u="none" cap="none" strike="noStrike">
              <a:solidFill>
                <a:srgbClr val="595959"/>
              </a:solidFill>
              <a:latin typeface="Calibri"/>
              <a:ea typeface="Calibri"/>
              <a:cs typeface="Calibri"/>
              <a:sym typeface="Calibri"/>
            </a:endParaRPr>
          </a:p>
        </p:txBody>
      </p:sp>
      <p:sp>
        <p:nvSpPr>
          <p:cNvPr id="125" name="Google Shape;125;p1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26" name="Google Shape;126;p19"/>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0" name="Shape 130"/>
        <p:cNvGrpSpPr/>
        <p:nvPr/>
      </p:nvGrpSpPr>
      <p:grpSpPr>
        <a:xfrm>
          <a:off x="0" y="0"/>
          <a:ext cx="0" cy="0"/>
          <a:chOff x="0" y="0"/>
          <a:chExt cx="0" cy="0"/>
        </a:xfrm>
      </p:grpSpPr>
      <p:sp>
        <p:nvSpPr>
          <p:cNvPr id="131" name="Google Shape;131;p20"/>
          <p:cNvSpPr txBox="1"/>
          <p:nvPr/>
        </p:nvSpPr>
        <p:spPr>
          <a:xfrm>
            <a:off x="515326" y="1251868"/>
            <a:ext cx="10812824" cy="5016728"/>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1" i="0" lang="fr-FR" sz="2000" u="none" cap="none" strike="noStrike">
                <a:solidFill>
                  <a:srgbClr val="2E75B5"/>
                </a:solidFill>
                <a:latin typeface="Calibri"/>
                <a:ea typeface="Calibri"/>
                <a:cs typeface="Calibri"/>
                <a:sym typeface="Calibri"/>
              </a:rPr>
              <a:t>3-</a:t>
            </a:r>
            <a:r>
              <a:rPr b="0" i="0" lang="fr-FR" sz="2000" u="none" cap="none" strike="noStrike">
                <a:solidFill>
                  <a:srgbClr val="2E75B5"/>
                </a:solidFill>
                <a:latin typeface="Calibri"/>
                <a:ea typeface="Calibri"/>
                <a:cs typeface="Calibri"/>
                <a:sym typeface="Calibri"/>
              </a:rPr>
              <a:t> </a:t>
            </a:r>
            <a:r>
              <a:rPr b="1" i="0" lang="fr-FR" sz="2000" u="none" cap="none" strike="noStrike">
                <a:solidFill>
                  <a:srgbClr val="595959"/>
                </a:solidFill>
                <a:latin typeface="Calibri"/>
                <a:ea typeface="Calibri"/>
                <a:cs typeface="Calibri"/>
                <a:sym typeface="Calibri"/>
              </a:rPr>
              <a:t>Compréhension globale :</a:t>
            </a:r>
            <a:r>
              <a:rPr b="0" i="0" lang="fr-FR" sz="2000" u="none" cap="none" strike="noStrike">
                <a:solidFill>
                  <a:srgbClr val="595959"/>
                </a:solidFill>
                <a:latin typeface="Calibri"/>
                <a:ea typeface="Calibri"/>
                <a:cs typeface="Calibri"/>
                <a:sym typeface="Calibri"/>
              </a:rPr>
              <a:t>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- 1ère écoute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Vérifier les hypothèses.</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Dégager l’idée principale du document.</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1800"/>
              <a:buFont typeface="Arial"/>
              <a:buNone/>
            </a:pPr>
            <a:r>
              <a:rPr b="1" i="0" lang="fr-FR" sz="2000" u="none" cap="none" strike="noStrike">
                <a:solidFill>
                  <a:srgbClr val="2E75B5"/>
                </a:solidFill>
                <a:latin typeface="Calibri"/>
                <a:ea typeface="Calibri"/>
                <a:cs typeface="Calibri"/>
                <a:sym typeface="Calibri"/>
              </a:rPr>
              <a:t>4- </a:t>
            </a:r>
            <a:r>
              <a:rPr b="1" i="0" lang="fr-FR" sz="2000" u="none" cap="none" strike="noStrike">
                <a:solidFill>
                  <a:srgbClr val="595959"/>
                </a:solidFill>
                <a:latin typeface="Calibri"/>
                <a:ea typeface="Calibri"/>
                <a:cs typeface="Calibri"/>
                <a:sym typeface="Calibri"/>
              </a:rPr>
              <a:t>Compréhension détaillée :</a:t>
            </a:r>
            <a:endParaRPr b="1" i="0" sz="2000" u="none" cap="none" strike="noStrike">
              <a:solidFill>
                <a:srgbClr val="595959"/>
              </a:solidFill>
              <a:latin typeface="Calibri"/>
              <a:ea typeface="Calibri"/>
              <a:cs typeface="Calibri"/>
              <a:sym typeface="Calibri"/>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2e écoute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Repérer les détails du document :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Les questions doivent viser les trois niveaux de compréhension : repérer, interpréter, évaluer.</a:t>
            </a:r>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Lire les questions avant de faire écouter et répondre aux questions.</a:t>
            </a:r>
            <a:endParaRPr/>
          </a:p>
          <a:p>
            <a:pPr indent="0" lvl="0" marL="520700" marR="0" rtl="0" algn="l">
              <a:lnSpc>
                <a:spcPct val="120000"/>
              </a:lnSpc>
              <a:spcBef>
                <a:spcPts val="600"/>
              </a:spcBef>
              <a:spcAft>
                <a:spcPts val="600"/>
              </a:spcAft>
              <a:buNone/>
            </a:pPr>
            <a:r>
              <a:rPr b="0" i="0" lang="fr-FR" sz="2000" u="none" cap="none" strike="noStrike">
                <a:solidFill>
                  <a:srgbClr val="595959"/>
                </a:solidFill>
                <a:latin typeface="Calibri"/>
                <a:ea typeface="Calibri"/>
                <a:cs typeface="Calibri"/>
                <a:sym typeface="Calibri"/>
              </a:rPr>
              <a:t>Proposer une 3e écoute en cas de besoin. </a:t>
            </a:r>
            <a:endParaRPr/>
          </a:p>
        </p:txBody>
      </p:sp>
      <p:sp>
        <p:nvSpPr>
          <p:cNvPr id="132" name="Google Shape;132;p2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33" name="Google Shape;133;p2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8" name="Shape 138"/>
        <p:cNvGrpSpPr/>
        <p:nvPr/>
      </p:nvGrpSpPr>
      <p:grpSpPr>
        <a:xfrm>
          <a:off x="0" y="0"/>
          <a:ext cx="0" cy="0"/>
          <a:chOff x="0" y="0"/>
          <a:chExt cx="0" cy="0"/>
        </a:xfrm>
      </p:grpSpPr>
      <p:sp>
        <p:nvSpPr>
          <p:cNvPr id="139" name="Google Shape;139;p21"/>
          <p:cNvSpPr txBox="1"/>
          <p:nvPr/>
        </p:nvSpPr>
        <p:spPr>
          <a:xfrm>
            <a:off x="503025" y="1625603"/>
            <a:ext cx="10825125" cy="373945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L’activité introductrice </a:t>
            </a:r>
            <a:r>
              <a:rPr b="0" i="0" lang="fr-FR" sz="2400" u="none" cap="none" strike="noStrike">
                <a:solidFill>
                  <a:srgbClr val="595959"/>
                </a:solidFill>
                <a:latin typeface="Arial"/>
                <a:ea typeface="Arial"/>
                <a:cs typeface="Arial"/>
                <a:sym typeface="Arial"/>
              </a:rPr>
              <a:t>vise à mobiliser les anciens acquis et à sensibiliser les apprenants au thème et ou à l’objectif de la leçon. </a:t>
            </a:r>
            <a:endParaRPr b="0" i="0" sz="2400" u="none" cap="none" strike="noStrike">
              <a:solidFill>
                <a:srgbClr val="595959"/>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comprend trois parties :</a:t>
            </a:r>
            <a:endParaRPr b="0" i="0" sz="2400" u="none" cap="none" strike="noStrike">
              <a:solidFill>
                <a:srgbClr val="595959"/>
              </a:solidFill>
              <a:latin typeface="Arial"/>
              <a:ea typeface="Arial"/>
              <a:cs typeface="Arial"/>
              <a:sym typeface="Arial"/>
            </a:endParaRPr>
          </a:p>
          <a:p>
            <a:pPr indent="-393700" lvl="0" marL="457200" marR="0" rtl="0" algn="l">
              <a:spcBef>
                <a:spcPts val="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petite introduction (une accroche) ;</a:t>
            </a:r>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 développement ludique ;</a:t>
            </a:r>
            <a:endParaRPr b="0" i="0" sz="2400" u="none" cap="none" strike="noStrike">
              <a:solidFill>
                <a:srgbClr val="595959"/>
              </a:solidFill>
              <a:latin typeface="Calibri"/>
              <a:ea typeface="Calibri"/>
              <a:cs typeface="Calibri"/>
              <a:sym typeface="Calibri"/>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conclusion (une synthèse suivie de l’annonce de l’objectif de la leçon). </a:t>
            </a:r>
            <a:endParaRPr b="0" i="0" sz="2400" u="none" cap="none" strike="noStrike">
              <a:solidFill>
                <a:srgbClr val="595959"/>
              </a:solidFill>
              <a:latin typeface="Calibri"/>
              <a:ea typeface="Calibri"/>
              <a:cs typeface="Calibri"/>
              <a:sym typeface="Calibri"/>
            </a:endParaRPr>
          </a:p>
          <a:p>
            <a:pPr indent="0" lvl="0" marL="0" marR="0" rtl="0" algn="l">
              <a:lnSpc>
                <a:spcPct val="150000"/>
              </a:lnSpc>
              <a:spcBef>
                <a:spcPts val="6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doit donc être scénarisée, simple et courte. </a:t>
            </a:r>
            <a:endParaRPr b="0" i="0" sz="2400" u="none" cap="none" strike="noStrike">
              <a:solidFill>
                <a:srgbClr val="595959"/>
              </a:solidFill>
              <a:latin typeface="Arial"/>
              <a:ea typeface="Arial"/>
              <a:cs typeface="Arial"/>
              <a:sym typeface="Arial"/>
            </a:endParaRPr>
          </a:p>
        </p:txBody>
      </p:sp>
      <p:sp>
        <p:nvSpPr>
          <p:cNvPr id="140" name="Google Shape;140;p2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1" name="Google Shape;141;p2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6" name="Shape 146"/>
        <p:cNvGrpSpPr/>
        <p:nvPr/>
      </p:nvGrpSpPr>
      <p:grpSpPr>
        <a:xfrm>
          <a:off x="0" y="0"/>
          <a:ext cx="0" cy="0"/>
          <a:chOff x="0" y="0"/>
          <a:chExt cx="0" cy="0"/>
        </a:xfrm>
      </p:grpSpPr>
      <p:sp>
        <p:nvSpPr>
          <p:cNvPr id="147" name="Google Shape;147;p22"/>
          <p:cNvSpPr txBox="1"/>
          <p:nvPr/>
        </p:nvSpPr>
        <p:spPr>
          <a:xfrm>
            <a:off x="503025" y="1140200"/>
            <a:ext cx="10825125" cy="5736925"/>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Remarques d’ordre général </a:t>
            </a:r>
            <a:endParaRPr b="1"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Lors d’une activité introductrice, l’enseignant(e) est invité(e) à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susciter la curiosité des apprenants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observer des images et d’autres supports authentiques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participer la classe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noter au tableau les mots-clés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répéter et faire répéter les mots-clés ou les phrases-clés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120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déduire l’objectif de l'activité et annoncer l’objectif de la leçon à entamer. </a:t>
            </a:r>
            <a:endParaRPr b="0" i="0" sz="2400" u="none" cap="none" strike="noStrike">
              <a:solidFill>
                <a:srgbClr val="595959"/>
              </a:solidFill>
              <a:latin typeface="Arial"/>
              <a:ea typeface="Arial"/>
              <a:cs typeface="Arial"/>
              <a:sym typeface="Arial"/>
            </a:endParaRPr>
          </a:p>
        </p:txBody>
      </p:sp>
      <p:sp>
        <p:nvSpPr>
          <p:cNvPr id="148" name="Google Shape;148;p2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9" name="Google Shape;149;p2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3"/>
          <p:cNvPicPr preferRelativeResize="0"/>
          <p:nvPr/>
        </p:nvPicPr>
        <p:blipFill rotWithShape="1">
          <a:blip r:embed="rId3">
            <a:alphaModFix/>
          </a:blip>
          <a:srcRect b="42622" l="0" r="0" t="0"/>
          <a:stretch/>
        </p:blipFill>
        <p:spPr>
          <a:xfrm>
            <a:off x="1656920" y="72109"/>
            <a:ext cx="8878159" cy="6713781"/>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