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91" name="Google Shape;91;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p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1" i="1" lang="fr-FR"/>
              <a:t>Regardez cette image. Ce sont Safaa et Imane.</a:t>
            </a:r>
            <a:endParaRPr b="1" i="1">
              <a:highlight>
                <a:srgbClr val="FFFF00"/>
              </a:highlight>
            </a:endParaRPr>
          </a:p>
          <a:p>
            <a:pPr indent="0" lvl="0" marL="0" rtl="0" algn="l">
              <a:lnSpc>
                <a:spcPct val="100000"/>
              </a:lnSpc>
              <a:spcBef>
                <a:spcPts val="0"/>
              </a:spcBef>
              <a:spcAft>
                <a:spcPts val="0"/>
              </a:spcAft>
              <a:buClr>
                <a:schemeClr val="dk1"/>
              </a:buClr>
              <a:buSzPts val="1200"/>
              <a:buFont typeface="Calibri"/>
              <a:buNone/>
            </a:pPr>
            <a:r>
              <a:rPr b="1" i="1" lang="fr-FR"/>
              <a:t>Où sont-elles ?</a:t>
            </a:r>
            <a:endParaRPr/>
          </a:p>
          <a:p>
            <a:pPr indent="0" lvl="0" marL="0" rtl="0" algn="l">
              <a:lnSpc>
                <a:spcPct val="100000"/>
              </a:lnSpc>
              <a:spcBef>
                <a:spcPts val="0"/>
              </a:spcBef>
              <a:spcAft>
                <a:spcPts val="0"/>
              </a:spcAft>
              <a:buClr>
                <a:schemeClr val="dk1"/>
              </a:buClr>
              <a:buSzPts val="1200"/>
              <a:buFont typeface="Calibri"/>
              <a:buNone/>
            </a:pPr>
            <a:r>
              <a:rPr b="0" i="0" lang="fr-FR"/>
              <a:t>[Pause 5 secondes]</a:t>
            </a:r>
            <a:endParaRPr/>
          </a:p>
          <a:p>
            <a:pPr indent="0" lvl="0" marL="0" rtl="0" algn="l">
              <a:lnSpc>
                <a:spcPct val="100000"/>
              </a:lnSpc>
              <a:spcBef>
                <a:spcPts val="0"/>
              </a:spcBef>
              <a:spcAft>
                <a:spcPts val="0"/>
              </a:spcAft>
              <a:buClr>
                <a:schemeClr val="dk1"/>
              </a:buClr>
              <a:buSzPts val="1200"/>
              <a:buFont typeface="Calibri"/>
              <a:buNone/>
            </a:pPr>
            <a:r>
              <a:rPr b="1" i="1" lang="fr-FR"/>
              <a:t>Oui ! Elles sont dans une chambre à coucher. C’est la chambre d’Imane.</a:t>
            </a:r>
            <a:endParaRPr/>
          </a:p>
          <a:p>
            <a:pPr indent="0" lvl="0" marL="0" rtl="0" algn="l">
              <a:lnSpc>
                <a:spcPct val="100000"/>
              </a:lnSpc>
              <a:spcBef>
                <a:spcPts val="0"/>
              </a:spcBef>
              <a:spcAft>
                <a:spcPts val="0"/>
              </a:spcAft>
              <a:buClr>
                <a:schemeClr val="dk1"/>
              </a:buClr>
              <a:buSzPts val="1200"/>
              <a:buFont typeface="Calibri"/>
              <a:buNone/>
            </a:pPr>
            <a:r>
              <a:rPr b="1" i="1" lang="fr-FR"/>
              <a:t>À votre avis, de qui parlent-elles ?</a:t>
            </a:r>
            <a:endParaRPr/>
          </a:p>
          <a:p>
            <a:pPr indent="0" lvl="0" marL="0" rtl="0" algn="l">
              <a:lnSpc>
                <a:spcPct val="100000"/>
              </a:lnSpc>
              <a:spcBef>
                <a:spcPts val="0"/>
              </a:spcBef>
              <a:spcAft>
                <a:spcPts val="0"/>
              </a:spcAft>
              <a:buClr>
                <a:schemeClr val="dk1"/>
              </a:buClr>
              <a:buSzPts val="1200"/>
              <a:buFont typeface="Calibri"/>
              <a:buNone/>
            </a:pPr>
            <a:r>
              <a:rPr lang="fr-FR"/>
              <a:t>Attirer l’attention des apprenants qu’Imane montre la photo dans le cadre.</a:t>
            </a:r>
            <a:endParaRPr/>
          </a:p>
          <a:p>
            <a:pPr indent="0" lvl="0" marL="0" rtl="0" algn="l">
              <a:lnSpc>
                <a:spcPct val="100000"/>
              </a:lnSpc>
              <a:spcBef>
                <a:spcPts val="0"/>
              </a:spcBef>
              <a:spcAft>
                <a:spcPts val="0"/>
              </a:spcAft>
              <a:buClr>
                <a:schemeClr val="dk1"/>
              </a:buClr>
              <a:buSzPts val="1200"/>
              <a:buFont typeface="Calibri"/>
              <a:buNone/>
            </a:pPr>
            <a:r>
              <a:rPr b="1" i="1" lang="fr-FR"/>
              <a:t>Qui voyez-vous sur la photo ?</a:t>
            </a:r>
            <a:endParaRPr/>
          </a:p>
          <a:p>
            <a:pPr indent="0" lvl="0" marL="0" rtl="0" algn="l">
              <a:lnSpc>
                <a:spcPct val="100000"/>
              </a:lnSpc>
              <a:spcBef>
                <a:spcPts val="0"/>
              </a:spcBef>
              <a:spcAft>
                <a:spcPts val="0"/>
              </a:spcAft>
              <a:buClr>
                <a:schemeClr val="dk1"/>
              </a:buClr>
              <a:buSzPts val="1200"/>
              <a:buFont typeface="Calibri"/>
              <a:buNone/>
            </a:pPr>
            <a:r>
              <a:rPr b="0" i="0" lang="fr-FR"/>
              <a:t>[Pause 5 secondes]</a:t>
            </a:r>
            <a:endParaRPr/>
          </a:p>
          <a:p>
            <a:pPr indent="0" lvl="0" marL="0" rtl="0" algn="l">
              <a:lnSpc>
                <a:spcPct val="100000"/>
              </a:lnSpc>
              <a:spcBef>
                <a:spcPts val="0"/>
              </a:spcBef>
              <a:spcAft>
                <a:spcPts val="0"/>
              </a:spcAft>
              <a:buClr>
                <a:schemeClr val="dk1"/>
              </a:buClr>
              <a:buSzPts val="1200"/>
              <a:buFont typeface="Calibri"/>
              <a:buNone/>
            </a:pPr>
            <a:r>
              <a:rPr b="1" i="1" lang="fr-FR"/>
              <a:t>Imane et son grand-père </a:t>
            </a:r>
            <a:endParaRPr/>
          </a:p>
          <a:p>
            <a:pPr indent="0" lvl="0" marL="0" rtl="0" algn="l">
              <a:lnSpc>
                <a:spcPct val="100000"/>
              </a:lnSpc>
              <a:spcBef>
                <a:spcPts val="0"/>
              </a:spcBef>
              <a:spcAft>
                <a:spcPts val="0"/>
              </a:spcAft>
              <a:buClr>
                <a:schemeClr val="dk1"/>
              </a:buClr>
              <a:buSzPts val="1200"/>
              <a:buFont typeface="Calibri"/>
              <a:buNone/>
            </a:pPr>
            <a:r>
              <a:rPr b="0" i="0" lang="fr-FR"/>
              <a:t>Cliquer pour montrer la question</a:t>
            </a:r>
            <a:endParaRPr/>
          </a:p>
          <a:p>
            <a:pPr indent="0" lvl="0" marL="0" rtl="0" algn="l">
              <a:lnSpc>
                <a:spcPct val="100000"/>
              </a:lnSpc>
              <a:spcBef>
                <a:spcPts val="0"/>
              </a:spcBef>
              <a:spcAft>
                <a:spcPts val="0"/>
              </a:spcAft>
              <a:buClr>
                <a:schemeClr val="dk1"/>
              </a:buClr>
              <a:buSzPts val="1200"/>
              <a:buFont typeface="Calibri"/>
              <a:buNone/>
            </a:pPr>
            <a:r>
              <a:rPr b="1" i="1" lang="fr-FR"/>
              <a:t>Est-ce qu’elle fait le portrait de son grand-père ou elle raconte ses vacances avec son grand-père ?</a:t>
            </a:r>
            <a:endParaRPr/>
          </a:p>
          <a:p>
            <a:pPr indent="0" lvl="0" marL="0" rtl="0" algn="l">
              <a:lnSpc>
                <a:spcPct val="100000"/>
              </a:lnSpc>
              <a:spcBef>
                <a:spcPts val="0"/>
              </a:spcBef>
              <a:spcAft>
                <a:spcPts val="0"/>
              </a:spcAft>
              <a:buClr>
                <a:schemeClr val="dk1"/>
              </a:buClr>
              <a:buSzPts val="1200"/>
              <a:buFont typeface="Calibri"/>
              <a:buNone/>
            </a:pPr>
            <a:r>
              <a:rPr b="1" i="1" lang="fr-FR"/>
              <a:t>Ecoutons l’enregistrement pour le savoir. </a:t>
            </a:r>
            <a:endParaRPr/>
          </a:p>
          <a:p>
            <a:pPr indent="0" lvl="0" marL="0" rtl="0" algn="l">
              <a:lnSpc>
                <a:spcPct val="100000"/>
              </a:lnSpc>
              <a:spcBef>
                <a:spcPts val="0"/>
              </a:spcBef>
              <a:spcAft>
                <a:spcPts val="0"/>
              </a:spcAft>
              <a:buClr>
                <a:schemeClr val="dk1"/>
              </a:buClr>
              <a:buSzPts val="1200"/>
              <a:buFont typeface="Calibri"/>
              <a:buNone/>
            </a:pPr>
            <a:r>
              <a:rPr lang="fr-FR">
                <a:highlight>
                  <a:schemeClr val="lt1"/>
                </a:highlight>
              </a:rPr>
              <a:t>Faire écouter l’audio</a:t>
            </a:r>
            <a:endParaRPr/>
          </a:p>
          <a:p>
            <a:pPr indent="0" lvl="0" marL="0" rtl="0" algn="l">
              <a:lnSpc>
                <a:spcPct val="100000"/>
              </a:lnSpc>
              <a:spcBef>
                <a:spcPts val="0"/>
              </a:spcBef>
              <a:spcAft>
                <a:spcPts val="0"/>
              </a:spcAft>
              <a:buClr>
                <a:schemeClr val="dk1"/>
              </a:buClr>
              <a:buSzPts val="1200"/>
              <a:buFont typeface="Calibri"/>
              <a:buNone/>
            </a:pPr>
            <a:r>
              <a:rPr lang="fr-FR">
                <a:highlight>
                  <a:schemeClr val="lt1"/>
                </a:highlight>
              </a:rPr>
              <a:t>Transcription</a:t>
            </a:r>
            <a:endParaRPr/>
          </a:p>
          <a:p>
            <a:pPr indent="0" lvl="0" marL="0" rtl="0" algn="l">
              <a:lnSpc>
                <a:spcPct val="100000"/>
              </a:lnSpc>
              <a:spcBef>
                <a:spcPts val="0"/>
              </a:spcBef>
              <a:spcAft>
                <a:spcPts val="0"/>
              </a:spcAft>
              <a:buClr>
                <a:schemeClr val="dk1"/>
              </a:buClr>
              <a:buSzPts val="1200"/>
              <a:buFont typeface="Calibri"/>
              <a:buNone/>
            </a:pPr>
            <a:r>
              <a:t/>
            </a:r>
            <a:endParaRPr>
              <a:highlight>
                <a:schemeClr val="lt1"/>
              </a:highlight>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 :</a:t>
            </a:r>
            <a:r>
              <a:rPr lang="fr-FR" sz="1200">
                <a:solidFill>
                  <a:srgbClr val="333333"/>
                </a:solidFill>
                <a:highlight>
                  <a:schemeClr val="lt1"/>
                </a:highlight>
                <a:latin typeface="Arial"/>
                <a:ea typeface="Arial"/>
                <a:cs typeface="Arial"/>
                <a:sym typeface="Arial"/>
              </a:rPr>
              <a:t> Imane, c’est qui le Monsieur sur la photo ? C’est ton grand-père ?</a:t>
            </a:r>
            <a:endParaRPr/>
          </a:p>
          <a:p>
            <a:pPr indent="-889000" lvl="0" marL="952500" marR="50800" rtl="0" algn="just">
              <a:lnSpc>
                <a:spcPct val="150000"/>
              </a:lnSpc>
              <a:spcBef>
                <a:spcPts val="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 </a:t>
            </a:r>
            <a:r>
              <a:rPr lang="fr-FR" sz="1200">
                <a:solidFill>
                  <a:srgbClr val="333333"/>
                </a:solidFill>
                <a:highlight>
                  <a:schemeClr val="lt1"/>
                </a:highlight>
                <a:latin typeface="Arial"/>
                <a:ea typeface="Arial"/>
                <a:cs typeface="Arial"/>
                <a:sym typeface="Arial"/>
              </a:rPr>
              <a:t>: Oui, c’est mon adorable grand-père. Il est mort il y a quelques années. </a:t>
            </a:r>
            <a:endParaRPr i="1" sz="1000">
              <a:solidFill>
                <a:srgbClr val="333333"/>
              </a:solidFill>
              <a:highlight>
                <a:schemeClr val="lt1"/>
              </a:highlight>
              <a:latin typeface="Arial"/>
              <a:ea typeface="Arial"/>
              <a:cs typeface="Arial"/>
              <a:sym typeface="Arial"/>
            </a:endParaRPr>
          </a:p>
          <a:p>
            <a:pPr indent="-889000" lvl="0" marL="952500" marR="50800" rtl="0" algn="just">
              <a:lnSpc>
                <a:spcPct val="150000"/>
              </a:lnSpc>
              <a:spcBef>
                <a:spcPts val="0"/>
              </a:spcBef>
              <a:spcAft>
                <a:spcPts val="0"/>
              </a:spcAft>
              <a:buClr>
                <a:schemeClr val="dk1"/>
              </a:buClr>
              <a:buSzPts val="1100"/>
              <a:buFont typeface="Arial"/>
              <a:buNone/>
            </a:pPr>
            <a:r>
              <a:rPr lang="fr-FR" sz="1200">
                <a:solidFill>
                  <a:srgbClr val="333333"/>
                </a:solidFill>
                <a:highlight>
                  <a:schemeClr val="lt1"/>
                </a:highlight>
                <a:latin typeface="Arial"/>
                <a:ea typeface="Arial"/>
                <a:cs typeface="Arial"/>
                <a:sym typeface="Arial"/>
              </a:rPr>
              <a:t>Il était vieux mais robuste. </a:t>
            </a:r>
            <a:r>
              <a:rPr i="1" lang="fr-FR" sz="1000">
                <a:solidFill>
                  <a:srgbClr val="333333"/>
                </a:solidFill>
                <a:highlight>
                  <a:schemeClr val="lt1"/>
                </a:highlight>
                <a:latin typeface="Arial"/>
                <a:ea typeface="Arial"/>
                <a:cs typeface="Arial"/>
                <a:sym typeface="Arial"/>
              </a:rPr>
              <a:t>[Elle montre comment il était grand et corpulent]</a:t>
            </a:r>
            <a:endParaRPr/>
          </a:p>
          <a:p>
            <a:pPr indent="-889000" lvl="0" marL="952500" marR="50800" rtl="0" algn="just">
              <a:lnSpc>
                <a:spcPct val="150000"/>
              </a:lnSpc>
              <a:spcBef>
                <a:spcPts val="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 :</a:t>
            </a:r>
            <a:r>
              <a:rPr lang="fr-FR" sz="1200">
                <a:solidFill>
                  <a:srgbClr val="333333"/>
                </a:solidFill>
                <a:highlight>
                  <a:schemeClr val="lt1"/>
                </a:highlight>
                <a:latin typeface="Arial"/>
                <a:ea typeface="Arial"/>
                <a:cs typeface="Arial"/>
                <a:sym typeface="Arial"/>
              </a:rPr>
              <a:t>  Regarde ! Bizarre ! Vous avez les mêmes yeux et le même nez. </a:t>
            </a:r>
            <a:r>
              <a:rPr i="1" lang="fr-FR" sz="1000">
                <a:solidFill>
                  <a:srgbClr val="333333"/>
                </a:solidFill>
                <a:highlight>
                  <a:schemeClr val="lt1"/>
                </a:highlight>
                <a:latin typeface="Arial"/>
                <a:ea typeface="Arial"/>
                <a:cs typeface="Arial"/>
                <a:sym typeface="Arial"/>
              </a:rPr>
              <a:t>[Elle montre les yeux et le nez sur la photo.]</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a:t>
            </a:r>
            <a:r>
              <a:rPr lang="fr-FR" sz="1200">
                <a:solidFill>
                  <a:srgbClr val="333333"/>
                </a:solidFill>
                <a:highlight>
                  <a:schemeClr val="lt1"/>
                </a:highlight>
                <a:latin typeface="Arial"/>
                <a:ea typeface="Arial"/>
                <a:cs typeface="Arial"/>
                <a:sym typeface="Arial"/>
              </a:rPr>
              <a:t> :  Oui, il avait des yeux noirs en amande et un nez droit comme le mien.</a:t>
            </a:r>
            <a:endParaRPr/>
          </a:p>
          <a:p>
            <a:pPr indent="0" lvl="0" marL="50800" marR="50800" rtl="0" algn="just">
              <a:lnSpc>
                <a:spcPct val="150000"/>
              </a:lnSpc>
              <a:spcBef>
                <a:spcPts val="1200"/>
              </a:spcBef>
              <a:spcAft>
                <a:spcPts val="0"/>
              </a:spcAft>
              <a:buClr>
                <a:schemeClr val="dk1"/>
              </a:buClr>
              <a:buSzPts val="1100"/>
              <a:buFont typeface="Arial"/>
              <a:buNone/>
            </a:pPr>
            <a:r>
              <a:rPr lang="fr-FR" sz="1200">
                <a:solidFill>
                  <a:srgbClr val="333333"/>
                </a:solidFill>
                <a:highlight>
                  <a:schemeClr val="lt1"/>
                </a:highlight>
                <a:latin typeface="Arial"/>
                <a:ea typeface="Arial"/>
                <a:cs typeface="Arial"/>
                <a:sym typeface="Arial"/>
              </a:rPr>
              <a:t>                 	Sauf qu’il avait une barbe blanche lui. </a:t>
            </a:r>
            <a:r>
              <a:rPr i="1" lang="fr-FR" sz="1200">
                <a:solidFill>
                  <a:srgbClr val="333333"/>
                </a:solidFill>
                <a:highlight>
                  <a:schemeClr val="lt1"/>
                </a:highlight>
                <a:latin typeface="Arial"/>
                <a:ea typeface="Arial"/>
                <a:cs typeface="Arial"/>
                <a:sym typeface="Arial"/>
              </a:rPr>
              <a:t>[Les deux rigolent]</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a:t>
            </a:r>
            <a:r>
              <a:rPr lang="fr-FR" sz="1200">
                <a:solidFill>
                  <a:srgbClr val="333333"/>
                </a:solidFill>
                <a:highlight>
                  <a:schemeClr val="lt1"/>
                </a:highlight>
                <a:latin typeface="Arial"/>
                <a:ea typeface="Arial"/>
                <a:cs typeface="Arial"/>
                <a:sym typeface="Arial"/>
              </a:rPr>
              <a:t> : Mais vraiment il avait l’air jeune !</a:t>
            </a:r>
            <a:endParaRPr/>
          </a:p>
          <a:p>
            <a:pPr indent="-889000" lvl="0" marL="952500" marR="50800" rtl="0" algn="just">
              <a:lnSpc>
                <a:spcPct val="150000"/>
              </a:lnSpc>
              <a:spcBef>
                <a:spcPts val="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 :</a:t>
            </a:r>
            <a:r>
              <a:rPr lang="fr-FR" sz="1200">
                <a:solidFill>
                  <a:srgbClr val="333333"/>
                </a:solidFill>
                <a:highlight>
                  <a:schemeClr val="lt1"/>
                </a:highlight>
                <a:latin typeface="Arial"/>
                <a:ea typeface="Arial"/>
                <a:cs typeface="Arial"/>
                <a:sym typeface="Arial"/>
              </a:rPr>
              <a:t>  Il était très cool ! Il portait souvent un jean avec une chemise blanche. Il était très charmant, très gentil et drôle : il faisait rire tous mes amis avec ses blagues. Tous les gens l’aimaient. Il était honnête et respectueux.</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a:t>
            </a:r>
            <a:r>
              <a:rPr lang="fr-FR" sz="1200">
                <a:solidFill>
                  <a:srgbClr val="333333"/>
                </a:solidFill>
                <a:highlight>
                  <a:schemeClr val="lt1"/>
                </a:highlight>
                <a:latin typeface="Arial"/>
                <a:ea typeface="Arial"/>
                <a:cs typeface="Arial"/>
                <a:sym typeface="Arial"/>
              </a:rPr>
              <a:t> :  Ça se voit que tu aimais beaucoup ton grand père !</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 </a:t>
            </a:r>
            <a:r>
              <a:rPr lang="fr-FR" sz="1200">
                <a:solidFill>
                  <a:srgbClr val="333333"/>
                </a:solidFill>
                <a:highlight>
                  <a:schemeClr val="lt1"/>
                </a:highlight>
                <a:latin typeface="Arial"/>
                <a:ea typeface="Arial"/>
                <a:cs typeface="Arial"/>
                <a:sym typeface="Arial"/>
              </a:rPr>
              <a:t>: </a:t>
            </a:r>
            <a:r>
              <a:rPr i="1" lang="fr-FR" sz="1000">
                <a:solidFill>
                  <a:srgbClr val="333333"/>
                </a:solidFill>
                <a:highlight>
                  <a:schemeClr val="lt1"/>
                </a:highlight>
                <a:latin typeface="Arial"/>
                <a:ea typeface="Arial"/>
                <a:cs typeface="Arial"/>
                <a:sym typeface="Arial"/>
              </a:rPr>
              <a:t>[Elle remet le cadre à côté de son lit]</a:t>
            </a:r>
            <a:r>
              <a:rPr i="1" lang="fr-FR" sz="1200">
                <a:solidFill>
                  <a:srgbClr val="333333"/>
                </a:solidFill>
                <a:highlight>
                  <a:schemeClr val="lt1"/>
                </a:highlight>
                <a:latin typeface="Arial"/>
                <a:ea typeface="Arial"/>
                <a:cs typeface="Arial"/>
                <a:sym typeface="Arial"/>
              </a:rPr>
              <a:t>  </a:t>
            </a:r>
            <a:r>
              <a:rPr lang="fr-FR" sz="1200">
                <a:solidFill>
                  <a:srgbClr val="333333"/>
                </a:solidFill>
                <a:highlight>
                  <a:schemeClr val="lt1"/>
                </a:highlight>
                <a:latin typeface="Arial"/>
                <a:ea typeface="Arial"/>
                <a:cs typeface="Arial"/>
                <a:sym typeface="Arial"/>
              </a:rPr>
              <a:t>Tropppp ! C’est mon petit papi chéri.</a:t>
            </a:r>
            <a:endParaRPr/>
          </a:p>
          <a:p>
            <a:pPr indent="0" lvl="0" marL="0" rtl="0" algn="l">
              <a:lnSpc>
                <a:spcPct val="100000"/>
              </a:lnSpc>
              <a:spcBef>
                <a:spcPts val="0"/>
              </a:spcBef>
              <a:spcAft>
                <a:spcPts val="0"/>
              </a:spcAft>
              <a:buClr>
                <a:schemeClr val="dk1"/>
              </a:buClr>
              <a:buSzPts val="1100"/>
              <a:buFont typeface="Arial"/>
              <a:buNone/>
            </a:pPr>
            <a:r>
              <a:t/>
            </a:r>
            <a:endParaRPr sz="1200">
              <a:highlight>
                <a:schemeClr val="lt1"/>
              </a:highlight>
            </a:endParaRPr>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158" name="Google Shape;158;p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 name="Google Shape;165;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1" i="1" lang="fr-FR"/>
              <a:t>Est-ce que Imane fait le portrait de son grand-père ou raconte ses vacances avec son grand-père ?</a:t>
            </a:r>
            <a:endParaRPr b="1" i="1"/>
          </a:p>
          <a:p>
            <a:pPr indent="0" lvl="0" marL="0" rtl="0" algn="l">
              <a:lnSpc>
                <a:spcPct val="100000"/>
              </a:lnSpc>
              <a:spcBef>
                <a:spcPts val="0"/>
              </a:spcBef>
              <a:spcAft>
                <a:spcPts val="0"/>
              </a:spcAft>
              <a:buClr>
                <a:schemeClr val="dk1"/>
              </a:buClr>
              <a:buSzPts val="1200"/>
              <a:buFont typeface="Calibri"/>
              <a:buNone/>
            </a:pPr>
            <a:r>
              <a:rPr lang="fr-FR"/>
              <a:t>[Pause 5 secondes]</a:t>
            </a:r>
            <a:endParaRPr/>
          </a:p>
          <a:p>
            <a:pPr indent="0" lvl="0" marL="0" rtl="0" algn="l">
              <a:lnSpc>
                <a:spcPct val="100000"/>
              </a:lnSpc>
              <a:spcBef>
                <a:spcPts val="0"/>
              </a:spcBef>
              <a:spcAft>
                <a:spcPts val="0"/>
              </a:spcAft>
              <a:buClr>
                <a:schemeClr val="dk1"/>
              </a:buClr>
              <a:buSzPts val="1200"/>
              <a:buFont typeface="Calibri"/>
              <a:buNone/>
            </a:pPr>
            <a:r>
              <a:rPr b="1" i="1" lang="fr-FR"/>
              <a:t>Elle fait le portrait de son grand-père. </a:t>
            </a:r>
            <a:endParaRPr b="1" i="1"/>
          </a:p>
          <a:p>
            <a:pPr indent="0" lvl="0" marL="0" rtl="0" algn="l">
              <a:lnSpc>
                <a:spcPct val="100000"/>
              </a:lnSpc>
              <a:spcBef>
                <a:spcPts val="0"/>
              </a:spcBef>
              <a:spcAft>
                <a:spcPts val="0"/>
              </a:spcAft>
              <a:buClr>
                <a:schemeClr val="dk1"/>
              </a:buClr>
              <a:buSzPts val="1200"/>
              <a:buFont typeface="Calibri"/>
              <a:buNone/>
            </a:pPr>
            <a:r>
              <a:rPr b="1" i="1" lang="fr-FR"/>
              <a:t>Comment était son grand-père ? Vous vous souvenez ?</a:t>
            </a:r>
            <a:endParaRPr b="1" i="1"/>
          </a:p>
          <a:p>
            <a:pPr indent="0" lvl="0" marL="0" rtl="0" algn="l">
              <a:lnSpc>
                <a:spcPct val="100000"/>
              </a:lnSpc>
              <a:spcBef>
                <a:spcPts val="0"/>
              </a:spcBef>
              <a:spcAft>
                <a:spcPts val="0"/>
              </a:spcAft>
              <a:buClr>
                <a:schemeClr val="dk1"/>
              </a:buClr>
              <a:buSzPts val="1200"/>
              <a:buFont typeface="Calibri"/>
              <a:buNone/>
            </a:pPr>
            <a:r>
              <a:t/>
            </a:r>
            <a:endParaRPr/>
          </a:p>
        </p:txBody>
      </p:sp>
      <p:sp>
        <p:nvSpPr>
          <p:cNvPr id="166" name="Google Shape;166;p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Google Shape;174;p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i="1" lang="fr-FR"/>
              <a:t>Nous allons écouter 6 paires de phrases qui décrivent le grand-père. </a:t>
            </a:r>
            <a:endParaRPr/>
          </a:p>
          <a:p>
            <a:pPr indent="0" lvl="0" marL="0" rtl="0" algn="l">
              <a:lnSpc>
                <a:spcPct val="100000"/>
              </a:lnSpc>
              <a:spcBef>
                <a:spcPts val="0"/>
              </a:spcBef>
              <a:spcAft>
                <a:spcPts val="0"/>
              </a:spcAft>
              <a:buClr>
                <a:schemeClr val="dk1"/>
              </a:buClr>
              <a:buSzPts val="1100"/>
              <a:buFont typeface="Arial"/>
              <a:buNone/>
            </a:pPr>
            <a:r>
              <a:rPr b="1" i="1" lang="fr-FR"/>
              <a:t>Pour chaque paire, vous allez choisir la bonne réponse A ou B.</a:t>
            </a:r>
            <a:endParaRPr b="1" i="1"/>
          </a:p>
          <a:p>
            <a:pPr indent="0" lvl="0" marL="0" rtl="0" algn="l">
              <a:lnSpc>
                <a:spcPct val="100000"/>
              </a:lnSpc>
              <a:spcBef>
                <a:spcPts val="0"/>
              </a:spcBef>
              <a:spcAft>
                <a:spcPts val="0"/>
              </a:spcAft>
              <a:buClr>
                <a:schemeClr val="dk1"/>
              </a:buClr>
              <a:buSzPts val="1100"/>
              <a:buFont typeface="Arial"/>
              <a:buNone/>
            </a:pPr>
            <a:r>
              <a:rPr b="1" i="1" lang="fr-FR"/>
              <a:t>D’abord, écrivez les numéros de 1 à 6. Ecrivez chaque numéro sur une ligne.</a:t>
            </a:r>
            <a:endParaRPr b="1" i="1"/>
          </a:p>
          <a:p>
            <a:pPr indent="0" lvl="0" marL="0" rtl="0" algn="l">
              <a:lnSpc>
                <a:spcPct val="100000"/>
              </a:lnSpc>
              <a:spcBef>
                <a:spcPts val="0"/>
              </a:spcBef>
              <a:spcAft>
                <a:spcPts val="0"/>
              </a:spcAft>
              <a:buClr>
                <a:schemeClr val="dk1"/>
              </a:buClr>
              <a:buSzPts val="1200"/>
              <a:buFont typeface="Calibri"/>
              <a:buNone/>
            </a:pPr>
            <a:r>
              <a:t/>
            </a:r>
            <a:endParaRPr/>
          </a:p>
          <a:p>
            <a:pPr indent="0" lvl="0" marL="0" rtl="0" algn="l">
              <a:lnSpc>
                <a:spcPct val="100000"/>
              </a:lnSpc>
              <a:spcBef>
                <a:spcPts val="0"/>
              </a:spcBef>
              <a:spcAft>
                <a:spcPts val="0"/>
              </a:spcAft>
              <a:buClr>
                <a:schemeClr val="dk1"/>
              </a:buClr>
              <a:buSzPts val="1100"/>
              <a:buFont typeface="Arial"/>
              <a:buNone/>
            </a:pPr>
            <a:r>
              <a:rPr lang="fr-FR"/>
              <a:t>Accorder du temps aux apprenants pour écrire les numéros 1 à 6</a:t>
            </a:r>
            <a:endParaRPr/>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175" name="Google Shape;175;p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0" i="0" lang="fr-FR"/>
              <a:t>Cliquer pour afficher les questions et les choix de réponses au fur et à mesure</a:t>
            </a:r>
            <a:endParaRPr/>
          </a:p>
          <a:p>
            <a:pPr indent="0" lvl="0" marL="0" rtl="0" algn="l">
              <a:lnSpc>
                <a:spcPct val="100000"/>
              </a:lnSpc>
              <a:spcBef>
                <a:spcPts val="0"/>
              </a:spcBef>
              <a:spcAft>
                <a:spcPts val="0"/>
              </a:spcAft>
              <a:buClr>
                <a:schemeClr val="dk1"/>
              </a:buClr>
              <a:buSzPts val="1200"/>
              <a:buFont typeface="Calibri"/>
              <a:buNone/>
            </a:pPr>
            <a:r>
              <a:rPr b="1" i="1" lang="fr-FR"/>
              <a:t>Lisez les phrases. </a:t>
            </a:r>
            <a:endParaRPr b="1" i="1"/>
          </a:p>
          <a:p>
            <a:pPr indent="0" lvl="0" marL="0" rtl="0" algn="l">
              <a:lnSpc>
                <a:spcPct val="100000"/>
              </a:lnSpc>
              <a:spcBef>
                <a:spcPts val="0"/>
              </a:spcBef>
              <a:spcAft>
                <a:spcPts val="0"/>
              </a:spcAft>
              <a:buClr>
                <a:schemeClr val="dk1"/>
              </a:buClr>
              <a:buSzPts val="1200"/>
              <a:buFont typeface="Calibri"/>
              <a:buNone/>
            </a:pPr>
            <a:r>
              <a:rPr lang="fr-FR"/>
              <a:t>[Pause 30 secondes] </a:t>
            </a:r>
            <a:endParaRPr/>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190" name="Google Shape;190;p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highlight>
                <a:schemeClr val="lt1"/>
              </a:highlight>
            </a:endParaRPr>
          </a:p>
          <a:p>
            <a:pPr indent="0" lvl="0" marL="0" marR="0" rtl="0" algn="l">
              <a:lnSpc>
                <a:spcPct val="100000"/>
              </a:lnSpc>
              <a:spcBef>
                <a:spcPts val="0"/>
              </a:spcBef>
              <a:spcAft>
                <a:spcPts val="0"/>
              </a:spcAft>
              <a:buClr>
                <a:schemeClr val="dk1"/>
              </a:buClr>
              <a:buSzPts val="1100"/>
              <a:buFont typeface="Arial"/>
              <a:buNone/>
            </a:pPr>
            <a:r>
              <a:rPr b="1" i="1" lang="fr-FR"/>
              <a:t>Vous allez écouter et écrire la lettre convenable, A ou B à côté de chaque numéro.</a:t>
            </a:r>
            <a:endParaRPr/>
          </a:p>
          <a:p>
            <a:pPr indent="0" lvl="0" marL="0" rtl="0" algn="l">
              <a:lnSpc>
                <a:spcPct val="100000"/>
              </a:lnSpc>
              <a:spcBef>
                <a:spcPts val="0"/>
              </a:spcBef>
              <a:spcAft>
                <a:spcPts val="0"/>
              </a:spcAft>
              <a:buClr>
                <a:schemeClr val="dk1"/>
              </a:buClr>
              <a:buSzPts val="1100"/>
              <a:buFont typeface="Arial"/>
              <a:buNone/>
            </a:pPr>
            <a:r>
              <a:rPr b="1" i="1" lang="fr-FR"/>
              <a:t>Vous êtes prêts ?</a:t>
            </a:r>
            <a:endParaRPr/>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215" name="Google Shape;215;p1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 name="Google Shape;239;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lang="fr-FR">
                <a:highlight>
                  <a:schemeClr val="lt1"/>
                </a:highlight>
              </a:rPr>
              <a:t>Faire écouter l’enregistrement</a:t>
            </a:r>
            <a:endParaRPr/>
          </a:p>
          <a:p>
            <a:pPr indent="0" lvl="0" marL="0" marR="0" rtl="0" algn="l">
              <a:lnSpc>
                <a:spcPct val="100000"/>
              </a:lnSpc>
              <a:spcBef>
                <a:spcPts val="0"/>
              </a:spcBef>
              <a:spcAft>
                <a:spcPts val="0"/>
              </a:spcAft>
              <a:buClr>
                <a:srgbClr val="000000"/>
              </a:buClr>
              <a:buSzPts val="1400"/>
              <a:buFont typeface="Arial"/>
              <a:buNone/>
            </a:pPr>
            <a:r>
              <a:rPr lang="fr-FR"/>
              <a:t>Mettre pause pour permettre aux apprenants d’écrire A ou B</a:t>
            </a:r>
            <a:endParaRPr/>
          </a:p>
          <a:p>
            <a:pPr indent="0" lvl="0" marL="0" rtl="0" algn="l">
              <a:lnSpc>
                <a:spcPct val="100000"/>
              </a:lnSpc>
              <a:spcBef>
                <a:spcPts val="0"/>
              </a:spcBef>
              <a:spcAft>
                <a:spcPts val="0"/>
              </a:spcAft>
              <a:buClr>
                <a:schemeClr val="dk1"/>
              </a:buClr>
              <a:buSzPts val="1200"/>
              <a:buFont typeface="Calibri"/>
              <a:buNone/>
            </a:pPr>
            <a:r>
              <a:t/>
            </a:r>
            <a:endParaRPr>
              <a:highlight>
                <a:schemeClr val="lt1"/>
              </a:highlight>
            </a:endParaRPr>
          </a:p>
          <a:p>
            <a:pPr indent="0" lvl="0" marL="0" rtl="0" algn="l">
              <a:lnSpc>
                <a:spcPct val="100000"/>
              </a:lnSpc>
              <a:spcBef>
                <a:spcPts val="0"/>
              </a:spcBef>
              <a:spcAft>
                <a:spcPts val="0"/>
              </a:spcAft>
              <a:buClr>
                <a:schemeClr val="dk1"/>
              </a:buClr>
              <a:buSzPts val="1200"/>
              <a:buFont typeface="Calibri"/>
              <a:buNone/>
            </a:pPr>
            <a:r>
              <a:rPr lang="fr-FR">
                <a:highlight>
                  <a:schemeClr val="lt1"/>
                </a:highlight>
              </a:rPr>
              <a:t>Transcription</a:t>
            </a:r>
            <a:endParaRPr/>
          </a:p>
          <a:p>
            <a:pPr indent="0" lvl="0" marL="0" rtl="0" algn="l">
              <a:lnSpc>
                <a:spcPct val="100000"/>
              </a:lnSpc>
              <a:spcBef>
                <a:spcPts val="0"/>
              </a:spcBef>
              <a:spcAft>
                <a:spcPts val="0"/>
              </a:spcAft>
              <a:buClr>
                <a:schemeClr val="dk1"/>
              </a:buClr>
              <a:buSzPts val="1200"/>
              <a:buFont typeface="Calibri"/>
              <a:buNone/>
            </a:pPr>
            <a:r>
              <a:t/>
            </a:r>
            <a:endParaRPr>
              <a:highlight>
                <a:schemeClr val="lt1"/>
              </a:highlight>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 :</a:t>
            </a:r>
            <a:r>
              <a:rPr lang="fr-FR" sz="1200">
                <a:solidFill>
                  <a:srgbClr val="333333"/>
                </a:solidFill>
                <a:highlight>
                  <a:schemeClr val="lt1"/>
                </a:highlight>
                <a:latin typeface="Arial"/>
                <a:ea typeface="Arial"/>
                <a:cs typeface="Arial"/>
                <a:sym typeface="Arial"/>
              </a:rPr>
              <a:t> Imane, c’est qui le Monsieur sur la photo ? C’est ton grand-père ?</a:t>
            </a:r>
            <a:endParaRPr/>
          </a:p>
          <a:p>
            <a:pPr indent="-889000" lvl="0" marL="952500" marR="50800" rtl="0" algn="just">
              <a:lnSpc>
                <a:spcPct val="150000"/>
              </a:lnSpc>
              <a:spcBef>
                <a:spcPts val="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 </a:t>
            </a:r>
            <a:r>
              <a:rPr lang="fr-FR" sz="1200">
                <a:solidFill>
                  <a:srgbClr val="333333"/>
                </a:solidFill>
                <a:highlight>
                  <a:schemeClr val="lt1"/>
                </a:highlight>
                <a:latin typeface="Arial"/>
                <a:ea typeface="Arial"/>
                <a:cs typeface="Arial"/>
                <a:sym typeface="Arial"/>
              </a:rPr>
              <a:t>: Oui, c’est mon adorable grand-père. Il est mort il y a quelques années. </a:t>
            </a:r>
            <a:endParaRPr i="1" sz="1000">
              <a:solidFill>
                <a:srgbClr val="333333"/>
              </a:solidFill>
              <a:highlight>
                <a:schemeClr val="lt1"/>
              </a:highlight>
              <a:latin typeface="Arial"/>
              <a:ea typeface="Arial"/>
              <a:cs typeface="Arial"/>
              <a:sym typeface="Arial"/>
            </a:endParaRPr>
          </a:p>
          <a:p>
            <a:pPr indent="-889000" lvl="0" marL="952500" marR="50800" rtl="0" algn="just">
              <a:lnSpc>
                <a:spcPct val="150000"/>
              </a:lnSpc>
              <a:spcBef>
                <a:spcPts val="0"/>
              </a:spcBef>
              <a:spcAft>
                <a:spcPts val="0"/>
              </a:spcAft>
              <a:buClr>
                <a:schemeClr val="dk1"/>
              </a:buClr>
              <a:buSzPts val="1100"/>
              <a:buFont typeface="Arial"/>
              <a:buNone/>
            </a:pPr>
            <a:r>
              <a:rPr lang="fr-FR" sz="1200">
                <a:solidFill>
                  <a:srgbClr val="333333"/>
                </a:solidFill>
                <a:highlight>
                  <a:schemeClr val="lt1"/>
                </a:highlight>
                <a:latin typeface="Arial"/>
                <a:ea typeface="Arial"/>
                <a:cs typeface="Arial"/>
                <a:sym typeface="Arial"/>
              </a:rPr>
              <a:t>Il était vieux mais robuste. </a:t>
            </a:r>
            <a:r>
              <a:rPr i="1" lang="fr-FR" sz="1000">
                <a:solidFill>
                  <a:srgbClr val="333333"/>
                </a:solidFill>
                <a:highlight>
                  <a:schemeClr val="lt1"/>
                </a:highlight>
                <a:latin typeface="Arial"/>
                <a:ea typeface="Arial"/>
                <a:cs typeface="Arial"/>
                <a:sym typeface="Arial"/>
              </a:rPr>
              <a:t>[Elle montre comment il était grand et corpulent]</a:t>
            </a:r>
            <a:endParaRPr/>
          </a:p>
          <a:p>
            <a:pPr indent="-889000" lvl="0" marL="952500" marR="50800" rtl="0" algn="just">
              <a:lnSpc>
                <a:spcPct val="150000"/>
              </a:lnSpc>
              <a:spcBef>
                <a:spcPts val="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 :</a:t>
            </a:r>
            <a:r>
              <a:rPr lang="fr-FR" sz="1200">
                <a:solidFill>
                  <a:srgbClr val="333333"/>
                </a:solidFill>
                <a:highlight>
                  <a:schemeClr val="lt1"/>
                </a:highlight>
                <a:latin typeface="Arial"/>
                <a:ea typeface="Arial"/>
                <a:cs typeface="Arial"/>
                <a:sym typeface="Arial"/>
              </a:rPr>
              <a:t>  Regarde ! Bizarre ! Vous avez les mêmes yeux et le même nez. </a:t>
            </a:r>
            <a:r>
              <a:rPr i="1" lang="fr-FR" sz="1000">
                <a:solidFill>
                  <a:srgbClr val="333333"/>
                </a:solidFill>
                <a:highlight>
                  <a:schemeClr val="lt1"/>
                </a:highlight>
                <a:latin typeface="Arial"/>
                <a:ea typeface="Arial"/>
                <a:cs typeface="Arial"/>
                <a:sym typeface="Arial"/>
              </a:rPr>
              <a:t>[Elle montre les yeux et le nez sur la photo.]</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a:t>
            </a:r>
            <a:r>
              <a:rPr lang="fr-FR" sz="1200">
                <a:solidFill>
                  <a:srgbClr val="333333"/>
                </a:solidFill>
                <a:highlight>
                  <a:schemeClr val="lt1"/>
                </a:highlight>
                <a:latin typeface="Arial"/>
                <a:ea typeface="Arial"/>
                <a:cs typeface="Arial"/>
                <a:sym typeface="Arial"/>
              </a:rPr>
              <a:t> :  Oui, il avait des yeux noirs en amande et un nez droit comme le mien.</a:t>
            </a:r>
            <a:endParaRPr/>
          </a:p>
          <a:p>
            <a:pPr indent="0" lvl="0" marL="50800" marR="50800" rtl="0" algn="just">
              <a:lnSpc>
                <a:spcPct val="150000"/>
              </a:lnSpc>
              <a:spcBef>
                <a:spcPts val="1200"/>
              </a:spcBef>
              <a:spcAft>
                <a:spcPts val="0"/>
              </a:spcAft>
              <a:buClr>
                <a:schemeClr val="dk1"/>
              </a:buClr>
              <a:buSzPts val="1100"/>
              <a:buFont typeface="Arial"/>
              <a:buNone/>
            </a:pPr>
            <a:r>
              <a:rPr lang="fr-FR" sz="1200">
                <a:solidFill>
                  <a:srgbClr val="333333"/>
                </a:solidFill>
                <a:highlight>
                  <a:schemeClr val="lt1"/>
                </a:highlight>
                <a:latin typeface="Arial"/>
                <a:ea typeface="Arial"/>
                <a:cs typeface="Arial"/>
                <a:sym typeface="Arial"/>
              </a:rPr>
              <a:t>                 	Sauf qu’il avait une barbe blanche lui. </a:t>
            </a:r>
            <a:r>
              <a:rPr i="1" lang="fr-FR" sz="1200">
                <a:solidFill>
                  <a:srgbClr val="333333"/>
                </a:solidFill>
                <a:highlight>
                  <a:schemeClr val="lt1"/>
                </a:highlight>
                <a:latin typeface="Arial"/>
                <a:ea typeface="Arial"/>
                <a:cs typeface="Arial"/>
                <a:sym typeface="Arial"/>
              </a:rPr>
              <a:t>[Les deux rigolent]</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a:t>
            </a:r>
            <a:r>
              <a:rPr lang="fr-FR" sz="1200">
                <a:solidFill>
                  <a:srgbClr val="333333"/>
                </a:solidFill>
                <a:highlight>
                  <a:schemeClr val="lt1"/>
                </a:highlight>
                <a:latin typeface="Arial"/>
                <a:ea typeface="Arial"/>
                <a:cs typeface="Arial"/>
                <a:sym typeface="Arial"/>
              </a:rPr>
              <a:t> : Mais vraiment il avait l’air jeune !</a:t>
            </a:r>
            <a:endParaRPr/>
          </a:p>
          <a:p>
            <a:pPr indent="-889000" lvl="0" marL="952500" marR="50800" rtl="0" algn="just">
              <a:lnSpc>
                <a:spcPct val="150000"/>
              </a:lnSpc>
              <a:spcBef>
                <a:spcPts val="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 :</a:t>
            </a:r>
            <a:r>
              <a:rPr lang="fr-FR" sz="1200">
                <a:solidFill>
                  <a:srgbClr val="333333"/>
                </a:solidFill>
                <a:highlight>
                  <a:schemeClr val="lt1"/>
                </a:highlight>
                <a:latin typeface="Arial"/>
                <a:ea typeface="Arial"/>
                <a:cs typeface="Arial"/>
                <a:sym typeface="Arial"/>
              </a:rPr>
              <a:t>  Il était très cool ! Il portait souvent un jean avec une chemise blanche. Il était très charmant, très gentil et drôle : il faisait rire tous mes amis avec ses blagues. Tous les gens l’aimaient. Il était honnête et respectueux.</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a:t>
            </a:r>
            <a:r>
              <a:rPr lang="fr-FR" sz="1200">
                <a:solidFill>
                  <a:srgbClr val="333333"/>
                </a:solidFill>
                <a:highlight>
                  <a:schemeClr val="lt1"/>
                </a:highlight>
                <a:latin typeface="Arial"/>
                <a:ea typeface="Arial"/>
                <a:cs typeface="Arial"/>
                <a:sym typeface="Arial"/>
              </a:rPr>
              <a:t> :  Ça se voit que tu aimais beaucoup ton grand père !</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 </a:t>
            </a:r>
            <a:r>
              <a:rPr lang="fr-FR" sz="1200">
                <a:solidFill>
                  <a:srgbClr val="333333"/>
                </a:solidFill>
                <a:highlight>
                  <a:schemeClr val="lt1"/>
                </a:highlight>
                <a:latin typeface="Arial"/>
                <a:ea typeface="Arial"/>
                <a:cs typeface="Arial"/>
                <a:sym typeface="Arial"/>
              </a:rPr>
              <a:t>: </a:t>
            </a:r>
            <a:r>
              <a:rPr i="1" lang="fr-FR" sz="1000">
                <a:solidFill>
                  <a:srgbClr val="333333"/>
                </a:solidFill>
                <a:highlight>
                  <a:schemeClr val="lt1"/>
                </a:highlight>
                <a:latin typeface="Arial"/>
                <a:ea typeface="Arial"/>
                <a:cs typeface="Arial"/>
                <a:sym typeface="Arial"/>
              </a:rPr>
              <a:t>[Elle remet le cadre à côté de son lit]</a:t>
            </a:r>
            <a:r>
              <a:rPr i="1" lang="fr-FR" sz="1200">
                <a:solidFill>
                  <a:srgbClr val="333333"/>
                </a:solidFill>
                <a:highlight>
                  <a:schemeClr val="lt1"/>
                </a:highlight>
                <a:latin typeface="Arial"/>
                <a:ea typeface="Arial"/>
                <a:cs typeface="Arial"/>
                <a:sym typeface="Arial"/>
              </a:rPr>
              <a:t>  </a:t>
            </a:r>
            <a:r>
              <a:rPr lang="fr-FR" sz="1200">
                <a:solidFill>
                  <a:srgbClr val="333333"/>
                </a:solidFill>
                <a:highlight>
                  <a:schemeClr val="lt1"/>
                </a:highlight>
                <a:latin typeface="Arial"/>
                <a:ea typeface="Arial"/>
                <a:cs typeface="Arial"/>
                <a:sym typeface="Arial"/>
              </a:rPr>
              <a:t>Tropppp ! C’est mon petit papi chéri.</a:t>
            </a:r>
            <a:endParaRPr/>
          </a:p>
          <a:p>
            <a:pPr indent="0" lvl="0" marL="0" rtl="0" algn="l">
              <a:lnSpc>
                <a:spcPct val="100000"/>
              </a:lnSpc>
              <a:spcBef>
                <a:spcPts val="0"/>
              </a:spcBef>
              <a:spcAft>
                <a:spcPts val="0"/>
              </a:spcAft>
              <a:buClr>
                <a:schemeClr val="dk1"/>
              </a:buClr>
              <a:buSzPts val="1100"/>
              <a:buFont typeface="Arial"/>
              <a:buNone/>
            </a:pPr>
            <a:r>
              <a:t/>
            </a:r>
            <a:endParaRPr sz="1200">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240" name="Google Shape;240;p1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p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1" i="1" lang="fr-FR"/>
              <a:t>Vérifions ensemble. </a:t>
            </a:r>
            <a:endParaRPr b="1" i="1"/>
          </a:p>
          <a:p>
            <a:pPr indent="0" lvl="0" marL="0" rtl="0" algn="l">
              <a:lnSpc>
                <a:spcPct val="100000"/>
              </a:lnSpc>
              <a:spcBef>
                <a:spcPts val="0"/>
              </a:spcBef>
              <a:spcAft>
                <a:spcPts val="0"/>
              </a:spcAft>
              <a:buClr>
                <a:schemeClr val="dk1"/>
              </a:buClr>
              <a:buSzPts val="1200"/>
              <a:buFont typeface="Calibri"/>
              <a:buNone/>
            </a:pPr>
            <a:r>
              <a:t/>
            </a:r>
            <a:endParaRPr b="1" i="1"/>
          </a:p>
          <a:p>
            <a:pPr indent="0" lvl="0" marL="0" rtl="0" algn="l">
              <a:lnSpc>
                <a:spcPct val="100000"/>
              </a:lnSpc>
              <a:spcBef>
                <a:spcPts val="0"/>
              </a:spcBef>
              <a:spcAft>
                <a:spcPts val="0"/>
              </a:spcAft>
              <a:buClr>
                <a:schemeClr val="dk1"/>
              </a:buClr>
              <a:buSzPts val="1200"/>
              <a:buFont typeface="Calibri"/>
              <a:buNone/>
            </a:pPr>
            <a:r>
              <a:rPr lang="fr-FR">
                <a:highlight>
                  <a:schemeClr val="lt1"/>
                </a:highlight>
              </a:rPr>
              <a:t>Corriger avec le groupe-classe et cliquer pour afficher les réponses </a:t>
            </a:r>
            <a:endParaRPr>
              <a:highlight>
                <a:schemeClr val="lt1"/>
              </a:highlight>
            </a:endParaRPr>
          </a:p>
          <a:p>
            <a:pPr indent="0" lvl="0" marL="0" rtl="0" algn="l">
              <a:lnSpc>
                <a:spcPct val="100000"/>
              </a:lnSpc>
              <a:spcBef>
                <a:spcPts val="0"/>
              </a:spcBef>
              <a:spcAft>
                <a:spcPts val="0"/>
              </a:spcAft>
              <a:buClr>
                <a:schemeClr val="dk1"/>
              </a:buClr>
              <a:buSzPts val="1200"/>
              <a:buFont typeface="Calibri"/>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rPr lang="fr-FR">
                <a:highlight>
                  <a:schemeClr val="lt1"/>
                </a:highlight>
              </a:rPr>
              <a:t>Bonnes réponses : 1.A 2.B 3.A 4.A 5.A 6.B</a:t>
            </a:r>
            <a:endParaRPr>
              <a:highlight>
                <a:schemeClr val="lt1"/>
              </a:highlight>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247" name="Google Shape;247;p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 name="Google Shape;274;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lang="fr-FR"/>
              <a:t>Corrigé</a:t>
            </a:r>
            <a:endParaRPr/>
          </a:p>
          <a:p>
            <a:pPr indent="0" lvl="0" marL="0" rtl="0" algn="l">
              <a:lnSpc>
                <a:spcPct val="100000"/>
              </a:lnSpc>
              <a:spcBef>
                <a:spcPts val="0"/>
              </a:spcBef>
              <a:spcAft>
                <a:spcPts val="0"/>
              </a:spcAft>
              <a:buClr>
                <a:schemeClr val="dk1"/>
              </a:buClr>
              <a:buSzPts val="1200"/>
              <a:buFont typeface="Calibri"/>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rPr lang="fr-FR">
                <a:highlight>
                  <a:schemeClr val="lt1"/>
                </a:highlight>
              </a:rPr>
              <a:t>Bonnes réponses : 1.A 2.B 3.A 4.A 5.A 6.B</a:t>
            </a:r>
            <a:endParaRPr>
              <a:highlight>
                <a:schemeClr val="lt1"/>
              </a:highlight>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275" name="Google Shape;275;p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solidFill>
                <a:srgbClr val="000000"/>
              </a:solidFill>
            </a:endParaRPr>
          </a:p>
        </p:txBody>
      </p:sp>
      <p:sp>
        <p:nvSpPr>
          <p:cNvPr id="302" name="Google Shape;302;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Arial"/>
              <a:buNone/>
            </a:pPr>
            <a:r>
              <a:rPr b="1" lang="fr-FR" sz="1800" u="none"/>
              <a:t>Expression orale</a:t>
            </a:r>
            <a:endParaRPr/>
          </a:p>
          <a:p>
            <a:pPr indent="0" lvl="0" marL="0" rtl="0" algn="l">
              <a:lnSpc>
                <a:spcPct val="115000"/>
              </a:lnSpc>
              <a:spcBef>
                <a:spcPts val="0"/>
              </a:spcBef>
              <a:spcAft>
                <a:spcPts val="0"/>
              </a:spcAft>
              <a:buClr>
                <a:schemeClr val="dk1"/>
              </a:buClr>
              <a:buSzPts val="1400"/>
              <a:buFont typeface="Arial"/>
              <a:buNone/>
            </a:pPr>
            <a:r>
              <a:t/>
            </a:r>
            <a:endParaRPr sz="1800" u="none"/>
          </a:p>
          <a:p>
            <a:pPr indent="0" lvl="0" marL="0" rtl="0" algn="l">
              <a:lnSpc>
                <a:spcPct val="100000"/>
              </a:lnSpc>
              <a:spcBef>
                <a:spcPts val="0"/>
              </a:spcBef>
              <a:spcAft>
                <a:spcPts val="0"/>
              </a:spcAft>
              <a:buClr>
                <a:schemeClr val="dk1"/>
              </a:buClr>
              <a:buSzPts val="1400"/>
              <a:buFont typeface="Arial"/>
              <a:buNone/>
            </a:pPr>
            <a:r>
              <a:rPr b="1" lang="fr-FR" sz="1800"/>
              <a:t>Objectif du curriculum </a:t>
            </a:r>
            <a:endParaRPr sz="1800"/>
          </a:p>
          <a:p>
            <a:pPr indent="0" lvl="0" marL="0" rtl="0" algn="l">
              <a:lnSpc>
                <a:spcPct val="100000"/>
              </a:lnSpc>
              <a:spcBef>
                <a:spcPts val="0"/>
              </a:spcBef>
              <a:spcAft>
                <a:spcPts val="0"/>
              </a:spcAft>
              <a:buClr>
                <a:schemeClr val="dk1"/>
              </a:buClr>
              <a:buSzPts val="1100"/>
              <a:buFont typeface="Arial"/>
              <a:buNone/>
            </a:pPr>
            <a:r>
              <a:rPr lang="fr-FR" sz="1800"/>
              <a:t>Rendre compte d'une sortie, d'une visite, d'un événement</a:t>
            </a:r>
            <a:endParaRPr/>
          </a:p>
          <a:p>
            <a:pPr indent="0" lvl="0" marL="0" rtl="0" algn="l">
              <a:lnSpc>
                <a:spcPct val="100000"/>
              </a:lnSpc>
              <a:spcBef>
                <a:spcPts val="0"/>
              </a:spcBef>
              <a:spcAft>
                <a:spcPts val="0"/>
              </a:spcAft>
              <a:buClr>
                <a:schemeClr val="dk1"/>
              </a:buClr>
              <a:buSzPts val="1100"/>
              <a:buFont typeface="Arial"/>
              <a:buNone/>
            </a:pPr>
            <a:r>
              <a:t/>
            </a:r>
            <a:endParaRPr sz="1800"/>
          </a:p>
          <a:p>
            <a:pPr indent="0" lvl="0" marL="0" rtl="0" algn="l">
              <a:lnSpc>
                <a:spcPct val="115000"/>
              </a:lnSpc>
              <a:spcBef>
                <a:spcPts val="0"/>
              </a:spcBef>
              <a:spcAft>
                <a:spcPts val="0"/>
              </a:spcAft>
              <a:buClr>
                <a:schemeClr val="dk1"/>
              </a:buClr>
              <a:buSzPts val="1400"/>
              <a:buFont typeface="Arial"/>
              <a:buNone/>
            </a:pPr>
            <a:r>
              <a:rPr b="1" lang="fr-FR" sz="1800">
                <a:highlight>
                  <a:schemeClr val="lt1"/>
                </a:highlight>
              </a:rPr>
              <a:t>Objectif sp</a:t>
            </a:r>
            <a:r>
              <a:rPr b="1" lang="fr-FR" sz="1800"/>
              <a:t>é</a:t>
            </a:r>
            <a:r>
              <a:rPr b="1" lang="fr-FR" sz="1800">
                <a:highlight>
                  <a:schemeClr val="lt1"/>
                </a:highlight>
              </a:rPr>
              <a:t>cifique</a:t>
            </a:r>
            <a:endParaRPr sz="1800"/>
          </a:p>
          <a:p>
            <a:pPr indent="0" lvl="0" marL="0" rtl="0" algn="l">
              <a:lnSpc>
                <a:spcPct val="100000"/>
              </a:lnSpc>
              <a:spcBef>
                <a:spcPts val="0"/>
              </a:spcBef>
              <a:spcAft>
                <a:spcPts val="0"/>
              </a:spcAft>
              <a:buClr>
                <a:schemeClr val="dk1"/>
              </a:buClr>
              <a:buSzPts val="1100"/>
              <a:buFont typeface="Arial"/>
              <a:buNone/>
            </a:pPr>
            <a:r>
              <a:rPr lang="fr-FR" sz="1800"/>
              <a:t>Parler du portrait physique et moral d’une personne dans le cadre d’une narration. </a:t>
            </a:r>
            <a:endParaRPr/>
          </a:p>
          <a:p>
            <a:pPr indent="0" lvl="0" marL="0" rtl="0" algn="l">
              <a:lnSpc>
                <a:spcPct val="100000"/>
              </a:lnSpc>
              <a:spcBef>
                <a:spcPts val="0"/>
              </a:spcBef>
              <a:spcAft>
                <a:spcPts val="0"/>
              </a:spcAft>
              <a:buSzPts val="1400"/>
              <a:buNone/>
            </a:pPr>
            <a:r>
              <a:t/>
            </a:r>
            <a:endParaRPr b="0" i="0" sz="1800" u="none" strike="noStrike">
              <a:solidFill>
                <a:srgbClr val="000000"/>
              </a:solidFill>
              <a:latin typeface="Arial"/>
              <a:ea typeface="Arial"/>
              <a:cs typeface="Arial"/>
              <a:sym typeface="Arial"/>
            </a:endParaRPr>
          </a:p>
        </p:txBody>
      </p:sp>
      <p:sp>
        <p:nvSpPr>
          <p:cNvPr id="309" name="Google Shape;309;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lang="fr-FR" u="none">
                <a:latin typeface="Arial"/>
                <a:ea typeface="Arial"/>
                <a:cs typeface="Arial"/>
                <a:sym typeface="Arial"/>
              </a:rPr>
              <a:t>Compréhension de l’oral</a:t>
            </a:r>
            <a:endParaRPr b="1" u="none">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b="1"/>
          </a:p>
          <a:p>
            <a:pPr indent="0" lvl="0" marL="0" rtl="0" algn="l">
              <a:lnSpc>
                <a:spcPct val="100000"/>
              </a:lnSpc>
              <a:spcBef>
                <a:spcPts val="0"/>
              </a:spcBef>
              <a:spcAft>
                <a:spcPts val="0"/>
              </a:spcAft>
              <a:buSzPts val="1400"/>
              <a:buNone/>
            </a:pPr>
            <a:r>
              <a:rPr b="1" lang="fr-FR">
                <a:latin typeface="Arial"/>
                <a:ea typeface="Arial"/>
                <a:cs typeface="Arial"/>
                <a:sym typeface="Arial"/>
              </a:rPr>
              <a:t>Objectif du curriculum </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Comprendre le message de supports sonores variés : chansons, spots publicitaires</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b="1" lang="fr-FR">
                <a:latin typeface="Arial"/>
                <a:ea typeface="Arial"/>
                <a:cs typeface="Arial"/>
                <a:sym typeface="Arial"/>
              </a:rPr>
              <a:t>Objectif spécifique</a:t>
            </a:r>
            <a:endParaRPr b="1">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rPr lang="fr-FR">
                <a:latin typeface="Arial"/>
                <a:ea typeface="Arial"/>
                <a:cs typeface="Arial"/>
                <a:sym typeface="Arial"/>
              </a:rPr>
              <a:t>Comprendre un document sonore où l’on parle des caractéristiques physiques et morales d’une personne dans le cadre d’une narration</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(le portrait moral doit être clair pour servir la compréhension de l’écrit.)</a:t>
            </a:r>
            <a:endParaRPr>
              <a:solidFill>
                <a:srgbClr val="000000"/>
              </a:solidFill>
              <a:latin typeface="Arial"/>
              <a:ea typeface="Arial"/>
              <a:cs typeface="Arial"/>
              <a:sym typeface="Arial"/>
            </a:endParaRPr>
          </a:p>
          <a:p>
            <a:pPr indent="0" lvl="0" marL="0" rtl="0" algn="l">
              <a:lnSpc>
                <a:spcPct val="115000"/>
              </a:lnSpc>
              <a:spcBef>
                <a:spcPts val="0"/>
              </a:spcBef>
              <a:spcAft>
                <a:spcPts val="0"/>
              </a:spcAft>
              <a:buClr>
                <a:schemeClr val="dk1"/>
              </a:buClr>
              <a:buSzPts val="1400"/>
              <a:buFont typeface="Calibri"/>
              <a:buNone/>
            </a:pPr>
            <a:r>
              <a:t/>
            </a:r>
            <a:endParaRPr b="1" u="sng"/>
          </a:p>
          <a:p>
            <a:pPr indent="0" lvl="0" marL="0" rtl="0" algn="l">
              <a:lnSpc>
                <a:spcPct val="115000"/>
              </a:lnSpc>
              <a:spcBef>
                <a:spcPts val="0"/>
              </a:spcBef>
              <a:spcAft>
                <a:spcPts val="0"/>
              </a:spcAft>
              <a:buClr>
                <a:schemeClr val="dk1"/>
              </a:buClr>
              <a:buSzPts val="1400"/>
              <a:buFont typeface="Arial"/>
              <a:buNone/>
            </a:pPr>
            <a:r>
              <a:rPr b="1" lang="fr-FR" u="none">
                <a:latin typeface="Arial"/>
                <a:ea typeface="Arial"/>
                <a:cs typeface="Arial"/>
                <a:sym typeface="Arial"/>
              </a:rPr>
              <a:t>Expression orale</a:t>
            </a:r>
            <a:endParaRPr u="none">
              <a:latin typeface="Arial"/>
              <a:ea typeface="Arial"/>
              <a:cs typeface="Arial"/>
              <a:sym typeface="Arial"/>
            </a:endParaRPr>
          </a:p>
          <a:p>
            <a:pPr indent="0" lvl="0" marL="0" rtl="0" algn="l">
              <a:lnSpc>
                <a:spcPct val="100000"/>
              </a:lnSpc>
              <a:spcBef>
                <a:spcPts val="0"/>
              </a:spcBef>
              <a:spcAft>
                <a:spcPts val="0"/>
              </a:spcAft>
              <a:buSzPts val="1400"/>
              <a:buNone/>
            </a:pPr>
            <a:r>
              <a:rPr b="1" lang="fr-FR">
                <a:latin typeface="Arial"/>
                <a:ea typeface="Arial"/>
                <a:cs typeface="Arial"/>
                <a:sym typeface="Arial"/>
              </a:rPr>
              <a:t>Objectif du curriculum </a:t>
            </a:r>
            <a:endParaRPr/>
          </a:p>
          <a:p>
            <a:pPr indent="0" lvl="0" marL="0" rtl="0" algn="l">
              <a:lnSpc>
                <a:spcPct val="100000"/>
              </a:lnSpc>
              <a:spcBef>
                <a:spcPts val="0"/>
              </a:spcBef>
              <a:spcAft>
                <a:spcPts val="0"/>
              </a:spcAft>
              <a:buClr>
                <a:srgbClr val="000000"/>
              </a:buClr>
              <a:buSzPts val="1200"/>
              <a:buFont typeface="Arial"/>
              <a:buNone/>
            </a:pPr>
            <a:r>
              <a:rPr lang="fr-FR">
                <a:solidFill>
                  <a:srgbClr val="000000"/>
                </a:solidFill>
                <a:latin typeface="Arial"/>
                <a:ea typeface="Arial"/>
                <a:cs typeface="Arial"/>
                <a:sym typeface="Arial"/>
              </a:rPr>
              <a:t>Rendre compte d'une sortie, d'une visite, d'un événement</a:t>
            </a:r>
            <a:endParaRPr>
              <a:solidFill>
                <a:srgbClr val="000000"/>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Calibri"/>
              <a:buNone/>
            </a:pPr>
            <a:r>
              <a:t/>
            </a:r>
            <a:endParaRPr>
              <a:solidFill>
                <a:srgbClr val="000000"/>
              </a:solidFill>
            </a:endParaRPr>
          </a:p>
          <a:p>
            <a:pPr indent="0" lvl="0" marL="0" rtl="0" algn="l">
              <a:lnSpc>
                <a:spcPct val="115000"/>
              </a:lnSpc>
              <a:spcBef>
                <a:spcPts val="0"/>
              </a:spcBef>
              <a:spcAft>
                <a:spcPts val="0"/>
              </a:spcAft>
              <a:buClr>
                <a:schemeClr val="dk1"/>
              </a:buClr>
              <a:buSzPts val="1400"/>
              <a:buFont typeface="Arial"/>
              <a:buNone/>
            </a:pPr>
            <a:r>
              <a:rPr b="1" lang="fr-FR">
                <a:highlight>
                  <a:schemeClr val="lt1"/>
                </a:highlight>
                <a:latin typeface="Arial"/>
                <a:ea typeface="Arial"/>
                <a:cs typeface="Arial"/>
                <a:sym typeface="Arial"/>
              </a:rPr>
              <a:t>Objectif sp</a:t>
            </a:r>
            <a:r>
              <a:rPr b="1" lang="fr-FR">
                <a:latin typeface="Arial"/>
                <a:ea typeface="Arial"/>
                <a:cs typeface="Arial"/>
                <a:sym typeface="Arial"/>
              </a:rPr>
              <a:t>é</a:t>
            </a:r>
            <a:r>
              <a:rPr b="1" lang="fr-FR">
                <a:highlight>
                  <a:schemeClr val="lt1"/>
                </a:highlight>
                <a:latin typeface="Arial"/>
                <a:ea typeface="Arial"/>
                <a:cs typeface="Arial"/>
                <a:sym typeface="Arial"/>
              </a:rPr>
              <a:t>cifique</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rPr lang="fr-FR">
                <a:latin typeface="Arial"/>
                <a:ea typeface="Arial"/>
                <a:cs typeface="Arial"/>
                <a:sym typeface="Arial"/>
              </a:rPr>
              <a:t>Parler du portrait physique et moral d’une personne dans le cadre d’une narration</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02" name="Google Shape;10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6" name="Google Shape;316;p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0" i="0" lang="fr-FR"/>
              <a:t>Cliquer pour montrer les étiquettes et les réponses</a:t>
            </a:r>
            <a:endParaRPr/>
          </a:p>
          <a:p>
            <a:pPr indent="0" lvl="0" marL="0" rtl="0" algn="l">
              <a:lnSpc>
                <a:spcPct val="100000"/>
              </a:lnSpc>
              <a:spcBef>
                <a:spcPts val="0"/>
              </a:spcBef>
              <a:spcAft>
                <a:spcPts val="0"/>
              </a:spcAft>
              <a:buClr>
                <a:schemeClr val="dk1"/>
              </a:buClr>
              <a:buSzPts val="1200"/>
              <a:buFont typeface="Calibri"/>
              <a:buNone/>
            </a:pPr>
            <a:r>
              <a:rPr b="1" i="1" lang="fr-FR"/>
              <a:t>Est-ce que Imane décrit uniquement le portrait physique de son grand-père ? </a:t>
            </a:r>
            <a:endParaRPr/>
          </a:p>
          <a:p>
            <a:pPr indent="0" lvl="0" marL="0" rtl="0" algn="l">
              <a:lnSpc>
                <a:spcPct val="100000"/>
              </a:lnSpc>
              <a:spcBef>
                <a:spcPts val="0"/>
              </a:spcBef>
              <a:spcAft>
                <a:spcPts val="0"/>
              </a:spcAft>
              <a:buClr>
                <a:schemeClr val="dk1"/>
              </a:buClr>
              <a:buSzPts val="1200"/>
              <a:buFont typeface="Calibri"/>
              <a:buNone/>
            </a:pPr>
            <a:r>
              <a:rPr b="1" i="1" lang="fr-FR"/>
              <a:t>Ecoutez cet extrait pour répondre.</a:t>
            </a:r>
            <a:endParaRPr/>
          </a:p>
          <a:p>
            <a:pPr indent="0" lvl="0" marL="0" rtl="0" algn="l">
              <a:lnSpc>
                <a:spcPct val="100000"/>
              </a:lnSpc>
              <a:spcBef>
                <a:spcPts val="0"/>
              </a:spcBef>
              <a:spcAft>
                <a:spcPts val="0"/>
              </a:spcAft>
              <a:buClr>
                <a:srgbClr val="333333"/>
              </a:buClr>
              <a:buSzPts val="1100"/>
              <a:buFont typeface="Arial"/>
              <a:buNone/>
            </a:pPr>
            <a:r>
              <a:rPr b="0" i="0" lang="fr-FR" sz="1100">
                <a:solidFill>
                  <a:srgbClr val="333333"/>
                </a:solidFill>
                <a:highlight>
                  <a:schemeClr val="lt1"/>
                </a:highlight>
                <a:latin typeface="Arial"/>
                <a:ea typeface="Arial"/>
                <a:cs typeface="Arial"/>
                <a:sym typeface="Arial"/>
              </a:rPr>
              <a:t>Faire écouter l’extrait </a:t>
            </a:r>
            <a:endParaRPr/>
          </a:p>
          <a:p>
            <a:pPr indent="0" lvl="0" marL="0" rtl="0" algn="l">
              <a:lnSpc>
                <a:spcPct val="100000"/>
              </a:lnSpc>
              <a:spcBef>
                <a:spcPts val="0"/>
              </a:spcBef>
              <a:spcAft>
                <a:spcPts val="0"/>
              </a:spcAft>
              <a:buClr>
                <a:srgbClr val="333333"/>
              </a:buClr>
              <a:buSzPts val="1100"/>
              <a:buFont typeface="Arial"/>
              <a:buNone/>
            </a:pPr>
            <a:r>
              <a:rPr b="1" lang="fr-FR" sz="1100">
                <a:solidFill>
                  <a:srgbClr val="333333"/>
                </a:solidFill>
                <a:highlight>
                  <a:schemeClr val="lt1"/>
                </a:highlight>
                <a:latin typeface="Arial"/>
                <a:ea typeface="Arial"/>
                <a:cs typeface="Arial"/>
                <a:sym typeface="Arial"/>
              </a:rPr>
              <a:t>[Imane</a:t>
            </a:r>
            <a:r>
              <a:rPr lang="fr-FR" sz="1100">
                <a:solidFill>
                  <a:srgbClr val="333333"/>
                </a:solidFill>
                <a:highlight>
                  <a:schemeClr val="lt1"/>
                </a:highlight>
                <a:latin typeface="Arial"/>
                <a:ea typeface="Arial"/>
                <a:cs typeface="Arial"/>
                <a:sym typeface="Arial"/>
              </a:rPr>
              <a:t> :        Il avait des yeux noirs en amande et un nez droit comme le mien.</a:t>
            </a:r>
            <a:endParaRPr/>
          </a:p>
          <a:p>
            <a:pPr indent="-889000" lvl="0" marL="952500" marR="50800" rtl="0" algn="just">
              <a:lnSpc>
                <a:spcPct val="150000"/>
              </a:lnSpc>
              <a:spcBef>
                <a:spcPts val="0"/>
              </a:spcBef>
              <a:spcAft>
                <a:spcPts val="0"/>
              </a:spcAft>
              <a:buClr>
                <a:srgbClr val="333333"/>
              </a:buClr>
              <a:buSzPts val="1100"/>
              <a:buFont typeface="Arial"/>
              <a:buNone/>
            </a:pPr>
            <a:r>
              <a:rPr lang="fr-FR" sz="1100">
                <a:solidFill>
                  <a:srgbClr val="333333"/>
                </a:solidFill>
                <a:highlight>
                  <a:schemeClr val="lt1"/>
                </a:highlight>
                <a:latin typeface="Arial"/>
                <a:ea typeface="Arial"/>
                <a:cs typeface="Arial"/>
                <a:sym typeface="Arial"/>
              </a:rPr>
              <a:t>                     Il portait souvent un jean avec une chemise blanche.</a:t>
            </a:r>
            <a:endParaRPr/>
          </a:p>
          <a:p>
            <a:pPr indent="-889000" lvl="0" marL="952500" marR="50800" rtl="0" algn="just">
              <a:lnSpc>
                <a:spcPct val="150000"/>
              </a:lnSpc>
              <a:spcBef>
                <a:spcPts val="0"/>
              </a:spcBef>
              <a:spcAft>
                <a:spcPts val="0"/>
              </a:spcAft>
              <a:buClr>
                <a:schemeClr val="dk1"/>
              </a:buClr>
              <a:buSzPts val="1100"/>
              <a:buFont typeface="Arial"/>
              <a:buNone/>
            </a:pPr>
            <a:r>
              <a:rPr lang="fr-FR" sz="1100">
                <a:solidFill>
                  <a:srgbClr val="333333"/>
                </a:solidFill>
                <a:highlight>
                  <a:schemeClr val="lt1"/>
                </a:highlight>
                <a:latin typeface="Arial"/>
                <a:ea typeface="Arial"/>
                <a:cs typeface="Arial"/>
                <a:sym typeface="Arial"/>
              </a:rPr>
              <a:t>                      Il était très charmant, très gentil et drôle.]</a:t>
            </a:r>
            <a:endParaRPr b="1" i="1"/>
          </a:p>
          <a:p>
            <a:pPr indent="0" lvl="0" marL="0" rtl="0" algn="l">
              <a:lnSpc>
                <a:spcPct val="100000"/>
              </a:lnSpc>
              <a:spcBef>
                <a:spcPts val="0"/>
              </a:spcBef>
              <a:spcAft>
                <a:spcPts val="0"/>
              </a:spcAft>
              <a:buClr>
                <a:schemeClr val="dk1"/>
              </a:buClr>
              <a:buSzPts val="1200"/>
              <a:buFont typeface="Calibri"/>
              <a:buNone/>
            </a:pPr>
            <a:r>
              <a:rPr b="1" i="1" lang="fr-FR"/>
              <a:t>Est-ce que Imane décrit uniquement le portrait physique du grand-père ?</a:t>
            </a:r>
            <a:endParaRPr/>
          </a:p>
          <a:p>
            <a:pPr indent="0" lvl="0" marL="0" rtl="0" algn="l">
              <a:lnSpc>
                <a:spcPct val="100000"/>
              </a:lnSpc>
              <a:spcBef>
                <a:spcPts val="0"/>
              </a:spcBef>
              <a:spcAft>
                <a:spcPts val="0"/>
              </a:spcAft>
              <a:buClr>
                <a:schemeClr val="dk1"/>
              </a:buClr>
              <a:buSzPts val="1200"/>
              <a:buFont typeface="Calibri"/>
              <a:buNone/>
            </a:pPr>
            <a:r>
              <a:rPr lang="fr-FR"/>
              <a:t>[Pause 5 secondes]</a:t>
            </a:r>
            <a:endParaRPr/>
          </a:p>
          <a:p>
            <a:pPr indent="0" lvl="0" marL="0" rtl="0" algn="l">
              <a:lnSpc>
                <a:spcPct val="100000"/>
              </a:lnSpc>
              <a:spcBef>
                <a:spcPts val="0"/>
              </a:spcBef>
              <a:spcAft>
                <a:spcPts val="0"/>
              </a:spcAft>
              <a:buClr>
                <a:schemeClr val="dk1"/>
              </a:buClr>
              <a:buSzPts val="1200"/>
              <a:buFont typeface="Calibri"/>
              <a:buNone/>
            </a:pPr>
            <a:r>
              <a:rPr b="1" i="1" lang="fr-FR"/>
              <a:t>Ces informations concernent le portrait physique et le portrait moral du grand-père.</a:t>
            </a:r>
            <a:endParaRPr/>
          </a:p>
          <a:p>
            <a:pPr indent="0" lvl="0" marL="0" rtl="0" algn="l">
              <a:lnSpc>
                <a:spcPct val="100000"/>
              </a:lnSpc>
              <a:spcBef>
                <a:spcPts val="0"/>
              </a:spcBef>
              <a:spcAft>
                <a:spcPts val="0"/>
              </a:spcAft>
              <a:buClr>
                <a:schemeClr val="dk1"/>
              </a:buClr>
              <a:buSzPts val="1200"/>
              <a:buFont typeface="Calibri"/>
              <a:buNone/>
            </a:pPr>
            <a:r>
              <a:rPr b="0" i="1" lang="fr-FR"/>
              <a:t>C</a:t>
            </a:r>
            <a:r>
              <a:rPr b="0" i="0" lang="fr-FR"/>
              <a:t>liquer pour afficher les phrases</a:t>
            </a:r>
            <a:endParaRPr/>
          </a:p>
          <a:p>
            <a:pPr indent="0" lvl="0" marL="0" rtl="0" algn="l">
              <a:lnSpc>
                <a:spcPct val="100000"/>
              </a:lnSpc>
              <a:spcBef>
                <a:spcPts val="0"/>
              </a:spcBef>
              <a:spcAft>
                <a:spcPts val="0"/>
              </a:spcAft>
              <a:buClr>
                <a:schemeClr val="dk1"/>
              </a:buClr>
              <a:buSzPts val="1100"/>
              <a:buFont typeface="Arial"/>
              <a:buNone/>
            </a:pPr>
            <a:r>
              <a:rPr b="1" i="1" lang="fr-FR"/>
              <a:t>Lisez les phrases maintenant. </a:t>
            </a:r>
            <a:endParaRPr/>
          </a:p>
          <a:p>
            <a:pPr indent="0" lvl="0" marL="0" rtl="0" algn="l">
              <a:lnSpc>
                <a:spcPct val="100000"/>
              </a:lnSpc>
              <a:spcBef>
                <a:spcPts val="0"/>
              </a:spcBef>
              <a:spcAft>
                <a:spcPts val="0"/>
              </a:spcAft>
              <a:buClr>
                <a:schemeClr val="dk1"/>
              </a:buClr>
              <a:buSzPts val="1100"/>
              <a:buFont typeface="Arial"/>
              <a:buNone/>
            </a:pPr>
            <a:r>
              <a:rPr b="1" i="1" lang="fr-FR"/>
              <a:t>Quelle phrase décrit le portrait physique, c’est-à-dire les yeux, le nez, les cheveux, le visage, etc. et les habits qu’il porte ?</a:t>
            </a:r>
            <a:endParaRPr/>
          </a:p>
          <a:p>
            <a:pPr indent="0" lvl="0" marL="0" rtl="0" algn="l">
              <a:lnSpc>
                <a:spcPct val="100000"/>
              </a:lnSpc>
              <a:spcBef>
                <a:spcPts val="0"/>
              </a:spcBef>
              <a:spcAft>
                <a:spcPts val="0"/>
              </a:spcAft>
              <a:buClr>
                <a:schemeClr val="dk1"/>
              </a:buClr>
              <a:buSzPts val="1100"/>
              <a:buFont typeface="Arial"/>
              <a:buNone/>
            </a:pPr>
            <a:r>
              <a:rPr lang="fr-FR"/>
              <a:t>[Pause 5 secondes] </a:t>
            </a:r>
            <a:endParaRPr/>
          </a:p>
          <a:p>
            <a:pPr indent="0" lvl="0" marL="0" rtl="0" algn="l">
              <a:lnSpc>
                <a:spcPct val="100000"/>
              </a:lnSpc>
              <a:spcBef>
                <a:spcPts val="0"/>
              </a:spcBef>
              <a:spcAft>
                <a:spcPts val="0"/>
              </a:spcAft>
              <a:buClr>
                <a:schemeClr val="dk1"/>
              </a:buClr>
              <a:buSzPts val="1100"/>
              <a:buFont typeface="Arial"/>
              <a:buNone/>
            </a:pPr>
            <a:r>
              <a:rPr b="1" i="1" lang="fr-FR"/>
              <a:t>1 !</a:t>
            </a:r>
            <a:endParaRPr/>
          </a:p>
          <a:p>
            <a:pPr indent="0" lvl="0" marL="0" rtl="0" algn="l">
              <a:lnSpc>
                <a:spcPct val="100000"/>
              </a:lnSpc>
              <a:spcBef>
                <a:spcPts val="0"/>
              </a:spcBef>
              <a:spcAft>
                <a:spcPts val="0"/>
              </a:spcAft>
              <a:buClr>
                <a:schemeClr val="dk1"/>
              </a:buClr>
              <a:buSzPts val="1200"/>
              <a:buFont typeface="Calibri"/>
              <a:buNone/>
            </a:pPr>
            <a:r>
              <a:rPr b="1" i="1" lang="fr-FR"/>
              <a:t>Et quelle phrase décrit le portrait moral du grand-père, c’est-à-dire son caractère ?</a:t>
            </a:r>
            <a:endParaRPr/>
          </a:p>
          <a:p>
            <a:pPr indent="0" lvl="0" marL="0" rtl="0" algn="l">
              <a:lnSpc>
                <a:spcPct val="100000"/>
              </a:lnSpc>
              <a:spcBef>
                <a:spcPts val="0"/>
              </a:spcBef>
              <a:spcAft>
                <a:spcPts val="0"/>
              </a:spcAft>
              <a:buClr>
                <a:schemeClr val="dk1"/>
              </a:buClr>
              <a:buSzPts val="11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t>2 !</a:t>
            </a:r>
            <a:endParaRPr/>
          </a:p>
          <a:p>
            <a:pPr indent="0" lvl="0" marL="0" rtl="0" algn="l">
              <a:lnSpc>
                <a:spcPct val="100000"/>
              </a:lnSpc>
              <a:spcBef>
                <a:spcPts val="0"/>
              </a:spcBef>
              <a:spcAft>
                <a:spcPts val="0"/>
              </a:spcAft>
              <a:buClr>
                <a:schemeClr val="dk1"/>
              </a:buClr>
              <a:buSzPts val="1200"/>
              <a:buFont typeface="Calibri"/>
              <a:buNone/>
            </a:pPr>
            <a:r>
              <a:rPr b="0" i="0" lang="fr-FR"/>
              <a:t>Cliquer pour montrer le corrigé (la diapo suivante)</a:t>
            </a:r>
            <a:endParaRPr/>
          </a:p>
          <a:p>
            <a:pPr indent="0" lvl="0" marL="0" rtl="0" algn="l">
              <a:lnSpc>
                <a:spcPct val="100000"/>
              </a:lnSpc>
              <a:spcBef>
                <a:spcPts val="0"/>
              </a:spcBef>
              <a:spcAft>
                <a:spcPts val="0"/>
              </a:spcAft>
              <a:buClr>
                <a:schemeClr val="dk1"/>
              </a:buClr>
              <a:buSzPts val="1200"/>
              <a:buFont typeface="Calibri"/>
              <a:buNone/>
            </a:pPr>
            <a:r>
              <a:t/>
            </a:r>
            <a:endParaRPr b="1" i="1"/>
          </a:p>
          <a:p>
            <a:pPr indent="0" lvl="0" marL="0" rtl="0" algn="l">
              <a:lnSpc>
                <a:spcPct val="100000"/>
              </a:lnSpc>
              <a:spcBef>
                <a:spcPts val="0"/>
              </a:spcBef>
              <a:spcAft>
                <a:spcPts val="0"/>
              </a:spcAft>
              <a:buClr>
                <a:schemeClr val="dk1"/>
              </a:buClr>
              <a:buSzPts val="1200"/>
              <a:buFont typeface="Calibri"/>
              <a:buNone/>
            </a:pPr>
            <a:r>
              <a:t/>
            </a:r>
            <a:endParaRPr b="1" i="1">
              <a:highlight>
                <a:srgbClr val="FFFF00"/>
              </a:highlight>
            </a:endParaRPr>
          </a:p>
          <a:p>
            <a:pPr indent="0" lvl="0" marL="0" rtl="0" algn="l">
              <a:lnSpc>
                <a:spcPct val="100000"/>
              </a:lnSpc>
              <a:spcBef>
                <a:spcPts val="0"/>
              </a:spcBef>
              <a:spcAft>
                <a:spcPts val="0"/>
              </a:spcAft>
              <a:buClr>
                <a:schemeClr val="dk1"/>
              </a:buClr>
              <a:buSzPts val="1200"/>
              <a:buFont typeface="Calibri"/>
              <a:buNone/>
            </a:pPr>
            <a:r>
              <a:t/>
            </a:r>
            <a:endParaRPr b="1" i="1"/>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317" name="Google Shape;317;p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0" name="Google Shape;330;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1" lang="fr-FR"/>
              <a:t>Alors pour faire la description d’une personne, nous pouvons parler de son portrait physique et de son portrait moral !</a:t>
            </a:r>
            <a:endParaRPr/>
          </a:p>
          <a:p>
            <a:pPr indent="0" lvl="0" marL="0" rtl="0" algn="l">
              <a:lnSpc>
                <a:spcPct val="100000"/>
              </a:lnSpc>
              <a:spcBef>
                <a:spcPts val="0"/>
              </a:spcBef>
              <a:spcAft>
                <a:spcPts val="0"/>
              </a:spcAft>
              <a:buClr>
                <a:schemeClr val="dk1"/>
              </a:buClr>
              <a:buSzPts val="1200"/>
              <a:buFont typeface="Calibri"/>
              <a:buNone/>
            </a:pPr>
            <a:r>
              <a:t/>
            </a:r>
            <a:endParaRPr b="1" i="1">
              <a:highlight>
                <a:srgbClr val="FFFF00"/>
              </a:highlight>
            </a:endParaRPr>
          </a:p>
          <a:p>
            <a:pPr indent="0" lvl="0" marL="0" marR="0" rtl="0" algn="l">
              <a:lnSpc>
                <a:spcPct val="100000"/>
              </a:lnSpc>
              <a:spcBef>
                <a:spcPts val="0"/>
              </a:spcBef>
              <a:spcAft>
                <a:spcPts val="0"/>
              </a:spcAft>
              <a:buClr>
                <a:srgbClr val="000000"/>
              </a:buClr>
              <a:buSzPts val="1400"/>
              <a:buFont typeface="Arial"/>
              <a:buNone/>
            </a:pPr>
            <a:r>
              <a:rPr b="1" i="1" lang="fr-FR"/>
              <a:t>Que faut-il nommer pour faire le portrait physique ? </a:t>
            </a:r>
            <a:endParaRPr/>
          </a:p>
          <a:p>
            <a:pPr indent="0" lvl="0" marL="0" marR="0" rtl="0" algn="l">
              <a:lnSpc>
                <a:spcPct val="100000"/>
              </a:lnSpc>
              <a:spcBef>
                <a:spcPts val="0"/>
              </a:spcBef>
              <a:spcAft>
                <a:spcPts val="0"/>
              </a:spcAft>
              <a:buClr>
                <a:srgbClr val="000000"/>
              </a:buClr>
              <a:buSzPts val="1400"/>
              <a:buFont typeface="Arial"/>
              <a:buNone/>
            </a:pPr>
            <a:r>
              <a:rPr b="0" i="0" lang="fr-FR"/>
              <a:t>[Pause 5 secondes]</a:t>
            </a:r>
            <a:endParaRPr/>
          </a:p>
          <a:p>
            <a:pPr indent="0" lvl="0" marL="0" marR="0" rtl="0" algn="l">
              <a:lnSpc>
                <a:spcPct val="100000"/>
              </a:lnSpc>
              <a:spcBef>
                <a:spcPts val="0"/>
              </a:spcBef>
              <a:spcAft>
                <a:spcPts val="0"/>
              </a:spcAft>
              <a:buClr>
                <a:srgbClr val="000000"/>
              </a:buClr>
              <a:buSzPts val="1400"/>
              <a:buFont typeface="Arial"/>
              <a:buNone/>
            </a:pPr>
            <a:r>
              <a:rPr b="1" i="1" lang="fr-FR"/>
              <a:t>Les parties du corps/ du visage. </a:t>
            </a:r>
            <a:endParaRPr/>
          </a:p>
          <a:p>
            <a:pPr indent="0" lvl="0" marL="0" marR="0" rtl="0" algn="l">
              <a:lnSpc>
                <a:spcPct val="100000"/>
              </a:lnSpc>
              <a:spcBef>
                <a:spcPts val="0"/>
              </a:spcBef>
              <a:spcAft>
                <a:spcPts val="0"/>
              </a:spcAft>
              <a:buClr>
                <a:srgbClr val="000000"/>
              </a:buClr>
              <a:buSzPts val="1400"/>
              <a:buFont typeface="Arial"/>
              <a:buNone/>
            </a:pPr>
            <a:r>
              <a:rPr b="1" i="1" lang="fr-FR"/>
              <a:t>Quoi d’autres ?</a:t>
            </a:r>
            <a:endParaRPr/>
          </a:p>
          <a:p>
            <a:pPr indent="0" lvl="0" marL="0" marR="0" rtl="0" algn="l">
              <a:lnSpc>
                <a:spcPct val="100000"/>
              </a:lnSpc>
              <a:spcBef>
                <a:spcPts val="0"/>
              </a:spcBef>
              <a:spcAft>
                <a:spcPts val="0"/>
              </a:spcAft>
              <a:buClr>
                <a:srgbClr val="000000"/>
              </a:buClr>
              <a:buSzPts val="1400"/>
              <a:buFont typeface="Arial"/>
              <a:buNone/>
            </a:pPr>
            <a:r>
              <a:rPr b="0" i="0" lang="fr-FR"/>
              <a:t>[Pause 3 secondes]</a:t>
            </a:r>
            <a:endParaRPr/>
          </a:p>
          <a:p>
            <a:pPr indent="0" lvl="0" marL="0" marR="0" rtl="0" algn="l">
              <a:lnSpc>
                <a:spcPct val="100000"/>
              </a:lnSpc>
              <a:spcBef>
                <a:spcPts val="0"/>
              </a:spcBef>
              <a:spcAft>
                <a:spcPts val="0"/>
              </a:spcAft>
              <a:buClr>
                <a:srgbClr val="000000"/>
              </a:buClr>
              <a:buSzPts val="1400"/>
              <a:buFont typeface="Arial"/>
              <a:buNone/>
            </a:pPr>
            <a:r>
              <a:rPr b="1" i="1" lang="fr-FR"/>
              <a:t>On peut parler des vêtements. </a:t>
            </a:r>
            <a:endParaRPr/>
          </a:p>
          <a:p>
            <a:pPr indent="0" lvl="0" marL="0" marR="0" rtl="0" algn="l">
              <a:lnSpc>
                <a:spcPct val="100000"/>
              </a:lnSpc>
              <a:spcBef>
                <a:spcPts val="0"/>
              </a:spcBef>
              <a:spcAft>
                <a:spcPts val="0"/>
              </a:spcAft>
              <a:buClr>
                <a:srgbClr val="000000"/>
              </a:buClr>
              <a:buSzPts val="1400"/>
              <a:buFont typeface="Arial"/>
              <a:buNone/>
            </a:pPr>
            <a:r>
              <a:rPr b="1" i="1" lang="fr-FR"/>
              <a:t>Comment faire cela ? </a:t>
            </a:r>
            <a:endParaRPr/>
          </a:p>
          <a:p>
            <a:pPr indent="0" lvl="0" marL="0" marR="0" rtl="0" algn="l">
              <a:lnSpc>
                <a:spcPct val="100000"/>
              </a:lnSpc>
              <a:spcBef>
                <a:spcPts val="0"/>
              </a:spcBef>
              <a:spcAft>
                <a:spcPts val="0"/>
              </a:spcAft>
              <a:buClr>
                <a:srgbClr val="000000"/>
              </a:buClr>
              <a:buSzPts val="1400"/>
              <a:buFont typeface="Arial"/>
              <a:buNone/>
            </a:pPr>
            <a:r>
              <a:rPr b="0" i="0" lang="fr-FR"/>
              <a:t>[Pause 5 secondes]</a:t>
            </a:r>
            <a:endParaRPr/>
          </a:p>
          <a:p>
            <a:pPr indent="0" lvl="0" marL="0" marR="0" rtl="0" algn="l">
              <a:lnSpc>
                <a:spcPct val="100000"/>
              </a:lnSpc>
              <a:spcBef>
                <a:spcPts val="0"/>
              </a:spcBef>
              <a:spcAft>
                <a:spcPts val="0"/>
              </a:spcAft>
              <a:buClr>
                <a:srgbClr val="000000"/>
              </a:buClr>
              <a:buSzPts val="1400"/>
              <a:buFont typeface="Arial"/>
              <a:buNone/>
            </a:pPr>
            <a:r>
              <a:rPr b="1" i="1" lang="fr-FR"/>
              <a:t>Il faut nommer les vêtements : une chemise / un pantalon. </a:t>
            </a:r>
            <a:endParaRPr/>
          </a:p>
          <a:p>
            <a:pPr indent="0" lvl="0" marL="0" marR="0" rtl="0" algn="l">
              <a:lnSpc>
                <a:spcPct val="100000"/>
              </a:lnSpc>
              <a:spcBef>
                <a:spcPts val="0"/>
              </a:spcBef>
              <a:spcAft>
                <a:spcPts val="0"/>
              </a:spcAft>
              <a:buClr>
                <a:srgbClr val="000000"/>
              </a:buClr>
              <a:buSzPts val="1400"/>
              <a:buFont typeface="Arial"/>
              <a:buNone/>
            </a:pPr>
            <a:r>
              <a:rPr b="1" i="1" lang="fr-FR"/>
              <a:t>Comment faire le portait moral ? </a:t>
            </a:r>
            <a:endParaRPr/>
          </a:p>
          <a:p>
            <a:pPr indent="0" lvl="0" marL="0" marR="0" rtl="0" algn="l">
              <a:lnSpc>
                <a:spcPct val="100000"/>
              </a:lnSpc>
              <a:spcBef>
                <a:spcPts val="0"/>
              </a:spcBef>
              <a:spcAft>
                <a:spcPts val="0"/>
              </a:spcAft>
              <a:buClr>
                <a:srgbClr val="000000"/>
              </a:buClr>
              <a:buSzPts val="1400"/>
              <a:buFont typeface="Arial"/>
              <a:buNone/>
            </a:pPr>
            <a:r>
              <a:rPr b="0" i="0" lang="fr-FR"/>
              <a:t>[Pause 5 secondes]</a:t>
            </a:r>
            <a:endParaRPr/>
          </a:p>
          <a:p>
            <a:pPr indent="0" lvl="0" marL="0" marR="0" rtl="0" algn="l">
              <a:lnSpc>
                <a:spcPct val="100000"/>
              </a:lnSpc>
              <a:spcBef>
                <a:spcPts val="0"/>
              </a:spcBef>
              <a:spcAft>
                <a:spcPts val="0"/>
              </a:spcAft>
              <a:buClr>
                <a:srgbClr val="000000"/>
              </a:buClr>
              <a:buSzPts val="1400"/>
              <a:buFont typeface="Arial"/>
              <a:buNone/>
            </a:pPr>
            <a:r>
              <a:rPr b="1" i="1" lang="fr-FR"/>
              <a:t>En formulant des phrases contenant des adjectifs, comme gentil, drôles, etc.</a:t>
            </a:r>
            <a:endParaRPr/>
          </a:p>
          <a:p>
            <a:pPr indent="0" lvl="0" marL="0" marR="0" rtl="0" algn="l">
              <a:lnSpc>
                <a:spcPct val="100000"/>
              </a:lnSpc>
              <a:spcBef>
                <a:spcPts val="0"/>
              </a:spcBef>
              <a:spcAft>
                <a:spcPts val="0"/>
              </a:spcAft>
              <a:buClr>
                <a:srgbClr val="000000"/>
              </a:buClr>
              <a:buSzPts val="1400"/>
              <a:buFont typeface="Arial"/>
              <a:buNone/>
            </a:pPr>
            <a:r>
              <a:t/>
            </a:r>
            <a:endParaRPr b="1" i="1"/>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331" name="Google Shape;331;p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2" name="Google Shape;342;p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lang="fr-FR"/>
              <a:t>Choisir 3 phrases et poser des questions aux apprenants pour déduire que la description est au passé car le grand-père est mort</a:t>
            </a:r>
            <a:endParaRPr/>
          </a:p>
          <a:p>
            <a:pPr indent="0" lvl="0" marL="0" rtl="0" algn="l">
              <a:lnSpc>
                <a:spcPct val="100000"/>
              </a:lnSpc>
              <a:spcBef>
                <a:spcPts val="0"/>
              </a:spcBef>
              <a:spcAft>
                <a:spcPts val="0"/>
              </a:spcAft>
              <a:buClr>
                <a:schemeClr val="dk1"/>
              </a:buClr>
              <a:buSzPts val="1200"/>
              <a:buFont typeface="Calibri"/>
              <a:buNone/>
            </a:pPr>
            <a:r>
              <a:rPr lang="fr-FR"/>
              <a:t>Cliquer pour surligner les mots et afficher la bande au fur et à mesure</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Pour faire le portrait physique au passé, quel verbe a-t-on utilisé ?</a:t>
            </a:r>
            <a:endParaRPr/>
          </a:p>
          <a:p>
            <a:pPr indent="0" lvl="0" marL="0" rtl="0" algn="l">
              <a:lnSpc>
                <a:spcPct val="100000"/>
              </a:lnSpc>
              <a:spcBef>
                <a:spcPts val="0"/>
              </a:spcBef>
              <a:spcAft>
                <a:spcPts val="0"/>
              </a:spcAft>
              <a:buClr>
                <a:schemeClr val="dk1"/>
              </a:buClr>
              <a:buSzPts val="11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Le verbe avoir : </a:t>
            </a:r>
            <a:r>
              <a:rPr lang="fr-FR">
                <a:highlight>
                  <a:schemeClr val="lt1"/>
                </a:highlight>
              </a:rPr>
              <a:t>« </a:t>
            </a:r>
            <a:r>
              <a:rPr b="1" i="1" lang="fr-FR">
                <a:highlight>
                  <a:schemeClr val="lt1"/>
                </a:highlight>
              </a:rPr>
              <a:t>avait ».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Et pour</a:t>
            </a:r>
            <a:r>
              <a:rPr lang="fr-FR">
                <a:highlight>
                  <a:schemeClr val="lt1"/>
                </a:highlight>
              </a:rPr>
              <a:t> </a:t>
            </a:r>
            <a:r>
              <a:rPr b="1" i="1" lang="fr-FR">
                <a:highlight>
                  <a:schemeClr val="lt1"/>
                </a:highlight>
              </a:rPr>
              <a:t>décrire les vêtements du grand-père au passé aussi </a:t>
            </a:r>
            <a:r>
              <a:rPr b="1" i="1" lang="fr-FR"/>
              <a:t>?</a:t>
            </a:r>
            <a:endParaRPr/>
          </a:p>
          <a:p>
            <a:pPr indent="0" lvl="0" marL="0" rtl="0" algn="l">
              <a:lnSpc>
                <a:spcPct val="100000"/>
              </a:lnSpc>
              <a:spcBef>
                <a:spcPts val="0"/>
              </a:spcBef>
              <a:spcAft>
                <a:spcPts val="0"/>
              </a:spcAft>
              <a:buClr>
                <a:schemeClr val="dk1"/>
              </a:buClr>
              <a:buSzPts val="11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Le verbe porter :  « portait ».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Pour faire le portrait moral du grand-père, quel verbe a-t-on utilisé au passé ?</a:t>
            </a:r>
            <a:endParaRPr/>
          </a:p>
          <a:p>
            <a:pPr indent="0" lvl="0" marL="0" rtl="0" algn="l">
              <a:lnSpc>
                <a:spcPct val="100000"/>
              </a:lnSpc>
              <a:spcBef>
                <a:spcPts val="0"/>
              </a:spcBef>
              <a:spcAft>
                <a:spcPts val="0"/>
              </a:spcAft>
              <a:buClr>
                <a:schemeClr val="dk1"/>
              </a:buClr>
              <a:buSzPts val="11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Le verbe être : « était ».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À quel temps tous ces verbes sont-ils donc conjugués ?</a:t>
            </a:r>
            <a:endParaRPr/>
          </a:p>
          <a:p>
            <a:pPr indent="0" lvl="0" marL="0" rtl="0" algn="l">
              <a:lnSpc>
                <a:spcPct val="100000"/>
              </a:lnSpc>
              <a:spcBef>
                <a:spcPts val="0"/>
              </a:spcBef>
              <a:spcAft>
                <a:spcPts val="0"/>
              </a:spcAft>
              <a:buClr>
                <a:schemeClr val="dk1"/>
              </a:buClr>
              <a:buSzPts val="11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À l’imparfait.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L’imparfait est alors un temps descriptif, il permet de présenter un personnage ou un lieu dans le passé.</a:t>
            </a:r>
            <a:endParaRPr/>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343" name="Google Shape;343;p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3" name="Google Shape;353;p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1" i="1" lang="fr-FR"/>
              <a:t>Pour faire le portrait physique de quoi on a parlé dans les deux premières phrases ?</a:t>
            </a:r>
            <a:endParaRPr/>
          </a:p>
          <a:p>
            <a:pPr indent="0" lvl="0" marL="0" marR="0" rtl="0" algn="l">
              <a:lnSpc>
                <a:spcPct val="100000"/>
              </a:lnSpc>
              <a:spcBef>
                <a:spcPts val="0"/>
              </a:spcBef>
              <a:spcAft>
                <a:spcPts val="0"/>
              </a:spcAft>
              <a:buClr>
                <a:srgbClr val="000000"/>
              </a:buClr>
              <a:buSzPts val="14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t>Des yeux, des vêtements (un jeans et une chemise)</a:t>
            </a:r>
            <a:endParaRPr/>
          </a:p>
          <a:p>
            <a:pPr indent="0" lvl="0" marL="0" rtl="0" algn="l">
              <a:lnSpc>
                <a:spcPct val="100000"/>
              </a:lnSpc>
              <a:spcBef>
                <a:spcPts val="0"/>
              </a:spcBef>
              <a:spcAft>
                <a:spcPts val="0"/>
              </a:spcAft>
              <a:buClr>
                <a:schemeClr val="dk1"/>
              </a:buClr>
              <a:buSzPts val="1200"/>
              <a:buFont typeface="Calibri"/>
              <a:buNone/>
            </a:pPr>
            <a:r>
              <a:rPr b="1" i="1" lang="fr-FR"/>
              <a:t>Comment sont les yeux ? Et la chemise ?</a:t>
            </a:r>
            <a:endParaRPr/>
          </a:p>
          <a:p>
            <a:pPr indent="0" lvl="0" marL="0" marR="0" rtl="0" algn="l">
              <a:lnSpc>
                <a:spcPct val="100000"/>
              </a:lnSpc>
              <a:spcBef>
                <a:spcPts val="0"/>
              </a:spcBef>
              <a:spcAft>
                <a:spcPts val="0"/>
              </a:spcAft>
              <a:buClr>
                <a:srgbClr val="000000"/>
              </a:buClr>
              <a:buSzPts val="1400"/>
              <a:buFont typeface="Arial"/>
              <a:buNone/>
            </a:pPr>
            <a:r>
              <a:rPr lang="fr-FR"/>
              <a:t>[Pause 5 secondes] </a:t>
            </a:r>
            <a:endParaRPr b="1" i="1"/>
          </a:p>
          <a:p>
            <a:pPr indent="0" lvl="0" marL="0" rtl="0" algn="l">
              <a:lnSpc>
                <a:spcPct val="100000"/>
              </a:lnSpc>
              <a:spcBef>
                <a:spcPts val="0"/>
              </a:spcBef>
              <a:spcAft>
                <a:spcPts val="0"/>
              </a:spcAft>
              <a:buClr>
                <a:schemeClr val="dk1"/>
              </a:buClr>
              <a:buSzPts val="1200"/>
              <a:buFont typeface="Calibri"/>
              <a:buNone/>
            </a:pPr>
            <a:r>
              <a:rPr b="1" i="1" lang="fr-FR"/>
              <a:t>Les yeux sont noirs et en amande. La chemise est blanche.</a:t>
            </a:r>
            <a:endParaRPr/>
          </a:p>
          <a:p>
            <a:pPr indent="0" lvl="0" marL="0" rtl="0" algn="l">
              <a:lnSpc>
                <a:spcPct val="100000"/>
              </a:lnSpc>
              <a:spcBef>
                <a:spcPts val="0"/>
              </a:spcBef>
              <a:spcAft>
                <a:spcPts val="0"/>
              </a:spcAft>
              <a:buClr>
                <a:schemeClr val="dk1"/>
              </a:buClr>
              <a:buSzPts val="1200"/>
              <a:buFont typeface="Calibri"/>
              <a:buNone/>
            </a:pPr>
            <a:r>
              <a:t/>
            </a:r>
            <a:endParaRPr b="1" i="1"/>
          </a:p>
          <a:p>
            <a:pPr indent="0" lvl="0" marL="0" rtl="0" algn="l">
              <a:lnSpc>
                <a:spcPct val="100000"/>
              </a:lnSpc>
              <a:spcBef>
                <a:spcPts val="0"/>
              </a:spcBef>
              <a:spcAft>
                <a:spcPts val="0"/>
              </a:spcAft>
              <a:buClr>
                <a:schemeClr val="dk1"/>
              </a:buClr>
              <a:buSzPts val="1200"/>
              <a:buFont typeface="Calibri"/>
              <a:buNone/>
            </a:pPr>
            <a:r>
              <a:rPr b="1" i="1" lang="fr-FR"/>
              <a:t>Comment était le grand-père ?</a:t>
            </a:r>
            <a:endParaRPr/>
          </a:p>
          <a:p>
            <a:pPr indent="0" lvl="0" marL="0" marR="0" rtl="0" algn="l">
              <a:lnSpc>
                <a:spcPct val="100000"/>
              </a:lnSpc>
              <a:spcBef>
                <a:spcPts val="0"/>
              </a:spcBef>
              <a:spcAft>
                <a:spcPts val="0"/>
              </a:spcAft>
              <a:buClr>
                <a:srgbClr val="000000"/>
              </a:buClr>
              <a:buSzPts val="14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t>Gentil, drôle et honnête</a:t>
            </a:r>
            <a:endParaRPr/>
          </a:p>
          <a:p>
            <a:pPr indent="0" lvl="0" marL="0" rtl="0" algn="l">
              <a:lnSpc>
                <a:spcPct val="100000"/>
              </a:lnSpc>
              <a:spcBef>
                <a:spcPts val="0"/>
              </a:spcBef>
              <a:spcAft>
                <a:spcPts val="0"/>
              </a:spcAft>
              <a:buClr>
                <a:schemeClr val="dk1"/>
              </a:buClr>
              <a:buSzPts val="1200"/>
              <a:buFont typeface="Calibri"/>
              <a:buNone/>
            </a:pPr>
            <a:r>
              <a:t/>
            </a:r>
            <a:endParaRPr b="1" i="1"/>
          </a:p>
          <a:p>
            <a:pPr indent="0" lvl="0" marL="0" rtl="0" algn="l">
              <a:lnSpc>
                <a:spcPct val="100000"/>
              </a:lnSpc>
              <a:spcBef>
                <a:spcPts val="0"/>
              </a:spcBef>
              <a:spcAft>
                <a:spcPts val="0"/>
              </a:spcAft>
              <a:buClr>
                <a:schemeClr val="dk1"/>
              </a:buClr>
              <a:buSzPts val="1200"/>
              <a:buFont typeface="Calibri"/>
              <a:buNone/>
            </a:pPr>
            <a:r>
              <a:rPr b="1" i="1" lang="fr-FR"/>
              <a:t>Ce sont les adjectifs qualificatifs ! </a:t>
            </a:r>
            <a:endParaRPr b="1" i="1"/>
          </a:p>
          <a:p>
            <a:pPr indent="0" lvl="0" marL="0" rtl="0" algn="l">
              <a:lnSpc>
                <a:spcPct val="100000"/>
              </a:lnSpc>
              <a:spcBef>
                <a:spcPts val="0"/>
              </a:spcBef>
              <a:spcAft>
                <a:spcPts val="0"/>
              </a:spcAft>
              <a:buClr>
                <a:schemeClr val="dk1"/>
              </a:buClr>
              <a:buSzPts val="1200"/>
              <a:buFont typeface="Calibri"/>
              <a:buNone/>
            </a:pPr>
            <a:r>
              <a:t/>
            </a:r>
            <a:endParaRPr/>
          </a:p>
        </p:txBody>
      </p:sp>
      <p:sp>
        <p:nvSpPr>
          <p:cNvPr id="354" name="Google Shape;354;p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1" name="Google Shape;361;p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lang="fr-FR"/>
              <a:t>Cliquer pour surligner les adjectifs qualificatifs</a:t>
            </a:r>
            <a:endParaRPr/>
          </a:p>
        </p:txBody>
      </p:sp>
      <p:sp>
        <p:nvSpPr>
          <p:cNvPr id="362" name="Google Shape;362;p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4" name="Google Shape;374;p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i="1" lang="fr-FR"/>
              <a:t>Alors, comment faire le portrait physique de quelqu’un ?</a:t>
            </a:r>
            <a:endParaRPr b="1" i="1"/>
          </a:p>
          <a:p>
            <a:pPr indent="0" lvl="0" marL="0" rtl="0" algn="l">
              <a:lnSpc>
                <a:spcPct val="100000"/>
              </a:lnSpc>
              <a:spcBef>
                <a:spcPts val="0"/>
              </a:spcBef>
              <a:spcAft>
                <a:spcPts val="0"/>
              </a:spcAft>
              <a:buClr>
                <a:schemeClr val="dk1"/>
              </a:buClr>
              <a:buSzPts val="1100"/>
              <a:buFont typeface="Arial"/>
              <a:buNone/>
            </a:pPr>
            <a:r>
              <a:rPr lang="fr-FR"/>
              <a:t>[Pause 10 secondes]</a:t>
            </a:r>
            <a:endParaRPr b="1" i="1"/>
          </a:p>
          <a:p>
            <a:pPr indent="0" lvl="0" marL="0" rtl="0" algn="l">
              <a:lnSpc>
                <a:spcPct val="100000"/>
              </a:lnSpc>
              <a:spcBef>
                <a:spcPts val="0"/>
              </a:spcBef>
              <a:spcAft>
                <a:spcPts val="0"/>
              </a:spcAft>
              <a:buClr>
                <a:schemeClr val="dk1"/>
              </a:buClr>
              <a:buSzPts val="1100"/>
              <a:buFont typeface="Arial"/>
              <a:buNone/>
            </a:pPr>
            <a:r>
              <a:rPr b="1" i="1" lang="fr-FR"/>
              <a:t>Nous parlons de son apparence : les yeux, le nez, les cheveux, le visage, etc. Nous pouvons aussi décrire les habits, ce que la personne porte en ajoutant des adjectifs aux noms. </a:t>
            </a:r>
            <a:endParaRPr b="1" i="1"/>
          </a:p>
          <a:p>
            <a:pPr indent="0" lvl="0" marL="0" rtl="0" algn="l">
              <a:lnSpc>
                <a:spcPct val="100000"/>
              </a:lnSpc>
              <a:spcBef>
                <a:spcPts val="0"/>
              </a:spcBef>
              <a:spcAft>
                <a:spcPts val="0"/>
              </a:spcAft>
              <a:buClr>
                <a:schemeClr val="dk1"/>
              </a:buClr>
              <a:buSzPts val="1100"/>
              <a:buFont typeface="Arial"/>
              <a:buNone/>
            </a:pPr>
            <a:r>
              <a:rPr b="1" i="1" lang="fr-FR"/>
              <a:t>Et de ses traits de caractère :  être adorable, cool, charmant, gentil, drôle, etc.</a:t>
            </a:r>
            <a:endParaRPr b="1" i="1"/>
          </a:p>
          <a:p>
            <a:pPr indent="0" lvl="0" marL="0" rtl="0" algn="l">
              <a:lnSpc>
                <a:spcPct val="100000"/>
              </a:lnSpc>
              <a:spcBef>
                <a:spcPts val="0"/>
              </a:spcBef>
              <a:spcAft>
                <a:spcPts val="0"/>
              </a:spcAft>
              <a:buClr>
                <a:schemeClr val="dk1"/>
              </a:buClr>
              <a:buSzPts val="1100"/>
              <a:buFont typeface="Arial"/>
              <a:buNone/>
            </a:pPr>
            <a:r>
              <a:rPr b="1" i="1" lang="fr-FR"/>
              <a:t>En utilisant quels verbes ?</a:t>
            </a:r>
            <a:endParaRPr b="1" i="1"/>
          </a:p>
          <a:p>
            <a:pPr indent="0" lvl="0" marL="0" rtl="0" algn="l">
              <a:lnSpc>
                <a:spcPct val="100000"/>
              </a:lnSpc>
              <a:spcBef>
                <a:spcPts val="0"/>
              </a:spcBef>
              <a:spcAft>
                <a:spcPts val="0"/>
              </a:spcAft>
              <a:buClr>
                <a:schemeClr val="dk1"/>
              </a:buClr>
              <a:buSzPts val="1100"/>
              <a:buFont typeface="Arial"/>
              <a:buNone/>
            </a:pPr>
            <a:r>
              <a:rPr lang="fr-FR"/>
              <a:t>[Pause 5 secondes]</a:t>
            </a:r>
            <a:endParaRPr/>
          </a:p>
          <a:p>
            <a:pPr indent="0" lvl="0" marL="0" rtl="0" algn="l">
              <a:lnSpc>
                <a:spcPct val="100000"/>
              </a:lnSpc>
              <a:spcBef>
                <a:spcPts val="0"/>
              </a:spcBef>
              <a:spcAft>
                <a:spcPts val="0"/>
              </a:spcAft>
              <a:buClr>
                <a:schemeClr val="dk1"/>
              </a:buClr>
              <a:buSzPts val="1100"/>
              <a:buFont typeface="Arial"/>
              <a:buNone/>
            </a:pPr>
            <a:r>
              <a:rPr b="1" i="1" lang="fr-FR"/>
              <a:t>Les verbes avoir, être ou porter conjugués à l'imparfait. </a:t>
            </a:r>
            <a:endParaRPr b="1" i="1"/>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00000"/>
              </a:lnSpc>
              <a:spcBef>
                <a:spcPts val="0"/>
              </a:spcBef>
              <a:spcAft>
                <a:spcPts val="0"/>
              </a:spcAft>
              <a:buClr>
                <a:schemeClr val="dk1"/>
              </a:buClr>
              <a:buSzPts val="1400"/>
              <a:buFont typeface="Arial"/>
              <a:buNone/>
            </a:pPr>
            <a:r>
              <a:t/>
            </a:r>
            <a:endParaRPr>
              <a:latin typeface="Arial"/>
              <a:ea typeface="Arial"/>
              <a:cs typeface="Arial"/>
              <a:sym typeface="Arial"/>
            </a:endParaRPr>
          </a:p>
        </p:txBody>
      </p:sp>
      <p:sp>
        <p:nvSpPr>
          <p:cNvPr id="375" name="Google Shape;375;p2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1" name="Google Shape;391;p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i="1" lang="fr-FR"/>
              <a:t>Imane a bien fait la description de son grand-père. Et sa grand-mère ?</a:t>
            </a:r>
            <a:endParaRPr/>
          </a:p>
          <a:p>
            <a:pPr indent="0" lvl="0" marL="0" rtl="0" algn="l">
              <a:lnSpc>
                <a:spcPct val="100000"/>
              </a:lnSpc>
              <a:spcBef>
                <a:spcPts val="0"/>
              </a:spcBef>
              <a:spcAft>
                <a:spcPts val="0"/>
              </a:spcAft>
              <a:buClr>
                <a:schemeClr val="dk1"/>
              </a:buClr>
              <a:buSzPts val="1100"/>
              <a:buFont typeface="Arial"/>
              <a:buNone/>
            </a:pPr>
            <a:r>
              <a:rPr b="1" i="1" lang="fr-FR"/>
              <a:t>Pouvez-vous faire sa description ? </a:t>
            </a:r>
            <a:endParaRPr b="1" i="1"/>
          </a:p>
          <a:p>
            <a:pPr indent="0" lvl="0" marL="0" rtl="0" algn="l">
              <a:lnSpc>
                <a:spcPct val="100000"/>
              </a:lnSpc>
              <a:spcBef>
                <a:spcPts val="0"/>
              </a:spcBef>
              <a:spcAft>
                <a:spcPts val="0"/>
              </a:spcAft>
              <a:buClr>
                <a:schemeClr val="dk1"/>
              </a:buClr>
              <a:buSzPts val="1100"/>
              <a:buFont typeface="Arial"/>
              <a:buNone/>
            </a:pPr>
            <a:r>
              <a:rPr b="1" i="1" lang="fr-FR"/>
              <a:t>Regardez la grand-mère et complétez les phrases avec les mots convenables.</a:t>
            </a:r>
            <a:endParaRPr b="1" i="1"/>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00000"/>
              </a:lnSpc>
              <a:spcBef>
                <a:spcPts val="0"/>
              </a:spcBef>
              <a:spcAft>
                <a:spcPts val="0"/>
              </a:spcAft>
              <a:buClr>
                <a:schemeClr val="dk1"/>
              </a:buClr>
              <a:buSzPts val="1100"/>
              <a:buFont typeface="Arial"/>
              <a:buNone/>
            </a:pPr>
            <a:r>
              <a:rPr lang="fr-FR"/>
              <a:t>Option 1 : imprimer la diapo. Les apprenants travaillent sur une fiche.</a:t>
            </a:r>
            <a:endParaRPr/>
          </a:p>
          <a:p>
            <a:pPr indent="0" lvl="0" marL="0" rtl="0" algn="l">
              <a:lnSpc>
                <a:spcPct val="100000"/>
              </a:lnSpc>
              <a:spcBef>
                <a:spcPts val="0"/>
              </a:spcBef>
              <a:spcAft>
                <a:spcPts val="0"/>
              </a:spcAft>
              <a:buClr>
                <a:schemeClr val="dk1"/>
              </a:buClr>
              <a:buSzPts val="1100"/>
              <a:buFont typeface="Arial"/>
              <a:buNone/>
            </a:pPr>
            <a:r>
              <a:rPr lang="fr-FR"/>
              <a:t>Option 2 : projeter la diapo. Les apprenants écrivent les numéros 1 à 9 sur leur cahier et les mots convenables à côté de chaque numéro.</a:t>
            </a:r>
            <a:endParaRPr/>
          </a:p>
          <a:p>
            <a:pPr indent="0" lvl="0" marL="0" rtl="0" algn="l">
              <a:lnSpc>
                <a:spcPct val="100000"/>
              </a:lnSpc>
              <a:spcBef>
                <a:spcPts val="0"/>
              </a:spcBef>
              <a:spcAft>
                <a:spcPts val="0"/>
              </a:spcAft>
              <a:buClr>
                <a:schemeClr val="dk1"/>
              </a:buClr>
              <a:buSzPts val="1100"/>
              <a:buFont typeface="Arial"/>
              <a:buNone/>
            </a:pPr>
            <a:r>
              <a:rPr lang="fr-FR"/>
              <a:t>Pour les 2 options, les apprenants travaillent individuellement puis comparent leurs réponses en binôme.</a:t>
            </a:r>
            <a:endParaRPr/>
          </a:p>
        </p:txBody>
      </p:sp>
      <p:sp>
        <p:nvSpPr>
          <p:cNvPr id="392" name="Google Shape;392;p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8" name="Google Shape;398;p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lang="fr-FR"/>
              <a:t>Cliquer pour montrer les étiquettes</a:t>
            </a:r>
            <a:endParaRPr/>
          </a:p>
        </p:txBody>
      </p:sp>
      <p:sp>
        <p:nvSpPr>
          <p:cNvPr id="399" name="Google Shape;399;p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6" name="Google Shape;406;p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lang="fr-FR"/>
              <a:t>[Pause]</a:t>
            </a:r>
            <a:endParaRPr/>
          </a:p>
          <a:p>
            <a:pPr indent="0" lvl="0" marL="0" rtl="0" algn="l">
              <a:lnSpc>
                <a:spcPct val="100000"/>
              </a:lnSpc>
              <a:spcBef>
                <a:spcPts val="0"/>
              </a:spcBef>
              <a:spcAft>
                <a:spcPts val="0"/>
              </a:spcAft>
              <a:buClr>
                <a:schemeClr val="dk1"/>
              </a:buClr>
              <a:buSzPts val="1100"/>
              <a:buFont typeface="Arial"/>
              <a:buNone/>
            </a:pPr>
            <a:r>
              <a:rPr b="1" i="1" lang="fr-FR"/>
              <a:t>Vérifions ensemble. </a:t>
            </a:r>
            <a:endParaRPr/>
          </a:p>
          <a:p>
            <a:pPr indent="0" lvl="0" marL="0" rtl="0" algn="l">
              <a:lnSpc>
                <a:spcPct val="100000"/>
              </a:lnSpc>
              <a:spcBef>
                <a:spcPts val="0"/>
              </a:spcBef>
              <a:spcAft>
                <a:spcPts val="0"/>
              </a:spcAft>
              <a:buClr>
                <a:schemeClr val="dk1"/>
              </a:buClr>
              <a:buSzPts val="1100"/>
              <a:buFont typeface="Arial"/>
              <a:buNone/>
            </a:pPr>
            <a:r>
              <a:rPr lang="fr-FR"/>
              <a:t>Choisir quelques apprenants pour donner les réponses, et demander aux autres s’ils sont d’accord</a:t>
            </a:r>
            <a:endParaRPr/>
          </a:p>
          <a:p>
            <a:pPr indent="0" lvl="0" marL="0" rtl="0" algn="l">
              <a:lnSpc>
                <a:spcPct val="100000"/>
              </a:lnSpc>
              <a:spcBef>
                <a:spcPts val="0"/>
              </a:spcBef>
              <a:spcAft>
                <a:spcPts val="0"/>
              </a:spcAft>
              <a:buClr>
                <a:schemeClr val="dk1"/>
              </a:buClr>
              <a:buSzPts val="1100"/>
              <a:buFont typeface="Arial"/>
              <a:buNone/>
            </a:pPr>
            <a:r>
              <a:rPr lang="fr-FR"/>
              <a:t>Cliquer à la fin pour montrer les réponses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407" name="Google Shape;407;p2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 name="Google Shape;422;p2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fr-FR"/>
              <a:t>Corrigé</a:t>
            </a:r>
            <a:endParaRPr/>
          </a:p>
          <a:p>
            <a:pPr indent="0" lvl="0" marL="0" rtl="0" algn="l">
              <a:lnSpc>
                <a:spcPct val="100000"/>
              </a:lnSpc>
              <a:spcBef>
                <a:spcPts val="0"/>
              </a:spcBef>
              <a:spcAft>
                <a:spcPts val="0"/>
              </a:spcAft>
              <a:buClr>
                <a:schemeClr val="dk1"/>
              </a:buClr>
              <a:buSzPts val="1100"/>
              <a:buFont typeface="Arial"/>
              <a:buNone/>
            </a:pPr>
            <a:r>
              <a:rPr b="1" i="1" lang="fr-FR"/>
              <a:t>C’est parfait les amis ! Vous avez fait une superbe description de la grand-mère d’Imane !</a:t>
            </a:r>
            <a:endParaRPr b="1" i="1"/>
          </a:p>
        </p:txBody>
      </p:sp>
      <p:sp>
        <p:nvSpPr>
          <p:cNvPr id="423" name="Google Shape;423;p2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fr-FR"/>
              <a:t>Notes à l’attention de l’enseignant(e) </a:t>
            </a:r>
            <a:endParaRPr/>
          </a:p>
          <a:p>
            <a:pPr indent="0" lvl="0" marL="0" rtl="0" algn="l">
              <a:lnSpc>
                <a:spcPct val="100000"/>
              </a:lnSpc>
              <a:spcBef>
                <a:spcPts val="0"/>
              </a:spcBef>
              <a:spcAft>
                <a:spcPts val="0"/>
              </a:spcAft>
              <a:buClr>
                <a:schemeClr val="dk1"/>
              </a:buClr>
              <a:buSzPts val="1100"/>
              <a:buFont typeface="Arial"/>
              <a:buNone/>
            </a:pPr>
            <a:r>
              <a:rPr b="1" lang="fr-FR" u="sng"/>
              <a:t>Compréhension de l’oral</a:t>
            </a:r>
            <a:endParaRPr b="1" u="sng"/>
          </a:p>
          <a:p>
            <a:pPr indent="0" lvl="0" marL="0" rtl="0" algn="l">
              <a:lnSpc>
                <a:spcPct val="100000"/>
              </a:lnSpc>
              <a:spcBef>
                <a:spcPts val="0"/>
              </a:spcBef>
              <a:spcAft>
                <a:spcPts val="0"/>
              </a:spcAft>
              <a:buClr>
                <a:schemeClr val="dk1"/>
              </a:buClr>
              <a:buSzPts val="1100"/>
              <a:buFont typeface="Arial"/>
              <a:buNone/>
            </a:pPr>
            <a:r>
              <a:t/>
            </a:r>
            <a:endParaRPr b="1"/>
          </a:p>
          <a:p>
            <a:pPr indent="0" lvl="0" marL="0" rtl="0" algn="l">
              <a:lnSpc>
                <a:spcPct val="100000"/>
              </a:lnSpc>
              <a:spcBef>
                <a:spcPts val="0"/>
              </a:spcBef>
              <a:spcAft>
                <a:spcPts val="0"/>
              </a:spcAft>
              <a:buClr>
                <a:schemeClr val="dk1"/>
              </a:buClr>
              <a:buSzPts val="1100"/>
              <a:buFont typeface="Arial"/>
              <a:buNone/>
            </a:pPr>
            <a:r>
              <a:rPr b="1" lang="fr-FR"/>
              <a:t>Objectif du curriculum </a:t>
            </a:r>
            <a:endParaRPr/>
          </a:p>
          <a:p>
            <a:pPr indent="0" lvl="0" marL="0" rtl="0" algn="l">
              <a:lnSpc>
                <a:spcPct val="100000"/>
              </a:lnSpc>
              <a:spcBef>
                <a:spcPts val="0"/>
              </a:spcBef>
              <a:spcAft>
                <a:spcPts val="0"/>
              </a:spcAft>
              <a:buClr>
                <a:schemeClr val="dk1"/>
              </a:buClr>
              <a:buSzPts val="1100"/>
              <a:buFont typeface="Arial"/>
              <a:buNone/>
            </a:pPr>
            <a:r>
              <a:rPr lang="fr-FR"/>
              <a:t>Comprendre le message de supports sonores variés : chansons, spots publicitaires.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b="1" lang="fr-FR"/>
              <a:t>Objectif spécifique</a:t>
            </a:r>
            <a:endParaRPr b="1"/>
          </a:p>
          <a:p>
            <a:pPr indent="0" lvl="0" marL="0" rtl="0" algn="l">
              <a:lnSpc>
                <a:spcPct val="100000"/>
              </a:lnSpc>
              <a:spcBef>
                <a:spcPts val="0"/>
              </a:spcBef>
              <a:spcAft>
                <a:spcPts val="0"/>
              </a:spcAft>
              <a:buClr>
                <a:schemeClr val="dk1"/>
              </a:buClr>
              <a:buSzPts val="1200"/>
              <a:buFont typeface="Calibri"/>
              <a:buNone/>
            </a:pPr>
            <a:r>
              <a:rPr lang="fr-FR"/>
              <a:t>Comprendre un document sonore où l’on parle des caractéristiques physiques et morales d’une personne dans le cadre d’une narration.</a:t>
            </a:r>
            <a:endParaRPr/>
          </a:p>
          <a:p>
            <a:pPr indent="0" lvl="0" marL="0" rtl="0" algn="l">
              <a:lnSpc>
                <a:spcPct val="100000"/>
              </a:lnSpc>
              <a:spcBef>
                <a:spcPts val="0"/>
              </a:spcBef>
              <a:spcAft>
                <a:spcPts val="0"/>
              </a:spcAft>
              <a:buClr>
                <a:schemeClr val="dk1"/>
              </a:buClr>
              <a:buSzPts val="1100"/>
              <a:buFont typeface="Arial"/>
              <a:buNone/>
            </a:pPr>
            <a:r>
              <a:rPr lang="fr-FR"/>
              <a:t>(le portrait moral doit être clair pour servir la compréhension de l’écrit.)</a:t>
            </a:r>
            <a:endParaRPr>
              <a:solidFill>
                <a:srgbClr val="000000"/>
              </a:solidFill>
            </a:endParaRPr>
          </a:p>
          <a:p>
            <a:pPr indent="0" lvl="0" marL="0" rtl="0" algn="l">
              <a:lnSpc>
                <a:spcPct val="115000"/>
              </a:lnSpc>
              <a:spcBef>
                <a:spcPts val="0"/>
              </a:spcBef>
              <a:spcAft>
                <a:spcPts val="0"/>
              </a:spcAft>
              <a:buClr>
                <a:schemeClr val="dk1"/>
              </a:buClr>
              <a:buSzPts val="1400"/>
              <a:buFont typeface="Calibri"/>
              <a:buNone/>
            </a:pPr>
            <a:r>
              <a:t/>
            </a:r>
            <a:endParaRPr b="1" u="sng"/>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08" name="Google Shape;10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p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438" name="Google Shape;438;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4" name="Google Shape;444;p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Calibri"/>
              <a:buNone/>
            </a:pPr>
            <a:r>
              <a:rPr lang="fr-FR" sz="1100"/>
              <a:t>É</a:t>
            </a:r>
            <a:r>
              <a:rPr lang="fr-FR"/>
              <a:t>valuation formative 1- Il s’agit de l’activité de PO qui servira d’évaluation formative.</a:t>
            </a:r>
            <a:endParaRPr b="1" i="1"/>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b="1" i="1" lang="fr-FR"/>
              <a:t>Vous avez un ami, un enseignant, un voisin que vous aimez et que vous n’avez pas vu il y a longtemps.  </a:t>
            </a:r>
            <a:endParaRPr b="1" i="1"/>
          </a:p>
          <a:p>
            <a:pPr indent="0" lvl="0" marL="0" rtl="0" algn="l">
              <a:lnSpc>
                <a:spcPct val="100000"/>
              </a:lnSpc>
              <a:spcBef>
                <a:spcPts val="0"/>
              </a:spcBef>
              <a:spcAft>
                <a:spcPts val="0"/>
              </a:spcAft>
              <a:buClr>
                <a:schemeClr val="dk1"/>
              </a:buClr>
              <a:buSzPts val="1100"/>
              <a:buFont typeface="Arial"/>
              <a:buNone/>
            </a:pPr>
            <a:r>
              <a:rPr b="1" i="1" lang="fr-FR"/>
              <a:t>Vous allez faire son portrait physique et son portrait moral au passé, pour partager cela avec vos camarades.</a:t>
            </a:r>
            <a:endParaRPr/>
          </a:p>
          <a:p>
            <a:pPr indent="0" lvl="0" marL="0" rtl="0" algn="l">
              <a:lnSpc>
                <a:spcPct val="100000"/>
              </a:lnSpc>
              <a:spcBef>
                <a:spcPts val="0"/>
              </a:spcBef>
              <a:spcAft>
                <a:spcPts val="0"/>
              </a:spcAft>
              <a:buClr>
                <a:schemeClr val="dk1"/>
              </a:buClr>
              <a:buSzPts val="1100"/>
              <a:buFont typeface="Arial"/>
              <a:buNone/>
            </a:pPr>
            <a:r>
              <a:rPr b="1" i="1" lang="fr-FR"/>
              <a:t>Consultez la valise à mots</a:t>
            </a:r>
            <a:r>
              <a:rPr lang="fr-FR"/>
              <a:t> (diapo suivante)</a:t>
            </a:r>
            <a:r>
              <a:rPr b="1" i="1" lang="fr-FR"/>
              <a:t>. </a:t>
            </a:r>
            <a:endParaRPr/>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00000"/>
              </a:lnSpc>
              <a:spcBef>
                <a:spcPts val="0"/>
              </a:spcBef>
              <a:spcAft>
                <a:spcPts val="0"/>
              </a:spcAft>
              <a:buClr>
                <a:schemeClr val="dk1"/>
              </a:buClr>
              <a:buSzPts val="1100"/>
              <a:buFont typeface="Arial"/>
              <a:buNone/>
            </a:pPr>
            <a:r>
              <a:rPr lang="fr-FR"/>
              <a:t>Notes à l’attention de l’enseignant(e)</a:t>
            </a:r>
            <a:endParaRPr/>
          </a:p>
          <a:p>
            <a:pPr indent="0" lvl="0" marL="0" rtl="0" algn="l">
              <a:lnSpc>
                <a:spcPct val="100000"/>
              </a:lnSpc>
              <a:spcBef>
                <a:spcPts val="0"/>
              </a:spcBef>
              <a:spcAft>
                <a:spcPts val="0"/>
              </a:spcAft>
              <a:buClr>
                <a:schemeClr val="dk1"/>
              </a:buClr>
              <a:buSzPts val="1100"/>
              <a:buFont typeface="Arial"/>
              <a:buNone/>
            </a:pPr>
            <a:r>
              <a:rPr lang="fr-FR"/>
              <a:t>Critères d'évaluation :</a:t>
            </a:r>
            <a:endParaRPr/>
          </a:p>
          <a:p>
            <a:pPr indent="0" lvl="0" marL="0" rtl="0" algn="l">
              <a:lnSpc>
                <a:spcPct val="100000"/>
              </a:lnSpc>
              <a:spcBef>
                <a:spcPts val="0"/>
              </a:spcBef>
              <a:spcAft>
                <a:spcPts val="0"/>
              </a:spcAft>
              <a:buClr>
                <a:schemeClr val="dk1"/>
              </a:buClr>
              <a:buSzPts val="1100"/>
              <a:buFont typeface="Arial"/>
              <a:buNone/>
            </a:pPr>
            <a:r>
              <a:rPr lang="fr-FR"/>
              <a:t>L’apprenant est capable de : </a:t>
            </a:r>
            <a:endParaRPr/>
          </a:p>
          <a:p>
            <a:pPr indent="0" lvl="0" marL="0" rtl="0" algn="l">
              <a:lnSpc>
                <a:spcPct val="100000"/>
              </a:lnSpc>
              <a:spcBef>
                <a:spcPts val="0"/>
              </a:spcBef>
              <a:spcAft>
                <a:spcPts val="0"/>
              </a:spcAft>
              <a:buClr>
                <a:schemeClr val="dk1"/>
              </a:buClr>
              <a:buSzPts val="1100"/>
              <a:buFont typeface="Arial"/>
              <a:buNone/>
            </a:pPr>
            <a:r>
              <a:rPr lang="fr-FR"/>
              <a:t>1- donner des idées conformes au sujet : faire le portrait physique et moral d’une personne dans le cadre d’une narration.</a:t>
            </a:r>
            <a:endParaRPr/>
          </a:p>
          <a:p>
            <a:pPr indent="0" lvl="0" marL="0" rtl="0" algn="l">
              <a:lnSpc>
                <a:spcPct val="100000"/>
              </a:lnSpc>
              <a:spcBef>
                <a:spcPts val="0"/>
              </a:spcBef>
              <a:spcAft>
                <a:spcPts val="0"/>
              </a:spcAft>
              <a:buClr>
                <a:schemeClr val="dk1"/>
              </a:buClr>
              <a:buSzPts val="1100"/>
              <a:buFont typeface="Arial"/>
              <a:buNone/>
            </a:pPr>
            <a:r>
              <a:rPr lang="fr-FR"/>
              <a:t>2- faire preuve de créativité / varier les idées </a:t>
            </a:r>
            <a:endParaRPr/>
          </a:p>
          <a:p>
            <a:pPr indent="0" lvl="0" marL="0" rtl="0" algn="l">
              <a:lnSpc>
                <a:spcPct val="100000"/>
              </a:lnSpc>
              <a:spcBef>
                <a:spcPts val="0"/>
              </a:spcBef>
              <a:spcAft>
                <a:spcPts val="0"/>
              </a:spcAft>
              <a:buClr>
                <a:schemeClr val="dk1"/>
              </a:buClr>
              <a:buSzPts val="1100"/>
              <a:buFont typeface="Arial"/>
              <a:buNone/>
            </a:pPr>
            <a:r>
              <a:rPr lang="fr-FR"/>
              <a:t>3- respecter la structure :  </a:t>
            </a:r>
            <a:endParaRPr/>
          </a:p>
          <a:p>
            <a:pPr indent="0" lvl="0" marL="0" rtl="0" algn="l">
              <a:lnSpc>
                <a:spcPct val="100000"/>
              </a:lnSpc>
              <a:spcBef>
                <a:spcPts val="0"/>
              </a:spcBef>
              <a:spcAft>
                <a:spcPts val="0"/>
              </a:spcAft>
              <a:buClr>
                <a:schemeClr val="dk1"/>
              </a:buClr>
              <a:buSzPts val="1100"/>
              <a:buFont typeface="Arial"/>
              <a:buNone/>
            </a:pPr>
            <a:r>
              <a:rPr lang="fr-FR" u="sng"/>
              <a:t>Portrait physique :</a:t>
            </a:r>
            <a:endParaRPr/>
          </a:p>
          <a:p>
            <a:pPr indent="0" lvl="0" marL="12700" marR="12700" rtl="0" algn="just">
              <a:lnSpc>
                <a:spcPct val="100000"/>
              </a:lnSpc>
              <a:spcBef>
                <a:spcPts val="0"/>
              </a:spcBef>
              <a:spcAft>
                <a:spcPts val="0"/>
              </a:spcAft>
              <a:buClr>
                <a:schemeClr val="dk1"/>
              </a:buClr>
              <a:buSzPts val="1100"/>
              <a:buFont typeface="Arial"/>
              <a:buNone/>
            </a:pPr>
            <a:r>
              <a:rPr lang="fr-FR"/>
              <a:t>Il/Elle était   ….. ans ( âge)</a:t>
            </a:r>
            <a:endParaRPr/>
          </a:p>
          <a:p>
            <a:pPr indent="0" lvl="0" marL="12700" marR="12700" rtl="0" algn="just">
              <a:lnSpc>
                <a:spcPct val="100000"/>
              </a:lnSpc>
              <a:spcBef>
                <a:spcPts val="0"/>
              </a:spcBef>
              <a:spcAft>
                <a:spcPts val="0"/>
              </a:spcAft>
              <a:buClr>
                <a:schemeClr val="dk1"/>
              </a:buClr>
              <a:buSzPts val="1100"/>
              <a:buFont typeface="Arial"/>
              <a:buNone/>
            </a:pPr>
            <a:r>
              <a:rPr lang="fr-FR"/>
              <a:t>Il / Elle était + adjectif  ( taille et masse)</a:t>
            </a:r>
            <a:endParaRPr/>
          </a:p>
          <a:p>
            <a:pPr indent="0" lvl="0" marL="12700" marR="12700" rtl="0" algn="just">
              <a:lnSpc>
                <a:spcPct val="100000"/>
              </a:lnSpc>
              <a:spcBef>
                <a:spcPts val="0"/>
              </a:spcBef>
              <a:spcAft>
                <a:spcPts val="0"/>
              </a:spcAft>
              <a:buClr>
                <a:schemeClr val="dk1"/>
              </a:buClr>
              <a:buSzPts val="1100"/>
              <a:buFont typeface="Arial"/>
              <a:buNone/>
            </a:pPr>
            <a:r>
              <a:rPr lang="fr-FR"/>
              <a:t>Il / Elle avait + GN ( D +N+ adj)  ( description du visage / teint, yeux, bouche, lèvres, dents, cheveux…..)</a:t>
            </a:r>
            <a:endParaRPr/>
          </a:p>
          <a:p>
            <a:pPr indent="0" lvl="0" marL="12700" marR="12700" rtl="0" algn="just">
              <a:lnSpc>
                <a:spcPct val="100000"/>
              </a:lnSpc>
              <a:spcBef>
                <a:spcPts val="0"/>
              </a:spcBef>
              <a:spcAft>
                <a:spcPts val="0"/>
              </a:spcAft>
              <a:buClr>
                <a:schemeClr val="dk1"/>
              </a:buClr>
              <a:buSzPts val="1100"/>
              <a:buFont typeface="Arial"/>
              <a:buNone/>
            </a:pPr>
            <a:r>
              <a:rPr lang="fr-FR"/>
              <a:t>Son / Ses + GN + était + adjectif</a:t>
            </a:r>
            <a:endParaRPr/>
          </a:p>
          <a:p>
            <a:pPr indent="0" lvl="0" marL="12700" marR="12700" rtl="0" algn="just">
              <a:lnSpc>
                <a:spcPct val="100000"/>
              </a:lnSpc>
              <a:spcBef>
                <a:spcPts val="0"/>
              </a:spcBef>
              <a:spcAft>
                <a:spcPts val="0"/>
              </a:spcAft>
              <a:buClr>
                <a:schemeClr val="dk1"/>
              </a:buClr>
              <a:buSzPts val="1100"/>
              <a:buFont typeface="Arial"/>
              <a:buNone/>
            </a:pPr>
            <a:r>
              <a:rPr lang="fr-FR"/>
              <a:t>Il / Elle portait + GN  ( ses habits)</a:t>
            </a:r>
            <a:endParaRPr/>
          </a:p>
          <a:p>
            <a:pPr indent="0" lvl="0" marL="12700" marR="12700" rtl="0" algn="just">
              <a:lnSpc>
                <a:spcPct val="100000"/>
              </a:lnSpc>
              <a:spcBef>
                <a:spcPts val="0"/>
              </a:spcBef>
              <a:spcAft>
                <a:spcPts val="0"/>
              </a:spcAft>
              <a:buClr>
                <a:schemeClr val="dk1"/>
              </a:buClr>
              <a:buSzPts val="1100"/>
              <a:buFont typeface="Arial"/>
              <a:buNone/>
            </a:pPr>
            <a:r>
              <a:rPr lang="fr-FR" u="sng"/>
              <a:t>Portrait moral :</a:t>
            </a:r>
            <a:endParaRPr/>
          </a:p>
          <a:p>
            <a:pPr indent="0" lvl="0" marL="12700" marR="12700" rtl="0" algn="l">
              <a:lnSpc>
                <a:spcPct val="100000"/>
              </a:lnSpc>
              <a:spcBef>
                <a:spcPts val="0"/>
              </a:spcBef>
              <a:spcAft>
                <a:spcPts val="0"/>
              </a:spcAft>
              <a:buClr>
                <a:schemeClr val="dk1"/>
              </a:buClr>
              <a:buSzPts val="1100"/>
              <a:buFont typeface="Arial"/>
              <a:buNone/>
            </a:pPr>
            <a:r>
              <a:rPr lang="fr-FR"/>
              <a:t>Il / Elle était + adjectifs ….</a:t>
            </a:r>
            <a:endParaRPr/>
          </a:p>
          <a:p>
            <a:pPr indent="0" lvl="0" marL="0" rtl="0" algn="l">
              <a:lnSpc>
                <a:spcPct val="100000"/>
              </a:lnSpc>
              <a:spcBef>
                <a:spcPts val="0"/>
              </a:spcBef>
              <a:spcAft>
                <a:spcPts val="0"/>
              </a:spcAft>
              <a:buClr>
                <a:schemeClr val="dk1"/>
              </a:buClr>
              <a:buSzPts val="1100"/>
              <a:buFont typeface="Arial"/>
              <a:buNone/>
            </a:pPr>
            <a:r>
              <a:rPr lang="fr-FR"/>
              <a:t>4- utiliser les temps verbaux adéquats : l’imparfait</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lang="fr-FR"/>
              <a:t>Si l’apprenant répond uniquement à deux critères, l’enseignant(e) l’invite à revoir les détails de la leçon. </a:t>
            </a:r>
            <a:endParaRPr/>
          </a:p>
          <a:p>
            <a:pPr indent="0" lvl="0" marL="0" rtl="0" algn="l">
              <a:lnSpc>
                <a:spcPct val="115000"/>
              </a:lnSpc>
              <a:spcBef>
                <a:spcPts val="0"/>
              </a:spcBef>
              <a:spcAft>
                <a:spcPts val="0"/>
              </a:spcAft>
              <a:buClr>
                <a:schemeClr val="dk1"/>
              </a:buClr>
              <a:buSzPts val="1100"/>
              <a:buFont typeface="Arial"/>
              <a:buNone/>
            </a:pPr>
            <a:r>
              <a:rPr b="1" lang="fr-FR"/>
              <a:t>Remarques sur l’évaluation formative :</a:t>
            </a:r>
            <a:endParaRPr/>
          </a:p>
          <a:p>
            <a:pPr indent="0" lvl="0" marL="0" rtl="0" algn="l">
              <a:lnSpc>
                <a:spcPct val="115000"/>
              </a:lnSpc>
              <a:spcBef>
                <a:spcPts val="0"/>
              </a:spcBef>
              <a:spcAft>
                <a:spcPts val="0"/>
              </a:spcAft>
              <a:buClr>
                <a:schemeClr val="dk1"/>
              </a:buClr>
              <a:buSzPts val="1100"/>
              <a:buFont typeface="Arial"/>
              <a:buNone/>
            </a:pPr>
            <a:r>
              <a:rPr lang="fr-FR"/>
              <a:t>1- Demander à l’apprenant comment il a pensé pour trouver la réponse. (Repérer la démarche suivie par l’apprenant).</a:t>
            </a:r>
            <a:endParaRPr/>
          </a:p>
          <a:p>
            <a:pPr indent="0" lvl="0" marL="0" rtl="0" algn="l">
              <a:lnSpc>
                <a:spcPct val="115000"/>
              </a:lnSpc>
              <a:spcBef>
                <a:spcPts val="0"/>
              </a:spcBef>
              <a:spcAft>
                <a:spcPts val="0"/>
              </a:spcAft>
              <a:buClr>
                <a:schemeClr val="dk1"/>
              </a:buClr>
              <a:buSzPts val="1100"/>
              <a:buFont typeface="Arial"/>
              <a:buNone/>
            </a:pPr>
            <a:r>
              <a:rPr lang="fr-FR"/>
              <a:t>2- Le but d’une évaluation formative est « d’évaluer pour enseigner » et non pas « d’enseigner pour évaluer ».</a:t>
            </a:r>
            <a:endParaRPr/>
          </a:p>
          <a:p>
            <a:pPr indent="0" lvl="0" marL="0" rtl="0" algn="l">
              <a:lnSpc>
                <a:spcPct val="115000"/>
              </a:lnSpc>
              <a:spcBef>
                <a:spcPts val="0"/>
              </a:spcBef>
              <a:spcAft>
                <a:spcPts val="0"/>
              </a:spcAft>
              <a:buClr>
                <a:schemeClr val="dk1"/>
              </a:buClr>
              <a:buSzPts val="1100"/>
              <a:buFont typeface="Arial"/>
              <a:buNone/>
            </a:pPr>
            <a:r>
              <a:rPr lang="fr-FR"/>
              <a:t>C’est pourquoi suite au résultat de l’évaluation l’enseignant est appelé à réguler les apprentissages : si le taux de réponses incorrectes est supérieur à 50%, il détecte les problèmes/lacunes des apprenants et y remédie.</a:t>
            </a:r>
            <a:endParaRPr/>
          </a:p>
          <a:p>
            <a:pPr indent="0" lvl="0" marL="0" rtl="0" algn="l">
              <a:lnSpc>
                <a:spcPct val="115000"/>
              </a:lnSpc>
              <a:spcBef>
                <a:spcPts val="0"/>
              </a:spcBef>
              <a:spcAft>
                <a:spcPts val="0"/>
              </a:spcAft>
              <a:buClr>
                <a:schemeClr val="dk1"/>
              </a:buClr>
              <a:buSzPts val="1100"/>
              <a:buFont typeface="Arial"/>
              <a:buNone/>
            </a:pPr>
            <a:r>
              <a:rPr lang="fr-FR"/>
              <a:t>3- Donner de l’importance à l’aide individualisée : former différents groupes d’apprenants selon leurs besoins/aide individuelle pour chacun des apprenants.</a:t>
            </a:r>
            <a:endParaRPr/>
          </a:p>
          <a:p>
            <a:pPr indent="0" lvl="0" marL="0" rtl="0" algn="l">
              <a:lnSpc>
                <a:spcPct val="115000"/>
              </a:lnSpc>
              <a:spcBef>
                <a:spcPts val="0"/>
              </a:spcBef>
              <a:spcAft>
                <a:spcPts val="0"/>
              </a:spcAft>
              <a:buClr>
                <a:schemeClr val="dk1"/>
              </a:buClr>
              <a:buSzPts val="1100"/>
              <a:buFont typeface="Arial"/>
              <a:buNone/>
            </a:pPr>
            <a:r>
              <a:rPr lang="fr-FR"/>
              <a:t>Mettre alors en pratique la différenciation pédagogique.</a:t>
            </a:r>
            <a:endParaRPr b="1" i="1"/>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Arial"/>
              <a:buNone/>
            </a:pPr>
            <a:r>
              <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Arial"/>
              <a:buNone/>
            </a:pPr>
            <a:r>
              <a:t/>
            </a:r>
            <a:endParaRPr>
              <a:latin typeface="Arial"/>
              <a:ea typeface="Arial"/>
              <a:cs typeface="Arial"/>
              <a:sym typeface="Arial"/>
            </a:endParaRPr>
          </a:p>
        </p:txBody>
      </p:sp>
      <p:sp>
        <p:nvSpPr>
          <p:cNvPr id="445" name="Google Shape;445;p3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1" name="Google Shape;451;p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00000"/>
              </a:lnSpc>
              <a:spcBef>
                <a:spcPts val="0"/>
              </a:spcBef>
              <a:spcAft>
                <a:spcPts val="0"/>
              </a:spcAft>
              <a:buClr>
                <a:schemeClr val="dk1"/>
              </a:buClr>
              <a:buSzPts val="1400"/>
              <a:buFont typeface="Arial"/>
              <a:buNone/>
            </a:pPr>
            <a:r>
              <a:t/>
            </a:r>
            <a:endParaRPr>
              <a:latin typeface="Arial"/>
              <a:ea typeface="Arial"/>
              <a:cs typeface="Arial"/>
              <a:sym typeface="Arial"/>
            </a:endParaRPr>
          </a:p>
        </p:txBody>
      </p:sp>
      <p:sp>
        <p:nvSpPr>
          <p:cNvPr id="452" name="Google Shape;452;p3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8" name="Google Shape;468;p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a:p>
            <a:pPr indent="0" lvl="0" marL="0" rtl="0" algn="l">
              <a:lnSpc>
                <a:spcPct val="100000"/>
              </a:lnSpc>
              <a:spcBef>
                <a:spcPts val="0"/>
              </a:spcBef>
              <a:spcAft>
                <a:spcPts val="0"/>
              </a:spcAft>
              <a:buClr>
                <a:schemeClr val="dk1"/>
              </a:buClr>
              <a:buSzPts val="1400"/>
              <a:buFont typeface="Arial"/>
              <a:buNone/>
            </a:pPr>
            <a:r>
              <a:rPr b="1" i="1" lang="fr-FR"/>
              <a:t>Excellent travail les amis. Il est temps de se dire « Au revoir ».</a:t>
            </a:r>
            <a:endParaRPr/>
          </a:p>
        </p:txBody>
      </p:sp>
      <p:sp>
        <p:nvSpPr>
          <p:cNvPr id="469" name="Google Shape;469;p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6" name="Google Shape;476;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latin typeface="Arial"/>
              <a:ea typeface="Arial"/>
              <a:cs typeface="Arial"/>
              <a:sym typeface="Arial"/>
            </a:endParaRPr>
          </a:p>
        </p:txBody>
      </p:sp>
      <p:sp>
        <p:nvSpPr>
          <p:cNvPr id="477" name="Google Shape;477;p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14" name="Google Shape;11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a:latin typeface="Arial"/>
                <a:ea typeface="Arial"/>
                <a:cs typeface="Arial"/>
                <a:sym typeface="Arial"/>
              </a:rPr>
              <a:t>Les diapos contiennent 3 niveaux </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1- Sur les diapos, des recommandations d’ordre général.</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2- Dans les notes, des propositions de ce que l’enseignant pourrait dire sont mises en gras et en italique.</a:t>
            </a:r>
            <a:endParaRPr/>
          </a:p>
          <a:p>
            <a:pPr indent="0" lvl="0" marL="0" rtl="0" algn="l">
              <a:lnSpc>
                <a:spcPct val="100000"/>
              </a:lnSpc>
              <a:spcBef>
                <a:spcPts val="0"/>
              </a:spcBef>
              <a:spcAft>
                <a:spcPts val="0"/>
              </a:spcAft>
              <a:buSzPts val="1400"/>
              <a:buNone/>
            </a:pPr>
            <a:r>
              <a:rPr lang="fr-FR">
                <a:latin typeface="Arial"/>
                <a:ea typeface="Arial"/>
                <a:cs typeface="Arial"/>
                <a:sym typeface="Arial"/>
              </a:rPr>
              <a:t>3- Dans les notes, des recommandations au sujet de l’exploitation des textes ou des activités.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rPr lang="fr-FR">
                <a:latin typeface="Arial"/>
                <a:ea typeface="Arial"/>
                <a:cs typeface="Arial"/>
                <a:sym typeface="Arial"/>
              </a:rPr>
              <a:t>Nous vous remercions de lire toutes les notes attentivement.</a:t>
            </a:r>
            <a:r>
              <a:rPr b="1" lang="fr-FR">
                <a:latin typeface="Arial"/>
                <a:ea typeface="Arial"/>
                <a:cs typeface="Arial"/>
                <a:sym typeface="Arial"/>
              </a:rPr>
              <a:t>                                                                                                                                                                                                                                                                                                                                                                                                                                                                                                               </a:t>
            </a:r>
            <a:endParaRPr b="1"/>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21" name="Google Shape;12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a:latin typeface="Arial"/>
                <a:ea typeface="Arial"/>
                <a:cs typeface="Arial"/>
                <a:sym typeface="Arial"/>
              </a:rPr>
              <a:t>                                                                                                                                                                                                                       </a:t>
            </a:r>
            <a:endParaRPr b="1"/>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28" name="Google Shape;12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 name="Google Shape;135;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sz="2300"/>
          </a:p>
          <a:p>
            <a:pPr indent="0" lvl="0" marL="0" rtl="0" algn="l">
              <a:lnSpc>
                <a:spcPct val="115000"/>
              </a:lnSpc>
              <a:spcBef>
                <a:spcPts val="0"/>
              </a:spcBef>
              <a:spcAft>
                <a:spcPts val="0"/>
              </a:spcAft>
              <a:buClr>
                <a:schemeClr val="dk1"/>
              </a:buClr>
              <a:buSzPts val="1400"/>
              <a:buFont typeface="Calibri"/>
              <a:buNone/>
            </a:pPr>
            <a:r>
              <a:t/>
            </a:r>
            <a:endParaRPr sz="2500"/>
          </a:p>
          <a:p>
            <a:pPr indent="0" lvl="0" marL="0" rtl="0" algn="l">
              <a:lnSpc>
                <a:spcPct val="115000"/>
              </a:lnSpc>
              <a:spcBef>
                <a:spcPts val="0"/>
              </a:spcBef>
              <a:spcAft>
                <a:spcPts val="0"/>
              </a:spcAft>
              <a:buClr>
                <a:schemeClr val="dk1"/>
              </a:buClr>
              <a:buSzPts val="1100"/>
              <a:buFont typeface="Arial"/>
              <a:buNone/>
            </a:pPr>
            <a:r>
              <a:t/>
            </a:r>
            <a:endParaRPr sz="2500"/>
          </a:p>
          <a:p>
            <a:pPr indent="0" lvl="0" marL="0" rtl="0" algn="l">
              <a:lnSpc>
                <a:spcPct val="100000"/>
              </a:lnSpc>
              <a:spcBef>
                <a:spcPts val="0"/>
              </a:spcBef>
              <a:spcAft>
                <a:spcPts val="0"/>
              </a:spcAft>
              <a:buClr>
                <a:schemeClr val="dk1"/>
              </a:buClr>
              <a:buSzPts val="1400"/>
              <a:buFont typeface="Calibri"/>
              <a:buNone/>
            </a:pPr>
            <a:r>
              <a:t/>
            </a:r>
            <a:endParaRPr/>
          </a:p>
        </p:txBody>
      </p:sp>
      <p:sp>
        <p:nvSpPr>
          <p:cNvPr id="136" name="Google Shape;136;p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sz="2300"/>
          </a:p>
          <a:p>
            <a:pPr indent="0" lvl="0" marL="0" rtl="0" algn="l">
              <a:lnSpc>
                <a:spcPct val="115000"/>
              </a:lnSpc>
              <a:spcBef>
                <a:spcPts val="0"/>
              </a:spcBef>
              <a:spcAft>
                <a:spcPts val="0"/>
              </a:spcAft>
              <a:buClr>
                <a:schemeClr val="dk1"/>
              </a:buClr>
              <a:buSzPts val="1400"/>
              <a:buFont typeface="Calibri"/>
              <a:buNone/>
            </a:pPr>
            <a:r>
              <a:t/>
            </a:r>
            <a:endParaRPr sz="2500"/>
          </a:p>
          <a:p>
            <a:pPr indent="0" lvl="0" marL="0" rtl="0" algn="l">
              <a:lnSpc>
                <a:spcPct val="115000"/>
              </a:lnSpc>
              <a:spcBef>
                <a:spcPts val="0"/>
              </a:spcBef>
              <a:spcAft>
                <a:spcPts val="0"/>
              </a:spcAft>
              <a:buClr>
                <a:schemeClr val="dk1"/>
              </a:buClr>
              <a:buSzPts val="1100"/>
              <a:buFont typeface="Arial"/>
              <a:buNone/>
            </a:pPr>
            <a:r>
              <a:t/>
            </a:r>
            <a:endParaRPr sz="2500"/>
          </a:p>
          <a:p>
            <a:pPr indent="0" lvl="0" marL="0" rtl="0" algn="l">
              <a:lnSpc>
                <a:spcPct val="100000"/>
              </a:lnSpc>
              <a:spcBef>
                <a:spcPts val="0"/>
              </a:spcBef>
              <a:spcAft>
                <a:spcPts val="0"/>
              </a:spcAft>
              <a:buClr>
                <a:schemeClr val="dk1"/>
              </a:buClr>
              <a:buSzPts val="1400"/>
              <a:buFont typeface="Calibri"/>
              <a:buNone/>
            </a:pPr>
            <a:r>
              <a:t/>
            </a:r>
            <a:endParaRPr/>
          </a:p>
        </p:txBody>
      </p:sp>
      <p:sp>
        <p:nvSpPr>
          <p:cNvPr id="144" name="Google Shape;144;p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1" i="1" lang="fr-FR"/>
              <a:t>Bonjour les amis ! J’ai une photo à vous montrer.</a:t>
            </a:r>
            <a:endParaRPr/>
          </a:p>
          <a:p>
            <a:pPr indent="0" lvl="0" marL="0" rtl="0" algn="l">
              <a:lnSpc>
                <a:spcPct val="100000"/>
              </a:lnSpc>
              <a:spcBef>
                <a:spcPts val="0"/>
              </a:spcBef>
              <a:spcAft>
                <a:spcPts val="0"/>
              </a:spcAft>
              <a:buClr>
                <a:schemeClr val="dk1"/>
              </a:buClr>
              <a:buSzPts val="1200"/>
              <a:buFont typeface="Calibri"/>
              <a:buNone/>
            </a:pPr>
            <a:r>
              <a:rPr b="0" i="0" lang="fr-FR"/>
              <a:t>A</a:t>
            </a:r>
            <a:r>
              <a:rPr lang="fr-FR"/>
              <a:t>pporter sa propre photo avec ses grands-parents</a:t>
            </a:r>
            <a:endParaRPr/>
          </a:p>
          <a:p>
            <a:pPr indent="0" lvl="0" marL="0" marR="0" rtl="0" algn="l">
              <a:lnSpc>
                <a:spcPct val="100000"/>
              </a:lnSpc>
              <a:spcBef>
                <a:spcPts val="0"/>
              </a:spcBef>
              <a:spcAft>
                <a:spcPts val="0"/>
              </a:spcAft>
              <a:buClr>
                <a:srgbClr val="000000"/>
              </a:buClr>
              <a:buSzPts val="1400"/>
              <a:buFont typeface="Arial"/>
              <a:buNone/>
            </a:pPr>
            <a:r>
              <a:rPr lang="fr-FR"/>
              <a:t>La montrer aux apprenants et leur demander de deviner c’est qui </a:t>
            </a:r>
            <a:endParaRPr/>
          </a:p>
          <a:p>
            <a:pPr indent="0" lvl="0" marL="0" rtl="0" algn="l">
              <a:lnSpc>
                <a:spcPct val="100000"/>
              </a:lnSpc>
              <a:spcBef>
                <a:spcPts val="0"/>
              </a:spcBef>
              <a:spcAft>
                <a:spcPts val="0"/>
              </a:spcAft>
              <a:buClr>
                <a:schemeClr val="dk1"/>
              </a:buClr>
              <a:buSzPts val="1200"/>
              <a:buFont typeface="Calibri"/>
              <a:buNone/>
            </a:pPr>
            <a:r>
              <a:rPr b="1" i="1" lang="fr-FR"/>
              <a:t>Regardez, c’est qui à votre avis ?</a:t>
            </a:r>
            <a:endParaRPr/>
          </a:p>
          <a:p>
            <a:pPr indent="0" lvl="0" marL="0" rtl="0" algn="l">
              <a:lnSpc>
                <a:spcPct val="100000"/>
              </a:lnSpc>
              <a:spcBef>
                <a:spcPts val="0"/>
              </a:spcBef>
              <a:spcAft>
                <a:spcPts val="0"/>
              </a:spcAft>
              <a:buClr>
                <a:schemeClr val="dk1"/>
              </a:buClr>
              <a:buSzPts val="1200"/>
              <a:buFont typeface="Calibri"/>
              <a:buNone/>
            </a:pPr>
            <a:r>
              <a:rPr b="0" i="0" lang="fr-FR"/>
              <a:t>[Pause 5 secondes]</a:t>
            </a:r>
            <a:endParaRPr/>
          </a:p>
          <a:p>
            <a:pPr indent="0" lvl="0" marL="0" rtl="0" algn="l">
              <a:lnSpc>
                <a:spcPct val="100000"/>
              </a:lnSpc>
              <a:spcBef>
                <a:spcPts val="0"/>
              </a:spcBef>
              <a:spcAft>
                <a:spcPts val="0"/>
              </a:spcAft>
              <a:buClr>
                <a:schemeClr val="dk1"/>
              </a:buClr>
              <a:buSzPts val="1200"/>
              <a:buFont typeface="Calibri"/>
              <a:buNone/>
            </a:pPr>
            <a:r>
              <a:rPr b="1" i="1" lang="fr-FR"/>
              <a:t>C’est ma grand-mère et mon grand-père, mes grands-parents. Je les aime beaucoup. </a:t>
            </a:r>
            <a:endParaRPr/>
          </a:p>
          <a:p>
            <a:pPr indent="0" lvl="0" marL="0" rtl="0" algn="l">
              <a:lnSpc>
                <a:spcPct val="100000"/>
              </a:lnSpc>
              <a:spcBef>
                <a:spcPts val="0"/>
              </a:spcBef>
              <a:spcAft>
                <a:spcPts val="0"/>
              </a:spcAft>
              <a:buClr>
                <a:schemeClr val="dk1"/>
              </a:buClr>
              <a:buSzPts val="1200"/>
              <a:buFont typeface="Calibri"/>
              <a:buNone/>
            </a:pPr>
            <a:r>
              <a:t/>
            </a:r>
            <a:endParaRPr/>
          </a:p>
          <a:p>
            <a:pPr indent="0" lvl="0" marL="0" rtl="0" algn="l">
              <a:lnSpc>
                <a:spcPct val="100000"/>
              </a:lnSpc>
              <a:spcBef>
                <a:spcPts val="0"/>
              </a:spcBef>
              <a:spcAft>
                <a:spcPts val="0"/>
              </a:spcAft>
              <a:buClr>
                <a:schemeClr val="dk1"/>
              </a:buClr>
              <a:buSzPts val="1200"/>
              <a:buFont typeface="Calibri"/>
              <a:buNone/>
            </a:pPr>
            <a:r>
              <a:rPr b="1" i="1" lang="fr-FR"/>
              <a:t>Et vous ? Je suis sûr(e) que vous aimez vos grands-parents. </a:t>
            </a:r>
            <a:endParaRPr/>
          </a:p>
          <a:p>
            <a:pPr indent="0" lvl="0" marL="0" rtl="0" algn="l">
              <a:lnSpc>
                <a:spcPct val="100000"/>
              </a:lnSpc>
              <a:spcBef>
                <a:spcPts val="0"/>
              </a:spcBef>
              <a:spcAft>
                <a:spcPts val="0"/>
              </a:spcAft>
              <a:buClr>
                <a:schemeClr val="dk1"/>
              </a:buClr>
              <a:buSzPts val="1200"/>
              <a:buFont typeface="Calibri"/>
              <a:buNone/>
            </a:pPr>
            <a:r>
              <a:rPr b="1" i="1" lang="fr-FR"/>
              <a:t>Est-ce que vous leur rendez visite ? Que faites-vous ensemble ?</a:t>
            </a:r>
            <a:endParaRPr b="1" i="1"/>
          </a:p>
          <a:p>
            <a:pPr indent="0" lvl="0" marL="0" rtl="0" algn="l">
              <a:lnSpc>
                <a:spcPct val="100000"/>
              </a:lnSpc>
              <a:spcBef>
                <a:spcPts val="0"/>
              </a:spcBef>
              <a:spcAft>
                <a:spcPts val="0"/>
              </a:spcAft>
              <a:buClr>
                <a:schemeClr val="dk1"/>
              </a:buClr>
              <a:buSzPts val="1200"/>
              <a:buFont typeface="Calibri"/>
              <a:buNone/>
            </a:pPr>
            <a:r>
              <a:rPr b="0" i="0" lang="fr-FR"/>
              <a:t>[Pause 10 secondes]</a:t>
            </a:r>
            <a:endParaRPr/>
          </a:p>
        </p:txBody>
      </p:sp>
      <p:sp>
        <p:nvSpPr>
          <p:cNvPr id="152" name="Google Shape;152;p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3" name="Shape 63"/>
        <p:cNvGrpSpPr/>
        <p:nvPr/>
      </p:nvGrpSpPr>
      <p:grpSpPr>
        <a:xfrm>
          <a:off x="0" y="0"/>
          <a:ext cx="0" cy="0"/>
          <a:chOff x="0" y="0"/>
          <a:chExt cx="0" cy="0"/>
        </a:xfrm>
      </p:grpSpPr>
      <p:sp>
        <p:nvSpPr>
          <p:cNvPr id="64" name="Google Shape;64;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1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6" name="Google Shape;66;p1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7" name="Google Shape;67;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0" name="Shape 70"/>
        <p:cNvGrpSpPr/>
        <p:nvPr/>
      </p:nvGrpSpPr>
      <p:grpSpPr>
        <a:xfrm>
          <a:off x="0" y="0"/>
          <a:ext cx="0" cy="0"/>
          <a:chOff x="0" y="0"/>
          <a:chExt cx="0" cy="0"/>
        </a:xfrm>
      </p:grpSpPr>
      <p:sp>
        <p:nvSpPr>
          <p:cNvPr id="71" name="Google Shape;71;p1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p:nvPr>
            <p:ph idx="2" type="pic"/>
          </p:nvPr>
        </p:nvSpPr>
        <p:spPr>
          <a:xfrm>
            <a:off x="5183188" y="987425"/>
            <a:ext cx="6172200" cy="4873625"/>
          </a:xfrm>
          <a:prstGeom prst="rect">
            <a:avLst/>
          </a:prstGeom>
          <a:noFill/>
          <a:ln>
            <a:noFill/>
          </a:ln>
        </p:spPr>
      </p:sp>
      <p:sp>
        <p:nvSpPr>
          <p:cNvPr id="73" name="Google Shape;73;p1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4" name="Google Shape;7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7" name="Shape 77"/>
        <p:cNvGrpSpPr/>
        <p:nvPr/>
      </p:nvGrpSpPr>
      <p:grpSpPr>
        <a:xfrm>
          <a:off x="0" y="0"/>
          <a:ext cx="0" cy="0"/>
          <a:chOff x="0" y="0"/>
          <a:chExt cx="0" cy="0"/>
        </a:xfrm>
      </p:grpSpPr>
      <p:sp>
        <p:nvSpPr>
          <p:cNvPr id="78" name="Google Shape;78;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 name="Google Shape;8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3" name="Shape 83"/>
        <p:cNvGrpSpPr/>
        <p:nvPr/>
      </p:nvGrpSpPr>
      <p:grpSpPr>
        <a:xfrm>
          <a:off x="0" y="0"/>
          <a:ext cx="0" cy="0"/>
          <a:chOff x="0" y="0"/>
          <a:chExt cx="0" cy="0"/>
        </a:xfrm>
      </p:grpSpPr>
      <p:sp>
        <p:nvSpPr>
          <p:cNvPr id="84" name="Google Shape;84;p1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1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6" name="Google Shape;86;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_Blank">
    <p:spTree>
      <p:nvGrpSpPr>
        <p:cNvPr id="27" name="Shape 27"/>
        <p:cNvGrpSpPr/>
        <p:nvPr/>
      </p:nvGrpSpPr>
      <p:grpSpPr>
        <a:xfrm>
          <a:off x="0" y="0"/>
          <a:ext cx="0" cy="0"/>
          <a:chOff x="0" y="0"/>
          <a:chExt cx="0" cy="0"/>
        </a:xfrm>
      </p:grpSpPr>
      <p:sp>
        <p:nvSpPr>
          <p:cNvPr id="28" name="Google Shape;28;p4"/>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002060"/>
              </a:buClr>
              <a:buSzPts val="3200"/>
              <a:buFont typeface="Arial"/>
              <a:buNone/>
              <a:defRPr b="1" i="0" sz="3200" u="none" cap="none" strike="noStrike">
                <a:solidFill>
                  <a:srgbClr val="002060"/>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9" name="Shape 29"/>
        <p:cNvGrpSpPr/>
        <p:nvPr/>
      </p:nvGrpSpPr>
      <p:grpSpPr>
        <a:xfrm>
          <a:off x="0" y="0"/>
          <a:ext cx="0" cy="0"/>
          <a:chOff x="0" y="0"/>
          <a:chExt cx="0" cy="0"/>
        </a:xfrm>
      </p:grpSpPr>
      <p:sp>
        <p:nvSpPr>
          <p:cNvPr id="30" name="Google Shape;30;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renforcement">
  <p:cSld name="1_renforcement">
    <p:spTree>
      <p:nvGrpSpPr>
        <p:cNvPr id="33" name="Shape 33"/>
        <p:cNvGrpSpPr/>
        <p:nvPr/>
      </p:nvGrpSpPr>
      <p:grpSpPr>
        <a:xfrm>
          <a:off x="0" y="0"/>
          <a:ext cx="0" cy="0"/>
          <a:chOff x="0" y="0"/>
          <a:chExt cx="0" cy="0"/>
        </a:xfrm>
      </p:grpSpPr>
      <p:sp>
        <p:nvSpPr>
          <p:cNvPr id="34" name="Google Shape;34;p6"/>
          <p:cNvSpPr txBox="1"/>
          <p:nvPr>
            <p:ph idx="1" type="body"/>
          </p:nvPr>
        </p:nvSpPr>
        <p:spPr>
          <a:xfrm>
            <a:off x="0" y="538921"/>
            <a:ext cx="12192000" cy="584775"/>
          </a:xfrm>
          <a:prstGeom prst="rect">
            <a:avLst/>
          </a:prstGeom>
          <a:solidFill>
            <a:srgbClr val="DFBDC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002060"/>
              </a:buClr>
              <a:buSzPts val="3200"/>
              <a:buFont typeface="Arial"/>
              <a:buNone/>
              <a:defRPr b="1" i="0" sz="3200" u="none" cap="none" strike="noStrike">
                <a:solidFill>
                  <a:srgbClr val="002060"/>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6"/>
          <p:cNvSpPr txBox="1"/>
          <p:nvPr>
            <p:ph idx="2" type="body"/>
          </p:nvPr>
        </p:nvSpPr>
        <p:spPr>
          <a:xfrm>
            <a:off x="10057773" y="109893"/>
            <a:ext cx="2126607" cy="276999"/>
          </a:xfrm>
          <a:prstGeom prst="rect">
            <a:avLst/>
          </a:prstGeom>
          <a:solidFill>
            <a:srgbClr val="F1DDE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595959"/>
              </a:buClr>
              <a:buSzPts val="1200"/>
              <a:buFont typeface="Arial"/>
              <a:buNone/>
              <a:defRPr b="0" i="1" sz="1200" u="none" cap="none" strike="noStrike">
                <a:solidFill>
                  <a:srgbClr val="595959"/>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6" name="Shape 36"/>
        <p:cNvGrpSpPr/>
        <p:nvPr/>
      </p:nvGrpSpPr>
      <p:grpSpPr>
        <a:xfrm>
          <a:off x="0" y="0"/>
          <a:ext cx="0" cy="0"/>
          <a:chOff x="0" y="0"/>
          <a:chExt cx="0" cy="0"/>
        </a:xfrm>
      </p:grpSpPr>
      <p:sp>
        <p:nvSpPr>
          <p:cNvPr id="37" name="Google Shape;37;p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9" name="Google Shape;39;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9" name="Shape 49"/>
        <p:cNvGrpSpPr/>
        <p:nvPr/>
      </p:nvGrpSpPr>
      <p:grpSpPr>
        <a:xfrm>
          <a:off x="0" y="0"/>
          <a:ext cx="0" cy="0"/>
          <a:chOff x="0" y="0"/>
          <a:chExt cx="0" cy="0"/>
        </a:xfrm>
      </p:grpSpPr>
      <p:sp>
        <p:nvSpPr>
          <p:cNvPr id="50" name="Google Shape;50;p9"/>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4" name="Google Shape;54;p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 name="Google Shape;55;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8" name="Shape 58"/>
        <p:cNvGrpSpPr/>
        <p:nvPr/>
      </p:nvGrpSpPr>
      <p:grpSpPr>
        <a:xfrm>
          <a:off x="0" y="0"/>
          <a:ext cx="0" cy="0"/>
          <a:chOff x="0" y="0"/>
          <a:chExt cx="0" cy="0"/>
        </a:xfrm>
      </p:grpSpPr>
      <p:sp>
        <p:nvSpPr>
          <p:cNvPr id="59" name="Google Shape;59;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11.jpg"/><Relationship Id="rId5"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8.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18.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1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1.xml"/><Relationship Id="rId3" Type="http://schemas.openxmlformats.org/officeDocument/2006/relationships/image" Target="../media/image1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 Id="rId3" Type="http://schemas.openxmlformats.org/officeDocument/2006/relationships/image" Target="../media/image20.jpg"/><Relationship Id="rId4" Type="http://schemas.openxmlformats.org/officeDocument/2006/relationships/image" Target="../media/image17.jpg"/><Relationship Id="rId5" Type="http://schemas.openxmlformats.org/officeDocument/2006/relationships/image" Target="../media/image2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5"/>
          <p:cNvSpPr/>
          <p:nvPr/>
        </p:nvSpPr>
        <p:spPr>
          <a:xfrm>
            <a:off x="-1859" y="2946181"/>
            <a:ext cx="7337155" cy="1264473"/>
          </a:xfrm>
          <a:prstGeom prst="rect">
            <a:avLst/>
          </a:prstGeom>
          <a:solidFill>
            <a:srgbClr val="DDEAF6"/>
          </a:solidFill>
          <a:ln cap="flat" cmpd="sng" w="12700">
            <a:solidFill>
              <a:srgbClr val="DDEAF6"/>
            </a:solidFill>
            <a:prstDash val="solid"/>
            <a:miter lim="800000"/>
            <a:headEnd len="sm" w="sm" type="none"/>
            <a:tailEnd len="sm" w="sm" type="none"/>
          </a:ln>
        </p:spPr>
        <p:txBody>
          <a:bodyPr anchorCtr="0" anchor="ctr" bIns="45700" lIns="91425" spcFirstLastPara="1" rIns="91425" wrap="square" tIns="45700">
            <a:noAutofit/>
          </a:bodyPr>
          <a:lstStyle/>
          <a:p>
            <a:pPr indent="0" lvl="0" marL="182880" marR="0" rtl="0" algn="l">
              <a:lnSpc>
                <a:spcPct val="110000"/>
              </a:lnSpc>
              <a:spcBef>
                <a:spcPts val="0"/>
              </a:spcBef>
              <a:spcAft>
                <a:spcPts val="0"/>
              </a:spcAft>
              <a:buClr>
                <a:srgbClr val="000000"/>
              </a:buClr>
              <a:buSzPts val="3200"/>
              <a:buFont typeface="Arial"/>
              <a:buNone/>
            </a:pPr>
            <a:r>
              <a:rPr b="1" i="0" lang="fr-FR" sz="3200" u="none" cap="none" strike="noStrike">
                <a:solidFill>
                  <a:srgbClr val="002060"/>
                </a:solidFill>
                <a:latin typeface="Arial"/>
                <a:ea typeface="Arial"/>
                <a:cs typeface="Arial"/>
                <a:sym typeface="Arial"/>
              </a:rPr>
              <a:t>Classe : EB6 </a:t>
            </a:r>
            <a:endParaRPr b="1" i="0" sz="3200" u="none" cap="none" strike="noStrike">
              <a:solidFill>
                <a:srgbClr val="002060"/>
              </a:solidFill>
              <a:latin typeface="Arial"/>
              <a:ea typeface="Arial"/>
              <a:cs typeface="Arial"/>
              <a:sym typeface="Arial"/>
            </a:endParaRPr>
          </a:p>
          <a:p>
            <a:pPr indent="0" lvl="0" marL="182880" marR="0" rtl="0" algn="l">
              <a:lnSpc>
                <a:spcPct val="110000"/>
              </a:lnSpc>
              <a:spcBef>
                <a:spcPts val="0"/>
              </a:spcBef>
              <a:spcAft>
                <a:spcPts val="0"/>
              </a:spcAft>
              <a:buClr>
                <a:srgbClr val="000000"/>
              </a:buClr>
              <a:buSzPts val="3200"/>
              <a:buFont typeface="Arial"/>
              <a:buNone/>
            </a:pPr>
            <a:r>
              <a:rPr b="1" i="0" lang="fr-FR" sz="3200" u="none" cap="none" strike="noStrike">
                <a:solidFill>
                  <a:srgbClr val="002060"/>
                </a:solidFill>
                <a:latin typeface="Arial"/>
                <a:ea typeface="Arial"/>
                <a:cs typeface="Arial"/>
                <a:sym typeface="Arial"/>
              </a:rPr>
              <a:t>Leçon 6 : La ruse de Cléopâtre </a:t>
            </a:r>
            <a:endParaRPr b="1" i="0" sz="3200" u="none" cap="none" strike="noStrike">
              <a:solidFill>
                <a:srgbClr val="002060"/>
              </a:solidFill>
              <a:latin typeface="Arial"/>
              <a:ea typeface="Arial"/>
              <a:cs typeface="Arial"/>
              <a:sym typeface="Arial"/>
            </a:endParaRPr>
          </a:p>
        </p:txBody>
      </p:sp>
      <p:sp>
        <p:nvSpPr>
          <p:cNvPr id="94" name="Google Shape;94;p15"/>
          <p:cNvSpPr/>
          <p:nvPr/>
        </p:nvSpPr>
        <p:spPr>
          <a:xfrm>
            <a:off x="-1859" y="1987757"/>
            <a:ext cx="7337155" cy="961259"/>
          </a:xfrm>
          <a:prstGeom prst="rect">
            <a:avLst/>
          </a:prstGeom>
          <a:solidFill>
            <a:srgbClr val="578CC3"/>
          </a:solidFill>
          <a:ln cap="flat" cmpd="sng" w="12700">
            <a:solidFill>
              <a:srgbClr val="578CC3"/>
            </a:solidFill>
            <a:prstDash val="solid"/>
            <a:miter lim="800000"/>
            <a:headEnd len="sm" w="sm" type="none"/>
            <a:tailEnd len="sm" w="sm" type="none"/>
          </a:ln>
        </p:spPr>
        <p:txBody>
          <a:bodyPr anchorCtr="0" anchor="ctr" bIns="45700" lIns="91425" spcFirstLastPara="1" rIns="91425" wrap="square" tIns="45700">
            <a:noAutofit/>
          </a:bodyPr>
          <a:lstStyle/>
          <a:p>
            <a:pPr indent="0" lvl="0" marL="182880" marR="0" rtl="0" algn="l">
              <a:lnSpc>
                <a:spcPct val="100000"/>
              </a:lnSpc>
              <a:spcBef>
                <a:spcPts val="0"/>
              </a:spcBef>
              <a:spcAft>
                <a:spcPts val="0"/>
              </a:spcAft>
              <a:buClr>
                <a:srgbClr val="FFFFFF"/>
              </a:buClr>
              <a:buSzPts val="4000"/>
              <a:buFont typeface="Arial"/>
              <a:buNone/>
            </a:pPr>
            <a:r>
              <a:rPr b="1" i="0" lang="fr-FR" sz="4000" u="none" cap="none" strike="noStrike">
                <a:solidFill>
                  <a:srgbClr val="FFFFFF"/>
                </a:solidFill>
                <a:latin typeface="Arial"/>
                <a:ea typeface="Arial"/>
                <a:cs typeface="Arial"/>
                <a:sym typeface="Arial"/>
              </a:rPr>
              <a:t>Unité 2 - Personnes et lieux </a:t>
            </a:r>
            <a:endParaRPr b="1" i="0" sz="4000" u="none" cap="none" strike="noStrike">
              <a:solidFill>
                <a:srgbClr val="FFFFFF"/>
              </a:solidFill>
              <a:latin typeface="Arial"/>
              <a:ea typeface="Arial"/>
              <a:cs typeface="Arial"/>
              <a:sym typeface="Arial"/>
            </a:endParaRPr>
          </a:p>
        </p:txBody>
      </p:sp>
      <p:pic>
        <p:nvPicPr>
          <p:cNvPr id="95" name="Google Shape;95;p15"/>
          <p:cNvPicPr preferRelativeResize="0"/>
          <p:nvPr/>
        </p:nvPicPr>
        <p:blipFill rotWithShape="1">
          <a:blip r:embed="rId3">
            <a:alphaModFix/>
          </a:blip>
          <a:srcRect b="0" l="0" r="0" t="0"/>
          <a:stretch/>
        </p:blipFill>
        <p:spPr>
          <a:xfrm>
            <a:off x="8434587" y="1207355"/>
            <a:ext cx="2837566" cy="3848653"/>
          </a:xfrm>
          <a:prstGeom prst="rect">
            <a:avLst/>
          </a:prstGeom>
          <a:noFill/>
          <a:ln>
            <a:noFill/>
          </a:ln>
        </p:spPr>
      </p:pic>
      <p:pic>
        <p:nvPicPr>
          <p:cNvPr id="96" name="Google Shape;96;p15"/>
          <p:cNvPicPr preferRelativeResize="0"/>
          <p:nvPr/>
        </p:nvPicPr>
        <p:blipFill rotWithShape="1">
          <a:blip r:embed="rId4">
            <a:alphaModFix/>
          </a:blip>
          <a:srcRect b="84635" l="0" r="0" t="0"/>
          <a:stretch/>
        </p:blipFill>
        <p:spPr>
          <a:xfrm>
            <a:off x="0" y="0"/>
            <a:ext cx="12192000" cy="1053737"/>
          </a:xfrm>
          <a:prstGeom prst="rect">
            <a:avLst/>
          </a:prstGeom>
          <a:noFill/>
          <a:ln>
            <a:noFill/>
          </a:ln>
        </p:spPr>
      </p:pic>
      <p:pic>
        <p:nvPicPr>
          <p:cNvPr id="97" name="Google Shape;97;p15"/>
          <p:cNvPicPr preferRelativeResize="0"/>
          <p:nvPr/>
        </p:nvPicPr>
        <p:blipFill rotWithShape="1">
          <a:blip r:embed="rId5">
            <a:alphaModFix/>
          </a:blip>
          <a:srcRect b="0" l="0" r="0" t="0"/>
          <a:stretch/>
        </p:blipFill>
        <p:spPr>
          <a:xfrm>
            <a:off x="3172968" y="5433686"/>
            <a:ext cx="5846064" cy="774192"/>
          </a:xfrm>
          <a:prstGeom prst="rect">
            <a:avLst/>
          </a:prstGeom>
          <a:noFill/>
          <a:ln>
            <a:noFill/>
          </a:ln>
        </p:spPr>
      </p:pic>
      <p:sp>
        <p:nvSpPr>
          <p:cNvPr id="98" name="Google Shape;98;p15"/>
          <p:cNvSpPr/>
          <p:nvPr/>
        </p:nvSpPr>
        <p:spPr>
          <a:xfrm>
            <a:off x="494211" y="6281856"/>
            <a:ext cx="11508378" cy="545983"/>
          </a:xfrm>
          <a:prstGeom prst="rect">
            <a:avLst/>
          </a:prstGeom>
          <a:noFill/>
          <a:ln>
            <a:noFill/>
          </a:ln>
        </p:spPr>
        <p:txBody>
          <a:bodyPr anchorCtr="0" anchor="t" bIns="45700" lIns="91425" spcFirstLastPara="1" rIns="91425" wrap="square" tIns="45700">
            <a:noAutofit/>
          </a:bodyPr>
          <a:lstStyle/>
          <a:p>
            <a:pPr indent="0" lvl="0" marL="0" marR="0" rtl="0" algn="ctr">
              <a:lnSpc>
                <a:spcPct val="133333"/>
              </a:lnSpc>
              <a:spcBef>
                <a:spcPts val="0"/>
              </a:spcBef>
              <a:spcAft>
                <a:spcPts val="0"/>
              </a:spcAft>
              <a:buClr>
                <a:srgbClr val="000000"/>
              </a:buClr>
              <a:buSzPts val="900"/>
              <a:buFont typeface="Arial"/>
              <a:buNone/>
            </a:pPr>
            <a:r>
              <a:rPr b="0" i="0" lang="fr-FR" sz="900" u="none" cap="none" strike="noStrike">
                <a:solidFill>
                  <a:srgbClr val="3C3C3B"/>
                </a:solidFill>
                <a:latin typeface="Calibri"/>
                <a:ea typeface="Calibri"/>
                <a:cs typeface="Calibri"/>
                <a:sym typeface="Calibri"/>
              </a:rPr>
              <a:t>Ce matériel a pu être réalisé grâce au soutien généreux du peuple américain à travers l’Agence des États-Unis pour le Développement International (USAID). Son contenu relève de la responsabilité de QITABI 2 et ne reflète pas nécessairement les points de vue de l’USAID ou du Gouvernement américain. Ce matériel est réalisé par le Bureau Comité Académique Commun et le Bureau des Equipements et des Outils Pédagogiques au Centre de Recherche et de Développement Pédagogiques (CRDP) grâce au soutien du projet QITABI 2 financé par l’USAID.</a:t>
            </a:r>
            <a:endParaRPr b="0" i="0" sz="900" u="none" cap="none" strike="noStrike">
              <a:solidFill>
                <a:srgbClr val="3C3C3B"/>
              </a:solidFill>
              <a:latin typeface="Calibri"/>
              <a:ea typeface="Calibri"/>
              <a:cs typeface="Calibri"/>
              <a:sym typeface="Calibri"/>
            </a:endParaRPr>
          </a:p>
        </p:txBody>
      </p:sp>
      <p:cxnSp>
        <p:nvCxnSpPr>
          <p:cNvPr id="99" name="Google Shape;99;p15"/>
          <p:cNvCxnSpPr/>
          <p:nvPr/>
        </p:nvCxnSpPr>
        <p:spPr>
          <a:xfrm>
            <a:off x="557349" y="6246361"/>
            <a:ext cx="11382102" cy="0"/>
          </a:xfrm>
          <a:prstGeom prst="straightConnector1">
            <a:avLst/>
          </a:prstGeom>
          <a:noFill/>
          <a:ln cap="flat" cmpd="sng" w="19050">
            <a:solidFill>
              <a:srgbClr val="5B8CC1"/>
            </a:solidFill>
            <a:prstDash val="solid"/>
            <a:miter lim="800000"/>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pic>
        <p:nvPicPr>
          <p:cNvPr id="160" name="Google Shape;160;p24"/>
          <p:cNvPicPr preferRelativeResize="0"/>
          <p:nvPr/>
        </p:nvPicPr>
        <p:blipFill rotWithShape="1">
          <a:blip r:embed="rId3">
            <a:alphaModFix/>
          </a:blip>
          <a:srcRect b="0" l="0" r="0" t="0"/>
          <a:stretch/>
        </p:blipFill>
        <p:spPr>
          <a:xfrm>
            <a:off x="1541061" y="1412312"/>
            <a:ext cx="8705772" cy="5282686"/>
          </a:xfrm>
          <a:prstGeom prst="rect">
            <a:avLst/>
          </a:prstGeom>
          <a:noFill/>
          <a:ln>
            <a:noFill/>
          </a:ln>
        </p:spPr>
      </p:pic>
      <p:pic>
        <p:nvPicPr>
          <p:cNvPr id="161" name="Google Shape;161;p24"/>
          <p:cNvPicPr preferRelativeResize="0"/>
          <p:nvPr/>
        </p:nvPicPr>
        <p:blipFill rotWithShape="1">
          <a:blip r:embed="rId4">
            <a:alphaModFix/>
          </a:blip>
          <a:srcRect b="0" l="0" r="0" t="0"/>
          <a:stretch/>
        </p:blipFill>
        <p:spPr>
          <a:xfrm>
            <a:off x="11126965" y="5839279"/>
            <a:ext cx="780635" cy="784152"/>
          </a:xfrm>
          <a:prstGeom prst="rect">
            <a:avLst/>
          </a:prstGeom>
          <a:noFill/>
          <a:ln>
            <a:noFill/>
          </a:ln>
        </p:spPr>
      </p:pic>
      <p:sp>
        <p:nvSpPr>
          <p:cNvPr id="162" name="Google Shape;162;p24"/>
          <p:cNvSpPr/>
          <p:nvPr/>
        </p:nvSpPr>
        <p:spPr>
          <a:xfrm>
            <a:off x="939643" y="267688"/>
            <a:ext cx="10809671" cy="1055608"/>
          </a:xfrm>
          <a:prstGeom prst="roundRect">
            <a:avLst>
              <a:gd fmla="val 16667" name="adj"/>
            </a:avLst>
          </a:prstGeom>
          <a:solidFill>
            <a:srgbClr val="FBE4D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2800"/>
              <a:buFont typeface="Calibri"/>
              <a:buNone/>
            </a:pPr>
            <a:r>
              <a:rPr b="0" i="0" lang="fr-FR" sz="2800" u="none" cap="none" strike="noStrike">
                <a:solidFill>
                  <a:schemeClr val="dk1"/>
                </a:solidFill>
                <a:latin typeface="Calibri"/>
                <a:ea typeface="Calibri"/>
                <a:cs typeface="Calibri"/>
                <a:sym typeface="Calibri"/>
              </a:rPr>
              <a:t>Est-ce qu’elle fait le portrait de son grand-père ou elle raconte ses vacances avec son grand-père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62"/>
                                        </p:tgtEl>
                                        <p:attrNameLst>
                                          <p:attrName>style.visibility</p:attrName>
                                        </p:attrNameLst>
                                      </p:cBhvr>
                                      <p:to>
                                        <p:strVal val="visible"/>
                                      </p:to>
                                    </p:set>
                                    <p:anim calcmode="lin" valueType="num">
                                      <p:cBhvr additive="base">
                                        <p:cTn dur="1500"/>
                                        <p:tgtEl>
                                          <p:spTgt spid="162"/>
                                        </p:tgtEl>
                                        <p:attrNameLst>
                                          <p:attrName>ppt_w</p:attrName>
                                        </p:attrNameLst>
                                      </p:cBhvr>
                                      <p:tavLst>
                                        <p:tav fmla="" tm="0">
                                          <p:val>
                                            <p:strVal val="0"/>
                                          </p:val>
                                        </p:tav>
                                        <p:tav fmla="" tm="100000">
                                          <p:val>
                                            <p:strVal val="#ppt_w"/>
                                          </p:val>
                                        </p:tav>
                                      </p:tavLst>
                                    </p:anim>
                                    <p:anim calcmode="lin" valueType="num">
                                      <p:cBhvr additive="base">
                                        <p:cTn dur="1500"/>
                                        <p:tgtEl>
                                          <p:spTgt spid="16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5"/>
          <p:cNvSpPr/>
          <p:nvPr/>
        </p:nvSpPr>
        <p:spPr>
          <a:xfrm>
            <a:off x="464295" y="972515"/>
            <a:ext cx="11263410" cy="109728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000"/>
              <a:buFont typeface="Calibri"/>
              <a:buNone/>
            </a:pPr>
            <a:r>
              <a:rPr b="1" i="0" lang="fr-FR" sz="3000" u="none" cap="none" strike="noStrike">
                <a:solidFill>
                  <a:srgbClr val="595959"/>
                </a:solidFill>
                <a:latin typeface="Calibri"/>
                <a:ea typeface="Calibri"/>
                <a:cs typeface="Calibri"/>
                <a:sym typeface="Calibri"/>
              </a:rPr>
              <a:t>Est-ce que Imane fait le portrait de son grand-père ? </a:t>
            </a:r>
            <a:endParaRPr b="1" i="0" sz="3000" u="none" cap="none" strike="noStrike">
              <a:solidFill>
                <a:srgbClr val="595959"/>
              </a:solidFill>
              <a:latin typeface="Calibri"/>
              <a:ea typeface="Calibri"/>
              <a:cs typeface="Calibri"/>
              <a:sym typeface="Calibri"/>
            </a:endParaRPr>
          </a:p>
        </p:txBody>
      </p:sp>
      <p:sp>
        <p:nvSpPr>
          <p:cNvPr id="169" name="Google Shape;169;p25"/>
          <p:cNvSpPr/>
          <p:nvPr/>
        </p:nvSpPr>
        <p:spPr>
          <a:xfrm>
            <a:off x="464295" y="4239566"/>
            <a:ext cx="11263410" cy="109728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000"/>
              <a:buFont typeface="Calibri"/>
              <a:buNone/>
            </a:pPr>
            <a:r>
              <a:rPr b="1" i="0" lang="fr-FR" sz="3000" u="none" cap="none" strike="noStrike">
                <a:solidFill>
                  <a:srgbClr val="595959"/>
                </a:solidFill>
                <a:latin typeface="Calibri"/>
                <a:ea typeface="Calibri"/>
                <a:cs typeface="Calibri"/>
                <a:sym typeface="Calibri"/>
              </a:rPr>
              <a:t>Est-ce que Imane raconte ses vacances avec son grand-père ?</a:t>
            </a:r>
            <a:endParaRPr b="1" i="0" sz="3000" u="none" cap="none" strike="noStrike">
              <a:solidFill>
                <a:srgbClr val="595959"/>
              </a:solidFill>
              <a:latin typeface="Calibri"/>
              <a:ea typeface="Calibri"/>
              <a:cs typeface="Calibri"/>
              <a:sym typeface="Calibri"/>
            </a:endParaRPr>
          </a:p>
        </p:txBody>
      </p:sp>
      <p:sp>
        <p:nvSpPr>
          <p:cNvPr id="170" name="Google Shape;170;p25"/>
          <p:cNvSpPr/>
          <p:nvPr/>
        </p:nvSpPr>
        <p:spPr>
          <a:xfrm>
            <a:off x="5169877" y="2651760"/>
            <a:ext cx="1852246" cy="1005840"/>
          </a:xfrm>
          <a:prstGeom prst="ellipse">
            <a:avLst/>
          </a:prstGeom>
          <a:solidFill>
            <a:srgbClr val="DDEA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0"/>
              <a:buFont typeface="Arial"/>
              <a:buNone/>
            </a:pPr>
            <a:r>
              <a:rPr b="1" i="0" lang="fr-FR" sz="8000" u="none" cap="none" strike="noStrike">
                <a:solidFill>
                  <a:srgbClr val="2E75B5"/>
                </a:solidFill>
                <a:latin typeface="Calibri"/>
                <a:ea typeface="Calibri"/>
                <a:cs typeface="Calibri"/>
                <a:sym typeface="Calibri"/>
              </a:rPr>
              <a:t>ou</a:t>
            </a:r>
            <a:endParaRPr b="1" i="0" sz="8000" u="none" cap="none" strike="noStrike">
              <a:solidFill>
                <a:srgbClr val="2E75B5"/>
              </a:solidFill>
              <a:latin typeface="Calibri"/>
              <a:ea typeface="Calibri"/>
              <a:cs typeface="Calibri"/>
              <a:sym typeface="Calibri"/>
            </a:endParaRPr>
          </a:p>
        </p:txBody>
      </p:sp>
      <p:sp>
        <p:nvSpPr>
          <p:cNvPr id="171" name="Google Shape;171;p25"/>
          <p:cNvSpPr/>
          <p:nvPr/>
        </p:nvSpPr>
        <p:spPr>
          <a:xfrm>
            <a:off x="10847570" y="1225092"/>
            <a:ext cx="880135" cy="592124"/>
          </a:xfrm>
          <a:custGeom>
            <a:rect b="b" l="l" r="r" t="t"/>
            <a:pathLst>
              <a:path extrusionOk="0" h="632630" w="682136">
                <a:moveTo>
                  <a:pt x="85" y="384941"/>
                </a:moveTo>
                <a:cubicBezTo>
                  <a:pt x="85" y="359891"/>
                  <a:pt x="-106" y="334078"/>
                  <a:pt x="85" y="308265"/>
                </a:cubicBezTo>
                <a:cubicBezTo>
                  <a:pt x="561" y="255401"/>
                  <a:pt x="59997" y="198347"/>
                  <a:pt x="111813" y="197585"/>
                </a:cubicBezTo>
                <a:cubicBezTo>
                  <a:pt x="143055" y="197108"/>
                  <a:pt x="159152" y="207872"/>
                  <a:pt x="163915" y="240257"/>
                </a:cubicBezTo>
                <a:cubicBezTo>
                  <a:pt x="168963" y="274642"/>
                  <a:pt x="178107" y="308170"/>
                  <a:pt x="181631" y="343031"/>
                </a:cubicBezTo>
                <a:cubicBezTo>
                  <a:pt x="186870" y="394847"/>
                  <a:pt x="204205" y="401134"/>
                  <a:pt x="244020" y="369035"/>
                </a:cubicBezTo>
                <a:cubicBezTo>
                  <a:pt x="296217" y="327125"/>
                  <a:pt x="338127" y="274356"/>
                  <a:pt x="388419" y="230541"/>
                </a:cubicBezTo>
                <a:cubicBezTo>
                  <a:pt x="461666" y="166628"/>
                  <a:pt x="519769" y="87095"/>
                  <a:pt x="597778" y="28040"/>
                </a:cubicBezTo>
                <a:cubicBezTo>
                  <a:pt x="608065" y="20229"/>
                  <a:pt x="619400" y="13371"/>
                  <a:pt x="629782" y="6989"/>
                </a:cubicBezTo>
                <a:cubicBezTo>
                  <a:pt x="657119" y="-9775"/>
                  <a:pt x="676455" y="4894"/>
                  <a:pt x="680836" y="37374"/>
                </a:cubicBezTo>
                <a:cubicBezTo>
                  <a:pt x="689218" y="99668"/>
                  <a:pt x="655786" y="142816"/>
                  <a:pt x="617305" y="183678"/>
                </a:cubicBezTo>
                <a:cubicBezTo>
                  <a:pt x="551106" y="253782"/>
                  <a:pt x="485098" y="324077"/>
                  <a:pt x="417089" y="392466"/>
                </a:cubicBezTo>
                <a:cubicBezTo>
                  <a:pt x="350795" y="459141"/>
                  <a:pt x="290121" y="531531"/>
                  <a:pt x="215731" y="590015"/>
                </a:cubicBezTo>
                <a:cubicBezTo>
                  <a:pt x="193537" y="607445"/>
                  <a:pt x="170582" y="623447"/>
                  <a:pt x="144007" y="631258"/>
                </a:cubicBezTo>
                <a:cubicBezTo>
                  <a:pt x="126672" y="636401"/>
                  <a:pt x="108003" y="626019"/>
                  <a:pt x="93430" y="617828"/>
                </a:cubicBezTo>
                <a:cubicBezTo>
                  <a:pt x="51043" y="593729"/>
                  <a:pt x="19039" y="564773"/>
                  <a:pt x="13515" y="507528"/>
                </a:cubicBezTo>
                <a:cubicBezTo>
                  <a:pt x="9610" y="467237"/>
                  <a:pt x="7133" y="426089"/>
                  <a:pt x="85" y="384941"/>
                </a:cubicBezTo>
                <a:close/>
              </a:path>
            </a:pathLst>
          </a:custGeom>
          <a:solidFill>
            <a:srgbClr val="1A944C"/>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168"/>
                                        </p:tgtEl>
                                        <p:attrNameLst>
                                          <p:attrName>style.visibility</p:attrName>
                                        </p:attrNameLst>
                                      </p:cBhvr>
                                      <p:to>
                                        <p:strVal val="visible"/>
                                      </p:to>
                                    </p:set>
                                    <p:animEffect filter="fade" transition="in">
                                      <p:cBhvr>
                                        <p:cTn dur="1000"/>
                                        <p:tgtEl>
                                          <p:spTgt spid="168"/>
                                        </p:tgtEl>
                                      </p:cBhvr>
                                    </p:animEffect>
                                  </p:childTnLst>
                                </p:cTn>
                              </p:par>
                            </p:childTnLst>
                          </p:cTn>
                        </p:par>
                        <p:par>
                          <p:cTn fill="hold">
                            <p:stCondLst>
                              <p:cond delay="1000"/>
                            </p:stCondLst>
                            <p:childTnLst>
                              <p:par>
                                <p:cTn fill="hold" nodeType="afterEffect" presetClass="entr" presetID="10" presetSubtype="0">
                                  <p:stCondLst>
                                    <p:cond delay="2250"/>
                                  </p:stCondLst>
                                  <p:childTnLst>
                                    <p:set>
                                      <p:cBhvr>
                                        <p:cTn dur="1" fill="hold">
                                          <p:stCondLst>
                                            <p:cond delay="0"/>
                                          </p:stCondLst>
                                        </p:cTn>
                                        <p:tgtEl>
                                          <p:spTgt spid="170"/>
                                        </p:tgtEl>
                                        <p:attrNameLst>
                                          <p:attrName>style.visibility</p:attrName>
                                        </p:attrNameLst>
                                      </p:cBhvr>
                                      <p:to>
                                        <p:strVal val="visible"/>
                                      </p:to>
                                    </p:set>
                                    <p:animEffect filter="fade" transition="in">
                                      <p:cBhvr>
                                        <p:cTn dur="500"/>
                                        <p:tgtEl>
                                          <p:spTgt spid="170"/>
                                        </p:tgtEl>
                                      </p:cBhvr>
                                    </p:animEffect>
                                  </p:childTnLst>
                                </p:cTn>
                              </p:par>
                            </p:childTnLst>
                          </p:cTn>
                        </p:par>
                        <p:par>
                          <p:cTn fill="hold">
                            <p:stCondLst>
                              <p:cond delay="1500"/>
                            </p:stCondLst>
                            <p:childTnLst>
                              <p:par>
                                <p:cTn fill="hold" nodeType="afterEffect" presetClass="entr" presetID="10" presetSubtype="0">
                                  <p:stCondLst>
                                    <p:cond delay="500"/>
                                  </p:stCondLst>
                                  <p:childTnLst>
                                    <p:set>
                                      <p:cBhvr>
                                        <p:cTn dur="1" fill="hold">
                                          <p:stCondLst>
                                            <p:cond delay="0"/>
                                          </p:stCondLst>
                                        </p:cTn>
                                        <p:tgtEl>
                                          <p:spTgt spid="169"/>
                                        </p:tgtEl>
                                        <p:attrNameLst>
                                          <p:attrName>style.visibility</p:attrName>
                                        </p:attrNameLst>
                                      </p:cBhvr>
                                      <p:to>
                                        <p:strVal val="visible"/>
                                      </p:to>
                                    </p:set>
                                    <p:animEffect filter="fade" transition="in">
                                      <p:cBhvr>
                                        <p:cTn dur="1000"/>
                                        <p:tgtEl>
                                          <p:spTgt spid="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6"/>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Choisissez la bonne réponse A ou B. </a:t>
            </a:r>
            <a:endParaRPr/>
          </a:p>
        </p:txBody>
      </p:sp>
      <p:pic>
        <p:nvPicPr>
          <p:cNvPr id="178" name="Google Shape;178;p26"/>
          <p:cNvPicPr preferRelativeResize="0"/>
          <p:nvPr/>
        </p:nvPicPr>
        <p:blipFill rotWithShape="1">
          <a:blip r:embed="rId3">
            <a:alphaModFix/>
          </a:blip>
          <a:srcRect b="0" l="0" r="0" t="0"/>
          <a:stretch/>
        </p:blipFill>
        <p:spPr>
          <a:xfrm>
            <a:off x="4743515" y="1823177"/>
            <a:ext cx="2736892" cy="3515854"/>
          </a:xfrm>
          <a:prstGeom prst="rect">
            <a:avLst/>
          </a:prstGeom>
          <a:noFill/>
          <a:ln>
            <a:noFill/>
          </a:ln>
        </p:spPr>
      </p:pic>
      <p:sp>
        <p:nvSpPr>
          <p:cNvPr id="179" name="Google Shape;179;p26"/>
          <p:cNvSpPr/>
          <p:nvPr/>
        </p:nvSpPr>
        <p:spPr>
          <a:xfrm>
            <a:off x="2640587" y="1582642"/>
            <a:ext cx="483996" cy="483996"/>
          </a:xfrm>
          <a:prstGeom prst="ellipse">
            <a:avLst/>
          </a:prstGeom>
          <a:solidFill>
            <a:srgbClr val="1E88E5">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1</a:t>
            </a:r>
            <a:endParaRPr b="0" i="0" sz="1000" u="none" cap="none" strike="noStrike">
              <a:solidFill>
                <a:srgbClr val="FFFFFF"/>
              </a:solidFill>
              <a:latin typeface="Arial"/>
              <a:ea typeface="Arial"/>
              <a:cs typeface="Arial"/>
              <a:sym typeface="Arial"/>
            </a:endParaRPr>
          </a:p>
        </p:txBody>
      </p:sp>
      <p:sp>
        <p:nvSpPr>
          <p:cNvPr id="180" name="Google Shape;180;p26"/>
          <p:cNvSpPr/>
          <p:nvPr/>
        </p:nvSpPr>
        <p:spPr>
          <a:xfrm>
            <a:off x="2640587" y="2339876"/>
            <a:ext cx="483996" cy="483996"/>
          </a:xfrm>
          <a:prstGeom prst="ellipse">
            <a:avLst/>
          </a:prstGeom>
          <a:solidFill>
            <a:srgbClr val="FFB30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2</a:t>
            </a:r>
            <a:endParaRPr b="0" i="0" sz="1000" u="none" cap="none" strike="noStrike">
              <a:solidFill>
                <a:srgbClr val="FFFFFF"/>
              </a:solidFill>
              <a:latin typeface="Arial"/>
              <a:ea typeface="Arial"/>
              <a:cs typeface="Arial"/>
              <a:sym typeface="Arial"/>
            </a:endParaRPr>
          </a:p>
        </p:txBody>
      </p:sp>
      <p:sp>
        <p:nvSpPr>
          <p:cNvPr id="181" name="Google Shape;181;p26"/>
          <p:cNvSpPr/>
          <p:nvPr/>
        </p:nvSpPr>
        <p:spPr>
          <a:xfrm>
            <a:off x="2640587" y="3097110"/>
            <a:ext cx="483996" cy="483996"/>
          </a:xfrm>
          <a:prstGeom prst="ellipse">
            <a:avLst/>
          </a:prstGeom>
          <a:solidFill>
            <a:srgbClr val="5C0F8B">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3</a:t>
            </a:r>
            <a:endParaRPr b="0" i="0" sz="1000" u="none" cap="none" strike="noStrike">
              <a:solidFill>
                <a:srgbClr val="FFFFFF"/>
              </a:solidFill>
              <a:latin typeface="Arial"/>
              <a:ea typeface="Arial"/>
              <a:cs typeface="Arial"/>
              <a:sym typeface="Arial"/>
            </a:endParaRPr>
          </a:p>
        </p:txBody>
      </p:sp>
      <p:sp>
        <p:nvSpPr>
          <p:cNvPr id="182" name="Google Shape;182;p26"/>
          <p:cNvSpPr/>
          <p:nvPr/>
        </p:nvSpPr>
        <p:spPr>
          <a:xfrm>
            <a:off x="2640587" y="3854344"/>
            <a:ext cx="483996" cy="483996"/>
          </a:xfrm>
          <a:prstGeom prst="ellipse">
            <a:avLst/>
          </a:prstGeom>
          <a:solidFill>
            <a:srgbClr val="E30F0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4</a:t>
            </a:r>
            <a:endParaRPr b="0" i="0" sz="1000" u="none" cap="none" strike="noStrike">
              <a:solidFill>
                <a:srgbClr val="FFFFFF"/>
              </a:solidFill>
              <a:latin typeface="Arial"/>
              <a:ea typeface="Arial"/>
              <a:cs typeface="Arial"/>
              <a:sym typeface="Arial"/>
            </a:endParaRPr>
          </a:p>
        </p:txBody>
      </p:sp>
      <p:sp>
        <p:nvSpPr>
          <p:cNvPr id="183" name="Google Shape;183;p26"/>
          <p:cNvSpPr/>
          <p:nvPr/>
        </p:nvSpPr>
        <p:spPr>
          <a:xfrm>
            <a:off x="2640587" y="4611578"/>
            <a:ext cx="483996" cy="483996"/>
          </a:xfrm>
          <a:prstGeom prst="ellipse">
            <a:avLst/>
          </a:prstGeom>
          <a:solidFill>
            <a:srgbClr val="00B05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5</a:t>
            </a:r>
            <a:endParaRPr b="0" i="0" sz="1000" u="none" cap="none" strike="noStrike">
              <a:solidFill>
                <a:srgbClr val="FFFFFF"/>
              </a:solidFill>
              <a:latin typeface="Arial"/>
              <a:ea typeface="Arial"/>
              <a:cs typeface="Arial"/>
              <a:sym typeface="Arial"/>
            </a:endParaRPr>
          </a:p>
        </p:txBody>
      </p:sp>
      <p:sp>
        <p:nvSpPr>
          <p:cNvPr id="184" name="Google Shape;184;p26"/>
          <p:cNvSpPr/>
          <p:nvPr/>
        </p:nvSpPr>
        <p:spPr>
          <a:xfrm>
            <a:off x="2640587" y="5368812"/>
            <a:ext cx="483996" cy="483996"/>
          </a:xfrm>
          <a:prstGeom prst="ellipse">
            <a:avLst/>
          </a:prstGeom>
          <a:solidFill>
            <a:srgbClr val="D490CE"/>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6</a:t>
            </a:r>
            <a:endParaRPr b="0" i="0" sz="1000" u="none" cap="none" strike="noStrike">
              <a:solidFill>
                <a:srgbClr val="FFFFFF"/>
              </a:solidFill>
              <a:latin typeface="Arial"/>
              <a:ea typeface="Arial"/>
              <a:cs typeface="Arial"/>
              <a:sym typeface="Arial"/>
            </a:endParaRPr>
          </a:p>
        </p:txBody>
      </p:sp>
      <p:sp>
        <p:nvSpPr>
          <p:cNvPr id="185" name="Google Shape;185;p26"/>
          <p:cNvSpPr/>
          <p:nvPr/>
        </p:nvSpPr>
        <p:spPr>
          <a:xfrm>
            <a:off x="8999862" y="1526154"/>
            <a:ext cx="1941625" cy="1941625"/>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274300">
            <a:noAutofit/>
          </a:bodyPr>
          <a:lstStyle/>
          <a:p>
            <a:pPr indent="0" lvl="0" marL="0" marR="0" rtl="0" algn="ctr">
              <a:lnSpc>
                <a:spcPct val="100000"/>
              </a:lnSpc>
              <a:spcBef>
                <a:spcPts val="0"/>
              </a:spcBef>
              <a:spcAft>
                <a:spcPts val="0"/>
              </a:spcAft>
              <a:buClr>
                <a:srgbClr val="000000"/>
              </a:buClr>
              <a:buSzPts val="11500"/>
              <a:buFont typeface="Arial"/>
              <a:buNone/>
            </a:pPr>
            <a:r>
              <a:rPr b="1" i="0" lang="fr-FR" sz="11500" u="none" cap="none" strike="noStrike">
                <a:solidFill>
                  <a:srgbClr val="3F3F3F"/>
                </a:solidFill>
                <a:latin typeface="Calibri"/>
                <a:ea typeface="Calibri"/>
                <a:cs typeface="Calibri"/>
                <a:sym typeface="Calibri"/>
              </a:rPr>
              <a:t>A</a:t>
            </a:r>
            <a:endParaRPr b="1" i="0" sz="5400" u="none" cap="none" strike="noStrike">
              <a:solidFill>
                <a:srgbClr val="3F3F3F"/>
              </a:solidFill>
              <a:latin typeface="Calibri"/>
              <a:ea typeface="Calibri"/>
              <a:cs typeface="Calibri"/>
              <a:sym typeface="Calibri"/>
            </a:endParaRPr>
          </a:p>
        </p:txBody>
      </p:sp>
      <p:sp>
        <p:nvSpPr>
          <p:cNvPr id="186" name="Google Shape;186;p26"/>
          <p:cNvSpPr/>
          <p:nvPr/>
        </p:nvSpPr>
        <p:spPr>
          <a:xfrm>
            <a:off x="8999861" y="3989873"/>
            <a:ext cx="1941625" cy="1941625"/>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274300">
            <a:noAutofit/>
          </a:bodyPr>
          <a:lstStyle/>
          <a:p>
            <a:pPr indent="0" lvl="0" marL="0" marR="0" rtl="0" algn="ctr">
              <a:lnSpc>
                <a:spcPct val="100000"/>
              </a:lnSpc>
              <a:spcBef>
                <a:spcPts val="0"/>
              </a:spcBef>
              <a:spcAft>
                <a:spcPts val="0"/>
              </a:spcAft>
              <a:buClr>
                <a:srgbClr val="000000"/>
              </a:buClr>
              <a:buSzPts val="11500"/>
              <a:buFont typeface="Arial"/>
              <a:buNone/>
            </a:pPr>
            <a:r>
              <a:rPr b="1" i="0" lang="fr-FR" sz="11500" u="none" cap="none" strike="noStrike">
                <a:solidFill>
                  <a:srgbClr val="3F3F3F"/>
                </a:solidFill>
                <a:latin typeface="Calibri"/>
                <a:ea typeface="Calibri"/>
                <a:cs typeface="Calibri"/>
                <a:sym typeface="Calibri"/>
              </a:rPr>
              <a:t>B</a:t>
            </a:r>
            <a:endParaRPr b="1" i="0" sz="5400" u="none" cap="none" strike="noStrike">
              <a:solidFill>
                <a:srgbClr val="3F3F3F"/>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500"/>
                                        <p:tgtEl>
                                          <p:spTgt spid="179"/>
                                        </p:tgtEl>
                                      </p:cBhvr>
                                    </p:animEffect>
                                  </p:childTnLst>
                                </p:cTn>
                              </p:par>
                              <p:par>
                                <p:cTn fill="hold" nodeType="with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500"/>
                                        <p:tgtEl>
                                          <p:spTgt spid="180"/>
                                        </p:tgtEl>
                                      </p:cBhvr>
                                    </p:animEffect>
                                  </p:childTnLst>
                                </p:cTn>
                              </p:par>
                              <p:par>
                                <p:cTn fill="hold" nodeType="with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500"/>
                                        <p:tgtEl>
                                          <p:spTgt spid="181"/>
                                        </p:tgtEl>
                                      </p:cBhvr>
                                    </p:animEffect>
                                  </p:childTnLst>
                                </p:cTn>
                              </p:par>
                              <p:par>
                                <p:cTn fill="hold" nodeType="withEffect" presetClass="entr" presetID="10" presetSubtype="0">
                                  <p:stCondLst>
                                    <p:cond delay="0"/>
                                  </p:stCondLst>
                                  <p:childTnLst>
                                    <p:set>
                                      <p:cBhvr>
                                        <p:cTn dur="1" fill="hold">
                                          <p:stCondLst>
                                            <p:cond delay="0"/>
                                          </p:stCondLst>
                                        </p:cTn>
                                        <p:tgtEl>
                                          <p:spTgt spid="182"/>
                                        </p:tgtEl>
                                        <p:attrNameLst>
                                          <p:attrName>style.visibility</p:attrName>
                                        </p:attrNameLst>
                                      </p:cBhvr>
                                      <p:to>
                                        <p:strVal val="visible"/>
                                      </p:to>
                                    </p:set>
                                    <p:animEffect filter="fade" transition="in">
                                      <p:cBhvr>
                                        <p:cTn dur="500"/>
                                        <p:tgtEl>
                                          <p:spTgt spid="182"/>
                                        </p:tgtEl>
                                      </p:cBhvr>
                                    </p:animEffect>
                                  </p:childTnLst>
                                </p:cTn>
                              </p:par>
                              <p:par>
                                <p:cTn fill="hold" nodeType="with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500"/>
                                        <p:tgtEl>
                                          <p:spTgt spid="183"/>
                                        </p:tgtEl>
                                      </p:cBhvr>
                                    </p:animEffect>
                                  </p:childTnLst>
                                </p:cTn>
                              </p:par>
                              <p:par>
                                <p:cTn fill="hold" nodeType="withEffect" presetClass="entr" presetID="10" presetSubtype="0">
                                  <p:stCondLst>
                                    <p:cond delay="0"/>
                                  </p:stCondLst>
                                  <p:childTnLst>
                                    <p:set>
                                      <p:cBhvr>
                                        <p:cTn dur="1" fill="hold">
                                          <p:stCondLst>
                                            <p:cond delay="0"/>
                                          </p:stCondLst>
                                        </p:cTn>
                                        <p:tgtEl>
                                          <p:spTgt spid="184"/>
                                        </p:tgtEl>
                                        <p:attrNameLst>
                                          <p:attrName>style.visibility</p:attrName>
                                        </p:attrNameLst>
                                      </p:cBhvr>
                                      <p:to>
                                        <p:strVal val="visible"/>
                                      </p:to>
                                    </p:set>
                                    <p:animEffect filter="fade" transition="in">
                                      <p:cBhvr>
                                        <p:cTn dur="500"/>
                                        <p:tgtEl>
                                          <p:spTgt spid="184"/>
                                        </p:tgtEl>
                                      </p:cBhvr>
                                    </p:animEffect>
                                  </p:childTnLst>
                                </p:cTn>
                              </p:par>
                              <p:par>
                                <p:cTn fill="hold" nodeType="withEffect" presetClass="entr" presetID="10" presetSubtype="0">
                                  <p:stCondLst>
                                    <p:cond delay="0"/>
                                  </p:stCondLst>
                                  <p:childTnLst>
                                    <p:set>
                                      <p:cBhvr>
                                        <p:cTn dur="1" fill="hold">
                                          <p:stCondLst>
                                            <p:cond delay="0"/>
                                          </p:stCondLst>
                                        </p:cTn>
                                        <p:tgtEl>
                                          <p:spTgt spid="185"/>
                                        </p:tgtEl>
                                        <p:attrNameLst>
                                          <p:attrName>style.visibility</p:attrName>
                                        </p:attrNameLst>
                                      </p:cBhvr>
                                      <p:to>
                                        <p:strVal val="visible"/>
                                      </p:to>
                                    </p:set>
                                    <p:animEffect filter="fade" transition="in">
                                      <p:cBhvr>
                                        <p:cTn dur="500"/>
                                        <p:tgtEl>
                                          <p:spTgt spid="185"/>
                                        </p:tgtEl>
                                      </p:cBhvr>
                                    </p:animEffect>
                                  </p:childTnLst>
                                </p:cTn>
                              </p:par>
                              <p:par>
                                <p:cTn fill="hold" nodeType="with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500"/>
                                        <p:tgtEl>
                                          <p:spTgt spid="1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7"/>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Choisissez la bonne réponse A ou B. </a:t>
            </a:r>
            <a:endParaRPr/>
          </a:p>
        </p:txBody>
      </p:sp>
      <p:sp>
        <p:nvSpPr>
          <p:cNvPr id="193" name="Google Shape;193;p27"/>
          <p:cNvSpPr/>
          <p:nvPr/>
        </p:nvSpPr>
        <p:spPr>
          <a:xfrm>
            <a:off x="675524" y="1265554"/>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4" name="Google Shape;194;p27"/>
          <p:cNvSpPr txBox="1"/>
          <p:nvPr/>
        </p:nvSpPr>
        <p:spPr>
          <a:xfrm>
            <a:off x="1345575" y="2121945"/>
            <a:ext cx="10015581"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Le grand-père d’Imane avait des yeux bleus et arrondis.</a:t>
            </a:r>
            <a:endParaRPr b="0" i="0" sz="1400" u="none" cap="none" strike="noStrike">
              <a:solidFill>
                <a:srgbClr val="000000"/>
              </a:solidFill>
              <a:latin typeface="Arial"/>
              <a:ea typeface="Arial"/>
              <a:cs typeface="Arial"/>
              <a:sym typeface="Arial"/>
            </a:endParaRPr>
          </a:p>
        </p:txBody>
      </p:sp>
      <p:sp>
        <p:nvSpPr>
          <p:cNvPr id="195" name="Google Shape;195;p27"/>
          <p:cNvSpPr txBox="1"/>
          <p:nvPr/>
        </p:nvSpPr>
        <p:spPr>
          <a:xfrm>
            <a:off x="1345575" y="1353654"/>
            <a:ext cx="977962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Le grand-père d’Imane avait des yeux noirs et en amande.</a:t>
            </a:r>
            <a:endParaRPr b="0" i="0" sz="1400" u="none" cap="none" strike="noStrike">
              <a:solidFill>
                <a:srgbClr val="000000"/>
              </a:solidFill>
              <a:latin typeface="Arial"/>
              <a:ea typeface="Arial"/>
              <a:cs typeface="Arial"/>
              <a:sym typeface="Arial"/>
            </a:endParaRPr>
          </a:p>
        </p:txBody>
      </p:sp>
      <p:sp>
        <p:nvSpPr>
          <p:cNvPr id="196" name="Google Shape;196;p27"/>
          <p:cNvSpPr/>
          <p:nvPr/>
        </p:nvSpPr>
        <p:spPr>
          <a:xfrm>
            <a:off x="830844" y="1353654"/>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197" name="Google Shape;197;p27"/>
          <p:cNvSpPr/>
          <p:nvPr/>
        </p:nvSpPr>
        <p:spPr>
          <a:xfrm>
            <a:off x="830844" y="2138135"/>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198" name="Google Shape;198;p27"/>
          <p:cNvSpPr/>
          <p:nvPr/>
        </p:nvSpPr>
        <p:spPr>
          <a:xfrm>
            <a:off x="339073" y="1780762"/>
            <a:ext cx="483996" cy="483996"/>
          </a:xfrm>
          <a:prstGeom prst="ellipse">
            <a:avLst/>
          </a:prstGeom>
          <a:solidFill>
            <a:srgbClr val="1E88E5">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1</a:t>
            </a:r>
            <a:endParaRPr b="0" i="0" sz="1000" u="none" cap="none" strike="noStrike">
              <a:solidFill>
                <a:srgbClr val="FFFFFF"/>
              </a:solidFill>
              <a:latin typeface="Arial"/>
              <a:ea typeface="Arial"/>
              <a:cs typeface="Arial"/>
              <a:sym typeface="Arial"/>
            </a:endParaRPr>
          </a:p>
        </p:txBody>
      </p:sp>
      <p:sp>
        <p:nvSpPr>
          <p:cNvPr id="199" name="Google Shape;199;p27"/>
          <p:cNvSpPr/>
          <p:nvPr/>
        </p:nvSpPr>
        <p:spPr>
          <a:xfrm>
            <a:off x="675524" y="3000278"/>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0" name="Google Shape;200;p27"/>
          <p:cNvSpPr txBox="1"/>
          <p:nvPr/>
        </p:nvSpPr>
        <p:spPr>
          <a:xfrm>
            <a:off x="1345575" y="3856669"/>
            <a:ext cx="516715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Il avait un nez droit.</a:t>
            </a:r>
            <a:endParaRPr b="1" i="0" sz="2800" u="none" cap="none" strike="noStrike">
              <a:solidFill>
                <a:srgbClr val="C55A11"/>
              </a:solidFill>
              <a:latin typeface="Arial"/>
              <a:ea typeface="Arial"/>
              <a:cs typeface="Arial"/>
              <a:sym typeface="Arial"/>
            </a:endParaRPr>
          </a:p>
        </p:txBody>
      </p:sp>
      <p:sp>
        <p:nvSpPr>
          <p:cNvPr id="201" name="Google Shape;201;p27"/>
          <p:cNvSpPr txBox="1"/>
          <p:nvPr/>
        </p:nvSpPr>
        <p:spPr>
          <a:xfrm>
            <a:off x="1345575" y="3088378"/>
            <a:ext cx="523338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Il avait un nez retroussé.</a:t>
            </a:r>
            <a:endParaRPr b="0" i="0" sz="1400" u="none" cap="none" strike="noStrike">
              <a:solidFill>
                <a:srgbClr val="000000"/>
              </a:solidFill>
              <a:latin typeface="Arial"/>
              <a:ea typeface="Arial"/>
              <a:cs typeface="Arial"/>
              <a:sym typeface="Arial"/>
            </a:endParaRPr>
          </a:p>
        </p:txBody>
      </p:sp>
      <p:sp>
        <p:nvSpPr>
          <p:cNvPr id="202" name="Google Shape;202;p27"/>
          <p:cNvSpPr/>
          <p:nvPr/>
        </p:nvSpPr>
        <p:spPr>
          <a:xfrm>
            <a:off x="830844" y="3088378"/>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03" name="Google Shape;203;p27"/>
          <p:cNvSpPr/>
          <p:nvPr/>
        </p:nvSpPr>
        <p:spPr>
          <a:xfrm>
            <a:off x="830844" y="3872859"/>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04" name="Google Shape;204;p27"/>
          <p:cNvSpPr/>
          <p:nvPr/>
        </p:nvSpPr>
        <p:spPr>
          <a:xfrm>
            <a:off x="339073" y="3527061"/>
            <a:ext cx="483996" cy="483996"/>
          </a:xfrm>
          <a:prstGeom prst="ellipse">
            <a:avLst/>
          </a:prstGeom>
          <a:solidFill>
            <a:srgbClr val="FFB30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2</a:t>
            </a:r>
            <a:endParaRPr b="0" i="0" sz="1000" u="none" cap="none" strike="noStrike">
              <a:solidFill>
                <a:srgbClr val="FFFFFF"/>
              </a:solidFill>
              <a:latin typeface="Arial"/>
              <a:ea typeface="Arial"/>
              <a:cs typeface="Arial"/>
              <a:sym typeface="Arial"/>
            </a:endParaRPr>
          </a:p>
        </p:txBody>
      </p:sp>
      <p:sp>
        <p:nvSpPr>
          <p:cNvPr id="205" name="Google Shape;205;p27"/>
          <p:cNvSpPr/>
          <p:nvPr/>
        </p:nvSpPr>
        <p:spPr>
          <a:xfrm>
            <a:off x="675524" y="4768079"/>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6" name="Google Shape;206;p27"/>
          <p:cNvSpPr txBox="1"/>
          <p:nvPr/>
        </p:nvSpPr>
        <p:spPr>
          <a:xfrm>
            <a:off x="1345575" y="5624470"/>
            <a:ext cx="871282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Le grand-père d’Imane avait une barbe blanche.</a:t>
            </a:r>
            <a:endParaRPr b="0" i="0" sz="1400" u="none" cap="none" strike="noStrike">
              <a:solidFill>
                <a:srgbClr val="000000"/>
              </a:solidFill>
              <a:latin typeface="Arial"/>
              <a:ea typeface="Arial"/>
              <a:cs typeface="Arial"/>
              <a:sym typeface="Arial"/>
            </a:endParaRPr>
          </a:p>
        </p:txBody>
      </p:sp>
      <p:sp>
        <p:nvSpPr>
          <p:cNvPr id="207" name="Google Shape;207;p27"/>
          <p:cNvSpPr txBox="1"/>
          <p:nvPr/>
        </p:nvSpPr>
        <p:spPr>
          <a:xfrm>
            <a:off x="1345575" y="4856179"/>
            <a:ext cx="623391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Imane avait une mèche blanche.</a:t>
            </a:r>
            <a:endParaRPr b="1" i="0" sz="2800" u="none" cap="none" strike="noStrike">
              <a:solidFill>
                <a:srgbClr val="2E75B5"/>
              </a:solidFill>
              <a:latin typeface="Arial"/>
              <a:ea typeface="Arial"/>
              <a:cs typeface="Arial"/>
              <a:sym typeface="Arial"/>
            </a:endParaRPr>
          </a:p>
        </p:txBody>
      </p:sp>
      <p:sp>
        <p:nvSpPr>
          <p:cNvPr id="208" name="Google Shape;208;p27"/>
          <p:cNvSpPr/>
          <p:nvPr/>
        </p:nvSpPr>
        <p:spPr>
          <a:xfrm>
            <a:off x="830844" y="4856179"/>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09" name="Google Shape;209;p27"/>
          <p:cNvSpPr/>
          <p:nvPr/>
        </p:nvSpPr>
        <p:spPr>
          <a:xfrm>
            <a:off x="830844" y="5640660"/>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10" name="Google Shape;210;p27"/>
          <p:cNvSpPr/>
          <p:nvPr/>
        </p:nvSpPr>
        <p:spPr>
          <a:xfrm>
            <a:off x="339073" y="5283287"/>
            <a:ext cx="483996" cy="483996"/>
          </a:xfrm>
          <a:prstGeom prst="ellipse">
            <a:avLst/>
          </a:prstGeom>
          <a:solidFill>
            <a:srgbClr val="5C0F8B">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3</a:t>
            </a:r>
            <a:endParaRPr b="0" i="0" sz="1000" u="none" cap="none" strike="noStrike">
              <a:solidFill>
                <a:srgbClr val="FFFFFF"/>
              </a:solidFill>
              <a:latin typeface="Arial"/>
              <a:ea typeface="Arial"/>
              <a:cs typeface="Arial"/>
              <a:sym typeface="Arial"/>
            </a:endParaRPr>
          </a:p>
        </p:txBody>
      </p:sp>
      <p:pic>
        <p:nvPicPr>
          <p:cNvPr id="211" name="Google Shape;211;p27"/>
          <p:cNvPicPr preferRelativeResize="0"/>
          <p:nvPr/>
        </p:nvPicPr>
        <p:blipFill rotWithShape="1">
          <a:blip r:embed="rId3">
            <a:alphaModFix/>
          </a:blip>
          <a:srcRect b="0" l="0" r="0" t="0"/>
          <a:stretch/>
        </p:blipFill>
        <p:spPr>
          <a:xfrm>
            <a:off x="11126965"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500"/>
                                        <p:tgtEl>
                                          <p:spTgt spid="193"/>
                                        </p:tgtEl>
                                      </p:cBhvr>
                                    </p:animEffect>
                                  </p:childTnLst>
                                </p:cTn>
                              </p:par>
                              <p:par>
                                <p:cTn fill="hold" nodeType="with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500"/>
                                        <p:tgtEl>
                                          <p:spTgt spid="194"/>
                                        </p:tgtEl>
                                      </p:cBhvr>
                                    </p:animEffect>
                                  </p:childTnLst>
                                </p:cTn>
                              </p:par>
                              <p:par>
                                <p:cTn fill="hold" nodeType="withEffect" presetClass="entr" presetID="10" presetSubtype="0">
                                  <p:stCondLst>
                                    <p:cond delay="0"/>
                                  </p:stCondLst>
                                  <p:childTnLst>
                                    <p:set>
                                      <p:cBhvr>
                                        <p:cTn dur="1" fill="hold">
                                          <p:stCondLst>
                                            <p:cond delay="0"/>
                                          </p:stCondLst>
                                        </p:cTn>
                                        <p:tgtEl>
                                          <p:spTgt spid="195"/>
                                        </p:tgtEl>
                                        <p:attrNameLst>
                                          <p:attrName>style.visibility</p:attrName>
                                        </p:attrNameLst>
                                      </p:cBhvr>
                                      <p:to>
                                        <p:strVal val="visible"/>
                                      </p:to>
                                    </p:set>
                                    <p:animEffect filter="fade" transition="in">
                                      <p:cBhvr>
                                        <p:cTn dur="500"/>
                                        <p:tgtEl>
                                          <p:spTgt spid="195"/>
                                        </p:tgtEl>
                                      </p:cBhvr>
                                    </p:animEffect>
                                  </p:childTnLst>
                                </p:cTn>
                              </p:par>
                              <p:par>
                                <p:cTn fill="hold" nodeType="withEffect" presetClass="entr" presetID="10" presetSubtype="0">
                                  <p:stCondLst>
                                    <p:cond delay="0"/>
                                  </p:stCondLst>
                                  <p:childTnLst>
                                    <p:set>
                                      <p:cBhvr>
                                        <p:cTn dur="1" fill="hold">
                                          <p:stCondLst>
                                            <p:cond delay="0"/>
                                          </p:stCondLst>
                                        </p:cTn>
                                        <p:tgtEl>
                                          <p:spTgt spid="196"/>
                                        </p:tgtEl>
                                        <p:attrNameLst>
                                          <p:attrName>style.visibility</p:attrName>
                                        </p:attrNameLst>
                                      </p:cBhvr>
                                      <p:to>
                                        <p:strVal val="visible"/>
                                      </p:to>
                                    </p:set>
                                    <p:animEffect filter="fade" transition="in">
                                      <p:cBhvr>
                                        <p:cTn dur="500"/>
                                        <p:tgtEl>
                                          <p:spTgt spid="196"/>
                                        </p:tgtEl>
                                      </p:cBhvr>
                                    </p:animEffect>
                                  </p:childTnLst>
                                </p:cTn>
                              </p:par>
                              <p:par>
                                <p:cTn fill="hold" nodeType="with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500"/>
                                        <p:tgtEl>
                                          <p:spTgt spid="197"/>
                                        </p:tgtEl>
                                      </p:cBhvr>
                                    </p:animEffect>
                                  </p:childTnLst>
                                </p:cTn>
                              </p:par>
                              <p:par>
                                <p:cTn fill="hold" nodeType="withEffect" presetClass="entr" presetID="10" presetSubtype="0">
                                  <p:stCondLst>
                                    <p:cond delay="0"/>
                                  </p:stCondLst>
                                  <p:childTnLst>
                                    <p:set>
                                      <p:cBhvr>
                                        <p:cTn dur="1" fill="hold">
                                          <p:stCondLst>
                                            <p:cond delay="0"/>
                                          </p:stCondLst>
                                        </p:cTn>
                                        <p:tgtEl>
                                          <p:spTgt spid="198"/>
                                        </p:tgtEl>
                                        <p:attrNameLst>
                                          <p:attrName>style.visibility</p:attrName>
                                        </p:attrNameLst>
                                      </p:cBhvr>
                                      <p:to>
                                        <p:strVal val="visible"/>
                                      </p:to>
                                    </p:set>
                                    <p:animEffect filter="fade" transition="in">
                                      <p:cBhvr>
                                        <p:cTn dur="500"/>
                                        <p:tgtEl>
                                          <p:spTgt spid="1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gtEl>
                                        <p:attrNameLst>
                                          <p:attrName>style.visibility</p:attrName>
                                        </p:attrNameLst>
                                      </p:cBhvr>
                                      <p:to>
                                        <p:strVal val="visible"/>
                                      </p:to>
                                    </p:set>
                                    <p:animEffect filter="fade" transition="in">
                                      <p:cBhvr>
                                        <p:cTn dur="500"/>
                                        <p:tgtEl>
                                          <p:spTgt spid="199"/>
                                        </p:tgtEl>
                                      </p:cBhvr>
                                    </p:animEffect>
                                  </p:childTnLst>
                                </p:cTn>
                              </p:par>
                              <p:par>
                                <p:cTn fill="hold" nodeType="withEffect" presetClass="entr" presetID="10" presetSubtype="0">
                                  <p:stCondLst>
                                    <p:cond delay="0"/>
                                  </p:stCondLst>
                                  <p:childTnLst>
                                    <p:set>
                                      <p:cBhvr>
                                        <p:cTn dur="1" fill="hold">
                                          <p:stCondLst>
                                            <p:cond delay="0"/>
                                          </p:stCondLst>
                                        </p:cTn>
                                        <p:tgtEl>
                                          <p:spTgt spid="200"/>
                                        </p:tgtEl>
                                        <p:attrNameLst>
                                          <p:attrName>style.visibility</p:attrName>
                                        </p:attrNameLst>
                                      </p:cBhvr>
                                      <p:to>
                                        <p:strVal val="visible"/>
                                      </p:to>
                                    </p:set>
                                    <p:animEffect filter="fade" transition="in">
                                      <p:cBhvr>
                                        <p:cTn dur="500"/>
                                        <p:tgtEl>
                                          <p:spTgt spid="200"/>
                                        </p:tgtEl>
                                      </p:cBhvr>
                                    </p:animEffect>
                                  </p:childTnLst>
                                </p:cTn>
                              </p:par>
                              <p:par>
                                <p:cTn fill="hold" nodeType="withEffect" presetClass="entr" presetID="10" presetSubtype="0">
                                  <p:stCondLst>
                                    <p:cond delay="0"/>
                                  </p:stCondLst>
                                  <p:childTnLst>
                                    <p:set>
                                      <p:cBhvr>
                                        <p:cTn dur="1" fill="hold">
                                          <p:stCondLst>
                                            <p:cond delay="0"/>
                                          </p:stCondLst>
                                        </p:cTn>
                                        <p:tgtEl>
                                          <p:spTgt spid="201"/>
                                        </p:tgtEl>
                                        <p:attrNameLst>
                                          <p:attrName>style.visibility</p:attrName>
                                        </p:attrNameLst>
                                      </p:cBhvr>
                                      <p:to>
                                        <p:strVal val="visible"/>
                                      </p:to>
                                    </p:set>
                                    <p:animEffect filter="fade" transition="in">
                                      <p:cBhvr>
                                        <p:cTn dur="500"/>
                                        <p:tgtEl>
                                          <p:spTgt spid="201"/>
                                        </p:tgtEl>
                                      </p:cBhvr>
                                    </p:animEffect>
                                  </p:childTnLst>
                                </p:cTn>
                              </p:par>
                              <p:par>
                                <p:cTn fill="hold" nodeType="withEffect" presetClass="entr" presetID="10" presetSubtype="0">
                                  <p:stCondLst>
                                    <p:cond delay="0"/>
                                  </p:stCondLst>
                                  <p:childTnLst>
                                    <p:set>
                                      <p:cBhvr>
                                        <p:cTn dur="1" fill="hold">
                                          <p:stCondLst>
                                            <p:cond delay="0"/>
                                          </p:stCondLst>
                                        </p:cTn>
                                        <p:tgtEl>
                                          <p:spTgt spid="202"/>
                                        </p:tgtEl>
                                        <p:attrNameLst>
                                          <p:attrName>style.visibility</p:attrName>
                                        </p:attrNameLst>
                                      </p:cBhvr>
                                      <p:to>
                                        <p:strVal val="visible"/>
                                      </p:to>
                                    </p:set>
                                    <p:animEffect filter="fade" transition="in">
                                      <p:cBhvr>
                                        <p:cTn dur="500"/>
                                        <p:tgtEl>
                                          <p:spTgt spid="202"/>
                                        </p:tgtEl>
                                      </p:cBhvr>
                                    </p:animEffect>
                                  </p:childTnLst>
                                </p:cTn>
                              </p:par>
                              <p:par>
                                <p:cTn fill="hold" nodeType="withEffect" presetClass="entr" presetID="10" presetSubtype="0">
                                  <p:stCondLst>
                                    <p:cond delay="0"/>
                                  </p:stCondLst>
                                  <p:childTnLst>
                                    <p:set>
                                      <p:cBhvr>
                                        <p:cTn dur="1" fill="hold">
                                          <p:stCondLst>
                                            <p:cond delay="0"/>
                                          </p:stCondLst>
                                        </p:cTn>
                                        <p:tgtEl>
                                          <p:spTgt spid="203"/>
                                        </p:tgtEl>
                                        <p:attrNameLst>
                                          <p:attrName>style.visibility</p:attrName>
                                        </p:attrNameLst>
                                      </p:cBhvr>
                                      <p:to>
                                        <p:strVal val="visible"/>
                                      </p:to>
                                    </p:set>
                                    <p:animEffect filter="fade" transition="in">
                                      <p:cBhvr>
                                        <p:cTn dur="500"/>
                                        <p:tgtEl>
                                          <p:spTgt spid="203"/>
                                        </p:tgtEl>
                                      </p:cBhvr>
                                    </p:animEffect>
                                  </p:childTnLst>
                                </p:cTn>
                              </p:par>
                              <p:par>
                                <p:cTn fill="hold" nodeType="withEffect" presetClass="entr" presetID="10" presetSubtype="0">
                                  <p:stCondLst>
                                    <p:cond delay="0"/>
                                  </p:stCondLst>
                                  <p:childTnLst>
                                    <p:set>
                                      <p:cBhvr>
                                        <p:cTn dur="1" fill="hold">
                                          <p:stCondLst>
                                            <p:cond delay="0"/>
                                          </p:stCondLst>
                                        </p:cTn>
                                        <p:tgtEl>
                                          <p:spTgt spid="204"/>
                                        </p:tgtEl>
                                        <p:attrNameLst>
                                          <p:attrName>style.visibility</p:attrName>
                                        </p:attrNameLst>
                                      </p:cBhvr>
                                      <p:to>
                                        <p:strVal val="visible"/>
                                      </p:to>
                                    </p:set>
                                    <p:animEffect filter="fade" transition="in">
                                      <p:cBhvr>
                                        <p:cTn dur="500"/>
                                        <p:tgtEl>
                                          <p:spTgt spid="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500"/>
                                        <p:tgtEl>
                                          <p:spTgt spid="205"/>
                                        </p:tgtEl>
                                      </p:cBhvr>
                                    </p:animEffect>
                                  </p:childTnLst>
                                </p:cTn>
                              </p:par>
                              <p:par>
                                <p:cTn fill="hold" nodeType="with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500"/>
                                        <p:tgtEl>
                                          <p:spTgt spid="206"/>
                                        </p:tgtEl>
                                      </p:cBhvr>
                                    </p:animEffect>
                                  </p:childTnLst>
                                </p:cTn>
                              </p:par>
                              <p:par>
                                <p:cTn fill="hold" nodeType="with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500"/>
                                        <p:tgtEl>
                                          <p:spTgt spid="207"/>
                                        </p:tgtEl>
                                      </p:cBhvr>
                                    </p:animEffect>
                                  </p:childTnLst>
                                </p:cTn>
                              </p:par>
                              <p:par>
                                <p:cTn fill="hold" nodeType="withEffect" presetClass="entr" presetID="10" presetSubtype="0">
                                  <p:stCondLst>
                                    <p:cond delay="0"/>
                                  </p:stCondLst>
                                  <p:childTnLst>
                                    <p:set>
                                      <p:cBhvr>
                                        <p:cTn dur="1" fill="hold">
                                          <p:stCondLst>
                                            <p:cond delay="0"/>
                                          </p:stCondLst>
                                        </p:cTn>
                                        <p:tgtEl>
                                          <p:spTgt spid="208"/>
                                        </p:tgtEl>
                                        <p:attrNameLst>
                                          <p:attrName>style.visibility</p:attrName>
                                        </p:attrNameLst>
                                      </p:cBhvr>
                                      <p:to>
                                        <p:strVal val="visible"/>
                                      </p:to>
                                    </p:set>
                                    <p:animEffect filter="fade" transition="in">
                                      <p:cBhvr>
                                        <p:cTn dur="500"/>
                                        <p:tgtEl>
                                          <p:spTgt spid="208"/>
                                        </p:tgtEl>
                                      </p:cBhvr>
                                    </p:animEffect>
                                  </p:childTnLst>
                                </p:cTn>
                              </p:par>
                              <p:par>
                                <p:cTn fill="hold" nodeType="withEffect" presetClass="entr" presetID="10" presetSubtype="0">
                                  <p:stCondLst>
                                    <p:cond delay="0"/>
                                  </p:stCondLst>
                                  <p:childTnLst>
                                    <p:set>
                                      <p:cBhvr>
                                        <p:cTn dur="1" fill="hold">
                                          <p:stCondLst>
                                            <p:cond delay="0"/>
                                          </p:stCondLst>
                                        </p:cTn>
                                        <p:tgtEl>
                                          <p:spTgt spid="209"/>
                                        </p:tgtEl>
                                        <p:attrNameLst>
                                          <p:attrName>style.visibility</p:attrName>
                                        </p:attrNameLst>
                                      </p:cBhvr>
                                      <p:to>
                                        <p:strVal val="visible"/>
                                      </p:to>
                                    </p:set>
                                    <p:animEffect filter="fade" transition="in">
                                      <p:cBhvr>
                                        <p:cTn dur="500"/>
                                        <p:tgtEl>
                                          <p:spTgt spid="209"/>
                                        </p:tgtEl>
                                      </p:cBhvr>
                                    </p:animEffect>
                                  </p:childTnLst>
                                </p:cTn>
                              </p:par>
                              <p:par>
                                <p:cTn fill="hold" nodeType="withEffect" presetClass="entr" presetID="10" presetSubtype="0">
                                  <p:stCondLst>
                                    <p:cond delay="0"/>
                                  </p:stCondLst>
                                  <p:childTnLst>
                                    <p:set>
                                      <p:cBhvr>
                                        <p:cTn dur="1" fill="hold">
                                          <p:stCondLst>
                                            <p:cond delay="0"/>
                                          </p:stCondLst>
                                        </p:cTn>
                                        <p:tgtEl>
                                          <p:spTgt spid="210"/>
                                        </p:tgtEl>
                                        <p:attrNameLst>
                                          <p:attrName>style.visibility</p:attrName>
                                        </p:attrNameLst>
                                      </p:cBhvr>
                                      <p:to>
                                        <p:strVal val="visible"/>
                                      </p:to>
                                    </p:set>
                                    <p:animEffect filter="fade" transition="in">
                                      <p:cBhvr>
                                        <p:cTn dur="500"/>
                                        <p:tgtEl>
                                          <p:spTgt spid="21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Choisissez la bonne réponse A ou B. </a:t>
            </a:r>
            <a:endParaRPr/>
          </a:p>
        </p:txBody>
      </p:sp>
      <p:sp>
        <p:nvSpPr>
          <p:cNvPr id="218" name="Google Shape;218;p28"/>
          <p:cNvSpPr/>
          <p:nvPr/>
        </p:nvSpPr>
        <p:spPr>
          <a:xfrm>
            <a:off x="679351" y="1265554"/>
            <a:ext cx="10674449"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19" name="Google Shape;219;p28"/>
          <p:cNvSpPr txBox="1"/>
          <p:nvPr/>
        </p:nvSpPr>
        <p:spPr>
          <a:xfrm>
            <a:off x="1349402" y="2121945"/>
            <a:ext cx="8846158"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Il portait souvent un survêtement avec des baskets. </a:t>
            </a:r>
            <a:endParaRPr b="0" i="0" sz="2800" u="none" cap="none" strike="noStrike">
              <a:solidFill>
                <a:srgbClr val="C55A11"/>
              </a:solidFill>
              <a:latin typeface="Arial"/>
              <a:ea typeface="Arial"/>
              <a:cs typeface="Arial"/>
              <a:sym typeface="Arial"/>
            </a:endParaRPr>
          </a:p>
        </p:txBody>
      </p:sp>
      <p:sp>
        <p:nvSpPr>
          <p:cNvPr id="220" name="Google Shape;220;p28"/>
          <p:cNvSpPr txBox="1"/>
          <p:nvPr/>
        </p:nvSpPr>
        <p:spPr>
          <a:xfrm>
            <a:off x="1349402" y="1353654"/>
            <a:ext cx="8846158"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Il portait souvent un jean avec une chemise blanche.</a:t>
            </a:r>
            <a:endParaRPr b="0" i="0" sz="1400" u="none" cap="none" strike="noStrike">
              <a:solidFill>
                <a:srgbClr val="000000"/>
              </a:solidFill>
              <a:latin typeface="Arial"/>
              <a:ea typeface="Arial"/>
              <a:cs typeface="Arial"/>
              <a:sym typeface="Arial"/>
            </a:endParaRPr>
          </a:p>
        </p:txBody>
      </p:sp>
      <p:sp>
        <p:nvSpPr>
          <p:cNvPr id="221" name="Google Shape;221;p28"/>
          <p:cNvSpPr/>
          <p:nvPr/>
        </p:nvSpPr>
        <p:spPr>
          <a:xfrm>
            <a:off x="834671" y="1353654"/>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22" name="Google Shape;222;p28"/>
          <p:cNvSpPr/>
          <p:nvPr/>
        </p:nvSpPr>
        <p:spPr>
          <a:xfrm>
            <a:off x="834671" y="2138135"/>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23" name="Google Shape;223;p28"/>
          <p:cNvSpPr/>
          <p:nvPr/>
        </p:nvSpPr>
        <p:spPr>
          <a:xfrm>
            <a:off x="342900" y="1780762"/>
            <a:ext cx="483996" cy="483996"/>
          </a:xfrm>
          <a:prstGeom prst="ellipse">
            <a:avLst/>
          </a:prstGeom>
          <a:solidFill>
            <a:srgbClr val="E30F0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4</a:t>
            </a:r>
            <a:endParaRPr b="0" i="0" sz="1000" u="none" cap="none" strike="noStrike">
              <a:solidFill>
                <a:srgbClr val="FFFFFF"/>
              </a:solidFill>
              <a:latin typeface="Arial"/>
              <a:ea typeface="Arial"/>
              <a:cs typeface="Arial"/>
              <a:sym typeface="Arial"/>
            </a:endParaRPr>
          </a:p>
        </p:txBody>
      </p:sp>
      <p:sp>
        <p:nvSpPr>
          <p:cNvPr id="224" name="Google Shape;224;p28"/>
          <p:cNvSpPr/>
          <p:nvPr/>
        </p:nvSpPr>
        <p:spPr>
          <a:xfrm>
            <a:off x="679351" y="3000278"/>
            <a:ext cx="10674449"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5" name="Google Shape;225;p28"/>
          <p:cNvSpPr txBox="1"/>
          <p:nvPr/>
        </p:nvSpPr>
        <p:spPr>
          <a:xfrm>
            <a:off x="1349402" y="3856669"/>
            <a:ext cx="6026758"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Il était gentil, sérieux et honnête.</a:t>
            </a:r>
            <a:endParaRPr b="0" i="0" sz="1400" u="none" cap="none" strike="noStrike">
              <a:solidFill>
                <a:srgbClr val="000000"/>
              </a:solidFill>
              <a:latin typeface="Arial"/>
              <a:ea typeface="Arial"/>
              <a:cs typeface="Arial"/>
              <a:sym typeface="Arial"/>
            </a:endParaRPr>
          </a:p>
        </p:txBody>
      </p:sp>
      <p:sp>
        <p:nvSpPr>
          <p:cNvPr id="226" name="Google Shape;226;p28"/>
          <p:cNvSpPr txBox="1"/>
          <p:nvPr/>
        </p:nvSpPr>
        <p:spPr>
          <a:xfrm>
            <a:off x="1349402" y="3088378"/>
            <a:ext cx="5767677"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
        <p:nvSpPr>
          <p:cNvPr id="227" name="Google Shape;227;p28"/>
          <p:cNvSpPr/>
          <p:nvPr/>
        </p:nvSpPr>
        <p:spPr>
          <a:xfrm>
            <a:off x="834671" y="3088378"/>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28" name="Google Shape;228;p28"/>
          <p:cNvSpPr/>
          <p:nvPr/>
        </p:nvSpPr>
        <p:spPr>
          <a:xfrm>
            <a:off x="834671" y="3872859"/>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29" name="Google Shape;229;p28"/>
          <p:cNvSpPr/>
          <p:nvPr/>
        </p:nvSpPr>
        <p:spPr>
          <a:xfrm>
            <a:off x="342900" y="3527061"/>
            <a:ext cx="483996" cy="483996"/>
          </a:xfrm>
          <a:prstGeom prst="ellipse">
            <a:avLst/>
          </a:prstGeom>
          <a:solidFill>
            <a:srgbClr val="00B05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5</a:t>
            </a:r>
            <a:endParaRPr b="0" i="0" sz="1000" u="none" cap="none" strike="noStrike">
              <a:solidFill>
                <a:srgbClr val="FFFFFF"/>
              </a:solidFill>
              <a:latin typeface="Arial"/>
              <a:ea typeface="Arial"/>
              <a:cs typeface="Arial"/>
              <a:sym typeface="Arial"/>
            </a:endParaRPr>
          </a:p>
        </p:txBody>
      </p:sp>
      <p:sp>
        <p:nvSpPr>
          <p:cNvPr id="230" name="Google Shape;230;p28"/>
          <p:cNvSpPr/>
          <p:nvPr/>
        </p:nvSpPr>
        <p:spPr>
          <a:xfrm>
            <a:off x="675524" y="4768079"/>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31" name="Google Shape;231;p28"/>
          <p:cNvSpPr txBox="1"/>
          <p:nvPr/>
        </p:nvSpPr>
        <p:spPr>
          <a:xfrm>
            <a:off x="1345575" y="5624470"/>
            <a:ext cx="871282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Imane aimait beaucoup son grand-père.</a:t>
            </a:r>
            <a:endParaRPr b="0" i="0" sz="1400" u="none" cap="none" strike="noStrike">
              <a:solidFill>
                <a:srgbClr val="000000"/>
              </a:solidFill>
              <a:latin typeface="Arial"/>
              <a:ea typeface="Arial"/>
              <a:cs typeface="Arial"/>
              <a:sym typeface="Arial"/>
            </a:endParaRPr>
          </a:p>
        </p:txBody>
      </p:sp>
      <p:sp>
        <p:nvSpPr>
          <p:cNvPr id="232" name="Google Shape;232;p28"/>
          <p:cNvSpPr txBox="1"/>
          <p:nvPr/>
        </p:nvSpPr>
        <p:spPr>
          <a:xfrm>
            <a:off x="1345575" y="4856179"/>
            <a:ext cx="623391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Imane n’aimait pas son grand-père.</a:t>
            </a:r>
            <a:endParaRPr b="0" i="0" sz="1400" u="none" cap="none" strike="noStrike">
              <a:solidFill>
                <a:srgbClr val="000000"/>
              </a:solidFill>
              <a:latin typeface="Arial"/>
              <a:ea typeface="Arial"/>
              <a:cs typeface="Arial"/>
              <a:sym typeface="Arial"/>
            </a:endParaRPr>
          </a:p>
        </p:txBody>
      </p:sp>
      <p:sp>
        <p:nvSpPr>
          <p:cNvPr id="233" name="Google Shape;233;p28"/>
          <p:cNvSpPr/>
          <p:nvPr/>
        </p:nvSpPr>
        <p:spPr>
          <a:xfrm>
            <a:off x="830844" y="4856179"/>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34" name="Google Shape;234;p28"/>
          <p:cNvSpPr/>
          <p:nvPr/>
        </p:nvSpPr>
        <p:spPr>
          <a:xfrm>
            <a:off x="830844" y="5640660"/>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35" name="Google Shape;235;p28"/>
          <p:cNvSpPr/>
          <p:nvPr/>
        </p:nvSpPr>
        <p:spPr>
          <a:xfrm>
            <a:off x="339073" y="5283287"/>
            <a:ext cx="483996" cy="483996"/>
          </a:xfrm>
          <a:prstGeom prst="ellipse">
            <a:avLst/>
          </a:prstGeom>
          <a:solidFill>
            <a:srgbClr val="D490CE"/>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6</a:t>
            </a:r>
            <a:endParaRPr b="0" i="0" sz="1000" u="none" cap="none" strike="noStrike">
              <a:solidFill>
                <a:srgbClr val="FFFFFF"/>
              </a:solidFill>
              <a:latin typeface="Arial"/>
              <a:ea typeface="Arial"/>
              <a:cs typeface="Arial"/>
              <a:sym typeface="Arial"/>
            </a:endParaRPr>
          </a:p>
        </p:txBody>
      </p:sp>
      <p:pic>
        <p:nvPicPr>
          <p:cNvPr id="236" name="Google Shape;236;p28"/>
          <p:cNvPicPr preferRelativeResize="0"/>
          <p:nvPr/>
        </p:nvPicPr>
        <p:blipFill rotWithShape="1">
          <a:blip r:embed="rId3">
            <a:alphaModFix/>
          </a:blip>
          <a:srcRect b="0" l="0" r="0" t="0"/>
          <a:stretch/>
        </p:blipFill>
        <p:spPr>
          <a:xfrm>
            <a:off x="11126965"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500"/>
                                        <p:tgtEl>
                                          <p:spTgt spid="218"/>
                                        </p:tgtEl>
                                      </p:cBhvr>
                                    </p:animEffect>
                                  </p:childTnLst>
                                </p:cTn>
                              </p:par>
                              <p:par>
                                <p:cTn fill="hold" nodeType="with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500"/>
                                        <p:tgtEl>
                                          <p:spTgt spid="219"/>
                                        </p:tgtEl>
                                      </p:cBhvr>
                                    </p:animEffect>
                                  </p:childTnLst>
                                </p:cTn>
                              </p:par>
                              <p:par>
                                <p:cTn fill="hold" nodeType="with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500"/>
                                        <p:tgtEl>
                                          <p:spTgt spid="220"/>
                                        </p:tgtEl>
                                      </p:cBhvr>
                                    </p:animEffect>
                                  </p:childTnLst>
                                </p:cTn>
                              </p:par>
                              <p:par>
                                <p:cTn fill="hold" nodeType="with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500"/>
                                        <p:tgtEl>
                                          <p:spTgt spid="221"/>
                                        </p:tgtEl>
                                      </p:cBhvr>
                                    </p:animEffect>
                                  </p:childTnLst>
                                </p:cTn>
                              </p:par>
                              <p:par>
                                <p:cTn fill="hold" nodeType="with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500"/>
                                        <p:tgtEl>
                                          <p:spTgt spid="222"/>
                                        </p:tgtEl>
                                      </p:cBhvr>
                                    </p:animEffect>
                                  </p:childTnLst>
                                </p:cTn>
                              </p:par>
                              <p:par>
                                <p:cTn fill="hold" nodeType="with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500"/>
                                        <p:tgtEl>
                                          <p:spTgt spid="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gtEl>
                                        <p:attrNameLst>
                                          <p:attrName>style.visibility</p:attrName>
                                        </p:attrNameLst>
                                      </p:cBhvr>
                                      <p:to>
                                        <p:strVal val="visible"/>
                                      </p:to>
                                    </p:set>
                                    <p:animEffect filter="fade" transition="in">
                                      <p:cBhvr>
                                        <p:cTn dur="500"/>
                                        <p:tgtEl>
                                          <p:spTgt spid="224"/>
                                        </p:tgtEl>
                                      </p:cBhvr>
                                    </p:animEffect>
                                  </p:childTnLst>
                                </p:cTn>
                              </p:par>
                              <p:par>
                                <p:cTn fill="hold" nodeType="withEffect" presetClass="entr" presetID="10" presetSubtype="0">
                                  <p:stCondLst>
                                    <p:cond delay="0"/>
                                  </p:stCondLst>
                                  <p:childTnLst>
                                    <p:set>
                                      <p:cBhvr>
                                        <p:cTn dur="1" fill="hold">
                                          <p:stCondLst>
                                            <p:cond delay="0"/>
                                          </p:stCondLst>
                                        </p:cTn>
                                        <p:tgtEl>
                                          <p:spTgt spid="225"/>
                                        </p:tgtEl>
                                        <p:attrNameLst>
                                          <p:attrName>style.visibility</p:attrName>
                                        </p:attrNameLst>
                                      </p:cBhvr>
                                      <p:to>
                                        <p:strVal val="visible"/>
                                      </p:to>
                                    </p:set>
                                    <p:animEffect filter="fade" transition="in">
                                      <p:cBhvr>
                                        <p:cTn dur="500"/>
                                        <p:tgtEl>
                                          <p:spTgt spid="225"/>
                                        </p:tgtEl>
                                      </p:cBhvr>
                                    </p:animEffect>
                                  </p:childTnLst>
                                </p:cTn>
                              </p:par>
                              <p:par>
                                <p:cTn fill="hold" nodeType="with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500"/>
                                        <p:tgtEl>
                                          <p:spTgt spid="226"/>
                                        </p:tgtEl>
                                      </p:cBhvr>
                                    </p:animEffect>
                                  </p:childTnLst>
                                </p:cTn>
                              </p:par>
                              <p:par>
                                <p:cTn fill="hold" nodeType="with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500"/>
                                        <p:tgtEl>
                                          <p:spTgt spid="227"/>
                                        </p:tgtEl>
                                      </p:cBhvr>
                                    </p:animEffect>
                                  </p:childTnLst>
                                </p:cTn>
                              </p:par>
                              <p:par>
                                <p:cTn fill="hold" nodeType="withEffect" presetClass="entr" presetID="10" presetSubtype="0">
                                  <p:stCondLst>
                                    <p:cond delay="0"/>
                                  </p:stCondLst>
                                  <p:childTnLst>
                                    <p:set>
                                      <p:cBhvr>
                                        <p:cTn dur="1" fill="hold">
                                          <p:stCondLst>
                                            <p:cond delay="0"/>
                                          </p:stCondLst>
                                        </p:cTn>
                                        <p:tgtEl>
                                          <p:spTgt spid="228"/>
                                        </p:tgtEl>
                                        <p:attrNameLst>
                                          <p:attrName>style.visibility</p:attrName>
                                        </p:attrNameLst>
                                      </p:cBhvr>
                                      <p:to>
                                        <p:strVal val="visible"/>
                                      </p:to>
                                    </p:set>
                                    <p:animEffect filter="fade" transition="in">
                                      <p:cBhvr>
                                        <p:cTn dur="500"/>
                                        <p:tgtEl>
                                          <p:spTgt spid="228"/>
                                        </p:tgtEl>
                                      </p:cBhvr>
                                    </p:animEffect>
                                  </p:childTnLst>
                                </p:cTn>
                              </p:par>
                              <p:par>
                                <p:cTn fill="hold" nodeType="withEffect" presetClass="entr" presetID="10" presetSubtype="0">
                                  <p:stCondLst>
                                    <p:cond delay="0"/>
                                  </p:stCondLst>
                                  <p:childTnLst>
                                    <p:set>
                                      <p:cBhvr>
                                        <p:cTn dur="1" fill="hold">
                                          <p:stCondLst>
                                            <p:cond delay="0"/>
                                          </p:stCondLst>
                                        </p:cTn>
                                        <p:tgtEl>
                                          <p:spTgt spid="229"/>
                                        </p:tgtEl>
                                        <p:attrNameLst>
                                          <p:attrName>style.visibility</p:attrName>
                                        </p:attrNameLst>
                                      </p:cBhvr>
                                      <p:to>
                                        <p:strVal val="visible"/>
                                      </p:to>
                                    </p:set>
                                    <p:animEffect filter="fade" transition="in">
                                      <p:cBhvr>
                                        <p:cTn dur="500"/>
                                        <p:tgtEl>
                                          <p:spTgt spid="2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gtEl>
                                        <p:attrNameLst>
                                          <p:attrName>style.visibility</p:attrName>
                                        </p:attrNameLst>
                                      </p:cBhvr>
                                      <p:to>
                                        <p:strVal val="visible"/>
                                      </p:to>
                                    </p:set>
                                    <p:animEffect filter="fade" transition="in">
                                      <p:cBhvr>
                                        <p:cTn dur="500"/>
                                        <p:tgtEl>
                                          <p:spTgt spid="230"/>
                                        </p:tgtEl>
                                      </p:cBhvr>
                                    </p:animEffect>
                                  </p:childTnLst>
                                </p:cTn>
                              </p:par>
                              <p:par>
                                <p:cTn fill="hold" nodeType="with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500"/>
                                        <p:tgtEl>
                                          <p:spTgt spid="231"/>
                                        </p:tgtEl>
                                      </p:cBhvr>
                                    </p:animEffect>
                                  </p:childTnLst>
                                </p:cTn>
                              </p:par>
                              <p:par>
                                <p:cTn fill="hold" nodeType="withEffect" presetClass="entr" presetID="10" presetSubtype="0">
                                  <p:stCondLst>
                                    <p:cond delay="0"/>
                                  </p:stCondLst>
                                  <p:childTnLst>
                                    <p:set>
                                      <p:cBhvr>
                                        <p:cTn dur="1" fill="hold">
                                          <p:stCondLst>
                                            <p:cond delay="0"/>
                                          </p:stCondLst>
                                        </p:cTn>
                                        <p:tgtEl>
                                          <p:spTgt spid="232"/>
                                        </p:tgtEl>
                                        <p:attrNameLst>
                                          <p:attrName>style.visibility</p:attrName>
                                        </p:attrNameLst>
                                      </p:cBhvr>
                                      <p:to>
                                        <p:strVal val="visible"/>
                                      </p:to>
                                    </p:set>
                                    <p:animEffect filter="fade" transition="in">
                                      <p:cBhvr>
                                        <p:cTn dur="500"/>
                                        <p:tgtEl>
                                          <p:spTgt spid="232"/>
                                        </p:tgtEl>
                                      </p:cBhvr>
                                    </p:animEffect>
                                  </p:childTnLst>
                                </p:cTn>
                              </p:par>
                              <p:par>
                                <p:cTn fill="hold" nodeType="with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500"/>
                                        <p:tgtEl>
                                          <p:spTgt spid="233"/>
                                        </p:tgtEl>
                                      </p:cBhvr>
                                    </p:animEffect>
                                  </p:childTnLst>
                                </p:cTn>
                              </p:par>
                              <p:par>
                                <p:cTn fill="hold" nodeType="with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500"/>
                                        <p:tgtEl>
                                          <p:spTgt spid="234"/>
                                        </p:tgtEl>
                                      </p:cBhvr>
                                    </p:animEffect>
                                  </p:childTnLst>
                                </p:cTn>
                              </p:par>
                              <p:par>
                                <p:cTn fill="hold" nodeType="with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500"/>
                                        <p:tgtEl>
                                          <p:spTgt spid="23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pic>
        <p:nvPicPr>
          <p:cNvPr id="242" name="Google Shape;242;p29"/>
          <p:cNvPicPr preferRelativeResize="0"/>
          <p:nvPr/>
        </p:nvPicPr>
        <p:blipFill rotWithShape="1">
          <a:blip r:embed="rId3">
            <a:alphaModFix/>
          </a:blip>
          <a:srcRect b="0" l="0" r="0" t="0"/>
          <a:stretch/>
        </p:blipFill>
        <p:spPr>
          <a:xfrm>
            <a:off x="1541061" y="721855"/>
            <a:ext cx="8705772" cy="5282686"/>
          </a:xfrm>
          <a:prstGeom prst="rect">
            <a:avLst/>
          </a:prstGeom>
          <a:noFill/>
          <a:ln>
            <a:noFill/>
          </a:ln>
        </p:spPr>
      </p:pic>
      <p:pic>
        <p:nvPicPr>
          <p:cNvPr id="243" name="Google Shape;243;p29"/>
          <p:cNvPicPr preferRelativeResize="0"/>
          <p:nvPr/>
        </p:nvPicPr>
        <p:blipFill rotWithShape="1">
          <a:blip r:embed="rId4">
            <a:alphaModFix/>
          </a:blip>
          <a:srcRect b="0" l="0" r="0" t="0"/>
          <a:stretch/>
        </p:blipFill>
        <p:spPr>
          <a:xfrm>
            <a:off x="11126965" y="5839279"/>
            <a:ext cx="780635" cy="78415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0"/>
          <p:cNvSpPr/>
          <p:nvPr/>
        </p:nvSpPr>
        <p:spPr>
          <a:xfrm>
            <a:off x="675524" y="1265554"/>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50" name="Google Shape;250;p30"/>
          <p:cNvSpPr txBox="1"/>
          <p:nvPr/>
        </p:nvSpPr>
        <p:spPr>
          <a:xfrm>
            <a:off x="1345575" y="2121945"/>
            <a:ext cx="10015581"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Le grand-père d’Imane avait des yeux bleus et arrondis.</a:t>
            </a:r>
            <a:endParaRPr b="0" i="0" sz="1400" u="none" cap="none" strike="noStrike">
              <a:solidFill>
                <a:srgbClr val="000000"/>
              </a:solidFill>
              <a:latin typeface="Arial"/>
              <a:ea typeface="Arial"/>
              <a:cs typeface="Arial"/>
              <a:sym typeface="Arial"/>
            </a:endParaRPr>
          </a:p>
        </p:txBody>
      </p:sp>
      <p:sp>
        <p:nvSpPr>
          <p:cNvPr id="251" name="Google Shape;251;p30"/>
          <p:cNvSpPr txBox="1"/>
          <p:nvPr/>
        </p:nvSpPr>
        <p:spPr>
          <a:xfrm>
            <a:off x="1345575" y="1353654"/>
            <a:ext cx="977962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Le grand-père d’Imane avait des yeux noirs et en amande.</a:t>
            </a:r>
            <a:endParaRPr b="0" i="0" sz="1400" u="none" cap="none" strike="noStrike">
              <a:solidFill>
                <a:srgbClr val="000000"/>
              </a:solidFill>
              <a:latin typeface="Arial"/>
              <a:ea typeface="Arial"/>
              <a:cs typeface="Arial"/>
              <a:sym typeface="Arial"/>
            </a:endParaRPr>
          </a:p>
        </p:txBody>
      </p:sp>
      <p:sp>
        <p:nvSpPr>
          <p:cNvPr id="252" name="Google Shape;252;p30"/>
          <p:cNvSpPr/>
          <p:nvPr/>
        </p:nvSpPr>
        <p:spPr>
          <a:xfrm>
            <a:off x="830844" y="1353654"/>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53" name="Google Shape;253;p30"/>
          <p:cNvSpPr/>
          <p:nvPr/>
        </p:nvSpPr>
        <p:spPr>
          <a:xfrm>
            <a:off x="830844" y="2138135"/>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54" name="Google Shape;254;p30"/>
          <p:cNvSpPr/>
          <p:nvPr/>
        </p:nvSpPr>
        <p:spPr>
          <a:xfrm>
            <a:off x="339073" y="1780762"/>
            <a:ext cx="483996" cy="483996"/>
          </a:xfrm>
          <a:prstGeom prst="ellipse">
            <a:avLst/>
          </a:prstGeom>
          <a:solidFill>
            <a:srgbClr val="1E88E5">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1</a:t>
            </a:r>
            <a:endParaRPr b="0" i="0" sz="1000" u="none" cap="none" strike="noStrike">
              <a:solidFill>
                <a:srgbClr val="FFFFFF"/>
              </a:solidFill>
              <a:latin typeface="Arial"/>
              <a:ea typeface="Arial"/>
              <a:cs typeface="Arial"/>
              <a:sym typeface="Arial"/>
            </a:endParaRPr>
          </a:p>
        </p:txBody>
      </p:sp>
      <p:sp>
        <p:nvSpPr>
          <p:cNvPr id="255" name="Google Shape;255;p30"/>
          <p:cNvSpPr/>
          <p:nvPr/>
        </p:nvSpPr>
        <p:spPr>
          <a:xfrm>
            <a:off x="675524" y="3000278"/>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56" name="Google Shape;256;p30"/>
          <p:cNvSpPr txBox="1"/>
          <p:nvPr/>
        </p:nvSpPr>
        <p:spPr>
          <a:xfrm>
            <a:off x="1345575" y="3856669"/>
            <a:ext cx="516715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Il avait un nez droit.</a:t>
            </a:r>
            <a:endParaRPr b="1" i="0" sz="2800" u="none" cap="none" strike="noStrike">
              <a:solidFill>
                <a:srgbClr val="C55A11"/>
              </a:solidFill>
              <a:latin typeface="Arial"/>
              <a:ea typeface="Arial"/>
              <a:cs typeface="Arial"/>
              <a:sym typeface="Arial"/>
            </a:endParaRPr>
          </a:p>
        </p:txBody>
      </p:sp>
      <p:sp>
        <p:nvSpPr>
          <p:cNvPr id="257" name="Google Shape;257;p30"/>
          <p:cNvSpPr txBox="1"/>
          <p:nvPr/>
        </p:nvSpPr>
        <p:spPr>
          <a:xfrm>
            <a:off x="1345575" y="3088378"/>
            <a:ext cx="523338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Il avait un nez retroussé.</a:t>
            </a:r>
            <a:endParaRPr b="0" i="0" sz="1400" u="none" cap="none" strike="noStrike">
              <a:solidFill>
                <a:srgbClr val="000000"/>
              </a:solidFill>
              <a:latin typeface="Arial"/>
              <a:ea typeface="Arial"/>
              <a:cs typeface="Arial"/>
              <a:sym typeface="Arial"/>
            </a:endParaRPr>
          </a:p>
        </p:txBody>
      </p:sp>
      <p:sp>
        <p:nvSpPr>
          <p:cNvPr id="258" name="Google Shape;258;p30"/>
          <p:cNvSpPr/>
          <p:nvPr/>
        </p:nvSpPr>
        <p:spPr>
          <a:xfrm>
            <a:off x="830844" y="3088378"/>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59" name="Google Shape;259;p30"/>
          <p:cNvSpPr/>
          <p:nvPr/>
        </p:nvSpPr>
        <p:spPr>
          <a:xfrm>
            <a:off x="830844" y="3872859"/>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60" name="Google Shape;260;p30"/>
          <p:cNvSpPr/>
          <p:nvPr/>
        </p:nvSpPr>
        <p:spPr>
          <a:xfrm>
            <a:off x="339073" y="3527061"/>
            <a:ext cx="483996" cy="483996"/>
          </a:xfrm>
          <a:prstGeom prst="ellipse">
            <a:avLst/>
          </a:prstGeom>
          <a:solidFill>
            <a:srgbClr val="FFB30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2</a:t>
            </a:r>
            <a:endParaRPr b="0" i="0" sz="1000" u="none" cap="none" strike="noStrike">
              <a:solidFill>
                <a:srgbClr val="FFFFFF"/>
              </a:solidFill>
              <a:latin typeface="Arial"/>
              <a:ea typeface="Arial"/>
              <a:cs typeface="Arial"/>
              <a:sym typeface="Arial"/>
            </a:endParaRPr>
          </a:p>
        </p:txBody>
      </p:sp>
      <p:sp>
        <p:nvSpPr>
          <p:cNvPr id="261" name="Google Shape;261;p30"/>
          <p:cNvSpPr/>
          <p:nvPr/>
        </p:nvSpPr>
        <p:spPr>
          <a:xfrm>
            <a:off x="675524" y="4768079"/>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62" name="Google Shape;262;p30"/>
          <p:cNvSpPr txBox="1"/>
          <p:nvPr/>
        </p:nvSpPr>
        <p:spPr>
          <a:xfrm>
            <a:off x="1345575" y="5624470"/>
            <a:ext cx="871282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Le grand-père d’Imane avait une barbe blanche.</a:t>
            </a:r>
            <a:endParaRPr b="0" i="0" sz="1400" u="none" cap="none" strike="noStrike">
              <a:solidFill>
                <a:srgbClr val="000000"/>
              </a:solidFill>
              <a:latin typeface="Arial"/>
              <a:ea typeface="Arial"/>
              <a:cs typeface="Arial"/>
              <a:sym typeface="Arial"/>
            </a:endParaRPr>
          </a:p>
        </p:txBody>
      </p:sp>
      <p:sp>
        <p:nvSpPr>
          <p:cNvPr id="263" name="Google Shape;263;p30"/>
          <p:cNvSpPr txBox="1"/>
          <p:nvPr/>
        </p:nvSpPr>
        <p:spPr>
          <a:xfrm>
            <a:off x="1345575" y="4856179"/>
            <a:ext cx="623391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Imane avait une mèche blanche.</a:t>
            </a:r>
            <a:endParaRPr b="1" i="0" sz="2800" u="none" cap="none" strike="noStrike">
              <a:solidFill>
                <a:srgbClr val="2E75B5"/>
              </a:solidFill>
              <a:latin typeface="Arial"/>
              <a:ea typeface="Arial"/>
              <a:cs typeface="Arial"/>
              <a:sym typeface="Arial"/>
            </a:endParaRPr>
          </a:p>
        </p:txBody>
      </p:sp>
      <p:sp>
        <p:nvSpPr>
          <p:cNvPr id="264" name="Google Shape;264;p30"/>
          <p:cNvSpPr/>
          <p:nvPr/>
        </p:nvSpPr>
        <p:spPr>
          <a:xfrm>
            <a:off x="830844" y="4856179"/>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65" name="Google Shape;265;p30"/>
          <p:cNvSpPr/>
          <p:nvPr/>
        </p:nvSpPr>
        <p:spPr>
          <a:xfrm>
            <a:off x="830844" y="5640660"/>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66" name="Google Shape;266;p30"/>
          <p:cNvSpPr/>
          <p:nvPr/>
        </p:nvSpPr>
        <p:spPr>
          <a:xfrm>
            <a:off x="339073" y="5283287"/>
            <a:ext cx="483996" cy="483996"/>
          </a:xfrm>
          <a:prstGeom prst="ellipse">
            <a:avLst/>
          </a:prstGeom>
          <a:solidFill>
            <a:srgbClr val="5C0F8B">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3</a:t>
            </a:r>
            <a:endParaRPr b="0" i="0" sz="1000" u="none" cap="none" strike="noStrike">
              <a:solidFill>
                <a:srgbClr val="FFFFFF"/>
              </a:solidFill>
              <a:latin typeface="Arial"/>
              <a:ea typeface="Arial"/>
              <a:cs typeface="Arial"/>
              <a:sym typeface="Arial"/>
            </a:endParaRPr>
          </a:p>
        </p:txBody>
      </p:sp>
      <p:sp>
        <p:nvSpPr>
          <p:cNvPr id="267" name="Google Shape;267;p30"/>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Vérifions !</a:t>
            </a:r>
            <a:endParaRPr/>
          </a:p>
        </p:txBody>
      </p:sp>
      <p:sp>
        <p:nvSpPr>
          <p:cNvPr id="268" name="Google Shape;268;p30"/>
          <p:cNvSpPr/>
          <p:nvPr/>
        </p:nvSpPr>
        <p:spPr>
          <a:xfrm>
            <a:off x="787762" y="1310123"/>
            <a:ext cx="583167" cy="584065"/>
          </a:xfrm>
          <a:prstGeom prst="ellipse">
            <a:avLst/>
          </a:prstGeom>
          <a:noFill/>
          <a:ln cap="flat" cmpd="sng" w="3810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69" name="Google Shape;269;p30"/>
          <p:cNvSpPr/>
          <p:nvPr/>
        </p:nvSpPr>
        <p:spPr>
          <a:xfrm>
            <a:off x="787762" y="3823632"/>
            <a:ext cx="583167" cy="584065"/>
          </a:xfrm>
          <a:prstGeom prst="ellipse">
            <a:avLst/>
          </a:prstGeom>
          <a:noFill/>
          <a:ln cap="flat" cmpd="sng" w="3810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70" name="Google Shape;270;p30"/>
          <p:cNvSpPr/>
          <p:nvPr/>
        </p:nvSpPr>
        <p:spPr>
          <a:xfrm>
            <a:off x="787762" y="4807449"/>
            <a:ext cx="583167" cy="584065"/>
          </a:xfrm>
          <a:prstGeom prst="ellipse">
            <a:avLst/>
          </a:prstGeom>
          <a:noFill/>
          <a:ln cap="flat" cmpd="sng" w="3810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71" name="Google Shape;271;p30"/>
          <p:cNvSpPr/>
          <p:nvPr/>
        </p:nvSpPr>
        <p:spPr>
          <a:xfrm>
            <a:off x="3550534" y="528011"/>
            <a:ext cx="5090932" cy="584775"/>
          </a:xfrm>
          <a:prstGeom prst="roundRect">
            <a:avLst>
              <a:gd fmla="val 16667" name="adj"/>
            </a:avLst>
          </a:prstGeom>
          <a:solidFill>
            <a:srgbClr val="2E75B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chemeClr val="lt1"/>
                </a:solidFill>
                <a:latin typeface="Calibri"/>
                <a:ea typeface="Calibri"/>
                <a:cs typeface="Calibri"/>
                <a:sym typeface="Calibri"/>
              </a:rPr>
              <a:t>1.A  2.B  3.A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2000"/>
                                        <p:tgtEl>
                                          <p:spTgt spid="2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1"/>
          <p:cNvSpPr/>
          <p:nvPr/>
        </p:nvSpPr>
        <p:spPr>
          <a:xfrm>
            <a:off x="679351" y="1265554"/>
            <a:ext cx="10674449"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78" name="Google Shape;278;p31"/>
          <p:cNvSpPr txBox="1"/>
          <p:nvPr/>
        </p:nvSpPr>
        <p:spPr>
          <a:xfrm>
            <a:off x="1349402" y="2121945"/>
            <a:ext cx="8846158"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Il portait souvent un survêtement avec des baskets. </a:t>
            </a:r>
            <a:endParaRPr b="0" i="0" sz="2800" u="none" cap="none" strike="noStrike">
              <a:solidFill>
                <a:srgbClr val="C55A11"/>
              </a:solidFill>
              <a:latin typeface="Arial"/>
              <a:ea typeface="Arial"/>
              <a:cs typeface="Arial"/>
              <a:sym typeface="Arial"/>
            </a:endParaRPr>
          </a:p>
        </p:txBody>
      </p:sp>
      <p:sp>
        <p:nvSpPr>
          <p:cNvPr id="279" name="Google Shape;279;p31"/>
          <p:cNvSpPr txBox="1"/>
          <p:nvPr/>
        </p:nvSpPr>
        <p:spPr>
          <a:xfrm>
            <a:off x="1349402" y="1353654"/>
            <a:ext cx="8846158"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Il portait souvent un jean avec une chemise blanche.</a:t>
            </a:r>
            <a:endParaRPr b="0" i="0" sz="1400" u="none" cap="none" strike="noStrike">
              <a:solidFill>
                <a:srgbClr val="000000"/>
              </a:solidFill>
              <a:latin typeface="Arial"/>
              <a:ea typeface="Arial"/>
              <a:cs typeface="Arial"/>
              <a:sym typeface="Arial"/>
            </a:endParaRPr>
          </a:p>
        </p:txBody>
      </p:sp>
      <p:sp>
        <p:nvSpPr>
          <p:cNvPr id="280" name="Google Shape;280;p31"/>
          <p:cNvSpPr/>
          <p:nvPr/>
        </p:nvSpPr>
        <p:spPr>
          <a:xfrm>
            <a:off x="834671" y="1353654"/>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81" name="Google Shape;281;p31"/>
          <p:cNvSpPr/>
          <p:nvPr/>
        </p:nvSpPr>
        <p:spPr>
          <a:xfrm>
            <a:off x="834671" y="2138135"/>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82" name="Google Shape;282;p31"/>
          <p:cNvSpPr/>
          <p:nvPr/>
        </p:nvSpPr>
        <p:spPr>
          <a:xfrm>
            <a:off x="342900" y="1780762"/>
            <a:ext cx="483996" cy="483996"/>
          </a:xfrm>
          <a:prstGeom prst="ellipse">
            <a:avLst/>
          </a:prstGeom>
          <a:solidFill>
            <a:srgbClr val="E30F0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4</a:t>
            </a:r>
            <a:endParaRPr b="0" i="0" sz="1000" u="none" cap="none" strike="noStrike">
              <a:solidFill>
                <a:srgbClr val="FFFFFF"/>
              </a:solidFill>
              <a:latin typeface="Arial"/>
              <a:ea typeface="Arial"/>
              <a:cs typeface="Arial"/>
              <a:sym typeface="Arial"/>
            </a:endParaRPr>
          </a:p>
        </p:txBody>
      </p:sp>
      <p:sp>
        <p:nvSpPr>
          <p:cNvPr id="283" name="Google Shape;283;p31"/>
          <p:cNvSpPr/>
          <p:nvPr/>
        </p:nvSpPr>
        <p:spPr>
          <a:xfrm>
            <a:off x="679351" y="3000278"/>
            <a:ext cx="10674449"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84" name="Google Shape;284;p31"/>
          <p:cNvSpPr txBox="1"/>
          <p:nvPr/>
        </p:nvSpPr>
        <p:spPr>
          <a:xfrm>
            <a:off x="1349402" y="3856669"/>
            <a:ext cx="6026758"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Il était gentil, sérieux et honnête.</a:t>
            </a:r>
            <a:endParaRPr b="0" i="0" sz="1400" u="none" cap="none" strike="noStrike">
              <a:solidFill>
                <a:srgbClr val="000000"/>
              </a:solidFill>
              <a:latin typeface="Arial"/>
              <a:ea typeface="Arial"/>
              <a:cs typeface="Arial"/>
              <a:sym typeface="Arial"/>
            </a:endParaRPr>
          </a:p>
        </p:txBody>
      </p:sp>
      <p:sp>
        <p:nvSpPr>
          <p:cNvPr id="285" name="Google Shape;285;p31"/>
          <p:cNvSpPr txBox="1"/>
          <p:nvPr/>
        </p:nvSpPr>
        <p:spPr>
          <a:xfrm>
            <a:off x="1349402" y="3088378"/>
            <a:ext cx="5767677"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
        <p:nvSpPr>
          <p:cNvPr id="286" name="Google Shape;286;p31"/>
          <p:cNvSpPr/>
          <p:nvPr/>
        </p:nvSpPr>
        <p:spPr>
          <a:xfrm>
            <a:off x="834671" y="3088378"/>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87" name="Google Shape;287;p31"/>
          <p:cNvSpPr/>
          <p:nvPr/>
        </p:nvSpPr>
        <p:spPr>
          <a:xfrm>
            <a:off x="834671" y="3872859"/>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88" name="Google Shape;288;p31"/>
          <p:cNvSpPr/>
          <p:nvPr/>
        </p:nvSpPr>
        <p:spPr>
          <a:xfrm>
            <a:off x="342900" y="3527061"/>
            <a:ext cx="483996" cy="483996"/>
          </a:xfrm>
          <a:prstGeom prst="ellipse">
            <a:avLst/>
          </a:prstGeom>
          <a:solidFill>
            <a:srgbClr val="00B05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5</a:t>
            </a:r>
            <a:endParaRPr b="0" i="0" sz="1000" u="none" cap="none" strike="noStrike">
              <a:solidFill>
                <a:srgbClr val="FFFFFF"/>
              </a:solidFill>
              <a:latin typeface="Arial"/>
              <a:ea typeface="Arial"/>
              <a:cs typeface="Arial"/>
              <a:sym typeface="Arial"/>
            </a:endParaRPr>
          </a:p>
        </p:txBody>
      </p:sp>
      <p:sp>
        <p:nvSpPr>
          <p:cNvPr id="289" name="Google Shape;289;p31"/>
          <p:cNvSpPr/>
          <p:nvPr/>
        </p:nvSpPr>
        <p:spPr>
          <a:xfrm>
            <a:off x="675524" y="4768079"/>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0" name="Google Shape;290;p31"/>
          <p:cNvSpPr txBox="1"/>
          <p:nvPr/>
        </p:nvSpPr>
        <p:spPr>
          <a:xfrm>
            <a:off x="1345575" y="5624470"/>
            <a:ext cx="871282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Imane aimait beaucoup son grand-père.</a:t>
            </a:r>
            <a:endParaRPr b="0" i="0" sz="1400" u="none" cap="none" strike="noStrike">
              <a:solidFill>
                <a:srgbClr val="000000"/>
              </a:solidFill>
              <a:latin typeface="Arial"/>
              <a:ea typeface="Arial"/>
              <a:cs typeface="Arial"/>
              <a:sym typeface="Arial"/>
            </a:endParaRPr>
          </a:p>
        </p:txBody>
      </p:sp>
      <p:sp>
        <p:nvSpPr>
          <p:cNvPr id="291" name="Google Shape;291;p31"/>
          <p:cNvSpPr txBox="1"/>
          <p:nvPr/>
        </p:nvSpPr>
        <p:spPr>
          <a:xfrm>
            <a:off x="1345575" y="4856179"/>
            <a:ext cx="623391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Imane n’aimait pas son grand-père.</a:t>
            </a:r>
            <a:endParaRPr b="0" i="0" sz="1400" u="none" cap="none" strike="noStrike">
              <a:solidFill>
                <a:srgbClr val="000000"/>
              </a:solidFill>
              <a:latin typeface="Arial"/>
              <a:ea typeface="Arial"/>
              <a:cs typeface="Arial"/>
              <a:sym typeface="Arial"/>
            </a:endParaRPr>
          </a:p>
        </p:txBody>
      </p:sp>
      <p:sp>
        <p:nvSpPr>
          <p:cNvPr id="292" name="Google Shape;292;p31"/>
          <p:cNvSpPr/>
          <p:nvPr/>
        </p:nvSpPr>
        <p:spPr>
          <a:xfrm>
            <a:off x="830844" y="4856179"/>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93" name="Google Shape;293;p31"/>
          <p:cNvSpPr/>
          <p:nvPr/>
        </p:nvSpPr>
        <p:spPr>
          <a:xfrm>
            <a:off x="830844" y="5640660"/>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94" name="Google Shape;294;p31"/>
          <p:cNvSpPr/>
          <p:nvPr/>
        </p:nvSpPr>
        <p:spPr>
          <a:xfrm>
            <a:off x="339073" y="5283287"/>
            <a:ext cx="483996" cy="483996"/>
          </a:xfrm>
          <a:prstGeom prst="ellipse">
            <a:avLst/>
          </a:prstGeom>
          <a:solidFill>
            <a:srgbClr val="D490CE"/>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6</a:t>
            </a:r>
            <a:endParaRPr b="0" i="0" sz="1000" u="none" cap="none" strike="noStrike">
              <a:solidFill>
                <a:srgbClr val="FFFFFF"/>
              </a:solidFill>
              <a:latin typeface="Arial"/>
              <a:ea typeface="Arial"/>
              <a:cs typeface="Arial"/>
              <a:sym typeface="Arial"/>
            </a:endParaRPr>
          </a:p>
        </p:txBody>
      </p:sp>
      <p:sp>
        <p:nvSpPr>
          <p:cNvPr id="295" name="Google Shape;295;p3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Vérifions !</a:t>
            </a:r>
            <a:endParaRPr/>
          </a:p>
        </p:txBody>
      </p:sp>
      <p:sp>
        <p:nvSpPr>
          <p:cNvPr id="296" name="Google Shape;296;p31"/>
          <p:cNvSpPr/>
          <p:nvPr/>
        </p:nvSpPr>
        <p:spPr>
          <a:xfrm>
            <a:off x="799698" y="1310002"/>
            <a:ext cx="583167" cy="584065"/>
          </a:xfrm>
          <a:prstGeom prst="ellipse">
            <a:avLst/>
          </a:prstGeom>
          <a:noFill/>
          <a:ln cap="flat" cmpd="sng" w="3810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7" name="Google Shape;297;p31"/>
          <p:cNvSpPr/>
          <p:nvPr/>
        </p:nvSpPr>
        <p:spPr>
          <a:xfrm>
            <a:off x="787762" y="3038438"/>
            <a:ext cx="583167" cy="584065"/>
          </a:xfrm>
          <a:prstGeom prst="ellipse">
            <a:avLst/>
          </a:prstGeom>
          <a:noFill/>
          <a:ln cap="flat" cmpd="sng" w="3810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8" name="Google Shape;298;p31"/>
          <p:cNvSpPr/>
          <p:nvPr/>
        </p:nvSpPr>
        <p:spPr>
          <a:xfrm>
            <a:off x="787762" y="5571380"/>
            <a:ext cx="583167" cy="584065"/>
          </a:xfrm>
          <a:prstGeom prst="ellipse">
            <a:avLst/>
          </a:prstGeom>
          <a:noFill/>
          <a:ln cap="flat" cmpd="sng" w="3810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9" name="Google Shape;299;p31"/>
          <p:cNvSpPr/>
          <p:nvPr/>
        </p:nvSpPr>
        <p:spPr>
          <a:xfrm>
            <a:off x="3550534" y="528011"/>
            <a:ext cx="5090932" cy="584775"/>
          </a:xfrm>
          <a:prstGeom prst="roundRect">
            <a:avLst>
              <a:gd fmla="val 16667" name="adj"/>
            </a:avLst>
          </a:prstGeom>
          <a:solidFill>
            <a:srgbClr val="2E75B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chemeClr val="lt1"/>
                </a:solidFill>
                <a:latin typeface="Calibri"/>
                <a:ea typeface="Calibri"/>
                <a:cs typeface="Calibri"/>
                <a:sym typeface="Calibri"/>
              </a:rPr>
              <a:t>4.A  5.A  6.B</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gtEl>
                                        <p:attrNameLst>
                                          <p:attrName>style.visibility</p:attrName>
                                        </p:attrNameLst>
                                      </p:cBhvr>
                                      <p:to>
                                        <p:strVal val="visible"/>
                                      </p:to>
                                    </p:set>
                                    <p:animEffect filter="fade" transition="in">
                                      <p:cBhvr>
                                        <p:cTn dur="2000"/>
                                        <p:tgtEl>
                                          <p:spTgt spid="2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3" name="Shape 303"/>
        <p:cNvGrpSpPr/>
        <p:nvPr/>
      </p:nvGrpSpPr>
      <p:grpSpPr>
        <a:xfrm>
          <a:off x="0" y="0"/>
          <a:ext cx="0" cy="0"/>
          <a:chOff x="0" y="0"/>
          <a:chExt cx="0" cy="0"/>
        </a:xfrm>
      </p:grpSpPr>
      <p:sp>
        <p:nvSpPr>
          <p:cNvPr id="304" name="Google Shape;304;p32"/>
          <p:cNvSpPr txBox="1"/>
          <p:nvPr/>
        </p:nvSpPr>
        <p:spPr>
          <a:xfrm>
            <a:off x="475488" y="1133386"/>
            <a:ext cx="10852800" cy="4863900"/>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Clr>
                <a:srgbClr val="000000"/>
              </a:buClr>
              <a:buSzPts val="2000"/>
              <a:buFont typeface="Arial"/>
              <a:buNone/>
            </a:pPr>
            <a:r>
              <a:rPr b="0" i="0" lang="fr-FR" sz="2000" u="none" cap="none" strike="noStrike">
                <a:solidFill>
                  <a:srgbClr val="595959"/>
                </a:solidFill>
                <a:highlight>
                  <a:srgbClr val="FFFFFF"/>
                </a:highlight>
                <a:latin typeface="Arial"/>
                <a:ea typeface="Arial"/>
                <a:cs typeface="Arial"/>
                <a:sym typeface="Arial"/>
              </a:rPr>
              <a:t>Pour préparer l'apprenant à s’exprimer en français à partir des structures lexicales et grammaticales de la leçon, les apprenants seront amenés à suivre les étapes suivantes : </a:t>
            </a:r>
            <a:endParaRPr b="1" i="0" sz="2000" u="sng" cap="none" strike="noStrike">
              <a:solidFill>
                <a:srgbClr val="595959"/>
              </a:solidFill>
              <a:highlight>
                <a:schemeClr val="lt1"/>
              </a:highlight>
              <a:latin typeface="Arial"/>
              <a:ea typeface="Arial"/>
              <a:cs typeface="Arial"/>
              <a:sym typeface="Arial"/>
            </a:endParaRPr>
          </a:p>
          <a:p>
            <a:pPr indent="0" lvl="0" marL="0" marR="0" rtl="0" algn="l">
              <a:lnSpc>
                <a:spcPct val="120000"/>
              </a:lnSpc>
              <a:spcBef>
                <a:spcPts val="0"/>
              </a:spcBef>
              <a:spcAft>
                <a:spcPts val="0"/>
              </a:spcAft>
              <a:buClr>
                <a:srgbClr val="000000"/>
              </a:buClr>
              <a:buSzPts val="2000"/>
              <a:buFont typeface="Arial"/>
              <a:buNone/>
            </a:pPr>
            <a:r>
              <a:rPr b="1" i="0" lang="fr-FR" sz="2000" u="none" cap="none" strike="noStrike">
                <a:solidFill>
                  <a:srgbClr val="2E75B5"/>
                </a:solidFill>
                <a:highlight>
                  <a:srgbClr val="FFFFFF"/>
                </a:highlight>
                <a:latin typeface="Arial"/>
                <a:ea typeface="Arial"/>
                <a:cs typeface="Arial"/>
                <a:sym typeface="Arial"/>
              </a:rPr>
              <a:t>1. </a:t>
            </a:r>
            <a:r>
              <a:rPr b="1" i="0" lang="fr-FR" sz="2000" u="none" cap="none" strike="noStrike">
                <a:solidFill>
                  <a:srgbClr val="595959"/>
                </a:solidFill>
                <a:highlight>
                  <a:srgbClr val="FFFFFF"/>
                </a:highlight>
                <a:latin typeface="Arial"/>
                <a:ea typeface="Arial"/>
                <a:cs typeface="Arial"/>
                <a:sym typeface="Arial"/>
              </a:rPr>
              <a:t>Repérage: </a:t>
            </a:r>
            <a:endParaRPr b="1" i="0" sz="2000" u="none" cap="none" strike="noStrike">
              <a:solidFill>
                <a:srgbClr val="595959"/>
              </a:solidFill>
              <a:highlight>
                <a:srgbClr val="FFFFFF"/>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100"/>
              <a:buFont typeface="Arial"/>
              <a:buNone/>
            </a:pPr>
            <a:r>
              <a:rPr b="0" i="0" lang="fr-FR" sz="2000" u="none" cap="none" strike="noStrike">
                <a:solidFill>
                  <a:srgbClr val="595959"/>
                </a:solidFill>
                <a:highlight>
                  <a:srgbClr val="FFFFFF"/>
                </a:highlight>
                <a:latin typeface="Arial"/>
                <a:ea typeface="Arial"/>
                <a:cs typeface="Arial"/>
                <a:sym typeface="Arial"/>
              </a:rPr>
              <a:t>relever/repérer/ classer/ comparer/ les phrases/expressions cibles à partir des phrases tirées du texte du document sonore.</a:t>
            </a:r>
            <a:endParaRPr b="0" i="0" sz="2000" u="none" cap="none" strike="noStrike">
              <a:solidFill>
                <a:srgbClr val="595959"/>
              </a:solidFill>
              <a:highlight>
                <a:srgbClr val="FFFFFF"/>
              </a:highlight>
              <a:latin typeface="Arial"/>
              <a:ea typeface="Arial"/>
              <a:cs typeface="Arial"/>
              <a:sym typeface="Arial"/>
            </a:endParaRPr>
          </a:p>
          <a:p>
            <a:pPr indent="0" lvl="0" marL="0" marR="0" rtl="0" algn="l">
              <a:lnSpc>
                <a:spcPct val="120000"/>
              </a:lnSpc>
              <a:spcBef>
                <a:spcPts val="0"/>
              </a:spcBef>
              <a:spcAft>
                <a:spcPts val="0"/>
              </a:spcAft>
              <a:buClr>
                <a:srgbClr val="000000"/>
              </a:buClr>
              <a:buSzPts val="2000"/>
              <a:buFont typeface="Arial"/>
              <a:buNone/>
            </a:pPr>
            <a:r>
              <a:rPr b="1" i="0" lang="fr-FR" sz="2000" u="none" cap="none" strike="noStrike">
                <a:solidFill>
                  <a:srgbClr val="2E75B5"/>
                </a:solidFill>
                <a:highlight>
                  <a:srgbClr val="FFFFFF"/>
                </a:highlight>
                <a:latin typeface="Arial"/>
                <a:ea typeface="Arial"/>
                <a:cs typeface="Arial"/>
                <a:sym typeface="Arial"/>
              </a:rPr>
              <a:t>2. </a:t>
            </a:r>
            <a:r>
              <a:rPr b="1" i="0" lang="fr-FR" sz="2000" u="none" cap="none" strike="noStrike">
                <a:solidFill>
                  <a:srgbClr val="595959"/>
                </a:solidFill>
                <a:highlight>
                  <a:srgbClr val="FFFFFF"/>
                </a:highlight>
                <a:latin typeface="Arial"/>
                <a:ea typeface="Arial"/>
                <a:cs typeface="Arial"/>
                <a:sym typeface="Arial"/>
              </a:rPr>
              <a:t>Conceptualisation (Déduction de la règle) : </a:t>
            </a:r>
            <a:endParaRPr b="1" i="0" sz="2000" u="none" cap="none" strike="noStrike">
              <a:solidFill>
                <a:srgbClr val="595959"/>
              </a:solidFill>
              <a:highlight>
                <a:schemeClr val="lt1"/>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highlight>
                  <a:srgbClr val="FFFFFF"/>
                </a:highlight>
                <a:latin typeface="Arial"/>
                <a:ea typeface="Arial"/>
                <a:cs typeface="Arial"/>
                <a:sym typeface="Arial"/>
              </a:rPr>
              <a:t>Guider les apprenants à déduire et à formuler la règle </a:t>
            </a:r>
            <a:endParaRPr b="0" i="0" sz="2000" u="none" cap="none" strike="noStrike">
              <a:solidFill>
                <a:srgbClr val="595959"/>
              </a:solidFill>
              <a:highlight>
                <a:srgbClr val="FFFFFF"/>
              </a:highlight>
              <a:latin typeface="Calibri"/>
              <a:ea typeface="Calibri"/>
              <a:cs typeface="Calibri"/>
              <a:sym typeface="Calibri"/>
            </a:endParaRPr>
          </a:p>
          <a:p>
            <a:pPr indent="0" lvl="0" marL="0" marR="0" rtl="0" algn="l">
              <a:lnSpc>
                <a:spcPct val="120000"/>
              </a:lnSpc>
              <a:spcBef>
                <a:spcPts val="0"/>
              </a:spcBef>
              <a:spcAft>
                <a:spcPts val="0"/>
              </a:spcAft>
              <a:buClr>
                <a:srgbClr val="000000"/>
              </a:buClr>
              <a:buSzPts val="2000"/>
              <a:buFont typeface="Arial"/>
              <a:buNone/>
            </a:pPr>
            <a:r>
              <a:rPr b="1" i="0" lang="fr-FR" sz="2000" u="none" cap="none" strike="noStrike">
                <a:solidFill>
                  <a:srgbClr val="2E75B5"/>
                </a:solidFill>
                <a:highlight>
                  <a:srgbClr val="FFFFFF"/>
                </a:highlight>
                <a:latin typeface="Arial"/>
                <a:ea typeface="Arial"/>
                <a:cs typeface="Arial"/>
                <a:sym typeface="Arial"/>
              </a:rPr>
              <a:t>3. </a:t>
            </a:r>
            <a:r>
              <a:rPr b="1" i="0" lang="fr-FR" sz="2000" u="none" cap="none" strike="noStrike">
                <a:solidFill>
                  <a:srgbClr val="595959"/>
                </a:solidFill>
                <a:highlight>
                  <a:srgbClr val="FFFFFF"/>
                </a:highlight>
                <a:latin typeface="Arial"/>
                <a:ea typeface="Arial"/>
                <a:cs typeface="Arial"/>
                <a:sym typeface="Arial"/>
              </a:rPr>
              <a:t>Entraînement : </a:t>
            </a:r>
            <a:r>
              <a:rPr b="0" i="0" lang="fr-FR" sz="2000" u="none" cap="none" strike="noStrike">
                <a:solidFill>
                  <a:srgbClr val="595959"/>
                </a:solidFill>
                <a:highlight>
                  <a:srgbClr val="FFFFFF"/>
                </a:highlight>
                <a:latin typeface="Arial"/>
                <a:ea typeface="Arial"/>
                <a:cs typeface="Arial"/>
                <a:sym typeface="Arial"/>
              </a:rPr>
              <a:t>Exercice(s) de systématisation </a:t>
            </a:r>
            <a:endParaRPr b="0" i="0" sz="2000" u="none" cap="none" strike="noStrike">
              <a:solidFill>
                <a:srgbClr val="595959"/>
              </a:solidFill>
              <a:highlight>
                <a:schemeClr val="lt1"/>
              </a:highlight>
              <a:latin typeface="Arial"/>
              <a:ea typeface="Arial"/>
              <a:cs typeface="Arial"/>
              <a:sym typeface="Arial"/>
            </a:endParaRPr>
          </a:p>
          <a:p>
            <a:pPr indent="0" lvl="0" marL="0" marR="0" rtl="0" algn="l">
              <a:lnSpc>
                <a:spcPct val="120000"/>
              </a:lnSpc>
              <a:spcBef>
                <a:spcPts val="600"/>
              </a:spcBef>
              <a:spcAft>
                <a:spcPts val="0"/>
              </a:spcAft>
              <a:buClr>
                <a:srgbClr val="000000"/>
              </a:buClr>
              <a:buSzPts val="2000"/>
              <a:buFont typeface="Arial"/>
              <a:buNone/>
            </a:pPr>
            <a:r>
              <a:rPr b="1" i="0" lang="fr-FR" sz="2000" u="none" cap="none" strike="noStrike">
                <a:solidFill>
                  <a:srgbClr val="2E75B5"/>
                </a:solidFill>
                <a:highlight>
                  <a:srgbClr val="FFFFFF"/>
                </a:highlight>
                <a:latin typeface="Arial"/>
                <a:ea typeface="Arial"/>
                <a:cs typeface="Arial"/>
                <a:sym typeface="Arial"/>
              </a:rPr>
              <a:t>4. </a:t>
            </a:r>
            <a:r>
              <a:rPr b="1" i="0" lang="fr-FR" sz="2000" u="none" cap="none" strike="noStrike">
                <a:solidFill>
                  <a:srgbClr val="595959"/>
                </a:solidFill>
                <a:highlight>
                  <a:srgbClr val="FFFFFF"/>
                </a:highlight>
                <a:latin typeface="Arial"/>
                <a:ea typeface="Arial"/>
                <a:cs typeface="Arial"/>
                <a:sym typeface="Arial"/>
              </a:rPr>
              <a:t>Appropriation/ production orale : </a:t>
            </a:r>
            <a:endParaRPr b="1" i="0" sz="2000" u="none" cap="none" strike="noStrike">
              <a:solidFill>
                <a:srgbClr val="595959"/>
              </a:solidFill>
              <a:highlight>
                <a:schemeClr val="lt1"/>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100"/>
              <a:buFont typeface="Arial"/>
              <a:buNone/>
            </a:pPr>
            <a:r>
              <a:rPr b="0" i="0" lang="fr-FR" sz="2000" u="none" cap="none" strike="noStrike">
                <a:solidFill>
                  <a:srgbClr val="595959"/>
                </a:solidFill>
                <a:highlight>
                  <a:srgbClr val="FFFFFF"/>
                </a:highlight>
                <a:latin typeface="Arial"/>
                <a:ea typeface="Arial"/>
                <a:cs typeface="Arial"/>
                <a:sym typeface="Arial"/>
              </a:rPr>
              <a:t>Proposer une tâche contextualisée pour réinvestir les nouveaux acquis à partir d’une situation de communication en lien avec le vécu des apprenants (des Jeux de rôle et des monologues suivis)</a:t>
            </a:r>
            <a:endParaRPr b="0" i="0" sz="2000" u="none" cap="none" strike="noStrike">
              <a:solidFill>
                <a:srgbClr val="595959"/>
              </a:solidFill>
              <a:highlight>
                <a:srgbClr val="FFFFFF"/>
              </a:highlight>
              <a:latin typeface="Arial"/>
              <a:ea typeface="Arial"/>
              <a:cs typeface="Arial"/>
              <a:sym typeface="Arial"/>
            </a:endParaRPr>
          </a:p>
        </p:txBody>
      </p:sp>
      <p:sp>
        <p:nvSpPr>
          <p:cNvPr id="305" name="Google Shape;305;p32"/>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l’expression orale</a:t>
            </a:r>
            <a:endParaRPr/>
          </a:p>
        </p:txBody>
      </p:sp>
      <p:pic>
        <p:nvPicPr>
          <p:cNvPr descr="A picture containing text, vector graphics&#10;&#10;Description automatically generated" id="306" name="Google Shape;306;p32"/>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grpSp>
        <p:nvGrpSpPr>
          <p:cNvPr id="311" name="Google Shape;311;p33"/>
          <p:cNvGrpSpPr/>
          <p:nvPr/>
        </p:nvGrpSpPr>
        <p:grpSpPr>
          <a:xfrm>
            <a:off x="1024501" y="503266"/>
            <a:ext cx="10142998" cy="5253869"/>
            <a:chOff x="1024501" y="503266"/>
            <a:chExt cx="10142998" cy="5253869"/>
          </a:xfrm>
        </p:grpSpPr>
        <p:pic>
          <p:nvPicPr>
            <p:cNvPr id="312" name="Google Shape;312;p33"/>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313" name="Google Shape;313;p33"/>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509"/>
                </a:srgbClr>
              </a:outerShdw>
            </a:effectLst>
          </p:spPr>
          <p:txBody>
            <a:bodyPr anchorCtr="0" anchor="ctr" bIns="36000" lIns="72000" spcFirstLastPara="1" rIns="72000" wrap="square" tIns="36000">
              <a:noAutofit/>
            </a:bodyPr>
            <a:lstStyle/>
            <a:p>
              <a:pPr indent="0" lvl="0" marL="0" marR="0" rtl="1" algn="ctr">
                <a:lnSpc>
                  <a:spcPct val="100000"/>
                </a:lnSpc>
                <a:spcBef>
                  <a:spcPts val="0"/>
                </a:spcBef>
                <a:spcAft>
                  <a:spcPts val="0"/>
                </a:spcAft>
                <a:buClr>
                  <a:srgbClr val="000000"/>
                </a:buClr>
                <a:buSzPts val="5400"/>
                <a:buFont typeface="Arial"/>
                <a:buNone/>
              </a:pPr>
              <a:r>
                <a:rPr b="1" i="0" lang="fr-FR" sz="5400" u="none" cap="none" strike="noStrike">
                  <a:solidFill>
                    <a:schemeClr val="lt1"/>
                  </a:solidFill>
                  <a:latin typeface="Arial"/>
                  <a:ea typeface="Arial"/>
                  <a:cs typeface="Arial"/>
                  <a:sym typeface="Arial"/>
                </a:rPr>
                <a:t>Expression orale</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id="104" name="Google Shape;104;p16"/>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105" name="Google Shape;105;p16"/>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509"/>
              </a:srgbClr>
            </a:outerShdw>
          </a:effectLst>
        </p:spPr>
        <p:txBody>
          <a:bodyPr anchorCtr="0" anchor="ctr" bIns="36000" lIns="72000" spcFirstLastPara="1" rIns="72000" wrap="square" tIns="36000">
            <a:noAutofit/>
          </a:bodyPr>
          <a:lstStyle/>
          <a:p>
            <a:pPr indent="0" lvl="0" marL="0" marR="0" rtl="1" algn="ctr">
              <a:lnSpc>
                <a:spcPct val="100000"/>
              </a:lnSpc>
              <a:spcBef>
                <a:spcPts val="0"/>
              </a:spcBef>
              <a:spcAft>
                <a:spcPts val="0"/>
              </a:spcAft>
              <a:buClr>
                <a:srgbClr val="000000"/>
              </a:buClr>
              <a:buSzPts val="5400"/>
              <a:buFont typeface="Arial"/>
              <a:buNone/>
            </a:pPr>
            <a:r>
              <a:rPr b="1" i="0" lang="fr-FR" sz="5400" u="none" cap="none" strike="noStrike">
                <a:solidFill>
                  <a:schemeClr val="lt1"/>
                </a:solidFill>
                <a:latin typeface="Arial"/>
                <a:ea typeface="Arial"/>
                <a:cs typeface="Arial"/>
                <a:sym typeface="Arial"/>
              </a:rPr>
              <a:t>Compréhension de l’oral / Expression orale</a:t>
            </a:r>
            <a:endParaRPr b="1" i="0" sz="5400" u="none" cap="none" strike="noStrike">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4"/>
          <p:cNvSpPr/>
          <p:nvPr/>
        </p:nvSpPr>
        <p:spPr>
          <a:xfrm>
            <a:off x="943045" y="5061700"/>
            <a:ext cx="4107359" cy="949590"/>
          </a:xfrm>
          <a:prstGeom prst="flowChartTerminator">
            <a:avLst/>
          </a:prstGeom>
          <a:solidFill>
            <a:srgbClr val="DDEAF6"/>
          </a:solidFill>
          <a:ln cap="flat" cmpd="sng" w="9525">
            <a:solidFill>
              <a:srgbClr val="DDEA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600"/>
              <a:buFont typeface="Calibri"/>
              <a:buNone/>
            </a:pPr>
            <a:r>
              <a:rPr b="1" i="0" lang="fr-FR" sz="3600" u="none" cap="none" strike="noStrike">
                <a:solidFill>
                  <a:srgbClr val="595959"/>
                </a:solidFill>
                <a:latin typeface="Calibri"/>
                <a:ea typeface="Calibri"/>
                <a:cs typeface="Calibri"/>
                <a:sym typeface="Calibri"/>
              </a:rPr>
              <a:t>portrait physique</a:t>
            </a:r>
            <a:endParaRPr b="1" i="0" sz="3600" u="none" cap="none" strike="noStrike">
              <a:solidFill>
                <a:srgbClr val="595959"/>
              </a:solidFill>
              <a:latin typeface="Calibri"/>
              <a:ea typeface="Calibri"/>
              <a:cs typeface="Calibri"/>
              <a:sym typeface="Calibri"/>
            </a:endParaRPr>
          </a:p>
        </p:txBody>
      </p:sp>
      <p:sp>
        <p:nvSpPr>
          <p:cNvPr id="320" name="Google Shape;320;p34"/>
          <p:cNvSpPr/>
          <p:nvPr/>
        </p:nvSpPr>
        <p:spPr>
          <a:xfrm>
            <a:off x="6185958" y="5021595"/>
            <a:ext cx="3819579" cy="949590"/>
          </a:xfrm>
          <a:prstGeom prst="flowChartTerminator">
            <a:avLst/>
          </a:prstGeom>
          <a:solidFill>
            <a:srgbClr val="DDEAF6"/>
          </a:solidFill>
          <a:ln cap="flat" cmpd="sng" w="9525">
            <a:solidFill>
              <a:srgbClr val="DDEA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600"/>
              <a:buFont typeface="Calibri"/>
              <a:buNone/>
            </a:pPr>
            <a:r>
              <a:rPr b="1" i="0" lang="fr-FR" sz="3600" u="none" cap="none" strike="noStrike">
                <a:solidFill>
                  <a:srgbClr val="595959"/>
                </a:solidFill>
                <a:latin typeface="Calibri"/>
                <a:ea typeface="Calibri"/>
                <a:cs typeface="Calibri"/>
                <a:sym typeface="Calibri"/>
              </a:rPr>
              <a:t>portrait moral</a:t>
            </a:r>
            <a:endParaRPr b="1" i="0" sz="3600" u="none" cap="none" strike="noStrike">
              <a:solidFill>
                <a:srgbClr val="595959"/>
              </a:solidFill>
              <a:latin typeface="Calibri"/>
              <a:ea typeface="Calibri"/>
              <a:cs typeface="Calibri"/>
              <a:sym typeface="Calibri"/>
            </a:endParaRPr>
          </a:p>
        </p:txBody>
      </p:sp>
      <p:sp>
        <p:nvSpPr>
          <p:cNvPr id="321" name="Google Shape;321;p34"/>
          <p:cNvSpPr/>
          <p:nvPr/>
        </p:nvSpPr>
        <p:spPr>
          <a:xfrm>
            <a:off x="1093440" y="1804004"/>
            <a:ext cx="10194385" cy="1293938"/>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Arial"/>
                <a:ea typeface="Arial"/>
                <a:cs typeface="Arial"/>
                <a:sym typeface="Arial"/>
              </a:rPr>
              <a:t>Il avait des yeux noirs et en amande.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Arial"/>
                <a:ea typeface="Arial"/>
                <a:cs typeface="Arial"/>
                <a:sym typeface="Arial"/>
              </a:rPr>
              <a:t>Il portait souvent un jeans avec une chemise blanche.</a:t>
            </a:r>
            <a:endParaRPr b="0" i="0" sz="1400" u="none" cap="none" strike="noStrike">
              <a:solidFill>
                <a:srgbClr val="000000"/>
              </a:solidFill>
              <a:latin typeface="Arial"/>
              <a:ea typeface="Arial"/>
              <a:cs typeface="Arial"/>
              <a:sym typeface="Arial"/>
            </a:endParaRPr>
          </a:p>
        </p:txBody>
      </p:sp>
      <p:sp>
        <p:nvSpPr>
          <p:cNvPr id="322" name="Google Shape;322;p34"/>
          <p:cNvSpPr/>
          <p:nvPr/>
        </p:nvSpPr>
        <p:spPr>
          <a:xfrm>
            <a:off x="1093439" y="3652756"/>
            <a:ext cx="10194385" cy="100584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
        <p:nvSpPr>
          <p:cNvPr id="323" name="Google Shape;323;p34"/>
          <p:cNvSpPr/>
          <p:nvPr/>
        </p:nvSpPr>
        <p:spPr>
          <a:xfrm>
            <a:off x="252309" y="2185916"/>
            <a:ext cx="693944" cy="693944"/>
          </a:xfrm>
          <a:prstGeom prst="ellipse">
            <a:avLst/>
          </a:prstGeom>
          <a:solidFill>
            <a:srgbClr val="5C0F8B">
              <a:alpha val="70588"/>
            </a:srgbClr>
          </a:solidFill>
          <a:ln>
            <a:noFill/>
          </a:ln>
        </p:spPr>
        <p:txBody>
          <a:bodyPr anchorCtr="0" anchor="t" bIns="640075" lIns="91425" spcFirstLastPara="1" rIns="91425" wrap="square" tIns="45700">
            <a:noAutofit/>
          </a:bodyPr>
          <a:lstStyle/>
          <a:p>
            <a:pPr indent="0" lvl="0" marL="0" marR="0" rtl="0" algn="ctr">
              <a:lnSpc>
                <a:spcPct val="100000"/>
              </a:lnSpc>
              <a:spcBef>
                <a:spcPts val="0"/>
              </a:spcBef>
              <a:spcAft>
                <a:spcPts val="0"/>
              </a:spcAft>
              <a:buClr>
                <a:srgbClr val="FFFFFF"/>
              </a:buClr>
              <a:buSzPts val="4400"/>
              <a:buFont typeface="Arial"/>
              <a:buNone/>
            </a:pPr>
            <a:r>
              <a:rPr b="1" i="0" lang="fr-FR" sz="4400" u="none" cap="none" strike="noStrike">
                <a:solidFill>
                  <a:srgbClr val="FFFFFF"/>
                </a:solidFill>
                <a:latin typeface="Arial"/>
                <a:ea typeface="Arial"/>
                <a:cs typeface="Arial"/>
                <a:sym typeface="Arial"/>
              </a:rPr>
              <a:t>1</a:t>
            </a:r>
            <a:endParaRPr b="1" i="0" sz="1200" u="none" cap="none" strike="noStrike">
              <a:solidFill>
                <a:srgbClr val="FFFFFF"/>
              </a:solidFill>
              <a:latin typeface="Arial"/>
              <a:ea typeface="Arial"/>
              <a:cs typeface="Arial"/>
              <a:sym typeface="Arial"/>
            </a:endParaRPr>
          </a:p>
        </p:txBody>
      </p:sp>
      <p:sp>
        <p:nvSpPr>
          <p:cNvPr id="324" name="Google Shape;324;p34"/>
          <p:cNvSpPr/>
          <p:nvPr/>
        </p:nvSpPr>
        <p:spPr>
          <a:xfrm>
            <a:off x="252309" y="3758573"/>
            <a:ext cx="693944" cy="693944"/>
          </a:xfrm>
          <a:prstGeom prst="ellipse">
            <a:avLst/>
          </a:prstGeom>
          <a:solidFill>
            <a:srgbClr val="FFB300">
              <a:alpha val="70588"/>
            </a:srgbClr>
          </a:solidFill>
          <a:ln>
            <a:noFill/>
          </a:ln>
        </p:spPr>
        <p:txBody>
          <a:bodyPr anchorCtr="0" anchor="t" bIns="640075" lIns="91425" spcFirstLastPara="1" rIns="91425" wrap="square" tIns="45700">
            <a:noAutofit/>
          </a:bodyPr>
          <a:lstStyle/>
          <a:p>
            <a:pPr indent="0" lvl="0" marL="0" marR="0" rtl="0" algn="ctr">
              <a:lnSpc>
                <a:spcPct val="100000"/>
              </a:lnSpc>
              <a:spcBef>
                <a:spcPts val="0"/>
              </a:spcBef>
              <a:spcAft>
                <a:spcPts val="0"/>
              </a:spcAft>
              <a:buClr>
                <a:srgbClr val="FFFFFF"/>
              </a:buClr>
              <a:buSzPts val="4400"/>
              <a:buFont typeface="Arial"/>
              <a:buNone/>
            </a:pPr>
            <a:r>
              <a:rPr b="1" i="0" lang="fr-FR" sz="4400" u="none" cap="none" strike="noStrike">
                <a:solidFill>
                  <a:srgbClr val="FFFFFF"/>
                </a:solidFill>
                <a:latin typeface="Arial"/>
                <a:ea typeface="Arial"/>
                <a:cs typeface="Arial"/>
                <a:sym typeface="Arial"/>
              </a:rPr>
              <a:t>2</a:t>
            </a:r>
            <a:endParaRPr b="1" i="0" sz="1200" u="none" cap="none" strike="noStrike">
              <a:solidFill>
                <a:srgbClr val="FFFFFF"/>
              </a:solidFill>
              <a:latin typeface="Arial"/>
              <a:ea typeface="Arial"/>
              <a:cs typeface="Arial"/>
              <a:sym typeface="Arial"/>
            </a:endParaRPr>
          </a:p>
        </p:txBody>
      </p:sp>
      <p:pic>
        <p:nvPicPr>
          <p:cNvPr id="325" name="Google Shape;325;p34"/>
          <p:cNvPicPr preferRelativeResize="0"/>
          <p:nvPr/>
        </p:nvPicPr>
        <p:blipFill rotWithShape="1">
          <a:blip r:embed="rId3">
            <a:alphaModFix/>
          </a:blip>
          <a:srcRect b="0" l="0" r="0" t="0"/>
          <a:stretch/>
        </p:blipFill>
        <p:spPr>
          <a:xfrm>
            <a:off x="11141479" y="5461905"/>
            <a:ext cx="780635" cy="784152"/>
          </a:xfrm>
          <a:prstGeom prst="rect">
            <a:avLst/>
          </a:prstGeom>
          <a:noFill/>
          <a:ln>
            <a:noFill/>
          </a:ln>
        </p:spPr>
      </p:pic>
      <p:sp>
        <p:nvSpPr>
          <p:cNvPr id="326" name="Google Shape;326;p34"/>
          <p:cNvSpPr txBox="1"/>
          <p:nvPr/>
        </p:nvSpPr>
        <p:spPr>
          <a:xfrm>
            <a:off x="1082842" y="1476375"/>
            <a:ext cx="9700460"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t/>
            </a:r>
            <a:endParaRPr b="1" i="0" sz="3200" u="none" cap="none" strike="noStrike">
              <a:solidFill>
                <a:srgbClr val="002060"/>
              </a:solidFill>
              <a:latin typeface="Calibri"/>
              <a:ea typeface="Calibri"/>
              <a:cs typeface="Calibri"/>
              <a:sym typeface="Calibri"/>
            </a:endParaRPr>
          </a:p>
        </p:txBody>
      </p:sp>
      <p:sp>
        <p:nvSpPr>
          <p:cNvPr id="327" name="Google Shape;327;p34"/>
          <p:cNvSpPr txBox="1"/>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marR="0" rtl="0" algn="l">
              <a:lnSpc>
                <a:spcPct val="90000"/>
              </a:lnSpc>
              <a:spcBef>
                <a:spcPts val="0"/>
              </a:spcBef>
              <a:spcAft>
                <a:spcPts val="0"/>
              </a:spcAft>
              <a:buClr>
                <a:srgbClr val="002060"/>
              </a:buClr>
              <a:buSzPts val="2400"/>
              <a:buFont typeface="Arial"/>
              <a:buNone/>
            </a:pPr>
            <a:r>
              <a:rPr b="1" i="0" lang="fr-FR" sz="2400" u="none" cap="none" strike="noStrike">
                <a:solidFill>
                  <a:srgbClr val="002060"/>
                </a:solidFill>
                <a:latin typeface="Calibri"/>
                <a:ea typeface="Calibri"/>
                <a:cs typeface="Calibri"/>
                <a:sym typeface="Calibri"/>
              </a:rPr>
              <a:t>Est-ce que Imane décrit uniquement le portrait physique de son grand-père ? </a:t>
            </a:r>
            <a:endParaRPr b="0" i="0" sz="20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
                                        </p:tgtEl>
                                        <p:attrNameLst>
                                          <p:attrName>style.visibility</p:attrName>
                                        </p:attrNameLst>
                                      </p:cBhvr>
                                      <p:to>
                                        <p:strVal val="visible"/>
                                      </p:to>
                                    </p:set>
                                    <p:animEffect filter="fade" transition="in">
                                      <p:cBhvr>
                                        <p:cTn dur="500"/>
                                        <p:tgtEl>
                                          <p:spTgt spid="3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
                                        </p:tgtEl>
                                        <p:attrNameLst>
                                          <p:attrName>style.visibility</p:attrName>
                                        </p:attrNameLst>
                                      </p:cBhvr>
                                      <p:to>
                                        <p:strVal val="visible"/>
                                      </p:to>
                                    </p:set>
                                    <p:animEffect filter="fade" transition="in">
                                      <p:cBhvr>
                                        <p:cTn dur="500"/>
                                        <p:tgtEl>
                                          <p:spTgt spid="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gtEl>
                                        <p:attrNameLst>
                                          <p:attrName>style.visibility</p:attrName>
                                        </p:attrNameLst>
                                      </p:cBhvr>
                                      <p:to>
                                        <p:strVal val="visible"/>
                                      </p:to>
                                    </p:set>
                                    <p:animEffect filter="fade" transition="in">
                                      <p:cBhvr>
                                        <p:cTn dur="500"/>
                                        <p:tgtEl>
                                          <p:spTgt spid="3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500"/>
                                        <p:tgtEl>
                                          <p:spTgt spid="3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
                                        </p:tgtEl>
                                        <p:attrNameLst>
                                          <p:attrName>style.visibility</p:attrName>
                                        </p:attrNameLst>
                                      </p:cBhvr>
                                      <p:to>
                                        <p:strVal val="visible"/>
                                      </p:to>
                                    </p:set>
                                    <p:animEffect filter="fade" transition="in">
                                      <p:cBhvr>
                                        <p:cTn dur="500"/>
                                        <p:tgtEl>
                                          <p:spTgt spid="319"/>
                                        </p:tgtEl>
                                      </p:cBhvr>
                                    </p:animEffect>
                                  </p:childTnLst>
                                </p:cTn>
                              </p:par>
                            </p:childTnLst>
                          </p:cTn>
                        </p:par>
                        <p:par>
                          <p:cTn fill="hold">
                            <p:stCondLst>
                              <p:cond delay="500"/>
                            </p:stCondLst>
                            <p:childTnLst>
                              <p:par>
                                <p:cTn fill="hold" nodeType="afterEffect" presetClass="entr" presetID="10" presetSubtype="0">
                                  <p:stCondLst>
                                    <p:cond delay="500"/>
                                  </p:stCondLst>
                                  <p:childTnLst>
                                    <p:set>
                                      <p:cBhvr>
                                        <p:cTn dur="1" fill="hold">
                                          <p:stCondLst>
                                            <p:cond delay="0"/>
                                          </p:stCondLst>
                                        </p:cTn>
                                        <p:tgtEl>
                                          <p:spTgt spid="320"/>
                                        </p:tgtEl>
                                        <p:attrNameLst>
                                          <p:attrName>style.visibility</p:attrName>
                                        </p:attrNameLst>
                                      </p:cBhvr>
                                      <p:to>
                                        <p:strVal val="visible"/>
                                      </p:to>
                                    </p:set>
                                    <p:animEffect filter="fade" transition="in">
                                      <p:cBhvr>
                                        <p:cTn dur="500"/>
                                        <p:tgtEl>
                                          <p:spTgt spid="3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35"/>
          <p:cNvSpPr/>
          <p:nvPr/>
        </p:nvSpPr>
        <p:spPr>
          <a:xfrm>
            <a:off x="4332989" y="590222"/>
            <a:ext cx="4107359" cy="949590"/>
          </a:xfrm>
          <a:prstGeom prst="flowChartTerminator">
            <a:avLst/>
          </a:prstGeom>
          <a:solidFill>
            <a:srgbClr val="DDEAF6"/>
          </a:solidFill>
          <a:ln cap="flat" cmpd="sng" w="9525">
            <a:solidFill>
              <a:srgbClr val="DDEA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600"/>
              <a:buFont typeface="Calibri"/>
              <a:buNone/>
            </a:pPr>
            <a:r>
              <a:rPr b="1" i="0" lang="fr-FR" sz="3600" u="none" cap="none" strike="noStrike">
                <a:solidFill>
                  <a:srgbClr val="595959"/>
                </a:solidFill>
                <a:latin typeface="Calibri"/>
                <a:ea typeface="Calibri"/>
                <a:cs typeface="Calibri"/>
                <a:sym typeface="Calibri"/>
              </a:rPr>
              <a:t>portrait physique</a:t>
            </a:r>
            <a:endParaRPr b="1" i="0" sz="3600" u="none" cap="none" strike="noStrike">
              <a:solidFill>
                <a:srgbClr val="595959"/>
              </a:solidFill>
              <a:latin typeface="Calibri"/>
              <a:ea typeface="Calibri"/>
              <a:cs typeface="Calibri"/>
              <a:sym typeface="Calibri"/>
            </a:endParaRPr>
          </a:p>
        </p:txBody>
      </p:sp>
      <p:sp>
        <p:nvSpPr>
          <p:cNvPr id="334" name="Google Shape;334;p35"/>
          <p:cNvSpPr/>
          <p:nvPr/>
        </p:nvSpPr>
        <p:spPr>
          <a:xfrm>
            <a:off x="4476880" y="3739780"/>
            <a:ext cx="3819579" cy="949590"/>
          </a:xfrm>
          <a:prstGeom prst="flowChartTerminator">
            <a:avLst/>
          </a:prstGeom>
          <a:solidFill>
            <a:srgbClr val="DDEAF6"/>
          </a:solidFill>
          <a:ln cap="flat" cmpd="sng" w="9525">
            <a:solidFill>
              <a:srgbClr val="DDEA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600"/>
              <a:buFont typeface="Calibri"/>
              <a:buNone/>
            </a:pPr>
            <a:r>
              <a:rPr b="1" i="0" lang="fr-FR" sz="3600" u="none" cap="none" strike="noStrike">
                <a:solidFill>
                  <a:srgbClr val="595959"/>
                </a:solidFill>
                <a:latin typeface="Calibri"/>
                <a:ea typeface="Calibri"/>
                <a:cs typeface="Calibri"/>
                <a:sym typeface="Calibri"/>
              </a:rPr>
              <a:t>portrait moral</a:t>
            </a:r>
            <a:endParaRPr b="1" i="0" sz="3600" u="none" cap="none" strike="noStrike">
              <a:solidFill>
                <a:srgbClr val="595959"/>
              </a:solidFill>
              <a:latin typeface="Calibri"/>
              <a:ea typeface="Calibri"/>
              <a:cs typeface="Calibri"/>
              <a:sym typeface="Calibri"/>
            </a:endParaRPr>
          </a:p>
        </p:txBody>
      </p:sp>
      <p:sp>
        <p:nvSpPr>
          <p:cNvPr id="335" name="Google Shape;335;p35"/>
          <p:cNvSpPr/>
          <p:nvPr/>
        </p:nvSpPr>
        <p:spPr>
          <a:xfrm>
            <a:off x="1289479" y="1508813"/>
            <a:ext cx="10194385" cy="1838768"/>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avait des yeux noirs et en amande.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portait souvent un jeans avec une chemise blanche.</a:t>
            </a:r>
            <a:endParaRPr b="0" i="0" sz="1400" u="none" cap="none" strike="noStrike">
              <a:solidFill>
                <a:srgbClr val="000000"/>
              </a:solidFill>
              <a:latin typeface="Arial"/>
              <a:ea typeface="Arial"/>
              <a:cs typeface="Arial"/>
              <a:sym typeface="Arial"/>
            </a:endParaRPr>
          </a:p>
        </p:txBody>
      </p:sp>
      <p:sp>
        <p:nvSpPr>
          <p:cNvPr id="336" name="Google Shape;336;p35"/>
          <p:cNvSpPr/>
          <p:nvPr/>
        </p:nvSpPr>
        <p:spPr>
          <a:xfrm>
            <a:off x="1289478" y="4661788"/>
            <a:ext cx="10194385" cy="100584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
        <p:nvSpPr>
          <p:cNvPr id="337" name="Google Shape;337;p35"/>
          <p:cNvSpPr/>
          <p:nvPr/>
        </p:nvSpPr>
        <p:spPr>
          <a:xfrm>
            <a:off x="458374" y="2081225"/>
            <a:ext cx="693944" cy="693944"/>
          </a:xfrm>
          <a:prstGeom prst="ellipse">
            <a:avLst/>
          </a:prstGeom>
          <a:solidFill>
            <a:srgbClr val="5C0F8B">
              <a:alpha val="70588"/>
            </a:srgbClr>
          </a:solidFill>
          <a:ln>
            <a:noFill/>
          </a:ln>
        </p:spPr>
        <p:txBody>
          <a:bodyPr anchorCtr="0" anchor="t" bIns="640075" lIns="91425" spcFirstLastPara="1" rIns="91425" wrap="square" tIns="45700">
            <a:noAutofit/>
          </a:bodyPr>
          <a:lstStyle/>
          <a:p>
            <a:pPr indent="0" lvl="0" marL="0" marR="0" rtl="0" algn="ctr">
              <a:lnSpc>
                <a:spcPct val="100000"/>
              </a:lnSpc>
              <a:spcBef>
                <a:spcPts val="0"/>
              </a:spcBef>
              <a:spcAft>
                <a:spcPts val="0"/>
              </a:spcAft>
              <a:buClr>
                <a:srgbClr val="FFFFFF"/>
              </a:buClr>
              <a:buSzPts val="4400"/>
              <a:buFont typeface="Arial"/>
              <a:buNone/>
            </a:pPr>
            <a:r>
              <a:rPr b="1" i="0" lang="fr-FR" sz="4400" u="none" cap="none" strike="noStrike">
                <a:solidFill>
                  <a:srgbClr val="FFFFFF"/>
                </a:solidFill>
                <a:latin typeface="Arial"/>
                <a:ea typeface="Arial"/>
                <a:cs typeface="Arial"/>
                <a:sym typeface="Arial"/>
              </a:rPr>
              <a:t>1</a:t>
            </a:r>
            <a:endParaRPr b="1" i="0" sz="1200" u="none" cap="none" strike="noStrike">
              <a:solidFill>
                <a:srgbClr val="FFFFFF"/>
              </a:solidFill>
              <a:latin typeface="Arial"/>
              <a:ea typeface="Arial"/>
              <a:cs typeface="Arial"/>
              <a:sym typeface="Arial"/>
            </a:endParaRPr>
          </a:p>
        </p:txBody>
      </p:sp>
      <p:sp>
        <p:nvSpPr>
          <p:cNvPr id="338" name="Google Shape;338;p35"/>
          <p:cNvSpPr/>
          <p:nvPr/>
        </p:nvSpPr>
        <p:spPr>
          <a:xfrm>
            <a:off x="458374" y="4689370"/>
            <a:ext cx="693944" cy="693944"/>
          </a:xfrm>
          <a:prstGeom prst="ellipse">
            <a:avLst/>
          </a:prstGeom>
          <a:solidFill>
            <a:srgbClr val="FFB300">
              <a:alpha val="70588"/>
            </a:srgbClr>
          </a:solidFill>
          <a:ln>
            <a:noFill/>
          </a:ln>
        </p:spPr>
        <p:txBody>
          <a:bodyPr anchorCtr="0" anchor="t" bIns="640075" lIns="91425" spcFirstLastPara="1" rIns="91425" wrap="square" tIns="45700">
            <a:noAutofit/>
          </a:bodyPr>
          <a:lstStyle/>
          <a:p>
            <a:pPr indent="0" lvl="0" marL="0" marR="0" rtl="0" algn="ctr">
              <a:lnSpc>
                <a:spcPct val="100000"/>
              </a:lnSpc>
              <a:spcBef>
                <a:spcPts val="0"/>
              </a:spcBef>
              <a:spcAft>
                <a:spcPts val="0"/>
              </a:spcAft>
              <a:buClr>
                <a:srgbClr val="FFFFFF"/>
              </a:buClr>
              <a:buSzPts val="4400"/>
              <a:buFont typeface="Arial"/>
              <a:buNone/>
            </a:pPr>
            <a:r>
              <a:rPr b="1" i="0" lang="fr-FR" sz="4400" u="none" cap="none" strike="noStrike">
                <a:solidFill>
                  <a:srgbClr val="FFFFFF"/>
                </a:solidFill>
                <a:latin typeface="Arial"/>
                <a:ea typeface="Arial"/>
                <a:cs typeface="Arial"/>
                <a:sym typeface="Arial"/>
              </a:rPr>
              <a:t>2</a:t>
            </a:r>
            <a:endParaRPr b="1" i="0" sz="1200" u="none" cap="none" strike="noStrike">
              <a:solidFill>
                <a:srgbClr val="FFFFFF"/>
              </a:solidFill>
              <a:latin typeface="Arial"/>
              <a:ea typeface="Arial"/>
              <a:cs typeface="Arial"/>
              <a:sym typeface="Arial"/>
            </a:endParaRPr>
          </a:p>
        </p:txBody>
      </p:sp>
      <p:pic>
        <p:nvPicPr>
          <p:cNvPr id="339" name="Google Shape;339;p35"/>
          <p:cNvPicPr preferRelativeResize="0"/>
          <p:nvPr/>
        </p:nvPicPr>
        <p:blipFill rotWithShape="1">
          <a:blip r:embed="rId3">
            <a:alphaModFix/>
          </a:blip>
          <a:srcRect b="0" l="0" r="0" t="0"/>
          <a:stretch/>
        </p:blipFill>
        <p:spPr>
          <a:xfrm>
            <a:off x="11126965" y="5839279"/>
            <a:ext cx="780635" cy="784152"/>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36"/>
          <p:cNvSpPr/>
          <p:nvPr/>
        </p:nvSpPr>
        <p:spPr>
          <a:xfrm>
            <a:off x="1447800" y="1706880"/>
            <a:ext cx="1066800" cy="426720"/>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46" name="Google Shape;346;p36"/>
          <p:cNvSpPr/>
          <p:nvPr/>
        </p:nvSpPr>
        <p:spPr>
          <a:xfrm>
            <a:off x="1493520" y="2643819"/>
            <a:ext cx="1295400" cy="561077"/>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47" name="Google Shape;347;p36"/>
          <p:cNvSpPr/>
          <p:nvPr/>
        </p:nvSpPr>
        <p:spPr>
          <a:xfrm>
            <a:off x="1447800" y="4367613"/>
            <a:ext cx="914400" cy="515776"/>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48" name="Google Shape;348;p36"/>
          <p:cNvSpPr/>
          <p:nvPr/>
        </p:nvSpPr>
        <p:spPr>
          <a:xfrm>
            <a:off x="999919" y="1508813"/>
            <a:ext cx="10194385" cy="1838768"/>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avait des yeux noirs et en amande.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portait souvent un jeans avec une chemise blanche.</a:t>
            </a:r>
            <a:endParaRPr b="0" i="0" sz="1400" u="none" cap="none" strike="noStrike">
              <a:solidFill>
                <a:srgbClr val="000000"/>
              </a:solidFill>
              <a:latin typeface="Arial"/>
              <a:ea typeface="Arial"/>
              <a:cs typeface="Arial"/>
              <a:sym typeface="Arial"/>
            </a:endParaRPr>
          </a:p>
        </p:txBody>
      </p:sp>
      <p:sp>
        <p:nvSpPr>
          <p:cNvPr id="349" name="Google Shape;349;p36"/>
          <p:cNvSpPr/>
          <p:nvPr/>
        </p:nvSpPr>
        <p:spPr>
          <a:xfrm>
            <a:off x="999918" y="4101437"/>
            <a:ext cx="10194385" cy="100584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
        <p:nvSpPr>
          <p:cNvPr id="350" name="Google Shape;350;p36"/>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latin typeface="Calibri"/>
                <a:ea typeface="Calibri"/>
                <a:cs typeface="Calibri"/>
                <a:sym typeface="Calibri"/>
              </a:rPr>
              <a:t>À</a:t>
            </a:r>
            <a:r>
              <a:rPr lang="fr-FR"/>
              <a:t> quel temps tous ces verbes sont-ils conjugués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5"/>
                                        </p:tgtEl>
                                        <p:attrNameLst>
                                          <p:attrName>style.visibility</p:attrName>
                                        </p:attrNameLst>
                                      </p:cBhvr>
                                      <p:to>
                                        <p:strVal val="visible"/>
                                      </p:to>
                                    </p:set>
                                    <p:animEffect filter="fade" transition="in">
                                      <p:cBhvr>
                                        <p:cTn dur="1250"/>
                                        <p:tgtEl>
                                          <p:spTgt spid="3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6"/>
                                        </p:tgtEl>
                                        <p:attrNameLst>
                                          <p:attrName>style.visibility</p:attrName>
                                        </p:attrNameLst>
                                      </p:cBhvr>
                                      <p:to>
                                        <p:strVal val="visible"/>
                                      </p:to>
                                    </p:set>
                                    <p:animEffect filter="fade" transition="in">
                                      <p:cBhvr>
                                        <p:cTn dur="1250"/>
                                        <p:tgtEl>
                                          <p:spTgt spid="3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7"/>
                                        </p:tgtEl>
                                        <p:attrNameLst>
                                          <p:attrName>style.visibility</p:attrName>
                                        </p:attrNameLst>
                                      </p:cBhvr>
                                      <p:to>
                                        <p:strVal val="visible"/>
                                      </p:to>
                                    </p:set>
                                    <p:animEffect filter="fade" transition="in">
                                      <p:cBhvr>
                                        <p:cTn dur="1250"/>
                                        <p:tgtEl>
                                          <p:spTgt spid="3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0">
                                            <p:txEl>
                                              <p:pRg end="0" st="0"/>
                                            </p:txEl>
                                          </p:spTgt>
                                        </p:tgtEl>
                                        <p:attrNameLst>
                                          <p:attrName>style.visibility</p:attrName>
                                        </p:attrNameLst>
                                      </p:cBhvr>
                                      <p:to>
                                        <p:strVal val="visible"/>
                                      </p:to>
                                    </p:set>
                                    <p:animEffect filter="fade" transition="in">
                                      <p:cBhvr>
                                        <p:cTn dur="1000"/>
                                        <p:tgtEl>
                                          <p:spTgt spid="35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7"/>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Lisez les phrases tirées de l’extrait et choisissez les adjectifs.</a:t>
            </a:r>
            <a:endParaRPr/>
          </a:p>
        </p:txBody>
      </p:sp>
      <p:sp>
        <p:nvSpPr>
          <p:cNvPr id="357" name="Google Shape;357;p37"/>
          <p:cNvSpPr/>
          <p:nvPr/>
        </p:nvSpPr>
        <p:spPr>
          <a:xfrm>
            <a:off x="999919" y="1508813"/>
            <a:ext cx="10194385" cy="1838768"/>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avait des yeux noirs et en amande.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portait souvent un jeans avec une chemise blanche.</a:t>
            </a:r>
            <a:endParaRPr b="0" i="0" sz="1400" u="none" cap="none" strike="noStrike">
              <a:solidFill>
                <a:srgbClr val="000000"/>
              </a:solidFill>
              <a:latin typeface="Arial"/>
              <a:ea typeface="Arial"/>
              <a:cs typeface="Arial"/>
              <a:sym typeface="Arial"/>
            </a:endParaRPr>
          </a:p>
        </p:txBody>
      </p:sp>
      <p:sp>
        <p:nvSpPr>
          <p:cNvPr id="358" name="Google Shape;358;p37"/>
          <p:cNvSpPr/>
          <p:nvPr/>
        </p:nvSpPr>
        <p:spPr>
          <a:xfrm>
            <a:off x="999918" y="4101437"/>
            <a:ext cx="10194385" cy="100584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38"/>
          <p:cNvSpPr/>
          <p:nvPr/>
        </p:nvSpPr>
        <p:spPr>
          <a:xfrm>
            <a:off x="3505195" y="4400563"/>
            <a:ext cx="980440" cy="448227"/>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65" name="Google Shape;365;p38"/>
          <p:cNvSpPr/>
          <p:nvPr/>
        </p:nvSpPr>
        <p:spPr>
          <a:xfrm>
            <a:off x="5028808" y="4400563"/>
            <a:ext cx="1407160" cy="448227"/>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66" name="Google Shape;366;p3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Lisez les phrases tirées de l’extrait et choisissez les adjectifs.</a:t>
            </a:r>
            <a:endParaRPr/>
          </a:p>
        </p:txBody>
      </p:sp>
      <p:sp>
        <p:nvSpPr>
          <p:cNvPr id="367" name="Google Shape;367;p38"/>
          <p:cNvSpPr/>
          <p:nvPr/>
        </p:nvSpPr>
        <p:spPr>
          <a:xfrm>
            <a:off x="3893622" y="1759184"/>
            <a:ext cx="970280" cy="426720"/>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68" name="Google Shape;368;p38"/>
          <p:cNvSpPr/>
          <p:nvPr/>
        </p:nvSpPr>
        <p:spPr>
          <a:xfrm>
            <a:off x="8768471" y="2684459"/>
            <a:ext cx="1381760" cy="424501"/>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69" name="Google Shape;369;p38"/>
          <p:cNvSpPr/>
          <p:nvPr/>
        </p:nvSpPr>
        <p:spPr>
          <a:xfrm>
            <a:off x="2366495" y="4400563"/>
            <a:ext cx="980440" cy="448227"/>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70" name="Google Shape;370;p38"/>
          <p:cNvSpPr/>
          <p:nvPr/>
        </p:nvSpPr>
        <p:spPr>
          <a:xfrm>
            <a:off x="999918" y="1449556"/>
            <a:ext cx="10194385" cy="1838768"/>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avait des yeux noirs et en amande.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portait souvent un jeans avec une chemise blanche.</a:t>
            </a:r>
            <a:endParaRPr b="0" i="0" sz="1400" u="none" cap="none" strike="noStrike">
              <a:solidFill>
                <a:srgbClr val="000000"/>
              </a:solidFill>
              <a:latin typeface="Arial"/>
              <a:ea typeface="Arial"/>
              <a:cs typeface="Arial"/>
              <a:sym typeface="Arial"/>
            </a:endParaRPr>
          </a:p>
        </p:txBody>
      </p:sp>
      <p:sp>
        <p:nvSpPr>
          <p:cNvPr id="371" name="Google Shape;371;p38"/>
          <p:cNvSpPr/>
          <p:nvPr/>
        </p:nvSpPr>
        <p:spPr>
          <a:xfrm>
            <a:off x="999918" y="4101437"/>
            <a:ext cx="10194385" cy="100584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67"/>
                                        </p:tgtEl>
                                        <p:attrNameLst>
                                          <p:attrName>style.visibility</p:attrName>
                                        </p:attrNameLst>
                                      </p:cBhvr>
                                      <p:to>
                                        <p:strVal val="visible"/>
                                      </p:to>
                                    </p:set>
                                    <p:animEffect filter="fade" transition="in">
                                      <p:cBhvr>
                                        <p:cTn dur="1250"/>
                                        <p:tgtEl>
                                          <p:spTgt spid="3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8"/>
                                        </p:tgtEl>
                                        <p:attrNameLst>
                                          <p:attrName>style.visibility</p:attrName>
                                        </p:attrNameLst>
                                      </p:cBhvr>
                                      <p:to>
                                        <p:strVal val="visible"/>
                                      </p:to>
                                    </p:set>
                                    <p:animEffect filter="fade" transition="in">
                                      <p:cBhvr>
                                        <p:cTn dur="1250"/>
                                        <p:tgtEl>
                                          <p:spTgt spid="3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9"/>
                                        </p:tgtEl>
                                        <p:attrNameLst>
                                          <p:attrName>style.visibility</p:attrName>
                                        </p:attrNameLst>
                                      </p:cBhvr>
                                      <p:to>
                                        <p:strVal val="visible"/>
                                      </p:to>
                                    </p:set>
                                    <p:animEffect filter="fade" transition="in">
                                      <p:cBhvr>
                                        <p:cTn dur="1250"/>
                                        <p:tgtEl>
                                          <p:spTgt spid="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4"/>
                                        </p:tgtEl>
                                        <p:attrNameLst>
                                          <p:attrName>style.visibility</p:attrName>
                                        </p:attrNameLst>
                                      </p:cBhvr>
                                      <p:to>
                                        <p:strVal val="visible"/>
                                      </p:to>
                                    </p:set>
                                    <p:animEffect filter="fade" transition="in">
                                      <p:cBhvr>
                                        <p:cTn dur="1250"/>
                                        <p:tgtEl>
                                          <p:spTgt spid="3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gtEl>
                                        <p:attrNameLst>
                                          <p:attrName>style.visibility</p:attrName>
                                        </p:attrNameLst>
                                      </p:cBhvr>
                                      <p:to>
                                        <p:strVal val="visible"/>
                                      </p:to>
                                    </p:set>
                                    <p:animEffect filter="fade" transition="in">
                                      <p:cBhvr>
                                        <p:cTn dur="1250"/>
                                        <p:tgtEl>
                                          <p:spTgt spid="3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39"/>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Comment faire le portrait physique de quelqu’un ?</a:t>
            </a:r>
            <a:endParaRPr/>
          </a:p>
        </p:txBody>
      </p:sp>
      <p:sp>
        <p:nvSpPr>
          <p:cNvPr id="378" name="Google Shape;378;p39"/>
          <p:cNvSpPr/>
          <p:nvPr/>
        </p:nvSpPr>
        <p:spPr>
          <a:xfrm>
            <a:off x="8591119" y="2353739"/>
            <a:ext cx="3149076" cy="4320628"/>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79" name="Google Shape;379;p39"/>
          <p:cNvSpPr/>
          <p:nvPr/>
        </p:nvSpPr>
        <p:spPr>
          <a:xfrm>
            <a:off x="4795361" y="2353739"/>
            <a:ext cx="3651019" cy="3420044"/>
          </a:xfrm>
          <a:prstGeom prst="rect">
            <a:avLst/>
          </a:prstGeom>
          <a:solidFill>
            <a:srgbClr val="E1EFD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80" name="Google Shape;380;p39"/>
          <p:cNvSpPr/>
          <p:nvPr/>
        </p:nvSpPr>
        <p:spPr>
          <a:xfrm>
            <a:off x="412616" y="2353739"/>
            <a:ext cx="4345683" cy="3420044"/>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81" name="Google Shape;381;p39"/>
          <p:cNvSpPr txBox="1"/>
          <p:nvPr/>
        </p:nvSpPr>
        <p:spPr>
          <a:xfrm>
            <a:off x="4811073" y="3015144"/>
            <a:ext cx="3651019" cy="1477297"/>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une chemise blanche</a:t>
            </a:r>
            <a:endParaRPr b="1" i="0" sz="2800" u="none" cap="none" strike="noStrike">
              <a:solidFill>
                <a:srgbClr val="595959"/>
              </a:solidFill>
              <a:latin typeface="Calibri"/>
              <a:ea typeface="Calibri"/>
              <a:cs typeface="Calibri"/>
              <a:sym typeface="Calibri"/>
            </a:endParaRPr>
          </a:p>
          <a:p>
            <a:pPr indent="0" lvl="0" marL="0" marR="0" rtl="0" algn="ctr">
              <a:lnSpc>
                <a:spcPct val="15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 jeans</a:t>
            </a:r>
            <a:endParaRPr b="1" i="0" sz="2800" u="none" cap="none" strike="noStrike">
              <a:solidFill>
                <a:srgbClr val="595959"/>
              </a:solidFill>
              <a:latin typeface="Calibri"/>
              <a:ea typeface="Calibri"/>
              <a:cs typeface="Calibri"/>
              <a:sym typeface="Calibri"/>
            </a:endParaRPr>
          </a:p>
        </p:txBody>
      </p:sp>
      <p:sp>
        <p:nvSpPr>
          <p:cNvPr id="382" name="Google Shape;382;p39"/>
          <p:cNvSpPr txBox="1"/>
          <p:nvPr/>
        </p:nvSpPr>
        <p:spPr>
          <a:xfrm>
            <a:off x="4758298" y="2248601"/>
            <a:ext cx="3651019" cy="923299"/>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2E75B5"/>
              </a:buClr>
              <a:buSzPts val="3200"/>
              <a:buFont typeface="Calibri"/>
              <a:buNone/>
            </a:pPr>
            <a:r>
              <a:rPr b="1" i="0" lang="fr-FR" sz="3200" u="none" cap="none" strike="noStrike">
                <a:solidFill>
                  <a:srgbClr val="2E75B5"/>
                </a:solidFill>
                <a:latin typeface="Calibri"/>
                <a:ea typeface="Calibri"/>
                <a:cs typeface="Calibri"/>
                <a:sym typeface="Calibri"/>
              </a:rPr>
              <a:t>Il/Elle portait</a:t>
            </a:r>
            <a:r>
              <a:rPr b="1" i="0" lang="fr-FR" sz="1800" u="none" cap="none" strike="noStrike">
                <a:solidFill>
                  <a:srgbClr val="2E75B5"/>
                </a:solidFill>
                <a:latin typeface="Calibri"/>
                <a:ea typeface="Calibri"/>
                <a:cs typeface="Calibri"/>
                <a:sym typeface="Calibri"/>
              </a:rPr>
              <a:t>….</a:t>
            </a:r>
            <a:endParaRPr b="1" i="0" sz="3200" u="none" cap="none" strike="noStrike">
              <a:solidFill>
                <a:srgbClr val="2E75B5"/>
              </a:solidFill>
              <a:latin typeface="Calibri"/>
              <a:ea typeface="Calibri"/>
              <a:cs typeface="Calibri"/>
              <a:sym typeface="Calibri"/>
            </a:endParaRPr>
          </a:p>
        </p:txBody>
      </p:sp>
      <p:sp>
        <p:nvSpPr>
          <p:cNvPr id="383" name="Google Shape;383;p39"/>
          <p:cNvSpPr txBox="1"/>
          <p:nvPr/>
        </p:nvSpPr>
        <p:spPr>
          <a:xfrm>
            <a:off x="8681420" y="3015144"/>
            <a:ext cx="3000000" cy="3502467"/>
          </a:xfrm>
          <a:prstGeom prst="rect">
            <a:avLst/>
          </a:prstGeom>
          <a:noFill/>
          <a:ln>
            <a:noFill/>
          </a:ln>
        </p:spPr>
        <p:txBody>
          <a:bodyPr anchorCtr="0" anchor="t" bIns="91425" lIns="91425" spcFirstLastPara="1" rIns="91425" wrap="square" tIns="91425">
            <a:spAutoFit/>
          </a:bodyPr>
          <a:lstStyle/>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adorable</a:t>
            </a:r>
            <a:endParaRPr b="1" i="0" sz="2800" u="none" cap="none" strike="noStrike">
              <a:solidFill>
                <a:srgbClr val="595959"/>
              </a:solidFill>
              <a:latin typeface="Calibri"/>
              <a:ea typeface="Calibri"/>
              <a:cs typeface="Calibri"/>
              <a:sym typeface="Calibri"/>
            </a:endParaRPr>
          </a:p>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cool</a:t>
            </a:r>
            <a:endParaRPr b="1" i="0" sz="2800" u="none" cap="none" strike="noStrike">
              <a:solidFill>
                <a:srgbClr val="595959"/>
              </a:solidFill>
              <a:latin typeface="Calibri"/>
              <a:ea typeface="Calibri"/>
              <a:cs typeface="Calibri"/>
              <a:sym typeface="Calibri"/>
            </a:endParaRPr>
          </a:p>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charmant</a:t>
            </a:r>
            <a:endParaRPr b="1" i="0" sz="2800" u="none" cap="none" strike="noStrike">
              <a:solidFill>
                <a:srgbClr val="595959"/>
              </a:solidFill>
              <a:latin typeface="Calibri"/>
              <a:ea typeface="Calibri"/>
              <a:cs typeface="Calibri"/>
              <a:sym typeface="Calibri"/>
            </a:endParaRPr>
          </a:p>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gentil</a:t>
            </a:r>
            <a:endParaRPr b="1" i="0" sz="2800" u="none" cap="none" strike="noStrike">
              <a:solidFill>
                <a:srgbClr val="595959"/>
              </a:solidFill>
              <a:latin typeface="Calibri"/>
              <a:ea typeface="Calibri"/>
              <a:cs typeface="Calibri"/>
              <a:sym typeface="Calibri"/>
            </a:endParaRPr>
          </a:p>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drôle</a:t>
            </a:r>
            <a:endParaRPr b="1" i="0" sz="2800" u="none" cap="none" strike="noStrike">
              <a:solidFill>
                <a:srgbClr val="595959"/>
              </a:solidFill>
              <a:latin typeface="Calibri"/>
              <a:ea typeface="Calibri"/>
              <a:cs typeface="Calibri"/>
              <a:sym typeface="Calibri"/>
            </a:endParaRPr>
          </a:p>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honnête</a:t>
            </a:r>
            <a:endParaRPr b="1" i="0" sz="2800" u="none" cap="none" strike="noStrike">
              <a:solidFill>
                <a:srgbClr val="595959"/>
              </a:solidFill>
              <a:latin typeface="Calibri"/>
              <a:ea typeface="Calibri"/>
              <a:cs typeface="Calibri"/>
              <a:sym typeface="Calibri"/>
            </a:endParaRPr>
          </a:p>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respectueux </a:t>
            </a:r>
            <a:endParaRPr b="1" i="0" sz="2800" u="none" cap="none" strike="noStrike">
              <a:solidFill>
                <a:srgbClr val="595959"/>
              </a:solidFill>
              <a:latin typeface="Calibri"/>
              <a:ea typeface="Calibri"/>
              <a:cs typeface="Calibri"/>
              <a:sym typeface="Calibri"/>
            </a:endParaRPr>
          </a:p>
        </p:txBody>
      </p:sp>
      <p:sp>
        <p:nvSpPr>
          <p:cNvPr id="384" name="Google Shape;384;p39"/>
          <p:cNvSpPr txBox="1"/>
          <p:nvPr/>
        </p:nvSpPr>
        <p:spPr>
          <a:xfrm>
            <a:off x="412617" y="3015144"/>
            <a:ext cx="4345682" cy="2123628"/>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les yeux noirs en amande</a:t>
            </a:r>
            <a:endParaRPr b="1" i="0" sz="2800" u="none" cap="none" strike="noStrike">
              <a:solidFill>
                <a:srgbClr val="595959"/>
              </a:solidFill>
              <a:latin typeface="Calibri"/>
              <a:ea typeface="Calibri"/>
              <a:cs typeface="Calibri"/>
              <a:sym typeface="Calibri"/>
            </a:endParaRPr>
          </a:p>
          <a:p>
            <a:pPr indent="0" lvl="0" marL="0" marR="0" rtl="0" algn="ctr">
              <a:lnSpc>
                <a:spcPct val="15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le nez droit</a:t>
            </a:r>
            <a:endParaRPr b="1" i="0" sz="2800" u="none" cap="none" strike="noStrike">
              <a:solidFill>
                <a:srgbClr val="595959"/>
              </a:solidFill>
              <a:latin typeface="Calibri"/>
              <a:ea typeface="Calibri"/>
              <a:cs typeface="Calibri"/>
              <a:sym typeface="Calibri"/>
            </a:endParaRPr>
          </a:p>
          <a:p>
            <a:pPr indent="0" lvl="0" marL="0" marR="0" rtl="0" algn="ctr">
              <a:lnSpc>
                <a:spcPct val="15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une barbe blanche</a:t>
            </a:r>
            <a:endParaRPr b="1" i="0" sz="2800" u="none" cap="none" strike="noStrike">
              <a:solidFill>
                <a:srgbClr val="595959"/>
              </a:solidFill>
              <a:latin typeface="Calibri"/>
              <a:ea typeface="Calibri"/>
              <a:cs typeface="Calibri"/>
              <a:sym typeface="Calibri"/>
            </a:endParaRPr>
          </a:p>
        </p:txBody>
      </p:sp>
      <p:sp>
        <p:nvSpPr>
          <p:cNvPr id="385" name="Google Shape;385;p39"/>
          <p:cNvSpPr txBox="1"/>
          <p:nvPr/>
        </p:nvSpPr>
        <p:spPr>
          <a:xfrm>
            <a:off x="412617" y="2287700"/>
            <a:ext cx="4345682" cy="923299"/>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2E75B5"/>
              </a:buClr>
              <a:buSzPts val="3200"/>
              <a:buFont typeface="Calibri"/>
              <a:buNone/>
            </a:pPr>
            <a:r>
              <a:rPr b="1" i="0" lang="fr-FR" sz="3200" u="none" cap="none" strike="noStrike">
                <a:solidFill>
                  <a:srgbClr val="2E75B5"/>
                </a:solidFill>
                <a:latin typeface="Calibri"/>
                <a:ea typeface="Calibri"/>
                <a:cs typeface="Calibri"/>
                <a:sym typeface="Calibri"/>
              </a:rPr>
              <a:t>Il/Elle avait</a:t>
            </a:r>
            <a:r>
              <a:rPr b="0" i="0" lang="fr-FR" sz="1800" u="none" cap="none" strike="noStrike">
                <a:solidFill>
                  <a:srgbClr val="000000"/>
                </a:solidFill>
                <a:latin typeface="Arial"/>
                <a:ea typeface="Arial"/>
                <a:cs typeface="Arial"/>
                <a:sym typeface="Arial"/>
              </a:rPr>
              <a:t> ….</a:t>
            </a:r>
            <a:endParaRPr b="1" i="0" sz="3200" u="none" cap="none" strike="noStrike">
              <a:solidFill>
                <a:srgbClr val="2E75B5"/>
              </a:solidFill>
              <a:latin typeface="Calibri"/>
              <a:ea typeface="Calibri"/>
              <a:cs typeface="Calibri"/>
              <a:sym typeface="Calibri"/>
            </a:endParaRPr>
          </a:p>
        </p:txBody>
      </p:sp>
      <p:sp>
        <p:nvSpPr>
          <p:cNvPr id="386" name="Google Shape;386;p39"/>
          <p:cNvSpPr txBox="1"/>
          <p:nvPr/>
        </p:nvSpPr>
        <p:spPr>
          <a:xfrm>
            <a:off x="8680352" y="2248601"/>
            <a:ext cx="2874773" cy="923299"/>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2E75B5"/>
              </a:buClr>
              <a:buSzPts val="3200"/>
              <a:buFont typeface="Arial"/>
              <a:buNone/>
            </a:pPr>
            <a:r>
              <a:rPr b="1" i="0" lang="fr-FR" sz="3200" u="none" cap="none" strike="noStrike">
                <a:solidFill>
                  <a:srgbClr val="2E75B5"/>
                </a:solidFill>
                <a:latin typeface="Arial"/>
                <a:ea typeface="Arial"/>
                <a:cs typeface="Arial"/>
                <a:sym typeface="Arial"/>
              </a:rPr>
              <a:t>Il/elle était</a:t>
            </a:r>
            <a:r>
              <a:rPr b="0" i="0" lang="fr-FR" sz="1800" u="none" cap="none" strike="noStrike">
                <a:solidFill>
                  <a:srgbClr val="000000"/>
                </a:solidFill>
                <a:latin typeface="Arial"/>
                <a:ea typeface="Arial"/>
                <a:cs typeface="Arial"/>
                <a:sym typeface="Arial"/>
              </a:rPr>
              <a:t> ….</a:t>
            </a:r>
            <a:endParaRPr b="0" i="0" sz="1000" u="none" cap="none" strike="noStrike">
              <a:solidFill>
                <a:srgbClr val="2E75B5"/>
              </a:solidFill>
              <a:latin typeface="Arial"/>
              <a:ea typeface="Arial"/>
              <a:cs typeface="Arial"/>
              <a:sym typeface="Arial"/>
            </a:endParaRPr>
          </a:p>
        </p:txBody>
      </p:sp>
      <p:sp>
        <p:nvSpPr>
          <p:cNvPr id="387" name="Google Shape;387;p39"/>
          <p:cNvSpPr/>
          <p:nvPr/>
        </p:nvSpPr>
        <p:spPr>
          <a:xfrm>
            <a:off x="2767767" y="1371130"/>
            <a:ext cx="4107359" cy="949590"/>
          </a:xfrm>
          <a:prstGeom prst="flowChartTerminator">
            <a:avLst/>
          </a:prstGeom>
          <a:gradFill>
            <a:gsLst>
              <a:gs pos="0">
                <a:srgbClr val="FEE599"/>
              </a:gs>
              <a:gs pos="48000">
                <a:srgbClr val="FFF2CC"/>
              </a:gs>
              <a:gs pos="50000">
                <a:srgbClr val="E1EFD8"/>
              </a:gs>
              <a:gs pos="100000">
                <a:srgbClr val="C4E0B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600"/>
              <a:buFont typeface="Calibri"/>
              <a:buNone/>
            </a:pPr>
            <a:r>
              <a:rPr b="1" i="0" lang="fr-FR" sz="3600" u="none" cap="none" strike="noStrike">
                <a:solidFill>
                  <a:srgbClr val="595959"/>
                </a:solidFill>
                <a:latin typeface="Calibri"/>
                <a:ea typeface="Calibri"/>
                <a:cs typeface="Calibri"/>
                <a:sym typeface="Calibri"/>
              </a:rPr>
              <a:t>portrait physique</a:t>
            </a:r>
            <a:endParaRPr b="1" i="0" sz="3600" u="none" cap="none" strike="noStrike">
              <a:solidFill>
                <a:srgbClr val="595959"/>
              </a:solidFill>
              <a:latin typeface="Calibri"/>
              <a:ea typeface="Calibri"/>
              <a:cs typeface="Calibri"/>
              <a:sym typeface="Calibri"/>
            </a:endParaRPr>
          </a:p>
        </p:txBody>
      </p:sp>
      <p:sp>
        <p:nvSpPr>
          <p:cNvPr id="388" name="Google Shape;388;p39"/>
          <p:cNvSpPr/>
          <p:nvPr/>
        </p:nvSpPr>
        <p:spPr>
          <a:xfrm>
            <a:off x="8418123" y="1371130"/>
            <a:ext cx="3495068" cy="949590"/>
          </a:xfrm>
          <a:prstGeom prst="flowChartTerminator">
            <a:avLst/>
          </a:prstGeom>
          <a:solidFill>
            <a:srgbClr val="F7CAA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600"/>
              <a:buFont typeface="Calibri"/>
              <a:buNone/>
            </a:pPr>
            <a:r>
              <a:rPr b="1" i="0" lang="fr-FR" sz="3600" u="none" cap="none" strike="noStrike">
                <a:solidFill>
                  <a:srgbClr val="595959"/>
                </a:solidFill>
                <a:latin typeface="Calibri"/>
                <a:ea typeface="Calibri"/>
                <a:cs typeface="Calibri"/>
                <a:sym typeface="Calibri"/>
              </a:rPr>
              <a:t>portrait moral</a:t>
            </a:r>
            <a:endParaRPr b="1" i="0" sz="3600" u="none" cap="none" strike="noStrike">
              <a:solidFill>
                <a:srgbClr val="595959"/>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87"/>
                                        </p:tgtEl>
                                        <p:attrNameLst>
                                          <p:attrName>style.visibility</p:attrName>
                                        </p:attrNameLst>
                                      </p:cBhvr>
                                      <p:to>
                                        <p:strVal val="visible"/>
                                      </p:to>
                                    </p:set>
                                    <p:animEffect filter="fade" transition="in">
                                      <p:cBhvr>
                                        <p:cTn dur="1250"/>
                                        <p:tgtEl>
                                          <p:spTgt spid="387"/>
                                        </p:tgtEl>
                                      </p:cBhvr>
                                    </p:animEffect>
                                  </p:childTnLst>
                                </p:cTn>
                              </p:par>
                            </p:childTnLst>
                          </p:cTn>
                        </p:par>
                        <p:par>
                          <p:cTn fill="hold">
                            <p:stCondLst>
                              <p:cond delay="1250"/>
                            </p:stCondLst>
                            <p:childTnLst>
                              <p:par>
                                <p:cTn fill="hold" nodeType="afterEffect" presetClass="entr" presetID="10" presetSubtype="0">
                                  <p:stCondLst>
                                    <p:cond delay="500"/>
                                  </p:stCondLst>
                                  <p:childTnLst>
                                    <p:set>
                                      <p:cBhvr>
                                        <p:cTn dur="1" fill="hold">
                                          <p:stCondLst>
                                            <p:cond delay="0"/>
                                          </p:stCondLst>
                                        </p:cTn>
                                        <p:tgtEl>
                                          <p:spTgt spid="380"/>
                                        </p:tgtEl>
                                        <p:attrNameLst>
                                          <p:attrName>style.visibility</p:attrName>
                                        </p:attrNameLst>
                                      </p:cBhvr>
                                      <p:to>
                                        <p:strVal val="visible"/>
                                      </p:to>
                                    </p:set>
                                    <p:animEffect filter="fade" transition="in">
                                      <p:cBhvr>
                                        <p:cTn dur="1500"/>
                                        <p:tgtEl>
                                          <p:spTgt spid="3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5"/>
                                        </p:tgtEl>
                                        <p:attrNameLst>
                                          <p:attrName>style.visibility</p:attrName>
                                        </p:attrNameLst>
                                      </p:cBhvr>
                                      <p:to>
                                        <p:strVal val="visible"/>
                                      </p:to>
                                    </p:set>
                                    <p:animEffect filter="fade" transition="in">
                                      <p:cBhvr>
                                        <p:cTn dur="500"/>
                                        <p:tgtEl>
                                          <p:spTgt spid="3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4">
                                            <p:txEl>
                                              <p:pRg end="0" st="0"/>
                                            </p:txEl>
                                          </p:spTgt>
                                        </p:tgtEl>
                                        <p:attrNameLst>
                                          <p:attrName>style.visibility</p:attrName>
                                        </p:attrNameLst>
                                      </p:cBhvr>
                                      <p:to>
                                        <p:strVal val="visible"/>
                                      </p:to>
                                    </p:set>
                                    <p:animEffect filter="fade" transition="in">
                                      <p:cBhvr>
                                        <p:cTn dur="1000"/>
                                        <p:tgtEl>
                                          <p:spTgt spid="38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4">
                                            <p:txEl>
                                              <p:pRg end="1" st="1"/>
                                            </p:txEl>
                                          </p:spTgt>
                                        </p:tgtEl>
                                        <p:attrNameLst>
                                          <p:attrName>style.visibility</p:attrName>
                                        </p:attrNameLst>
                                      </p:cBhvr>
                                      <p:to>
                                        <p:strVal val="visible"/>
                                      </p:to>
                                    </p:set>
                                    <p:animEffect filter="fade" transition="in">
                                      <p:cBhvr>
                                        <p:cTn dur="1000"/>
                                        <p:tgtEl>
                                          <p:spTgt spid="38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4">
                                            <p:txEl>
                                              <p:pRg end="2" st="2"/>
                                            </p:txEl>
                                          </p:spTgt>
                                        </p:tgtEl>
                                        <p:attrNameLst>
                                          <p:attrName>style.visibility</p:attrName>
                                        </p:attrNameLst>
                                      </p:cBhvr>
                                      <p:to>
                                        <p:strVal val="visible"/>
                                      </p:to>
                                    </p:set>
                                    <p:animEffect filter="fade" transition="in">
                                      <p:cBhvr>
                                        <p:cTn dur="1000"/>
                                        <p:tgtEl>
                                          <p:spTgt spid="38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9"/>
                                        </p:tgtEl>
                                        <p:attrNameLst>
                                          <p:attrName>style.visibility</p:attrName>
                                        </p:attrNameLst>
                                      </p:cBhvr>
                                      <p:to>
                                        <p:strVal val="visible"/>
                                      </p:to>
                                    </p:set>
                                    <p:animEffect filter="fade" transition="in">
                                      <p:cBhvr>
                                        <p:cTn dur="1500"/>
                                        <p:tgtEl>
                                          <p:spTgt spid="3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2"/>
                                        </p:tgtEl>
                                        <p:attrNameLst>
                                          <p:attrName>style.visibility</p:attrName>
                                        </p:attrNameLst>
                                      </p:cBhvr>
                                      <p:to>
                                        <p:strVal val="visible"/>
                                      </p:to>
                                    </p:set>
                                    <p:animEffect filter="fade" transition="in">
                                      <p:cBhvr>
                                        <p:cTn dur="500"/>
                                        <p:tgtEl>
                                          <p:spTgt spid="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1">
                                            <p:txEl>
                                              <p:pRg end="0" st="0"/>
                                            </p:txEl>
                                          </p:spTgt>
                                        </p:tgtEl>
                                        <p:attrNameLst>
                                          <p:attrName>style.visibility</p:attrName>
                                        </p:attrNameLst>
                                      </p:cBhvr>
                                      <p:to>
                                        <p:strVal val="visible"/>
                                      </p:to>
                                    </p:set>
                                    <p:animEffect filter="fade" transition="in">
                                      <p:cBhvr>
                                        <p:cTn dur="1000"/>
                                        <p:tgtEl>
                                          <p:spTgt spid="3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1">
                                            <p:txEl>
                                              <p:pRg end="1" st="1"/>
                                            </p:txEl>
                                          </p:spTgt>
                                        </p:tgtEl>
                                        <p:attrNameLst>
                                          <p:attrName>style.visibility</p:attrName>
                                        </p:attrNameLst>
                                      </p:cBhvr>
                                      <p:to>
                                        <p:strVal val="visible"/>
                                      </p:to>
                                    </p:set>
                                    <p:animEffect filter="fade" transition="in">
                                      <p:cBhvr>
                                        <p:cTn dur="1000"/>
                                        <p:tgtEl>
                                          <p:spTgt spid="3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8"/>
                                        </p:tgtEl>
                                        <p:attrNameLst>
                                          <p:attrName>style.visibility</p:attrName>
                                        </p:attrNameLst>
                                      </p:cBhvr>
                                      <p:to>
                                        <p:strVal val="visible"/>
                                      </p:to>
                                    </p:set>
                                    <p:animEffect filter="fade" transition="in">
                                      <p:cBhvr>
                                        <p:cTn dur="1000"/>
                                        <p:tgtEl>
                                          <p:spTgt spid="3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8"/>
                                        </p:tgtEl>
                                        <p:attrNameLst>
                                          <p:attrName>style.visibility</p:attrName>
                                        </p:attrNameLst>
                                      </p:cBhvr>
                                      <p:to>
                                        <p:strVal val="visible"/>
                                      </p:to>
                                    </p:set>
                                    <p:animEffect filter="fade" transition="in">
                                      <p:cBhvr>
                                        <p:cTn dur="1750"/>
                                        <p:tgtEl>
                                          <p:spTgt spid="3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6"/>
                                        </p:tgtEl>
                                        <p:attrNameLst>
                                          <p:attrName>style.visibility</p:attrName>
                                        </p:attrNameLst>
                                      </p:cBhvr>
                                      <p:to>
                                        <p:strVal val="visible"/>
                                      </p:to>
                                    </p:set>
                                    <p:animEffect filter="fade" transition="in">
                                      <p:cBhvr>
                                        <p:cTn dur="500"/>
                                        <p:tgtEl>
                                          <p:spTgt spid="3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0" st="0"/>
                                            </p:txEl>
                                          </p:spTgt>
                                        </p:tgtEl>
                                        <p:attrNameLst>
                                          <p:attrName>style.visibility</p:attrName>
                                        </p:attrNameLst>
                                      </p:cBhvr>
                                      <p:to>
                                        <p:strVal val="visible"/>
                                      </p:to>
                                    </p:set>
                                    <p:animEffect filter="fade" transition="in">
                                      <p:cBhvr>
                                        <p:cTn dur="1000"/>
                                        <p:tgtEl>
                                          <p:spTgt spid="3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1" st="1"/>
                                            </p:txEl>
                                          </p:spTgt>
                                        </p:tgtEl>
                                        <p:attrNameLst>
                                          <p:attrName>style.visibility</p:attrName>
                                        </p:attrNameLst>
                                      </p:cBhvr>
                                      <p:to>
                                        <p:strVal val="visible"/>
                                      </p:to>
                                    </p:set>
                                    <p:animEffect filter="fade" transition="in">
                                      <p:cBhvr>
                                        <p:cTn dur="1000"/>
                                        <p:tgtEl>
                                          <p:spTgt spid="3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2" st="2"/>
                                            </p:txEl>
                                          </p:spTgt>
                                        </p:tgtEl>
                                        <p:attrNameLst>
                                          <p:attrName>style.visibility</p:attrName>
                                        </p:attrNameLst>
                                      </p:cBhvr>
                                      <p:to>
                                        <p:strVal val="visible"/>
                                      </p:to>
                                    </p:set>
                                    <p:animEffect filter="fade" transition="in">
                                      <p:cBhvr>
                                        <p:cTn dur="1000"/>
                                        <p:tgtEl>
                                          <p:spTgt spid="3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3" st="3"/>
                                            </p:txEl>
                                          </p:spTgt>
                                        </p:tgtEl>
                                        <p:attrNameLst>
                                          <p:attrName>style.visibility</p:attrName>
                                        </p:attrNameLst>
                                      </p:cBhvr>
                                      <p:to>
                                        <p:strVal val="visible"/>
                                      </p:to>
                                    </p:set>
                                    <p:animEffect filter="fade" transition="in">
                                      <p:cBhvr>
                                        <p:cTn dur="1000"/>
                                        <p:tgtEl>
                                          <p:spTgt spid="3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4" st="4"/>
                                            </p:txEl>
                                          </p:spTgt>
                                        </p:tgtEl>
                                        <p:attrNameLst>
                                          <p:attrName>style.visibility</p:attrName>
                                        </p:attrNameLst>
                                      </p:cBhvr>
                                      <p:to>
                                        <p:strVal val="visible"/>
                                      </p:to>
                                    </p:set>
                                    <p:animEffect filter="fade" transition="in">
                                      <p:cBhvr>
                                        <p:cTn dur="1000"/>
                                        <p:tgtEl>
                                          <p:spTgt spid="38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5" st="5"/>
                                            </p:txEl>
                                          </p:spTgt>
                                        </p:tgtEl>
                                        <p:attrNameLst>
                                          <p:attrName>style.visibility</p:attrName>
                                        </p:attrNameLst>
                                      </p:cBhvr>
                                      <p:to>
                                        <p:strVal val="visible"/>
                                      </p:to>
                                    </p:set>
                                    <p:animEffect filter="fade" transition="in">
                                      <p:cBhvr>
                                        <p:cTn dur="1000"/>
                                        <p:tgtEl>
                                          <p:spTgt spid="38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6" st="6"/>
                                            </p:txEl>
                                          </p:spTgt>
                                        </p:tgtEl>
                                        <p:attrNameLst>
                                          <p:attrName>style.visibility</p:attrName>
                                        </p:attrNameLst>
                                      </p:cBhvr>
                                      <p:to>
                                        <p:strVal val="visible"/>
                                      </p:to>
                                    </p:set>
                                    <p:animEffect filter="fade" transition="in">
                                      <p:cBhvr>
                                        <p:cTn dur="1000"/>
                                        <p:tgtEl>
                                          <p:spTgt spid="383">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40"/>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Complétez les phrases avec les mots convenables.</a:t>
            </a:r>
            <a:endParaRPr/>
          </a:p>
        </p:txBody>
      </p:sp>
      <p:pic>
        <p:nvPicPr>
          <p:cNvPr id="395" name="Google Shape;395;p40"/>
          <p:cNvPicPr preferRelativeResize="0"/>
          <p:nvPr/>
        </p:nvPicPr>
        <p:blipFill rotWithShape="1">
          <a:blip r:embed="rId3">
            <a:alphaModFix/>
          </a:blip>
          <a:srcRect b="0" l="0" r="0" t="0"/>
          <a:stretch/>
        </p:blipFill>
        <p:spPr>
          <a:xfrm>
            <a:off x="4776752" y="1338904"/>
            <a:ext cx="2638496" cy="5276992"/>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41"/>
          <p:cNvSpPr txBox="1"/>
          <p:nvPr/>
        </p:nvSpPr>
        <p:spPr>
          <a:xfrm>
            <a:off x="0" y="1376360"/>
            <a:ext cx="12070080" cy="5139838"/>
          </a:xfrm>
          <a:prstGeom prst="rect">
            <a:avLst/>
          </a:prstGeom>
          <a:noFill/>
          <a:ln>
            <a:noFill/>
          </a:ln>
        </p:spPr>
        <p:txBody>
          <a:bodyPr anchorCtr="0" anchor="t" bIns="91425" lIns="91425" spcFirstLastPara="1" rIns="91425" wrap="square" tIns="91425">
            <a:spAutoFit/>
          </a:bodyPr>
          <a:lstStyle/>
          <a:p>
            <a:pPr indent="0" lvl="0" marL="457200" marR="0" rtl="0" algn="l">
              <a:lnSpc>
                <a:spcPct val="100000"/>
              </a:lnSpc>
              <a:spcBef>
                <a:spcPts val="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C’est la grand-mère d’Imane. Elle était une jolie dame, très mignonne.</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(1) </a:t>
            </a:r>
            <a:r>
              <a:rPr b="0" i="0" lang="fr-FR" sz="1800" u="none" cap="none" strike="noStrike">
                <a:solidFill>
                  <a:srgbClr val="595959"/>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un visage (2)</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et des joues (3)</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comme une poupée.</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avait les yeux (4)</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et les cheveux (5)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Calibri"/>
                <a:ea typeface="Calibri"/>
                <a:cs typeface="Calibri"/>
                <a:sym typeface="Calibri"/>
              </a:rPr>
              <a:t> .</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(6)</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des lunettes.</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portait de (7)</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robes et des escarpins à petits talons.</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(8)</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une femme formidable ! Elle était très dynamique, toujours active, et jamais (9)</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120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était vraiment une super-héroïne !</a:t>
            </a:r>
            <a:endParaRPr b="0" i="0" sz="2800" u="none" cap="none" strike="noStrike">
              <a:solidFill>
                <a:srgbClr val="595959"/>
              </a:solidFill>
              <a:latin typeface="Calibri"/>
              <a:ea typeface="Calibri"/>
              <a:cs typeface="Calibri"/>
              <a:sym typeface="Calibri"/>
            </a:endParaRPr>
          </a:p>
        </p:txBody>
      </p:sp>
      <p:sp>
        <p:nvSpPr>
          <p:cNvPr id="402" name="Google Shape;402;p4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Complétez les phrases avec les mots convenables.</a:t>
            </a:r>
            <a:endParaRPr/>
          </a:p>
        </p:txBody>
      </p:sp>
      <p:pic>
        <p:nvPicPr>
          <p:cNvPr id="403" name="Google Shape;403;p41"/>
          <p:cNvPicPr preferRelativeResize="0"/>
          <p:nvPr/>
        </p:nvPicPr>
        <p:blipFill rotWithShape="1">
          <a:blip r:embed="rId3">
            <a:alphaModFix/>
          </a:blip>
          <a:srcRect b="0" l="0" r="0" t="0"/>
          <a:stretch/>
        </p:blipFill>
        <p:spPr>
          <a:xfrm>
            <a:off x="10764454" y="72672"/>
            <a:ext cx="675469" cy="135093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401">
                                            <p:txEl>
                                              <p:pRg end="0" st="0"/>
                                            </p:txEl>
                                          </p:spTgt>
                                        </p:tgtEl>
                                        <p:attrNameLst>
                                          <p:attrName>style.visibility</p:attrName>
                                        </p:attrNameLst>
                                      </p:cBhvr>
                                      <p:to>
                                        <p:strVal val="visible"/>
                                      </p:to>
                                    </p:set>
                                    <p:animEffect filter="fade" transition="in">
                                      <p:cBhvr>
                                        <p:cTn dur="500"/>
                                        <p:tgtEl>
                                          <p:spTgt spid="401">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401">
                                            <p:txEl>
                                              <p:pRg end="1" st="1"/>
                                            </p:txEl>
                                          </p:spTgt>
                                        </p:tgtEl>
                                        <p:attrNameLst>
                                          <p:attrName>style.visibility</p:attrName>
                                        </p:attrNameLst>
                                      </p:cBhvr>
                                      <p:to>
                                        <p:strVal val="visible"/>
                                      </p:to>
                                    </p:set>
                                    <p:animEffect filter="fade" transition="in">
                                      <p:cBhvr>
                                        <p:cTn dur="500"/>
                                        <p:tgtEl>
                                          <p:spTgt spid="401">
                                            <p:txEl>
                                              <p:pRg end="1" st="1"/>
                                            </p:txEl>
                                          </p:spTgt>
                                        </p:tgtEl>
                                      </p:cBhvr>
                                    </p:animEffect>
                                  </p:childTnLst>
                                </p:cTn>
                              </p:par>
                              <p:par>
                                <p:cTn fill="hold" nodeType="withEffect" presetClass="entr" presetID="10" presetSubtype="0">
                                  <p:stCondLst>
                                    <p:cond delay="0"/>
                                  </p:stCondLst>
                                  <p:childTnLst>
                                    <p:set>
                                      <p:cBhvr>
                                        <p:cTn dur="1" fill="hold">
                                          <p:stCondLst>
                                            <p:cond delay="0"/>
                                          </p:stCondLst>
                                        </p:cTn>
                                        <p:tgtEl>
                                          <p:spTgt spid="401">
                                            <p:txEl>
                                              <p:pRg end="2" st="2"/>
                                            </p:txEl>
                                          </p:spTgt>
                                        </p:tgtEl>
                                        <p:attrNameLst>
                                          <p:attrName>style.visibility</p:attrName>
                                        </p:attrNameLst>
                                      </p:cBhvr>
                                      <p:to>
                                        <p:strVal val="visible"/>
                                      </p:to>
                                    </p:set>
                                    <p:animEffect filter="fade" transition="in">
                                      <p:cBhvr>
                                        <p:cTn dur="500"/>
                                        <p:tgtEl>
                                          <p:spTgt spid="401">
                                            <p:txEl>
                                              <p:pRg end="2" st="2"/>
                                            </p:txEl>
                                          </p:spTgt>
                                        </p:tgtEl>
                                      </p:cBhvr>
                                    </p:animEffect>
                                  </p:childTnLst>
                                </p:cTn>
                              </p:par>
                              <p:par>
                                <p:cTn fill="hold" nodeType="withEffect" presetClass="entr" presetID="10" presetSubtype="0">
                                  <p:stCondLst>
                                    <p:cond delay="0"/>
                                  </p:stCondLst>
                                  <p:childTnLst>
                                    <p:set>
                                      <p:cBhvr>
                                        <p:cTn dur="1" fill="hold">
                                          <p:stCondLst>
                                            <p:cond delay="0"/>
                                          </p:stCondLst>
                                        </p:cTn>
                                        <p:tgtEl>
                                          <p:spTgt spid="401">
                                            <p:txEl>
                                              <p:pRg end="3" st="3"/>
                                            </p:txEl>
                                          </p:spTgt>
                                        </p:tgtEl>
                                        <p:attrNameLst>
                                          <p:attrName>style.visibility</p:attrName>
                                        </p:attrNameLst>
                                      </p:cBhvr>
                                      <p:to>
                                        <p:strVal val="visible"/>
                                      </p:to>
                                    </p:set>
                                    <p:animEffect filter="fade" transition="in">
                                      <p:cBhvr>
                                        <p:cTn dur="500"/>
                                        <p:tgtEl>
                                          <p:spTgt spid="401">
                                            <p:txEl>
                                              <p:pRg end="3" st="3"/>
                                            </p:txEl>
                                          </p:spTgt>
                                        </p:tgtEl>
                                      </p:cBhvr>
                                    </p:animEffect>
                                  </p:childTnLst>
                                </p:cTn>
                              </p:par>
                              <p:par>
                                <p:cTn fill="hold" nodeType="withEffect" presetClass="entr" presetID="10" presetSubtype="0">
                                  <p:stCondLst>
                                    <p:cond delay="0"/>
                                  </p:stCondLst>
                                  <p:childTnLst>
                                    <p:set>
                                      <p:cBhvr>
                                        <p:cTn dur="1" fill="hold">
                                          <p:stCondLst>
                                            <p:cond delay="0"/>
                                          </p:stCondLst>
                                        </p:cTn>
                                        <p:tgtEl>
                                          <p:spTgt spid="401">
                                            <p:txEl>
                                              <p:pRg end="4" st="4"/>
                                            </p:txEl>
                                          </p:spTgt>
                                        </p:tgtEl>
                                        <p:attrNameLst>
                                          <p:attrName>style.visibility</p:attrName>
                                        </p:attrNameLst>
                                      </p:cBhvr>
                                      <p:to>
                                        <p:strVal val="visible"/>
                                      </p:to>
                                    </p:set>
                                    <p:animEffect filter="fade" transition="in">
                                      <p:cBhvr>
                                        <p:cTn dur="500"/>
                                        <p:tgtEl>
                                          <p:spTgt spid="401">
                                            <p:txEl>
                                              <p:pRg end="4" st="4"/>
                                            </p:txEl>
                                          </p:spTgt>
                                        </p:tgtEl>
                                      </p:cBhvr>
                                    </p:animEffect>
                                  </p:childTnLst>
                                </p:cTn>
                              </p:par>
                              <p:par>
                                <p:cTn fill="hold" nodeType="withEffect" presetClass="entr" presetID="10" presetSubtype="0">
                                  <p:stCondLst>
                                    <p:cond delay="0"/>
                                  </p:stCondLst>
                                  <p:childTnLst>
                                    <p:set>
                                      <p:cBhvr>
                                        <p:cTn dur="1" fill="hold">
                                          <p:stCondLst>
                                            <p:cond delay="0"/>
                                          </p:stCondLst>
                                        </p:cTn>
                                        <p:tgtEl>
                                          <p:spTgt spid="401">
                                            <p:txEl>
                                              <p:pRg end="5" st="5"/>
                                            </p:txEl>
                                          </p:spTgt>
                                        </p:tgtEl>
                                        <p:attrNameLst>
                                          <p:attrName>style.visibility</p:attrName>
                                        </p:attrNameLst>
                                      </p:cBhvr>
                                      <p:to>
                                        <p:strVal val="visible"/>
                                      </p:to>
                                    </p:set>
                                    <p:animEffect filter="fade" transition="in">
                                      <p:cBhvr>
                                        <p:cTn dur="500"/>
                                        <p:tgtEl>
                                          <p:spTgt spid="401">
                                            <p:txEl>
                                              <p:pRg end="5" st="5"/>
                                            </p:txEl>
                                          </p:spTgt>
                                        </p:tgtEl>
                                      </p:cBhvr>
                                    </p:animEffect>
                                  </p:childTnLst>
                                </p:cTn>
                              </p:par>
                              <p:par>
                                <p:cTn fill="hold" nodeType="withEffect" presetClass="entr" presetID="10" presetSubtype="0">
                                  <p:stCondLst>
                                    <p:cond delay="0"/>
                                  </p:stCondLst>
                                  <p:childTnLst>
                                    <p:set>
                                      <p:cBhvr>
                                        <p:cTn dur="1" fill="hold">
                                          <p:stCondLst>
                                            <p:cond delay="0"/>
                                          </p:stCondLst>
                                        </p:cTn>
                                        <p:tgtEl>
                                          <p:spTgt spid="401">
                                            <p:txEl>
                                              <p:pRg end="6" st="6"/>
                                            </p:txEl>
                                          </p:spTgt>
                                        </p:tgtEl>
                                        <p:attrNameLst>
                                          <p:attrName>style.visibility</p:attrName>
                                        </p:attrNameLst>
                                      </p:cBhvr>
                                      <p:to>
                                        <p:strVal val="visible"/>
                                      </p:to>
                                    </p:set>
                                    <p:animEffect filter="fade" transition="in">
                                      <p:cBhvr>
                                        <p:cTn dur="500"/>
                                        <p:tgtEl>
                                          <p:spTgt spid="401">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42"/>
          <p:cNvSpPr/>
          <p:nvPr/>
        </p:nvSpPr>
        <p:spPr>
          <a:xfrm>
            <a:off x="3082912" y="276671"/>
            <a:ext cx="1442400"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portait</a:t>
            </a:r>
            <a:endParaRPr b="1" i="0" sz="2800" u="none" cap="none" strike="noStrike">
              <a:solidFill>
                <a:srgbClr val="1E4E79"/>
              </a:solidFill>
              <a:latin typeface="Calibri"/>
              <a:ea typeface="Calibri"/>
              <a:cs typeface="Calibri"/>
              <a:sym typeface="Calibri"/>
            </a:endParaRPr>
          </a:p>
        </p:txBody>
      </p:sp>
      <p:sp>
        <p:nvSpPr>
          <p:cNvPr id="410" name="Google Shape;410;p42"/>
          <p:cNvSpPr/>
          <p:nvPr/>
        </p:nvSpPr>
        <p:spPr>
          <a:xfrm>
            <a:off x="5156599" y="276671"/>
            <a:ext cx="1442400"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roses</a:t>
            </a:r>
            <a:endParaRPr b="1" i="0" sz="2800" u="none" cap="none" strike="noStrike">
              <a:solidFill>
                <a:srgbClr val="1E4E79"/>
              </a:solidFill>
              <a:latin typeface="Calibri"/>
              <a:ea typeface="Calibri"/>
              <a:cs typeface="Calibri"/>
              <a:sym typeface="Calibri"/>
            </a:endParaRPr>
          </a:p>
        </p:txBody>
      </p:sp>
      <p:sp>
        <p:nvSpPr>
          <p:cNvPr id="411" name="Google Shape;411;p42"/>
          <p:cNvSpPr/>
          <p:nvPr/>
        </p:nvSpPr>
        <p:spPr>
          <a:xfrm>
            <a:off x="7230286" y="1001960"/>
            <a:ext cx="1442400"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arrondi</a:t>
            </a:r>
            <a:endParaRPr b="1" i="0" sz="2800" u="none" cap="none" strike="noStrike">
              <a:solidFill>
                <a:srgbClr val="1E4E79"/>
              </a:solidFill>
              <a:latin typeface="Calibri"/>
              <a:ea typeface="Calibri"/>
              <a:cs typeface="Calibri"/>
              <a:sym typeface="Calibri"/>
            </a:endParaRPr>
          </a:p>
        </p:txBody>
      </p:sp>
      <p:sp>
        <p:nvSpPr>
          <p:cNvPr id="412" name="Google Shape;412;p42"/>
          <p:cNvSpPr/>
          <p:nvPr/>
        </p:nvSpPr>
        <p:spPr>
          <a:xfrm>
            <a:off x="5157287" y="1001960"/>
            <a:ext cx="1441712"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longues</a:t>
            </a:r>
            <a:endParaRPr b="1" i="0" sz="2800" u="none" cap="none" strike="noStrike">
              <a:solidFill>
                <a:srgbClr val="1E4E79"/>
              </a:solidFill>
              <a:latin typeface="Calibri"/>
              <a:ea typeface="Calibri"/>
              <a:cs typeface="Calibri"/>
              <a:sym typeface="Calibri"/>
            </a:endParaRPr>
          </a:p>
        </p:txBody>
      </p:sp>
      <p:sp>
        <p:nvSpPr>
          <p:cNvPr id="413" name="Google Shape;413;p42"/>
          <p:cNvSpPr/>
          <p:nvPr/>
        </p:nvSpPr>
        <p:spPr>
          <a:xfrm>
            <a:off x="9303975" y="276671"/>
            <a:ext cx="1028745"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gris</a:t>
            </a:r>
            <a:endParaRPr b="1" i="0" sz="2800" u="none" cap="none" strike="noStrike">
              <a:solidFill>
                <a:srgbClr val="1E4E79"/>
              </a:solidFill>
              <a:latin typeface="Calibri"/>
              <a:ea typeface="Calibri"/>
              <a:cs typeface="Calibri"/>
              <a:sym typeface="Calibri"/>
            </a:endParaRPr>
          </a:p>
        </p:txBody>
      </p:sp>
      <p:sp>
        <p:nvSpPr>
          <p:cNvPr id="414" name="Google Shape;414;p42"/>
          <p:cNvSpPr/>
          <p:nvPr/>
        </p:nvSpPr>
        <p:spPr>
          <a:xfrm>
            <a:off x="775225" y="1001960"/>
            <a:ext cx="1676400"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était</a:t>
            </a:r>
            <a:endParaRPr b="1" i="0" sz="2800" u="none" cap="none" strike="noStrike">
              <a:solidFill>
                <a:srgbClr val="1E4E79"/>
              </a:solidFill>
              <a:latin typeface="Calibri"/>
              <a:ea typeface="Calibri"/>
              <a:cs typeface="Calibri"/>
              <a:sym typeface="Calibri"/>
            </a:endParaRPr>
          </a:p>
        </p:txBody>
      </p:sp>
      <p:sp>
        <p:nvSpPr>
          <p:cNvPr id="415" name="Google Shape;415;p42"/>
          <p:cNvSpPr/>
          <p:nvPr/>
        </p:nvSpPr>
        <p:spPr>
          <a:xfrm>
            <a:off x="7230286" y="276671"/>
            <a:ext cx="1442400"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bleus</a:t>
            </a:r>
            <a:endParaRPr b="1" i="0" sz="2800" u="none" cap="none" strike="noStrike">
              <a:solidFill>
                <a:srgbClr val="1E4E79"/>
              </a:solidFill>
              <a:latin typeface="Calibri"/>
              <a:ea typeface="Calibri"/>
              <a:cs typeface="Calibri"/>
              <a:sym typeface="Calibri"/>
            </a:endParaRPr>
          </a:p>
        </p:txBody>
      </p:sp>
      <p:sp>
        <p:nvSpPr>
          <p:cNvPr id="416" name="Google Shape;416;p42"/>
          <p:cNvSpPr/>
          <p:nvPr/>
        </p:nvSpPr>
        <p:spPr>
          <a:xfrm>
            <a:off x="3083600" y="1001960"/>
            <a:ext cx="1441712"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avait</a:t>
            </a:r>
            <a:endParaRPr b="1" i="0" sz="2800" u="none" cap="none" strike="noStrike">
              <a:solidFill>
                <a:srgbClr val="1E4E79"/>
              </a:solidFill>
              <a:latin typeface="Calibri"/>
              <a:ea typeface="Calibri"/>
              <a:cs typeface="Calibri"/>
              <a:sym typeface="Calibri"/>
            </a:endParaRPr>
          </a:p>
        </p:txBody>
      </p:sp>
      <p:sp>
        <p:nvSpPr>
          <p:cNvPr id="417" name="Google Shape;417;p42"/>
          <p:cNvSpPr/>
          <p:nvPr/>
        </p:nvSpPr>
        <p:spPr>
          <a:xfrm>
            <a:off x="775225" y="276671"/>
            <a:ext cx="1676400"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fatiguée</a:t>
            </a:r>
            <a:endParaRPr b="1" i="0" sz="2800" u="none" cap="none" strike="noStrike">
              <a:solidFill>
                <a:srgbClr val="1E4E79"/>
              </a:solidFill>
              <a:latin typeface="Calibri"/>
              <a:ea typeface="Calibri"/>
              <a:cs typeface="Calibri"/>
              <a:sym typeface="Calibri"/>
            </a:endParaRPr>
          </a:p>
        </p:txBody>
      </p:sp>
      <p:sp>
        <p:nvSpPr>
          <p:cNvPr id="418" name="Google Shape;418;p42"/>
          <p:cNvSpPr txBox="1"/>
          <p:nvPr/>
        </p:nvSpPr>
        <p:spPr>
          <a:xfrm>
            <a:off x="0" y="1781474"/>
            <a:ext cx="12070080" cy="5139838"/>
          </a:xfrm>
          <a:prstGeom prst="rect">
            <a:avLst/>
          </a:prstGeom>
          <a:noFill/>
          <a:ln>
            <a:noFill/>
          </a:ln>
        </p:spPr>
        <p:txBody>
          <a:bodyPr anchorCtr="0" anchor="t" bIns="91425" lIns="91425" spcFirstLastPara="1" rIns="91425" wrap="square" tIns="91425">
            <a:spAutoFit/>
          </a:bodyPr>
          <a:lstStyle/>
          <a:p>
            <a:pPr indent="0" lvl="0" marL="457200" marR="0" rtl="0" algn="l">
              <a:lnSpc>
                <a:spcPct val="100000"/>
              </a:lnSpc>
              <a:spcBef>
                <a:spcPts val="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C’est la grand-mère d’Imane. Elle était une jolie dame, très mignonne.</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(1) </a:t>
            </a:r>
            <a:r>
              <a:rPr b="0" i="0" lang="fr-FR" sz="1800" u="none" cap="none" strike="noStrike">
                <a:solidFill>
                  <a:srgbClr val="595959"/>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un visage (2)</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et des joues (3)</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comme une poupée.</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avait les yeux (4)</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et les cheveux (5)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Calibri"/>
                <a:ea typeface="Calibri"/>
                <a:cs typeface="Calibri"/>
                <a:sym typeface="Calibri"/>
              </a:rPr>
              <a:t> .</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(6)</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des lunettes.</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portait de (7)</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robes et des escarpins à petits talons.</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(8)</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une femme formidable ! Elle était très dynamique, toujours active, et jamais (9)</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120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était vraiment une super-héroïne !</a:t>
            </a:r>
            <a:endParaRPr b="0" i="0" sz="2800" u="none" cap="none" strike="noStrike">
              <a:solidFill>
                <a:srgbClr val="595959"/>
              </a:solidFill>
              <a:latin typeface="Calibri"/>
              <a:ea typeface="Calibri"/>
              <a:cs typeface="Calibri"/>
              <a:sym typeface="Calibri"/>
            </a:endParaRPr>
          </a:p>
        </p:txBody>
      </p:sp>
      <p:pic>
        <p:nvPicPr>
          <p:cNvPr id="419" name="Google Shape;419;p42"/>
          <p:cNvPicPr preferRelativeResize="0"/>
          <p:nvPr/>
        </p:nvPicPr>
        <p:blipFill rotWithShape="1">
          <a:blip r:embed="rId3">
            <a:alphaModFix/>
          </a:blip>
          <a:srcRect b="0" l="0" r="0" t="0"/>
          <a:stretch/>
        </p:blipFill>
        <p:spPr>
          <a:xfrm>
            <a:off x="10764454" y="72672"/>
            <a:ext cx="675469" cy="135093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417"/>
                                        </p:tgtEl>
                                        <p:attrNameLst>
                                          <p:attrName>style.visibility</p:attrName>
                                        </p:attrNameLst>
                                      </p:cBhvr>
                                      <p:to>
                                        <p:strVal val="visible"/>
                                      </p:to>
                                    </p:set>
                                    <p:animEffect filter="fade" transition="in">
                                      <p:cBhvr>
                                        <p:cTn dur="500"/>
                                        <p:tgtEl>
                                          <p:spTgt spid="417"/>
                                        </p:tgtEl>
                                      </p:cBhvr>
                                    </p:animEffect>
                                  </p:childTnLst>
                                </p:cTn>
                              </p:par>
                            </p:childTnLst>
                          </p:cTn>
                        </p:par>
                        <p:par>
                          <p:cTn fill="hold">
                            <p:stCondLst>
                              <p:cond delay="500"/>
                            </p:stCondLst>
                            <p:childTnLst>
                              <p:par>
                                <p:cTn fill="hold" nodeType="afterEffect" presetClass="entr" presetID="10" presetSubtype="0">
                                  <p:stCondLst>
                                    <p:cond delay="500"/>
                                  </p:stCondLst>
                                  <p:childTnLst>
                                    <p:set>
                                      <p:cBhvr>
                                        <p:cTn dur="1" fill="hold">
                                          <p:stCondLst>
                                            <p:cond delay="0"/>
                                          </p:stCondLst>
                                        </p:cTn>
                                        <p:tgtEl>
                                          <p:spTgt spid="409"/>
                                        </p:tgtEl>
                                        <p:attrNameLst>
                                          <p:attrName>style.visibility</p:attrName>
                                        </p:attrNameLst>
                                      </p:cBhvr>
                                      <p:to>
                                        <p:strVal val="visible"/>
                                      </p:to>
                                    </p:set>
                                    <p:animEffect filter="fade" transition="in">
                                      <p:cBhvr>
                                        <p:cTn dur="500"/>
                                        <p:tgtEl>
                                          <p:spTgt spid="409"/>
                                        </p:tgtEl>
                                      </p:cBhvr>
                                    </p:animEffect>
                                  </p:childTnLst>
                                </p:cTn>
                              </p:par>
                            </p:childTnLst>
                          </p:cTn>
                        </p:par>
                        <p:par>
                          <p:cTn fill="hold">
                            <p:stCondLst>
                              <p:cond delay="1000"/>
                            </p:stCondLst>
                            <p:childTnLst>
                              <p:par>
                                <p:cTn fill="hold" nodeType="afterEffect" presetClass="entr" presetID="10" presetSubtype="0">
                                  <p:stCondLst>
                                    <p:cond delay="500"/>
                                  </p:stCondLst>
                                  <p:childTnLst>
                                    <p:set>
                                      <p:cBhvr>
                                        <p:cTn dur="1" fill="hold">
                                          <p:stCondLst>
                                            <p:cond delay="0"/>
                                          </p:stCondLst>
                                        </p:cTn>
                                        <p:tgtEl>
                                          <p:spTgt spid="410"/>
                                        </p:tgtEl>
                                        <p:attrNameLst>
                                          <p:attrName>style.visibility</p:attrName>
                                        </p:attrNameLst>
                                      </p:cBhvr>
                                      <p:to>
                                        <p:strVal val="visible"/>
                                      </p:to>
                                    </p:set>
                                    <p:animEffect filter="fade" transition="in">
                                      <p:cBhvr>
                                        <p:cTn dur="500"/>
                                        <p:tgtEl>
                                          <p:spTgt spid="410"/>
                                        </p:tgtEl>
                                      </p:cBhvr>
                                    </p:animEffect>
                                  </p:childTnLst>
                                </p:cTn>
                              </p:par>
                            </p:childTnLst>
                          </p:cTn>
                        </p:par>
                        <p:par>
                          <p:cTn fill="hold">
                            <p:stCondLst>
                              <p:cond delay="1500"/>
                            </p:stCondLst>
                            <p:childTnLst>
                              <p:par>
                                <p:cTn fill="hold" nodeType="afterEffect" presetClass="entr" presetID="10" presetSubtype="0">
                                  <p:stCondLst>
                                    <p:cond delay="500"/>
                                  </p:stCondLst>
                                  <p:childTnLst>
                                    <p:set>
                                      <p:cBhvr>
                                        <p:cTn dur="1" fill="hold">
                                          <p:stCondLst>
                                            <p:cond delay="0"/>
                                          </p:stCondLst>
                                        </p:cTn>
                                        <p:tgtEl>
                                          <p:spTgt spid="415"/>
                                        </p:tgtEl>
                                        <p:attrNameLst>
                                          <p:attrName>style.visibility</p:attrName>
                                        </p:attrNameLst>
                                      </p:cBhvr>
                                      <p:to>
                                        <p:strVal val="visible"/>
                                      </p:to>
                                    </p:set>
                                    <p:animEffect filter="fade" transition="in">
                                      <p:cBhvr>
                                        <p:cTn dur="500"/>
                                        <p:tgtEl>
                                          <p:spTgt spid="415"/>
                                        </p:tgtEl>
                                      </p:cBhvr>
                                    </p:animEffect>
                                  </p:childTnLst>
                                </p:cTn>
                              </p:par>
                            </p:childTnLst>
                          </p:cTn>
                        </p:par>
                        <p:par>
                          <p:cTn fill="hold">
                            <p:stCondLst>
                              <p:cond delay="2000"/>
                            </p:stCondLst>
                            <p:childTnLst>
                              <p:par>
                                <p:cTn fill="hold" nodeType="afterEffect" presetClass="entr" presetID="10" presetSubtype="0">
                                  <p:stCondLst>
                                    <p:cond delay="500"/>
                                  </p:stCondLst>
                                  <p:childTnLst>
                                    <p:set>
                                      <p:cBhvr>
                                        <p:cTn dur="1" fill="hold">
                                          <p:stCondLst>
                                            <p:cond delay="0"/>
                                          </p:stCondLst>
                                        </p:cTn>
                                        <p:tgtEl>
                                          <p:spTgt spid="413"/>
                                        </p:tgtEl>
                                        <p:attrNameLst>
                                          <p:attrName>style.visibility</p:attrName>
                                        </p:attrNameLst>
                                      </p:cBhvr>
                                      <p:to>
                                        <p:strVal val="visible"/>
                                      </p:to>
                                    </p:set>
                                    <p:animEffect filter="fade" transition="in">
                                      <p:cBhvr>
                                        <p:cTn dur="500"/>
                                        <p:tgtEl>
                                          <p:spTgt spid="413"/>
                                        </p:tgtEl>
                                      </p:cBhvr>
                                    </p:animEffect>
                                  </p:childTnLst>
                                </p:cTn>
                              </p:par>
                            </p:childTnLst>
                          </p:cTn>
                        </p:par>
                        <p:par>
                          <p:cTn fill="hold">
                            <p:stCondLst>
                              <p:cond delay="2500"/>
                            </p:stCondLst>
                            <p:childTnLst>
                              <p:par>
                                <p:cTn fill="hold" nodeType="afterEffect" presetClass="entr" presetID="10" presetSubtype="0">
                                  <p:stCondLst>
                                    <p:cond delay="500"/>
                                  </p:stCondLst>
                                  <p:childTnLst>
                                    <p:set>
                                      <p:cBhvr>
                                        <p:cTn dur="1" fill="hold">
                                          <p:stCondLst>
                                            <p:cond delay="0"/>
                                          </p:stCondLst>
                                        </p:cTn>
                                        <p:tgtEl>
                                          <p:spTgt spid="414"/>
                                        </p:tgtEl>
                                        <p:attrNameLst>
                                          <p:attrName>style.visibility</p:attrName>
                                        </p:attrNameLst>
                                      </p:cBhvr>
                                      <p:to>
                                        <p:strVal val="visible"/>
                                      </p:to>
                                    </p:set>
                                    <p:animEffect filter="fade" transition="in">
                                      <p:cBhvr>
                                        <p:cTn dur="500"/>
                                        <p:tgtEl>
                                          <p:spTgt spid="414"/>
                                        </p:tgtEl>
                                      </p:cBhvr>
                                    </p:animEffect>
                                  </p:childTnLst>
                                </p:cTn>
                              </p:par>
                            </p:childTnLst>
                          </p:cTn>
                        </p:par>
                        <p:par>
                          <p:cTn fill="hold">
                            <p:stCondLst>
                              <p:cond delay="3000"/>
                            </p:stCondLst>
                            <p:childTnLst>
                              <p:par>
                                <p:cTn fill="hold" nodeType="afterEffect" presetClass="entr" presetID="10" presetSubtype="0">
                                  <p:stCondLst>
                                    <p:cond delay="500"/>
                                  </p:stCondLst>
                                  <p:childTnLst>
                                    <p:set>
                                      <p:cBhvr>
                                        <p:cTn dur="1" fill="hold">
                                          <p:stCondLst>
                                            <p:cond delay="0"/>
                                          </p:stCondLst>
                                        </p:cTn>
                                        <p:tgtEl>
                                          <p:spTgt spid="416"/>
                                        </p:tgtEl>
                                        <p:attrNameLst>
                                          <p:attrName>style.visibility</p:attrName>
                                        </p:attrNameLst>
                                      </p:cBhvr>
                                      <p:to>
                                        <p:strVal val="visible"/>
                                      </p:to>
                                    </p:set>
                                    <p:animEffect filter="fade" transition="in">
                                      <p:cBhvr>
                                        <p:cTn dur="500"/>
                                        <p:tgtEl>
                                          <p:spTgt spid="416"/>
                                        </p:tgtEl>
                                      </p:cBhvr>
                                    </p:animEffect>
                                  </p:childTnLst>
                                </p:cTn>
                              </p:par>
                            </p:childTnLst>
                          </p:cTn>
                        </p:par>
                        <p:par>
                          <p:cTn fill="hold">
                            <p:stCondLst>
                              <p:cond delay="3500"/>
                            </p:stCondLst>
                            <p:childTnLst>
                              <p:par>
                                <p:cTn fill="hold" nodeType="afterEffect" presetClass="entr" presetID="10" presetSubtype="0">
                                  <p:stCondLst>
                                    <p:cond delay="500"/>
                                  </p:stCondLst>
                                  <p:childTnLst>
                                    <p:set>
                                      <p:cBhvr>
                                        <p:cTn dur="1" fill="hold">
                                          <p:stCondLst>
                                            <p:cond delay="0"/>
                                          </p:stCondLst>
                                        </p:cTn>
                                        <p:tgtEl>
                                          <p:spTgt spid="412"/>
                                        </p:tgtEl>
                                        <p:attrNameLst>
                                          <p:attrName>style.visibility</p:attrName>
                                        </p:attrNameLst>
                                      </p:cBhvr>
                                      <p:to>
                                        <p:strVal val="visible"/>
                                      </p:to>
                                    </p:set>
                                    <p:animEffect filter="fade" transition="in">
                                      <p:cBhvr>
                                        <p:cTn dur="500"/>
                                        <p:tgtEl>
                                          <p:spTgt spid="412"/>
                                        </p:tgtEl>
                                      </p:cBhvr>
                                    </p:animEffect>
                                  </p:childTnLst>
                                </p:cTn>
                              </p:par>
                            </p:childTnLst>
                          </p:cTn>
                        </p:par>
                        <p:par>
                          <p:cTn fill="hold">
                            <p:stCondLst>
                              <p:cond delay="4000"/>
                            </p:stCondLst>
                            <p:childTnLst>
                              <p:par>
                                <p:cTn fill="hold" nodeType="afterEffect" presetClass="entr" presetID="10" presetSubtype="0">
                                  <p:stCondLst>
                                    <p:cond delay="500"/>
                                  </p:stCondLst>
                                  <p:childTnLst>
                                    <p:set>
                                      <p:cBhvr>
                                        <p:cTn dur="1" fill="hold">
                                          <p:stCondLst>
                                            <p:cond delay="0"/>
                                          </p:stCondLst>
                                        </p:cTn>
                                        <p:tgtEl>
                                          <p:spTgt spid="411"/>
                                        </p:tgtEl>
                                        <p:attrNameLst>
                                          <p:attrName>style.visibility</p:attrName>
                                        </p:attrNameLst>
                                      </p:cBhvr>
                                      <p:to>
                                        <p:strVal val="visible"/>
                                      </p:to>
                                    </p:set>
                                    <p:animEffect filter="fade" transition="in">
                                      <p:cBhvr>
                                        <p:cTn dur="500"/>
                                        <p:tgtEl>
                                          <p:spTgt spid="4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43"/>
          <p:cNvSpPr txBox="1"/>
          <p:nvPr/>
        </p:nvSpPr>
        <p:spPr>
          <a:xfrm>
            <a:off x="0" y="1318317"/>
            <a:ext cx="12070080" cy="4708951"/>
          </a:xfrm>
          <a:prstGeom prst="rect">
            <a:avLst/>
          </a:prstGeom>
          <a:noFill/>
          <a:ln>
            <a:noFill/>
          </a:ln>
        </p:spPr>
        <p:txBody>
          <a:bodyPr anchorCtr="0" anchor="t" bIns="91425" lIns="91425" spcFirstLastPara="1" rIns="91425" wrap="square" tIns="91425">
            <a:spAutoFit/>
          </a:bodyPr>
          <a:lstStyle/>
          <a:p>
            <a:pPr indent="0" lvl="0" marL="457200" marR="0" rtl="0" algn="l">
              <a:lnSpc>
                <a:spcPct val="100000"/>
              </a:lnSpc>
              <a:spcBef>
                <a:spcPts val="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C’est la grand-mère d’Imane. Elle était une jolie dame, très mignonne.</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(1) </a:t>
            </a:r>
            <a:r>
              <a:rPr b="0" i="0" lang="fr-FR" sz="1800" u="none" cap="none" strike="noStrike">
                <a:solidFill>
                  <a:srgbClr val="595959"/>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un visage (2)</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et des joues (3)</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comme une poupée.</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avait les yeux (4)</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et les cheveux (5)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Calibri"/>
                <a:ea typeface="Calibri"/>
                <a:cs typeface="Calibri"/>
                <a:sym typeface="Calibri"/>
              </a:rPr>
              <a:t> .</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(6)</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des lunettes.</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portait de (7)  </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robes et des escarpins à petits talons.</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(8)</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une femme formidable ! Elle était très dynamique, toujours active, et jamais (9)</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120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était vraiment une super-héroïne !</a:t>
            </a:r>
            <a:endParaRPr b="0" i="0" sz="2800" u="none" cap="none" strike="noStrike">
              <a:solidFill>
                <a:srgbClr val="595959"/>
              </a:solidFill>
              <a:latin typeface="Calibri"/>
              <a:ea typeface="Calibri"/>
              <a:cs typeface="Calibri"/>
              <a:sym typeface="Calibri"/>
            </a:endParaRPr>
          </a:p>
        </p:txBody>
      </p:sp>
      <p:sp>
        <p:nvSpPr>
          <p:cNvPr id="426" name="Google Shape;426;p43"/>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Clr>
                <a:srgbClr val="000000"/>
              </a:buClr>
              <a:buSzPts val="1100"/>
              <a:buFont typeface="Arial"/>
              <a:buNone/>
            </a:pPr>
            <a:r>
              <a:rPr lang="fr-FR"/>
              <a:t>    Le corrigé</a:t>
            </a:r>
            <a:endParaRPr b="1" i="1" sz="1200" u="none" cap="none" strike="noStrike">
              <a:solidFill>
                <a:srgbClr val="000000"/>
              </a:solidFill>
              <a:latin typeface="Arial"/>
              <a:ea typeface="Arial"/>
              <a:cs typeface="Arial"/>
              <a:sym typeface="Arial"/>
            </a:endParaRPr>
          </a:p>
        </p:txBody>
      </p:sp>
      <p:sp>
        <p:nvSpPr>
          <p:cNvPr id="427" name="Google Shape;427;p43"/>
          <p:cNvSpPr/>
          <p:nvPr/>
        </p:nvSpPr>
        <p:spPr>
          <a:xfrm>
            <a:off x="1313897" y="3006267"/>
            <a:ext cx="1442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portait</a:t>
            </a:r>
            <a:endParaRPr b="0" i="0" sz="2800" u="none" cap="none" strike="noStrike">
              <a:solidFill>
                <a:srgbClr val="2E75B5"/>
              </a:solidFill>
              <a:latin typeface="Calibri"/>
              <a:ea typeface="Calibri"/>
              <a:cs typeface="Calibri"/>
              <a:sym typeface="Calibri"/>
            </a:endParaRPr>
          </a:p>
        </p:txBody>
      </p:sp>
      <p:sp>
        <p:nvSpPr>
          <p:cNvPr id="428" name="Google Shape;428;p43"/>
          <p:cNvSpPr/>
          <p:nvPr/>
        </p:nvSpPr>
        <p:spPr>
          <a:xfrm>
            <a:off x="7576246" y="1875121"/>
            <a:ext cx="1442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roses</a:t>
            </a:r>
            <a:endParaRPr b="0" i="0" sz="2800" u="none" cap="none" strike="noStrike">
              <a:solidFill>
                <a:srgbClr val="2E75B5"/>
              </a:solidFill>
              <a:latin typeface="Calibri"/>
              <a:ea typeface="Calibri"/>
              <a:cs typeface="Calibri"/>
              <a:sym typeface="Calibri"/>
            </a:endParaRPr>
          </a:p>
        </p:txBody>
      </p:sp>
      <p:sp>
        <p:nvSpPr>
          <p:cNvPr id="429" name="Google Shape;429;p43"/>
          <p:cNvSpPr/>
          <p:nvPr/>
        </p:nvSpPr>
        <p:spPr>
          <a:xfrm>
            <a:off x="4319572" y="1875121"/>
            <a:ext cx="1442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arrondi</a:t>
            </a:r>
            <a:endParaRPr b="0" i="0" sz="2800" u="none" cap="none" strike="noStrike">
              <a:solidFill>
                <a:srgbClr val="2E75B5"/>
              </a:solidFill>
              <a:latin typeface="Calibri"/>
              <a:ea typeface="Calibri"/>
              <a:cs typeface="Calibri"/>
              <a:sym typeface="Calibri"/>
            </a:endParaRPr>
          </a:p>
        </p:txBody>
      </p:sp>
      <p:sp>
        <p:nvSpPr>
          <p:cNvPr id="430" name="Google Shape;430;p43"/>
          <p:cNvSpPr/>
          <p:nvPr/>
        </p:nvSpPr>
        <p:spPr>
          <a:xfrm>
            <a:off x="2985124" y="3628534"/>
            <a:ext cx="1441712"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longues</a:t>
            </a:r>
            <a:endParaRPr b="0" i="0" sz="2800" u="none" cap="none" strike="noStrike">
              <a:solidFill>
                <a:srgbClr val="2E75B5"/>
              </a:solidFill>
              <a:latin typeface="Calibri"/>
              <a:ea typeface="Calibri"/>
              <a:cs typeface="Calibri"/>
              <a:sym typeface="Calibri"/>
            </a:endParaRPr>
          </a:p>
        </p:txBody>
      </p:sp>
      <p:sp>
        <p:nvSpPr>
          <p:cNvPr id="431" name="Google Shape;431;p43"/>
          <p:cNvSpPr/>
          <p:nvPr/>
        </p:nvSpPr>
        <p:spPr>
          <a:xfrm>
            <a:off x="6936497" y="2423379"/>
            <a:ext cx="1442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gris</a:t>
            </a:r>
            <a:endParaRPr b="0" i="0" sz="2800" u="none" cap="none" strike="noStrike">
              <a:solidFill>
                <a:srgbClr val="2E75B5"/>
              </a:solidFill>
              <a:latin typeface="Calibri"/>
              <a:ea typeface="Calibri"/>
              <a:cs typeface="Calibri"/>
              <a:sym typeface="Calibri"/>
            </a:endParaRPr>
          </a:p>
        </p:txBody>
      </p:sp>
      <p:sp>
        <p:nvSpPr>
          <p:cNvPr id="432" name="Google Shape;432;p43"/>
          <p:cNvSpPr/>
          <p:nvPr/>
        </p:nvSpPr>
        <p:spPr>
          <a:xfrm>
            <a:off x="1270540" y="4197166"/>
            <a:ext cx="1442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était</a:t>
            </a:r>
            <a:endParaRPr b="0" i="0" sz="2800" u="none" cap="none" strike="noStrike">
              <a:solidFill>
                <a:srgbClr val="2E75B5"/>
              </a:solidFill>
              <a:latin typeface="Calibri"/>
              <a:ea typeface="Calibri"/>
              <a:cs typeface="Calibri"/>
              <a:sym typeface="Calibri"/>
            </a:endParaRPr>
          </a:p>
        </p:txBody>
      </p:sp>
      <p:sp>
        <p:nvSpPr>
          <p:cNvPr id="433" name="Google Shape;433;p43"/>
          <p:cNvSpPr/>
          <p:nvPr/>
        </p:nvSpPr>
        <p:spPr>
          <a:xfrm>
            <a:off x="3371530" y="2446762"/>
            <a:ext cx="1442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bleus</a:t>
            </a:r>
            <a:endParaRPr b="0" i="0" sz="2800" u="none" cap="none" strike="noStrike">
              <a:solidFill>
                <a:srgbClr val="2E75B5"/>
              </a:solidFill>
              <a:latin typeface="Calibri"/>
              <a:ea typeface="Calibri"/>
              <a:cs typeface="Calibri"/>
              <a:sym typeface="Calibri"/>
            </a:endParaRPr>
          </a:p>
        </p:txBody>
      </p:sp>
      <p:sp>
        <p:nvSpPr>
          <p:cNvPr id="434" name="Google Shape;434;p43"/>
          <p:cNvSpPr/>
          <p:nvPr/>
        </p:nvSpPr>
        <p:spPr>
          <a:xfrm>
            <a:off x="1332171" y="1857536"/>
            <a:ext cx="1441712"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avait</a:t>
            </a:r>
            <a:endParaRPr b="0" i="0" sz="2800" u="none" cap="none" strike="noStrike">
              <a:solidFill>
                <a:srgbClr val="2E75B5"/>
              </a:solidFill>
              <a:latin typeface="Calibri"/>
              <a:ea typeface="Calibri"/>
              <a:cs typeface="Calibri"/>
              <a:sym typeface="Calibri"/>
            </a:endParaRPr>
          </a:p>
        </p:txBody>
      </p:sp>
      <p:sp>
        <p:nvSpPr>
          <p:cNvPr id="435" name="Google Shape;435;p43"/>
          <p:cNvSpPr/>
          <p:nvPr/>
        </p:nvSpPr>
        <p:spPr>
          <a:xfrm>
            <a:off x="3205169" y="4614277"/>
            <a:ext cx="1676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fatiguée</a:t>
            </a:r>
            <a:endParaRPr b="0" i="0" sz="2800" u="none" cap="none" strike="noStrike">
              <a:solidFill>
                <a:srgbClr val="2E75B5"/>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pic>
        <p:nvPicPr>
          <p:cNvPr id="110" name="Google Shape;110;p17"/>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111" name="Google Shape;111;p17"/>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509"/>
              </a:srgbClr>
            </a:outerShdw>
          </a:effectLst>
        </p:spPr>
        <p:txBody>
          <a:bodyPr anchorCtr="0" anchor="ctr" bIns="36000" lIns="72000" spcFirstLastPara="1" rIns="72000" wrap="square" tIns="36000">
            <a:noAutofit/>
          </a:bodyPr>
          <a:lstStyle/>
          <a:p>
            <a:pPr indent="0" lvl="0" marL="0" marR="0" rtl="1" algn="ctr">
              <a:lnSpc>
                <a:spcPct val="100000"/>
              </a:lnSpc>
              <a:spcBef>
                <a:spcPts val="0"/>
              </a:spcBef>
              <a:spcAft>
                <a:spcPts val="0"/>
              </a:spcAft>
              <a:buClr>
                <a:srgbClr val="000000"/>
              </a:buClr>
              <a:buSzPts val="5400"/>
              <a:buFont typeface="Arial"/>
              <a:buNone/>
            </a:pPr>
            <a:r>
              <a:rPr b="1" i="0" lang="fr-FR" sz="5400" u="none" cap="none" strike="noStrike">
                <a:solidFill>
                  <a:schemeClr val="lt1"/>
                </a:solidFill>
                <a:latin typeface="Arial"/>
                <a:ea typeface="Arial"/>
                <a:cs typeface="Arial"/>
                <a:sym typeface="Arial"/>
              </a:rPr>
              <a:t>Compréhension de l’oral</a:t>
            </a:r>
            <a:endParaRPr b="1" i="0" sz="5400" u="none" cap="none" strike="noStrike">
              <a:solidFill>
                <a:schemeClr val="lt1"/>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39" name="Shape 439"/>
        <p:cNvGrpSpPr/>
        <p:nvPr/>
      </p:nvGrpSpPr>
      <p:grpSpPr>
        <a:xfrm>
          <a:off x="0" y="0"/>
          <a:ext cx="0" cy="0"/>
          <a:chOff x="0" y="0"/>
          <a:chExt cx="0" cy="0"/>
        </a:xfrm>
      </p:grpSpPr>
      <p:pic>
        <p:nvPicPr>
          <p:cNvPr id="440" name="Google Shape;440;p44"/>
          <p:cNvPicPr preferRelativeResize="0"/>
          <p:nvPr/>
        </p:nvPicPr>
        <p:blipFill rotWithShape="1">
          <a:blip r:embed="rId3">
            <a:alphaModFix/>
          </a:blip>
          <a:srcRect b="0" l="0" r="0" t="0"/>
          <a:stretch/>
        </p:blipFill>
        <p:spPr>
          <a:xfrm>
            <a:off x="3011296" y="600838"/>
            <a:ext cx="6169409" cy="3030396"/>
          </a:xfrm>
          <a:prstGeom prst="rect">
            <a:avLst/>
          </a:prstGeom>
          <a:noFill/>
          <a:ln>
            <a:noFill/>
          </a:ln>
        </p:spPr>
      </p:pic>
      <p:sp>
        <p:nvSpPr>
          <p:cNvPr id="441" name="Google Shape;441;p44"/>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509"/>
              </a:srgbClr>
            </a:outerShdw>
          </a:effectLst>
        </p:spPr>
        <p:txBody>
          <a:bodyPr anchorCtr="0" anchor="ctr" bIns="36000" lIns="72000" spcFirstLastPara="1" rIns="72000" wrap="square" tIns="36000">
            <a:noAutofit/>
          </a:bodyPr>
          <a:lstStyle/>
          <a:p>
            <a:pPr indent="0" lvl="0" marL="0" marR="0" rtl="0" algn="ctr">
              <a:lnSpc>
                <a:spcPct val="100000"/>
              </a:lnSpc>
              <a:spcBef>
                <a:spcPts val="0"/>
              </a:spcBef>
              <a:spcAft>
                <a:spcPts val="0"/>
              </a:spcAft>
              <a:buClr>
                <a:srgbClr val="000000"/>
              </a:buClr>
              <a:buSzPts val="4000"/>
              <a:buFont typeface="Arial"/>
              <a:buNone/>
            </a:pPr>
            <a:r>
              <a:rPr b="1" i="0" lang="fr-FR" sz="5400" u="none" cap="none" strike="noStrike">
                <a:solidFill>
                  <a:srgbClr val="FFFFFF"/>
                </a:solidFill>
                <a:latin typeface="Arial"/>
                <a:ea typeface="Arial"/>
                <a:cs typeface="Arial"/>
                <a:sym typeface="Arial"/>
              </a:rPr>
              <a:t>Evaluation formative</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45"/>
          <p:cNvSpPr txBox="1"/>
          <p:nvPr>
            <p:ph idx="1" type="body"/>
          </p:nvPr>
        </p:nvSpPr>
        <p:spPr>
          <a:xfrm>
            <a:off x="0" y="538921"/>
            <a:ext cx="12192000" cy="584775"/>
          </a:xfrm>
          <a:prstGeom prst="rect">
            <a:avLst/>
          </a:prstGeom>
          <a:solidFill>
            <a:srgbClr val="DFBDC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Faites le portrait physique et moral d’une personne. </a:t>
            </a:r>
            <a:endParaRPr/>
          </a:p>
        </p:txBody>
      </p:sp>
      <p:pic>
        <p:nvPicPr>
          <p:cNvPr id="448" name="Google Shape;448;p45"/>
          <p:cNvPicPr preferRelativeResize="0"/>
          <p:nvPr/>
        </p:nvPicPr>
        <p:blipFill rotWithShape="1">
          <a:blip r:embed="rId3">
            <a:alphaModFix/>
          </a:blip>
          <a:srcRect b="0" l="0" r="0" t="0"/>
          <a:stretch/>
        </p:blipFill>
        <p:spPr>
          <a:xfrm>
            <a:off x="637957" y="1878012"/>
            <a:ext cx="10916085" cy="4653417"/>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46"/>
          <p:cNvSpPr/>
          <p:nvPr/>
        </p:nvSpPr>
        <p:spPr>
          <a:xfrm>
            <a:off x="7873611" y="982608"/>
            <a:ext cx="3966641" cy="5631551"/>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55" name="Google Shape;455;p46"/>
          <p:cNvSpPr/>
          <p:nvPr/>
        </p:nvSpPr>
        <p:spPr>
          <a:xfrm>
            <a:off x="4597241" y="982608"/>
            <a:ext cx="2978193" cy="5772847"/>
          </a:xfrm>
          <a:prstGeom prst="rect">
            <a:avLst/>
          </a:prstGeom>
          <a:solidFill>
            <a:srgbClr val="E1EFD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56" name="Google Shape;456;p46"/>
          <p:cNvSpPr/>
          <p:nvPr/>
        </p:nvSpPr>
        <p:spPr>
          <a:xfrm>
            <a:off x="214496" y="982609"/>
            <a:ext cx="4345683" cy="5772846"/>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57" name="Google Shape;457;p46"/>
          <p:cNvSpPr txBox="1"/>
          <p:nvPr/>
        </p:nvSpPr>
        <p:spPr>
          <a:xfrm>
            <a:off x="4794152" y="1400174"/>
            <a:ext cx="3149076" cy="363173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une chemise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 costume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une robe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une jupe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 jeans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des chaussures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des ballerines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des escarpins</a:t>
            </a:r>
            <a:endParaRPr b="0" i="0" sz="1400" u="none" cap="none" strike="noStrike">
              <a:solidFill>
                <a:srgbClr val="000000"/>
              </a:solidFill>
              <a:latin typeface="Arial"/>
              <a:ea typeface="Arial"/>
              <a:cs typeface="Arial"/>
              <a:sym typeface="Arial"/>
            </a:endParaRPr>
          </a:p>
        </p:txBody>
      </p:sp>
      <p:sp>
        <p:nvSpPr>
          <p:cNvPr id="458" name="Google Shape;458;p46"/>
          <p:cNvSpPr txBox="1"/>
          <p:nvPr/>
        </p:nvSpPr>
        <p:spPr>
          <a:xfrm>
            <a:off x="4649413" y="786031"/>
            <a:ext cx="2926021" cy="830966"/>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2E75B5"/>
              </a:buClr>
              <a:buSzPts val="2800"/>
              <a:buFont typeface="Calibri"/>
              <a:buNone/>
            </a:pPr>
            <a:r>
              <a:rPr b="1" i="0" lang="fr-FR" sz="2800" u="none" cap="none" strike="noStrike">
                <a:solidFill>
                  <a:srgbClr val="2E75B5"/>
                </a:solidFill>
                <a:latin typeface="Calibri"/>
                <a:ea typeface="Calibri"/>
                <a:cs typeface="Calibri"/>
                <a:sym typeface="Calibri"/>
              </a:rPr>
              <a:t>Il/Elle portait</a:t>
            </a:r>
            <a:r>
              <a:rPr b="1" i="0" lang="fr-FR" sz="1600" u="none" cap="none" strike="noStrike">
                <a:solidFill>
                  <a:srgbClr val="2E75B5"/>
                </a:solidFill>
                <a:latin typeface="Calibri"/>
                <a:ea typeface="Calibri"/>
                <a:cs typeface="Calibri"/>
                <a:sym typeface="Calibri"/>
              </a:rPr>
              <a:t>….</a:t>
            </a:r>
            <a:endParaRPr b="1" i="0" sz="2800" u="none" cap="none" strike="noStrike">
              <a:solidFill>
                <a:srgbClr val="2E75B5"/>
              </a:solidFill>
              <a:latin typeface="Calibri"/>
              <a:ea typeface="Calibri"/>
              <a:cs typeface="Calibri"/>
              <a:sym typeface="Calibri"/>
            </a:endParaRPr>
          </a:p>
        </p:txBody>
      </p:sp>
      <p:sp>
        <p:nvSpPr>
          <p:cNvPr id="459" name="Google Shape;459;p46"/>
          <p:cNvSpPr txBox="1"/>
          <p:nvPr/>
        </p:nvSpPr>
        <p:spPr>
          <a:xfrm>
            <a:off x="7963913" y="1400174"/>
            <a:ext cx="3876339" cy="449350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595959"/>
                </a:solidFill>
                <a:latin typeface="Calibri"/>
                <a:ea typeface="Calibri"/>
                <a:cs typeface="Calibri"/>
                <a:sym typeface="Calibri"/>
              </a:rPr>
              <a:t>adorable - cool - charmant -  gentil - drôle - honnête - respectueux - généreux / généreuse - aimable - serviable -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595959"/>
                </a:solidFill>
                <a:latin typeface="Calibri"/>
                <a:ea typeface="Calibri"/>
                <a:cs typeface="Calibri"/>
                <a:sym typeface="Calibri"/>
              </a:rPr>
              <a:t>mignon / mignonne - dynamique - modeste - poli / polie - sincère -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595959"/>
                </a:solidFill>
                <a:latin typeface="Calibri"/>
                <a:ea typeface="Calibri"/>
                <a:cs typeface="Calibri"/>
                <a:sym typeface="Calibri"/>
              </a:rPr>
              <a:t>responsable - sensible</a:t>
            </a:r>
            <a:endParaRPr b="0" i="0" sz="1400" u="none" cap="none" strike="noStrike">
              <a:solidFill>
                <a:srgbClr val="000000"/>
              </a:solidFill>
              <a:latin typeface="Arial"/>
              <a:ea typeface="Arial"/>
              <a:cs typeface="Arial"/>
              <a:sym typeface="Arial"/>
            </a:endParaRPr>
          </a:p>
        </p:txBody>
      </p:sp>
      <p:sp>
        <p:nvSpPr>
          <p:cNvPr id="460" name="Google Shape;460;p46"/>
          <p:cNvSpPr txBox="1"/>
          <p:nvPr/>
        </p:nvSpPr>
        <p:spPr>
          <a:xfrm>
            <a:off x="214497" y="1400174"/>
            <a:ext cx="4490421" cy="449350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les yeux, le nez, le visage, les joues, les oreilles, les cheveux, les lèvres</a:t>
            </a:r>
            <a:r>
              <a:rPr b="0" i="0" lang="fr-FR" sz="1600" u="none" cap="none" strike="noStrike">
                <a:solidFill>
                  <a:srgbClr val="595959"/>
                </a:solidFill>
                <a:latin typeface="Calibri"/>
                <a:ea typeface="Calibri"/>
                <a:cs typeface="Calibri"/>
                <a:sym typeface="Calibri"/>
              </a:rPr>
              <a:t>…</a:t>
            </a:r>
            <a:endParaRPr b="0" i="0" sz="2800" u="none" cap="none" strike="noStrike">
              <a:solidFill>
                <a:srgbClr val="595959"/>
              </a:solidFill>
              <a:latin typeface="Calibri"/>
              <a:ea typeface="Calibri"/>
              <a:cs typeface="Calibri"/>
              <a:sym typeface="Calibri"/>
            </a:endParaRPr>
          </a:p>
          <a:p>
            <a:pPr indent="0" lvl="0" marL="0" marR="0" rtl="0" algn="l">
              <a:lnSpc>
                <a:spcPct val="100000"/>
              </a:lnSpc>
              <a:spcBef>
                <a:spcPts val="0"/>
              </a:spcBef>
              <a:spcAft>
                <a:spcPts val="0"/>
              </a:spcAft>
              <a:buClr>
                <a:srgbClr val="7030A0"/>
              </a:buClr>
              <a:buSzPts val="2800"/>
              <a:buFont typeface="Calibri"/>
              <a:buNone/>
            </a:pPr>
            <a:r>
              <a:rPr b="1" i="0" lang="fr-FR" sz="2800" u="none" cap="none" strike="noStrike">
                <a:solidFill>
                  <a:srgbClr val="7030A0"/>
                </a:solidFill>
                <a:latin typeface="Calibri"/>
                <a:ea typeface="Calibri"/>
                <a:cs typeface="Calibri"/>
                <a:sym typeface="Calibri"/>
              </a:rPr>
              <a:t>bleus, verts, noirs, marron</a:t>
            </a:r>
            <a:r>
              <a:rPr b="0" i="0" lang="fr-FR" sz="1600" u="none" cap="none" strike="noStrike">
                <a:solidFill>
                  <a:srgbClr val="7030A0"/>
                </a:solidFill>
                <a:latin typeface="Calibri"/>
                <a:ea typeface="Calibri"/>
                <a:cs typeface="Calibri"/>
                <a:sym typeface="Calibri"/>
              </a:rPr>
              <a:t>…</a:t>
            </a:r>
            <a:endParaRPr b="0" i="0" sz="28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7030A0"/>
              </a:buClr>
              <a:buSzPts val="2800"/>
              <a:buFont typeface="Calibri"/>
              <a:buNone/>
            </a:pPr>
            <a:r>
              <a:rPr b="1" i="0" lang="fr-FR" sz="2800" u="none" cap="none" strike="noStrike">
                <a:solidFill>
                  <a:srgbClr val="7030A0"/>
                </a:solidFill>
                <a:latin typeface="Calibri"/>
                <a:ea typeface="Calibri"/>
                <a:cs typeface="Calibri"/>
                <a:sym typeface="Calibri"/>
              </a:rPr>
              <a:t>retroussé, petit, droit</a:t>
            </a:r>
            <a:r>
              <a:rPr b="0" i="0" lang="fr-FR" sz="1600" u="none" cap="none" strike="noStrike">
                <a:solidFill>
                  <a:srgbClr val="7030A0"/>
                </a:solidFill>
                <a:latin typeface="Calibri"/>
                <a:ea typeface="Calibri"/>
                <a:cs typeface="Calibri"/>
                <a:sym typeface="Calibri"/>
              </a:rPr>
              <a:t>…</a:t>
            </a:r>
            <a:r>
              <a:rPr b="1" i="0" lang="fr-FR" sz="2000" u="none" cap="none" strike="noStrike">
                <a:solidFill>
                  <a:srgbClr val="7030A0"/>
                </a:solidFill>
                <a:latin typeface="Calibri"/>
                <a:ea typeface="Calibri"/>
                <a:cs typeface="Calibri"/>
                <a:sym typeface="Calibri"/>
              </a:rPr>
              <a:t> </a:t>
            </a:r>
            <a:r>
              <a:rPr b="1" i="0" lang="fr-FR" sz="2800" u="none" cap="none" strike="noStrike">
                <a:solidFill>
                  <a:srgbClr val="7030A0"/>
                </a:solidFill>
                <a:latin typeface="Calibri"/>
                <a:ea typeface="Calibri"/>
                <a:cs typeface="Calibri"/>
                <a:sym typeface="Calibri"/>
              </a:rPr>
              <a:t>arrondi, ovale</a:t>
            </a:r>
            <a:r>
              <a:rPr b="0" i="0" lang="fr-FR" sz="1600" u="none" cap="none" strike="noStrike">
                <a:solidFill>
                  <a:srgbClr val="7030A0"/>
                </a:solidFill>
                <a:latin typeface="Calibri"/>
                <a:ea typeface="Calibri"/>
                <a:cs typeface="Calibri"/>
                <a:sym typeface="Calibri"/>
              </a:rPr>
              <a:t>…</a:t>
            </a:r>
            <a:endParaRPr b="0" i="0" sz="28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7030A0"/>
              </a:buClr>
              <a:buSzPts val="2800"/>
              <a:buFont typeface="Calibri"/>
              <a:buNone/>
            </a:pPr>
            <a:r>
              <a:rPr b="1" i="0" lang="fr-FR" sz="2800" u="none" cap="none" strike="noStrike">
                <a:solidFill>
                  <a:srgbClr val="7030A0"/>
                </a:solidFill>
                <a:latin typeface="Calibri"/>
                <a:ea typeface="Calibri"/>
                <a:cs typeface="Calibri"/>
                <a:sym typeface="Calibri"/>
              </a:rPr>
              <a:t>petites, grandes, lisses</a:t>
            </a:r>
            <a:r>
              <a:rPr b="0" i="0" lang="fr-FR" sz="1600" u="none" cap="none" strike="noStrike">
                <a:solidFill>
                  <a:srgbClr val="7030A0"/>
                </a:solidFill>
                <a:latin typeface="Calibri"/>
                <a:ea typeface="Calibri"/>
                <a:cs typeface="Calibri"/>
                <a:sym typeface="Calibri"/>
              </a:rPr>
              <a:t>…</a:t>
            </a:r>
            <a:endParaRPr b="0" i="0" sz="28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7030A0"/>
              </a:buClr>
              <a:buSzPts val="2800"/>
              <a:buFont typeface="Calibri"/>
              <a:buNone/>
            </a:pPr>
            <a:r>
              <a:rPr b="1" i="0" lang="fr-FR" sz="2800" u="none" cap="none" strike="noStrike">
                <a:solidFill>
                  <a:srgbClr val="7030A0"/>
                </a:solidFill>
                <a:latin typeface="Calibri"/>
                <a:ea typeface="Calibri"/>
                <a:cs typeface="Calibri"/>
                <a:sym typeface="Calibri"/>
              </a:rPr>
              <a:t>longues, collées</a:t>
            </a:r>
            <a:r>
              <a:rPr b="0" i="0" lang="fr-FR" sz="1600" u="none" cap="none" strike="noStrike">
                <a:solidFill>
                  <a:srgbClr val="7030A0"/>
                </a:solidFill>
                <a:latin typeface="Calibri"/>
                <a:ea typeface="Calibri"/>
                <a:cs typeface="Calibri"/>
                <a:sym typeface="Calibri"/>
              </a:rPr>
              <a:t>…</a:t>
            </a:r>
            <a:endParaRPr b="0" i="0" sz="28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7030A0"/>
              </a:buClr>
              <a:buSzPts val="2800"/>
              <a:buFont typeface="Calibri"/>
              <a:buNone/>
            </a:pPr>
            <a:r>
              <a:rPr b="1" i="0" lang="fr-FR" sz="2800" u="none" cap="none" strike="noStrike">
                <a:solidFill>
                  <a:srgbClr val="7030A0"/>
                </a:solidFill>
                <a:latin typeface="Calibri"/>
                <a:ea typeface="Calibri"/>
                <a:cs typeface="Calibri"/>
                <a:sym typeface="Calibri"/>
              </a:rPr>
              <a:t>gris, blonds, roux, bouclés</a:t>
            </a:r>
            <a:r>
              <a:rPr b="0" i="0" lang="fr-FR" sz="1600" u="none" cap="none" strike="noStrike">
                <a:solidFill>
                  <a:srgbClr val="7030A0"/>
                </a:solidFill>
                <a:latin typeface="Calibri"/>
                <a:ea typeface="Calibri"/>
                <a:cs typeface="Calibri"/>
                <a:sym typeface="Calibri"/>
              </a:rPr>
              <a:t>…</a:t>
            </a:r>
            <a:endParaRPr b="0" i="0" sz="28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7030A0"/>
              </a:buClr>
              <a:buSzPts val="2800"/>
              <a:buFont typeface="Calibri"/>
              <a:buNone/>
            </a:pPr>
            <a:r>
              <a:rPr b="1" i="0" lang="fr-FR" sz="2800" u="none" cap="none" strike="noStrike">
                <a:solidFill>
                  <a:srgbClr val="7030A0"/>
                </a:solidFill>
                <a:latin typeface="Calibri"/>
                <a:ea typeface="Calibri"/>
                <a:cs typeface="Calibri"/>
                <a:sym typeface="Calibri"/>
              </a:rPr>
              <a:t>fines, charnues</a:t>
            </a:r>
            <a:r>
              <a:rPr b="0" i="0" lang="fr-FR" sz="1600" u="none" cap="none" strike="noStrike">
                <a:solidFill>
                  <a:srgbClr val="7030A0"/>
                </a:solidFill>
                <a:latin typeface="Calibri"/>
                <a:ea typeface="Calibri"/>
                <a:cs typeface="Calibri"/>
                <a:sym typeface="Calibri"/>
              </a:rPr>
              <a:t>…</a:t>
            </a:r>
            <a:endParaRPr b="0" i="0" sz="2800" u="none" cap="none" strike="noStrike">
              <a:solidFill>
                <a:srgbClr val="7030A0"/>
              </a:solidFill>
              <a:latin typeface="Calibri"/>
              <a:ea typeface="Calibri"/>
              <a:cs typeface="Calibri"/>
              <a:sym typeface="Calibri"/>
            </a:endParaRPr>
          </a:p>
        </p:txBody>
      </p:sp>
      <p:sp>
        <p:nvSpPr>
          <p:cNvPr id="461" name="Google Shape;461;p46"/>
          <p:cNvSpPr txBox="1"/>
          <p:nvPr/>
        </p:nvSpPr>
        <p:spPr>
          <a:xfrm>
            <a:off x="214497" y="825130"/>
            <a:ext cx="4345682" cy="830966"/>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2E75B5"/>
              </a:buClr>
              <a:buSzPts val="2800"/>
              <a:buFont typeface="Calibri"/>
              <a:buNone/>
            </a:pPr>
            <a:r>
              <a:rPr b="1" i="0" lang="fr-FR" sz="2800" u="none" cap="none" strike="noStrike">
                <a:solidFill>
                  <a:srgbClr val="2E75B5"/>
                </a:solidFill>
                <a:latin typeface="Calibri"/>
                <a:ea typeface="Calibri"/>
                <a:cs typeface="Calibri"/>
                <a:sym typeface="Calibri"/>
              </a:rPr>
              <a:t>Il/Elle avait</a:t>
            </a:r>
            <a:r>
              <a:rPr b="0" i="0" lang="fr-FR" sz="1600" u="none" cap="none" strike="noStrike">
                <a:solidFill>
                  <a:srgbClr val="000000"/>
                </a:solidFill>
                <a:latin typeface="Calibri"/>
                <a:ea typeface="Calibri"/>
                <a:cs typeface="Calibri"/>
                <a:sym typeface="Calibri"/>
              </a:rPr>
              <a:t> ….</a:t>
            </a:r>
            <a:endParaRPr b="1" i="0" sz="2800" u="none" cap="none" strike="noStrike">
              <a:solidFill>
                <a:srgbClr val="2E75B5"/>
              </a:solidFill>
              <a:latin typeface="Calibri"/>
              <a:ea typeface="Calibri"/>
              <a:cs typeface="Calibri"/>
              <a:sym typeface="Calibri"/>
            </a:endParaRPr>
          </a:p>
        </p:txBody>
      </p:sp>
      <p:sp>
        <p:nvSpPr>
          <p:cNvPr id="462" name="Google Shape;462;p46"/>
          <p:cNvSpPr txBox="1"/>
          <p:nvPr/>
        </p:nvSpPr>
        <p:spPr>
          <a:xfrm>
            <a:off x="7910765" y="786031"/>
            <a:ext cx="3928419" cy="830966"/>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Il/elle était</a:t>
            </a:r>
            <a:r>
              <a:rPr b="0" i="0" lang="fr-FR" sz="1600" u="none" cap="none" strike="noStrike">
                <a:solidFill>
                  <a:schemeClr val="dk1"/>
                </a:solidFill>
                <a:latin typeface="Calibri"/>
                <a:ea typeface="Calibri"/>
                <a:cs typeface="Calibri"/>
                <a:sym typeface="Calibri"/>
              </a:rPr>
              <a:t> ….</a:t>
            </a:r>
            <a:endParaRPr b="0" i="0" sz="900" u="none" cap="none" strike="noStrike">
              <a:solidFill>
                <a:srgbClr val="2E75B5"/>
              </a:solidFill>
              <a:latin typeface="Arial"/>
              <a:ea typeface="Arial"/>
              <a:cs typeface="Arial"/>
              <a:sym typeface="Arial"/>
            </a:endParaRPr>
          </a:p>
        </p:txBody>
      </p:sp>
      <p:sp>
        <p:nvSpPr>
          <p:cNvPr id="463" name="Google Shape;463;p46"/>
          <p:cNvSpPr/>
          <p:nvPr/>
        </p:nvSpPr>
        <p:spPr>
          <a:xfrm>
            <a:off x="2569647" y="238230"/>
            <a:ext cx="4107359" cy="711359"/>
          </a:xfrm>
          <a:prstGeom prst="flowChartTerminator">
            <a:avLst/>
          </a:prstGeom>
          <a:gradFill>
            <a:gsLst>
              <a:gs pos="0">
                <a:srgbClr val="FEE599"/>
              </a:gs>
              <a:gs pos="48000">
                <a:srgbClr val="FFF2CC"/>
              </a:gs>
              <a:gs pos="50000">
                <a:srgbClr val="E1EFD8"/>
              </a:gs>
              <a:gs pos="100000">
                <a:srgbClr val="C4E0B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portrait physique</a:t>
            </a:r>
            <a:endParaRPr b="1" i="0" sz="3200" u="none" cap="none" strike="noStrike">
              <a:solidFill>
                <a:srgbClr val="595959"/>
              </a:solidFill>
              <a:latin typeface="Calibri"/>
              <a:ea typeface="Calibri"/>
              <a:cs typeface="Calibri"/>
              <a:sym typeface="Calibri"/>
            </a:endParaRPr>
          </a:p>
        </p:txBody>
      </p:sp>
      <p:sp>
        <p:nvSpPr>
          <p:cNvPr id="464" name="Google Shape;464;p46"/>
          <p:cNvSpPr/>
          <p:nvPr/>
        </p:nvSpPr>
        <p:spPr>
          <a:xfrm>
            <a:off x="8081616" y="238230"/>
            <a:ext cx="3495068" cy="711359"/>
          </a:xfrm>
          <a:prstGeom prst="flowChartTerminator">
            <a:avLst/>
          </a:prstGeom>
          <a:solidFill>
            <a:srgbClr val="F7CAA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portrait moral</a:t>
            </a:r>
            <a:endParaRPr b="1" i="0" sz="3200" u="none" cap="none" strike="noStrike">
              <a:solidFill>
                <a:srgbClr val="595959"/>
              </a:solidFill>
              <a:latin typeface="Calibri"/>
              <a:ea typeface="Calibri"/>
              <a:cs typeface="Calibri"/>
              <a:sym typeface="Calibri"/>
            </a:endParaRPr>
          </a:p>
        </p:txBody>
      </p:sp>
      <p:sp>
        <p:nvSpPr>
          <p:cNvPr id="465" name="Google Shape;465;p46"/>
          <p:cNvSpPr/>
          <p:nvPr/>
        </p:nvSpPr>
        <p:spPr>
          <a:xfrm>
            <a:off x="3253129" y="1878143"/>
            <a:ext cx="5774095" cy="1920240"/>
          </a:xfrm>
          <a:prstGeom prst="roundRect">
            <a:avLst>
              <a:gd fmla="val 50000" name="adj"/>
            </a:avLst>
          </a:prstGeom>
          <a:solidFill>
            <a:srgbClr val="DDEA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fr-FR" sz="5400" u="none" cap="none" strike="noStrike">
                <a:solidFill>
                  <a:srgbClr val="595959"/>
                </a:solidFill>
                <a:latin typeface="Calibri"/>
                <a:ea typeface="Calibri"/>
                <a:cs typeface="Calibri"/>
                <a:sym typeface="Calibri"/>
              </a:rPr>
              <a:t>Valise à mots</a:t>
            </a:r>
            <a:endParaRPr b="1" i="0" sz="5400" u="none" cap="none" strike="noStrike">
              <a:solidFill>
                <a:srgbClr val="000000"/>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465"/>
                                        </p:tgtEl>
                                      </p:cBhvr>
                                    </p:animEffect>
                                    <p:set>
                                      <p:cBhvr>
                                        <p:cTn dur="1" fill="hold">
                                          <p:stCondLst>
                                            <p:cond delay="1000"/>
                                          </p:stCondLst>
                                        </p:cTn>
                                        <p:tgtEl>
                                          <p:spTgt spid="465"/>
                                        </p:tgtEl>
                                        <p:attrNameLst>
                                          <p:attrName>style.visibility</p:attrName>
                                        </p:attrNameLst>
                                      </p:cBhvr>
                                      <p:to>
                                        <p:strVal val="hidden"/>
                                      </p:to>
                                    </p:se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463"/>
                                        </p:tgtEl>
                                        <p:attrNameLst>
                                          <p:attrName>style.visibility</p:attrName>
                                        </p:attrNameLst>
                                      </p:cBhvr>
                                      <p:to>
                                        <p:strVal val="visible"/>
                                      </p:to>
                                    </p:set>
                                    <p:animEffect filter="fade" transition="in">
                                      <p:cBhvr>
                                        <p:cTn dur="1250"/>
                                        <p:tgtEl>
                                          <p:spTgt spid="463"/>
                                        </p:tgtEl>
                                      </p:cBhvr>
                                    </p:animEffect>
                                  </p:childTnLst>
                                </p:cTn>
                              </p:par>
                            </p:childTnLst>
                          </p:cTn>
                        </p:par>
                        <p:par>
                          <p:cTn fill="hold">
                            <p:stCondLst>
                              <p:cond delay="2250"/>
                            </p:stCondLst>
                            <p:childTnLst>
                              <p:par>
                                <p:cTn fill="hold" nodeType="afterEffect" presetClass="entr" presetID="10" presetSubtype="0">
                                  <p:stCondLst>
                                    <p:cond delay="500"/>
                                  </p:stCondLst>
                                  <p:childTnLst>
                                    <p:set>
                                      <p:cBhvr>
                                        <p:cTn dur="1" fill="hold">
                                          <p:stCondLst>
                                            <p:cond delay="0"/>
                                          </p:stCondLst>
                                        </p:cTn>
                                        <p:tgtEl>
                                          <p:spTgt spid="456"/>
                                        </p:tgtEl>
                                        <p:attrNameLst>
                                          <p:attrName>style.visibility</p:attrName>
                                        </p:attrNameLst>
                                      </p:cBhvr>
                                      <p:to>
                                        <p:strVal val="visible"/>
                                      </p:to>
                                    </p:set>
                                    <p:animEffect filter="fade" transition="in">
                                      <p:cBhvr>
                                        <p:cTn dur="1500"/>
                                        <p:tgtEl>
                                          <p:spTgt spid="456"/>
                                        </p:tgtEl>
                                      </p:cBhvr>
                                    </p:animEffect>
                                  </p:childTnLst>
                                </p:cTn>
                              </p:par>
                            </p:childTnLst>
                          </p:cTn>
                        </p:par>
                        <p:par>
                          <p:cTn fill="hold">
                            <p:stCondLst>
                              <p:cond delay="3750"/>
                            </p:stCondLst>
                            <p:childTnLst>
                              <p:par>
                                <p:cTn fill="hold" nodeType="afterEffect" presetClass="entr" presetID="10" presetSubtype="0">
                                  <p:stCondLst>
                                    <p:cond delay="250"/>
                                  </p:stCondLst>
                                  <p:childTnLst>
                                    <p:set>
                                      <p:cBhvr>
                                        <p:cTn dur="1" fill="hold">
                                          <p:stCondLst>
                                            <p:cond delay="0"/>
                                          </p:stCondLst>
                                        </p:cTn>
                                        <p:tgtEl>
                                          <p:spTgt spid="461"/>
                                        </p:tgtEl>
                                        <p:attrNameLst>
                                          <p:attrName>style.visibility</p:attrName>
                                        </p:attrNameLst>
                                      </p:cBhvr>
                                      <p:to>
                                        <p:strVal val="visible"/>
                                      </p:to>
                                    </p:set>
                                    <p:animEffect filter="fade" transition="in">
                                      <p:cBhvr>
                                        <p:cTn dur="500"/>
                                        <p:tgtEl>
                                          <p:spTgt spid="461"/>
                                        </p:tgtEl>
                                      </p:cBhvr>
                                    </p:animEffect>
                                  </p:childTnLst>
                                </p:cTn>
                              </p:par>
                            </p:childTnLst>
                          </p:cTn>
                        </p:par>
                        <p:par>
                          <p:cTn fill="hold">
                            <p:stCondLst>
                              <p:cond delay="4250"/>
                            </p:stCondLst>
                            <p:childTnLst>
                              <p:par>
                                <p:cTn fill="hold" nodeType="afterEffect" presetClass="entr" presetID="10" presetSubtype="0">
                                  <p:stCondLst>
                                    <p:cond delay="500"/>
                                  </p:stCondLst>
                                  <p:childTnLst>
                                    <p:set>
                                      <p:cBhvr>
                                        <p:cTn dur="1" fill="hold">
                                          <p:stCondLst>
                                            <p:cond delay="0"/>
                                          </p:stCondLst>
                                        </p:cTn>
                                        <p:tgtEl>
                                          <p:spTgt spid="460">
                                            <p:txEl>
                                              <p:pRg end="0" st="0"/>
                                            </p:txEl>
                                          </p:spTgt>
                                        </p:tgtEl>
                                        <p:attrNameLst>
                                          <p:attrName>style.visibility</p:attrName>
                                        </p:attrNameLst>
                                      </p:cBhvr>
                                      <p:to>
                                        <p:strVal val="visible"/>
                                      </p:to>
                                    </p:set>
                                    <p:animEffect filter="fade" transition="in">
                                      <p:cBhvr>
                                        <p:cTn dur="1000"/>
                                        <p:tgtEl>
                                          <p:spTgt spid="460">
                                            <p:txEl>
                                              <p:pRg end="0" st="0"/>
                                            </p:txEl>
                                          </p:spTgt>
                                        </p:tgtEl>
                                      </p:cBhvr>
                                    </p:animEffect>
                                  </p:childTnLst>
                                </p:cTn>
                              </p:par>
                            </p:childTnLst>
                          </p:cTn>
                        </p:par>
                        <p:par>
                          <p:cTn fill="hold">
                            <p:stCondLst>
                              <p:cond delay="5250"/>
                            </p:stCondLst>
                            <p:childTnLst>
                              <p:par>
                                <p:cTn fill="hold" nodeType="afterEffect" presetClass="entr" presetID="10" presetSubtype="0">
                                  <p:stCondLst>
                                    <p:cond delay="500"/>
                                  </p:stCondLst>
                                  <p:childTnLst>
                                    <p:set>
                                      <p:cBhvr>
                                        <p:cTn dur="1" fill="hold">
                                          <p:stCondLst>
                                            <p:cond delay="0"/>
                                          </p:stCondLst>
                                        </p:cTn>
                                        <p:tgtEl>
                                          <p:spTgt spid="460">
                                            <p:txEl>
                                              <p:pRg end="1" st="1"/>
                                            </p:txEl>
                                          </p:spTgt>
                                        </p:tgtEl>
                                        <p:attrNameLst>
                                          <p:attrName>style.visibility</p:attrName>
                                        </p:attrNameLst>
                                      </p:cBhvr>
                                      <p:to>
                                        <p:strVal val="visible"/>
                                      </p:to>
                                    </p:set>
                                    <p:animEffect filter="fade" transition="in">
                                      <p:cBhvr>
                                        <p:cTn dur="1000"/>
                                        <p:tgtEl>
                                          <p:spTgt spid="460">
                                            <p:txEl>
                                              <p:pRg end="1" st="1"/>
                                            </p:txEl>
                                          </p:spTgt>
                                        </p:tgtEl>
                                      </p:cBhvr>
                                    </p:animEffect>
                                  </p:childTnLst>
                                </p:cTn>
                              </p:par>
                            </p:childTnLst>
                          </p:cTn>
                        </p:par>
                        <p:par>
                          <p:cTn fill="hold">
                            <p:stCondLst>
                              <p:cond delay="6250"/>
                            </p:stCondLst>
                            <p:childTnLst>
                              <p:par>
                                <p:cTn fill="hold" nodeType="afterEffect" presetClass="entr" presetID="10" presetSubtype="0">
                                  <p:stCondLst>
                                    <p:cond delay="500"/>
                                  </p:stCondLst>
                                  <p:childTnLst>
                                    <p:set>
                                      <p:cBhvr>
                                        <p:cTn dur="1" fill="hold">
                                          <p:stCondLst>
                                            <p:cond delay="0"/>
                                          </p:stCondLst>
                                        </p:cTn>
                                        <p:tgtEl>
                                          <p:spTgt spid="460">
                                            <p:txEl>
                                              <p:pRg end="2" st="2"/>
                                            </p:txEl>
                                          </p:spTgt>
                                        </p:tgtEl>
                                        <p:attrNameLst>
                                          <p:attrName>style.visibility</p:attrName>
                                        </p:attrNameLst>
                                      </p:cBhvr>
                                      <p:to>
                                        <p:strVal val="visible"/>
                                      </p:to>
                                    </p:set>
                                    <p:animEffect filter="fade" transition="in">
                                      <p:cBhvr>
                                        <p:cTn dur="1000"/>
                                        <p:tgtEl>
                                          <p:spTgt spid="460">
                                            <p:txEl>
                                              <p:pRg end="2" st="2"/>
                                            </p:txEl>
                                          </p:spTgt>
                                        </p:tgtEl>
                                      </p:cBhvr>
                                    </p:animEffect>
                                  </p:childTnLst>
                                </p:cTn>
                              </p:par>
                            </p:childTnLst>
                          </p:cTn>
                        </p:par>
                        <p:par>
                          <p:cTn fill="hold">
                            <p:stCondLst>
                              <p:cond delay="7250"/>
                            </p:stCondLst>
                            <p:childTnLst>
                              <p:par>
                                <p:cTn fill="hold" nodeType="afterEffect" presetClass="entr" presetID="10" presetSubtype="0">
                                  <p:stCondLst>
                                    <p:cond delay="500"/>
                                  </p:stCondLst>
                                  <p:childTnLst>
                                    <p:set>
                                      <p:cBhvr>
                                        <p:cTn dur="1" fill="hold">
                                          <p:stCondLst>
                                            <p:cond delay="0"/>
                                          </p:stCondLst>
                                        </p:cTn>
                                        <p:tgtEl>
                                          <p:spTgt spid="460">
                                            <p:txEl>
                                              <p:pRg end="3" st="3"/>
                                            </p:txEl>
                                          </p:spTgt>
                                        </p:tgtEl>
                                        <p:attrNameLst>
                                          <p:attrName>style.visibility</p:attrName>
                                        </p:attrNameLst>
                                      </p:cBhvr>
                                      <p:to>
                                        <p:strVal val="visible"/>
                                      </p:to>
                                    </p:set>
                                    <p:animEffect filter="fade" transition="in">
                                      <p:cBhvr>
                                        <p:cTn dur="1000"/>
                                        <p:tgtEl>
                                          <p:spTgt spid="460">
                                            <p:txEl>
                                              <p:pRg end="3" st="3"/>
                                            </p:txEl>
                                          </p:spTgt>
                                        </p:tgtEl>
                                      </p:cBhvr>
                                    </p:animEffect>
                                  </p:childTnLst>
                                </p:cTn>
                              </p:par>
                            </p:childTnLst>
                          </p:cTn>
                        </p:par>
                        <p:par>
                          <p:cTn fill="hold">
                            <p:stCondLst>
                              <p:cond delay="8250"/>
                            </p:stCondLst>
                            <p:childTnLst>
                              <p:par>
                                <p:cTn fill="hold" nodeType="afterEffect" presetClass="entr" presetID="10" presetSubtype="0">
                                  <p:stCondLst>
                                    <p:cond delay="500"/>
                                  </p:stCondLst>
                                  <p:childTnLst>
                                    <p:set>
                                      <p:cBhvr>
                                        <p:cTn dur="1" fill="hold">
                                          <p:stCondLst>
                                            <p:cond delay="0"/>
                                          </p:stCondLst>
                                        </p:cTn>
                                        <p:tgtEl>
                                          <p:spTgt spid="460">
                                            <p:txEl>
                                              <p:pRg end="4" st="4"/>
                                            </p:txEl>
                                          </p:spTgt>
                                        </p:tgtEl>
                                        <p:attrNameLst>
                                          <p:attrName>style.visibility</p:attrName>
                                        </p:attrNameLst>
                                      </p:cBhvr>
                                      <p:to>
                                        <p:strVal val="visible"/>
                                      </p:to>
                                    </p:set>
                                    <p:animEffect filter="fade" transition="in">
                                      <p:cBhvr>
                                        <p:cTn dur="1000"/>
                                        <p:tgtEl>
                                          <p:spTgt spid="460">
                                            <p:txEl>
                                              <p:pRg end="4" st="4"/>
                                            </p:txEl>
                                          </p:spTgt>
                                        </p:tgtEl>
                                      </p:cBhvr>
                                    </p:animEffect>
                                  </p:childTnLst>
                                </p:cTn>
                              </p:par>
                            </p:childTnLst>
                          </p:cTn>
                        </p:par>
                        <p:par>
                          <p:cTn fill="hold">
                            <p:stCondLst>
                              <p:cond delay="9250"/>
                            </p:stCondLst>
                            <p:childTnLst>
                              <p:par>
                                <p:cTn fill="hold" nodeType="afterEffect" presetClass="entr" presetID="10" presetSubtype="0">
                                  <p:stCondLst>
                                    <p:cond delay="500"/>
                                  </p:stCondLst>
                                  <p:childTnLst>
                                    <p:set>
                                      <p:cBhvr>
                                        <p:cTn dur="1" fill="hold">
                                          <p:stCondLst>
                                            <p:cond delay="0"/>
                                          </p:stCondLst>
                                        </p:cTn>
                                        <p:tgtEl>
                                          <p:spTgt spid="460">
                                            <p:txEl>
                                              <p:pRg end="5" st="5"/>
                                            </p:txEl>
                                          </p:spTgt>
                                        </p:tgtEl>
                                        <p:attrNameLst>
                                          <p:attrName>style.visibility</p:attrName>
                                        </p:attrNameLst>
                                      </p:cBhvr>
                                      <p:to>
                                        <p:strVal val="visible"/>
                                      </p:to>
                                    </p:set>
                                    <p:animEffect filter="fade" transition="in">
                                      <p:cBhvr>
                                        <p:cTn dur="1000"/>
                                        <p:tgtEl>
                                          <p:spTgt spid="460">
                                            <p:txEl>
                                              <p:pRg end="5" st="5"/>
                                            </p:txEl>
                                          </p:spTgt>
                                        </p:tgtEl>
                                      </p:cBhvr>
                                    </p:animEffect>
                                  </p:childTnLst>
                                </p:cTn>
                              </p:par>
                            </p:childTnLst>
                          </p:cTn>
                        </p:par>
                        <p:par>
                          <p:cTn fill="hold">
                            <p:stCondLst>
                              <p:cond delay="10250"/>
                            </p:stCondLst>
                            <p:childTnLst>
                              <p:par>
                                <p:cTn fill="hold" nodeType="afterEffect" presetClass="entr" presetID="10" presetSubtype="0">
                                  <p:stCondLst>
                                    <p:cond delay="500"/>
                                  </p:stCondLst>
                                  <p:childTnLst>
                                    <p:set>
                                      <p:cBhvr>
                                        <p:cTn dur="1" fill="hold">
                                          <p:stCondLst>
                                            <p:cond delay="0"/>
                                          </p:stCondLst>
                                        </p:cTn>
                                        <p:tgtEl>
                                          <p:spTgt spid="460">
                                            <p:txEl>
                                              <p:pRg end="6" st="6"/>
                                            </p:txEl>
                                          </p:spTgt>
                                        </p:tgtEl>
                                        <p:attrNameLst>
                                          <p:attrName>style.visibility</p:attrName>
                                        </p:attrNameLst>
                                      </p:cBhvr>
                                      <p:to>
                                        <p:strVal val="visible"/>
                                      </p:to>
                                    </p:set>
                                    <p:animEffect filter="fade" transition="in">
                                      <p:cBhvr>
                                        <p:cTn dur="1000"/>
                                        <p:tgtEl>
                                          <p:spTgt spid="460">
                                            <p:txEl>
                                              <p:pRg end="6" st="6"/>
                                            </p:txEl>
                                          </p:spTgt>
                                        </p:tgtEl>
                                      </p:cBhvr>
                                    </p:animEffect>
                                  </p:childTnLst>
                                </p:cTn>
                              </p:par>
                            </p:childTnLst>
                          </p:cTn>
                        </p:par>
                        <p:par>
                          <p:cTn fill="hold">
                            <p:stCondLst>
                              <p:cond delay="11250"/>
                            </p:stCondLst>
                            <p:childTnLst>
                              <p:par>
                                <p:cTn fill="hold" nodeType="afterEffect" presetClass="entr" presetID="10" presetSubtype="0">
                                  <p:stCondLst>
                                    <p:cond delay="500"/>
                                  </p:stCondLst>
                                  <p:childTnLst>
                                    <p:set>
                                      <p:cBhvr>
                                        <p:cTn dur="1" fill="hold">
                                          <p:stCondLst>
                                            <p:cond delay="0"/>
                                          </p:stCondLst>
                                        </p:cTn>
                                        <p:tgtEl>
                                          <p:spTgt spid="455"/>
                                        </p:tgtEl>
                                        <p:attrNameLst>
                                          <p:attrName>style.visibility</p:attrName>
                                        </p:attrNameLst>
                                      </p:cBhvr>
                                      <p:to>
                                        <p:strVal val="visible"/>
                                      </p:to>
                                    </p:set>
                                    <p:animEffect filter="fade" transition="in">
                                      <p:cBhvr>
                                        <p:cTn dur="1500"/>
                                        <p:tgtEl>
                                          <p:spTgt spid="455"/>
                                        </p:tgtEl>
                                      </p:cBhvr>
                                    </p:animEffect>
                                  </p:childTnLst>
                                </p:cTn>
                              </p:par>
                            </p:childTnLst>
                          </p:cTn>
                        </p:par>
                        <p:par>
                          <p:cTn fill="hold">
                            <p:stCondLst>
                              <p:cond delay="12750"/>
                            </p:stCondLst>
                            <p:childTnLst>
                              <p:par>
                                <p:cTn fill="hold" nodeType="afterEffect" presetClass="entr" presetID="10" presetSubtype="0">
                                  <p:stCondLst>
                                    <p:cond delay="500"/>
                                  </p:stCondLst>
                                  <p:childTnLst>
                                    <p:set>
                                      <p:cBhvr>
                                        <p:cTn dur="1" fill="hold">
                                          <p:stCondLst>
                                            <p:cond delay="0"/>
                                          </p:stCondLst>
                                        </p:cTn>
                                        <p:tgtEl>
                                          <p:spTgt spid="458"/>
                                        </p:tgtEl>
                                        <p:attrNameLst>
                                          <p:attrName>style.visibility</p:attrName>
                                        </p:attrNameLst>
                                      </p:cBhvr>
                                      <p:to>
                                        <p:strVal val="visible"/>
                                      </p:to>
                                    </p:set>
                                    <p:animEffect filter="fade" transition="in">
                                      <p:cBhvr>
                                        <p:cTn dur="500"/>
                                        <p:tgtEl>
                                          <p:spTgt spid="458"/>
                                        </p:tgtEl>
                                      </p:cBhvr>
                                    </p:animEffect>
                                  </p:childTnLst>
                                </p:cTn>
                              </p:par>
                            </p:childTnLst>
                          </p:cTn>
                        </p:par>
                        <p:par>
                          <p:cTn fill="hold">
                            <p:stCondLst>
                              <p:cond delay="13250"/>
                            </p:stCondLst>
                            <p:childTnLst>
                              <p:par>
                                <p:cTn fill="hold" nodeType="afterEffect" presetClass="entr" presetID="10" presetSubtype="0">
                                  <p:stCondLst>
                                    <p:cond delay="500"/>
                                  </p:stCondLst>
                                  <p:childTnLst>
                                    <p:set>
                                      <p:cBhvr>
                                        <p:cTn dur="1" fill="hold">
                                          <p:stCondLst>
                                            <p:cond delay="0"/>
                                          </p:stCondLst>
                                        </p:cTn>
                                        <p:tgtEl>
                                          <p:spTgt spid="457">
                                            <p:txEl>
                                              <p:pRg end="0" st="0"/>
                                            </p:txEl>
                                          </p:spTgt>
                                        </p:tgtEl>
                                        <p:attrNameLst>
                                          <p:attrName>style.visibility</p:attrName>
                                        </p:attrNameLst>
                                      </p:cBhvr>
                                      <p:to>
                                        <p:strVal val="visible"/>
                                      </p:to>
                                    </p:set>
                                    <p:animEffect filter="fade" transition="in">
                                      <p:cBhvr>
                                        <p:cTn dur="1000"/>
                                        <p:tgtEl>
                                          <p:spTgt spid="457">
                                            <p:txEl>
                                              <p:pRg end="0" st="0"/>
                                            </p:txEl>
                                          </p:spTgt>
                                        </p:tgtEl>
                                      </p:cBhvr>
                                    </p:animEffect>
                                  </p:childTnLst>
                                </p:cTn>
                              </p:par>
                            </p:childTnLst>
                          </p:cTn>
                        </p:par>
                        <p:par>
                          <p:cTn fill="hold">
                            <p:stCondLst>
                              <p:cond delay="14250"/>
                            </p:stCondLst>
                            <p:childTnLst>
                              <p:par>
                                <p:cTn fill="hold" nodeType="afterEffect" presetClass="entr" presetID="10" presetSubtype="0">
                                  <p:stCondLst>
                                    <p:cond delay="500"/>
                                  </p:stCondLst>
                                  <p:childTnLst>
                                    <p:set>
                                      <p:cBhvr>
                                        <p:cTn dur="1" fill="hold">
                                          <p:stCondLst>
                                            <p:cond delay="0"/>
                                          </p:stCondLst>
                                        </p:cTn>
                                        <p:tgtEl>
                                          <p:spTgt spid="457">
                                            <p:txEl>
                                              <p:pRg end="1" st="1"/>
                                            </p:txEl>
                                          </p:spTgt>
                                        </p:tgtEl>
                                        <p:attrNameLst>
                                          <p:attrName>style.visibility</p:attrName>
                                        </p:attrNameLst>
                                      </p:cBhvr>
                                      <p:to>
                                        <p:strVal val="visible"/>
                                      </p:to>
                                    </p:set>
                                    <p:animEffect filter="fade" transition="in">
                                      <p:cBhvr>
                                        <p:cTn dur="1000"/>
                                        <p:tgtEl>
                                          <p:spTgt spid="457">
                                            <p:txEl>
                                              <p:pRg end="1" st="1"/>
                                            </p:txEl>
                                          </p:spTgt>
                                        </p:tgtEl>
                                      </p:cBhvr>
                                    </p:animEffect>
                                  </p:childTnLst>
                                </p:cTn>
                              </p:par>
                            </p:childTnLst>
                          </p:cTn>
                        </p:par>
                        <p:par>
                          <p:cTn fill="hold">
                            <p:stCondLst>
                              <p:cond delay="15250"/>
                            </p:stCondLst>
                            <p:childTnLst>
                              <p:par>
                                <p:cTn fill="hold" nodeType="afterEffect" presetClass="entr" presetID="10" presetSubtype="0">
                                  <p:stCondLst>
                                    <p:cond delay="500"/>
                                  </p:stCondLst>
                                  <p:childTnLst>
                                    <p:set>
                                      <p:cBhvr>
                                        <p:cTn dur="1" fill="hold">
                                          <p:stCondLst>
                                            <p:cond delay="0"/>
                                          </p:stCondLst>
                                        </p:cTn>
                                        <p:tgtEl>
                                          <p:spTgt spid="457">
                                            <p:txEl>
                                              <p:pRg end="2" st="2"/>
                                            </p:txEl>
                                          </p:spTgt>
                                        </p:tgtEl>
                                        <p:attrNameLst>
                                          <p:attrName>style.visibility</p:attrName>
                                        </p:attrNameLst>
                                      </p:cBhvr>
                                      <p:to>
                                        <p:strVal val="visible"/>
                                      </p:to>
                                    </p:set>
                                    <p:animEffect filter="fade" transition="in">
                                      <p:cBhvr>
                                        <p:cTn dur="1000"/>
                                        <p:tgtEl>
                                          <p:spTgt spid="457">
                                            <p:txEl>
                                              <p:pRg end="2" st="2"/>
                                            </p:txEl>
                                          </p:spTgt>
                                        </p:tgtEl>
                                      </p:cBhvr>
                                    </p:animEffect>
                                  </p:childTnLst>
                                </p:cTn>
                              </p:par>
                            </p:childTnLst>
                          </p:cTn>
                        </p:par>
                        <p:par>
                          <p:cTn fill="hold">
                            <p:stCondLst>
                              <p:cond delay="16250"/>
                            </p:stCondLst>
                            <p:childTnLst>
                              <p:par>
                                <p:cTn fill="hold" nodeType="afterEffect" presetClass="entr" presetID="10" presetSubtype="0">
                                  <p:stCondLst>
                                    <p:cond delay="500"/>
                                  </p:stCondLst>
                                  <p:childTnLst>
                                    <p:set>
                                      <p:cBhvr>
                                        <p:cTn dur="1" fill="hold">
                                          <p:stCondLst>
                                            <p:cond delay="0"/>
                                          </p:stCondLst>
                                        </p:cTn>
                                        <p:tgtEl>
                                          <p:spTgt spid="457">
                                            <p:txEl>
                                              <p:pRg end="3" st="3"/>
                                            </p:txEl>
                                          </p:spTgt>
                                        </p:tgtEl>
                                        <p:attrNameLst>
                                          <p:attrName>style.visibility</p:attrName>
                                        </p:attrNameLst>
                                      </p:cBhvr>
                                      <p:to>
                                        <p:strVal val="visible"/>
                                      </p:to>
                                    </p:set>
                                    <p:animEffect filter="fade" transition="in">
                                      <p:cBhvr>
                                        <p:cTn dur="1000"/>
                                        <p:tgtEl>
                                          <p:spTgt spid="457">
                                            <p:txEl>
                                              <p:pRg end="3" st="3"/>
                                            </p:txEl>
                                          </p:spTgt>
                                        </p:tgtEl>
                                      </p:cBhvr>
                                    </p:animEffect>
                                  </p:childTnLst>
                                </p:cTn>
                              </p:par>
                            </p:childTnLst>
                          </p:cTn>
                        </p:par>
                        <p:par>
                          <p:cTn fill="hold">
                            <p:stCondLst>
                              <p:cond delay="17250"/>
                            </p:stCondLst>
                            <p:childTnLst>
                              <p:par>
                                <p:cTn fill="hold" nodeType="afterEffect" presetClass="entr" presetID="10" presetSubtype="0">
                                  <p:stCondLst>
                                    <p:cond delay="500"/>
                                  </p:stCondLst>
                                  <p:childTnLst>
                                    <p:set>
                                      <p:cBhvr>
                                        <p:cTn dur="1" fill="hold">
                                          <p:stCondLst>
                                            <p:cond delay="0"/>
                                          </p:stCondLst>
                                        </p:cTn>
                                        <p:tgtEl>
                                          <p:spTgt spid="457">
                                            <p:txEl>
                                              <p:pRg end="4" st="4"/>
                                            </p:txEl>
                                          </p:spTgt>
                                        </p:tgtEl>
                                        <p:attrNameLst>
                                          <p:attrName>style.visibility</p:attrName>
                                        </p:attrNameLst>
                                      </p:cBhvr>
                                      <p:to>
                                        <p:strVal val="visible"/>
                                      </p:to>
                                    </p:set>
                                    <p:animEffect filter="fade" transition="in">
                                      <p:cBhvr>
                                        <p:cTn dur="1000"/>
                                        <p:tgtEl>
                                          <p:spTgt spid="457">
                                            <p:txEl>
                                              <p:pRg end="4" st="4"/>
                                            </p:txEl>
                                          </p:spTgt>
                                        </p:tgtEl>
                                      </p:cBhvr>
                                    </p:animEffect>
                                  </p:childTnLst>
                                </p:cTn>
                              </p:par>
                            </p:childTnLst>
                          </p:cTn>
                        </p:par>
                        <p:par>
                          <p:cTn fill="hold">
                            <p:stCondLst>
                              <p:cond delay="18250"/>
                            </p:stCondLst>
                            <p:childTnLst>
                              <p:par>
                                <p:cTn fill="hold" nodeType="afterEffect" presetClass="entr" presetID="10" presetSubtype="0">
                                  <p:stCondLst>
                                    <p:cond delay="500"/>
                                  </p:stCondLst>
                                  <p:childTnLst>
                                    <p:set>
                                      <p:cBhvr>
                                        <p:cTn dur="1" fill="hold">
                                          <p:stCondLst>
                                            <p:cond delay="0"/>
                                          </p:stCondLst>
                                        </p:cTn>
                                        <p:tgtEl>
                                          <p:spTgt spid="457">
                                            <p:txEl>
                                              <p:pRg end="5" st="5"/>
                                            </p:txEl>
                                          </p:spTgt>
                                        </p:tgtEl>
                                        <p:attrNameLst>
                                          <p:attrName>style.visibility</p:attrName>
                                        </p:attrNameLst>
                                      </p:cBhvr>
                                      <p:to>
                                        <p:strVal val="visible"/>
                                      </p:to>
                                    </p:set>
                                    <p:animEffect filter="fade" transition="in">
                                      <p:cBhvr>
                                        <p:cTn dur="1000"/>
                                        <p:tgtEl>
                                          <p:spTgt spid="457">
                                            <p:txEl>
                                              <p:pRg end="5" st="5"/>
                                            </p:txEl>
                                          </p:spTgt>
                                        </p:tgtEl>
                                      </p:cBhvr>
                                    </p:animEffect>
                                  </p:childTnLst>
                                </p:cTn>
                              </p:par>
                            </p:childTnLst>
                          </p:cTn>
                        </p:par>
                        <p:par>
                          <p:cTn fill="hold">
                            <p:stCondLst>
                              <p:cond delay="19250"/>
                            </p:stCondLst>
                            <p:childTnLst>
                              <p:par>
                                <p:cTn fill="hold" nodeType="afterEffect" presetClass="entr" presetID="10" presetSubtype="0">
                                  <p:stCondLst>
                                    <p:cond delay="500"/>
                                  </p:stCondLst>
                                  <p:childTnLst>
                                    <p:set>
                                      <p:cBhvr>
                                        <p:cTn dur="1" fill="hold">
                                          <p:stCondLst>
                                            <p:cond delay="0"/>
                                          </p:stCondLst>
                                        </p:cTn>
                                        <p:tgtEl>
                                          <p:spTgt spid="457">
                                            <p:txEl>
                                              <p:pRg end="6" st="6"/>
                                            </p:txEl>
                                          </p:spTgt>
                                        </p:tgtEl>
                                        <p:attrNameLst>
                                          <p:attrName>style.visibility</p:attrName>
                                        </p:attrNameLst>
                                      </p:cBhvr>
                                      <p:to>
                                        <p:strVal val="visible"/>
                                      </p:to>
                                    </p:set>
                                    <p:animEffect filter="fade" transition="in">
                                      <p:cBhvr>
                                        <p:cTn dur="1000"/>
                                        <p:tgtEl>
                                          <p:spTgt spid="457">
                                            <p:txEl>
                                              <p:pRg end="6" st="6"/>
                                            </p:txEl>
                                          </p:spTgt>
                                        </p:tgtEl>
                                      </p:cBhvr>
                                    </p:animEffect>
                                  </p:childTnLst>
                                </p:cTn>
                              </p:par>
                            </p:childTnLst>
                          </p:cTn>
                        </p:par>
                        <p:par>
                          <p:cTn fill="hold">
                            <p:stCondLst>
                              <p:cond delay="20250"/>
                            </p:stCondLst>
                            <p:childTnLst>
                              <p:par>
                                <p:cTn fill="hold" nodeType="afterEffect" presetClass="entr" presetID="10" presetSubtype="0">
                                  <p:stCondLst>
                                    <p:cond delay="500"/>
                                  </p:stCondLst>
                                  <p:childTnLst>
                                    <p:set>
                                      <p:cBhvr>
                                        <p:cTn dur="1" fill="hold">
                                          <p:stCondLst>
                                            <p:cond delay="0"/>
                                          </p:stCondLst>
                                        </p:cTn>
                                        <p:tgtEl>
                                          <p:spTgt spid="457">
                                            <p:txEl>
                                              <p:pRg end="7" st="7"/>
                                            </p:txEl>
                                          </p:spTgt>
                                        </p:tgtEl>
                                        <p:attrNameLst>
                                          <p:attrName>style.visibility</p:attrName>
                                        </p:attrNameLst>
                                      </p:cBhvr>
                                      <p:to>
                                        <p:strVal val="visible"/>
                                      </p:to>
                                    </p:set>
                                    <p:animEffect filter="fade" transition="in">
                                      <p:cBhvr>
                                        <p:cTn dur="1000"/>
                                        <p:tgtEl>
                                          <p:spTgt spid="457">
                                            <p:txEl>
                                              <p:pRg end="7" st="7"/>
                                            </p:txEl>
                                          </p:spTgt>
                                        </p:tgtEl>
                                      </p:cBhvr>
                                    </p:animEffect>
                                  </p:childTnLst>
                                </p:cTn>
                              </p:par>
                            </p:childTnLst>
                          </p:cTn>
                        </p:par>
                        <p:par>
                          <p:cTn fill="hold">
                            <p:stCondLst>
                              <p:cond delay="21250"/>
                            </p:stCondLst>
                            <p:childTnLst>
                              <p:par>
                                <p:cTn fill="hold" nodeType="afterEffect" presetClass="entr" presetID="10" presetSubtype="0">
                                  <p:stCondLst>
                                    <p:cond delay="500"/>
                                  </p:stCondLst>
                                  <p:childTnLst>
                                    <p:set>
                                      <p:cBhvr>
                                        <p:cTn dur="1" fill="hold">
                                          <p:stCondLst>
                                            <p:cond delay="0"/>
                                          </p:stCondLst>
                                        </p:cTn>
                                        <p:tgtEl>
                                          <p:spTgt spid="464"/>
                                        </p:tgtEl>
                                        <p:attrNameLst>
                                          <p:attrName>style.visibility</p:attrName>
                                        </p:attrNameLst>
                                      </p:cBhvr>
                                      <p:to>
                                        <p:strVal val="visible"/>
                                      </p:to>
                                    </p:set>
                                    <p:animEffect filter="fade" transition="in">
                                      <p:cBhvr>
                                        <p:cTn dur="1000"/>
                                        <p:tgtEl>
                                          <p:spTgt spid="464"/>
                                        </p:tgtEl>
                                      </p:cBhvr>
                                    </p:animEffect>
                                  </p:childTnLst>
                                </p:cTn>
                              </p:par>
                            </p:childTnLst>
                          </p:cTn>
                        </p:par>
                        <p:par>
                          <p:cTn fill="hold">
                            <p:stCondLst>
                              <p:cond delay="22250"/>
                            </p:stCondLst>
                            <p:childTnLst>
                              <p:par>
                                <p:cTn fill="hold" nodeType="afterEffect" presetClass="entr" presetID="10" presetSubtype="0">
                                  <p:stCondLst>
                                    <p:cond delay="500"/>
                                  </p:stCondLst>
                                  <p:childTnLst>
                                    <p:set>
                                      <p:cBhvr>
                                        <p:cTn dur="1" fill="hold">
                                          <p:stCondLst>
                                            <p:cond delay="0"/>
                                          </p:stCondLst>
                                        </p:cTn>
                                        <p:tgtEl>
                                          <p:spTgt spid="454"/>
                                        </p:tgtEl>
                                        <p:attrNameLst>
                                          <p:attrName>style.visibility</p:attrName>
                                        </p:attrNameLst>
                                      </p:cBhvr>
                                      <p:to>
                                        <p:strVal val="visible"/>
                                      </p:to>
                                    </p:set>
                                    <p:animEffect filter="fade" transition="in">
                                      <p:cBhvr>
                                        <p:cTn dur="1750"/>
                                        <p:tgtEl>
                                          <p:spTgt spid="454"/>
                                        </p:tgtEl>
                                      </p:cBhvr>
                                    </p:animEffect>
                                  </p:childTnLst>
                                </p:cTn>
                              </p:par>
                            </p:childTnLst>
                          </p:cTn>
                        </p:par>
                        <p:par>
                          <p:cTn fill="hold">
                            <p:stCondLst>
                              <p:cond delay="24000"/>
                            </p:stCondLst>
                            <p:childTnLst>
                              <p:par>
                                <p:cTn fill="hold" nodeType="afterEffect" presetClass="entr" presetID="10" presetSubtype="0">
                                  <p:stCondLst>
                                    <p:cond delay="500"/>
                                  </p:stCondLst>
                                  <p:childTnLst>
                                    <p:set>
                                      <p:cBhvr>
                                        <p:cTn dur="1" fill="hold">
                                          <p:stCondLst>
                                            <p:cond delay="0"/>
                                          </p:stCondLst>
                                        </p:cTn>
                                        <p:tgtEl>
                                          <p:spTgt spid="462"/>
                                        </p:tgtEl>
                                        <p:attrNameLst>
                                          <p:attrName>style.visibility</p:attrName>
                                        </p:attrNameLst>
                                      </p:cBhvr>
                                      <p:to>
                                        <p:strVal val="visible"/>
                                      </p:to>
                                    </p:set>
                                    <p:animEffect filter="fade" transition="in">
                                      <p:cBhvr>
                                        <p:cTn dur="500"/>
                                        <p:tgtEl>
                                          <p:spTgt spid="462"/>
                                        </p:tgtEl>
                                      </p:cBhvr>
                                    </p:animEffect>
                                  </p:childTnLst>
                                </p:cTn>
                              </p:par>
                            </p:childTnLst>
                          </p:cTn>
                        </p:par>
                        <p:par>
                          <p:cTn fill="hold">
                            <p:stCondLst>
                              <p:cond delay="24500"/>
                            </p:stCondLst>
                            <p:childTnLst>
                              <p:par>
                                <p:cTn fill="hold" nodeType="afterEffect" presetClass="entr" presetID="10" presetSubtype="0">
                                  <p:stCondLst>
                                    <p:cond delay="500"/>
                                  </p:stCondLst>
                                  <p:childTnLst>
                                    <p:set>
                                      <p:cBhvr>
                                        <p:cTn dur="1" fill="hold">
                                          <p:stCondLst>
                                            <p:cond delay="0"/>
                                          </p:stCondLst>
                                        </p:cTn>
                                        <p:tgtEl>
                                          <p:spTgt spid="459">
                                            <p:txEl>
                                              <p:pRg end="0" st="0"/>
                                            </p:txEl>
                                          </p:spTgt>
                                        </p:tgtEl>
                                        <p:attrNameLst>
                                          <p:attrName>style.visibility</p:attrName>
                                        </p:attrNameLst>
                                      </p:cBhvr>
                                      <p:to>
                                        <p:strVal val="visible"/>
                                      </p:to>
                                    </p:set>
                                    <p:animEffect filter="fade" transition="in">
                                      <p:cBhvr>
                                        <p:cTn dur="1000"/>
                                        <p:tgtEl>
                                          <p:spTgt spid="459">
                                            <p:txEl>
                                              <p:pRg end="0" st="0"/>
                                            </p:txEl>
                                          </p:spTgt>
                                        </p:tgtEl>
                                      </p:cBhvr>
                                    </p:animEffect>
                                  </p:childTnLst>
                                </p:cTn>
                              </p:par>
                            </p:childTnLst>
                          </p:cTn>
                        </p:par>
                        <p:par>
                          <p:cTn fill="hold">
                            <p:stCondLst>
                              <p:cond delay="25500"/>
                            </p:stCondLst>
                            <p:childTnLst>
                              <p:par>
                                <p:cTn fill="hold" nodeType="afterEffect" presetClass="entr" presetID="10" presetSubtype="0">
                                  <p:stCondLst>
                                    <p:cond delay="500"/>
                                  </p:stCondLst>
                                  <p:childTnLst>
                                    <p:set>
                                      <p:cBhvr>
                                        <p:cTn dur="1" fill="hold">
                                          <p:stCondLst>
                                            <p:cond delay="0"/>
                                          </p:stCondLst>
                                        </p:cTn>
                                        <p:tgtEl>
                                          <p:spTgt spid="459">
                                            <p:txEl>
                                              <p:pRg end="1" st="1"/>
                                            </p:txEl>
                                          </p:spTgt>
                                        </p:tgtEl>
                                        <p:attrNameLst>
                                          <p:attrName>style.visibility</p:attrName>
                                        </p:attrNameLst>
                                      </p:cBhvr>
                                      <p:to>
                                        <p:strVal val="visible"/>
                                      </p:to>
                                    </p:set>
                                    <p:animEffect filter="fade" transition="in">
                                      <p:cBhvr>
                                        <p:cTn dur="1000"/>
                                        <p:tgtEl>
                                          <p:spTgt spid="459">
                                            <p:txEl>
                                              <p:pRg end="1" st="1"/>
                                            </p:txEl>
                                          </p:spTgt>
                                        </p:tgtEl>
                                      </p:cBhvr>
                                    </p:animEffect>
                                  </p:childTnLst>
                                </p:cTn>
                              </p:par>
                            </p:childTnLst>
                          </p:cTn>
                        </p:par>
                        <p:par>
                          <p:cTn fill="hold">
                            <p:stCondLst>
                              <p:cond delay="26500"/>
                            </p:stCondLst>
                            <p:childTnLst>
                              <p:par>
                                <p:cTn fill="hold" nodeType="afterEffect" presetClass="entr" presetID="10" presetSubtype="0">
                                  <p:stCondLst>
                                    <p:cond delay="500"/>
                                  </p:stCondLst>
                                  <p:childTnLst>
                                    <p:set>
                                      <p:cBhvr>
                                        <p:cTn dur="1" fill="hold">
                                          <p:stCondLst>
                                            <p:cond delay="0"/>
                                          </p:stCondLst>
                                        </p:cTn>
                                        <p:tgtEl>
                                          <p:spTgt spid="459">
                                            <p:txEl>
                                              <p:pRg end="2" st="2"/>
                                            </p:txEl>
                                          </p:spTgt>
                                        </p:tgtEl>
                                        <p:attrNameLst>
                                          <p:attrName>style.visibility</p:attrName>
                                        </p:attrNameLst>
                                      </p:cBhvr>
                                      <p:to>
                                        <p:strVal val="visible"/>
                                      </p:to>
                                    </p:set>
                                    <p:animEffect filter="fade" transition="in">
                                      <p:cBhvr>
                                        <p:cTn dur="1000"/>
                                        <p:tgtEl>
                                          <p:spTgt spid="459">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 name="Shape 470"/>
        <p:cNvGrpSpPr/>
        <p:nvPr/>
      </p:nvGrpSpPr>
      <p:grpSpPr>
        <a:xfrm>
          <a:off x="0" y="0"/>
          <a:ext cx="0" cy="0"/>
          <a:chOff x="0" y="0"/>
          <a:chExt cx="0" cy="0"/>
        </a:xfrm>
      </p:grpSpPr>
      <p:sp>
        <p:nvSpPr>
          <p:cNvPr id="471" name="Google Shape;471;p47"/>
          <p:cNvSpPr/>
          <p:nvPr/>
        </p:nvSpPr>
        <p:spPr>
          <a:xfrm>
            <a:off x="1732280" y="1823720"/>
            <a:ext cx="8397240" cy="3611880"/>
          </a:xfrm>
          <a:prstGeom prst="ellipse">
            <a:avLst/>
          </a:prstGeom>
          <a:solidFill>
            <a:srgbClr val="DDEAF6"/>
          </a:solidFill>
          <a:ln cap="flat" cmpd="sng" w="12700">
            <a:solidFill>
              <a:srgbClr val="DDEAF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72" name="Google Shape;472;p47"/>
          <p:cNvSpPr txBox="1"/>
          <p:nvPr/>
        </p:nvSpPr>
        <p:spPr>
          <a:xfrm>
            <a:off x="2933450" y="2614012"/>
            <a:ext cx="6784590" cy="2031295"/>
          </a:xfrm>
          <a:prstGeom prst="rect">
            <a:avLst/>
          </a:prstGeom>
          <a:noFill/>
          <a:ln>
            <a:noFill/>
          </a:ln>
        </p:spPr>
        <p:txBody>
          <a:bodyPr anchorCtr="0" anchor="t" bIns="91425" lIns="91425" spcFirstLastPara="1" rIns="91425" wrap="square" tIns="91425">
            <a:spAutoFit/>
          </a:bodyPr>
          <a:lstStyle/>
          <a:p>
            <a:pPr indent="0" lvl="0" marL="0" marR="0" rtl="0" algn="l">
              <a:lnSpc>
                <a:spcPct val="150000"/>
              </a:lnSpc>
              <a:spcBef>
                <a:spcPts val="0"/>
              </a:spcBef>
              <a:spcAft>
                <a:spcPts val="0"/>
              </a:spcAft>
              <a:buClr>
                <a:srgbClr val="595959"/>
              </a:buClr>
              <a:buSzPts val="4000"/>
              <a:buFont typeface="Calibri"/>
              <a:buNone/>
            </a:pPr>
            <a:r>
              <a:rPr b="1" i="0" lang="fr-FR" sz="4000" u="none" cap="none" strike="noStrike">
                <a:solidFill>
                  <a:srgbClr val="595959"/>
                </a:solidFill>
                <a:latin typeface="Calibri"/>
                <a:ea typeface="Calibri"/>
                <a:cs typeface="Calibri"/>
                <a:sym typeface="Calibri"/>
              </a:rPr>
              <a:t>J’ai fait le portrait physique et moral d’une personne !</a:t>
            </a:r>
            <a:endParaRPr b="1" i="0" sz="4000" u="none" cap="none" strike="noStrike">
              <a:solidFill>
                <a:srgbClr val="595959"/>
              </a:solidFill>
              <a:latin typeface="Calibri"/>
              <a:ea typeface="Calibri"/>
              <a:cs typeface="Calibri"/>
              <a:sym typeface="Calibri"/>
            </a:endParaRPr>
          </a:p>
        </p:txBody>
      </p:sp>
      <p:sp>
        <p:nvSpPr>
          <p:cNvPr id="473" name="Google Shape;473;p47"/>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Au revoir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pic>
        <p:nvPicPr>
          <p:cNvPr id="479" name="Google Shape;479;p48"/>
          <p:cNvPicPr preferRelativeResize="0"/>
          <p:nvPr/>
        </p:nvPicPr>
        <p:blipFill rotWithShape="1">
          <a:blip r:embed="rId3">
            <a:alphaModFix/>
          </a:blip>
          <a:srcRect b="0" l="0" r="0" t="0"/>
          <a:stretch/>
        </p:blipFill>
        <p:spPr>
          <a:xfrm>
            <a:off x="0" y="0"/>
            <a:ext cx="12192000" cy="1053737"/>
          </a:xfrm>
          <a:prstGeom prst="rect">
            <a:avLst/>
          </a:prstGeom>
          <a:noFill/>
          <a:ln>
            <a:noFill/>
          </a:ln>
        </p:spPr>
      </p:pic>
      <p:pic>
        <p:nvPicPr>
          <p:cNvPr id="480" name="Google Shape;480;p48"/>
          <p:cNvPicPr preferRelativeResize="0"/>
          <p:nvPr/>
        </p:nvPicPr>
        <p:blipFill rotWithShape="1">
          <a:blip r:embed="rId4">
            <a:alphaModFix/>
          </a:blip>
          <a:srcRect b="0" l="0" r="0" t="0"/>
          <a:stretch/>
        </p:blipFill>
        <p:spPr>
          <a:xfrm>
            <a:off x="2368" y="1465729"/>
            <a:ext cx="12187263" cy="3994546"/>
          </a:xfrm>
          <a:prstGeom prst="rect">
            <a:avLst/>
          </a:prstGeom>
          <a:noFill/>
          <a:ln>
            <a:noFill/>
          </a:ln>
        </p:spPr>
      </p:pic>
      <p:pic>
        <p:nvPicPr>
          <p:cNvPr id="481" name="Google Shape;481;p48"/>
          <p:cNvPicPr preferRelativeResize="0"/>
          <p:nvPr/>
        </p:nvPicPr>
        <p:blipFill rotWithShape="1">
          <a:blip r:embed="rId5">
            <a:alphaModFix/>
          </a:blip>
          <a:srcRect b="0" l="0" r="0" t="0"/>
          <a:stretch/>
        </p:blipFill>
        <p:spPr>
          <a:xfrm>
            <a:off x="5414" y="5490753"/>
            <a:ext cx="12181172" cy="136724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5" name="Shape 115"/>
        <p:cNvGrpSpPr/>
        <p:nvPr/>
      </p:nvGrpSpPr>
      <p:grpSpPr>
        <a:xfrm>
          <a:off x="0" y="0"/>
          <a:ext cx="0" cy="0"/>
          <a:chOff x="0" y="0"/>
          <a:chExt cx="0" cy="0"/>
        </a:xfrm>
      </p:grpSpPr>
      <p:sp>
        <p:nvSpPr>
          <p:cNvPr id="116" name="Google Shape;116;p18"/>
          <p:cNvSpPr txBox="1"/>
          <p:nvPr/>
        </p:nvSpPr>
        <p:spPr>
          <a:xfrm>
            <a:off x="566650" y="1169374"/>
            <a:ext cx="10761500" cy="54168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0" i="0" lang="fr-FR" sz="2000" u="none" cap="none" strike="noStrike">
                <a:solidFill>
                  <a:srgbClr val="595959"/>
                </a:solidFill>
                <a:latin typeface="Arial"/>
                <a:ea typeface="Arial"/>
                <a:cs typeface="Arial"/>
                <a:sym typeface="Arial"/>
              </a:rPr>
              <a:t>Pour un enseignement efficace, il est vivement recommandé de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créer un rituel de classe et le respecter ; </a:t>
            </a:r>
            <a:endParaRPr b="0" i="0" sz="2000" u="none" cap="none" strike="noStrike">
              <a:solidFill>
                <a:srgbClr val="595959"/>
              </a:solidFill>
              <a:latin typeface="Arial"/>
              <a:ea typeface="Arial"/>
              <a:cs typeface="Arial"/>
              <a:sym typeface="Arial"/>
            </a:endParaRPr>
          </a:p>
          <a:p>
            <a:pPr indent="-381000" lvl="0" marL="457200" marR="0" rtl="0" algn="l">
              <a:lnSpc>
                <a:spcPct val="100000"/>
              </a:lnSpc>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instaurer un climat propice à l’apprentissage avant de commencer les activités (attention, concentration, posture de l’enseignant(e) et des apprenants)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donner l’occasion aux apprenants de prendre la parole, surtout les plus timides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mutualiser à deux avant de recueillir et reformuler les réponses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accepter toutes les réponses (tolérer l’erreur)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noter le nouveau lexique au tableau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expliquer la leçon en ayant recours à la mime, aux images, aux dessins… ;</a:t>
            </a:r>
            <a:endParaRPr b="0" i="0" sz="2000" u="none" cap="none" strike="noStrike">
              <a:solidFill>
                <a:srgbClr val="595959"/>
              </a:solidFill>
              <a:latin typeface="Arial"/>
              <a:ea typeface="Arial"/>
              <a:cs typeface="Arial"/>
              <a:sym typeface="Arial"/>
            </a:endParaRPr>
          </a:p>
          <a:p>
            <a:pPr indent="-381000" lvl="0" marL="457200" marR="0" rtl="0" algn="l">
              <a:lnSpc>
                <a:spcPct val="100000"/>
              </a:lnSpc>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analyser/ décortiquer et expliciter la consigne (le contexte, le qui, où, quand, quoi)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privilégier le travail en petits groupes (homogènes, hétérogènes...) ; </a:t>
            </a:r>
            <a:endParaRPr b="0" i="0" sz="2000" u="none" cap="none" strike="noStrike">
              <a:solidFill>
                <a:srgbClr val="595959"/>
              </a:solidFill>
              <a:latin typeface="Arial"/>
              <a:ea typeface="Arial"/>
              <a:cs typeface="Arial"/>
              <a:sym typeface="Arial"/>
            </a:endParaRPr>
          </a:p>
          <a:p>
            <a:pPr indent="-381000" lvl="0" marL="457200" marR="0" rtl="0" algn="l">
              <a:lnSpc>
                <a:spcPct val="100000"/>
              </a:lnSpc>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circuler et surveiller de près les apprenants pendant le travail autonome ou en groupes. Les guider et ne pas donner tout de suite les réponses ;</a:t>
            </a:r>
            <a:endParaRPr b="0" i="0" sz="2000" u="none" cap="none" strike="noStrike">
              <a:solidFill>
                <a:srgbClr val="595959"/>
              </a:solidFill>
              <a:latin typeface="Arial"/>
              <a:ea typeface="Arial"/>
              <a:cs typeface="Arial"/>
              <a:sym typeface="Arial"/>
            </a:endParaRPr>
          </a:p>
          <a:p>
            <a:pPr indent="-381000" lvl="0" marL="457200" marR="0" rtl="0" algn="l">
              <a:lnSpc>
                <a:spcPct val="100000"/>
              </a:lnSpc>
              <a:spcBef>
                <a:spcPts val="600"/>
              </a:spcBef>
              <a:spcAft>
                <a:spcPts val="60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varier les activités.</a:t>
            </a:r>
            <a:endParaRPr b="0" i="0" sz="2000" u="none" cap="none" strike="noStrike">
              <a:solidFill>
                <a:srgbClr val="595959"/>
              </a:solidFill>
              <a:latin typeface="Arial"/>
              <a:ea typeface="Arial"/>
              <a:cs typeface="Arial"/>
              <a:sym typeface="Arial"/>
            </a:endParaRPr>
          </a:p>
        </p:txBody>
      </p:sp>
      <p:sp>
        <p:nvSpPr>
          <p:cNvPr id="117" name="Google Shape;117;p1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Remarques d’ordre général</a:t>
            </a:r>
            <a:endParaRPr/>
          </a:p>
        </p:txBody>
      </p:sp>
      <p:pic>
        <p:nvPicPr>
          <p:cNvPr descr="A picture containing text, vector graphics&#10;&#10;Description automatically generated" id="118" name="Google Shape;118;p18"/>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2" name="Shape 122"/>
        <p:cNvGrpSpPr/>
        <p:nvPr/>
      </p:nvGrpSpPr>
      <p:grpSpPr>
        <a:xfrm>
          <a:off x="0" y="0"/>
          <a:ext cx="0" cy="0"/>
          <a:chOff x="0" y="0"/>
          <a:chExt cx="0" cy="0"/>
        </a:xfrm>
      </p:grpSpPr>
      <p:sp>
        <p:nvSpPr>
          <p:cNvPr id="123" name="Google Shape;123;p19"/>
          <p:cNvSpPr txBox="1"/>
          <p:nvPr/>
        </p:nvSpPr>
        <p:spPr>
          <a:xfrm>
            <a:off x="532304" y="1123696"/>
            <a:ext cx="10795846" cy="4785895"/>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Enseigner la compréhension/expression orale permet aux apprenants d'être exposés au français oral (débit, intonation…) et de s'exprimer dans différentes situations de communication. </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Le choix des textes de CO respecte les thèmes de votre manuel scolaire et tient compte des centres d'intérêt de vos apprenants. </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La démarche adoptée s’inspire de celle préconisée par le département de français du CRDP.  En voici les étapes : </a:t>
            </a:r>
            <a:endParaRPr b="0" i="0" sz="2000" u="none" cap="none" strike="noStrike">
              <a:solidFill>
                <a:srgbClr val="595959"/>
              </a:solidFill>
              <a:latin typeface="Calibri"/>
              <a:ea typeface="Calibri"/>
              <a:cs typeface="Calibri"/>
              <a:sym typeface="Calibri"/>
            </a:endParaRPr>
          </a:p>
          <a:p>
            <a:pPr indent="-228600" lvl="0" marL="228600" marR="0" rtl="0" algn="l">
              <a:lnSpc>
                <a:spcPct val="120000"/>
              </a:lnSpc>
              <a:spcBef>
                <a:spcPts val="600"/>
              </a:spcBef>
              <a:spcAft>
                <a:spcPts val="0"/>
              </a:spcAft>
              <a:buClr>
                <a:srgbClr val="2E75B5"/>
              </a:buClr>
              <a:buSzPts val="1800"/>
              <a:buFont typeface="Calibri"/>
              <a:buAutoNum type="arabicPeriod"/>
            </a:pPr>
            <a:r>
              <a:rPr b="1" i="0" lang="fr-FR" sz="2000" u="none" cap="none" strike="noStrike">
                <a:solidFill>
                  <a:srgbClr val="595959"/>
                </a:solidFill>
                <a:latin typeface="Calibri"/>
                <a:ea typeface="Calibri"/>
                <a:cs typeface="Calibri"/>
                <a:sym typeface="Calibri"/>
              </a:rPr>
              <a:t>Sensibilisation </a:t>
            </a:r>
            <a:endParaRPr b="1"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À partir d’une image, mobiliser les anciens acquis sur le thème et introduire le lexique. </a:t>
            </a:r>
            <a:endParaRPr b="0" i="0" sz="2000" u="none" cap="none" strike="noStrike">
              <a:solidFill>
                <a:srgbClr val="595959"/>
              </a:solidFill>
              <a:latin typeface="Calibri"/>
              <a:ea typeface="Calibri"/>
              <a:cs typeface="Calibri"/>
              <a:sym typeface="Calibri"/>
            </a:endParaRPr>
          </a:p>
          <a:p>
            <a:pPr indent="-228600" lvl="0" marL="228600" marR="0" rtl="0" algn="l">
              <a:lnSpc>
                <a:spcPct val="120000"/>
              </a:lnSpc>
              <a:spcBef>
                <a:spcPts val="600"/>
              </a:spcBef>
              <a:spcAft>
                <a:spcPts val="0"/>
              </a:spcAft>
              <a:buClr>
                <a:srgbClr val="2E75B5"/>
              </a:buClr>
              <a:buSzPts val="1800"/>
              <a:buFont typeface="Calibri"/>
              <a:buAutoNum type="arabicPeriod" startAt="2"/>
            </a:pPr>
            <a:r>
              <a:rPr b="1" i="0" lang="fr-FR" sz="2000" u="none" cap="none" strike="noStrike">
                <a:solidFill>
                  <a:srgbClr val="595959"/>
                </a:solidFill>
                <a:latin typeface="Calibri"/>
                <a:ea typeface="Calibri"/>
                <a:cs typeface="Calibri"/>
                <a:sym typeface="Calibri"/>
              </a:rPr>
              <a:t>Anticipation </a:t>
            </a:r>
            <a:endParaRPr b="1"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600"/>
              </a:spcAft>
              <a:buClr>
                <a:srgbClr val="595959"/>
              </a:buClr>
              <a:buSzPts val="2000"/>
              <a:buFont typeface="Arial"/>
              <a:buNone/>
            </a:pPr>
            <a:r>
              <a:rPr b="0" i="0" lang="fr-FR" sz="2000" u="none" cap="none" strike="noStrike">
                <a:solidFill>
                  <a:srgbClr val="595959"/>
                </a:solidFill>
                <a:latin typeface="Arial"/>
                <a:ea typeface="Arial"/>
                <a:cs typeface="Arial"/>
                <a:sym typeface="Arial"/>
              </a:rPr>
              <a:t>É</a:t>
            </a:r>
            <a:r>
              <a:rPr b="0" i="0" lang="fr-FR" sz="2000" u="none" cap="none" strike="noStrike">
                <a:solidFill>
                  <a:srgbClr val="595959"/>
                </a:solidFill>
                <a:latin typeface="Calibri"/>
                <a:ea typeface="Calibri"/>
                <a:cs typeface="Calibri"/>
                <a:sym typeface="Calibri"/>
              </a:rPr>
              <a:t>mettre des hypothèses sur les paramètres de la situation de communication.</a:t>
            </a:r>
            <a:endParaRPr b="0" i="0" sz="2000" u="none" cap="none" strike="noStrike">
              <a:solidFill>
                <a:srgbClr val="595959"/>
              </a:solidFill>
              <a:latin typeface="Calibri"/>
              <a:ea typeface="Calibri"/>
              <a:cs typeface="Calibri"/>
              <a:sym typeface="Calibri"/>
            </a:endParaRPr>
          </a:p>
        </p:txBody>
      </p:sp>
      <p:sp>
        <p:nvSpPr>
          <p:cNvPr id="124" name="Google Shape;124;p19"/>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la compréhension de l’oral</a:t>
            </a:r>
            <a:endParaRPr/>
          </a:p>
        </p:txBody>
      </p:sp>
      <p:pic>
        <p:nvPicPr>
          <p:cNvPr descr="A picture containing text, vector graphics&#10;&#10;Description automatically generated" id="125" name="Google Shape;125;p19"/>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9" name="Shape 129"/>
        <p:cNvGrpSpPr/>
        <p:nvPr/>
      </p:nvGrpSpPr>
      <p:grpSpPr>
        <a:xfrm>
          <a:off x="0" y="0"/>
          <a:ext cx="0" cy="0"/>
          <a:chOff x="0" y="0"/>
          <a:chExt cx="0" cy="0"/>
        </a:xfrm>
      </p:grpSpPr>
      <p:sp>
        <p:nvSpPr>
          <p:cNvPr id="130" name="Google Shape;130;p20"/>
          <p:cNvSpPr txBox="1"/>
          <p:nvPr/>
        </p:nvSpPr>
        <p:spPr>
          <a:xfrm>
            <a:off x="515326" y="1251868"/>
            <a:ext cx="10812824" cy="5016728"/>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Clr>
                <a:srgbClr val="000000"/>
              </a:buClr>
              <a:buSzPts val="2000"/>
              <a:buFont typeface="Arial"/>
              <a:buNone/>
            </a:pPr>
            <a:r>
              <a:rPr b="1" i="0" lang="fr-FR" sz="2000" u="none" cap="none" strike="noStrike">
                <a:solidFill>
                  <a:srgbClr val="2E75B5"/>
                </a:solidFill>
                <a:latin typeface="Calibri"/>
                <a:ea typeface="Calibri"/>
                <a:cs typeface="Calibri"/>
                <a:sym typeface="Calibri"/>
              </a:rPr>
              <a:t>3-</a:t>
            </a:r>
            <a:r>
              <a:rPr b="0" i="0" lang="fr-FR" sz="2000" u="none" cap="none" strike="noStrike">
                <a:solidFill>
                  <a:srgbClr val="2E75B5"/>
                </a:solidFill>
                <a:latin typeface="Calibri"/>
                <a:ea typeface="Calibri"/>
                <a:cs typeface="Calibri"/>
                <a:sym typeface="Calibri"/>
              </a:rPr>
              <a:t> </a:t>
            </a:r>
            <a:r>
              <a:rPr b="1" i="0" lang="fr-FR" sz="2000" u="none" cap="none" strike="noStrike">
                <a:solidFill>
                  <a:srgbClr val="595959"/>
                </a:solidFill>
                <a:latin typeface="Calibri"/>
                <a:ea typeface="Calibri"/>
                <a:cs typeface="Calibri"/>
                <a:sym typeface="Calibri"/>
              </a:rPr>
              <a:t>Compréhension globale :</a:t>
            </a:r>
            <a:r>
              <a:rPr b="0" i="0" lang="fr-FR" sz="2000" u="none" cap="none" strike="noStrike">
                <a:solidFill>
                  <a:srgbClr val="595959"/>
                </a:solidFill>
                <a:latin typeface="Calibri"/>
                <a:ea typeface="Calibri"/>
                <a:cs typeface="Calibri"/>
                <a:sym typeface="Calibri"/>
              </a:rPr>
              <a:t> </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- 1ère écoute </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  Vérifier les hypothèses.</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  Dégager l’idée principale du document.</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Clr>
                <a:srgbClr val="000000"/>
              </a:buClr>
              <a:buSzPts val="1800"/>
              <a:buFont typeface="Arial"/>
              <a:buNone/>
            </a:pPr>
            <a:r>
              <a:rPr b="1" i="0" lang="fr-FR" sz="2000" u="none" cap="none" strike="noStrike">
                <a:solidFill>
                  <a:srgbClr val="2E75B5"/>
                </a:solidFill>
                <a:latin typeface="Calibri"/>
                <a:ea typeface="Calibri"/>
                <a:cs typeface="Calibri"/>
                <a:sym typeface="Calibri"/>
              </a:rPr>
              <a:t>4- </a:t>
            </a:r>
            <a:r>
              <a:rPr b="1" i="0" lang="fr-FR" sz="2000" u="none" cap="none" strike="noStrike">
                <a:solidFill>
                  <a:srgbClr val="595959"/>
                </a:solidFill>
                <a:latin typeface="Calibri"/>
                <a:ea typeface="Calibri"/>
                <a:cs typeface="Calibri"/>
                <a:sym typeface="Calibri"/>
              </a:rPr>
              <a:t>Compréhension détaillée :</a:t>
            </a:r>
            <a:endParaRPr b="1" i="0" sz="2000" u="none" cap="none" strike="noStrike">
              <a:solidFill>
                <a:srgbClr val="595959"/>
              </a:solidFill>
              <a:latin typeface="Calibri"/>
              <a:ea typeface="Calibri"/>
              <a:cs typeface="Calibri"/>
              <a:sym typeface="Calibri"/>
            </a:endParaRPr>
          </a:p>
          <a:p>
            <a:pPr indent="-228600" lvl="0" marL="520700" marR="0" rtl="0" algn="l">
              <a:lnSpc>
                <a:spcPct val="120000"/>
              </a:lnSpc>
              <a:spcBef>
                <a:spcPts val="600"/>
              </a:spcBef>
              <a:spcAft>
                <a:spcPts val="0"/>
              </a:spcAft>
              <a:buClr>
                <a:srgbClr val="2E75B5"/>
              </a:buClr>
              <a:buSzPts val="1800"/>
              <a:buFont typeface="Arial"/>
              <a:buChar char="-"/>
            </a:pPr>
            <a:r>
              <a:rPr b="0" i="0" lang="fr-FR" sz="2000" u="none" cap="none" strike="noStrike">
                <a:solidFill>
                  <a:srgbClr val="595959"/>
                </a:solidFill>
                <a:latin typeface="Calibri"/>
                <a:ea typeface="Calibri"/>
                <a:cs typeface="Calibri"/>
                <a:sym typeface="Calibri"/>
              </a:rPr>
              <a:t>2e écoute </a:t>
            </a:r>
            <a:endParaRPr b="0" i="0" sz="1400" u="none" cap="none" strike="noStrike">
              <a:solidFill>
                <a:srgbClr val="000000"/>
              </a:solidFill>
              <a:latin typeface="Arial"/>
              <a:ea typeface="Arial"/>
              <a:cs typeface="Arial"/>
              <a:sym typeface="Arial"/>
            </a:endParaRPr>
          </a:p>
          <a:p>
            <a:pPr indent="0" lvl="0" marL="52070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Repérer les détails du document : </a:t>
            </a:r>
            <a:endParaRPr b="0" i="0" sz="1400" u="none" cap="none" strike="noStrike">
              <a:solidFill>
                <a:srgbClr val="000000"/>
              </a:solidFill>
              <a:latin typeface="Arial"/>
              <a:ea typeface="Arial"/>
              <a:cs typeface="Arial"/>
              <a:sym typeface="Arial"/>
            </a:endParaRPr>
          </a:p>
          <a:p>
            <a:pPr indent="0" lvl="0" marL="52070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Les questions doivent viser les trois niveaux de compréhension : repérer, interpréter, évaluer.</a:t>
            </a:r>
            <a:endParaRPr b="0" i="0" sz="1400" u="none" cap="none" strike="noStrike">
              <a:solidFill>
                <a:srgbClr val="000000"/>
              </a:solidFill>
              <a:latin typeface="Arial"/>
              <a:ea typeface="Arial"/>
              <a:cs typeface="Arial"/>
              <a:sym typeface="Arial"/>
            </a:endParaRPr>
          </a:p>
          <a:p>
            <a:pPr indent="-228600" lvl="0" marL="520700" marR="0" rtl="0" algn="l">
              <a:lnSpc>
                <a:spcPct val="120000"/>
              </a:lnSpc>
              <a:spcBef>
                <a:spcPts val="600"/>
              </a:spcBef>
              <a:spcAft>
                <a:spcPts val="0"/>
              </a:spcAft>
              <a:buClr>
                <a:srgbClr val="2E75B5"/>
              </a:buClr>
              <a:buSzPts val="1800"/>
              <a:buFont typeface="Arial"/>
              <a:buChar char="-"/>
            </a:pPr>
            <a:r>
              <a:rPr b="0" i="0" lang="fr-FR" sz="2000" u="none" cap="none" strike="noStrike">
                <a:solidFill>
                  <a:srgbClr val="595959"/>
                </a:solidFill>
                <a:latin typeface="Calibri"/>
                <a:ea typeface="Calibri"/>
                <a:cs typeface="Calibri"/>
                <a:sym typeface="Calibri"/>
              </a:rPr>
              <a:t>Lire les questions avant de faire écouter et répondre aux questions.</a:t>
            </a:r>
            <a:endParaRPr b="0" i="0" sz="1400" u="none" cap="none" strike="noStrike">
              <a:solidFill>
                <a:srgbClr val="000000"/>
              </a:solidFill>
              <a:latin typeface="Arial"/>
              <a:ea typeface="Arial"/>
              <a:cs typeface="Arial"/>
              <a:sym typeface="Arial"/>
            </a:endParaRPr>
          </a:p>
          <a:p>
            <a:pPr indent="0" lvl="0" marL="520700" marR="0" rtl="0" algn="l">
              <a:lnSpc>
                <a:spcPct val="120000"/>
              </a:lnSpc>
              <a:spcBef>
                <a:spcPts val="600"/>
              </a:spcBef>
              <a:spcAft>
                <a:spcPts val="60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Proposer une 3e écoute en cas de besoin. </a:t>
            </a:r>
            <a:endParaRPr b="0" i="0" sz="1400" u="none" cap="none" strike="noStrike">
              <a:solidFill>
                <a:srgbClr val="000000"/>
              </a:solidFill>
              <a:latin typeface="Arial"/>
              <a:ea typeface="Arial"/>
              <a:cs typeface="Arial"/>
              <a:sym typeface="Arial"/>
            </a:endParaRPr>
          </a:p>
        </p:txBody>
      </p:sp>
      <p:sp>
        <p:nvSpPr>
          <p:cNvPr id="131" name="Google Shape;131;p20"/>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la compréhension de l’oral</a:t>
            </a:r>
            <a:endParaRPr/>
          </a:p>
        </p:txBody>
      </p:sp>
      <p:pic>
        <p:nvPicPr>
          <p:cNvPr descr="A picture containing text, vector graphics&#10;&#10;Description automatically generated" id="132" name="Google Shape;132;p20"/>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7" name="Shape 137"/>
        <p:cNvGrpSpPr/>
        <p:nvPr/>
      </p:nvGrpSpPr>
      <p:grpSpPr>
        <a:xfrm>
          <a:off x="0" y="0"/>
          <a:ext cx="0" cy="0"/>
          <a:chOff x="0" y="0"/>
          <a:chExt cx="0" cy="0"/>
        </a:xfrm>
      </p:grpSpPr>
      <p:sp>
        <p:nvSpPr>
          <p:cNvPr id="138" name="Google Shape;138;p21"/>
          <p:cNvSpPr txBox="1"/>
          <p:nvPr/>
        </p:nvSpPr>
        <p:spPr>
          <a:xfrm>
            <a:off x="503025" y="1625603"/>
            <a:ext cx="10825125" cy="3739455"/>
          </a:xfrm>
          <a:prstGeom prst="rect">
            <a:avLst/>
          </a:prstGeom>
          <a:noFill/>
          <a:ln>
            <a:noFill/>
          </a:ln>
        </p:spPr>
        <p:txBody>
          <a:bodyPr anchorCtr="0" anchor="t" bIns="91425" lIns="91425" spcFirstLastPara="1" rIns="91425" wrap="square" tIns="91425">
            <a:spAutoFit/>
          </a:bodyPr>
          <a:lstStyle/>
          <a:p>
            <a:pPr indent="0" lvl="0" marL="0" marR="0" rtl="0" algn="l">
              <a:lnSpc>
                <a:spcPct val="150000"/>
              </a:lnSpc>
              <a:spcBef>
                <a:spcPts val="0"/>
              </a:spcBef>
              <a:spcAft>
                <a:spcPts val="0"/>
              </a:spcAft>
              <a:buClr>
                <a:srgbClr val="000000"/>
              </a:buClr>
              <a:buSzPts val="2500"/>
              <a:buFont typeface="Arial"/>
              <a:buNone/>
            </a:pPr>
            <a:r>
              <a:rPr b="1" i="0" lang="fr-FR" sz="2400" u="none" cap="none" strike="noStrike">
                <a:solidFill>
                  <a:srgbClr val="595959"/>
                </a:solidFill>
                <a:latin typeface="Arial"/>
                <a:ea typeface="Arial"/>
                <a:cs typeface="Arial"/>
                <a:sym typeface="Arial"/>
              </a:rPr>
              <a:t>L’activité introductrice </a:t>
            </a:r>
            <a:r>
              <a:rPr b="0" i="0" lang="fr-FR" sz="2400" u="none" cap="none" strike="noStrike">
                <a:solidFill>
                  <a:srgbClr val="595959"/>
                </a:solidFill>
                <a:latin typeface="Arial"/>
                <a:ea typeface="Arial"/>
                <a:cs typeface="Arial"/>
                <a:sym typeface="Arial"/>
              </a:rPr>
              <a:t>vise à mobiliser les anciens acquis et à sensibiliser les apprenants au thème et ou à l’objectif de la leçon. </a:t>
            </a:r>
            <a:endParaRPr b="0" i="0" sz="2400" u="none" cap="none" strike="noStrike">
              <a:solidFill>
                <a:srgbClr val="595959"/>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Elle comprend trois parties :</a:t>
            </a:r>
            <a:endParaRPr b="0" i="0" sz="2400" u="none" cap="none" strike="noStrike">
              <a:solidFill>
                <a:srgbClr val="595959"/>
              </a:solidFill>
              <a:latin typeface="Arial"/>
              <a:ea typeface="Arial"/>
              <a:cs typeface="Arial"/>
              <a:sym typeface="Arial"/>
            </a:endParaRPr>
          </a:p>
          <a:p>
            <a:pPr indent="-393700" lvl="0" marL="457200" marR="0" rtl="0" algn="l">
              <a:lnSpc>
                <a:spcPct val="100000"/>
              </a:lnSpc>
              <a:spcBef>
                <a:spcPts val="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une petite introduction (une accroche) ;</a:t>
            </a:r>
            <a:endParaRPr b="0" i="0" sz="1400" u="none" cap="none" strike="noStrike">
              <a:solidFill>
                <a:srgbClr val="000000"/>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 développement ludique ;</a:t>
            </a:r>
            <a:endParaRPr b="0" i="0" sz="2400" u="none" cap="none" strike="noStrike">
              <a:solidFill>
                <a:srgbClr val="595959"/>
              </a:solidFill>
              <a:latin typeface="Calibri"/>
              <a:ea typeface="Calibri"/>
              <a:cs typeface="Calibri"/>
              <a:sym typeface="Calibri"/>
            </a:endParaRPr>
          </a:p>
          <a:p>
            <a:pPr indent="-393700" lvl="0" marL="457200" marR="0" rtl="0" algn="l">
              <a:lnSpc>
                <a:spcPct val="100000"/>
              </a:lnSpc>
              <a:spcBef>
                <a:spcPts val="60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une conclusion (une synthèse suivie de l’annonce de l’objectif de la leçon). </a:t>
            </a:r>
            <a:endParaRPr b="0" i="0" sz="2400" u="none" cap="none" strike="noStrike">
              <a:solidFill>
                <a:srgbClr val="595959"/>
              </a:solidFill>
              <a:latin typeface="Calibri"/>
              <a:ea typeface="Calibri"/>
              <a:cs typeface="Calibri"/>
              <a:sym typeface="Calibri"/>
            </a:endParaRPr>
          </a:p>
          <a:p>
            <a:pPr indent="0" lvl="0" marL="0" marR="0" rtl="0" algn="l">
              <a:lnSpc>
                <a:spcPct val="150000"/>
              </a:lnSpc>
              <a:spcBef>
                <a:spcPts val="6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Elle doit donc être scénarisée, simple et courte. </a:t>
            </a:r>
            <a:endParaRPr b="0" i="0" sz="2400" u="none" cap="none" strike="noStrike">
              <a:solidFill>
                <a:srgbClr val="595959"/>
              </a:solidFill>
              <a:latin typeface="Arial"/>
              <a:ea typeface="Arial"/>
              <a:cs typeface="Arial"/>
              <a:sym typeface="Arial"/>
            </a:endParaRPr>
          </a:p>
        </p:txBody>
      </p:sp>
      <p:sp>
        <p:nvSpPr>
          <p:cNvPr id="139" name="Google Shape;139;p2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Activité introductrice (sensibilisation) </a:t>
            </a:r>
            <a:endParaRPr/>
          </a:p>
        </p:txBody>
      </p:sp>
      <p:pic>
        <p:nvPicPr>
          <p:cNvPr descr="A picture containing text, vector graphics&#10;&#10;Description automatically generated" id="140" name="Google Shape;140;p21"/>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5" name="Shape 145"/>
        <p:cNvGrpSpPr/>
        <p:nvPr/>
      </p:nvGrpSpPr>
      <p:grpSpPr>
        <a:xfrm>
          <a:off x="0" y="0"/>
          <a:ext cx="0" cy="0"/>
          <a:chOff x="0" y="0"/>
          <a:chExt cx="0" cy="0"/>
        </a:xfrm>
      </p:grpSpPr>
      <p:sp>
        <p:nvSpPr>
          <p:cNvPr id="146" name="Google Shape;146;p22"/>
          <p:cNvSpPr txBox="1"/>
          <p:nvPr/>
        </p:nvSpPr>
        <p:spPr>
          <a:xfrm>
            <a:off x="503025" y="1140200"/>
            <a:ext cx="10825125" cy="5736925"/>
          </a:xfrm>
          <a:prstGeom prst="rect">
            <a:avLst/>
          </a:prstGeom>
          <a:noFill/>
          <a:ln>
            <a:noFill/>
          </a:ln>
        </p:spPr>
        <p:txBody>
          <a:bodyPr anchorCtr="0" anchor="t" bIns="91425" lIns="91425" spcFirstLastPara="1" rIns="91425" wrap="square" tIns="91425">
            <a:spAutoFit/>
          </a:bodyPr>
          <a:lstStyle/>
          <a:p>
            <a:pPr indent="0" lvl="0" marL="0" marR="0" rtl="0" algn="l">
              <a:lnSpc>
                <a:spcPct val="130000"/>
              </a:lnSpc>
              <a:spcBef>
                <a:spcPts val="0"/>
              </a:spcBef>
              <a:spcAft>
                <a:spcPts val="0"/>
              </a:spcAft>
              <a:buClr>
                <a:srgbClr val="000000"/>
              </a:buClr>
              <a:buSzPts val="2500"/>
              <a:buFont typeface="Arial"/>
              <a:buNone/>
            </a:pPr>
            <a:r>
              <a:rPr b="1" i="0" lang="fr-FR" sz="2400" u="none" cap="none" strike="noStrike">
                <a:solidFill>
                  <a:srgbClr val="595959"/>
                </a:solidFill>
                <a:latin typeface="Arial"/>
                <a:ea typeface="Arial"/>
                <a:cs typeface="Arial"/>
                <a:sym typeface="Arial"/>
              </a:rPr>
              <a:t>Remarques d’ordre général </a:t>
            </a:r>
            <a:endParaRPr b="1"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Lors d’une activité introductrice, l’enseignant(e) est invité(e) à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susciter la curiosité des apprenants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observer des images et d’autres supports authentiques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participer la classe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noter au tableau les mots-clés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répéter et faire répéter les mots-clés ou les phrases-clés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120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déduire l’objectif de l'activité et annoncer l’objectif de la leçon à entamer. </a:t>
            </a:r>
            <a:endParaRPr b="0" i="0" sz="2400" u="none" cap="none" strike="noStrike">
              <a:solidFill>
                <a:srgbClr val="595959"/>
              </a:solidFill>
              <a:latin typeface="Arial"/>
              <a:ea typeface="Arial"/>
              <a:cs typeface="Arial"/>
              <a:sym typeface="Arial"/>
            </a:endParaRPr>
          </a:p>
        </p:txBody>
      </p:sp>
      <p:sp>
        <p:nvSpPr>
          <p:cNvPr id="147" name="Google Shape;147;p22"/>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Activité introductrice (sensibilisation) </a:t>
            </a:r>
            <a:endParaRPr/>
          </a:p>
        </p:txBody>
      </p:sp>
      <p:pic>
        <p:nvPicPr>
          <p:cNvPr descr="A picture containing text, vector graphics&#10;&#10;Description automatically generated" id="148" name="Google Shape;148;p22"/>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pic>
        <p:nvPicPr>
          <p:cNvPr id="154" name="Google Shape;154;p23"/>
          <p:cNvPicPr preferRelativeResize="0"/>
          <p:nvPr/>
        </p:nvPicPr>
        <p:blipFill rotWithShape="1">
          <a:blip r:embed="rId3">
            <a:alphaModFix/>
          </a:blip>
          <a:srcRect b="0" l="0" r="0" t="0"/>
          <a:stretch/>
        </p:blipFill>
        <p:spPr>
          <a:xfrm>
            <a:off x="2163381" y="293914"/>
            <a:ext cx="7669533" cy="6313715"/>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