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61"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Lst>
  <p:sldSz cy="6858000" cx="12192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C0996EB4-C913-4F31-93F5-E3B7FD2FBCB7}">
  <a:tblStyle styleId="{C0996EB4-C913-4F31-93F5-E3B7FD2FBCB7}" styleName="Table_0">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fr-FR"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 name="Shape 89"/>
        <p:cNvGrpSpPr/>
        <p:nvPr/>
      </p:nvGrpSpPr>
      <p:grpSpPr>
        <a:xfrm>
          <a:off x="0" y="0"/>
          <a:ext cx="0" cy="0"/>
          <a:chOff x="0" y="0"/>
          <a:chExt cx="0" cy="0"/>
        </a:xfrm>
      </p:grpSpPr>
      <p:sp>
        <p:nvSpPr>
          <p:cNvPr id="90" name="Google Shape;90;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400"/>
              <a:buFont typeface="Calibri"/>
              <a:buNone/>
            </a:pPr>
            <a:r>
              <a:t/>
            </a:r>
            <a:endParaRPr/>
          </a:p>
        </p:txBody>
      </p:sp>
      <p:sp>
        <p:nvSpPr>
          <p:cNvPr id="91" name="Google Shape;91;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 name="Shape 157"/>
        <p:cNvGrpSpPr/>
        <p:nvPr/>
      </p:nvGrpSpPr>
      <p:grpSpPr>
        <a:xfrm>
          <a:off x="0" y="0"/>
          <a:ext cx="0" cy="0"/>
          <a:chOff x="0" y="0"/>
          <a:chExt cx="0" cy="0"/>
        </a:xfrm>
      </p:grpSpPr>
      <p:sp>
        <p:nvSpPr>
          <p:cNvPr id="158" name="Google Shape;158;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9" name="Google Shape;159;p1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100"/>
              <a:buFont typeface="Arial"/>
              <a:buNone/>
            </a:pPr>
            <a:r>
              <a:rPr b="1" i="1" lang="fr-FR">
                <a:latin typeface="Arial"/>
                <a:ea typeface="Arial"/>
                <a:cs typeface="Arial"/>
                <a:sym typeface="Arial"/>
              </a:rPr>
              <a:t>Regardez ces garçons. C’est Marwan et c’est Miled. Ils jouent dans la même équipe de football.</a:t>
            </a:r>
            <a:endParaRPr b="1" i="1">
              <a:latin typeface="Arial"/>
              <a:ea typeface="Arial"/>
              <a:cs typeface="Arial"/>
              <a:sym typeface="Arial"/>
            </a:endParaRPr>
          </a:p>
          <a:p>
            <a:pPr indent="0" lvl="0" marL="0" rtl="0" algn="l">
              <a:spcBef>
                <a:spcPts val="0"/>
              </a:spcBef>
              <a:spcAft>
                <a:spcPts val="0"/>
              </a:spcAft>
              <a:buClr>
                <a:schemeClr val="dk1"/>
              </a:buClr>
              <a:buSzPts val="1200"/>
              <a:buFont typeface="Arial"/>
              <a:buNone/>
            </a:pPr>
            <a:r>
              <a:rPr b="1" i="1" lang="fr-FR">
                <a:latin typeface="Arial"/>
                <a:ea typeface="Arial"/>
                <a:cs typeface="Arial"/>
                <a:sym typeface="Arial"/>
              </a:rPr>
              <a:t>Que font-ils ?</a:t>
            </a:r>
            <a:endParaRPr b="1" i="1">
              <a:latin typeface="Arial"/>
              <a:ea typeface="Arial"/>
              <a:cs typeface="Arial"/>
              <a:sym typeface="Arial"/>
            </a:endParaRPr>
          </a:p>
          <a:p>
            <a:pPr indent="0" lvl="0" marL="0" rtl="0" algn="l">
              <a:spcBef>
                <a:spcPts val="0"/>
              </a:spcBef>
              <a:spcAft>
                <a:spcPts val="0"/>
              </a:spcAft>
              <a:buNone/>
            </a:pPr>
            <a:r>
              <a:rPr lang="fr-FR">
                <a:latin typeface="Arial"/>
                <a:ea typeface="Arial"/>
                <a:cs typeface="Arial"/>
                <a:sym typeface="Arial"/>
              </a:rPr>
              <a:t>[Pause 5 secondes]</a:t>
            </a:r>
            <a:endParaRPr>
              <a:latin typeface="Arial"/>
              <a:ea typeface="Arial"/>
              <a:cs typeface="Arial"/>
              <a:sym typeface="Arial"/>
            </a:endParaRPr>
          </a:p>
          <a:p>
            <a:pPr indent="0" lvl="0" marL="0" rtl="0" algn="l">
              <a:spcBef>
                <a:spcPts val="0"/>
              </a:spcBef>
              <a:spcAft>
                <a:spcPts val="0"/>
              </a:spcAft>
              <a:buNone/>
            </a:pPr>
            <a:r>
              <a:rPr b="1" i="1" lang="fr-FR">
                <a:latin typeface="Arial"/>
                <a:ea typeface="Arial"/>
                <a:cs typeface="Arial"/>
                <a:sym typeface="Arial"/>
              </a:rPr>
              <a:t>Ils discutent ensemble. </a:t>
            </a:r>
            <a:endParaRPr b="1" i="1"/>
          </a:p>
          <a:p>
            <a:pPr indent="0" lvl="0" marL="0" rtl="0" algn="l">
              <a:spcBef>
                <a:spcPts val="0"/>
              </a:spcBef>
              <a:spcAft>
                <a:spcPts val="0"/>
              </a:spcAft>
              <a:buClr>
                <a:schemeClr val="dk1"/>
              </a:buClr>
              <a:buSzPts val="1200"/>
              <a:buFont typeface="Arial"/>
              <a:buNone/>
            </a:pPr>
            <a:r>
              <a:rPr b="1" i="1" lang="fr-FR">
                <a:latin typeface="Arial"/>
                <a:ea typeface="Arial"/>
                <a:cs typeface="Arial"/>
                <a:sym typeface="Arial"/>
              </a:rPr>
              <a:t>Miled dit à Marwan qu’il vient de fêter l’anniversaire de son père avec sa famille dans un restaurant au bord de la mer.</a:t>
            </a:r>
            <a:endParaRPr b="1" i="1">
              <a:latin typeface="Arial"/>
              <a:ea typeface="Arial"/>
              <a:cs typeface="Arial"/>
              <a:sym typeface="Arial"/>
            </a:endParaRPr>
          </a:p>
          <a:p>
            <a:pPr indent="0" lvl="0" marL="0" rtl="0" algn="l">
              <a:spcBef>
                <a:spcPts val="0"/>
              </a:spcBef>
              <a:spcAft>
                <a:spcPts val="0"/>
              </a:spcAft>
              <a:buNone/>
            </a:pPr>
            <a:r>
              <a:rPr b="1" i="1" lang="fr-FR">
                <a:latin typeface="Arial"/>
                <a:ea typeface="Arial"/>
                <a:cs typeface="Arial"/>
                <a:sym typeface="Arial"/>
              </a:rPr>
              <a:t>Qu’est-ce que Miled décrit, à votre avis ? Est-ce qu’il décrit le restaurant ? Les gens ? Ou le paysage ?  </a:t>
            </a:r>
            <a:endParaRPr b="1" i="1">
              <a:highlight>
                <a:schemeClr val="lt1"/>
              </a:highlight>
            </a:endParaRPr>
          </a:p>
          <a:p>
            <a:pPr indent="0" lvl="0" marL="0" rtl="0" algn="l">
              <a:spcBef>
                <a:spcPts val="0"/>
              </a:spcBef>
              <a:spcAft>
                <a:spcPts val="0"/>
              </a:spcAft>
              <a:buNone/>
            </a:pPr>
            <a:r>
              <a:rPr lang="fr-FR">
                <a:latin typeface="Arial"/>
                <a:ea typeface="Arial"/>
                <a:cs typeface="Arial"/>
                <a:sym typeface="Arial"/>
              </a:rPr>
              <a:t>[Pause 5 secondes]</a:t>
            </a:r>
            <a:endParaRPr>
              <a:latin typeface="Arial"/>
              <a:ea typeface="Arial"/>
              <a:cs typeface="Arial"/>
              <a:sym typeface="Arial"/>
            </a:endParaRPr>
          </a:p>
          <a:p>
            <a:pPr indent="0" lvl="0" marL="0" rtl="0" algn="l">
              <a:spcBef>
                <a:spcPts val="0"/>
              </a:spcBef>
              <a:spcAft>
                <a:spcPts val="0"/>
              </a:spcAft>
              <a:buClr>
                <a:schemeClr val="dk1"/>
              </a:buClr>
              <a:buSzPts val="1200"/>
              <a:buFont typeface="Arial"/>
              <a:buNone/>
            </a:pPr>
            <a:r>
              <a:rPr b="1" i="1" lang="fr-FR">
                <a:latin typeface="Arial"/>
                <a:ea typeface="Arial"/>
                <a:cs typeface="Arial"/>
                <a:sym typeface="Arial"/>
              </a:rPr>
              <a:t>Écoutons l’enregistrement pour le savoir.</a:t>
            </a:r>
            <a:endParaRPr/>
          </a:p>
          <a:p>
            <a:pPr indent="0" lvl="0" marL="0" rtl="0" algn="l">
              <a:spcBef>
                <a:spcPts val="0"/>
              </a:spcBef>
              <a:spcAft>
                <a:spcPts val="0"/>
              </a:spcAft>
              <a:buClr>
                <a:schemeClr val="dk1"/>
              </a:buClr>
              <a:buSzPts val="1200"/>
              <a:buFont typeface="Calibri"/>
              <a:buNone/>
            </a:pPr>
            <a:r>
              <a:t/>
            </a:r>
            <a:endParaRPr b="1" i="1">
              <a:latin typeface="Arial"/>
              <a:ea typeface="Arial"/>
              <a:cs typeface="Arial"/>
              <a:sym typeface="Arial"/>
            </a:endParaRPr>
          </a:p>
          <a:p>
            <a:pPr indent="0" lvl="0" marL="0" rtl="0" algn="l">
              <a:spcBef>
                <a:spcPts val="0"/>
              </a:spcBef>
              <a:spcAft>
                <a:spcPts val="0"/>
              </a:spcAft>
              <a:buClr>
                <a:schemeClr val="dk1"/>
              </a:buClr>
              <a:buSzPts val="1200"/>
              <a:buFont typeface="Arial"/>
              <a:buNone/>
            </a:pPr>
            <a:r>
              <a:rPr b="0" i="0" lang="fr-FR">
                <a:latin typeface="Arial"/>
                <a:ea typeface="Arial"/>
                <a:cs typeface="Arial"/>
                <a:sym typeface="Arial"/>
              </a:rPr>
              <a:t>Faire écouter l’enregistrement</a:t>
            </a:r>
            <a:endParaRPr b="0" i="0">
              <a:latin typeface="Arial"/>
              <a:ea typeface="Arial"/>
              <a:cs typeface="Arial"/>
              <a:sym typeface="Arial"/>
            </a:endParaRPr>
          </a:p>
        </p:txBody>
      </p:sp>
      <p:sp>
        <p:nvSpPr>
          <p:cNvPr id="160" name="Google Shape;160;p1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fr-FR"/>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3" name="Shape 163"/>
        <p:cNvGrpSpPr/>
        <p:nvPr/>
      </p:nvGrpSpPr>
      <p:grpSpPr>
        <a:xfrm>
          <a:off x="0" y="0"/>
          <a:ext cx="0" cy="0"/>
          <a:chOff x="0" y="0"/>
          <a:chExt cx="0" cy="0"/>
        </a:xfrm>
      </p:grpSpPr>
      <p:sp>
        <p:nvSpPr>
          <p:cNvPr id="164" name="Google Shape;164;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5" name="Google Shape;165;p1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just">
              <a:lnSpc>
                <a:spcPct val="115000"/>
              </a:lnSpc>
              <a:spcBef>
                <a:spcPts val="1200"/>
              </a:spcBef>
              <a:spcAft>
                <a:spcPts val="0"/>
              </a:spcAft>
              <a:buClr>
                <a:schemeClr val="dk1"/>
              </a:buClr>
              <a:buSzPts val="1200"/>
              <a:buFont typeface="Arial"/>
              <a:buNone/>
            </a:pPr>
            <a:r>
              <a:rPr lang="fr-FR">
                <a:latin typeface="Arial"/>
                <a:ea typeface="Arial"/>
                <a:cs typeface="Arial"/>
                <a:sym typeface="Arial"/>
              </a:rPr>
              <a:t>[Enregistrement]</a:t>
            </a:r>
            <a:endParaRPr>
              <a:latin typeface="Arial"/>
              <a:ea typeface="Arial"/>
              <a:cs typeface="Arial"/>
              <a:sym typeface="Arial"/>
            </a:endParaRPr>
          </a:p>
          <a:p>
            <a:pPr indent="0" lvl="0" marL="0" rtl="0" algn="just">
              <a:lnSpc>
                <a:spcPct val="115000"/>
              </a:lnSpc>
              <a:spcBef>
                <a:spcPts val="1200"/>
              </a:spcBef>
              <a:spcAft>
                <a:spcPts val="0"/>
              </a:spcAft>
              <a:buNone/>
            </a:pPr>
            <a:r>
              <a:rPr b="1" lang="fr-FR">
                <a:latin typeface="Arial"/>
                <a:ea typeface="Arial"/>
                <a:cs typeface="Arial"/>
                <a:sym typeface="Arial"/>
              </a:rPr>
              <a:t>Marwan :    	</a:t>
            </a:r>
            <a:r>
              <a:rPr lang="fr-FR">
                <a:latin typeface="Arial"/>
                <a:ea typeface="Arial"/>
                <a:cs typeface="Arial"/>
                <a:sym typeface="Arial"/>
              </a:rPr>
              <a:t>Tu as fêté l’anniversaire de ton papa hier ?</a:t>
            </a:r>
            <a:endParaRPr>
              <a:latin typeface="Arial"/>
              <a:ea typeface="Arial"/>
              <a:cs typeface="Arial"/>
              <a:sym typeface="Arial"/>
            </a:endParaRPr>
          </a:p>
          <a:p>
            <a:pPr indent="-889000" lvl="0" marL="901700" rtl="0" algn="just">
              <a:lnSpc>
                <a:spcPct val="115000"/>
              </a:lnSpc>
              <a:spcBef>
                <a:spcPts val="1200"/>
              </a:spcBef>
              <a:spcAft>
                <a:spcPts val="0"/>
              </a:spcAft>
              <a:buNone/>
            </a:pPr>
            <a:r>
              <a:rPr b="1" lang="fr-FR">
                <a:latin typeface="Arial"/>
                <a:ea typeface="Arial"/>
                <a:cs typeface="Arial"/>
                <a:sym typeface="Arial"/>
              </a:rPr>
              <a:t>Miled :         	</a:t>
            </a:r>
            <a:r>
              <a:rPr lang="fr-FR">
                <a:latin typeface="Arial"/>
                <a:ea typeface="Arial"/>
                <a:cs typeface="Arial"/>
                <a:sym typeface="Arial"/>
              </a:rPr>
              <a:t>Ouiiiiii, on a été dans un restaurant au bord de la mer. Notre table était presque dans l’eau !</a:t>
            </a:r>
            <a:endParaRPr>
              <a:latin typeface="Arial"/>
              <a:ea typeface="Arial"/>
              <a:cs typeface="Arial"/>
              <a:sym typeface="Arial"/>
            </a:endParaRPr>
          </a:p>
          <a:p>
            <a:pPr indent="0" lvl="0" marL="0" rtl="0" algn="just">
              <a:lnSpc>
                <a:spcPct val="115000"/>
              </a:lnSpc>
              <a:spcBef>
                <a:spcPts val="1200"/>
              </a:spcBef>
              <a:spcAft>
                <a:spcPts val="0"/>
              </a:spcAft>
              <a:buNone/>
            </a:pPr>
            <a:r>
              <a:rPr b="1" lang="fr-FR">
                <a:latin typeface="Arial"/>
                <a:ea typeface="Arial"/>
                <a:cs typeface="Arial"/>
                <a:sym typeface="Arial"/>
              </a:rPr>
              <a:t>Marwan :    	</a:t>
            </a:r>
            <a:r>
              <a:rPr lang="fr-FR">
                <a:latin typeface="Arial"/>
                <a:ea typeface="Arial"/>
                <a:cs typeface="Arial"/>
                <a:sym typeface="Arial"/>
              </a:rPr>
              <a:t>Sympa ! C’était beau ?</a:t>
            </a:r>
            <a:endParaRPr>
              <a:latin typeface="Arial"/>
              <a:ea typeface="Arial"/>
              <a:cs typeface="Arial"/>
              <a:sym typeface="Arial"/>
            </a:endParaRPr>
          </a:p>
          <a:p>
            <a:pPr indent="0" lvl="0" marL="0" rtl="0" algn="just">
              <a:lnSpc>
                <a:spcPct val="115000"/>
              </a:lnSpc>
              <a:spcBef>
                <a:spcPts val="1200"/>
              </a:spcBef>
              <a:spcAft>
                <a:spcPts val="0"/>
              </a:spcAft>
              <a:buNone/>
            </a:pPr>
            <a:r>
              <a:rPr b="1" lang="fr-FR">
                <a:latin typeface="Arial"/>
                <a:ea typeface="Arial"/>
                <a:cs typeface="Arial"/>
                <a:sym typeface="Arial"/>
              </a:rPr>
              <a:t>Miled :         	</a:t>
            </a:r>
            <a:r>
              <a:rPr lang="fr-FR">
                <a:latin typeface="Arial"/>
                <a:ea typeface="Arial"/>
                <a:cs typeface="Arial"/>
                <a:sym typeface="Arial"/>
              </a:rPr>
              <a:t>Magnifique ! Le paysage était sublime  !</a:t>
            </a:r>
            <a:endParaRPr>
              <a:latin typeface="Arial"/>
              <a:ea typeface="Arial"/>
              <a:cs typeface="Arial"/>
              <a:sym typeface="Arial"/>
            </a:endParaRPr>
          </a:p>
          <a:p>
            <a:pPr indent="0" lvl="0" marL="901700" rtl="0" algn="just">
              <a:lnSpc>
                <a:spcPct val="115000"/>
              </a:lnSpc>
              <a:spcBef>
                <a:spcPts val="1200"/>
              </a:spcBef>
              <a:spcAft>
                <a:spcPts val="0"/>
              </a:spcAft>
              <a:buClr>
                <a:schemeClr val="dk1"/>
              </a:buClr>
              <a:buSzPts val="1100"/>
              <a:buFont typeface="Arial"/>
              <a:buNone/>
            </a:pPr>
            <a:r>
              <a:rPr lang="fr-FR">
                <a:latin typeface="Arial"/>
                <a:ea typeface="Arial"/>
                <a:cs typeface="Arial"/>
                <a:sym typeface="Arial"/>
              </a:rPr>
              <a:t>Il faisait doux. Un brin d’air léger effleurait notre visage. L’odeur de mer se répandait </a:t>
            </a:r>
            <a:r>
              <a:rPr i="1" lang="fr-FR" sz="1000">
                <a:latin typeface="Arial"/>
                <a:ea typeface="Arial"/>
                <a:cs typeface="Arial"/>
                <a:sym typeface="Arial"/>
              </a:rPr>
              <a:t>hummmm</a:t>
            </a:r>
            <a:r>
              <a:rPr lang="fr-FR">
                <a:latin typeface="Arial"/>
                <a:ea typeface="Arial"/>
                <a:cs typeface="Arial"/>
                <a:sym typeface="Arial"/>
              </a:rPr>
              <a:t> comme un parfum frais.</a:t>
            </a:r>
            <a:endParaRPr>
              <a:latin typeface="Arial"/>
              <a:ea typeface="Arial"/>
              <a:cs typeface="Arial"/>
              <a:sym typeface="Arial"/>
            </a:endParaRPr>
          </a:p>
          <a:p>
            <a:pPr indent="0" lvl="0" marL="0" rtl="0" algn="just">
              <a:lnSpc>
                <a:spcPct val="115000"/>
              </a:lnSpc>
              <a:spcBef>
                <a:spcPts val="1200"/>
              </a:spcBef>
              <a:spcAft>
                <a:spcPts val="0"/>
              </a:spcAft>
              <a:buNone/>
            </a:pPr>
            <a:r>
              <a:rPr b="1" lang="fr-FR">
                <a:latin typeface="Arial"/>
                <a:ea typeface="Arial"/>
                <a:cs typeface="Arial"/>
                <a:sym typeface="Arial"/>
              </a:rPr>
              <a:t>Marwan :</a:t>
            </a:r>
            <a:r>
              <a:rPr lang="fr-FR">
                <a:latin typeface="Arial"/>
                <a:ea typeface="Arial"/>
                <a:cs typeface="Arial"/>
                <a:sym typeface="Arial"/>
              </a:rPr>
              <a:t>    	Il y avait des vagues ? Des bateaux ?</a:t>
            </a:r>
            <a:endParaRPr>
              <a:latin typeface="Arial"/>
              <a:ea typeface="Arial"/>
              <a:cs typeface="Arial"/>
              <a:sym typeface="Arial"/>
            </a:endParaRPr>
          </a:p>
          <a:p>
            <a:pPr indent="-889000" lvl="0" marL="901700" rtl="0" algn="just">
              <a:lnSpc>
                <a:spcPct val="115000"/>
              </a:lnSpc>
              <a:spcBef>
                <a:spcPts val="1200"/>
              </a:spcBef>
              <a:spcAft>
                <a:spcPts val="0"/>
              </a:spcAft>
              <a:buNone/>
            </a:pPr>
            <a:r>
              <a:rPr b="1" lang="fr-FR">
                <a:latin typeface="Arial"/>
                <a:ea typeface="Arial"/>
                <a:cs typeface="Arial"/>
                <a:sym typeface="Arial"/>
              </a:rPr>
              <a:t>Miled </a:t>
            </a:r>
            <a:r>
              <a:rPr lang="fr-FR">
                <a:latin typeface="Arial"/>
                <a:ea typeface="Arial"/>
                <a:cs typeface="Arial"/>
                <a:sym typeface="Arial"/>
              </a:rPr>
              <a:t>:         	Ouiiiii !!!! Des bateaux flottaient au loin devant nous. Et puis de petites vagues s’écrasaient sous nos pieds sur la plage…..! On les comptait 1-2-3 …..elles roulaient roulaient …roulaient et plafff elles s’écrasaient !</a:t>
            </a:r>
            <a:endParaRPr>
              <a:latin typeface="Arial"/>
              <a:ea typeface="Arial"/>
              <a:cs typeface="Arial"/>
              <a:sym typeface="Arial"/>
            </a:endParaRPr>
          </a:p>
          <a:p>
            <a:pPr indent="-889000" lvl="0" marL="901700" rtl="0" algn="just">
              <a:lnSpc>
                <a:spcPct val="115000"/>
              </a:lnSpc>
              <a:spcBef>
                <a:spcPts val="1200"/>
              </a:spcBef>
              <a:spcAft>
                <a:spcPts val="0"/>
              </a:spcAft>
              <a:buNone/>
            </a:pPr>
            <a:r>
              <a:rPr b="1" lang="fr-FR">
                <a:latin typeface="Arial"/>
                <a:ea typeface="Arial"/>
                <a:cs typeface="Arial"/>
                <a:sym typeface="Arial"/>
              </a:rPr>
              <a:t>Marwan </a:t>
            </a:r>
            <a:r>
              <a:rPr lang="fr-FR">
                <a:latin typeface="Arial"/>
                <a:ea typeface="Arial"/>
                <a:cs typeface="Arial"/>
                <a:sym typeface="Arial"/>
              </a:rPr>
              <a:t>:    	Donc vous pouviez toucher les petits poissons ! ?????</a:t>
            </a:r>
            <a:endParaRPr>
              <a:latin typeface="Arial"/>
              <a:ea typeface="Arial"/>
              <a:cs typeface="Arial"/>
              <a:sym typeface="Arial"/>
            </a:endParaRPr>
          </a:p>
          <a:p>
            <a:pPr indent="-889000" lvl="0" marL="901700" rtl="0" algn="just">
              <a:lnSpc>
                <a:spcPct val="115000"/>
              </a:lnSpc>
              <a:spcBef>
                <a:spcPts val="1200"/>
              </a:spcBef>
              <a:spcAft>
                <a:spcPts val="0"/>
              </a:spcAft>
              <a:buNone/>
            </a:pPr>
            <a:r>
              <a:rPr b="1" lang="fr-FR">
                <a:latin typeface="Arial"/>
                <a:ea typeface="Arial"/>
                <a:cs typeface="Arial"/>
                <a:sym typeface="Arial"/>
              </a:rPr>
              <a:t>Miled </a:t>
            </a:r>
            <a:r>
              <a:rPr lang="fr-FR">
                <a:latin typeface="Arial"/>
                <a:ea typeface="Arial"/>
                <a:cs typeface="Arial"/>
                <a:sym typeface="Arial"/>
              </a:rPr>
              <a:t>:        	Euhhhh plutôt on touchait le sable léger et blanc avec nos pieds.</a:t>
            </a:r>
            <a:endParaRPr>
              <a:latin typeface="Arial"/>
              <a:ea typeface="Arial"/>
              <a:cs typeface="Arial"/>
              <a:sym typeface="Arial"/>
            </a:endParaRPr>
          </a:p>
          <a:p>
            <a:pPr indent="0" lvl="0" marL="901700" rtl="0" algn="just">
              <a:lnSpc>
                <a:spcPct val="115000"/>
              </a:lnSpc>
              <a:spcBef>
                <a:spcPts val="1200"/>
              </a:spcBef>
              <a:spcAft>
                <a:spcPts val="0"/>
              </a:spcAft>
              <a:buClr>
                <a:schemeClr val="dk1"/>
              </a:buClr>
              <a:buSzPts val="1100"/>
              <a:buFont typeface="Arial"/>
              <a:buNone/>
            </a:pPr>
            <a:r>
              <a:rPr lang="fr-FR">
                <a:latin typeface="Arial"/>
                <a:ea typeface="Arial"/>
                <a:cs typeface="Arial"/>
                <a:sym typeface="Arial"/>
              </a:rPr>
              <a:t>Quant aux poissons, eh ben ils étaient bien frais dans mon assiette ! Yummy succulents ! Le goût du poisson frais était succulent !</a:t>
            </a:r>
            <a:endParaRPr>
              <a:latin typeface="Arial"/>
              <a:ea typeface="Arial"/>
              <a:cs typeface="Arial"/>
              <a:sym typeface="Arial"/>
            </a:endParaRPr>
          </a:p>
          <a:p>
            <a:pPr indent="0" lvl="0" marL="0" rtl="0" algn="l">
              <a:spcBef>
                <a:spcPts val="1200"/>
              </a:spcBef>
              <a:spcAft>
                <a:spcPts val="0"/>
              </a:spcAft>
              <a:buClr>
                <a:schemeClr val="dk1"/>
              </a:buClr>
              <a:buSzPts val="1200"/>
              <a:buFont typeface="Calibri"/>
              <a:buNone/>
            </a:pPr>
            <a:r>
              <a:t/>
            </a:r>
            <a:endParaRPr/>
          </a:p>
        </p:txBody>
      </p:sp>
      <p:sp>
        <p:nvSpPr>
          <p:cNvPr id="166" name="Google Shape;166;p11: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fr-FR"/>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3" name="Google Shape;173;p1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100"/>
              <a:buFont typeface="Arial"/>
              <a:buNone/>
            </a:pPr>
            <a:r>
              <a:rPr b="1" i="1" lang="fr-FR">
                <a:latin typeface="Arial"/>
                <a:ea typeface="Arial"/>
                <a:cs typeface="Arial"/>
                <a:sym typeface="Arial"/>
              </a:rPr>
              <a:t>Alors, qu’est-ce que Miled décrit ?  </a:t>
            </a:r>
            <a:endParaRPr b="1" i="1"/>
          </a:p>
          <a:p>
            <a:pPr indent="0" lvl="0" marL="0" rtl="0" algn="l">
              <a:spcBef>
                <a:spcPts val="0"/>
              </a:spcBef>
              <a:spcAft>
                <a:spcPts val="0"/>
              </a:spcAft>
              <a:buNone/>
            </a:pPr>
            <a:r>
              <a:rPr lang="fr-FR">
                <a:latin typeface="Arial"/>
                <a:ea typeface="Arial"/>
                <a:cs typeface="Arial"/>
                <a:sym typeface="Arial"/>
              </a:rPr>
              <a:t>[Pause 5 secondes]</a:t>
            </a:r>
            <a:endParaRPr/>
          </a:p>
          <a:p>
            <a:pPr indent="0" lvl="0" marL="0" rtl="0" algn="l">
              <a:spcBef>
                <a:spcPts val="0"/>
              </a:spcBef>
              <a:spcAft>
                <a:spcPts val="0"/>
              </a:spcAft>
              <a:buNone/>
            </a:pPr>
            <a:r>
              <a:rPr lang="fr-FR">
                <a:latin typeface="Arial"/>
                <a:ea typeface="Arial"/>
                <a:cs typeface="Arial"/>
                <a:sym typeface="Arial"/>
              </a:rPr>
              <a:t>Cliquer pour montrer la réponse</a:t>
            </a:r>
            <a:endParaRPr>
              <a:latin typeface="Arial"/>
              <a:ea typeface="Arial"/>
              <a:cs typeface="Arial"/>
              <a:sym typeface="Arial"/>
            </a:endParaRPr>
          </a:p>
          <a:p>
            <a:pPr indent="0" lvl="0" marL="0" rtl="0" algn="l">
              <a:spcBef>
                <a:spcPts val="0"/>
              </a:spcBef>
              <a:spcAft>
                <a:spcPts val="0"/>
              </a:spcAft>
              <a:buClr>
                <a:schemeClr val="dk1"/>
              </a:buClr>
              <a:buSzPts val="1200"/>
              <a:buFont typeface="Arial"/>
              <a:buNone/>
            </a:pPr>
            <a:r>
              <a:rPr b="1" i="1" lang="fr-FR">
                <a:latin typeface="Arial"/>
                <a:ea typeface="Arial"/>
                <a:cs typeface="Arial"/>
                <a:sym typeface="Arial"/>
              </a:rPr>
              <a:t>Oui ! Il décrit le paysage.</a:t>
            </a:r>
            <a:endParaRPr b="1" i="1">
              <a:latin typeface="Arial"/>
              <a:ea typeface="Arial"/>
              <a:cs typeface="Arial"/>
              <a:sym typeface="Arial"/>
            </a:endParaRPr>
          </a:p>
          <a:p>
            <a:pPr indent="0" lvl="0" marL="0" rtl="0" algn="l">
              <a:spcBef>
                <a:spcPts val="0"/>
              </a:spcBef>
              <a:spcAft>
                <a:spcPts val="0"/>
              </a:spcAft>
              <a:buClr>
                <a:schemeClr val="dk1"/>
              </a:buClr>
              <a:buSzPts val="1200"/>
              <a:buFont typeface="Calibri"/>
              <a:buNone/>
            </a:pPr>
            <a:r>
              <a:t/>
            </a:r>
            <a:endParaRPr b="1" i="1"/>
          </a:p>
        </p:txBody>
      </p:sp>
      <p:sp>
        <p:nvSpPr>
          <p:cNvPr id="174" name="Google Shape;174;p12: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fr-FR"/>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9" name="Shape 179"/>
        <p:cNvGrpSpPr/>
        <p:nvPr/>
      </p:nvGrpSpPr>
      <p:grpSpPr>
        <a:xfrm>
          <a:off x="0" y="0"/>
          <a:ext cx="0" cy="0"/>
          <a:chOff x="0" y="0"/>
          <a:chExt cx="0" cy="0"/>
        </a:xfrm>
      </p:grpSpPr>
      <p:sp>
        <p:nvSpPr>
          <p:cNvPr id="180" name="Google Shape;180;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1" name="Google Shape;181;p1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100"/>
              <a:buFont typeface="Arial"/>
              <a:buNone/>
            </a:pPr>
            <a:r>
              <a:rPr b="1" i="1" lang="fr-FR">
                <a:latin typeface="Arial"/>
                <a:ea typeface="Arial"/>
                <a:cs typeface="Arial"/>
                <a:sym typeface="Arial"/>
              </a:rPr>
              <a:t>Comment Miled décrit-il le paysage au bord de la mer ? </a:t>
            </a:r>
            <a:endParaRPr b="1" i="1"/>
          </a:p>
          <a:p>
            <a:pPr indent="0" lvl="0" marL="0" rtl="0" algn="l">
              <a:spcBef>
                <a:spcPts val="0"/>
              </a:spcBef>
              <a:spcAft>
                <a:spcPts val="0"/>
              </a:spcAft>
              <a:buNone/>
            </a:pPr>
            <a:r>
              <a:rPr b="1" i="1" lang="fr-FR">
                <a:latin typeface="Arial"/>
                <a:ea typeface="Arial"/>
                <a:cs typeface="Arial"/>
                <a:sym typeface="Arial"/>
              </a:rPr>
              <a:t>Quels sont les mots qui manquent à sa description ? Lisons les phrases. </a:t>
            </a:r>
            <a:endParaRPr b="1" i="1"/>
          </a:p>
          <a:p>
            <a:pPr indent="0" lvl="0" marL="0" rtl="0" algn="l">
              <a:spcBef>
                <a:spcPts val="0"/>
              </a:spcBef>
              <a:spcAft>
                <a:spcPts val="0"/>
              </a:spcAft>
              <a:buNone/>
            </a:pPr>
            <a:r>
              <a:rPr lang="fr-FR">
                <a:latin typeface="Arial"/>
                <a:ea typeface="Arial"/>
                <a:cs typeface="Arial"/>
                <a:sym typeface="Arial"/>
              </a:rPr>
              <a:t>Cliquer pour montrer les phrases et les lire avec les apprenants</a:t>
            </a:r>
            <a:endParaRPr/>
          </a:p>
          <a:p>
            <a:pPr indent="0" lvl="0" marL="0" rtl="0" algn="l">
              <a:spcBef>
                <a:spcPts val="0"/>
              </a:spcBef>
              <a:spcAft>
                <a:spcPts val="0"/>
              </a:spcAft>
              <a:buNone/>
            </a:pPr>
            <a:r>
              <a:rPr lang="fr-FR">
                <a:latin typeface="Arial"/>
                <a:ea typeface="Arial"/>
                <a:cs typeface="Arial"/>
                <a:sym typeface="Arial"/>
              </a:rPr>
              <a:t>[Pause 1 minute]</a:t>
            </a:r>
            <a:endParaRPr/>
          </a:p>
          <a:p>
            <a:pPr indent="0" lvl="0" marL="0" rtl="0" algn="l">
              <a:spcBef>
                <a:spcPts val="0"/>
              </a:spcBef>
              <a:spcAft>
                <a:spcPts val="0"/>
              </a:spcAft>
              <a:buClr>
                <a:schemeClr val="dk1"/>
              </a:buClr>
              <a:buSzPts val="1200"/>
              <a:buFont typeface="Arial"/>
              <a:buNone/>
            </a:pPr>
            <a:r>
              <a:rPr b="1" i="1" lang="fr-FR">
                <a:latin typeface="Arial"/>
                <a:ea typeface="Arial"/>
                <a:cs typeface="Arial"/>
                <a:sym typeface="Arial"/>
              </a:rPr>
              <a:t>Nous allons écouter l’enregistrement encore une fois et vous allez compléter la description de Miled.</a:t>
            </a:r>
            <a:endParaRPr/>
          </a:p>
          <a:p>
            <a:pPr indent="0" lvl="0" marL="0" rtl="0" algn="l">
              <a:spcBef>
                <a:spcPts val="0"/>
              </a:spcBef>
              <a:spcAft>
                <a:spcPts val="0"/>
              </a:spcAft>
              <a:buNone/>
            </a:pPr>
            <a:r>
              <a:rPr b="1" i="1" lang="fr-FR">
                <a:latin typeface="Arial"/>
                <a:ea typeface="Arial"/>
                <a:cs typeface="Arial"/>
                <a:sym typeface="Arial"/>
              </a:rPr>
              <a:t>Écrivez le numéro et le mot dans votre cahier. </a:t>
            </a:r>
            <a:endParaRPr b="1" i="1"/>
          </a:p>
          <a:p>
            <a:pPr indent="0" lvl="0" marL="0" rtl="0" algn="just">
              <a:lnSpc>
                <a:spcPct val="114999"/>
              </a:lnSpc>
              <a:spcBef>
                <a:spcPts val="1200"/>
              </a:spcBef>
              <a:spcAft>
                <a:spcPts val="0"/>
              </a:spcAft>
              <a:buNone/>
            </a:pPr>
            <a:r>
              <a:rPr lang="fr-FR">
                <a:latin typeface="Arial"/>
                <a:ea typeface="Arial"/>
                <a:cs typeface="Arial"/>
                <a:sym typeface="Arial"/>
              </a:rPr>
              <a:t>Faire écouter l’enregistrement</a:t>
            </a:r>
            <a:endParaRPr>
              <a:latin typeface="Arial"/>
              <a:ea typeface="Arial"/>
              <a:cs typeface="Arial"/>
              <a:sym typeface="Arial"/>
            </a:endParaRPr>
          </a:p>
          <a:p>
            <a:pPr indent="0" lvl="0" marL="0" rtl="0" algn="just">
              <a:lnSpc>
                <a:spcPct val="114999"/>
              </a:lnSpc>
              <a:spcBef>
                <a:spcPts val="1200"/>
              </a:spcBef>
              <a:spcAft>
                <a:spcPts val="0"/>
              </a:spcAft>
              <a:buNone/>
            </a:pPr>
            <a:r>
              <a:rPr lang="fr-FR">
                <a:latin typeface="Arial"/>
                <a:ea typeface="Arial"/>
                <a:cs typeface="Arial"/>
                <a:sym typeface="Arial"/>
              </a:rPr>
              <a:t>[Enregistrement]</a:t>
            </a:r>
            <a:endParaRPr>
              <a:latin typeface="Arial"/>
              <a:ea typeface="Arial"/>
              <a:cs typeface="Arial"/>
              <a:sym typeface="Arial"/>
            </a:endParaRPr>
          </a:p>
          <a:p>
            <a:pPr indent="0" lvl="0" marL="0" rtl="0" algn="just">
              <a:lnSpc>
                <a:spcPct val="114999"/>
              </a:lnSpc>
              <a:spcBef>
                <a:spcPts val="1200"/>
              </a:spcBef>
              <a:spcAft>
                <a:spcPts val="0"/>
              </a:spcAft>
              <a:buNone/>
            </a:pPr>
            <a:r>
              <a:rPr b="1" lang="fr-FR">
                <a:latin typeface="Arial"/>
                <a:ea typeface="Arial"/>
                <a:cs typeface="Arial"/>
                <a:sym typeface="Arial"/>
              </a:rPr>
              <a:t>Marwan :    </a:t>
            </a:r>
            <a:r>
              <a:rPr lang="fr-FR">
                <a:latin typeface="Arial"/>
                <a:ea typeface="Arial"/>
                <a:cs typeface="Arial"/>
                <a:sym typeface="Arial"/>
              </a:rPr>
              <a:t>Tu as fêté l’anniversaire de ton papa hier ?</a:t>
            </a:r>
            <a:endParaRPr>
              <a:latin typeface="Arial"/>
              <a:ea typeface="Arial"/>
              <a:cs typeface="Arial"/>
              <a:sym typeface="Arial"/>
            </a:endParaRPr>
          </a:p>
          <a:p>
            <a:pPr indent="-889000" lvl="0" marL="901700" rtl="0" algn="just">
              <a:lnSpc>
                <a:spcPct val="114999"/>
              </a:lnSpc>
              <a:spcBef>
                <a:spcPts val="1200"/>
              </a:spcBef>
              <a:spcAft>
                <a:spcPts val="0"/>
              </a:spcAft>
              <a:buNone/>
            </a:pPr>
            <a:r>
              <a:rPr b="1" lang="fr-FR">
                <a:latin typeface="Arial"/>
                <a:ea typeface="Arial"/>
                <a:cs typeface="Arial"/>
                <a:sym typeface="Arial"/>
              </a:rPr>
              <a:t>Miled :         </a:t>
            </a:r>
            <a:r>
              <a:rPr lang="fr-FR">
                <a:latin typeface="Arial"/>
                <a:ea typeface="Arial"/>
                <a:cs typeface="Arial"/>
                <a:sym typeface="Arial"/>
              </a:rPr>
              <a:t>Ouiiiiii, on a été dans un restaurant au bord de la mer. Notre table était presque dans l’eau !</a:t>
            </a:r>
            <a:endParaRPr>
              <a:latin typeface="Arial"/>
              <a:ea typeface="Arial"/>
              <a:cs typeface="Arial"/>
              <a:sym typeface="Arial"/>
            </a:endParaRPr>
          </a:p>
          <a:p>
            <a:pPr indent="0" lvl="0" marL="0" rtl="0" algn="just">
              <a:lnSpc>
                <a:spcPct val="114999"/>
              </a:lnSpc>
              <a:spcBef>
                <a:spcPts val="1200"/>
              </a:spcBef>
              <a:spcAft>
                <a:spcPts val="0"/>
              </a:spcAft>
              <a:buNone/>
            </a:pPr>
            <a:r>
              <a:rPr b="1" lang="fr-FR">
                <a:latin typeface="Arial"/>
                <a:ea typeface="Arial"/>
                <a:cs typeface="Arial"/>
                <a:sym typeface="Arial"/>
              </a:rPr>
              <a:t>Marwan :    </a:t>
            </a:r>
            <a:r>
              <a:rPr lang="fr-FR">
                <a:latin typeface="Arial"/>
                <a:ea typeface="Arial"/>
                <a:cs typeface="Arial"/>
                <a:sym typeface="Arial"/>
              </a:rPr>
              <a:t>Sympa ! C’était beau ?</a:t>
            </a:r>
            <a:endParaRPr>
              <a:latin typeface="Arial"/>
              <a:ea typeface="Arial"/>
              <a:cs typeface="Arial"/>
              <a:sym typeface="Arial"/>
            </a:endParaRPr>
          </a:p>
          <a:p>
            <a:pPr indent="0" lvl="0" marL="0" rtl="0" algn="just">
              <a:lnSpc>
                <a:spcPct val="114999"/>
              </a:lnSpc>
              <a:spcBef>
                <a:spcPts val="1200"/>
              </a:spcBef>
              <a:spcAft>
                <a:spcPts val="0"/>
              </a:spcAft>
              <a:buNone/>
            </a:pPr>
            <a:r>
              <a:rPr b="1" lang="fr-FR">
                <a:latin typeface="Arial"/>
                <a:ea typeface="Arial"/>
                <a:cs typeface="Arial"/>
                <a:sym typeface="Arial"/>
              </a:rPr>
              <a:t>Miled :         </a:t>
            </a:r>
            <a:r>
              <a:rPr lang="fr-FR">
                <a:latin typeface="Arial"/>
                <a:ea typeface="Arial"/>
                <a:cs typeface="Arial"/>
                <a:sym typeface="Arial"/>
              </a:rPr>
              <a:t>Magnifique ! Le paysage était sublime  !</a:t>
            </a:r>
            <a:endParaRPr>
              <a:latin typeface="Arial"/>
              <a:ea typeface="Arial"/>
              <a:cs typeface="Arial"/>
              <a:sym typeface="Arial"/>
            </a:endParaRPr>
          </a:p>
          <a:p>
            <a:pPr indent="0" lvl="0" marL="901700" rtl="0" algn="just">
              <a:lnSpc>
                <a:spcPct val="114999"/>
              </a:lnSpc>
              <a:spcBef>
                <a:spcPts val="1200"/>
              </a:spcBef>
              <a:spcAft>
                <a:spcPts val="0"/>
              </a:spcAft>
              <a:buNone/>
            </a:pPr>
            <a:r>
              <a:rPr lang="fr-FR">
                <a:latin typeface="Arial"/>
                <a:ea typeface="Arial"/>
                <a:cs typeface="Arial"/>
                <a:sym typeface="Arial"/>
              </a:rPr>
              <a:t>Il faisait doux. Un brin d’air léger effleurait notre visage. L’odeur de mer se répandait </a:t>
            </a:r>
            <a:r>
              <a:rPr i="1" lang="fr-FR">
                <a:latin typeface="Arial"/>
                <a:ea typeface="Arial"/>
                <a:cs typeface="Arial"/>
                <a:sym typeface="Arial"/>
              </a:rPr>
              <a:t>hummmm</a:t>
            </a:r>
            <a:r>
              <a:rPr lang="fr-FR">
                <a:latin typeface="Arial"/>
                <a:ea typeface="Arial"/>
                <a:cs typeface="Arial"/>
                <a:sym typeface="Arial"/>
              </a:rPr>
              <a:t> comme un parfum frais.</a:t>
            </a:r>
            <a:endParaRPr>
              <a:latin typeface="Arial"/>
              <a:ea typeface="Arial"/>
              <a:cs typeface="Arial"/>
              <a:sym typeface="Arial"/>
            </a:endParaRPr>
          </a:p>
          <a:p>
            <a:pPr indent="0" lvl="0" marL="0" rtl="0" algn="just">
              <a:lnSpc>
                <a:spcPct val="114999"/>
              </a:lnSpc>
              <a:spcBef>
                <a:spcPts val="1200"/>
              </a:spcBef>
              <a:spcAft>
                <a:spcPts val="0"/>
              </a:spcAft>
              <a:buNone/>
            </a:pPr>
            <a:r>
              <a:rPr b="1" lang="fr-FR">
                <a:latin typeface="Arial"/>
                <a:ea typeface="Arial"/>
                <a:cs typeface="Arial"/>
                <a:sym typeface="Arial"/>
              </a:rPr>
              <a:t>Marwan :</a:t>
            </a:r>
            <a:r>
              <a:rPr lang="fr-FR">
                <a:latin typeface="Arial"/>
                <a:ea typeface="Arial"/>
                <a:cs typeface="Arial"/>
                <a:sym typeface="Arial"/>
              </a:rPr>
              <a:t>    Il y avait des vagues ? Des bateaux ?</a:t>
            </a:r>
            <a:endParaRPr>
              <a:latin typeface="Arial"/>
              <a:ea typeface="Arial"/>
              <a:cs typeface="Arial"/>
              <a:sym typeface="Arial"/>
            </a:endParaRPr>
          </a:p>
          <a:p>
            <a:pPr indent="-889000" lvl="0" marL="901700" rtl="0" algn="just">
              <a:lnSpc>
                <a:spcPct val="114999"/>
              </a:lnSpc>
              <a:spcBef>
                <a:spcPts val="1200"/>
              </a:spcBef>
              <a:spcAft>
                <a:spcPts val="0"/>
              </a:spcAft>
              <a:buNone/>
            </a:pPr>
            <a:r>
              <a:rPr b="1" lang="fr-FR">
                <a:latin typeface="Arial"/>
                <a:ea typeface="Arial"/>
                <a:cs typeface="Arial"/>
                <a:sym typeface="Arial"/>
              </a:rPr>
              <a:t>Miled </a:t>
            </a:r>
            <a:r>
              <a:rPr lang="fr-FR">
                <a:latin typeface="Arial"/>
                <a:ea typeface="Arial"/>
                <a:cs typeface="Arial"/>
                <a:sym typeface="Arial"/>
              </a:rPr>
              <a:t>:         Ouiiiii !!!! Des bateaux flottaient au loin devant nous. Et puis de petites vagues s’écrasaient sous nos pieds sur la plage…..! On les comptait 1-2-3 …..elles roulaient roulaient …roulaient et plafff elles s’écrasaient !</a:t>
            </a:r>
            <a:endParaRPr>
              <a:latin typeface="Arial"/>
              <a:ea typeface="Arial"/>
              <a:cs typeface="Arial"/>
              <a:sym typeface="Arial"/>
            </a:endParaRPr>
          </a:p>
          <a:p>
            <a:pPr indent="-889000" lvl="0" marL="901700" rtl="0" algn="just">
              <a:lnSpc>
                <a:spcPct val="114999"/>
              </a:lnSpc>
              <a:spcBef>
                <a:spcPts val="1200"/>
              </a:spcBef>
              <a:spcAft>
                <a:spcPts val="0"/>
              </a:spcAft>
              <a:buNone/>
            </a:pPr>
            <a:r>
              <a:rPr b="1" lang="fr-FR">
                <a:latin typeface="Arial"/>
                <a:ea typeface="Arial"/>
                <a:cs typeface="Arial"/>
                <a:sym typeface="Arial"/>
              </a:rPr>
              <a:t>Marwan </a:t>
            </a:r>
            <a:r>
              <a:rPr lang="fr-FR">
                <a:latin typeface="Arial"/>
                <a:ea typeface="Arial"/>
                <a:cs typeface="Arial"/>
                <a:sym typeface="Arial"/>
              </a:rPr>
              <a:t>:    Donc vous pouviez toucher les petits poissons ! ?????</a:t>
            </a:r>
            <a:endParaRPr>
              <a:latin typeface="Arial"/>
              <a:ea typeface="Arial"/>
              <a:cs typeface="Arial"/>
              <a:sym typeface="Arial"/>
            </a:endParaRPr>
          </a:p>
          <a:p>
            <a:pPr indent="-889000" lvl="0" marL="901700" rtl="0" algn="just">
              <a:lnSpc>
                <a:spcPct val="114999"/>
              </a:lnSpc>
              <a:spcBef>
                <a:spcPts val="1200"/>
              </a:spcBef>
              <a:spcAft>
                <a:spcPts val="0"/>
              </a:spcAft>
              <a:buNone/>
            </a:pPr>
            <a:r>
              <a:rPr b="1" lang="fr-FR">
                <a:latin typeface="Arial"/>
                <a:ea typeface="Arial"/>
                <a:cs typeface="Arial"/>
                <a:sym typeface="Arial"/>
              </a:rPr>
              <a:t>Miled </a:t>
            </a:r>
            <a:r>
              <a:rPr lang="fr-FR">
                <a:latin typeface="Arial"/>
                <a:ea typeface="Arial"/>
                <a:cs typeface="Arial"/>
                <a:sym typeface="Arial"/>
              </a:rPr>
              <a:t>:        Euhhhh plutôt on touchait le sable léger et blanc avec nos pieds.</a:t>
            </a:r>
            <a:endParaRPr>
              <a:latin typeface="Arial"/>
              <a:ea typeface="Arial"/>
              <a:cs typeface="Arial"/>
              <a:sym typeface="Arial"/>
            </a:endParaRPr>
          </a:p>
          <a:p>
            <a:pPr indent="0" lvl="0" marL="901700" rtl="0" algn="just">
              <a:lnSpc>
                <a:spcPct val="114999"/>
              </a:lnSpc>
              <a:spcBef>
                <a:spcPts val="1200"/>
              </a:spcBef>
              <a:spcAft>
                <a:spcPts val="0"/>
              </a:spcAft>
              <a:buNone/>
            </a:pPr>
            <a:r>
              <a:rPr lang="fr-FR">
                <a:latin typeface="Arial"/>
                <a:ea typeface="Arial"/>
                <a:cs typeface="Arial"/>
                <a:sym typeface="Arial"/>
              </a:rPr>
              <a:t>Quant aux poissons, eh ben ils étaient bien frais dans mon assiette ! Yummy succulents ! Le goût du poisson frais était succulent !</a:t>
            </a:r>
            <a:endParaRPr>
              <a:latin typeface="Arial"/>
              <a:ea typeface="Arial"/>
              <a:cs typeface="Arial"/>
              <a:sym typeface="Arial"/>
            </a:endParaRPr>
          </a:p>
          <a:p>
            <a:pPr indent="0" lvl="0" marL="0" rtl="0" algn="l">
              <a:spcBef>
                <a:spcPts val="1200"/>
              </a:spcBef>
              <a:spcAft>
                <a:spcPts val="0"/>
              </a:spcAft>
              <a:buNone/>
            </a:pPr>
            <a:r>
              <a:t/>
            </a:r>
            <a:endParaRPr/>
          </a:p>
          <a:p>
            <a:pPr indent="0" lvl="0" marL="0" rtl="0" algn="l">
              <a:spcBef>
                <a:spcPts val="0"/>
              </a:spcBef>
              <a:spcAft>
                <a:spcPts val="0"/>
              </a:spcAft>
              <a:buClr>
                <a:schemeClr val="dk1"/>
              </a:buClr>
              <a:buSzPts val="1200"/>
              <a:buFont typeface="Calibri"/>
              <a:buNone/>
            </a:pPr>
            <a:r>
              <a:t/>
            </a:r>
            <a:endParaRPr b="1" i="1"/>
          </a:p>
          <a:p>
            <a:pPr indent="0" lvl="0" marL="0" rtl="0" algn="l">
              <a:spcBef>
                <a:spcPts val="0"/>
              </a:spcBef>
              <a:spcAft>
                <a:spcPts val="0"/>
              </a:spcAft>
              <a:buClr>
                <a:schemeClr val="dk1"/>
              </a:buClr>
              <a:buSzPts val="1200"/>
              <a:buFont typeface="Calibri"/>
              <a:buNone/>
            </a:pPr>
            <a:r>
              <a:t/>
            </a:r>
            <a:endParaRPr/>
          </a:p>
        </p:txBody>
      </p:sp>
      <p:sp>
        <p:nvSpPr>
          <p:cNvPr id="182" name="Google Shape;182;p13: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fr-FR"/>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7" name="Shape 187"/>
        <p:cNvGrpSpPr/>
        <p:nvPr/>
      </p:nvGrpSpPr>
      <p:grpSpPr>
        <a:xfrm>
          <a:off x="0" y="0"/>
          <a:ext cx="0" cy="0"/>
          <a:chOff x="0" y="0"/>
          <a:chExt cx="0" cy="0"/>
        </a:xfrm>
      </p:grpSpPr>
      <p:sp>
        <p:nvSpPr>
          <p:cNvPr id="188" name="Google Shape;188;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9" name="Google Shape;189;p1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200"/>
              <a:buFont typeface="Calibri"/>
              <a:buNone/>
            </a:pPr>
            <a:r>
              <a:rPr lang="fr-FR"/>
              <a:t>Avant de passer à la correction demander aux apprenants de comparer leurs réponses en binôme </a:t>
            </a:r>
            <a:endParaRPr/>
          </a:p>
          <a:p>
            <a:pPr indent="0" lvl="0" marL="0" rtl="0" algn="l">
              <a:spcBef>
                <a:spcPts val="0"/>
              </a:spcBef>
              <a:spcAft>
                <a:spcPts val="0"/>
              </a:spcAft>
              <a:buClr>
                <a:schemeClr val="dk1"/>
              </a:buClr>
              <a:buSzPts val="1200"/>
              <a:buFont typeface="Calibri"/>
              <a:buNone/>
            </a:pPr>
            <a:r>
              <a:rPr lang="fr-FR"/>
              <a:t>Faire la correction avec l’ensemble de la classe et cliquer pour afficher le corrigé </a:t>
            </a:r>
            <a:endParaRPr/>
          </a:p>
          <a:p>
            <a:pPr indent="0" lvl="0" marL="0" rtl="0" algn="l">
              <a:spcBef>
                <a:spcPts val="0"/>
              </a:spcBef>
              <a:spcAft>
                <a:spcPts val="0"/>
              </a:spcAft>
              <a:buClr>
                <a:schemeClr val="dk1"/>
              </a:buClr>
              <a:buSzPts val="1100"/>
              <a:buFont typeface="Arial"/>
              <a:buNone/>
            </a:pPr>
            <a:r>
              <a:t/>
            </a:r>
            <a:endParaRPr b="1" i="1"/>
          </a:p>
        </p:txBody>
      </p:sp>
      <p:sp>
        <p:nvSpPr>
          <p:cNvPr id="190" name="Google Shape;190;p14: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fr-FR"/>
              <a:t>‹#›</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1" name="Shape 201"/>
        <p:cNvGrpSpPr/>
        <p:nvPr/>
      </p:nvGrpSpPr>
      <p:grpSpPr>
        <a:xfrm>
          <a:off x="0" y="0"/>
          <a:ext cx="0" cy="0"/>
          <a:chOff x="0" y="0"/>
          <a:chExt cx="0" cy="0"/>
        </a:xfrm>
      </p:grpSpPr>
      <p:sp>
        <p:nvSpPr>
          <p:cNvPr id="202" name="Google Shape;202;p15: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0"/>
              </a:spcBef>
              <a:spcAft>
                <a:spcPts val="0"/>
              </a:spcAft>
              <a:buNone/>
            </a:pPr>
            <a:r>
              <a:rPr b="1" lang="fr-FR" u="sng">
                <a:latin typeface="Arial"/>
                <a:ea typeface="Arial"/>
                <a:cs typeface="Arial"/>
                <a:sym typeface="Arial"/>
              </a:rPr>
              <a:t>Expression orale</a:t>
            </a:r>
            <a:endParaRPr/>
          </a:p>
          <a:p>
            <a:pPr indent="0" lvl="0" marL="0" rtl="0" algn="l">
              <a:spcBef>
                <a:spcPts val="0"/>
              </a:spcBef>
              <a:spcAft>
                <a:spcPts val="0"/>
              </a:spcAft>
              <a:buNone/>
            </a:pPr>
            <a:r>
              <a:rPr b="1" lang="fr-FR">
                <a:latin typeface="Arial"/>
                <a:ea typeface="Arial"/>
                <a:cs typeface="Arial"/>
                <a:sym typeface="Arial"/>
              </a:rPr>
              <a:t>Objectif du curriculum </a:t>
            </a:r>
            <a:endParaRPr/>
          </a:p>
          <a:p>
            <a:pPr indent="0" lvl="0" marL="0" rtl="0" algn="l">
              <a:spcBef>
                <a:spcPts val="0"/>
              </a:spcBef>
              <a:spcAft>
                <a:spcPts val="0"/>
              </a:spcAft>
              <a:buClr>
                <a:srgbClr val="000000"/>
              </a:buClr>
              <a:buSzPts val="1100"/>
              <a:buFont typeface="Arial"/>
              <a:buNone/>
            </a:pPr>
            <a:r>
              <a:rPr lang="fr-FR" sz="1100">
                <a:solidFill>
                  <a:srgbClr val="000000"/>
                </a:solidFill>
                <a:latin typeface="Arial"/>
                <a:ea typeface="Arial"/>
                <a:cs typeface="Arial"/>
                <a:sym typeface="Arial"/>
              </a:rPr>
              <a:t>Rendre compte d'une sortie, d'une visite, d'un événement.</a:t>
            </a:r>
            <a:endParaRPr sz="1100">
              <a:solidFill>
                <a:srgbClr val="000000"/>
              </a:solidFill>
              <a:latin typeface="Arial"/>
              <a:ea typeface="Arial"/>
              <a:cs typeface="Arial"/>
              <a:sym typeface="Arial"/>
            </a:endParaRPr>
          </a:p>
          <a:p>
            <a:pPr indent="0" lvl="0" marL="0" rtl="0" algn="l">
              <a:spcBef>
                <a:spcPts val="0"/>
              </a:spcBef>
              <a:spcAft>
                <a:spcPts val="0"/>
              </a:spcAft>
              <a:buClr>
                <a:schemeClr val="dk1"/>
              </a:buClr>
              <a:buSzPts val="1100"/>
              <a:buFont typeface="Calibri"/>
              <a:buNone/>
            </a:pPr>
            <a:r>
              <a:t/>
            </a:r>
            <a:endParaRPr sz="1100">
              <a:solidFill>
                <a:srgbClr val="000000"/>
              </a:solidFill>
            </a:endParaRPr>
          </a:p>
          <a:p>
            <a:pPr indent="0" lvl="0" marL="0" rtl="0" algn="l">
              <a:lnSpc>
                <a:spcPct val="115000"/>
              </a:lnSpc>
              <a:spcBef>
                <a:spcPts val="0"/>
              </a:spcBef>
              <a:spcAft>
                <a:spcPts val="0"/>
              </a:spcAft>
              <a:buClr>
                <a:schemeClr val="dk1"/>
              </a:buClr>
              <a:buSzPts val="1400"/>
              <a:buFont typeface="Arial"/>
              <a:buNone/>
            </a:pPr>
            <a:r>
              <a:rPr b="1" lang="fr-FR">
                <a:highlight>
                  <a:schemeClr val="lt1"/>
                </a:highlight>
                <a:latin typeface="Arial"/>
                <a:ea typeface="Arial"/>
                <a:cs typeface="Arial"/>
                <a:sym typeface="Arial"/>
              </a:rPr>
              <a:t>Objectif sp</a:t>
            </a:r>
            <a:r>
              <a:rPr b="1" lang="fr-FR">
                <a:latin typeface="Arial"/>
                <a:ea typeface="Arial"/>
                <a:cs typeface="Arial"/>
                <a:sym typeface="Arial"/>
              </a:rPr>
              <a:t>é</a:t>
            </a:r>
            <a:r>
              <a:rPr b="1" lang="fr-FR">
                <a:highlight>
                  <a:schemeClr val="lt1"/>
                </a:highlight>
                <a:latin typeface="Arial"/>
                <a:ea typeface="Arial"/>
                <a:cs typeface="Arial"/>
                <a:sym typeface="Arial"/>
              </a:rPr>
              <a:t>cifique</a:t>
            </a:r>
            <a:endParaRPr/>
          </a:p>
          <a:p>
            <a:pPr indent="0" lvl="0" marL="0" rtl="0" algn="l">
              <a:spcBef>
                <a:spcPts val="0"/>
              </a:spcBef>
              <a:spcAft>
                <a:spcPts val="0"/>
              </a:spcAft>
              <a:buClr>
                <a:schemeClr val="dk1"/>
              </a:buClr>
              <a:buSzPts val="1100"/>
              <a:buFont typeface="Arial"/>
              <a:buNone/>
            </a:pPr>
            <a:r>
              <a:rPr lang="fr-FR" sz="1100">
                <a:latin typeface="Arial"/>
                <a:ea typeface="Arial"/>
                <a:cs typeface="Arial"/>
                <a:sym typeface="Arial"/>
              </a:rPr>
              <a:t>Décrire un paysage dans le cadre d’une narration</a:t>
            </a:r>
            <a:endParaRPr sz="1100">
              <a:latin typeface="Arial"/>
              <a:ea typeface="Arial"/>
              <a:cs typeface="Arial"/>
              <a:sym typeface="Arial"/>
            </a:endParaRPr>
          </a:p>
          <a:p>
            <a:pPr indent="0" lvl="0" marL="0" rtl="0" algn="l">
              <a:lnSpc>
                <a:spcPct val="115000"/>
              </a:lnSpc>
              <a:spcBef>
                <a:spcPts val="0"/>
              </a:spcBef>
              <a:spcAft>
                <a:spcPts val="0"/>
              </a:spcAft>
              <a:buClr>
                <a:schemeClr val="dk1"/>
              </a:buClr>
              <a:buSzPts val="1400"/>
              <a:buFont typeface="Calibri"/>
              <a:buNone/>
            </a:pPr>
            <a:r>
              <a:t/>
            </a:r>
            <a:endParaRPr>
              <a:solidFill>
                <a:srgbClr val="000000"/>
              </a:solidFill>
            </a:endParaRPr>
          </a:p>
        </p:txBody>
      </p:sp>
      <p:sp>
        <p:nvSpPr>
          <p:cNvPr id="203" name="Google Shape;203;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7" name="Shape 207"/>
        <p:cNvGrpSpPr/>
        <p:nvPr/>
      </p:nvGrpSpPr>
      <p:grpSpPr>
        <a:xfrm>
          <a:off x="0" y="0"/>
          <a:ext cx="0" cy="0"/>
          <a:chOff x="0" y="0"/>
          <a:chExt cx="0" cy="0"/>
        </a:xfrm>
      </p:grpSpPr>
      <p:sp>
        <p:nvSpPr>
          <p:cNvPr id="208" name="Google Shape;208;p1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400"/>
              <a:buFont typeface="Calibri"/>
              <a:buNone/>
            </a:pPr>
            <a:r>
              <a:t/>
            </a:r>
            <a:endParaRPr>
              <a:solidFill>
                <a:srgbClr val="000000"/>
              </a:solidFill>
            </a:endParaRPr>
          </a:p>
        </p:txBody>
      </p:sp>
      <p:sp>
        <p:nvSpPr>
          <p:cNvPr id="209" name="Google Shape;209;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4" name="Shape 214"/>
        <p:cNvGrpSpPr/>
        <p:nvPr/>
      </p:nvGrpSpPr>
      <p:grpSpPr>
        <a:xfrm>
          <a:off x="0" y="0"/>
          <a:ext cx="0" cy="0"/>
          <a:chOff x="0" y="0"/>
          <a:chExt cx="0" cy="0"/>
        </a:xfrm>
      </p:grpSpPr>
      <p:sp>
        <p:nvSpPr>
          <p:cNvPr id="215" name="Google Shape;215;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6" name="Google Shape;216;p1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200"/>
              <a:buFont typeface="Arial"/>
              <a:buNone/>
            </a:pPr>
            <a:r>
              <a:rPr b="1" i="1" lang="fr-FR">
                <a:latin typeface="Arial"/>
                <a:ea typeface="Arial"/>
                <a:cs typeface="Arial"/>
                <a:sym typeface="Arial"/>
              </a:rPr>
              <a:t>Écoutons et lisons bien ces phrases. Quels sont les éléments mentionnés ?</a:t>
            </a:r>
            <a:endParaRPr/>
          </a:p>
          <a:p>
            <a:pPr indent="0" lvl="0" marL="0" rtl="0" algn="l">
              <a:spcBef>
                <a:spcPts val="0"/>
              </a:spcBef>
              <a:spcAft>
                <a:spcPts val="0"/>
              </a:spcAft>
              <a:buClr>
                <a:schemeClr val="dk1"/>
              </a:buClr>
              <a:buSzPts val="1200"/>
              <a:buFont typeface="Arial"/>
              <a:buNone/>
            </a:pPr>
            <a:r>
              <a:rPr lang="fr-FR">
                <a:latin typeface="Arial"/>
                <a:ea typeface="Arial"/>
                <a:cs typeface="Arial"/>
                <a:sym typeface="Arial"/>
              </a:rPr>
              <a:t>Faire écouter l’’extrait de l’enregistrement</a:t>
            </a:r>
            <a:endParaRPr/>
          </a:p>
          <a:p>
            <a:pPr indent="0" lvl="0" marL="0" rtl="0" algn="l">
              <a:spcBef>
                <a:spcPts val="0"/>
              </a:spcBef>
              <a:spcAft>
                <a:spcPts val="0"/>
              </a:spcAft>
              <a:buClr>
                <a:schemeClr val="dk1"/>
              </a:buClr>
              <a:buSzPts val="1200"/>
              <a:buFont typeface="Arial"/>
              <a:buNone/>
            </a:pPr>
            <a:r>
              <a:rPr lang="fr-FR">
                <a:latin typeface="Arial"/>
                <a:ea typeface="Arial"/>
                <a:cs typeface="Arial"/>
                <a:sym typeface="Arial"/>
              </a:rPr>
              <a:t>[Enregistrement]</a:t>
            </a:r>
            <a:endParaRPr/>
          </a:p>
          <a:p>
            <a:pPr indent="0" lvl="0" marL="0" rtl="0" algn="l">
              <a:spcBef>
                <a:spcPts val="0"/>
              </a:spcBef>
              <a:spcAft>
                <a:spcPts val="0"/>
              </a:spcAft>
              <a:buNone/>
            </a:pPr>
            <a:r>
              <a:rPr lang="fr-FR">
                <a:latin typeface="Arial"/>
                <a:ea typeface="Arial"/>
                <a:cs typeface="Arial"/>
                <a:sym typeface="Arial"/>
              </a:rPr>
              <a:t>[</a:t>
            </a:r>
            <a:r>
              <a:rPr b="1" lang="fr-FR">
                <a:latin typeface="Arial"/>
                <a:ea typeface="Arial"/>
                <a:cs typeface="Arial"/>
                <a:sym typeface="Arial"/>
              </a:rPr>
              <a:t>Il faisait doux</a:t>
            </a:r>
            <a:r>
              <a:rPr lang="fr-FR">
                <a:latin typeface="Arial"/>
                <a:ea typeface="Arial"/>
                <a:cs typeface="Arial"/>
                <a:sym typeface="Arial"/>
              </a:rPr>
              <a:t>. </a:t>
            </a:r>
            <a:endParaRPr/>
          </a:p>
          <a:p>
            <a:pPr indent="0" lvl="0" marL="0" rtl="0" algn="l">
              <a:spcBef>
                <a:spcPts val="0"/>
              </a:spcBef>
              <a:spcAft>
                <a:spcPts val="0"/>
              </a:spcAft>
              <a:buClr>
                <a:schemeClr val="dk1"/>
              </a:buClr>
              <a:buSzPts val="1200"/>
              <a:buFont typeface="Arial"/>
              <a:buNone/>
            </a:pPr>
            <a:r>
              <a:rPr b="1" lang="fr-FR">
                <a:latin typeface="Arial"/>
                <a:ea typeface="Arial"/>
                <a:cs typeface="Arial"/>
                <a:sym typeface="Arial"/>
              </a:rPr>
              <a:t>L’odeur de la mer se répandait </a:t>
            </a:r>
            <a:r>
              <a:rPr lang="fr-FR">
                <a:latin typeface="Arial"/>
                <a:ea typeface="Arial"/>
                <a:cs typeface="Arial"/>
                <a:sym typeface="Arial"/>
              </a:rPr>
              <a:t>comme un parfum frais.</a:t>
            </a:r>
            <a:endParaRPr/>
          </a:p>
          <a:p>
            <a:pPr indent="0" lvl="0" marL="0" rtl="0" algn="just">
              <a:lnSpc>
                <a:spcPct val="115000"/>
              </a:lnSpc>
              <a:spcBef>
                <a:spcPts val="1200"/>
              </a:spcBef>
              <a:spcAft>
                <a:spcPts val="0"/>
              </a:spcAft>
              <a:buClr>
                <a:schemeClr val="dk1"/>
              </a:buClr>
              <a:buSzPts val="1100"/>
              <a:buFont typeface="Arial"/>
              <a:buNone/>
            </a:pPr>
            <a:r>
              <a:rPr b="1" lang="fr-FR">
                <a:latin typeface="Arial"/>
                <a:ea typeface="Arial"/>
                <a:cs typeface="Arial"/>
                <a:sym typeface="Arial"/>
              </a:rPr>
              <a:t>Des bateaux flottaient </a:t>
            </a:r>
            <a:r>
              <a:rPr lang="fr-FR">
                <a:latin typeface="Arial"/>
                <a:ea typeface="Arial"/>
                <a:cs typeface="Arial"/>
                <a:sym typeface="Arial"/>
              </a:rPr>
              <a:t>au loin devant nous.</a:t>
            </a:r>
            <a:endParaRPr/>
          </a:p>
          <a:p>
            <a:pPr indent="-889000" lvl="0" marL="901700" rtl="0" algn="just">
              <a:lnSpc>
                <a:spcPct val="115000"/>
              </a:lnSpc>
              <a:spcBef>
                <a:spcPts val="1200"/>
              </a:spcBef>
              <a:spcAft>
                <a:spcPts val="0"/>
              </a:spcAft>
              <a:buNone/>
            </a:pPr>
            <a:r>
              <a:rPr b="1" lang="fr-FR">
                <a:latin typeface="Arial"/>
                <a:ea typeface="Arial"/>
                <a:cs typeface="Arial"/>
                <a:sym typeface="Arial"/>
              </a:rPr>
              <a:t>De petites vagues s’écrasaient </a:t>
            </a:r>
            <a:r>
              <a:rPr lang="fr-FR">
                <a:latin typeface="Arial"/>
                <a:ea typeface="Arial"/>
                <a:cs typeface="Arial"/>
                <a:sym typeface="Arial"/>
              </a:rPr>
              <a:t>sous nos pieds sur la plage ! </a:t>
            </a:r>
            <a:endParaRPr/>
          </a:p>
          <a:p>
            <a:pPr indent="-889000" lvl="0" marL="901700" rtl="0" algn="just">
              <a:lnSpc>
                <a:spcPct val="115000"/>
              </a:lnSpc>
              <a:spcBef>
                <a:spcPts val="1200"/>
              </a:spcBef>
              <a:spcAft>
                <a:spcPts val="0"/>
              </a:spcAft>
              <a:buClr>
                <a:schemeClr val="dk1"/>
              </a:buClr>
              <a:buSzPts val="1100"/>
              <a:buFont typeface="Arial"/>
              <a:buNone/>
            </a:pPr>
            <a:r>
              <a:rPr lang="fr-FR">
                <a:latin typeface="Arial"/>
                <a:ea typeface="Arial"/>
                <a:cs typeface="Arial"/>
                <a:sym typeface="Arial"/>
              </a:rPr>
              <a:t>Vous pouviez toucher les petits poissons ?</a:t>
            </a:r>
            <a:endParaRPr/>
          </a:p>
          <a:p>
            <a:pPr indent="0" lvl="0" marL="12700" rtl="0" algn="just">
              <a:lnSpc>
                <a:spcPct val="115000"/>
              </a:lnSpc>
              <a:spcBef>
                <a:spcPts val="1200"/>
              </a:spcBef>
              <a:spcAft>
                <a:spcPts val="0"/>
              </a:spcAft>
              <a:buClr>
                <a:schemeClr val="dk1"/>
              </a:buClr>
              <a:buSzPts val="1100"/>
              <a:buFont typeface="Arial"/>
              <a:buNone/>
            </a:pPr>
            <a:r>
              <a:rPr b="1" lang="fr-FR">
                <a:latin typeface="Arial"/>
                <a:ea typeface="Arial"/>
                <a:cs typeface="Arial"/>
                <a:sym typeface="Arial"/>
              </a:rPr>
              <a:t>On touchait le sable léger et blanc</a:t>
            </a:r>
            <a:r>
              <a:rPr lang="fr-FR">
                <a:latin typeface="Arial"/>
                <a:ea typeface="Arial"/>
                <a:cs typeface="Arial"/>
                <a:sym typeface="Arial"/>
              </a:rPr>
              <a:t> avec nos pieds.</a:t>
            </a:r>
            <a:endParaRPr/>
          </a:p>
          <a:p>
            <a:pPr indent="0" lvl="0" marL="0" rtl="0" algn="just">
              <a:lnSpc>
                <a:spcPct val="115000"/>
              </a:lnSpc>
              <a:spcBef>
                <a:spcPts val="1200"/>
              </a:spcBef>
              <a:spcAft>
                <a:spcPts val="0"/>
              </a:spcAft>
              <a:buClr>
                <a:schemeClr val="dk1"/>
              </a:buClr>
              <a:buSzPts val="1100"/>
              <a:buFont typeface="Arial"/>
              <a:buNone/>
            </a:pPr>
            <a:r>
              <a:rPr b="1" lang="fr-FR">
                <a:latin typeface="Arial"/>
                <a:ea typeface="Arial"/>
                <a:cs typeface="Arial"/>
                <a:sym typeface="Arial"/>
              </a:rPr>
              <a:t>Le goût du poisson frais </a:t>
            </a:r>
            <a:r>
              <a:rPr lang="fr-FR">
                <a:latin typeface="Arial"/>
                <a:ea typeface="Arial"/>
                <a:cs typeface="Arial"/>
                <a:sym typeface="Arial"/>
              </a:rPr>
              <a:t>était succulent !]</a:t>
            </a:r>
            <a:endParaRPr/>
          </a:p>
          <a:p>
            <a:pPr indent="0" lvl="0" marL="0" rtl="0" algn="l">
              <a:spcBef>
                <a:spcPts val="1200"/>
              </a:spcBef>
              <a:spcAft>
                <a:spcPts val="0"/>
              </a:spcAft>
              <a:buClr>
                <a:schemeClr val="dk1"/>
              </a:buClr>
              <a:buSzPts val="1200"/>
              <a:buFont typeface="Calibri"/>
              <a:buNone/>
            </a:pPr>
            <a:r>
              <a:t/>
            </a:r>
            <a:endParaRPr/>
          </a:p>
          <a:p>
            <a:pPr indent="0" lvl="0" marL="0" rtl="0" algn="l">
              <a:spcBef>
                <a:spcPts val="0"/>
              </a:spcBef>
              <a:spcAft>
                <a:spcPts val="0"/>
              </a:spcAft>
              <a:buClr>
                <a:schemeClr val="dk1"/>
              </a:buClr>
              <a:buSzPts val="1200"/>
              <a:buFont typeface="Arial"/>
              <a:buNone/>
            </a:pPr>
            <a:r>
              <a:rPr b="1" i="1" lang="fr-FR">
                <a:latin typeface="Arial"/>
                <a:ea typeface="Arial"/>
                <a:cs typeface="Arial"/>
                <a:sym typeface="Arial"/>
              </a:rPr>
              <a:t>Quels sont les éléments mentionnés ?</a:t>
            </a:r>
            <a:endParaRPr/>
          </a:p>
          <a:p>
            <a:pPr indent="0" lvl="0" marL="0" rtl="0" algn="l">
              <a:spcBef>
                <a:spcPts val="0"/>
              </a:spcBef>
              <a:spcAft>
                <a:spcPts val="0"/>
              </a:spcAft>
              <a:buClr>
                <a:schemeClr val="dk1"/>
              </a:buClr>
              <a:buSzPts val="1200"/>
              <a:buFont typeface="Arial"/>
              <a:buNone/>
            </a:pPr>
            <a:r>
              <a:rPr lang="fr-FR">
                <a:latin typeface="Arial"/>
                <a:ea typeface="Arial"/>
                <a:cs typeface="Arial"/>
                <a:sym typeface="Arial"/>
              </a:rPr>
              <a:t>[Pause 5 secondes]</a:t>
            </a:r>
            <a:endParaRPr/>
          </a:p>
          <a:p>
            <a:pPr indent="0" lvl="0" marL="0" rtl="0" algn="l">
              <a:spcBef>
                <a:spcPts val="0"/>
              </a:spcBef>
              <a:spcAft>
                <a:spcPts val="0"/>
              </a:spcAft>
              <a:buClr>
                <a:schemeClr val="dk1"/>
              </a:buClr>
              <a:buSzPts val="1200"/>
              <a:buFont typeface="Arial"/>
              <a:buNone/>
            </a:pPr>
            <a:r>
              <a:rPr b="1" i="1" lang="fr-FR">
                <a:latin typeface="Arial"/>
                <a:ea typeface="Arial"/>
                <a:cs typeface="Arial"/>
                <a:sym typeface="Arial"/>
              </a:rPr>
              <a:t>La mer, les bateaux, le sable, les poissons, la plage.</a:t>
            </a:r>
            <a:endParaRPr/>
          </a:p>
          <a:p>
            <a:pPr indent="0" lvl="0" marL="0" rtl="0" algn="l">
              <a:spcBef>
                <a:spcPts val="0"/>
              </a:spcBef>
              <a:spcAft>
                <a:spcPts val="0"/>
              </a:spcAft>
              <a:buClr>
                <a:schemeClr val="dk1"/>
              </a:buClr>
              <a:buSzPts val="1200"/>
              <a:buFont typeface="Arial"/>
              <a:buNone/>
            </a:pPr>
            <a:r>
              <a:rPr b="1" i="1" lang="fr-FR">
                <a:latin typeface="Arial"/>
                <a:ea typeface="Arial"/>
                <a:cs typeface="Arial"/>
                <a:sym typeface="Arial"/>
              </a:rPr>
              <a:t>Que dit-on au sujet de ses éléments ?</a:t>
            </a:r>
            <a:endParaRPr b="1" i="1">
              <a:latin typeface="Arial"/>
              <a:ea typeface="Arial"/>
              <a:cs typeface="Arial"/>
              <a:sym typeface="Arial"/>
            </a:endParaRPr>
          </a:p>
          <a:p>
            <a:pPr indent="0" lvl="0" marL="0" rtl="0" algn="l">
              <a:spcBef>
                <a:spcPts val="0"/>
              </a:spcBef>
              <a:spcAft>
                <a:spcPts val="0"/>
              </a:spcAft>
              <a:buNone/>
            </a:pPr>
            <a:r>
              <a:rPr lang="fr-FR">
                <a:latin typeface="Arial"/>
                <a:ea typeface="Arial"/>
                <a:cs typeface="Arial"/>
                <a:sym typeface="Arial"/>
              </a:rPr>
              <a:t>[Pause 5 secondes] </a:t>
            </a:r>
            <a:endParaRPr/>
          </a:p>
          <a:p>
            <a:pPr indent="0" lvl="0" marL="0" rtl="0" algn="l">
              <a:spcBef>
                <a:spcPts val="0"/>
              </a:spcBef>
              <a:spcAft>
                <a:spcPts val="0"/>
              </a:spcAft>
              <a:buNone/>
            </a:pPr>
            <a:r>
              <a:rPr b="1" i="1" lang="fr-FR">
                <a:latin typeface="Arial"/>
                <a:ea typeface="Arial"/>
                <a:cs typeface="Arial"/>
                <a:sym typeface="Arial"/>
              </a:rPr>
              <a:t>L’odeur de mer se répandait, des bateaux flottaient, de petites vagues s’écrasaient, etc.</a:t>
            </a:r>
            <a:endParaRPr i="1"/>
          </a:p>
          <a:p>
            <a:pPr indent="0" lvl="0" marL="0" rtl="0" algn="l">
              <a:spcBef>
                <a:spcPts val="0"/>
              </a:spcBef>
              <a:spcAft>
                <a:spcPts val="0"/>
              </a:spcAft>
              <a:buClr>
                <a:schemeClr val="dk1"/>
              </a:buClr>
              <a:buSzPts val="1200"/>
              <a:buFont typeface="Arial"/>
              <a:buNone/>
            </a:pPr>
            <a:r>
              <a:rPr b="1" i="1" lang="fr-FR">
                <a:latin typeface="Arial"/>
                <a:ea typeface="Arial"/>
                <a:cs typeface="Arial"/>
                <a:sym typeface="Arial"/>
              </a:rPr>
              <a:t>Ces phrases vous permettent-elles d’imaginer le paysage ?</a:t>
            </a:r>
            <a:endParaRPr/>
          </a:p>
          <a:p>
            <a:pPr indent="0" lvl="0" marL="0" rtl="0" algn="l">
              <a:spcBef>
                <a:spcPts val="0"/>
              </a:spcBef>
              <a:spcAft>
                <a:spcPts val="0"/>
              </a:spcAft>
              <a:buNone/>
            </a:pPr>
            <a:r>
              <a:rPr lang="fr-FR">
                <a:latin typeface="Arial"/>
                <a:ea typeface="Arial"/>
                <a:cs typeface="Arial"/>
                <a:sym typeface="Arial"/>
              </a:rPr>
              <a:t>[Pause 3 secondes]</a:t>
            </a:r>
            <a:endParaRPr/>
          </a:p>
          <a:p>
            <a:pPr indent="0" lvl="0" marL="0" rtl="0" algn="l">
              <a:spcBef>
                <a:spcPts val="0"/>
              </a:spcBef>
              <a:spcAft>
                <a:spcPts val="0"/>
              </a:spcAft>
              <a:buClr>
                <a:schemeClr val="dk1"/>
              </a:buClr>
              <a:buSzPts val="1200"/>
              <a:buFont typeface="Arial"/>
              <a:buNone/>
            </a:pPr>
            <a:r>
              <a:rPr b="1" i="1" lang="fr-FR">
                <a:latin typeface="Arial"/>
                <a:ea typeface="Arial"/>
                <a:cs typeface="Arial"/>
                <a:sym typeface="Arial"/>
              </a:rPr>
              <a:t>Qu’est-ce qui vous a aidé à imaginer le paysage, un peu comme si vous étiez là-bas ?</a:t>
            </a:r>
            <a:endParaRPr/>
          </a:p>
          <a:p>
            <a:pPr indent="0" lvl="0" marL="0" rtl="0" algn="l">
              <a:spcBef>
                <a:spcPts val="0"/>
              </a:spcBef>
              <a:spcAft>
                <a:spcPts val="0"/>
              </a:spcAft>
              <a:buNone/>
            </a:pPr>
            <a:r>
              <a:rPr lang="fr-FR">
                <a:latin typeface="Arial"/>
                <a:ea typeface="Arial"/>
                <a:cs typeface="Arial"/>
                <a:sym typeface="Arial"/>
              </a:rPr>
              <a:t>[Pause 5 secondes]</a:t>
            </a:r>
            <a:endParaRPr/>
          </a:p>
          <a:p>
            <a:pPr indent="0" lvl="0" marL="0" rtl="0" algn="l">
              <a:spcBef>
                <a:spcPts val="0"/>
              </a:spcBef>
              <a:spcAft>
                <a:spcPts val="0"/>
              </a:spcAft>
              <a:buNone/>
            </a:pPr>
            <a:r>
              <a:rPr b="1" i="1" lang="fr-FR">
                <a:latin typeface="Arial"/>
                <a:ea typeface="Arial"/>
                <a:cs typeface="Arial"/>
                <a:sym typeface="Arial"/>
              </a:rPr>
              <a:t>La description du paysage à travers les 5 sens. </a:t>
            </a:r>
            <a:endParaRPr/>
          </a:p>
          <a:p>
            <a:pPr indent="0" lvl="0" marL="0" rtl="0" algn="l">
              <a:spcBef>
                <a:spcPts val="0"/>
              </a:spcBef>
              <a:spcAft>
                <a:spcPts val="0"/>
              </a:spcAft>
              <a:buNone/>
            </a:pPr>
            <a:r>
              <a:rPr b="1" i="1" lang="fr-FR">
                <a:latin typeface="Arial"/>
                <a:ea typeface="Arial"/>
                <a:cs typeface="Arial"/>
                <a:sym typeface="Arial"/>
              </a:rPr>
              <a:t>Quel sens utilise-t-on pour décrire chaque  élément du paysage ?</a:t>
            </a:r>
            <a:endParaRPr/>
          </a:p>
          <a:p>
            <a:pPr indent="0" lvl="0" marL="0" rtl="0" algn="l">
              <a:spcBef>
                <a:spcPts val="0"/>
              </a:spcBef>
              <a:spcAft>
                <a:spcPts val="0"/>
              </a:spcAft>
              <a:buNone/>
            </a:pPr>
            <a:r>
              <a:rPr lang="fr-FR">
                <a:latin typeface="Arial"/>
                <a:ea typeface="Arial"/>
                <a:cs typeface="Arial"/>
                <a:sym typeface="Arial"/>
              </a:rPr>
              <a:t>[Pause 10 secondes]</a:t>
            </a:r>
            <a:endParaRPr/>
          </a:p>
          <a:p>
            <a:pPr indent="0" lvl="0" marL="0" rtl="0" algn="l">
              <a:spcBef>
                <a:spcPts val="0"/>
              </a:spcBef>
              <a:spcAft>
                <a:spcPts val="0"/>
              </a:spcAft>
              <a:buNone/>
            </a:pPr>
            <a:r>
              <a:rPr b="1" i="1" lang="fr-FR">
                <a:latin typeface="Arial"/>
                <a:ea typeface="Arial"/>
                <a:cs typeface="Arial"/>
                <a:sym typeface="Arial"/>
              </a:rPr>
              <a:t>L’odeur de la mer se répandait comme un parfum frais : l’odorat </a:t>
            </a:r>
            <a:endParaRPr/>
          </a:p>
          <a:p>
            <a:pPr indent="0" lvl="0" marL="0" rtl="0" algn="l">
              <a:spcBef>
                <a:spcPts val="0"/>
              </a:spcBef>
              <a:spcAft>
                <a:spcPts val="0"/>
              </a:spcAft>
              <a:buNone/>
            </a:pPr>
            <a:r>
              <a:rPr b="1" i="1" lang="fr-FR">
                <a:latin typeface="Arial"/>
                <a:ea typeface="Arial"/>
                <a:cs typeface="Arial"/>
                <a:sym typeface="Arial"/>
              </a:rPr>
              <a:t>Des bateaux flottaient au loin devant nous : la vue </a:t>
            </a:r>
            <a:endParaRPr/>
          </a:p>
          <a:p>
            <a:pPr indent="0" lvl="0" marL="0" rtl="0" algn="l">
              <a:spcBef>
                <a:spcPts val="0"/>
              </a:spcBef>
              <a:spcAft>
                <a:spcPts val="0"/>
              </a:spcAft>
              <a:buNone/>
            </a:pPr>
            <a:r>
              <a:rPr b="1" i="1" lang="fr-FR">
                <a:latin typeface="Arial"/>
                <a:ea typeface="Arial"/>
                <a:cs typeface="Arial"/>
                <a:sym typeface="Arial"/>
              </a:rPr>
              <a:t>De petites vagues s’écrasaient sous nos pieds sur la plage : la vue </a:t>
            </a:r>
            <a:endParaRPr/>
          </a:p>
          <a:p>
            <a:pPr indent="0" lvl="0" marL="0" rtl="0" algn="l">
              <a:spcBef>
                <a:spcPts val="0"/>
              </a:spcBef>
              <a:spcAft>
                <a:spcPts val="0"/>
              </a:spcAft>
              <a:buNone/>
            </a:pPr>
            <a:r>
              <a:rPr b="1" i="1" lang="fr-FR">
                <a:latin typeface="Arial"/>
                <a:ea typeface="Arial"/>
                <a:cs typeface="Arial"/>
                <a:sym typeface="Arial"/>
              </a:rPr>
              <a:t>On touchait le sable léger et blanc avec nos pieds : le toucher </a:t>
            </a:r>
            <a:endParaRPr/>
          </a:p>
          <a:p>
            <a:pPr indent="0" lvl="0" marL="0" rtl="0" algn="l">
              <a:spcBef>
                <a:spcPts val="0"/>
              </a:spcBef>
              <a:spcAft>
                <a:spcPts val="0"/>
              </a:spcAft>
              <a:buNone/>
            </a:pPr>
            <a:r>
              <a:rPr b="1" i="1" lang="fr-FR">
                <a:latin typeface="Arial"/>
                <a:ea typeface="Arial"/>
                <a:cs typeface="Arial"/>
                <a:sym typeface="Arial"/>
              </a:rPr>
              <a:t>Le goût du poisson frais était succulent : le goût</a:t>
            </a:r>
            <a:endParaRPr/>
          </a:p>
          <a:p>
            <a:pPr indent="0" lvl="0" marL="0" rtl="0" algn="l">
              <a:spcBef>
                <a:spcPts val="0"/>
              </a:spcBef>
              <a:spcAft>
                <a:spcPts val="0"/>
              </a:spcAft>
              <a:buNone/>
            </a:pPr>
            <a:r>
              <a:rPr b="1" i="1" lang="fr-FR">
                <a:latin typeface="Arial"/>
                <a:ea typeface="Arial"/>
                <a:cs typeface="Arial"/>
                <a:sym typeface="Arial"/>
              </a:rPr>
              <a:t>À travers les 5 sens, vous pouvez imaginer le paysage , un peu comme si vous étiez là-bas. </a:t>
            </a:r>
            <a:endParaRPr/>
          </a:p>
          <a:p>
            <a:pPr indent="0" lvl="0" marL="0" rtl="0" algn="l">
              <a:spcBef>
                <a:spcPts val="0"/>
              </a:spcBef>
              <a:spcAft>
                <a:spcPts val="0"/>
              </a:spcAft>
              <a:buNone/>
            </a:pPr>
            <a:r>
              <a:rPr b="1" i="1" lang="fr-FR">
                <a:latin typeface="Arial"/>
                <a:ea typeface="Arial"/>
                <a:cs typeface="Arial"/>
                <a:sym typeface="Arial"/>
              </a:rPr>
              <a:t>Cela nous permet de sentir l’odeur de la mer, d’avoir le goût du poisson sous la dent, de toucher le sable, d’imaginer les bateaux, et d'entendre le bruit des vagues qui s'écrasaient sur les rochers.    </a:t>
            </a:r>
            <a:endParaRPr/>
          </a:p>
          <a:p>
            <a:pPr indent="0" lvl="0" marL="0" rtl="0" algn="l">
              <a:spcBef>
                <a:spcPts val="0"/>
              </a:spcBef>
              <a:spcAft>
                <a:spcPts val="0"/>
              </a:spcAft>
              <a:buNone/>
            </a:pPr>
            <a:r>
              <a:t/>
            </a:r>
            <a:endParaRPr b="1" i="1"/>
          </a:p>
          <a:p>
            <a:pPr indent="0" lvl="0" marL="0" rtl="0" algn="l">
              <a:spcBef>
                <a:spcPts val="0"/>
              </a:spcBef>
              <a:spcAft>
                <a:spcPts val="0"/>
              </a:spcAft>
              <a:buClr>
                <a:schemeClr val="dk1"/>
              </a:buClr>
              <a:buSzPts val="1200"/>
              <a:buFont typeface="Calibri"/>
              <a:buNone/>
            </a:pPr>
            <a:r>
              <a:t/>
            </a:r>
            <a:endParaRPr b="1" i="1"/>
          </a:p>
        </p:txBody>
      </p:sp>
      <p:sp>
        <p:nvSpPr>
          <p:cNvPr id="217" name="Google Shape;217;p17: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fr-FR"/>
              <a:t>‹#›</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4" name="Shape 224"/>
        <p:cNvGrpSpPr/>
        <p:nvPr/>
      </p:nvGrpSpPr>
      <p:grpSpPr>
        <a:xfrm>
          <a:off x="0" y="0"/>
          <a:ext cx="0" cy="0"/>
          <a:chOff x="0" y="0"/>
          <a:chExt cx="0" cy="0"/>
        </a:xfrm>
      </p:grpSpPr>
      <p:sp>
        <p:nvSpPr>
          <p:cNvPr id="225" name="Google Shape;225;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6" name="Google Shape;226;p1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i="1" lang="fr-FR">
                <a:latin typeface="Arial"/>
                <a:ea typeface="Arial"/>
                <a:cs typeface="Arial"/>
                <a:sym typeface="Arial"/>
              </a:rPr>
              <a:t>Que pensez-vous du choix des mots ? Comment a-t-on décrit l’odeur de la mer ? </a:t>
            </a:r>
            <a:endParaRPr/>
          </a:p>
          <a:p>
            <a:pPr indent="0" lvl="0" marL="0" rtl="0" algn="l">
              <a:spcBef>
                <a:spcPts val="0"/>
              </a:spcBef>
              <a:spcAft>
                <a:spcPts val="0"/>
              </a:spcAft>
              <a:buNone/>
            </a:pPr>
            <a:r>
              <a:rPr b="1" i="1" lang="fr-FR">
                <a:latin typeface="Arial"/>
                <a:ea typeface="Arial"/>
                <a:cs typeface="Arial"/>
                <a:sym typeface="Arial"/>
              </a:rPr>
              <a:t> </a:t>
            </a:r>
            <a:r>
              <a:rPr lang="fr-FR">
                <a:latin typeface="Arial"/>
                <a:ea typeface="Arial"/>
                <a:cs typeface="Arial"/>
                <a:sym typeface="Arial"/>
              </a:rPr>
              <a:t>[Pause 5 secondes]</a:t>
            </a:r>
            <a:endParaRPr/>
          </a:p>
          <a:p>
            <a:pPr indent="0" lvl="0" marL="0" rtl="0" algn="l">
              <a:spcBef>
                <a:spcPts val="0"/>
              </a:spcBef>
              <a:spcAft>
                <a:spcPts val="0"/>
              </a:spcAft>
              <a:buNone/>
            </a:pPr>
            <a:r>
              <a:rPr b="1" i="1" lang="fr-FR">
                <a:latin typeface="Arial"/>
                <a:ea typeface="Arial"/>
                <a:cs typeface="Arial"/>
                <a:sym typeface="Arial"/>
              </a:rPr>
              <a:t>Elle se répandait comme un parfum </a:t>
            </a:r>
            <a:r>
              <a:rPr b="1" i="1" lang="fr-FR" sz="1200" u="none" cap="none" strike="noStrike">
                <a:solidFill>
                  <a:schemeClr val="dk1"/>
                </a:solidFill>
                <a:latin typeface="Arial"/>
                <a:ea typeface="Arial"/>
                <a:cs typeface="Arial"/>
                <a:sym typeface="Arial"/>
              </a:rPr>
              <a:t>frais</a:t>
            </a:r>
            <a:r>
              <a:rPr b="1" i="1" lang="fr-FR" sz="1200" u="none" cap="none" strike="noStrike">
                <a:solidFill>
                  <a:srgbClr val="595959"/>
                </a:solidFill>
                <a:highlight>
                  <a:schemeClr val="lt1"/>
                </a:highlight>
                <a:latin typeface="Arial"/>
                <a:ea typeface="Arial"/>
                <a:cs typeface="Arial"/>
                <a:sym typeface="Arial"/>
              </a:rPr>
              <a:t>.</a:t>
            </a:r>
            <a:r>
              <a:rPr b="1" i="1" lang="fr-FR">
                <a:latin typeface="Arial"/>
                <a:ea typeface="Arial"/>
                <a:cs typeface="Arial"/>
                <a:sym typeface="Arial"/>
              </a:rPr>
              <a:t> </a:t>
            </a:r>
            <a:endParaRPr/>
          </a:p>
          <a:p>
            <a:pPr indent="0" lvl="0" marL="0" marR="0" rtl="0" algn="l">
              <a:lnSpc>
                <a:spcPct val="100000"/>
              </a:lnSpc>
              <a:spcBef>
                <a:spcPts val="0"/>
              </a:spcBef>
              <a:spcAft>
                <a:spcPts val="0"/>
              </a:spcAft>
              <a:buClr>
                <a:srgbClr val="000000"/>
              </a:buClr>
              <a:buSzPts val="1400"/>
              <a:buFont typeface="Arial"/>
              <a:buNone/>
            </a:pPr>
            <a:r>
              <a:rPr b="1" i="1" lang="fr-FR">
                <a:latin typeface="Arial"/>
                <a:ea typeface="Arial"/>
                <a:cs typeface="Arial"/>
                <a:sym typeface="Arial"/>
              </a:rPr>
              <a:t>Quel verbe a-ton utilisé pour parler des bateaux ? </a:t>
            </a:r>
            <a:endParaRPr/>
          </a:p>
          <a:p>
            <a:pPr indent="0" lvl="0" marL="0" marR="0" rtl="0" algn="l">
              <a:lnSpc>
                <a:spcPct val="100000"/>
              </a:lnSpc>
              <a:spcBef>
                <a:spcPts val="0"/>
              </a:spcBef>
              <a:spcAft>
                <a:spcPts val="0"/>
              </a:spcAft>
              <a:buClr>
                <a:srgbClr val="000000"/>
              </a:buClr>
              <a:buSzPts val="1400"/>
              <a:buFont typeface="Arial"/>
              <a:buNone/>
            </a:pPr>
            <a:r>
              <a:rPr lang="fr-FR">
                <a:latin typeface="Arial"/>
                <a:ea typeface="Arial"/>
                <a:cs typeface="Arial"/>
                <a:sym typeface="Arial"/>
              </a:rPr>
              <a:t>[Pause 5 secondes]</a:t>
            </a:r>
            <a:endParaRPr/>
          </a:p>
          <a:p>
            <a:pPr indent="0" lvl="0" marL="0" rtl="0" algn="l">
              <a:spcBef>
                <a:spcPts val="0"/>
              </a:spcBef>
              <a:spcAft>
                <a:spcPts val="0"/>
              </a:spcAft>
              <a:buClr>
                <a:schemeClr val="dk1"/>
              </a:buClr>
              <a:buSzPts val="1200"/>
              <a:buFont typeface="Calibri"/>
              <a:buNone/>
            </a:pPr>
            <a:r>
              <a:rPr b="1" i="1" lang="fr-FR"/>
              <a:t>Ils flottaient. </a:t>
            </a:r>
            <a:endParaRPr/>
          </a:p>
          <a:p>
            <a:pPr indent="0" lvl="0" marL="0" rtl="0" algn="l">
              <a:spcBef>
                <a:spcPts val="0"/>
              </a:spcBef>
              <a:spcAft>
                <a:spcPts val="0"/>
              </a:spcAft>
              <a:buClr>
                <a:schemeClr val="dk1"/>
              </a:buClr>
              <a:buSzPts val="1200"/>
              <a:buFont typeface="Calibri"/>
              <a:buNone/>
            </a:pPr>
            <a:r>
              <a:rPr b="1" i="1" lang="fr-FR"/>
              <a:t>Et pour parler des vagues ?</a:t>
            </a:r>
            <a:endParaRPr/>
          </a:p>
          <a:p>
            <a:pPr indent="0" lvl="0" marL="0" marR="0" rtl="0" algn="l">
              <a:lnSpc>
                <a:spcPct val="100000"/>
              </a:lnSpc>
              <a:spcBef>
                <a:spcPts val="0"/>
              </a:spcBef>
              <a:spcAft>
                <a:spcPts val="0"/>
              </a:spcAft>
              <a:buClr>
                <a:srgbClr val="000000"/>
              </a:buClr>
              <a:buSzPts val="1400"/>
              <a:buFont typeface="Arial"/>
              <a:buNone/>
            </a:pPr>
            <a:r>
              <a:rPr lang="fr-FR">
                <a:latin typeface="Arial"/>
                <a:ea typeface="Arial"/>
                <a:cs typeface="Arial"/>
                <a:sym typeface="Arial"/>
              </a:rPr>
              <a:t>[Pause 5 secondes]</a:t>
            </a:r>
            <a:endParaRPr/>
          </a:p>
          <a:p>
            <a:pPr indent="0" lvl="0" marL="0" rtl="0" algn="l">
              <a:spcBef>
                <a:spcPts val="0"/>
              </a:spcBef>
              <a:spcAft>
                <a:spcPts val="0"/>
              </a:spcAft>
              <a:buClr>
                <a:schemeClr val="dk1"/>
              </a:buClr>
              <a:buSzPts val="1200"/>
              <a:buFont typeface="Calibri"/>
              <a:buNone/>
            </a:pPr>
            <a:r>
              <a:rPr b="1" i="1" lang="fr-FR"/>
              <a:t>Elles s’écrasaient. </a:t>
            </a:r>
            <a:endParaRPr/>
          </a:p>
          <a:p>
            <a:pPr indent="0" lvl="0" marL="0" marR="0" rtl="0" algn="l">
              <a:lnSpc>
                <a:spcPct val="100000"/>
              </a:lnSpc>
              <a:spcBef>
                <a:spcPts val="0"/>
              </a:spcBef>
              <a:spcAft>
                <a:spcPts val="0"/>
              </a:spcAft>
              <a:buClr>
                <a:srgbClr val="000000"/>
              </a:buClr>
              <a:buSzPts val="1400"/>
              <a:buFont typeface="Arial"/>
              <a:buNone/>
            </a:pPr>
            <a:r>
              <a:rPr b="1" i="1" lang="fr-FR">
                <a:latin typeface="Arial"/>
                <a:ea typeface="Arial"/>
                <a:cs typeface="Arial"/>
                <a:sym typeface="Arial"/>
              </a:rPr>
              <a:t>Comment a-t-on décrit le sable ? </a:t>
            </a:r>
            <a:endParaRPr/>
          </a:p>
          <a:p>
            <a:pPr indent="0" lvl="0" marL="0" marR="0" rtl="0" algn="l">
              <a:lnSpc>
                <a:spcPct val="100000"/>
              </a:lnSpc>
              <a:spcBef>
                <a:spcPts val="0"/>
              </a:spcBef>
              <a:spcAft>
                <a:spcPts val="0"/>
              </a:spcAft>
              <a:buClr>
                <a:srgbClr val="000000"/>
              </a:buClr>
              <a:buSzPts val="1400"/>
              <a:buFont typeface="Arial"/>
              <a:buNone/>
            </a:pPr>
            <a:r>
              <a:rPr lang="fr-FR">
                <a:latin typeface="Arial"/>
                <a:ea typeface="Arial"/>
                <a:cs typeface="Arial"/>
                <a:sym typeface="Arial"/>
              </a:rPr>
              <a:t>[Pause 3 secondes]</a:t>
            </a:r>
            <a:endParaRPr/>
          </a:p>
          <a:p>
            <a:pPr indent="0" lvl="0" marL="0" marR="0" rtl="0" algn="l">
              <a:lnSpc>
                <a:spcPct val="100000"/>
              </a:lnSpc>
              <a:spcBef>
                <a:spcPts val="0"/>
              </a:spcBef>
              <a:spcAft>
                <a:spcPts val="0"/>
              </a:spcAft>
              <a:buClr>
                <a:srgbClr val="000000"/>
              </a:buClr>
              <a:buSzPts val="1400"/>
              <a:buFont typeface="Arial"/>
              <a:buNone/>
            </a:pPr>
            <a:r>
              <a:rPr b="1" i="1" lang="fr-FR">
                <a:latin typeface="Arial"/>
                <a:ea typeface="Arial"/>
                <a:cs typeface="Arial"/>
                <a:sym typeface="Arial"/>
              </a:rPr>
              <a:t>Le sable est léger et blanc. Quel verbe a-t-on utilisé ?</a:t>
            </a:r>
            <a:endParaRPr/>
          </a:p>
          <a:p>
            <a:pPr indent="0" lvl="0" marL="0" marR="0" rtl="0" algn="l">
              <a:lnSpc>
                <a:spcPct val="100000"/>
              </a:lnSpc>
              <a:spcBef>
                <a:spcPts val="0"/>
              </a:spcBef>
              <a:spcAft>
                <a:spcPts val="0"/>
              </a:spcAft>
              <a:buClr>
                <a:srgbClr val="000000"/>
              </a:buClr>
              <a:buSzPts val="1400"/>
              <a:buFont typeface="Arial"/>
              <a:buNone/>
            </a:pPr>
            <a:r>
              <a:rPr lang="fr-FR">
                <a:latin typeface="Arial"/>
                <a:ea typeface="Arial"/>
                <a:cs typeface="Arial"/>
                <a:sym typeface="Arial"/>
              </a:rPr>
              <a:t>[Pause 3 secondes]</a:t>
            </a:r>
            <a:endParaRPr/>
          </a:p>
          <a:p>
            <a:pPr indent="0" lvl="0" marL="0" marR="0" rtl="0" algn="l">
              <a:lnSpc>
                <a:spcPct val="100000"/>
              </a:lnSpc>
              <a:spcBef>
                <a:spcPts val="0"/>
              </a:spcBef>
              <a:spcAft>
                <a:spcPts val="0"/>
              </a:spcAft>
              <a:buClr>
                <a:srgbClr val="000000"/>
              </a:buClr>
              <a:buSzPts val="1400"/>
              <a:buFont typeface="Arial"/>
              <a:buNone/>
            </a:pPr>
            <a:r>
              <a:rPr b="1" i="1" lang="fr-FR">
                <a:latin typeface="Arial"/>
                <a:ea typeface="Arial"/>
                <a:cs typeface="Arial"/>
                <a:sym typeface="Arial"/>
              </a:rPr>
              <a:t>On touchait le sable.</a:t>
            </a:r>
            <a:endParaRPr/>
          </a:p>
          <a:p>
            <a:pPr indent="0" lvl="0" marL="0" marR="0" rtl="0" algn="l">
              <a:lnSpc>
                <a:spcPct val="100000"/>
              </a:lnSpc>
              <a:spcBef>
                <a:spcPts val="0"/>
              </a:spcBef>
              <a:spcAft>
                <a:spcPts val="0"/>
              </a:spcAft>
              <a:buClr>
                <a:srgbClr val="000000"/>
              </a:buClr>
              <a:buSzPts val="1400"/>
              <a:buFont typeface="Arial"/>
              <a:buNone/>
            </a:pPr>
            <a:r>
              <a:rPr b="1" i="1" lang="fr-FR">
                <a:latin typeface="Arial"/>
                <a:ea typeface="Arial"/>
                <a:cs typeface="Arial"/>
                <a:sym typeface="Arial"/>
              </a:rPr>
              <a:t>Comment a-t-on décrit le goût du poisson ? </a:t>
            </a:r>
            <a:endParaRPr/>
          </a:p>
          <a:p>
            <a:pPr indent="0" lvl="0" marL="0" marR="0" rtl="0" algn="l">
              <a:lnSpc>
                <a:spcPct val="100000"/>
              </a:lnSpc>
              <a:spcBef>
                <a:spcPts val="0"/>
              </a:spcBef>
              <a:spcAft>
                <a:spcPts val="0"/>
              </a:spcAft>
              <a:buClr>
                <a:srgbClr val="000000"/>
              </a:buClr>
              <a:buSzPts val="1400"/>
              <a:buFont typeface="Arial"/>
              <a:buNone/>
            </a:pPr>
            <a:r>
              <a:rPr lang="fr-FR">
                <a:latin typeface="Arial"/>
                <a:ea typeface="Arial"/>
                <a:cs typeface="Arial"/>
                <a:sym typeface="Arial"/>
              </a:rPr>
              <a:t>[Pause 5 secondes]</a:t>
            </a:r>
            <a:endParaRPr/>
          </a:p>
          <a:p>
            <a:pPr indent="0" lvl="0" marL="0" rtl="0" algn="l">
              <a:spcBef>
                <a:spcPts val="0"/>
              </a:spcBef>
              <a:spcAft>
                <a:spcPts val="0"/>
              </a:spcAft>
              <a:buClr>
                <a:schemeClr val="dk1"/>
              </a:buClr>
              <a:buSzPts val="1200"/>
              <a:buFont typeface="Calibri"/>
              <a:buNone/>
            </a:pPr>
            <a:r>
              <a:rPr b="1" i="1" lang="fr-FR"/>
              <a:t>Frais et succulent. </a:t>
            </a:r>
            <a:endParaRPr/>
          </a:p>
          <a:p>
            <a:pPr indent="0" lvl="0" marL="0" rtl="0" algn="l">
              <a:spcBef>
                <a:spcPts val="0"/>
              </a:spcBef>
              <a:spcAft>
                <a:spcPts val="0"/>
              </a:spcAft>
              <a:buClr>
                <a:schemeClr val="dk1"/>
              </a:buClr>
              <a:buSzPts val="1200"/>
              <a:buFont typeface="Calibri"/>
              <a:buNone/>
            </a:pPr>
            <a:r>
              <a:rPr b="1" i="1" lang="fr-FR"/>
              <a:t>Que peut-on conclure ? Qu’est-ce qui est important en décrivant un paysage ?</a:t>
            </a:r>
            <a:endParaRPr/>
          </a:p>
          <a:p>
            <a:pPr indent="0" lvl="0" marL="0" marR="0" rtl="0" algn="l">
              <a:lnSpc>
                <a:spcPct val="100000"/>
              </a:lnSpc>
              <a:spcBef>
                <a:spcPts val="0"/>
              </a:spcBef>
              <a:spcAft>
                <a:spcPts val="0"/>
              </a:spcAft>
              <a:buClr>
                <a:srgbClr val="000000"/>
              </a:buClr>
              <a:buSzPts val="1400"/>
              <a:buFont typeface="Arial"/>
              <a:buNone/>
            </a:pPr>
            <a:r>
              <a:rPr lang="fr-FR">
                <a:latin typeface="Arial"/>
                <a:ea typeface="Arial"/>
                <a:cs typeface="Arial"/>
                <a:sym typeface="Arial"/>
              </a:rPr>
              <a:t>[Pause 5 secondes]</a:t>
            </a:r>
            <a:endParaRPr/>
          </a:p>
          <a:p>
            <a:pPr indent="0" lvl="0" marL="0" rtl="0" algn="l">
              <a:spcBef>
                <a:spcPts val="0"/>
              </a:spcBef>
              <a:spcAft>
                <a:spcPts val="0"/>
              </a:spcAft>
              <a:buClr>
                <a:schemeClr val="dk1"/>
              </a:buClr>
              <a:buSzPts val="1200"/>
              <a:buFont typeface="Calibri"/>
              <a:buNone/>
            </a:pPr>
            <a:r>
              <a:rPr b="1" i="1" lang="fr-FR"/>
              <a:t>Le choix des éléments décrits, les verbes d’action et les adjectifs. </a:t>
            </a:r>
            <a:endParaRPr/>
          </a:p>
          <a:p>
            <a:pPr indent="0" lvl="0" marL="0" rtl="0" algn="l">
              <a:spcBef>
                <a:spcPts val="0"/>
              </a:spcBef>
              <a:spcAft>
                <a:spcPts val="0"/>
              </a:spcAft>
              <a:buClr>
                <a:schemeClr val="dk1"/>
              </a:buClr>
              <a:buSzPts val="1200"/>
              <a:buFont typeface="Calibri"/>
              <a:buNone/>
            </a:pPr>
            <a:r>
              <a:rPr b="1" i="1" lang="fr-FR"/>
              <a:t>À quel temps sont conjugués les verbes «se répandait, flottaient, s’écrasaient …»</a:t>
            </a:r>
            <a:endParaRPr/>
          </a:p>
          <a:p>
            <a:pPr indent="0" lvl="0" marL="0" marR="0" rtl="0" algn="l">
              <a:lnSpc>
                <a:spcPct val="100000"/>
              </a:lnSpc>
              <a:spcBef>
                <a:spcPts val="0"/>
              </a:spcBef>
              <a:spcAft>
                <a:spcPts val="0"/>
              </a:spcAft>
              <a:buClr>
                <a:srgbClr val="000000"/>
              </a:buClr>
              <a:buSzPts val="1400"/>
              <a:buFont typeface="Arial"/>
              <a:buNone/>
            </a:pPr>
            <a:r>
              <a:rPr lang="fr-FR">
                <a:latin typeface="Arial"/>
                <a:ea typeface="Arial"/>
                <a:cs typeface="Arial"/>
                <a:sym typeface="Arial"/>
              </a:rPr>
              <a:t>[Pause 5 secondes]</a:t>
            </a:r>
            <a:endParaRPr/>
          </a:p>
          <a:p>
            <a:pPr indent="0" lvl="0" marL="0" rtl="0" algn="l">
              <a:spcBef>
                <a:spcPts val="0"/>
              </a:spcBef>
              <a:spcAft>
                <a:spcPts val="0"/>
              </a:spcAft>
              <a:buClr>
                <a:schemeClr val="dk1"/>
              </a:buClr>
              <a:buSzPts val="1200"/>
              <a:buFont typeface="Calibri"/>
              <a:buNone/>
            </a:pPr>
            <a:r>
              <a:rPr b="1" i="1" lang="fr-FR"/>
              <a:t>À l’imparfait. </a:t>
            </a:r>
            <a:endParaRPr/>
          </a:p>
        </p:txBody>
      </p:sp>
      <p:sp>
        <p:nvSpPr>
          <p:cNvPr id="227" name="Google Shape;227;p18: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fr-FR"/>
              <a:t>‹#›</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7" name="Shape 237"/>
        <p:cNvGrpSpPr/>
        <p:nvPr/>
      </p:nvGrpSpPr>
      <p:grpSpPr>
        <a:xfrm>
          <a:off x="0" y="0"/>
          <a:ext cx="0" cy="0"/>
          <a:chOff x="0" y="0"/>
          <a:chExt cx="0" cy="0"/>
        </a:xfrm>
      </p:grpSpPr>
      <p:sp>
        <p:nvSpPr>
          <p:cNvPr id="238" name="Google Shape;238;p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9" name="Google Shape;239;p19: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i="1" lang="fr-FR">
                <a:latin typeface="Arial"/>
                <a:ea typeface="Arial"/>
                <a:cs typeface="Arial"/>
                <a:sym typeface="Arial"/>
              </a:rPr>
              <a:t>Le dimanche passé, Rania, ma cousine, est allée avec ses parents à l’île aux Lapins. </a:t>
            </a:r>
            <a:endParaRPr b="1" i="1"/>
          </a:p>
          <a:p>
            <a:pPr indent="0" lvl="0" marL="0" rtl="0" algn="l">
              <a:spcBef>
                <a:spcPts val="0"/>
              </a:spcBef>
              <a:spcAft>
                <a:spcPts val="0"/>
              </a:spcAft>
              <a:buClr>
                <a:schemeClr val="dk1"/>
              </a:buClr>
              <a:buSzPts val="1200"/>
              <a:buFont typeface="Arial"/>
              <a:buNone/>
            </a:pPr>
            <a:r>
              <a:rPr b="1" i="1" lang="fr-FR">
                <a:latin typeface="Arial"/>
                <a:ea typeface="Arial"/>
                <a:cs typeface="Arial"/>
                <a:sym typeface="Arial"/>
              </a:rPr>
              <a:t>Vous connaissez l’île aux Lapins ?</a:t>
            </a:r>
            <a:endParaRPr b="1" i="1">
              <a:latin typeface="Arial"/>
              <a:ea typeface="Arial"/>
              <a:cs typeface="Arial"/>
              <a:sym typeface="Arial"/>
            </a:endParaRPr>
          </a:p>
          <a:p>
            <a:pPr indent="0" lvl="0" marL="0" rtl="0" algn="l">
              <a:spcBef>
                <a:spcPts val="0"/>
              </a:spcBef>
              <a:spcAft>
                <a:spcPts val="0"/>
              </a:spcAft>
              <a:buClr>
                <a:schemeClr val="dk1"/>
              </a:buClr>
              <a:buSzPts val="1200"/>
              <a:buFont typeface="Arial"/>
              <a:buNone/>
            </a:pPr>
            <a:r>
              <a:rPr lang="fr-FR">
                <a:latin typeface="Arial"/>
                <a:ea typeface="Arial"/>
                <a:cs typeface="Arial"/>
                <a:sym typeface="Arial"/>
              </a:rPr>
              <a:t>[Pause 3 secondes]</a:t>
            </a:r>
            <a:endParaRPr>
              <a:latin typeface="Arial"/>
              <a:ea typeface="Arial"/>
              <a:cs typeface="Arial"/>
              <a:sym typeface="Arial"/>
            </a:endParaRPr>
          </a:p>
          <a:p>
            <a:pPr indent="0" lvl="0" marL="0" rtl="0" algn="l">
              <a:spcBef>
                <a:spcPts val="0"/>
              </a:spcBef>
              <a:spcAft>
                <a:spcPts val="0"/>
              </a:spcAft>
              <a:buClr>
                <a:schemeClr val="dk1"/>
              </a:buClr>
              <a:buSzPts val="1200"/>
              <a:buFont typeface="Arial"/>
              <a:buNone/>
            </a:pPr>
            <a:r>
              <a:rPr b="1" i="1" lang="fr-FR">
                <a:latin typeface="Arial"/>
                <a:ea typeface="Arial"/>
                <a:cs typeface="Arial"/>
                <a:sym typeface="Arial"/>
              </a:rPr>
              <a:t>C’est une petite île</a:t>
            </a:r>
            <a:r>
              <a:rPr b="1" i="1" lang="fr-FR">
                <a:highlight>
                  <a:schemeClr val="lt1"/>
                </a:highlight>
                <a:latin typeface="Arial"/>
                <a:ea typeface="Arial"/>
                <a:cs typeface="Arial"/>
                <a:sym typeface="Arial"/>
              </a:rPr>
              <a:t>, </a:t>
            </a:r>
            <a:r>
              <a:rPr b="1" i="1" lang="fr-FR">
                <a:latin typeface="Arial"/>
                <a:ea typeface="Arial"/>
                <a:cs typeface="Arial"/>
                <a:sym typeface="Arial"/>
              </a:rPr>
              <a:t>un îlot, </a:t>
            </a:r>
            <a:r>
              <a:rPr b="1" i="1" lang="fr-FR">
                <a:highlight>
                  <a:schemeClr val="lt1"/>
                </a:highlight>
                <a:latin typeface="Arial"/>
                <a:ea typeface="Arial"/>
                <a:cs typeface="Arial"/>
                <a:sym typeface="Arial"/>
              </a:rPr>
              <a:t>au large </a:t>
            </a:r>
            <a:r>
              <a:rPr b="1" i="1" lang="fr-FR">
                <a:latin typeface="Arial"/>
                <a:ea typeface="Arial"/>
                <a:cs typeface="Arial"/>
                <a:sym typeface="Arial"/>
              </a:rPr>
              <a:t>de Tripoli. Vous pouvez y aller en bateau taxi. C’est très amusant !</a:t>
            </a:r>
            <a:endParaRPr b="1" i="1">
              <a:latin typeface="Arial"/>
              <a:ea typeface="Arial"/>
              <a:cs typeface="Arial"/>
              <a:sym typeface="Arial"/>
            </a:endParaRPr>
          </a:p>
          <a:p>
            <a:pPr indent="0" lvl="0" marL="0" rtl="0" algn="l">
              <a:spcBef>
                <a:spcPts val="0"/>
              </a:spcBef>
              <a:spcAft>
                <a:spcPts val="0"/>
              </a:spcAft>
              <a:buNone/>
            </a:pPr>
            <a:r>
              <a:rPr b="1" i="1" lang="fr-FR">
                <a:latin typeface="Arial"/>
                <a:ea typeface="Arial"/>
                <a:cs typeface="Arial"/>
                <a:sym typeface="Arial"/>
              </a:rPr>
              <a:t>De retour, Rania parle à son amie de sa journée à l’île. </a:t>
            </a:r>
            <a:endParaRPr b="1" i="1"/>
          </a:p>
          <a:p>
            <a:pPr indent="0" lvl="0" marL="0" rtl="0" algn="l">
              <a:spcBef>
                <a:spcPts val="0"/>
              </a:spcBef>
              <a:spcAft>
                <a:spcPts val="0"/>
              </a:spcAft>
              <a:buClr>
                <a:schemeClr val="dk1"/>
              </a:buClr>
              <a:buSzPts val="1200"/>
              <a:buFont typeface="Arial"/>
              <a:buNone/>
            </a:pPr>
            <a:r>
              <a:rPr b="1" i="1" lang="fr-FR">
                <a:latin typeface="Arial"/>
                <a:ea typeface="Arial"/>
                <a:cs typeface="Arial"/>
                <a:sym typeface="Arial"/>
              </a:rPr>
              <a:t>Que dit-elle ? Regardez l’image de l’île et à deux, formez 5 phrases pour décrire le paysage à l’île. </a:t>
            </a:r>
            <a:endParaRPr/>
          </a:p>
          <a:p>
            <a:pPr indent="0" lvl="0" marL="0" rtl="0" algn="l">
              <a:spcBef>
                <a:spcPts val="0"/>
              </a:spcBef>
              <a:spcAft>
                <a:spcPts val="0"/>
              </a:spcAft>
              <a:buClr>
                <a:schemeClr val="dk1"/>
              </a:buClr>
              <a:buSzPts val="1200"/>
              <a:buFont typeface="Arial"/>
              <a:buNone/>
            </a:pPr>
            <a:r>
              <a:rPr b="1" i="1" lang="fr-FR">
                <a:latin typeface="Arial"/>
                <a:ea typeface="Arial"/>
                <a:cs typeface="Arial"/>
                <a:sym typeface="Arial"/>
              </a:rPr>
              <a:t>N’oubliez pas d’employer l’imparfait et de décrire en activant les 5 sens. </a:t>
            </a:r>
            <a:endParaRPr b="1" i="1">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lang="fr-FR">
                <a:latin typeface="Arial"/>
                <a:ea typeface="Arial"/>
                <a:cs typeface="Arial"/>
                <a:sym typeface="Arial"/>
              </a:rPr>
              <a:t>[Pause 2 minutes]</a:t>
            </a:r>
            <a:endParaRPr>
              <a:latin typeface="Arial"/>
              <a:ea typeface="Arial"/>
              <a:cs typeface="Arial"/>
              <a:sym typeface="Arial"/>
            </a:endParaRPr>
          </a:p>
          <a:p>
            <a:pPr indent="0" lvl="0" marL="0" rtl="0" algn="l">
              <a:spcBef>
                <a:spcPts val="0"/>
              </a:spcBef>
              <a:spcAft>
                <a:spcPts val="0"/>
              </a:spcAft>
              <a:buClr>
                <a:schemeClr val="dk1"/>
              </a:buClr>
              <a:buSzPts val="1200"/>
              <a:buFont typeface="Calibri"/>
              <a:buNone/>
            </a:pPr>
            <a:r>
              <a:t/>
            </a:r>
            <a:endParaRPr/>
          </a:p>
          <a:p>
            <a:pPr indent="0" lvl="0" marL="0" rtl="0" algn="l">
              <a:spcBef>
                <a:spcPts val="0"/>
              </a:spcBef>
              <a:spcAft>
                <a:spcPts val="0"/>
              </a:spcAft>
              <a:buNone/>
            </a:pPr>
            <a:r>
              <a:rPr lang="fr-FR">
                <a:latin typeface="Arial"/>
                <a:ea typeface="Arial"/>
                <a:cs typeface="Arial"/>
                <a:sym typeface="Arial"/>
              </a:rPr>
              <a:t>Réponses attendues : </a:t>
            </a:r>
            <a:endParaRPr/>
          </a:p>
          <a:p>
            <a:pPr indent="0" lvl="0" marL="0" rtl="0" algn="l">
              <a:spcBef>
                <a:spcPts val="0"/>
              </a:spcBef>
              <a:spcAft>
                <a:spcPts val="0"/>
              </a:spcAft>
              <a:buNone/>
            </a:pPr>
            <a:r>
              <a:rPr lang="fr-FR">
                <a:latin typeface="Arial"/>
                <a:ea typeface="Arial"/>
                <a:cs typeface="Arial"/>
                <a:sym typeface="Arial"/>
              </a:rPr>
              <a:t>Il faisait chaud, et le soleil rayonnant réchauffait notre peau.</a:t>
            </a:r>
            <a:endParaRPr>
              <a:latin typeface="Arial"/>
              <a:ea typeface="Arial"/>
              <a:cs typeface="Arial"/>
              <a:sym typeface="Arial"/>
            </a:endParaRPr>
          </a:p>
          <a:p>
            <a:pPr indent="0" lvl="0" marL="0" rtl="0" algn="l">
              <a:spcBef>
                <a:spcPts val="0"/>
              </a:spcBef>
              <a:spcAft>
                <a:spcPts val="0"/>
              </a:spcAft>
              <a:buNone/>
            </a:pPr>
            <a:r>
              <a:rPr lang="fr-FR">
                <a:latin typeface="Arial"/>
                <a:ea typeface="Arial"/>
                <a:cs typeface="Arial"/>
                <a:sym typeface="Arial"/>
              </a:rPr>
              <a:t>Des palmiers se dressaient autour de la petite île. </a:t>
            </a:r>
            <a:endParaRPr/>
          </a:p>
          <a:p>
            <a:pPr indent="0" lvl="0" marL="0" rtl="0" algn="l">
              <a:spcBef>
                <a:spcPts val="0"/>
              </a:spcBef>
              <a:spcAft>
                <a:spcPts val="0"/>
              </a:spcAft>
              <a:buNone/>
            </a:pPr>
            <a:r>
              <a:rPr lang="fr-FR">
                <a:latin typeface="Arial"/>
                <a:ea typeface="Arial"/>
                <a:cs typeface="Arial"/>
                <a:sym typeface="Arial"/>
              </a:rPr>
              <a:t>Nous nous sommes installés sur le sable doré, à l’ombre d’un parasol.</a:t>
            </a:r>
            <a:endParaRPr/>
          </a:p>
          <a:p>
            <a:pPr indent="0" lvl="0" marL="0" rtl="0" algn="l">
              <a:spcBef>
                <a:spcPts val="0"/>
              </a:spcBef>
              <a:spcAft>
                <a:spcPts val="0"/>
              </a:spcAft>
              <a:buNone/>
            </a:pPr>
            <a:r>
              <a:rPr lang="fr-FR">
                <a:latin typeface="Arial"/>
                <a:ea typeface="Arial"/>
                <a:cs typeface="Arial"/>
                <a:sym typeface="Arial"/>
              </a:rPr>
              <a:t>Des tortues nageaient dans l’eau bleutée.</a:t>
            </a:r>
            <a:endParaRPr>
              <a:latin typeface="Arial"/>
              <a:ea typeface="Arial"/>
              <a:cs typeface="Arial"/>
              <a:sym typeface="Arial"/>
            </a:endParaRPr>
          </a:p>
          <a:p>
            <a:pPr indent="0" lvl="0" marL="0" rtl="0" algn="l">
              <a:spcBef>
                <a:spcPts val="0"/>
              </a:spcBef>
              <a:spcAft>
                <a:spcPts val="0"/>
              </a:spcAft>
              <a:buNone/>
            </a:pPr>
            <a:r>
              <a:rPr lang="fr-FR">
                <a:latin typeface="Arial"/>
                <a:ea typeface="Arial"/>
                <a:cs typeface="Arial"/>
                <a:sym typeface="Arial"/>
              </a:rPr>
              <a:t>De petites vagues s’écrasaient lourdement sur la plage.</a:t>
            </a:r>
            <a:endParaRPr>
              <a:latin typeface="Arial"/>
              <a:ea typeface="Arial"/>
              <a:cs typeface="Arial"/>
              <a:sym typeface="Arial"/>
            </a:endParaRPr>
          </a:p>
          <a:p>
            <a:pPr indent="0" lvl="0" marL="0" rtl="0" algn="l">
              <a:spcBef>
                <a:spcPts val="0"/>
              </a:spcBef>
              <a:spcAft>
                <a:spcPts val="0"/>
              </a:spcAft>
              <a:buNone/>
            </a:pPr>
            <a:r>
              <a:rPr lang="fr-FR">
                <a:latin typeface="Arial"/>
                <a:ea typeface="Arial"/>
                <a:cs typeface="Arial"/>
                <a:sym typeface="Arial"/>
              </a:rPr>
              <a:t>Des oiseaux  mangeaient des morceaux de pain abandonnés. </a:t>
            </a:r>
            <a:endParaRPr/>
          </a:p>
          <a:p>
            <a:pPr indent="0" lvl="0" marL="0" rtl="0" algn="l">
              <a:spcBef>
                <a:spcPts val="0"/>
              </a:spcBef>
              <a:spcAft>
                <a:spcPts val="0"/>
              </a:spcAft>
              <a:buNone/>
            </a:pPr>
            <a:r>
              <a:rPr lang="fr-FR">
                <a:latin typeface="Arial"/>
                <a:ea typeface="Arial"/>
                <a:cs typeface="Arial"/>
                <a:sym typeface="Arial"/>
              </a:rPr>
              <a:t>Des bateaux/ voiliers flottaient sur l’eau.</a:t>
            </a:r>
            <a:endParaRPr>
              <a:latin typeface="Arial"/>
              <a:ea typeface="Arial"/>
              <a:cs typeface="Arial"/>
              <a:sym typeface="Arial"/>
            </a:endParaRPr>
          </a:p>
          <a:p>
            <a:pPr indent="0" lvl="0" marL="0" rtl="0" algn="l">
              <a:spcBef>
                <a:spcPts val="0"/>
              </a:spcBef>
              <a:spcAft>
                <a:spcPts val="0"/>
              </a:spcAft>
              <a:buNone/>
            </a:pPr>
            <a:r>
              <a:rPr lang="fr-FR">
                <a:latin typeface="Arial"/>
                <a:ea typeface="Arial"/>
                <a:cs typeface="Arial"/>
                <a:sym typeface="Arial"/>
              </a:rPr>
              <a:t>Un pêcheur grillait de frais fruits de mer et des poissons. L’odeur était très bonne !</a:t>
            </a:r>
            <a:endParaRPr>
              <a:latin typeface="Arial"/>
              <a:ea typeface="Arial"/>
              <a:cs typeface="Arial"/>
              <a:sym typeface="Arial"/>
            </a:endParaRPr>
          </a:p>
          <a:p>
            <a:pPr indent="0" lvl="0" marL="0" rtl="0" algn="l">
              <a:spcBef>
                <a:spcPts val="0"/>
              </a:spcBef>
              <a:spcAft>
                <a:spcPts val="0"/>
              </a:spcAft>
              <a:buNone/>
            </a:pPr>
            <a:r>
              <a:rPr lang="fr-FR">
                <a:latin typeface="Arial"/>
                <a:ea typeface="Arial"/>
                <a:cs typeface="Arial"/>
                <a:sym typeface="Arial"/>
              </a:rPr>
              <a:t>Le sable était doux et blanc.</a:t>
            </a:r>
            <a:endParaRPr>
              <a:latin typeface="Arial"/>
              <a:ea typeface="Arial"/>
              <a:cs typeface="Arial"/>
              <a:sym typeface="Arial"/>
            </a:endParaRPr>
          </a:p>
          <a:p>
            <a:pPr indent="0" lvl="0" marL="0" rtl="0" algn="l">
              <a:spcBef>
                <a:spcPts val="0"/>
              </a:spcBef>
              <a:spcAft>
                <a:spcPts val="0"/>
              </a:spcAft>
              <a:buNone/>
            </a:pPr>
            <a:r>
              <a:t/>
            </a:r>
            <a:endParaRPr/>
          </a:p>
          <a:p>
            <a:pPr indent="0" lvl="0" marL="0" rtl="0" algn="l">
              <a:spcBef>
                <a:spcPts val="0"/>
              </a:spcBef>
              <a:spcAft>
                <a:spcPts val="0"/>
              </a:spcAft>
              <a:buClr>
                <a:schemeClr val="dk1"/>
              </a:buClr>
              <a:buSzPts val="1200"/>
              <a:buFont typeface="Calibri"/>
              <a:buNone/>
            </a:pPr>
            <a:r>
              <a:t/>
            </a:r>
            <a:endParaRPr b="1" i="1"/>
          </a:p>
          <a:p>
            <a:pPr indent="0" lvl="0" marL="0" rtl="0" algn="l">
              <a:spcBef>
                <a:spcPts val="0"/>
              </a:spcBef>
              <a:spcAft>
                <a:spcPts val="0"/>
              </a:spcAft>
              <a:buClr>
                <a:schemeClr val="dk1"/>
              </a:buClr>
              <a:buSzPts val="950"/>
              <a:buFont typeface="Calibri"/>
              <a:buNone/>
            </a:pPr>
            <a:r>
              <a:t/>
            </a:r>
            <a:endParaRPr sz="950">
              <a:solidFill>
                <a:srgbClr val="999999"/>
              </a:solidFill>
              <a:highlight>
                <a:srgbClr val="DDDDDD"/>
              </a:highlight>
              <a:latin typeface="Arial"/>
              <a:ea typeface="Arial"/>
              <a:cs typeface="Arial"/>
              <a:sym typeface="Arial"/>
            </a:endParaRPr>
          </a:p>
          <a:p>
            <a:pPr indent="0" lvl="0" marL="0" rtl="0" algn="l">
              <a:spcBef>
                <a:spcPts val="0"/>
              </a:spcBef>
              <a:spcAft>
                <a:spcPts val="0"/>
              </a:spcAft>
              <a:buClr>
                <a:schemeClr val="dk1"/>
              </a:buClr>
              <a:buSzPts val="950"/>
              <a:buFont typeface="Calibri"/>
              <a:buNone/>
            </a:pPr>
            <a:r>
              <a:t/>
            </a:r>
            <a:endParaRPr sz="950">
              <a:solidFill>
                <a:srgbClr val="999999"/>
              </a:solidFill>
              <a:highlight>
                <a:srgbClr val="DDDDDD"/>
              </a:highlight>
              <a:latin typeface="Arial"/>
              <a:ea typeface="Arial"/>
              <a:cs typeface="Arial"/>
              <a:sym typeface="Arial"/>
            </a:endParaRPr>
          </a:p>
          <a:p>
            <a:pPr indent="0" lvl="0" marL="0" rtl="0" algn="l">
              <a:spcBef>
                <a:spcPts val="0"/>
              </a:spcBef>
              <a:spcAft>
                <a:spcPts val="0"/>
              </a:spcAft>
              <a:buClr>
                <a:schemeClr val="dk1"/>
              </a:buClr>
              <a:buSzPts val="950"/>
              <a:buFont typeface="Calibri"/>
              <a:buNone/>
            </a:pPr>
            <a:r>
              <a:t/>
            </a:r>
            <a:endParaRPr sz="950">
              <a:solidFill>
                <a:srgbClr val="999999"/>
              </a:solidFill>
              <a:highlight>
                <a:srgbClr val="DDDDDD"/>
              </a:highlight>
              <a:latin typeface="Arial"/>
              <a:ea typeface="Arial"/>
              <a:cs typeface="Arial"/>
              <a:sym typeface="Arial"/>
            </a:endParaRPr>
          </a:p>
        </p:txBody>
      </p:sp>
      <p:sp>
        <p:nvSpPr>
          <p:cNvPr id="240" name="Google Shape;240;p19: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fr-FR"/>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 name="Shape 102"/>
        <p:cNvGrpSpPr/>
        <p:nvPr/>
      </p:nvGrpSpPr>
      <p:grpSpPr>
        <a:xfrm>
          <a:off x="0" y="0"/>
          <a:ext cx="0" cy="0"/>
          <a:chOff x="0" y="0"/>
          <a:chExt cx="0" cy="0"/>
        </a:xfrm>
      </p:grpSpPr>
      <p:sp>
        <p:nvSpPr>
          <p:cNvPr id="103" name="Google Shape;103;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fr-FR" u="sng">
                <a:latin typeface="Arial"/>
                <a:ea typeface="Arial"/>
                <a:cs typeface="Arial"/>
                <a:sym typeface="Arial"/>
              </a:rPr>
              <a:t>Compréhension de l’oral</a:t>
            </a:r>
            <a:endParaRPr b="1" u="sng">
              <a:latin typeface="Arial"/>
              <a:ea typeface="Arial"/>
              <a:cs typeface="Arial"/>
              <a:sym typeface="Arial"/>
            </a:endParaRPr>
          </a:p>
          <a:p>
            <a:pPr indent="0" lvl="0" marL="0" rtl="0" algn="l">
              <a:lnSpc>
                <a:spcPct val="100000"/>
              </a:lnSpc>
              <a:spcBef>
                <a:spcPts val="0"/>
              </a:spcBef>
              <a:spcAft>
                <a:spcPts val="0"/>
              </a:spcAft>
              <a:buClr>
                <a:schemeClr val="dk1"/>
              </a:buClr>
              <a:buSzPts val="1100"/>
              <a:buFont typeface="Arial"/>
              <a:buNone/>
            </a:pPr>
            <a:r>
              <a:t/>
            </a:r>
            <a:endParaRPr b="1"/>
          </a:p>
          <a:p>
            <a:pPr indent="0" lvl="0" marL="0" rtl="0" algn="l">
              <a:spcBef>
                <a:spcPts val="0"/>
              </a:spcBef>
              <a:spcAft>
                <a:spcPts val="0"/>
              </a:spcAft>
              <a:buNone/>
            </a:pPr>
            <a:r>
              <a:rPr b="1" lang="fr-FR">
                <a:latin typeface="Arial"/>
                <a:ea typeface="Arial"/>
                <a:cs typeface="Arial"/>
                <a:sym typeface="Arial"/>
              </a:rPr>
              <a:t>Objectif du curriculum </a:t>
            </a:r>
            <a:endParaRPr/>
          </a:p>
          <a:p>
            <a:pPr indent="0" lvl="0" marL="0" rtl="0" algn="l">
              <a:spcBef>
                <a:spcPts val="0"/>
              </a:spcBef>
              <a:spcAft>
                <a:spcPts val="0"/>
              </a:spcAft>
              <a:buClr>
                <a:schemeClr val="dk1"/>
              </a:buClr>
              <a:buSzPts val="1100"/>
              <a:buFont typeface="Arial"/>
              <a:buNone/>
            </a:pPr>
            <a:r>
              <a:rPr lang="fr-FR" sz="1100">
                <a:latin typeface="Arial"/>
                <a:ea typeface="Arial"/>
                <a:cs typeface="Arial"/>
                <a:sym typeface="Arial"/>
              </a:rPr>
              <a:t>Comprendre le message de supports sonores variés : chansons, spots publicitaires.</a:t>
            </a:r>
            <a:endParaRPr>
              <a:latin typeface="Arial"/>
              <a:ea typeface="Arial"/>
              <a:cs typeface="Arial"/>
              <a:sym typeface="Arial"/>
            </a:endParaRPr>
          </a:p>
          <a:p>
            <a:pPr indent="0" lvl="0" marL="0" rtl="0" algn="l">
              <a:lnSpc>
                <a:spcPct val="100000"/>
              </a:lnSpc>
              <a:spcBef>
                <a:spcPts val="0"/>
              </a:spcBef>
              <a:spcAft>
                <a:spcPts val="0"/>
              </a:spcAft>
              <a:buClr>
                <a:schemeClr val="dk1"/>
              </a:buClr>
              <a:buSzPts val="1100"/>
              <a:buFont typeface="Arial"/>
              <a:buNone/>
            </a:pPr>
            <a:r>
              <a:t/>
            </a:r>
            <a:endParaRPr/>
          </a:p>
          <a:p>
            <a:pPr indent="0" lvl="0" marL="0" rtl="0" algn="l">
              <a:lnSpc>
                <a:spcPct val="100000"/>
              </a:lnSpc>
              <a:spcBef>
                <a:spcPts val="0"/>
              </a:spcBef>
              <a:spcAft>
                <a:spcPts val="0"/>
              </a:spcAft>
              <a:buClr>
                <a:schemeClr val="dk1"/>
              </a:buClr>
              <a:buSzPts val="1100"/>
              <a:buFont typeface="Arial"/>
              <a:buNone/>
            </a:pPr>
            <a:r>
              <a:rPr b="1" lang="fr-FR">
                <a:latin typeface="Arial"/>
                <a:ea typeface="Arial"/>
                <a:cs typeface="Arial"/>
                <a:sym typeface="Arial"/>
              </a:rPr>
              <a:t>Objectif spécifique</a:t>
            </a:r>
            <a:endParaRPr b="1">
              <a:latin typeface="Arial"/>
              <a:ea typeface="Arial"/>
              <a:cs typeface="Arial"/>
              <a:sym typeface="Arial"/>
            </a:endParaRPr>
          </a:p>
          <a:p>
            <a:pPr indent="0" lvl="0" marL="0" rtl="0" algn="l">
              <a:spcBef>
                <a:spcPts val="0"/>
              </a:spcBef>
              <a:spcAft>
                <a:spcPts val="0"/>
              </a:spcAft>
              <a:buClr>
                <a:schemeClr val="dk1"/>
              </a:buClr>
              <a:buSzPts val="1100"/>
              <a:buFont typeface="Arial"/>
              <a:buNone/>
            </a:pPr>
            <a:r>
              <a:rPr lang="fr-FR" sz="1100">
                <a:latin typeface="Arial"/>
                <a:ea typeface="Arial"/>
                <a:cs typeface="Arial"/>
                <a:sym typeface="Arial"/>
              </a:rPr>
              <a:t>Comprendre un document sonore où l’on décrit un paysage dans le cadre d’une narration</a:t>
            </a:r>
            <a:endParaRPr sz="1100">
              <a:latin typeface="Arial"/>
              <a:ea typeface="Arial"/>
              <a:cs typeface="Arial"/>
              <a:sym typeface="Arial"/>
            </a:endParaRPr>
          </a:p>
          <a:p>
            <a:pPr indent="0" lvl="0" marL="0" rtl="0" algn="l">
              <a:lnSpc>
                <a:spcPct val="100000"/>
              </a:lnSpc>
              <a:spcBef>
                <a:spcPts val="0"/>
              </a:spcBef>
              <a:spcAft>
                <a:spcPts val="0"/>
              </a:spcAft>
              <a:buClr>
                <a:schemeClr val="dk1"/>
              </a:buClr>
              <a:buSzPts val="1400"/>
              <a:buFont typeface="Calibri"/>
              <a:buNone/>
            </a:pPr>
            <a:r>
              <a:t/>
            </a:r>
            <a:endParaRPr>
              <a:solidFill>
                <a:srgbClr val="000000"/>
              </a:solidFill>
            </a:endParaRPr>
          </a:p>
          <a:p>
            <a:pPr indent="0" lvl="0" marL="0" rtl="0" algn="l">
              <a:lnSpc>
                <a:spcPct val="115000"/>
              </a:lnSpc>
              <a:spcBef>
                <a:spcPts val="0"/>
              </a:spcBef>
              <a:spcAft>
                <a:spcPts val="0"/>
              </a:spcAft>
              <a:buClr>
                <a:schemeClr val="dk1"/>
              </a:buClr>
              <a:buSzPts val="1400"/>
              <a:buFont typeface="Arial"/>
              <a:buNone/>
            </a:pPr>
            <a:r>
              <a:rPr b="1" lang="fr-FR" u="sng">
                <a:latin typeface="Arial"/>
                <a:ea typeface="Arial"/>
                <a:cs typeface="Arial"/>
                <a:sym typeface="Arial"/>
              </a:rPr>
              <a:t>Expression orale</a:t>
            </a:r>
            <a:endParaRPr>
              <a:latin typeface="Arial"/>
              <a:ea typeface="Arial"/>
              <a:cs typeface="Arial"/>
              <a:sym typeface="Arial"/>
            </a:endParaRPr>
          </a:p>
          <a:p>
            <a:pPr indent="0" lvl="0" marL="0" rtl="0" algn="l">
              <a:spcBef>
                <a:spcPts val="0"/>
              </a:spcBef>
              <a:spcAft>
                <a:spcPts val="0"/>
              </a:spcAft>
              <a:buNone/>
            </a:pPr>
            <a:r>
              <a:rPr b="1" lang="fr-FR">
                <a:latin typeface="Arial"/>
                <a:ea typeface="Arial"/>
                <a:cs typeface="Arial"/>
                <a:sym typeface="Arial"/>
              </a:rPr>
              <a:t>Objectif du curriculum </a:t>
            </a:r>
            <a:endParaRPr/>
          </a:p>
          <a:p>
            <a:pPr indent="0" lvl="0" marL="0" rtl="0" algn="l">
              <a:spcBef>
                <a:spcPts val="0"/>
              </a:spcBef>
              <a:spcAft>
                <a:spcPts val="0"/>
              </a:spcAft>
              <a:buClr>
                <a:srgbClr val="000000"/>
              </a:buClr>
              <a:buSzPts val="1100"/>
              <a:buFont typeface="Arial"/>
              <a:buNone/>
            </a:pPr>
            <a:r>
              <a:rPr lang="fr-FR" sz="1100">
                <a:solidFill>
                  <a:srgbClr val="000000"/>
                </a:solidFill>
                <a:latin typeface="Arial"/>
                <a:ea typeface="Arial"/>
                <a:cs typeface="Arial"/>
                <a:sym typeface="Arial"/>
              </a:rPr>
              <a:t>Rendre compte d'une sortie, d'une visite, d'un événement.</a:t>
            </a:r>
            <a:endParaRPr sz="1100">
              <a:solidFill>
                <a:srgbClr val="000000"/>
              </a:solidFill>
              <a:latin typeface="Arial"/>
              <a:ea typeface="Arial"/>
              <a:cs typeface="Arial"/>
              <a:sym typeface="Arial"/>
            </a:endParaRPr>
          </a:p>
          <a:p>
            <a:pPr indent="0" lvl="0" marL="0" rtl="0" algn="l">
              <a:lnSpc>
                <a:spcPct val="115000"/>
              </a:lnSpc>
              <a:spcBef>
                <a:spcPts val="0"/>
              </a:spcBef>
              <a:spcAft>
                <a:spcPts val="0"/>
              </a:spcAft>
              <a:buClr>
                <a:schemeClr val="dk1"/>
              </a:buClr>
              <a:buSzPts val="1400"/>
              <a:buFont typeface="Calibri"/>
              <a:buNone/>
            </a:pPr>
            <a:r>
              <a:t/>
            </a:r>
            <a:endParaRPr/>
          </a:p>
          <a:p>
            <a:pPr indent="0" lvl="0" marL="0" rtl="0" algn="l">
              <a:lnSpc>
                <a:spcPct val="115000"/>
              </a:lnSpc>
              <a:spcBef>
                <a:spcPts val="0"/>
              </a:spcBef>
              <a:spcAft>
                <a:spcPts val="0"/>
              </a:spcAft>
              <a:buClr>
                <a:schemeClr val="dk1"/>
              </a:buClr>
              <a:buSzPts val="1400"/>
              <a:buFont typeface="Arial"/>
              <a:buNone/>
            </a:pPr>
            <a:r>
              <a:rPr b="1" lang="fr-FR">
                <a:highlight>
                  <a:schemeClr val="lt1"/>
                </a:highlight>
                <a:latin typeface="Arial"/>
                <a:ea typeface="Arial"/>
                <a:cs typeface="Arial"/>
                <a:sym typeface="Arial"/>
              </a:rPr>
              <a:t>Objectif sp</a:t>
            </a:r>
            <a:r>
              <a:rPr b="1" lang="fr-FR">
                <a:latin typeface="Arial"/>
                <a:ea typeface="Arial"/>
                <a:cs typeface="Arial"/>
                <a:sym typeface="Arial"/>
              </a:rPr>
              <a:t>é</a:t>
            </a:r>
            <a:r>
              <a:rPr b="1" lang="fr-FR">
                <a:highlight>
                  <a:schemeClr val="lt1"/>
                </a:highlight>
                <a:latin typeface="Arial"/>
                <a:ea typeface="Arial"/>
                <a:cs typeface="Arial"/>
                <a:sym typeface="Arial"/>
              </a:rPr>
              <a:t>cifique</a:t>
            </a:r>
            <a:endParaRPr>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lang="fr-FR" sz="1100">
                <a:latin typeface="Arial"/>
                <a:ea typeface="Arial"/>
                <a:cs typeface="Arial"/>
                <a:sym typeface="Arial"/>
              </a:rPr>
              <a:t>Décrire un paysage dans le cadre d’une narration</a:t>
            </a:r>
            <a:endParaRPr sz="1100">
              <a:solidFill>
                <a:srgbClr val="000000"/>
              </a:solidFill>
              <a:latin typeface="Arial"/>
              <a:ea typeface="Arial"/>
              <a:cs typeface="Arial"/>
              <a:sym typeface="Arial"/>
            </a:endParaRPr>
          </a:p>
          <a:p>
            <a:pPr indent="0" lvl="0" marL="0" rtl="0" algn="l">
              <a:spcBef>
                <a:spcPts val="0"/>
              </a:spcBef>
              <a:spcAft>
                <a:spcPts val="0"/>
              </a:spcAft>
              <a:buClr>
                <a:schemeClr val="dk1"/>
              </a:buClr>
              <a:buSzPts val="1100"/>
              <a:buFont typeface="Calibri"/>
              <a:buNone/>
            </a:pPr>
            <a:r>
              <a:t/>
            </a:r>
            <a:endParaRPr sz="1100">
              <a:latin typeface="Arial"/>
              <a:ea typeface="Arial"/>
              <a:cs typeface="Arial"/>
              <a:sym typeface="Arial"/>
            </a:endParaRPr>
          </a:p>
          <a:p>
            <a:pPr indent="0" lvl="0" marL="0" rtl="0" algn="l">
              <a:lnSpc>
                <a:spcPct val="115000"/>
              </a:lnSpc>
              <a:spcBef>
                <a:spcPts val="0"/>
              </a:spcBef>
              <a:spcAft>
                <a:spcPts val="0"/>
              </a:spcAft>
              <a:buClr>
                <a:schemeClr val="dk1"/>
              </a:buClr>
              <a:buSzPts val="1400"/>
              <a:buFont typeface="Calibri"/>
              <a:buNone/>
            </a:pPr>
            <a:r>
              <a:t/>
            </a:r>
            <a:endParaRPr>
              <a:solidFill>
                <a:srgbClr val="000000"/>
              </a:solidFill>
            </a:endParaRPr>
          </a:p>
        </p:txBody>
      </p:sp>
      <p:sp>
        <p:nvSpPr>
          <p:cNvPr id="104" name="Google Shape;104;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4" name="Shape 244"/>
        <p:cNvGrpSpPr/>
        <p:nvPr/>
      </p:nvGrpSpPr>
      <p:grpSpPr>
        <a:xfrm>
          <a:off x="0" y="0"/>
          <a:ext cx="0" cy="0"/>
          <a:chOff x="0" y="0"/>
          <a:chExt cx="0" cy="0"/>
        </a:xfrm>
      </p:grpSpPr>
      <p:sp>
        <p:nvSpPr>
          <p:cNvPr id="245" name="Google Shape;245;p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6" name="Google Shape;246;p2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400"/>
              <a:buFont typeface="Arial"/>
              <a:buNone/>
            </a:pPr>
            <a:r>
              <a:rPr lang="fr-FR">
                <a:latin typeface="Arial"/>
                <a:ea typeface="Arial"/>
                <a:cs typeface="Arial"/>
                <a:sym typeface="Arial"/>
              </a:rPr>
              <a:t>Il s’agit de l’activité de PO qui servira d’évaluation formative.</a:t>
            </a:r>
            <a:endParaRPr/>
          </a:p>
          <a:p>
            <a:pPr indent="0" lvl="0" marL="0" rtl="0" algn="l">
              <a:lnSpc>
                <a:spcPct val="100000"/>
              </a:lnSpc>
              <a:spcBef>
                <a:spcPts val="0"/>
              </a:spcBef>
              <a:spcAft>
                <a:spcPts val="0"/>
              </a:spcAft>
              <a:buClr>
                <a:schemeClr val="dk1"/>
              </a:buClr>
              <a:buSzPts val="1400"/>
              <a:buFont typeface="Arial"/>
              <a:buNone/>
            </a:pPr>
            <a:r>
              <a:rPr lang="fr-FR">
                <a:latin typeface="Arial"/>
                <a:ea typeface="Arial"/>
                <a:cs typeface="Arial"/>
                <a:sym typeface="Arial"/>
              </a:rPr>
              <a:t>Évaluation formative 1</a:t>
            </a:r>
            <a:endParaRPr>
              <a:latin typeface="Arial"/>
              <a:ea typeface="Arial"/>
              <a:cs typeface="Arial"/>
              <a:sym typeface="Arial"/>
            </a:endParaRPr>
          </a:p>
          <a:p>
            <a:pPr indent="0" lvl="0" marL="0" rtl="0" algn="l">
              <a:lnSpc>
                <a:spcPct val="100000"/>
              </a:lnSpc>
              <a:spcBef>
                <a:spcPts val="0"/>
              </a:spcBef>
              <a:spcAft>
                <a:spcPts val="0"/>
              </a:spcAft>
              <a:buClr>
                <a:schemeClr val="dk1"/>
              </a:buClr>
              <a:buSzPts val="1100"/>
              <a:buFont typeface="Arial"/>
              <a:buNone/>
            </a:pPr>
            <a:r>
              <a:rPr b="1" i="1" lang="fr-FR">
                <a:latin typeface="Arial"/>
                <a:ea typeface="Arial"/>
                <a:cs typeface="Arial"/>
                <a:sym typeface="Arial"/>
              </a:rPr>
              <a:t>Vous avez fait une sortie à la plage ou au bord de la mer. Décrivez le paysage où vous étiez à travers les cinq sens.</a:t>
            </a:r>
            <a:endParaRPr b="1" i="1">
              <a:latin typeface="Arial"/>
              <a:ea typeface="Arial"/>
              <a:cs typeface="Arial"/>
              <a:sym typeface="Arial"/>
            </a:endParaRPr>
          </a:p>
          <a:p>
            <a:pPr indent="0" lvl="0" marL="0" rtl="0" algn="l">
              <a:lnSpc>
                <a:spcPct val="100000"/>
              </a:lnSpc>
              <a:spcBef>
                <a:spcPts val="0"/>
              </a:spcBef>
              <a:spcAft>
                <a:spcPts val="0"/>
              </a:spcAft>
              <a:buClr>
                <a:schemeClr val="dk1"/>
              </a:buClr>
              <a:buSzPts val="1100"/>
              <a:buFont typeface="Arial"/>
              <a:buNone/>
            </a:pPr>
            <a:r>
              <a:rPr b="1" i="1" lang="fr-FR">
                <a:latin typeface="Arial"/>
                <a:ea typeface="Arial"/>
                <a:cs typeface="Arial"/>
                <a:sym typeface="Arial"/>
              </a:rPr>
              <a:t>Vous pouvez vous aider de la valise à mots. Lisons-la.</a:t>
            </a:r>
            <a:endParaRPr/>
          </a:p>
          <a:p>
            <a:pPr indent="0" lvl="0" marL="0" rtl="0" algn="l">
              <a:lnSpc>
                <a:spcPct val="100000"/>
              </a:lnSpc>
              <a:spcBef>
                <a:spcPts val="0"/>
              </a:spcBef>
              <a:spcAft>
                <a:spcPts val="0"/>
              </a:spcAft>
              <a:buClr>
                <a:schemeClr val="dk1"/>
              </a:buClr>
              <a:buSzPts val="1100"/>
              <a:buFont typeface="Arial"/>
              <a:buNone/>
            </a:pPr>
            <a:r>
              <a:rPr b="0" i="0" lang="fr-FR">
                <a:latin typeface="Arial"/>
                <a:ea typeface="Arial"/>
                <a:cs typeface="Arial"/>
                <a:sym typeface="Arial"/>
              </a:rPr>
              <a:t>Cliquer pour afficher les expressions et les lire avec les apprenants</a:t>
            </a:r>
            <a:endParaRPr b="0" i="0">
              <a:latin typeface="Arial"/>
              <a:ea typeface="Arial"/>
              <a:cs typeface="Arial"/>
              <a:sym typeface="Arial"/>
            </a:endParaRPr>
          </a:p>
          <a:p>
            <a:pPr indent="0" lvl="0" marL="0" rtl="0" algn="l">
              <a:lnSpc>
                <a:spcPct val="100000"/>
              </a:lnSpc>
              <a:spcBef>
                <a:spcPts val="0"/>
              </a:spcBef>
              <a:spcAft>
                <a:spcPts val="0"/>
              </a:spcAft>
              <a:buClr>
                <a:schemeClr val="dk1"/>
              </a:buClr>
              <a:buSzPts val="1400"/>
              <a:buFont typeface="Calibri"/>
              <a:buNone/>
            </a:pPr>
            <a:r>
              <a:t/>
            </a:r>
            <a:endParaRPr b="0" i="0">
              <a:latin typeface="Arial"/>
              <a:ea typeface="Arial"/>
              <a:cs typeface="Arial"/>
              <a:sym typeface="Arial"/>
            </a:endParaRPr>
          </a:p>
          <a:p>
            <a:pPr indent="0" lvl="0" marL="0" rtl="0" algn="l">
              <a:lnSpc>
                <a:spcPct val="100000"/>
              </a:lnSpc>
              <a:spcBef>
                <a:spcPts val="0"/>
              </a:spcBef>
              <a:spcAft>
                <a:spcPts val="0"/>
              </a:spcAft>
              <a:buClr>
                <a:schemeClr val="dk1"/>
              </a:buClr>
              <a:buSzPts val="1100"/>
              <a:buFont typeface="Arial"/>
              <a:buNone/>
            </a:pPr>
            <a:r>
              <a:t/>
            </a:r>
            <a:endParaRPr b="1" i="1"/>
          </a:p>
          <a:p>
            <a:pPr indent="0" lvl="0" marL="0" rtl="0" algn="l">
              <a:lnSpc>
                <a:spcPct val="115000"/>
              </a:lnSpc>
              <a:spcBef>
                <a:spcPts val="0"/>
              </a:spcBef>
              <a:spcAft>
                <a:spcPts val="0"/>
              </a:spcAft>
              <a:buClr>
                <a:schemeClr val="dk1"/>
              </a:buClr>
              <a:buSzPts val="1100"/>
              <a:buFont typeface="Arial"/>
              <a:buNone/>
            </a:pPr>
            <a:r>
              <a:rPr b="1" lang="fr-FR">
                <a:latin typeface="Arial"/>
                <a:ea typeface="Arial"/>
                <a:cs typeface="Arial"/>
                <a:sym typeface="Arial"/>
              </a:rPr>
              <a:t>Notes à l’attention de l’enseignant(e)</a:t>
            </a:r>
            <a:endParaRPr b="1">
              <a:latin typeface="Arial"/>
              <a:ea typeface="Arial"/>
              <a:cs typeface="Arial"/>
              <a:sym typeface="Arial"/>
            </a:endParaRPr>
          </a:p>
          <a:p>
            <a:pPr indent="0" lvl="0" marL="0" rtl="0" algn="l">
              <a:lnSpc>
                <a:spcPct val="100000"/>
              </a:lnSpc>
              <a:spcBef>
                <a:spcPts val="0"/>
              </a:spcBef>
              <a:spcAft>
                <a:spcPts val="0"/>
              </a:spcAft>
              <a:buClr>
                <a:schemeClr val="dk1"/>
              </a:buClr>
              <a:buSzPts val="1100"/>
              <a:buFont typeface="Arial"/>
              <a:buNone/>
            </a:pPr>
            <a:r>
              <a:rPr b="1" lang="fr-FR">
                <a:latin typeface="Arial"/>
                <a:ea typeface="Arial"/>
                <a:cs typeface="Arial"/>
                <a:sym typeface="Arial"/>
              </a:rPr>
              <a:t>Critères d'évaluation :</a:t>
            </a:r>
            <a:endParaRPr b="1">
              <a:latin typeface="Arial"/>
              <a:ea typeface="Arial"/>
              <a:cs typeface="Arial"/>
              <a:sym typeface="Arial"/>
            </a:endParaRPr>
          </a:p>
          <a:p>
            <a:pPr indent="0" lvl="0" marL="0" rtl="0" algn="l">
              <a:spcBef>
                <a:spcPts val="0"/>
              </a:spcBef>
              <a:spcAft>
                <a:spcPts val="0"/>
              </a:spcAft>
              <a:buNone/>
            </a:pPr>
            <a:r>
              <a:rPr lang="fr-FR">
                <a:latin typeface="Arial"/>
                <a:ea typeface="Arial"/>
                <a:cs typeface="Arial"/>
                <a:sym typeface="Arial"/>
              </a:rPr>
              <a:t>L’apprenant est capable de : </a:t>
            </a:r>
            <a:endParaRPr/>
          </a:p>
          <a:p>
            <a:pPr indent="0" lvl="0" marL="0" rtl="0" algn="l">
              <a:lnSpc>
                <a:spcPct val="100000"/>
              </a:lnSpc>
              <a:spcBef>
                <a:spcPts val="0"/>
              </a:spcBef>
              <a:spcAft>
                <a:spcPts val="0"/>
              </a:spcAft>
              <a:buClr>
                <a:schemeClr val="dk1"/>
              </a:buClr>
              <a:buSzPts val="1100"/>
              <a:buFont typeface="Arial"/>
              <a:buNone/>
            </a:pPr>
            <a:r>
              <a:rPr lang="fr-FR">
                <a:latin typeface="Arial"/>
                <a:ea typeface="Arial"/>
                <a:cs typeface="Arial"/>
                <a:sym typeface="Arial"/>
              </a:rPr>
              <a:t>1- donner des idées conformes au sujet : </a:t>
            </a:r>
            <a:r>
              <a:rPr lang="fr-FR" sz="1100">
                <a:latin typeface="Arial"/>
                <a:ea typeface="Arial"/>
                <a:cs typeface="Arial"/>
                <a:sym typeface="Arial"/>
              </a:rPr>
              <a:t>Décrire un paysage dans le cadre d’une narration</a:t>
            </a:r>
            <a:endParaRPr>
              <a:latin typeface="Arial"/>
              <a:ea typeface="Arial"/>
              <a:cs typeface="Arial"/>
              <a:sym typeface="Arial"/>
            </a:endParaRPr>
          </a:p>
          <a:p>
            <a:pPr indent="0" lvl="0" marL="0" rtl="0" algn="l">
              <a:spcBef>
                <a:spcPts val="0"/>
              </a:spcBef>
              <a:spcAft>
                <a:spcPts val="0"/>
              </a:spcAft>
              <a:buNone/>
            </a:pPr>
            <a:r>
              <a:rPr lang="fr-FR">
                <a:latin typeface="Arial"/>
                <a:ea typeface="Arial"/>
                <a:cs typeface="Arial"/>
                <a:sym typeface="Arial"/>
              </a:rPr>
              <a:t>2- faire preuve de créativité / varier les idées </a:t>
            </a:r>
            <a:endParaRPr/>
          </a:p>
          <a:p>
            <a:pPr indent="0" lvl="0" marL="0" rtl="0" algn="l">
              <a:spcBef>
                <a:spcPts val="0"/>
              </a:spcBef>
              <a:spcAft>
                <a:spcPts val="0"/>
              </a:spcAft>
              <a:buNone/>
            </a:pPr>
            <a:r>
              <a:rPr lang="fr-FR">
                <a:latin typeface="Arial"/>
                <a:ea typeface="Arial"/>
                <a:cs typeface="Arial"/>
                <a:sym typeface="Arial"/>
              </a:rPr>
              <a:t>3- respecter la structure :  Décrire à travers les 5 sens : La vue, l’odorat, l’ouïe, le goût et le toucher.</a:t>
            </a:r>
            <a:endParaRPr>
              <a:latin typeface="Arial"/>
              <a:ea typeface="Arial"/>
              <a:cs typeface="Arial"/>
              <a:sym typeface="Arial"/>
            </a:endParaRPr>
          </a:p>
          <a:p>
            <a:pPr indent="0" lvl="0" marL="0" rtl="0" algn="l">
              <a:lnSpc>
                <a:spcPct val="100000"/>
              </a:lnSpc>
              <a:spcBef>
                <a:spcPts val="0"/>
              </a:spcBef>
              <a:spcAft>
                <a:spcPts val="0"/>
              </a:spcAft>
              <a:buClr>
                <a:schemeClr val="dk1"/>
              </a:buClr>
              <a:buSzPts val="1100"/>
              <a:buFont typeface="Arial"/>
              <a:buNone/>
            </a:pPr>
            <a:r>
              <a:rPr lang="fr-FR">
                <a:latin typeface="Arial"/>
                <a:ea typeface="Arial"/>
                <a:cs typeface="Arial"/>
                <a:sym typeface="Arial"/>
              </a:rPr>
              <a:t>GN / PP + verbe à l’imparfait</a:t>
            </a:r>
            <a:endParaRPr>
              <a:latin typeface="Arial"/>
              <a:ea typeface="Arial"/>
              <a:cs typeface="Arial"/>
              <a:sym typeface="Arial"/>
            </a:endParaRPr>
          </a:p>
          <a:p>
            <a:pPr indent="0" lvl="0" marL="0" rtl="0" algn="l">
              <a:lnSpc>
                <a:spcPct val="100000"/>
              </a:lnSpc>
              <a:spcBef>
                <a:spcPts val="0"/>
              </a:spcBef>
              <a:spcAft>
                <a:spcPts val="0"/>
              </a:spcAft>
              <a:buClr>
                <a:schemeClr val="dk1"/>
              </a:buClr>
              <a:buSzPts val="1100"/>
              <a:buFont typeface="Arial"/>
              <a:buNone/>
            </a:pPr>
            <a:r>
              <a:rPr lang="fr-FR">
                <a:latin typeface="Arial"/>
                <a:ea typeface="Arial"/>
                <a:cs typeface="Arial"/>
                <a:sym typeface="Arial"/>
              </a:rPr>
              <a:t>GN / PP + verbe être / avoir à l’imparfait</a:t>
            </a:r>
            <a:endParaRPr>
              <a:latin typeface="Arial"/>
              <a:ea typeface="Arial"/>
              <a:cs typeface="Arial"/>
              <a:sym typeface="Arial"/>
            </a:endParaRPr>
          </a:p>
          <a:p>
            <a:pPr indent="0" lvl="0" marL="0" rtl="0" algn="l">
              <a:lnSpc>
                <a:spcPct val="100000"/>
              </a:lnSpc>
              <a:spcBef>
                <a:spcPts val="0"/>
              </a:spcBef>
              <a:spcAft>
                <a:spcPts val="0"/>
              </a:spcAft>
              <a:buClr>
                <a:schemeClr val="dk1"/>
              </a:buClr>
              <a:buSzPts val="1100"/>
              <a:buFont typeface="Arial"/>
              <a:buNone/>
            </a:pPr>
            <a:r>
              <a:rPr lang="fr-FR">
                <a:latin typeface="Arial"/>
                <a:ea typeface="Arial"/>
                <a:cs typeface="Arial"/>
                <a:sym typeface="Arial"/>
              </a:rPr>
              <a:t>4- utiliser les temps verbaux adéquats : l'imparfait</a:t>
            </a:r>
            <a:endParaRPr>
              <a:latin typeface="Arial"/>
              <a:ea typeface="Arial"/>
              <a:cs typeface="Arial"/>
              <a:sym typeface="Arial"/>
            </a:endParaRPr>
          </a:p>
          <a:p>
            <a:pPr indent="0" lvl="0" marL="0" rtl="0" algn="l">
              <a:lnSpc>
                <a:spcPct val="100000"/>
              </a:lnSpc>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rPr lang="fr-FR">
                <a:latin typeface="Arial"/>
                <a:ea typeface="Arial"/>
                <a:cs typeface="Arial"/>
                <a:sym typeface="Arial"/>
              </a:rPr>
              <a:t>Si l’apprenant répond uniquement à deux critères, l’enseignant(e) l’invite à revoir les détails de la leçon. </a:t>
            </a:r>
            <a:endParaRPr/>
          </a:p>
          <a:p>
            <a:pPr indent="0" lvl="0" marL="0" rtl="0" algn="l">
              <a:lnSpc>
                <a:spcPct val="100000"/>
              </a:lnSpc>
              <a:spcBef>
                <a:spcPts val="0"/>
              </a:spcBef>
              <a:spcAft>
                <a:spcPts val="0"/>
              </a:spcAft>
              <a:buClr>
                <a:schemeClr val="dk1"/>
              </a:buClr>
              <a:buSzPts val="1100"/>
              <a:buFont typeface="Arial"/>
              <a:buNone/>
            </a:pPr>
            <a:r>
              <a:t/>
            </a:r>
            <a:endParaRPr/>
          </a:p>
          <a:p>
            <a:pPr indent="0" lvl="0" marL="0" rtl="0" algn="l">
              <a:lnSpc>
                <a:spcPct val="115000"/>
              </a:lnSpc>
              <a:spcBef>
                <a:spcPts val="0"/>
              </a:spcBef>
              <a:spcAft>
                <a:spcPts val="0"/>
              </a:spcAft>
              <a:buClr>
                <a:schemeClr val="dk1"/>
              </a:buClr>
              <a:buSzPts val="1100"/>
              <a:buFont typeface="Arial"/>
              <a:buNone/>
            </a:pPr>
            <a:r>
              <a:rPr b="1" lang="fr-FR">
                <a:latin typeface="Arial"/>
                <a:ea typeface="Arial"/>
                <a:cs typeface="Arial"/>
                <a:sym typeface="Arial"/>
              </a:rPr>
              <a:t>Remarques sur l’évaluation formative :</a:t>
            </a:r>
            <a:endParaRPr b="1">
              <a:latin typeface="Arial"/>
              <a:ea typeface="Arial"/>
              <a:cs typeface="Arial"/>
              <a:sym typeface="Arial"/>
            </a:endParaRPr>
          </a:p>
          <a:p>
            <a:pPr indent="0" lvl="0" marL="0" rtl="0" algn="l">
              <a:lnSpc>
                <a:spcPct val="115000"/>
              </a:lnSpc>
              <a:spcBef>
                <a:spcPts val="0"/>
              </a:spcBef>
              <a:spcAft>
                <a:spcPts val="0"/>
              </a:spcAft>
              <a:buClr>
                <a:schemeClr val="dk1"/>
              </a:buClr>
              <a:buSzPts val="1100"/>
              <a:buFont typeface="Arial"/>
              <a:buNone/>
            </a:pPr>
            <a:r>
              <a:rPr lang="fr-FR">
                <a:latin typeface="Arial"/>
                <a:ea typeface="Arial"/>
                <a:cs typeface="Arial"/>
                <a:sym typeface="Arial"/>
              </a:rPr>
              <a:t>1- Demander à l’apprenant comment il a pensé pour trouver la réponse. (Repérer la démarche suivie par l’apprenant )</a:t>
            </a:r>
            <a:endParaRPr>
              <a:latin typeface="Arial"/>
              <a:ea typeface="Arial"/>
              <a:cs typeface="Arial"/>
              <a:sym typeface="Arial"/>
            </a:endParaRPr>
          </a:p>
          <a:p>
            <a:pPr indent="0" lvl="0" marL="0" rtl="0" algn="l">
              <a:lnSpc>
                <a:spcPct val="115000"/>
              </a:lnSpc>
              <a:spcBef>
                <a:spcPts val="0"/>
              </a:spcBef>
              <a:spcAft>
                <a:spcPts val="0"/>
              </a:spcAft>
              <a:buClr>
                <a:schemeClr val="dk1"/>
              </a:buClr>
              <a:buSzPts val="1100"/>
              <a:buFont typeface="Arial"/>
              <a:buNone/>
            </a:pPr>
            <a:r>
              <a:rPr lang="fr-FR">
                <a:latin typeface="Arial"/>
                <a:ea typeface="Arial"/>
                <a:cs typeface="Arial"/>
                <a:sym typeface="Arial"/>
              </a:rPr>
              <a:t>2- Le but d’une évaluation formative est « d'évaluer pour enseigner » et non pas « d'enseigner pour évaluer ».</a:t>
            </a:r>
            <a:endParaRPr>
              <a:latin typeface="Arial"/>
              <a:ea typeface="Arial"/>
              <a:cs typeface="Arial"/>
              <a:sym typeface="Arial"/>
            </a:endParaRPr>
          </a:p>
          <a:p>
            <a:pPr indent="0" lvl="0" marL="0" rtl="0" algn="l">
              <a:lnSpc>
                <a:spcPct val="115000"/>
              </a:lnSpc>
              <a:spcBef>
                <a:spcPts val="0"/>
              </a:spcBef>
              <a:spcAft>
                <a:spcPts val="0"/>
              </a:spcAft>
              <a:buClr>
                <a:schemeClr val="dk1"/>
              </a:buClr>
              <a:buSzPts val="1100"/>
              <a:buFont typeface="Arial"/>
              <a:buNone/>
            </a:pPr>
            <a:r>
              <a:rPr lang="fr-FR">
                <a:latin typeface="Arial"/>
                <a:ea typeface="Arial"/>
                <a:cs typeface="Arial"/>
                <a:sym typeface="Arial"/>
              </a:rPr>
              <a:t>C’est pourquoi suite au résultat de l’évaluation l’enseignant est appelé à réguler les apprentissages : si le taux de réponses incorrectes est supérieur à 50%, il détecte les problèmes/lacunes des apprenants et y remédie.</a:t>
            </a:r>
            <a:endParaRPr>
              <a:latin typeface="Arial"/>
              <a:ea typeface="Arial"/>
              <a:cs typeface="Arial"/>
              <a:sym typeface="Arial"/>
            </a:endParaRPr>
          </a:p>
          <a:p>
            <a:pPr indent="0" lvl="0" marL="0" rtl="0" algn="l">
              <a:lnSpc>
                <a:spcPct val="115000"/>
              </a:lnSpc>
              <a:spcBef>
                <a:spcPts val="0"/>
              </a:spcBef>
              <a:spcAft>
                <a:spcPts val="0"/>
              </a:spcAft>
              <a:buClr>
                <a:schemeClr val="dk1"/>
              </a:buClr>
              <a:buSzPts val="1100"/>
              <a:buFont typeface="Arial"/>
              <a:buNone/>
            </a:pPr>
            <a:r>
              <a:rPr lang="fr-FR">
                <a:latin typeface="Arial"/>
                <a:ea typeface="Arial"/>
                <a:cs typeface="Arial"/>
                <a:sym typeface="Arial"/>
              </a:rPr>
              <a:t>3- Donner de l’importance à l’aide individualisée : former différents groupes d’apprenants selon leurs besoins/aide individuelle pour chacun des apprenants.</a:t>
            </a:r>
            <a:endParaRPr>
              <a:latin typeface="Arial"/>
              <a:ea typeface="Arial"/>
              <a:cs typeface="Arial"/>
              <a:sym typeface="Arial"/>
            </a:endParaRPr>
          </a:p>
          <a:p>
            <a:pPr indent="0" lvl="0" marL="0" rtl="0" algn="l">
              <a:lnSpc>
                <a:spcPct val="115000"/>
              </a:lnSpc>
              <a:spcBef>
                <a:spcPts val="0"/>
              </a:spcBef>
              <a:spcAft>
                <a:spcPts val="0"/>
              </a:spcAft>
              <a:buClr>
                <a:schemeClr val="dk1"/>
              </a:buClr>
              <a:buSzPts val="1100"/>
              <a:buFont typeface="Arial"/>
              <a:buNone/>
            </a:pPr>
            <a:r>
              <a:rPr lang="fr-FR">
                <a:latin typeface="Arial"/>
                <a:ea typeface="Arial"/>
                <a:cs typeface="Arial"/>
                <a:sym typeface="Arial"/>
              </a:rPr>
              <a:t>Mettre alors en pratique la différenciation pédagogique.</a:t>
            </a:r>
            <a:endParaRPr b="1" i="1">
              <a:latin typeface="Arial"/>
              <a:ea typeface="Arial"/>
              <a:cs typeface="Arial"/>
              <a:sym typeface="Arial"/>
            </a:endParaRPr>
          </a:p>
          <a:p>
            <a:pPr indent="0" lvl="0" marL="0" rtl="0" algn="l">
              <a:lnSpc>
                <a:spcPct val="100000"/>
              </a:lnSpc>
              <a:spcBef>
                <a:spcPts val="0"/>
              </a:spcBef>
              <a:spcAft>
                <a:spcPts val="0"/>
              </a:spcAft>
              <a:buClr>
                <a:schemeClr val="dk1"/>
              </a:buClr>
              <a:buSzPts val="1400"/>
              <a:buFont typeface="Arial"/>
              <a:buNone/>
            </a:pPr>
            <a:r>
              <a:t/>
            </a:r>
            <a:endParaRPr/>
          </a:p>
          <a:p>
            <a:pPr indent="0" lvl="0" marL="0" rtl="0" algn="l">
              <a:lnSpc>
                <a:spcPct val="100000"/>
              </a:lnSpc>
              <a:spcBef>
                <a:spcPts val="0"/>
              </a:spcBef>
              <a:spcAft>
                <a:spcPts val="0"/>
              </a:spcAft>
              <a:buClr>
                <a:schemeClr val="dk1"/>
              </a:buClr>
              <a:buSzPts val="1400"/>
              <a:buFont typeface="Calibri"/>
              <a:buNone/>
            </a:pPr>
            <a:r>
              <a:t/>
            </a:r>
            <a:endParaRPr>
              <a:latin typeface="Arial"/>
              <a:ea typeface="Arial"/>
              <a:cs typeface="Arial"/>
              <a:sym typeface="Arial"/>
            </a:endParaRPr>
          </a:p>
          <a:p>
            <a:pPr indent="0" lvl="0" marL="0" rtl="0" algn="l">
              <a:lnSpc>
                <a:spcPct val="100000"/>
              </a:lnSpc>
              <a:spcBef>
                <a:spcPts val="0"/>
              </a:spcBef>
              <a:spcAft>
                <a:spcPts val="0"/>
              </a:spcAft>
              <a:buClr>
                <a:schemeClr val="dk1"/>
              </a:buClr>
              <a:buSzPts val="1400"/>
              <a:buFont typeface="Arial"/>
              <a:buNone/>
            </a:pPr>
            <a:r>
              <a:t/>
            </a:r>
            <a:endParaRPr>
              <a:latin typeface="Arial"/>
              <a:ea typeface="Arial"/>
              <a:cs typeface="Arial"/>
              <a:sym typeface="Arial"/>
            </a:endParaRPr>
          </a:p>
        </p:txBody>
      </p:sp>
      <p:sp>
        <p:nvSpPr>
          <p:cNvPr id="247" name="Google Shape;247;p2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chemeClr val="dk1"/>
              </a:buClr>
              <a:buSzPts val="1400"/>
              <a:buFont typeface="Arial"/>
              <a:buNone/>
            </a:pPr>
            <a:fld id="{00000000-1234-1234-1234-123412341234}" type="slidenum">
              <a:rPr lang="fr-FR">
                <a:latin typeface="Arial"/>
                <a:ea typeface="Arial"/>
                <a:cs typeface="Arial"/>
                <a:sym typeface="Arial"/>
              </a:rPr>
              <a:t>‹#›</a:t>
            </a:fld>
            <a:endParaRPr>
              <a:latin typeface="Arial"/>
              <a:ea typeface="Arial"/>
              <a:cs typeface="Arial"/>
              <a:sym typeface="Arial"/>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1" name="Shape 251"/>
        <p:cNvGrpSpPr/>
        <p:nvPr/>
      </p:nvGrpSpPr>
      <p:grpSpPr>
        <a:xfrm>
          <a:off x="0" y="0"/>
          <a:ext cx="0" cy="0"/>
          <a:chOff x="0" y="0"/>
          <a:chExt cx="0" cy="0"/>
        </a:xfrm>
      </p:grpSpPr>
      <p:sp>
        <p:nvSpPr>
          <p:cNvPr id="252" name="Google Shape;252;p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53" name="Google Shape;253;p2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400"/>
              <a:buFont typeface="Arial"/>
              <a:buNone/>
            </a:pPr>
            <a:r>
              <a:rPr b="1" i="1" lang="fr-FR">
                <a:latin typeface="Arial"/>
                <a:ea typeface="Arial"/>
                <a:cs typeface="Arial"/>
                <a:sym typeface="Arial"/>
              </a:rPr>
              <a:t>Les amis, il est temps de se dire « au revoir ».</a:t>
            </a:r>
            <a:endParaRPr>
              <a:latin typeface="Arial"/>
              <a:ea typeface="Arial"/>
              <a:cs typeface="Arial"/>
              <a:sym typeface="Arial"/>
            </a:endParaRPr>
          </a:p>
        </p:txBody>
      </p:sp>
      <p:sp>
        <p:nvSpPr>
          <p:cNvPr id="254" name="Google Shape;254;p21: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chemeClr val="dk1"/>
              </a:buClr>
              <a:buSzPts val="1400"/>
              <a:buFont typeface="Arial"/>
              <a:buNone/>
            </a:pPr>
            <a:fld id="{00000000-1234-1234-1234-123412341234}" type="slidenum">
              <a:rPr lang="fr-FR">
                <a:latin typeface="Arial"/>
                <a:ea typeface="Arial"/>
                <a:cs typeface="Arial"/>
                <a:sym typeface="Arial"/>
              </a:rPr>
              <a:t>‹#›</a:t>
            </a:fld>
            <a:endParaRPr>
              <a:latin typeface="Arial"/>
              <a:ea typeface="Arial"/>
              <a:cs typeface="Arial"/>
              <a:sym typeface="Arial"/>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9" name="Shape 259"/>
        <p:cNvGrpSpPr/>
        <p:nvPr/>
      </p:nvGrpSpPr>
      <p:grpSpPr>
        <a:xfrm>
          <a:off x="0" y="0"/>
          <a:ext cx="0" cy="0"/>
          <a:chOff x="0" y="0"/>
          <a:chExt cx="0" cy="0"/>
        </a:xfrm>
      </p:grpSpPr>
      <p:sp>
        <p:nvSpPr>
          <p:cNvPr id="260" name="Google Shape;260;p2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61" name="Google Shape;261;p2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latin typeface="Arial"/>
              <a:ea typeface="Arial"/>
              <a:cs typeface="Arial"/>
              <a:sym typeface="Arial"/>
            </a:endParaRPr>
          </a:p>
        </p:txBody>
      </p:sp>
      <p:sp>
        <p:nvSpPr>
          <p:cNvPr id="262" name="Google Shape;262;p2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fr-FR" sz="1200" u="none" cap="none" strike="noStrike">
                <a:solidFill>
                  <a:srgbClr val="000000"/>
                </a:solidFill>
                <a:latin typeface="Arial"/>
                <a:ea typeface="Arial"/>
                <a:cs typeface="Arial"/>
                <a:sym typeface="Arial"/>
              </a:rPr>
              <a:t>‹#›</a:t>
            </a:fld>
            <a:endParaRPr b="0" i="0" sz="1200" u="none" cap="none" strike="noStrike">
              <a:solidFill>
                <a:srgbClr val="000000"/>
              </a:solidFill>
              <a:latin typeface="Arial"/>
              <a:ea typeface="Arial"/>
              <a:cs typeface="Arial"/>
              <a:sym typeface="Aria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 name="Shape 108"/>
        <p:cNvGrpSpPr/>
        <p:nvPr/>
      </p:nvGrpSpPr>
      <p:grpSpPr>
        <a:xfrm>
          <a:off x="0" y="0"/>
          <a:ext cx="0" cy="0"/>
          <a:chOff x="0" y="0"/>
          <a:chExt cx="0" cy="0"/>
        </a:xfrm>
      </p:grpSpPr>
      <p:sp>
        <p:nvSpPr>
          <p:cNvPr id="109" name="Google Shape;109;p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100"/>
              <a:buFont typeface="Arial"/>
              <a:buNone/>
            </a:pPr>
            <a:r>
              <a:rPr b="1" lang="fr-FR" u="sng">
                <a:latin typeface="Arial"/>
                <a:ea typeface="Arial"/>
                <a:cs typeface="Arial"/>
                <a:sym typeface="Arial"/>
              </a:rPr>
              <a:t>Compréhension de l’oral</a:t>
            </a:r>
            <a:endParaRPr b="1" u="sng">
              <a:latin typeface="Arial"/>
              <a:ea typeface="Arial"/>
              <a:cs typeface="Arial"/>
              <a:sym typeface="Arial"/>
            </a:endParaRPr>
          </a:p>
          <a:p>
            <a:pPr indent="0" lvl="0" marL="0" rtl="0" algn="l">
              <a:lnSpc>
                <a:spcPct val="100000"/>
              </a:lnSpc>
              <a:spcBef>
                <a:spcPts val="0"/>
              </a:spcBef>
              <a:spcAft>
                <a:spcPts val="0"/>
              </a:spcAft>
              <a:buClr>
                <a:schemeClr val="dk1"/>
              </a:buClr>
              <a:buSzPts val="1100"/>
              <a:buFont typeface="Arial"/>
              <a:buNone/>
            </a:pPr>
            <a:r>
              <a:t/>
            </a:r>
            <a:endParaRPr b="1"/>
          </a:p>
          <a:p>
            <a:pPr indent="0" lvl="0" marL="0" rtl="0" algn="l">
              <a:spcBef>
                <a:spcPts val="0"/>
              </a:spcBef>
              <a:spcAft>
                <a:spcPts val="0"/>
              </a:spcAft>
              <a:buNone/>
            </a:pPr>
            <a:r>
              <a:rPr b="1" lang="fr-FR">
                <a:latin typeface="Arial"/>
                <a:ea typeface="Arial"/>
                <a:cs typeface="Arial"/>
                <a:sym typeface="Arial"/>
              </a:rPr>
              <a:t>Objectif du curriculum </a:t>
            </a:r>
            <a:endParaRPr/>
          </a:p>
          <a:p>
            <a:pPr indent="0" lvl="0" marL="0" rtl="0" algn="l">
              <a:spcBef>
                <a:spcPts val="0"/>
              </a:spcBef>
              <a:spcAft>
                <a:spcPts val="0"/>
              </a:spcAft>
              <a:buClr>
                <a:schemeClr val="dk1"/>
              </a:buClr>
              <a:buSzPts val="1100"/>
              <a:buFont typeface="Arial"/>
              <a:buNone/>
            </a:pPr>
            <a:r>
              <a:rPr lang="fr-FR" sz="1100">
                <a:latin typeface="Arial"/>
                <a:ea typeface="Arial"/>
                <a:cs typeface="Arial"/>
                <a:sym typeface="Arial"/>
              </a:rPr>
              <a:t>Comprendre le message de supports sonores variés : chansons, spots publicitaires.</a:t>
            </a:r>
            <a:endParaRPr>
              <a:latin typeface="Arial"/>
              <a:ea typeface="Arial"/>
              <a:cs typeface="Arial"/>
              <a:sym typeface="Arial"/>
            </a:endParaRPr>
          </a:p>
          <a:p>
            <a:pPr indent="0" lvl="0" marL="0" rtl="0" algn="l">
              <a:lnSpc>
                <a:spcPct val="100000"/>
              </a:lnSpc>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rPr b="1" lang="fr-FR">
                <a:latin typeface="Arial"/>
                <a:ea typeface="Arial"/>
                <a:cs typeface="Arial"/>
                <a:sym typeface="Arial"/>
              </a:rPr>
              <a:t>Objectif spécifique</a:t>
            </a:r>
            <a:endParaRPr b="1"/>
          </a:p>
          <a:p>
            <a:pPr indent="0" lvl="0" marL="0" rtl="0" algn="l">
              <a:spcBef>
                <a:spcPts val="0"/>
              </a:spcBef>
              <a:spcAft>
                <a:spcPts val="0"/>
              </a:spcAft>
              <a:buClr>
                <a:schemeClr val="dk1"/>
              </a:buClr>
              <a:buSzPts val="1100"/>
              <a:buFont typeface="Arial"/>
              <a:buNone/>
            </a:pPr>
            <a:r>
              <a:rPr lang="fr-FR" sz="1100">
                <a:latin typeface="Arial"/>
                <a:ea typeface="Arial"/>
                <a:cs typeface="Arial"/>
                <a:sym typeface="Arial"/>
              </a:rPr>
              <a:t>Comprendre un document sonore où l’on décrit un paysage dans le cadre d’une narration</a:t>
            </a:r>
            <a:endParaRPr sz="1100">
              <a:latin typeface="Arial"/>
              <a:ea typeface="Arial"/>
              <a:cs typeface="Arial"/>
              <a:sym typeface="Arial"/>
            </a:endParaRPr>
          </a:p>
          <a:p>
            <a:pPr indent="0" lvl="0" marL="0" rtl="0" algn="l">
              <a:lnSpc>
                <a:spcPct val="100000"/>
              </a:lnSpc>
              <a:spcBef>
                <a:spcPts val="0"/>
              </a:spcBef>
              <a:spcAft>
                <a:spcPts val="0"/>
              </a:spcAft>
              <a:buClr>
                <a:schemeClr val="dk1"/>
              </a:buClr>
              <a:buSzPts val="1400"/>
              <a:buFont typeface="Calibri"/>
              <a:buNone/>
            </a:pPr>
            <a:r>
              <a:t/>
            </a:r>
            <a:endParaRPr>
              <a:solidFill>
                <a:srgbClr val="000000"/>
              </a:solidFill>
            </a:endParaRPr>
          </a:p>
          <a:p>
            <a:pPr indent="0" lvl="0" marL="0" rtl="0" algn="l">
              <a:lnSpc>
                <a:spcPct val="115000"/>
              </a:lnSpc>
              <a:spcBef>
                <a:spcPts val="0"/>
              </a:spcBef>
              <a:spcAft>
                <a:spcPts val="0"/>
              </a:spcAft>
              <a:buClr>
                <a:schemeClr val="dk1"/>
              </a:buClr>
              <a:buSzPts val="1400"/>
              <a:buFont typeface="Calibri"/>
              <a:buNone/>
            </a:pPr>
            <a:r>
              <a:t/>
            </a:r>
            <a:endParaRPr b="1" u="sng"/>
          </a:p>
          <a:p>
            <a:pPr indent="0" lvl="0" marL="0" rtl="0" algn="l">
              <a:lnSpc>
                <a:spcPct val="115000"/>
              </a:lnSpc>
              <a:spcBef>
                <a:spcPts val="0"/>
              </a:spcBef>
              <a:spcAft>
                <a:spcPts val="0"/>
              </a:spcAft>
              <a:buClr>
                <a:schemeClr val="dk1"/>
              </a:buClr>
              <a:buSzPts val="1400"/>
              <a:buFont typeface="Calibri"/>
              <a:buNone/>
            </a:pPr>
            <a:r>
              <a:t/>
            </a:r>
            <a:endParaRPr>
              <a:solidFill>
                <a:srgbClr val="000000"/>
              </a:solidFill>
            </a:endParaRPr>
          </a:p>
        </p:txBody>
      </p:sp>
      <p:sp>
        <p:nvSpPr>
          <p:cNvPr id="110" name="Google Shape;110;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 name="Shape 114"/>
        <p:cNvGrpSpPr/>
        <p:nvPr/>
      </p:nvGrpSpPr>
      <p:grpSpPr>
        <a:xfrm>
          <a:off x="0" y="0"/>
          <a:ext cx="0" cy="0"/>
          <a:chOff x="0" y="0"/>
          <a:chExt cx="0" cy="0"/>
        </a:xfrm>
      </p:grpSpPr>
      <p:sp>
        <p:nvSpPr>
          <p:cNvPr id="115" name="Google Shape;115;p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0"/>
              </a:spcBef>
              <a:spcAft>
                <a:spcPts val="0"/>
              </a:spcAft>
              <a:buClr>
                <a:schemeClr val="dk1"/>
              </a:buClr>
              <a:buSzPts val="1400"/>
              <a:buFont typeface="Calibri"/>
              <a:buNone/>
            </a:pPr>
            <a:r>
              <a:t/>
            </a:r>
            <a:endParaRPr>
              <a:solidFill>
                <a:srgbClr val="000000"/>
              </a:solidFill>
            </a:endParaRPr>
          </a:p>
        </p:txBody>
      </p:sp>
      <p:sp>
        <p:nvSpPr>
          <p:cNvPr id="116" name="Google Shape;116;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 name="Shape 121"/>
        <p:cNvGrpSpPr/>
        <p:nvPr/>
      </p:nvGrpSpPr>
      <p:grpSpPr>
        <a:xfrm>
          <a:off x="0" y="0"/>
          <a:ext cx="0" cy="0"/>
          <a:chOff x="0" y="0"/>
          <a:chExt cx="0" cy="0"/>
        </a:xfrm>
      </p:grpSpPr>
      <p:sp>
        <p:nvSpPr>
          <p:cNvPr id="122" name="Google Shape;122;p5: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fr-FR">
                <a:latin typeface="Arial"/>
                <a:ea typeface="Arial"/>
                <a:cs typeface="Arial"/>
                <a:sym typeface="Arial"/>
              </a:rPr>
              <a:t>Les diapos contiennent 3 niveaux :</a:t>
            </a:r>
            <a:endParaRPr/>
          </a:p>
          <a:p>
            <a:pPr indent="0" lvl="0" marL="0" rtl="0" algn="l">
              <a:lnSpc>
                <a:spcPct val="100000"/>
              </a:lnSpc>
              <a:spcBef>
                <a:spcPts val="0"/>
              </a:spcBef>
              <a:spcAft>
                <a:spcPts val="0"/>
              </a:spcAft>
              <a:buClr>
                <a:schemeClr val="dk1"/>
              </a:buClr>
              <a:buSzPts val="1100"/>
              <a:buFont typeface="Arial"/>
              <a:buNone/>
            </a:pPr>
            <a:r>
              <a:rPr lang="fr-FR">
                <a:latin typeface="Arial"/>
                <a:ea typeface="Arial"/>
                <a:cs typeface="Arial"/>
                <a:sym typeface="Arial"/>
              </a:rPr>
              <a:t>1- Sur les diapos, des recommandations d’ordre général.</a:t>
            </a:r>
            <a:endParaRPr/>
          </a:p>
          <a:p>
            <a:pPr indent="0" lvl="0" marL="0" rtl="0" algn="l">
              <a:lnSpc>
                <a:spcPct val="100000"/>
              </a:lnSpc>
              <a:spcBef>
                <a:spcPts val="0"/>
              </a:spcBef>
              <a:spcAft>
                <a:spcPts val="0"/>
              </a:spcAft>
              <a:buClr>
                <a:schemeClr val="dk1"/>
              </a:buClr>
              <a:buSzPts val="1100"/>
              <a:buFont typeface="Arial"/>
              <a:buNone/>
            </a:pPr>
            <a:r>
              <a:rPr lang="fr-FR">
                <a:latin typeface="Arial"/>
                <a:ea typeface="Arial"/>
                <a:cs typeface="Arial"/>
                <a:sym typeface="Arial"/>
              </a:rPr>
              <a:t>2- Dans les notes, des propositions de ce que l’enseignant pourrait dire sont mises en gras et en italique.</a:t>
            </a:r>
            <a:endParaRPr/>
          </a:p>
          <a:p>
            <a:pPr indent="0" lvl="0" marL="0" rtl="0" algn="l">
              <a:spcBef>
                <a:spcPts val="0"/>
              </a:spcBef>
              <a:spcAft>
                <a:spcPts val="0"/>
              </a:spcAft>
              <a:buNone/>
            </a:pPr>
            <a:r>
              <a:rPr lang="fr-FR">
                <a:latin typeface="Arial"/>
                <a:ea typeface="Arial"/>
                <a:cs typeface="Arial"/>
                <a:sym typeface="Arial"/>
              </a:rPr>
              <a:t>3- Dans les notes, des recommandations au sujet de l’exploitation des textes ou des activités. </a:t>
            </a:r>
            <a:endParaRPr/>
          </a:p>
          <a:p>
            <a:pPr indent="0" lvl="0" marL="0" marR="0" rtl="0" algn="l">
              <a:lnSpc>
                <a:spcPct val="100000"/>
              </a:lnSpc>
              <a:spcBef>
                <a:spcPts val="0"/>
              </a:spcBef>
              <a:spcAft>
                <a:spcPts val="0"/>
              </a:spcAft>
              <a:buClr>
                <a:schemeClr val="dk1"/>
              </a:buClr>
              <a:buSzPts val="1100"/>
              <a:buFont typeface="Arial"/>
              <a:buNone/>
            </a:pPr>
            <a:r>
              <a:rPr lang="fr-FR">
                <a:latin typeface="Arial"/>
                <a:ea typeface="Arial"/>
                <a:cs typeface="Arial"/>
                <a:sym typeface="Arial"/>
              </a:rPr>
              <a:t>Nou vous remercions de lire toutes les notes attentivement.</a:t>
            </a:r>
            <a:endParaRPr/>
          </a:p>
          <a:p>
            <a:pPr indent="0" lvl="0" marL="0" rtl="0" algn="l">
              <a:spcBef>
                <a:spcPts val="0"/>
              </a:spcBef>
              <a:spcAft>
                <a:spcPts val="0"/>
              </a:spcAft>
              <a:buNone/>
            </a:pPr>
            <a:r>
              <a:t/>
            </a:r>
            <a:endParaRPr/>
          </a:p>
          <a:p>
            <a:pPr indent="0" lvl="0" marL="0" rtl="0" algn="l">
              <a:lnSpc>
                <a:spcPct val="100000"/>
              </a:lnSpc>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rPr b="1" lang="fr-FR">
                <a:latin typeface="Arial"/>
                <a:ea typeface="Arial"/>
                <a:cs typeface="Arial"/>
                <a:sym typeface="Arial"/>
              </a:rPr>
              <a:t>                                                                                                                                                                                                                                                                                                                                                                                                                                                                                                          </a:t>
            </a:r>
            <a:endParaRPr b="1"/>
          </a:p>
          <a:p>
            <a:pPr indent="0" lvl="0" marL="0" rtl="0" algn="l">
              <a:lnSpc>
                <a:spcPct val="100000"/>
              </a:lnSpc>
              <a:spcBef>
                <a:spcPts val="0"/>
              </a:spcBef>
              <a:spcAft>
                <a:spcPts val="0"/>
              </a:spcAft>
              <a:buClr>
                <a:schemeClr val="dk1"/>
              </a:buClr>
              <a:buSzPts val="1100"/>
              <a:buFont typeface="Arial"/>
              <a:buNone/>
            </a:pPr>
            <a:r>
              <a:t/>
            </a:r>
            <a:endParaRPr>
              <a:highlight>
                <a:schemeClr val="lt1"/>
              </a:highlight>
            </a:endParaRPr>
          </a:p>
          <a:p>
            <a:pPr indent="0" lvl="0" marL="0" rtl="0" algn="l">
              <a:lnSpc>
                <a:spcPct val="100000"/>
              </a:lnSpc>
              <a:spcBef>
                <a:spcPts val="0"/>
              </a:spcBef>
              <a:spcAft>
                <a:spcPts val="0"/>
              </a:spcAft>
              <a:buClr>
                <a:schemeClr val="dk1"/>
              </a:buClr>
              <a:buSzPts val="1100"/>
              <a:buFont typeface="Arial"/>
              <a:buNone/>
            </a:pPr>
            <a:r>
              <a:t/>
            </a:r>
            <a:endParaRPr>
              <a:highlight>
                <a:schemeClr val="lt1"/>
              </a:highlight>
            </a:endParaRPr>
          </a:p>
          <a:p>
            <a:pPr indent="0" lvl="0" marL="0" rtl="0" algn="l">
              <a:lnSpc>
                <a:spcPct val="115000"/>
              </a:lnSpc>
              <a:spcBef>
                <a:spcPts val="0"/>
              </a:spcBef>
              <a:spcAft>
                <a:spcPts val="0"/>
              </a:spcAft>
              <a:buClr>
                <a:schemeClr val="dk1"/>
              </a:buClr>
              <a:buSzPts val="1400"/>
              <a:buFont typeface="Arial"/>
              <a:buNone/>
            </a:pPr>
            <a:r>
              <a:t/>
            </a:r>
            <a:endParaRPr/>
          </a:p>
          <a:p>
            <a:pPr indent="0" lvl="0" marL="0" rtl="0" algn="l">
              <a:lnSpc>
                <a:spcPct val="100000"/>
              </a:lnSpc>
              <a:spcBef>
                <a:spcPts val="0"/>
              </a:spcBef>
              <a:spcAft>
                <a:spcPts val="0"/>
              </a:spcAft>
              <a:buClr>
                <a:schemeClr val="dk1"/>
              </a:buClr>
              <a:buSzPts val="1100"/>
              <a:buFont typeface="Arial"/>
              <a:buNone/>
            </a:pPr>
            <a:r>
              <a:t/>
            </a:r>
            <a:endParaRPr>
              <a:highlight>
                <a:schemeClr val="lt1"/>
              </a:highlight>
            </a:endParaRPr>
          </a:p>
          <a:p>
            <a:pPr indent="0" lvl="0" marL="0" rtl="0" algn="l">
              <a:lnSpc>
                <a:spcPct val="100000"/>
              </a:lnSpc>
              <a:spcBef>
                <a:spcPts val="0"/>
              </a:spcBef>
              <a:spcAft>
                <a:spcPts val="0"/>
              </a:spcAft>
              <a:buClr>
                <a:schemeClr val="dk1"/>
              </a:buClr>
              <a:buSzPts val="1100"/>
              <a:buFont typeface="Arial"/>
              <a:buNone/>
            </a:pPr>
            <a:r>
              <a:t/>
            </a:r>
            <a:endParaRPr>
              <a:highlight>
                <a:schemeClr val="lt1"/>
              </a:highlight>
            </a:endParaRPr>
          </a:p>
          <a:p>
            <a:pPr indent="0" lvl="0" marL="0" rtl="0" algn="l">
              <a:lnSpc>
                <a:spcPct val="115000"/>
              </a:lnSpc>
              <a:spcBef>
                <a:spcPts val="0"/>
              </a:spcBef>
              <a:spcAft>
                <a:spcPts val="0"/>
              </a:spcAft>
              <a:buClr>
                <a:schemeClr val="dk1"/>
              </a:buClr>
              <a:buSzPts val="1400"/>
              <a:buFont typeface="Calibri"/>
              <a:buNone/>
            </a:pPr>
            <a:r>
              <a:t/>
            </a:r>
            <a:endParaRPr>
              <a:solidFill>
                <a:srgbClr val="000000"/>
              </a:solidFill>
            </a:endParaRPr>
          </a:p>
        </p:txBody>
      </p:sp>
      <p:sp>
        <p:nvSpPr>
          <p:cNvPr id="123" name="Google Shape;123;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 name="Shape 128"/>
        <p:cNvGrpSpPr/>
        <p:nvPr/>
      </p:nvGrpSpPr>
      <p:grpSpPr>
        <a:xfrm>
          <a:off x="0" y="0"/>
          <a:ext cx="0" cy="0"/>
          <a:chOff x="0" y="0"/>
          <a:chExt cx="0" cy="0"/>
        </a:xfrm>
      </p:grpSpPr>
      <p:sp>
        <p:nvSpPr>
          <p:cNvPr id="129" name="Google Shape;129;p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fr-FR">
                <a:latin typeface="Arial"/>
                <a:ea typeface="Arial"/>
                <a:cs typeface="Arial"/>
                <a:sym typeface="Arial"/>
              </a:rPr>
              <a:t>                                                                                                                                                                                                                       </a:t>
            </a:r>
            <a:endParaRPr b="1"/>
          </a:p>
          <a:p>
            <a:pPr indent="0" lvl="0" marL="0" rtl="0" algn="l">
              <a:lnSpc>
                <a:spcPct val="100000"/>
              </a:lnSpc>
              <a:spcBef>
                <a:spcPts val="0"/>
              </a:spcBef>
              <a:spcAft>
                <a:spcPts val="0"/>
              </a:spcAft>
              <a:buClr>
                <a:schemeClr val="dk1"/>
              </a:buClr>
              <a:buSzPts val="1100"/>
              <a:buFont typeface="Arial"/>
              <a:buNone/>
            </a:pPr>
            <a:r>
              <a:t/>
            </a:r>
            <a:endParaRPr>
              <a:highlight>
                <a:schemeClr val="lt1"/>
              </a:highlight>
            </a:endParaRPr>
          </a:p>
          <a:p>
            <a:pPr indent="0" lvl="0" marL="0" rtl="0" algn="l">
              <a:lnSpc>
                <a:spcPct val="100000"/>
              </a:lnSpc>
              <a:spcBef>
                <a:spcPts val="0"/>
              </a:spcBef>
              <a:spcAft>
                <a:spcPts val="0"/>
              </a:spcAft>
              <a:buClr>
                <a:schemeClr val="dk1"/>
              </a:buClr>
              <a:buSzPts val="1100"/>
              <a:buFont typeface="Arial"/>
              <a:buNone/>
            </a:pPr>
            <a:r>
              <a:t/>
            </a:r>
            <a:endParaRPr>
              <a:highlight>
                <a:schemeClr val="lt1"/>
              </a:highlight>
            </a:endParaRPr>
          </a:p>
          <a:p>
            <a:pPr indent="0" lvl="0" marL="0" rtl="0" algn="l">
              <a:lnSpc>
                <a:spcPct val="115000"/>
              </a:lnSpc>
              <a:spcBef>
                <a:spcPts val="0"/>
              </a:spcBef>
              <a:spcAft>
                <a:spcPts val="0"/>
              </a:spcAft>
              <a:buClr>
                <a:schemeClr val="dk1"/>
              </a:buClr>
              <a:buSzPts val="1400"/>
              <a:buFont typeface="Arial"/>
              <a:buNone/>
            </a:pPr>
            <a:r>
              <a:t/>
            </a:r>
            <a:endParaRPr/>
          </a:p>
          <a:p>
            <a:pPr indent="0" lvl="0" marL="0" rtl="0" algn="l">
              <a:lnSpc>
                <a:spcPct val="100000"/>
              </a:lnSpc>
              <a:spcBef>
                <a:spcPts val="0"/>
              </a:spcBef>
              <a:spcAft>
                <a:spcPts val="0"/>
              </a:spcAft>
              <a:buClr>
                <a:schemeClr val="dk1"/>
              </a:buClr>
              <a:buSzPts val="1100"/>
              <a:buFont typeface="Arial"/>
              <a:buNone/>
            </a:pPr>
            <a:r>
              <a:t/>
            </a:r>
            <a:endParaRPr>
              <a:highlight>
                <a:schemeClr val="lt1"/>
              </a:highlight>
            </a:endParaRPr>
          </a:p>
          <a:p>
            <a:pPr indent="0" lvl="0" marL="0" rtl="0" algn="l">
              <a:lnSpc>
                <a:spcPct val="100000"/>
              </a:lnSpc>
              <a:spcBef>
                <a:spcPts val="0"/>
              </a:spcBef>
              <a:spcAft>
                <a:spcPts val="0"/>
              </a:spcAft>
              <a:buClr>
                <a:schemeClr val="dk1"/>
              </a:buClr>
              <a:buSzPts val="1100"/>
              <a:buFont typeface="Arial"/>
              <a:buNone/>
            </a:pPr>
            <a:r>
              <a:t/>
            </a:r>
            <a:endParaRPr>
              <a:highlight>
                <a:schemeClr val="lt1"/>
              </a:highlight>
            </a:endParaRPr>
          </a:p>
          <a:p>
            <a:pPr indent="0" lvl="0" marL="0" rtl="0" algn="l">
              <a:lnSpc>
                <a:spcPct val="115000"/>
              </a:lnSpc>
              <a:spcBef>
                <a:spcPts val="0"/>
              </a:spcBef>
              <a:spcAft>
                <a:spcPts val="0"/>
              </a:spcAft>
              <a:buClr>
                <a:schemeClr val="dk1"/>
              </a:buClr>
              <a:buSzPts val="1400"/>
              <a:buFont typeface="Calibri"/>
              <a:buNone/>
            </a:pPr>
            <a:r>
              <a:t/>
            </a:r>
            <a:endParaRPr>
              <a:solidFill>
                <a:srgbClr val="000000"/>
              </a:solidFill>
            </a:endParaRPr>
          </a:p>
        </p:txBody>
      </p:sp>
      <p:sp>
        <p:nvSpPr>
          <p:cNvPr id="130" name="Google Shape;130;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 name="Shape 135"/>
        <p:cNvGrpSpPr/>
        <p:nvPr/>
      </p:nvGrpSpPr>
      <p:grpSpPr>
        <a:xfrm>
          <a:off x="0" y="0"/>
          <a:ext cx="0" cy="0"/>
          <a:chOff x="0" y="0"/>
          <a:chExt cx="0" cy="0"/>
        </a:xfrm>
      </p:grpSpPr>
      <p:sp>
        <p:nvSpPr>
          <p:cNvPr id="136" name="Google Shape;136;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7" name="Google Shape;137;p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0"/>
              </a:spcBef>
              <a:spcAft>
                <a:spcPts val="0"/>
              </a:spcAft>
              <a:buClr>
                <a:schemeClr val="dk1"/>
              </a:buClr>
              <a:buSzPts val="1400"/>
              <a:buFont typeface="Calibri"/>
              <a:buNone/>
            </a:pPr>
            <a:r>
              <a:t/>
            </a:r>
            <a:endParaRPr/>
          </a:p>
          <a:p>
            <a:pPr indent="0" lvl="0" marL="0" rtl="0" algn="l">
              <a:lnSpc>
                <a:spcPct val="115000"/>
              </a:lnSpc>
              <a:spcBef>
                <a:spcPts val="0"/>
              </a:spcBef>
              <a:spcAft>
                <a:spcPts val="0"/>
              </a:spcAft>
              <a:buClr>
                <a:schemeClr val="dk1"/>
              </a:buClr>
              <a:buSzPts val="1400"/>
              <a:buFont typeface="Calibri"/>
              <a:buNone/>
            </a:pPr>
            <a:r>
              <a:t/>
            </a:r>
            <a:endParaRPr/>
          </a:p>
          <a:p>
            <a:pPr indent="0" lvl="0" marL="0" rtl="0" algn="l">
              <a:lnSpc>
                <a:spcPct val="115000"/>
              </a:lnSpc>
              <a:spcBef>
                <a:spcPts val="0"/>
              </a:spcBef>
              <a:spcAft>
                <a:spcPts val="0"/>
              </a:spcAft>
              <a:buClr>
                <a:schemeClr val="dk1"/>
              </a:buClr>
              <a:buSzPts val="1400"/>
              <a:buFont typeface="Calibri"/>
              <a:buNone/>
            </a:pPr>
            <a:r>
              <a:t/>
            </a:r>
            <a:endParaRPr sz="2300"/>
          </a:p>
          <a:p>
            <a:pPr indent="0" lvl="0" marL="0" rtl="0" algn="l">
              <a:lnSpc>
                <a:spcPct val="115000"/>
              </a:lnSpc>
              <a:spcBef>
                <a:spcPts val="0"/>
              </a:spcBef>
              <a:spcAft>
                <a:spcPts val="0"/>
              </a:spcAft>
              <a:buClr>
                <a:schemeClr val="dk1"/>
              </a:buClr>
              <a:buSzPts val="1400"/>
              <a:buFont typeface="Calibri"/>
              <a:buNone/>
            </a:pPr>
            <a:r>
              <a:t/>
            </a:r>
            <a:endParaRPr sz="2500"/>
          </a:p>
          <a:p>
            <a:pPr indent="0" lvl="0" marL="0" rtl="0" algn="l">
              <a:lnSpc>
                <a:spcPct val="115000"/>
              </a:lnSpc>
              <a:spcBef>
                <a:spcPts val="0"/>
              </a:spcBef>
              <a:spcAft>
                <a:spcPts val="0"/>
              </a:spcAft>
              <a:buClr>
                <a:schemeClr val="dk1"/>
              </a:buClr>
              <a:buSzPts val="1100"/>
              <a:buFont typeface="Arial"/>
              <a:buNone/>
            </a:pPr>
            <a:r>
              <a:t/>
            </a:r>
            <a:endParaRPr sz="2500"/>
          </a:p>
          <a:p>
            <a:pPr indent="0" lvl="0" marL="0" rtl="0" algn="l">
              <a:lnSpc>
                <a:spcPct val="100000"/>
              </a:lnSpc>
              <a:spcBef>
                <a:spcPts val="0"/>
              </a:spcBef>
              <a:spcAft>
                <a:spcPts val="0"/>
              </a:spcAft>
              <a:buClr>
                <a:schemeClr val="dk1"/>
              </a:buClr>
              <a:buSzPts val="1400"/>
              <a:buFont typeface="Calibri"/>
              <a:buNone/>
            </a:pPr>
            <a:r>
              <a:t/>
            </a:r>
            <a:endParaRPr/>
          </a:p>
        </p:txBody>
      </p:sp>
      <p:sp>
        <p:nvSpPr>
          <p:cNvPr id="138" name="Google Shape;138;p7: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 name="Shape 143"/>
        <p:cNvGrpSpPr/>
        <p:nvPr/>
      </p:nvGrpSpPr>
      <p:grpSpPr>
        <a:xfrm>
          <a:off x="0" y="0"/>
          <a:ext cx="0" cy="0"/>
          <a:chOff x="0" y="0"/>
          <a:chExt cx="0" cy="0"/>
        </a:xfrm>
      </p:grpSpPr>
      <p:sp>
        <p:nvSpPr>
          <p:cNvPr id="144" name="Google Shape;144;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5" name="Google Shape;145;p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0"/>
              </a:spcBef>
              <a:spcAft>
                <a:spcPts val="0"/>
              </a:spcAft>
              <a:buClr>
                <a:schemeClr val="dk1"/>
              </a:buClr>
              <a:buSzPts val="1400"/>
              <a:buFont typeface="Calibri"/>
              <a:buNone/>
            </a:pPr>
            <a:r>
              <a:t/>
            </a:r>
            <a:endParaRPr/>
          </a:p>
          <a:p>
            <a:pPr indent="0" lvl="0" marL="0" rtl="0" algn="l">
              <a:lnSpc>
                <a:spcPct val="115000"/>
              </a:lnSpc>
              <a:spcBef>
                <a:spcPts val="0"/>
              </a:spcBef>
              <a:spcAft>
                <a:spcPts val="0"/>
              </a:spcAft>
              <a:buClr>
                <a:schemeClr val="dk1"/>
              </a:buClr>
              <a:buSzPts val="1400"/>
              <a:buFont typeface="Calibri"/>
              <a:buNone/>
            </a:pPr>
            <a:r>
              <a:t/>
            </a:r>
            <a:endParaRPr/>
          </a:p>
          <a:p>
            <a:pPr indent="0" lvl="0" marL="0" rtl="0" algn="l">
              <a:lnSpc>
                <a:spcPct val="115000"/>
              </a:lnSpc>
              <a:spcBef>
                <a:spcPts val="0"/>
              </a:spcBef>
              <a:spcAft>
                <a:spcPts val="0"/>
              </a:spcAft>
              <a:buClr>
                <a:schemeClr val="dk1"/>
              </a:buClr>
              <a:buSzPts val="1400"/>
              <a:buFont typeface="Calibri"/>
              <a:buNone/>
            </a:pPr>
            <a:r>
              <a:t/>
            </a:r>
            <a:endParaRPr sz="2300"/>
          </a:p>
          <a:p>
            <a:pPr indent="0" lvl="0" marL="0" rtl="0" algn="l">
              <a:lnSpc>
                <a:spcPct val="115000"/>
              </a:lnSpc>
              <a:spcBef>
                <a:spcPts val="0"/>
              </a:spcBef>
              <a:spcAft>
                <a:spcPts val="0"/>
              </a:spcAft>
              <a:buClr>
                <a:schemeClr val="dk1"/>
              </a:buClr>
              <a:buSzPts val="1400"/>
              <a:buFont typeface="Calibri"/>
              <a:buNone/>
            </a:pPr>
            <a:r>
              <a:t/>
            </a:r>
            <a:endParaRPr sz="2500"/>
          </a:p>
          <a:p>
            <a:pPr indent="0" lvl="0" marL="0" rtl="0" algn="l">
              <a:lnSpc>
                <a:spcPct val="115000"/>
              </a:lnSpc>
              <a:spcBef>
                <a:spcPts val="0"/>
              </a:spcBef>
              <a:spcAft>
                <a:spcPts val="0"/>
              </a:spcAft>
              <a:buClr>
                <a:schemeClr val="dk1"/>
              </a:buClr>
              <a:buSzPts val="1100"/>
              <a:buFont typeface="Arial"/>
              <a:buNone/>
            </a:pPr>
            <a:r>
              <a:t/>
            </a:r>
            <a:endParaRPr sz="2500"/>
          </a:p>
          <a:p>
            <a:pPr indent="0" lvl="0" marL="0" rtl="0" algn="l">
              <a:lnSpc>
                <a:spcPct val="100000"/>
              </a:lnSpc>
              <a:spcBef>
                <a:spcPts val="0"/>
              </a:spcBef>
              <a:spcAft>
                <a:spcPts val="0"/>
              </a:spcAft>
              <a:buClr>
                <a:schemeClr val="dk1"/>
              </a:buClr>
              <a:buSzPts val="1400"/>
              <a:buFont typeface="Calibri"/>
              <a:buNone/>
            </a:pPr>
            <a:r>
              <a:t/>
            </a:r>
            <a:endParaRPr/>
          </a:p>
        </p:txBody>
      </p:sp>
      <p:sp>
        <p:nvSpPr>
          <p:cNvPr id="146" name="Google Shape;146;p8: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3" name="Google Shape;153;p9: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i="1" lang="fr-FR">
                <a:latin typeface="Arial"/>
                <a:ea typeface="Arial"/>
                <a:cs typeface="Arial"/>
                <a:sym typeface="Arial"/>
              </a:rPr>
              <a:t>Bonjour les amis ! Comment allez-vous ? </a:t>
            </a:r>
            <a:endParaRPr b="1" i="1"/>
          </a:p>
          <a:p>
            <a:pPr indent="0" lvl="0" marL="0" rtl="0" algn="l">
              <a:spcBef>
                <a:spcPts val="0"/>
              </a:spcBef>
              <a:spcAft>
                <a:spcPts val="0"/>
              </a:spcAft>
              <a:buNone/>
            </a:pPr>
            <a:r>
              <a:rPr b="1" i="1" lang="fr-FR">
                <a:latin typeface="Arial"/>
                <a:ea typeface="Arial"/>
                <a:cs typeface="Arial"/>
                <a:sym typeface="Arial"/>
              </a:rPr>
              <a:t>Ça vous dit de commencer la leçon avec le jeu de mimes ? </a:t>
            </a:r>
            <a:endParaRPr b="1" i="1"/>
          </a:p>
          <a:p>
            <a:pPr indent="0" lvl="0" marL="0" rtl="0" algn="l">
              <a:spcBef>
                <a:spcPts val="0"/>
              </a:spcBef>
              <a:spcAft>
                <a:spcPts val="0"/>
              </a:spcAft>
              <a:buNone/>
            </a:pPr>
            <a:r>
              <a:rPr lang="fr-FR">
                <a:latin typeface="Arial"/>
                <a:ea typeface="Arial"/>
                <a:cs typeface="Arial"/>
                <a:sym typeface="Arial"/>
              </a:rPr>
              <a:t>Écrire les mots suivants sur des bouts de papier : des vagues, du sable, un poisson, un bateau, le soleil</a:t>
            </a:r>
            <a:endParaRPr>
              <a:latin typeface="Arial"/>
              <a:ea typeface="Arial"/>
              <a:cs typeface="Arial"/>
              <a:sym typeface="Arial"/>
            </a:endParaRPr>
          </a:p>
          <a:p>
            <a:pPr indent="0" lvl="0" marL="0" rtl="0" algn="l">
              <a:spcBef>
                <a:spcPts val="0"/>
              </a:spcBef>
              <a:spcAft>
                <a:spcPts val="0"/>
              </a:spcAft>
              <a:buClr>
                <a:schemeClr val="dk1"/>
              </a:buClr>
              <a:buSzPts val="1200"/>
              <a:buFont typeface="Arial"/>
              <a:buNone/>
            </a:pPr>
            <a:r>
              <a:rPr lang="fr-FR">
                <a:latin typeface="Arial"/>
                <a:ea typeface="Arial"/>
                <a:cs typeface="Arial"/>
                <a:sym typeface="Arial"/>
              </a:rPr>
              <a:t>Désigner un apprenant et lui montrer un mot</a:t>
            </a:r>
            <a:endParaRPr/>
          </a:p>
          <a:p>
            <a:pPr indent="0" lvl="0" marL="0" rtl="0" algn="l">
              <a:spcBef>
                <a:spcPts val="0"/>
              </a:spcBef>
              <a:spcAft>
                <a:spcPts val="0"/>
              </a:spcAft>
              <a:buClr>
                <a:schemeClr val="dk1"/>
              </a:buClr>
              <a:buSzPts val="1200"/>
              <a:buFont typeface="Arial"/>
              <a:buNone/>
            </a:pPr>
            <a:r>
              <a:rPr lang="fr-FR">
                <a:latin typeface="Arial"/>
                <a:ea typeface="Arial"/>
                <a:cs typeface="Arial"/>
                <a:sym typeface="Arial"/>
              </a:rPr>
              <a:t>L’apprenant mime le mot et la classe doit le deviner</a:t>
            </a:r>
            <a:endParaRPr>
              <a:latin typeface="Arial"/>
              <a:ea typeface="Arial"/>
              <a:cs typeface="Arial"/>
              <a:sym typeface="Arial"/>
            </a:endParaRPr>
          </a:p>
          <a:p>
            <a:pPr indent="0" lvl="0" marL="0" rtl="0" algn="l">
              <a:spcBef>
                <a:spcPts val="0"/>
              </a:spcBef>
              <a:spcAft>
                <a:spcPts val="0"/>
              </a:spcAft>
              <a:buClr>
                <a:schemeClr val="dk1"/>
              </a:buClr>
              <a:buSzPts val="1200"/>
              <a:buFont typeface="Arial"/>
              <a:buNone/>
            </a:pPr>
            <a:r>
              <a:rPr lang="fr-FR">
                <a:latin typeface="Arial"/>
                <a:ea typeface="Arial"/>
                <a:cs typeface="Arial"/>
                <a:sym typeface="Arial"/>
              </a:rPr>
              <a:t>A la fin, poser la question : </a:t>
            </a:r>
            <a:endParaRPr/>
          </a:p>
          <a:p>
            <a:pPr indent="0" lvl="0" marL="0" rtl="0" algn="l">
              <a:spcBef>
                <a:spcPts val="0"/>
              </a:spcBef>
              <a:spcAft>
                <a:spcPts val="0"/>
              </a:spcAft>
              <a:buClr>
                <a:schemeClr val="dk1"/>
              </a:buClr>
              <a:buSzPts val="1200"/>
              <a:buFont typeface="Arial"/>
              <a:buNone/>
            </a:pPr>
            <a:r>
              <a:rPr b="1" i="1" lang="fr-FR">
                <a:latin typeface="Arial"/>
                <a:ea typeface="Arial"/>
                <a:cs typeface="Arial"/>
                <a:sym typeface="Arial"/>
              </a:rPr>
              <a:t>Quel sens a-t-on utilsé pour reconnaître ces mots ?</a:t>
            </a:r>
            <a:endParaRPr/>
          </a:p>
          <a:p>
            <a:pPr indent="0" lvl="0" marL="0" marR="0" rtl="0" algn="l">
              <a:lnSpc>
                <a:spcPct val="100000"/>
              </a:lnSpc>
              <a:spcBef>
                <a:spcPts val="0"/>
              </a:spcBef>
              <a:spcAft>
                <a:spcPts val="0"/>
              </a:spcAft>
              <a:buClr>
                <a:srgbClr val="000000"/>
              </a:buClr>
              <a:buSzPts val="1400"/>
              <a:buFont typeface="Arial"/>
              <a:buNone/>
            </a:pPr>
            <a:r>
              <a:rPr lang="fr-FR">
                <a:latin typeface="Arial"/>
                <a:ea typeface="Arial"/>
                <a:cs typeface="Arial"/>
                <a:sym typeface="Arial"/>
              </a:rPr>
              <a:t>[Pause 3 secondes]</a:t>
            </a:r>
            <a:endParaRPr/>
          </a:p>
          <a:p>
            <a:pPr indent="0" lvl="0" marL="0" rtl="0" algn="l">
              <a:spcBef>
                <a:spcPts val="0"/>
              </a:spcBef>
              <a:spcAft>
                <a:spcPts val="0"/>
              </a:spcAft>
              <a:buClr>
                <a:schemeClr val="dk1"/>
              </a:buClr>
              <a:buSzPts val="1200"/>
              <a:buFont typeface="Calibri"/>
              <a:buNone/>
            </a:pPr>
            <a:r>
              <a:rPr b="1" i="1" lang="fr-FR"/>
              <a:t>La vue. </a:t>
            </a:r>
            <a:endParaRPr/>
          </a:p>
          <a:p>
            <a:pPr indent="0" lvl="0" marL="0" rtl="0" algn="l">
              <a:spcBef>
                <a:spcPts val="0"/>
              </a:spcBef>
              <a:spcAft>
                <a:spcPts val="0"/>
              </a:spcAft>
              <a:buClr>
                <a:schemeClr val="dk1"/>
              </a:buClr>
              <a:buSzPts val="1200"/>
              <a:buFont typeface="Calibri"/>
              <a:buNone/>
            </a:pPr>
            <a:r>
              <a:rPr b="1" i="1" lang="fr-FR"/>
              <a:t>Quels sont les autres sens ?</a:t>
            </a:r>
            <a:endParaRPr/>
          </a:p>
          <a:p>
            <a:pPr indent="0" lvl="0" marL="0" marR="0" rtl="0" algn="l">
              <a:lnSpc>
                <a:spcPct val="100000"/>
              </a:lnSpc>
              <a:spcBef>
                <a:spcPts val="0"/>
              </a:spcBef>
              <a:spcAft>
                <a:spcPts val="0"/>
              </a:spcAft>
              <a:buClr>
                <a:srgbClr val="000000"/>
              </a:buClr>
              <a:buSzPts val="1400"/>
              <a:buFont typeface="Arial"/>
              <a:buNone/>
            </a:pPr>
            <a:r>
              <a:rPr lang="fr-FR">
                <a:latin typeface="Arial"/>
                <a:ea typeface="Arial"/>
                <a:cs typeface="Arial"/>
                <a:sym typeface="Arial"/>
              </a:rPr>
              <a:t>[Pause 3 secondes]</a:t>
            </a:r>
            <a:endParaRPr/>
          </a:p>
          <a:p>
            <a:pPr indent="0" lvl="0" marL="0" rtl="0" algn="l">
              <a:spcBef>
                <a:spcPts val="0"/>
              </a:spcBef>
              <a:spcAft>
                <a:spcPts val="0"/>
              </a:spcAft>
              <a:buClr>
                <a:schemeClr val="dk1"/>
              </a:buClr>
              <a:buSzPts val="1200"/>
              <a:buFont typeface="Calibri"/>
              <a:buNone/>
            </a:pPr>
            <a:r>
              <a:rPr b="1" i="1" lang="fr-FR"/>
              <a:t>L’odorat, le toucher, etc.</a:t>
            </a:r>
            <a:endParaRPr/>
          </a:p>
          <a:p>
            <a:pPr indent="0" lvl="0" marL="0" rtl="0" algn="l">
              <a:spcBef>
                <a:spcPts val="0"/>
              </a:spcBef>
              <a:spcAft>
                <a:spcPts val="0"/>
              </a:spcAft>
              <a:buClr>
                <a:schemeClr val="dk1"/>
              </a:buClr>
              <a:buSzPts val="1200"/>
              <a:buFont typeface="Calibri"/>
              <a:buNone/>
            </a:pPr>
            <a:r>
              <a:t/>
            </a:r>
            <a:endParaRPr b="1" i="1">
              <a:latin typeface="Arial"/>
              <a:ea typeface="Arial"/>
              <a:cs typeface="Arial"/>
              <a:sym typeface="Arial"/>
            </a:endParaRPr>
          </a:p>
          <a:p>
            <a:pPr indent="0" lvl="0" marL="0" rtl="0" algn="l">
              <a:spcBef>
                <a:spcPts val="0"/>
              </a:spcBef>
              <a:spcAft>
                <a:spcPts val="0"/>
              </a:spcAft>
              <a:buClr>
                <a:schemeClr val="dk1"/>
              </a:buClr>
              <a:buSzPts val="1200"/>
              <a:buFont typeface="Arial"/>
              <a:buNone/>
            </a:pPr>
            <a:r>
              <a:rPr b="1" i="1" lang="fr-FR">
                <a:latin typeface="Arial"/>
                <a:ea typeface="Arial"/>
                <a:cs typeface="Arial"/>
                <a:sym typeface="Arial"/>
              </a:rPr>
              <a:t>Superbe ! Où voit-on tous ces éléments ?</a:t>
            </a:r>
            <a:endParaRPr b="1" i="1">
              <a:latin typeface="Arial"/>
              <a:ea typeface="Arial"/>
              <a:cs typeface="Arial"/>
              <a:sym typeface="Arial"/>
            </a:endParaRPr>
          </a:p>
          <a:p>
            <a:pPr indent="0" lvl="0" marL="0" rtl="0" algn="l">
              <a:spcBef>
                <a:spcPts val="0"/>
              </a:spcBef>
              <a:spcAft>
                <a:spcPts val="0"/>
              </a:spcAft>
              <a:buClr>
                <a:schemeClr val="dk1"/>
              </a:buClr>
              <a:buSzPts val="1200"/>
              <a:buFont typeface="Arial"/>
              <a:buNone/>
            </a:pPr>
            <a:r>
              <a:rPr lang="fr-FR">
                <a:latin typeface="Arial"/>
                <a:ea typeface="Arial"/>
                <a:cs typeface="Arial"/>
                <a:sym typeface="Arial"/>
              </a:rPr>
              <a:t>[Pause 3 secondes]</a:t>
            </a:r>
            <a:endParaRPr>
              <a:latin typeface="Arial"/>
              <a:ea typeface="Arial"/>
              <a:cs typeface="Arial"/>
              <a:sym typeface="Arial"/>
            </a:endParaRPr>
          </a:p>
          <a:p>
            <a:pPr indent="0" lvl="0" marL="0" rtl="0" algn="l">
              <a:spcBef>
                <a:spcPts val="0"/>
              </a:spcBef>
              <a:spcAft>
                <a:spcPts val="0"/>
              </a:spcAft>
              <a:buClr>
                <a:schemeClr val="dk1"/>
              </a:buClr>
              <a:buSzPts val="1200"/>
              <a:buFont typeface="Arial"/>
              <a:buNone/>
            </a:pPr>
            <a:r>
              <a:rPr b="1" i="1" lang="fr-FR">
                <a:latin typeface="Arial"/>
                <a:ea typeface="Arial"/>
                <a:cs typeface="Arial"/>
                <a:sym typeface="Arial"/>
              </a:rPr>
              <a:t>Oui ! Au bord de la mer !</a:t>
            </a:r>
            <a:endParaRPr b="1" i="1">
              <a:latin typeface="Arial"/>
              <a:ea typeface="Arial"/>
              <a:cs typeface="Arial"/>
              <a:sym typeface="Arial"/>
            </a:endParaRPr>
          </a:p>
          <a:p>
            <a:pPr indent="0" lvl="0" marL="0" rtl="0" algn="l">
              <a:spcBef>
                <a:spcPts val="0"/>
              </a:spcBef>
              <a:spcAft>
                <a:spcPts val="0"/>
              </a:spcAft>
              <a:buClr>
                <a:schemeClr val="dk1"/>
              </a:buClr>
              <a:buSzPts val="1200"/>
              <a:buFont typeface="Calibri"/>
              <a:buNone/>
            </a:pPr>
            <a:r>
              <a:t/>
            </a:r>
            <a:endParaRPr/>
          </a:p>
        </p:txBody>
      </p:sp>
      <p:sp>
        <p:nvSpPr>
          <p:cNvPr id="154" name="Google Shape;154;p9: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fr-FR"/>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5" name="Shape 15"/>
        <p:cNvGrpSpPr/>
        <p:nvPr/>
      </p:nvGrpSpPr>
      <p:grpSpPr>
        <a:xfrm>
          <a:off x="0" y="0"/>
          <a:ext cx="0" cy="0"/>
          <a:chOff x="0" y="0"/>
          <a:chExt cx="0" cy="0"/>
        </a:xfrm>
      </p:grpSpPr>
      <p:sp>
        <p:nvSpPr>
          <p:cNvPr id="16" name="Google Shape;16;p2"/>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 name="Google Shape;17;p2"/>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18" name="Google Shape;18;p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 name="Google Shape;19;p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63" name="Shape 63"/>
        <p:cNvGrpSpPr/>
        <p:nvPr/>
      </p:nvGrpSpPr>
      <p:grpSpPr>
        <a:xfrm>
          <a:off x="0" y="0"/>
          <a:ext cx="0" cy="0"/>
          <a:chOff x="0" y="0"/>
          <a:chExt cx="0" cy="0"/>
        </a:xfrm>
      </p:grpSpPr>
      <p:sp>
        <p:nvSpPr>
          <p:cNvPr id="64" name="Google Shape;64;p11"/>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5" name="Google Shape;65;p11"/>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normAutofit/>
          </a:bodyPr>
          <a:lstStyle>
            <a:lvl1pPr indent="-431800" lvl="0" marL="457200" algn="l">
              <a:lnSpc>
                <a:spcPct val="90000"/>
              </a:lnSpc>
              <a:spcBef>
                <a:spcPts val="1000"/>
              </a:spcBef>
              <a:spcAft>
                <a:spcPts val="0"/>
              </a:spcAft>
              <a:buClr>
                <a:schemeClr val="dk1"/>
              </a:buClr>
              <a:buSzPts val="3200"/>
              <a:buChar char="•"/>
              <a:defRPr sz="3200"/>
            </a:lvl1pPr>
            <a:lvl2pPr indent="-406400" lvl="1" marL="914400" algn="l">
              <a:lnSpc>
                <a:spcPct val="90000"/>
              </a:lnSpc>
              <a:spcBef>
                <a:spcPts val="500"/>
              </a:spcBef>
              <a:spcAft>
                <a:spcPts val="0"/>
              </a:spcAft>
              <a:buClr>
                <a:schemeClr val="dk1"/>
              </a:buClr>
              <a:buSzPts val="2800"/>
              <a:buChar char="•"/>
              <a:defRPr sz="2800"/>
            </a:lvl2pPr>
            <a:lvl3pPr indent="-381000" lvl="2" marL="1371600" algn="l">
              <a:lnSpc>
                <a:spcPct val="90000"/>
              </a:lnSpc>
              <a:spcBef>
                <a:spcPts val="500"/>
              </a:spcBef>
              <a:spcAft>
                <a:spcPts val="0"/>
              </a:spcAft>
              <a:buClr>
                <a:schemeClr val="dk1"/>
              </a:buClr>
              <a:buSzPts val="2400"/>
              <a:buChar char="•"/>
              <a:defRPr sz="2400"/>
            </a:lvl3pPr>
            <a:lvl4pPr indent="-355600" lvl="3" marL="1828800" algn="l">
              <a:lnSpc>
                <a:spcPct val="90000"/>
              </a:lnSpc>
              <a:spcBef>
                <a:spcPts val="500"/>
              </a:spcBef>
              <a:spcAft>
                <a:spcPts val="0"/>
              </a:spcAft>
              <a:buClr>
                <a:schemeClr val="dk1"/>
              </a:buClr>
              <a:buSzPts val="2000"/>
              <a:buChar char="•"/>
              <a:defRPr sz="2000"/>
            </a:lvl4pPr>
            <a:lvl5pPr indent="-355600" lvl="4" marL="2286000" algn="l">
              <a:lnSpc>
                <a:spcPct val="90000"/>
              </a:lnSpc>
              <a:spcBef>
                <a:spcPts val="500"/>
              </a:spcBef>
              <a:spcAft>
                <a:spcPts val="0"/>
              </a:spcAft>
              <a:buClr>
                <a:schemeClr val="dk1"/>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66" name="Google Shape;66;p11"/>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7" name="Google Shape;67;p1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8" name="Google Shape;68;p1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9" name="Google Shape;69;p1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70" name="Shape 70"/>
        <p:cNvGrpSpPr/>
        <p:nvPr/>
      </p:nvGrpSpPr>
      <p:grpSpPr>
        <a:xfrm>
          <a:off x="0" y="0"/>
          <a:ext cx="0" cy="0"/>
          <a:chOff x="0" y="0"/>
          <a:chExt cx="0" cy="0"/>
        </a:xfrm>
      </p:grpSpPr>
      <p:sp>
        <p:nvSpPr>
          <p:cNvPr id="71" name="Google Shape;71;p12"/>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2" name="Google Shape;72;p12"/>
          <p:cNvSpPr/>
          <p:nvPr>
            <p:ph idx="2" type="pic"/>
          </p:nvPr>
        </p:nvSpPr>
        <p:spPr>
          <a:xfrm>
            <a:off x="5183188" y="987425"/>
            <a:ext cx="6172200" cy="4873625"/>
          </a:xfrm>
          <a:prstGeom prst="rect">
            <a:avLst/>
          </a:prstGeom>
          <a:noFill/>
          <a:ln>
            <a:noFill/>
          </a:ln>
        </p:spPr>
      </p:sp>
      <p:sp>
        <p:nvSpPr>
          <p:cNvPr id="73" name="Google Shape;73;p12"/>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74" name="Google Shape;74;p1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5" name="Google Shape;75;p1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6" name="Google Shape;76;p1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77" name="Shape 77"/>
        <p:cNvGrpSpPr/>
        <p:nvPr/>
      </p:nvGrpSpPr>
      <p:grpSpPr>
        <a:xfrm>
          <a:off x="0" y="0"/>
          <a:ext cx="0" cy="0"/>
          <a:chOff x="0" y="0"/>
          <a:chExt cx="0" cy="0"/>
        </a:xfrm>
      </p:grpSpPr>
      <p:sp>
        <p:nvSpPr>
          <p:cNvPr id="78" name="Google Shape;78;p13"/>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9" name="Google Shape;79;p13"/>
          <p:cNvSpPr txBox="1"/>
          <p:nvPr>
            <p:ph idx="1" type="body"/>
          </p:nvPr>
        </p:nvSpPr>
        <p:spPr>
          <a:xfrm rot="5400000">
            <a:off x="3920331" y="-1256506"/>
            <a:ext cx="4351338" cy="105156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80" name="Google Shape;80;p1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1" name="Google Shape;81;p1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2" name="Google Shape;82;p1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83" name="Shape 83"/>
        <p:cNvGrpSpPr/>
        <p:nvPr/>
      </p:nvGrpSpPr>
      <p:grpSpPr>
        <a:xfrm>
          <a:off x="0" y="0"/>
          <a:ext cx="0" cy="0"/>
          <a:chOff x="0" y="0"/>
          <a:chExt cx="0" cy="0"/>
        </a:xfrm>
      </p:grpSpPr>
      <p:sp>
        <p:nvSpPr>
          <p:cNvPr id="84" name="Google Shape;84;p14"/>
          <p:cNvSpPr txBox="1"/>
          <p:nvPr>
            <p:ph type="title"/>
          </p:nvPr>
        </p:nvSpPr>
        <p:spPr>
          <a:xfrm rot="5400000">
            <a:off x="7133431" y="1956594"/>
            <a:ext cx="5811838" cy="26289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5" name="Google Shape;85;p14"/>
          <p:cNvSpPr txBox="1"/>
          <p:nvPr>
            <p:ph idx="1" type="body"/>
          </p:nvPr>
        </p:nvSpPr>
        <p:spPr>
          <a:xfrm rot="5400000">
            <a:off x="1799431" y="-596106"/>
            <a:ext cx="5811838" cy="77343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86" name="Google Shape;86;p1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7" name="Google Shape;87;p1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8" name="Google Shape;88;p1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1" name="Shape 21"/>
        <p:cNvGrpSpPr/>
        <p:nvPr/>
      </p:nvGrpSpPr>
      <p:grpSpPr>
        <a:xfrm>
          <a:off x="0" y="0"/>
          <a:ext cx="0" cy="0"/>
          <a:chOff x="0" y="0"/>
          <a:chExt cx="0" cy="0"/>
        </a:xfrm>
      </p:grpSpPr>
      <p:sp>
        <p:nvSpPr>
          <p:cNvPr id="22" name="Google Shape;22;p3"/>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 name="Google Shape;23;p3"/>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4" name="Google Shape;24;p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 name="Google Shape;26;p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p:cSld name="1_Blank">
    <p:spTree>
      <p:nvGrpSpPr>
        <p:cNvPr id="27" name="Shape 27"/>
        <p:cNvGrpSpPr/>
        <p:nvPr/>
      </p:nvGrpSpPr>
      <p:grpSpPr>
        <a:xfrm>
          <a:off x="0" y="0"/>
          <a:ext cx="0" cy="0"/>
          <a:chOff x="0" y="0"/>
          <a:chExt cx="0" cy="0"/>
        </a:xfrm>
      </p:grpSpPr>
      <p:sp>
        <p:nvSpPr>
          <p:cNvPr id="28" name="Google Shape;28;p4"/>
          <p:cNvSpPr txBox="1"/>
          <p:nvPr>
            <p:ph idx="1" type="body"/>
          </p:nvPr>
        </p:nvSpPr>
        <p:spPr>
          <a:xfrm>
            <a:off x="0" y="538921"/>
            <a:ext cx="12192000" cy="584775"/>
          </a:xfrm>
          <a:prstGeom prst="rect">
            <a:avLst/>
          </a:prstGeom>
          <a:solidFill>
            <a:srgbClr val="A1C4E3"/>
          </a:solidFill>
          <a:ln>
            <a:noFill/>
          </a:ln>
        </p:spPr>
        <p:txBody>
          <a:bodyPr anchorCtr="0" anchor="ctr" bIns="45700" lIns="91425" spcFirstLastPara="1" rIns="91425" wrap="square" tIns="45700">
            <a:normAutofit/>
          </a:bodyPr>
          <a:lstStyle>
            <a:lvl1pPr indent="-228600" lvl="0" marL="457200" algn="l">
              <a:lnSpc>
                <a:spcPct val="90000"/>
              </a:lnSpc>
              <a:spcBef>
                <a:spcPts val="1000"/>
              </a:spcBef>
              <a:spcAft>
                <a:spcPts val="0"/>
              </a:spcAft>
              <a:buClr>
                <a:srgbClr val="002060"/>
              </a:buClr>
              <a:buSzPts val="3200"/>
              <a:buFont typeface="Arial"/>
              <a:buNone/>
              <a:defRPr b="1" i="0" sz="3200" u="none" cap="none" strike="noStrike">
                <a:solidFill>
                  <a:srgbClr val="002060"/>
                </a:solidFill>
                <a:latin typeface="Arial"/>
                <a:ea typeface="Arial"/>
                <a:cs typeface="Arial"/>
                <a:sym typeface="Arial"/>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29" name="Shape 29"/>
        <p:cNvGrpSpPr/>
        <p:nvPr/>
      </p:nvGrpSpPr>
      <p:grpSpPr>
        <a:xfrm>
          <a:off x="0" y="0"/>
          <a:ext cx="0" cy="0"/>
          <a:chOff x="0" y="0"/>
          <a:chExt cx="0" cy="0"/>
        </a:xfrm>
      </p:grpSpPr>
      <p:sp>
        <p:nvSpPr>
          <p:cNvPr id="30" name="Google Shape;30;p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fromative">
  <p:cSld name="fromative">
    <p:spTree>
      <p:nvGrpSpPr>
        <p:cNvPr id="33" name="Shape 33"/>
        <p:cNvGrpSpPr/>
        <p:nvPr/>
      </p:nvGrpSpPr>
      <p:grpSpPr>
        <a:xfrm>
          <a:off x="0" y="0"/>
          <a:ext cx="0" cy="0"/>
          <a:chOff x="0" y="0"/>
          <a:chExt cx="0" cy="0"/>
        </a:xfrm>
      </p:grpSpPr>
      <p:sp>
        <p:nvSpPr>
          <p:cNvPr id="34" name="Google Shape;34;p6"/>
          <p:cNvSpPr txBox="1"/>
          <p:nvPr>
            <p:ph idx="1" type="body"/>
          </p:nvPr>
        </p:nvSpPr>
        <p:spPr>
          <a:xfrm>
            <a:off x="0" y="538921"/>
            <a:ext cx="12192000" cy="584775"/>
          </a:xfrm>
          <a:prstGeom prst="rect">
            <a:avLst/>
          </a:prstGeom>
          <a:solidFill>
            <a:srgbClr val="DFBDC3"/>
          </a:solidFill>
          <a:ln>
            <a:noFill/>
          </a:ln>
        </p:spPr>
        <p:txBody>
          <a:bodyPr anchorCtr="0" anchor="ctr" bIns="45700" lIns="91425" spcFirstLastPara="1" rIns="91425" wrap="square" tIns="45700">
            <a:normAutofit/>
          </a:bodyPr>
          <a:lstStyle>
            <a:lvl1pPr indent="-228600" lvl="0" marL="457200" algn="l">
              <a:lnSpc>
                <a:spcPct val="90000"/>
              </a:lnSpc>
              <a:spcBef>
                <a:spcPts val="1000"/>
              </a:spcBef>
              <a:spcAft>
                <a:spcPts val="0"/>
              </a:spcAft>
              <a:buClr>
                <a:srgbClr val="002060"/>
              </a:buClr>
              <a:buSzPts val="3200"/>
              <a:buFont typeface="Arial"/>
              <a:buNone/>
              <a:defRPr b="1" i="0" sz="3200" u="none" cap="none" strike="noStrike">
                <a:solidFill>
                  <a:srgbClr val="002060"/>
                </a:solidFill>
                <a:latin typeface="Arial"/>
                <a:ea typeface="Arial"/>
                <a:cs typeface="Arial"/>
                <a:sym typeface="Arial"/>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5" name="Google Shape;35;p6"/>
          <p:cNvSpPr txBox="1"/>
          <p:nvPr/>
        </p:nvSpPr>
        <p:spPr>
          <a:xfrm flipH="1">
            <a:off x="10031456" y="130795"/>
            <a:ext cx="2160544" cy="276999"/>
          </a:xfrm>
          <a:prstGeom prst="rect">
            <a:avLst/>
          </a:prstGeom>
          <a:solidFill>
            <a:srgbClr val="F1DDE3"/>
          </a:solidFill>
          <a:ln cap="flat" cmpd="sng" w="19050">
            <a:solidFill>
              <a:srgbClr val="F1DDE3"/>
            </a:solidFill>
            <a:prstDash val="solid"/>
            <a:round/>
            <a:headEnd len="sm" w="sm" type="none"/>
            <a:tailEnd len="sm" w="sm" type="none"/>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400"/>
              <a:buFont typeface="Arial"/>
              <a:buNone/>
            </a:pPr>
            <a:r>
              <a:rPr b="0" i="1" lang="fr-FR" sz="1200" u="none" cap="none" strike="noStrike">
                <a:solidFill>
                  <a:srgbClr val="7F7F7F"/>
                </a:solidFill>
                <a:latin typeface="Arial"/>
                <a:ea typeface="Arial"/>
                <a:cs typeface="Arial"/>
                <a:sym typeface="Arial"/>
              </a:rPr>
              <a:t>Evaluation formative</a:t>
            </a: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36" name="Shape 36"/>
        <p:cNvGrpSpPr/>
        <p:nvPr/>
      </p:nvGrpSpPr>
      <p:grpSpPr>
        <a:xfrm>
          <a:off x="0" y="0"/>
          <a:ext cx="0" cy="0"/>
          <a:chOff x="0" y="0"/>
          <a:chExt cx="0" cy="0"/>
        </a:xfrm>
      </p:grpSpPr>
      <p:sp>
        <p:nvSpPr>
          <p:cNvPr id="37" name="Google Shape;37;p7"/>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8" name="Google Shape;38;p7"/>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888888"/>
              </a:buClr>
              <a:buSzPts val="2400"/>
              <a:buNone/>
              <a:defRPr sz="2400">
                <a:solidFill>
                  <a:srgbClr val="888888"/>
                </a:solidFill>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39" name="Google Shape;39;p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0" name="Google Shape;40;p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1" name="Google Shape;41;p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42" name="Shape 42"/>
        <p:cNvGrpSpPr/>
        <p:nvPr/>
      </p:nvGrpSpPr>
      <p:grpSpPr>
        <a:xfrm>
          <a:off x="0" y="0"/>
          <a:ext cx="0" cy="0"/>
          <a:chOff x="0" y="0"/>
          <a:chExt cx="0" cy="0"/>
        </a:xfrm>
      </p:grpSpPr>
      <p:sp>
        <p:nvSpPr>
          <p:cNvPr id="43" name="Google Shape;43;p8"/>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4" name="Google Shape;44;p8"/>
          <p:cNvSpPr txBox="1"/>
          <p:nvPr>
            <p:ph idx="1" type="body"/>
          </p:nvPr>
        </p:nvSpPr>
        <p:spPr>
          <a:xfrm>
            <a:off x="838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5" name="Google Shape;45;p8"/>
          <p:cNvSpPr txBox="1"/>
          <p:nvPr>
            <p:ph idx="2" type="body"/>
          </p:nvPr>
        </p:nvSpPr>
        <p:spPr>
          <a:xfrm>
            <a:off x="6172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6" name="Google Shape;46;p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9" name="Shape 49"/>
        <p:cNvGrpSpPr/>
        <p:nvPr/>
      </p:nvGrpSpPr>
      <p:grpSpPr>
        <a:xfrm>
          <a:off x="0" y="0"/>
          <a:ext cx="0" cy="0"/>
          <a:chOff x="0" y="0"/>
          <a:chExt cx="0" cy="0"/>
        </a:xfrm>
      </p:grpSpPr>
      <p:sp>
        <p:nvSpPr>
          <p:cNvPr id="50" name="Google Shape;50;p9"/>
          <p:cNvSpPr txBox="1"/>
          <p:nvPr>
            <p:ph type="title"/>
          </p:nvPr>
        </p:nvSpPr>
        <p:spPr>
          <a:xfrm>
            <a:off x="839788"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1" name="Google Shape;51;p9"/>
          <p:cNvSpPr txBox="1"/>
          <p:nvPr>
            <p:ph idx="1" type="body"/>
          </p:nvPr>
        </p:nvSpPr>
        <p:spPr>
          <a:xfrm>
            <a:off x="839788" y="1681163"/>
            <a:ext cx="5157787"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52" name="Google Shape;52;p9"/>
          <p:cNvSpPr txBox="1"/>
          <p:nvPr>
            <p:ph idx="2" type="body"/>
          </p:nvPr>
        </p:nvSpPr>
        <p:spPr>
          <a:xfrm>
            <a:off x="839788" y="2505075"/>
            <a:ext cx="5157787"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3" name="Google Shape;53;p9"/>
          <p:cNvSpPr txBox="1"/>
          <p:nvPr>
            <p:ph idx="3" type="body"/>
          </p:nvPr>
        </p:nvSpPr>
        <p:spPr>
          <a:xfrm>
            <a:off x="6172200" y="1681163"/>
            <a:ext cx="5183188"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54" name="Google Shape;54;p9"/>
          <p:cNvSpPr txBox="1"/>
          <p:nvPr>
            <p:ph idx="4" type="body"/>
          </p:nvPr>
        </p:nvSpPr>
        <p:spPr>
          <a:xfrm>
            <a:off x="6172200" y="2505075"/>
            <a:ext cx="5183188"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5" name="Google Shape;55;p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6" name="Google Shape;56;p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7" name="Google Shape;57;p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58" name="Shape 58"/>
        <p:cNvGrpSpPr/>
        <p:nvPr/>
      </p:nvGrpSpPr>
      <p:grpSpPr>
        <a:xfrm>
          <a:off x="0" y="0"/>
          <a:ext cx="0" cy="0"/>
          <a:chOff x="0" y="0"/>
          <a:chExt cx="0" cy="0"/>
        </a:xfrm>
      </p:grpSpPr>
      <p:sp>
        <p:nvSpPr>
          <p:cNvPr id="59" name="Google Shape;59;p10"/>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0" name="Google Shape;60;p1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1" name="Google Shape;61;p1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2" name="Google Shape;62;p1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1"/>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3" name="Google Shape;13;p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4" name="Google Shape;14;p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fr-FR"/>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3.png"/><Relationship Id="rId4" Type="http://schemas.openxmlformats.org/officeDocument/2006/relationships/image" Target="../media/image9.jpg"/><Relationship Id="rId5" Type="http://schemas.openxmlformats.org/officeDocument/2006/relationships/image" Target="../media/image6.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image" Target="../media/image16.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image" Target="../media/image16.jpg"/><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 Id="rId3" Type="http://schemas.openxmlformats.org/officeDocument/2006/relationships/image" Target="../media/image16.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10.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image" Target="../media/image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2.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9.xml"/><Relationship Id="rId3" Type="http://schemas.openxmlformats.org/officeDocument/2006/relationships/image" Target="../media/image1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0.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 Id="rId3" Type="http://schemas.openxmlformats.org/officeDocument/2006/relationships/image" Target="../media/image17.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2.xml"/><Relationship Id="rId3" Type="http://schemas.openxmlformats.org/officeDocument/2006/relationships/image" Target="../media/image9.jpg"/><Relationship Id="rId4" Type="http://schemas.openxmlformats.org/officeDocument/2006/relationships/image" Target="../media/image8.jpg"/><Relationship Id="rId5" Type="http://schemas.openxmlformats.org/officeDocument/2006/relationships/image" Target="../media/image7.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10.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1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1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1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image" Target="../media/image19.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 name="Shape 92"/>
        <p:cNvGrpSpPr/>
        <p:nvPr/>
      </p:nvGrpSpPr>
      <p:grpSpPr>
        <a:xfrm>
          <a:off x="0" y="0"/>
          <a:ext cx="0" cy="0"/>
          <a:chOff x="0" y="0"/>
          <a:chExt cx="0" cy="0"/>
        </a:xfrm>
      </p:grpSpPr>
      <p:sp>
        <p:nvSpPr>
          <p:cNvPr id="93" name="Google Shape;93;p15"/>
          <p:cNvSpPr/>
          <p:nvPr/>
        </p:nvSpPr>
        <p:spPr>
          <a:xfrm>
            <a:off x="1524000" y="2056833"/>
            <a:ext cx="9144000" cy="1508125"/>
          </a:xfrm>
          <a:prstGeom prst="rect">
            <a:avLst/>
          </a:prstGeom>
          <a:noFill/>
          <a:ln>
            <a:noFill/>
          </a:ln>
        </p:spPr>
        <p:txBody>
          <a:bodyPr anchorCtr="0" anchor="b" bIns="45700" lIns="91425" spcFirstLastPara="1" rIns="91425" wrap="square" tIns="45700">
            <a:noAutofit/>
          </a:bodyPr>
          <a:lstStyle/>
          <a:p>
            <a:pPr indent="0" lvl="0" marL="0" marR="0" rtl="0" algn="ctr">
              <a:lnSpc>
                <a:spcPct val="90000"/>
              </a:lnSpc>
              <a:spcBef>
                <a:spcPts val="0"/>
              </a:spcBef>
              <a:spcAft>
                <a:spcPts val="0"/>
              </a:spcAft>
              <a:buClr>
                <a:schemeClr val="dk1"/>
              </a:buClr>
              <a:buSzPts val="6000"/>
              <a:buFont typeface="Arial"/>
              <a:buNone/>
            </a:pPr>
            <a:r>
              <a:t/>
            </a:r>
            <a:endParaRPr b="0" i="0" sz="6000" u="none" cap="none" strike="noStrike">
              <a:solidFill>
                <a:srgbClr val="000000"/>
              </a:solidFill>
              <a:latin typeface="Arial"/>
              <a:ea typeface="Arial"/>
              <a:cs typeface="Arial"/>
              <a:sym typeface="Arial"/>
            </a:endParaRPr>
          </a:p>
        </p:txBody>
      </p:sp>
      <p:sp>
        <p:nvSpPr>
          <p:cNvPr id="94" name="Google Shape;94;p15"/>
          <p:cNvSpPr/>
          <p:nvPr/>
        </p:nvSpPr>
        <p:spPr>
          <a:xfrm>
            <a:off x="1524000" y="3657034"/>
            <a:ext cx="9144000" cy="1144133"/>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chemeClr val="dk1"/>
              </a:buClr>
              <a:buSzPts val="2400"/>
              <a:buFont typeface="Arial"/>
              <a:buNone/>
            </a:pPr>
            <a:r>
              <a:t/>
            </a:r>
            <a:endParaRPr b="0" i="0" sz="2400" u="none" cap="none" strike="noStrike">
              <a:solidFill>
                <a:srgbClr val="000000"/>
              </a:solidFill>
              <a:latin typeface="Arial"/>
              <a:ea typeface="Arial"/>
              <a:cs typeface="Arial"/>
              <a:sym typeface="Arial"/>
            </a:endParaRPr>
          </a:p>
        </p:txBody>
      </p:sp>
      <p:sp>
        <p:nvSpPr>
          <p:cNvPr id="95" name="Google Shape;95;p15"/>
          <p:cNvSpPr/>
          <p:nvPr/>
        </p:nvSpPr>
        <p:spPr>
          <a:xfrm>
            <a:off x="0" y="2900007"/>
            <a:ext cx="6927314" cy="1264473"/>
          </a:xfrm>
          <a:prstGeom prst="rect">
            <a:avLst/>
          </a:prstGeom>
          <a:solidFill>
            <a:srgbClr val="DDEAF6"/>
          </a:solidFill>
          <a:ln cap="flat" cmpd="sng" w="12700">
            <a:solidFill>
              <a:srgbClr val="DDEAF6"/>
            </a:solidFill>
            <a:prstDash val="solid"/>
            <a:miter lim="800000"/>
            <a:headEnd len="sm" w="sm" type="none"/>
            <a:tailEnd len="sm" w="sm" type="none"/>
          </a:ln>
        </p:spPr>
        <p:txBody>
          <a:bodyPr anchorCtr="0" anchor="ctr" bIns="45700" lIns="91425" spcFirstLastPara="1" rIns="91425" wrap="square" tIns="45700">
            <a:noAutofit/>
          </a:bodyPr>
          <a:lstStyle/>
          <a:p>
            <a:pPr indent="0" lvl="0" marL="182880" marR="0" rtl="0" algn="l">
              <a:lnSpc>
                <a:spcPct val="110000"/>
              </a:lnSpc>
              <a:spcBef>
                <a:spcPts val="0"/>
              </a:spcBef>
              <a:spcAft>
                <a:spcPts val="0"/>
              </a:spcAft>
              <a:buClr>
                <a:srgbClr val="002060"/>
              </a:buClr>
              <a:buSzPts val="3600"/>
              <a:buFont typeface="Arial"/>
              <a:buNone/>
            </a:pPr>
            <a:r>
              <a:rPr b="1" i="0" lang="fr-FR" sz="3600" u="none" cap="none" strike="noStrike">
                <a:solidFill>
                  <a:srgbClr val="002060"/>
                </a:solidFill>
                <a:latin typeface="Arial"/>
                <a:ea typeface="Arial"/>
                <a:cs typeface="Arial"/>
                <a:sym typeface="Arial"/>
              </a:rPr>
              <a:t>Classe : EB6 </a:t>
            </a:r>
            <a:endParaRPr/>
          </a:p>
          <a:p>
            <a:pPr indent="0" lvl="0" marL="182880" marR="0" rtl="0" algn="l">
              <a:lnSpc>
                <a:spcPct val="110000"/>
              </a:lnSpc>
              <a:spcBef>
                <a:spcPts val="0"/>
              </a:spcBef>
              <a:spcAft>
                <a:spcPts val="0"/>
              </a:spcAft>
              <a:buClr>
                <a:srgbClr val="002060"/>
              </a:buClr>
              <a:buSzPts val="3600"/>
              <a:buFont typeface="Arial"/>
              <a:buNone/>
            </a:pPr>
            <a:r>
              <a:rPr b="1" i="0" lang="fr-FR" sz="3600" u="none" cap="none" strike="noStrike">
                <a:solidFill>
                  <a:srgbClr val="002060"/>
                </a:solidFill>
                <a:latin typeface="Arial"/>
                <a:ea typeface="Arial"/>
                <a:cs typeface="Arial"/>
                <a:sym typeface="Arial"/>
              </a:rPr>
              <a:t>Leçon 8 : Orage en montagne</a:t>
            </a:r>
            <a:endParaRPr b="1" i="0" sz="3600" u="none" cap="none" strike="noStrike">
              <a:solidFill>
                <a:srgbClr val="002060"/>
              </a:solidFill>
              <a:latin typeface="Arial"/>
              <a:ea typeface="Arial"/>
              <a:cs typeface="Arial"/>
              <a:sym typeface="Arial"/>
            </a:endParaRPr>
          </a:p>
        </p:txBody>
      </p:sp>
      <p:sp>
        <p:nvSpPr>
          <p:cNvPr id="96" name="Google Shape;96;p15"/>
          <p:cNvSpPr/>
          <p:nvPr/>
        </p:nvSpPr>
        <p:spPr>
          <a:xfrm>
            <a:off x="0" y="1941583"/>
            <a:ext cx="6927314" cy="961259"/>
          </a:xfrm>
          <a:prstGeom prst="rect">
            <a:avLst/>
          </a:prstGeom>
          <a:solidFill>
            <a:srgbClr val="578CC3"/>
          </a:solidFill>
          <a:ln cap="flat" cmpd="sng" w="12700">
            <a:solidFill>
              <a:srgbClr val="578CC3"/>
            </a:solidFill>
            <a:prstDash val="solid"/>
            <a:miter lim="800000"/>
            <a:headEnd len="sm" w="sm" type="none"/>
            <a:tailEnd len="sm" w="sm" type="none"/>
          </a:ln>
        </p:spPr>
        <p:txBody>
          <a:bodyPr anchorCtr="0" anchor="ctr" bIns="45700" lIns="91425" spcFirstLastPara="1" rIns="91425" wrap="square" tIns="45700">
            <a:noAutofit/>
          </a:bodyPr>
          <a:lstStyle/>
          <a:p>
            <a:pPr indent="0" lvl="0" marL="182880" marR="0" rtl="0" algn="l">
              <a:lnSpc>
                <a:spcPct val="100000"/>
              </a:lnSpc>
              <a:spcBef>
                <a:spcPts val="0"/>
              </a:spcBef>
              <a:spcAft>
                <a:spcPts val="0"/>
              </a:spcAft>
              <a:buClr>
                <a:srgbClr val="FFFFFF"/>
              </a:buClr>
              <a:buSzPts val="4000"/>
              <a:buFont typeface="Arial"/>
              <a:buNone/>
            </a:pPr>
            <a:r>
              <a:rPr b="1" i="0" lang="fr-FR" sz="4000" u="none" cap="none" strike="noStrike">
                <a:solidFill>
                  <a:srgbClr val="FFFFFF"/>
                </a:solidFill>
                <a:latin typeface="Arial"/>
                <a:ea typeface="Arial"/>
                <a:cs typeface="Arial"/>
                <a:sym typeface="Arial"/>
              </a:rPr>
              <a:t>Unité 2 : Personnes et lieux</a:t>
            </a:r>
            <a:endParaRPr b="1" i="0" sz="4000" u="none" cap="none" strike="noStrike">
              <a:solidFill>
                <a:srgbClr val="FFFFFF"/>
              </a:solidFill>
              <a:latin typeface="Arial"/>
              <a:ea typeface="Arial"/>
              <a:cs typeface="Arial"/>
              <a:sym typeface="Arial"/>
            </a:endParaRPr>
          </a:p>
        </p:txBody>
      </p:sp>
      <p:pic>
        <p:nvPicPr>
          <p:cNvPr id="97" name="Google Shape;97;p15"/>
          <p:cNvPicPr preferRelativeResize="0"/>
          <p:nvPr/>
        </p:nvPicPr>
        <p:blipFill rotWithShape="1">
          <a:blip r:embed="rId3">
            <a:alphaModFix/>
          </a:blip>
          <a:srcRect b="0" l="0" r="0" t="0"/>
          <a:stretch/>
        </p:blipFill>
        <p:spPr>
          <a:xfrm>
            <a:off x="7487813" y="2143109"/>
            <a:ext cx="4301096" cy="2172313"/>
          </a:xfrm>
          <a:prstGeom prst="rect">
            <a:avLst/>
          </a:prstGeom>
          <a:noFill/>
          <a:ln>
            <a:noFill/>
          </a:ln>
        </p:spPr>
      </p:pic>
      <p:pic>
        <p:nvPicPr>
          <p:cNvPr id="98" name="Google Shape;98;p15"/>
          <p:cNvPicPr preferRelativeResize="0"/>
          <p:nvPr/>
        </p:nvPicPr>
        <p:blipFill rotWithShape="1">
          <a:blip r:embed="rId4">
            <a:alphaModFix/>
          </a:blip>
          <a:srcRect b="84635" l="0" r="0" t="0"/>
          <a:stretch/>
        </p:blipFill>
        <p:spPr>
          <a:xfrm>
            <a:off x="0" y="0"/>
            <a:ext cx="12192000" cy="1053737"/>
          </a:xfrm>
          <a:prstGeom prst="rect">
            <a:avLst/>
          </a:prstGeom>
          <a:noFill/>
          <a:ln>
            <a:noFill/>
          </a:ln>
        </p:spPr>
      </p:pic>
      <p:pic>
        <p:nvPicPr>
          <p:cNvPr id="99" name="Google Shape;99;p15"/>
          <p:cNvPicPr preferRelativeResize="0"/>
          <p:nvPr/>
        </p:nvPicPr>
        <p:blipFill rotWithShape="1">
          <a:blip r:embed="rId5">
            <a:alphaModFix/>
          </a:blip>
          <a:srcRect b="0" l="0" r="0" t="0"/>
          <a:stretch/>
        </p:blipFill>
        <p:spPr>
          <a:xfrm>
            <a:off x="3172968" y="5433686"/>
            <a:ext cx="5846064" cy="774192"/>
          </a:xfrm>
          <a:prstGeom prst="rect">
            <a:avLst/>
          </a:prstGeom>
          <a:noFill/>
          <a:ln>
            <a:noFill/>
          </a:ln>
        </p:spPr>
      </p:pic>
      <p:sp>
        <p:nvSpPr>
          <p:cNvPr id="100" name="Google Shape;100;p15"/>
          <p:cNvSpPr/>
          <p:nvPr/>
        </p:nvSpPr>
        <p:spPr>
          <a:xfrm>
            <a:off x="494211" y="6281856"/>
            <a:ext cx="11508378" cy="545983"/>
          </a:xfrm>
          <a:prstGeom prst="rect">
            <a:avLst/>
          </a:prstGeom>
          <a:noFill/>
          <a:ln>
            <a:noFill/>
          </a:ln>
        </p:spPr>
        <p:txBody>
          <a:bodyPr anchorCtr="0" anchor="t" bIns="45700" lIns="91425" spcFirstLastPara="1" rIns="91425" wrap="square" tIns="45700">
            <a:noAutofit/>
          </a:bodyPr>
          <a:lstStyle/>
          <a:p>
            <a:pPr indent="0" lvl="0" marL="0" marR="0" rtl="0" algn="ctr">
              <a:lnSpc>
                <a:spcPct val="133333"/>
              </a:lnSpc>
              <a:spcBef>
                <a:spcPts val="0"/>
              </a:spcBef>
              <a:spcAft>
                <a:spcPts val="0"/>
              </a:spcAft>
              <a:buClr>
                <a:srgbClr val="000000"/>
              </a:buClr>
              <a:buSzPts val="900"/>
              <a:buFont typeface="Arial"/>
              <a:buNone/>
            </a:pPr>
            <a:r>
              <a:rPr b="0" i="0" lang="fr-FR" sz="900" u="none" cap="none" strike="noStrike">
                <a:solidFill>
                  <a:srgbClr val="3C3C3B"/>
                </a:solidFill>
                <a:latin typeface="Calibri"/>
                <a:ea typeface="Calibri"/>
                <a:cs typeface="Calibri"/>
                <a:sym typeface="Calibri"/>
              </a:rPr>
              <a:t>Ce matériel a pu être réalisé grâce au soutien généreux du peuple américain à travers l’Agence des États-Unis pour le Développement International (USAID). Son contenu relève de la responsabilité de QITABI 2 et ne reflète pas nécessairement les points de vue de l’USAID ou du Gouvernement américain. Ce matériel est réalisé par le Bureau Comité Académique Commun et le Bureau des Equipements et des Outils Pédagogiques au Centre de Recherche et de Développement Pédagogiques (CRDP) grâce au soutien du projet QITABI 2 financé par l’USAID.</a:t>
            </a:r>
            <a:endParaRPr b="0" i="0" sz="900" u="none" cap="none" strike="noStrike">
              <a:solidFill>
                <a:srgbClr val="3C3C3B"/>
              </a:solidFill>
              <a:latin typeface="Calibri"/>
              <a:ea typeface="Calibri"/>
              <a:cs typeface="Calibri"/>
              <a:sym typeface="Calibri"/>
            </a:endParaRPr>
          </a:p>
        </p:txBody>
      </p:sp>
      <p:cxnSp>
        <p:nvCxnSpPr>
          <p:cNvPr id="101" name="Google Shape;101;p15"/>
          <p:cNvCxnSpPr/>
          <p:nvPr/>
        </p:nvCxnSpPr>
        <p:spPr>
          <a:xfrm>
            <a:off x="557349" y="6246361"/>
            <a:ext cx="11382102" cy="0"/>
          </a:xfrm>
          <a:prstGeom prst="straightConnector1">
            <a:avLst/>
          </a:prstGeom>
          <a:noFill/>
          <a:ln cap="flat" cmpd="sng" w="19050">
            <a:solidFill>
              <a:srgbClr val="5B8CC1"/>
            </a:solidFill>
            <a:prstDash val="solid"/>
            <a:miter lim="800000"/>
            <a:headEnd len="sm" w="sm" type="none"/>
            <a:tailEnd len="sm" w="sm" type="none"/>
          </a:ln>
        </p:spPr>
      </p:cxn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pic>
        <p:nvPicPr>
          <p:cNvPr descr="A picture containing grass, soccer, person, field&#10;&#10;Description automatically generated" id="162" name="Google Shape;162;p24"/>
          <p:cNvPicPr preferRelativeResize="0"/>
          <p:nvPr/>
        </p:nvPicPr>
        <p:blipFill rotWithShape="1">
          <a:blip r:embed="rId3">
            <a:alphaModFix/>
          </a:blip>
          <a:srcRect b="0" l="0" r="0" t="0"/>
          <a:stretch/>
        </p:blipFill>
        <p:spPr>
          <a:xfrm>
            <a:off x="952500" y="0"/>
            <a:ext cx="10287000" cy="6858000"/>
          </a:xfrm>
          <a:prstGeom prst="roundRect">
            <a:avLst>
              <a:gd fmla="val 16667" name="adj"/>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7" name="Shape 167"/>
        <p:cNvGrpSpPr/>
        <p:nvPr/>
      </p:nvGrpSpPr>
      <p:grpSpPr>
        <a:xfrm>
          <a:off x="0" y="0"/>
          <a:ext cx="0" cy="0"/>
          <a:chOff x="0" y="0"/>
          <a:chExt cx="0" cy="0"/>
        </a:xfrm>
      </p:grpSpPr>
      <p:sp>
        <p:nvSpPr>
          <p:cNvPr id="168" name="Google Shape;168;p25"/>
          <p:cNvSpPr txBox="1"/>
          <p:nvPr/>
        </p:nvSpPr>
        <p:spPr>
          <a:xfrm>
            <a:off x="2402457" y="281796"/>
            <a:ext cx="7387086" cy="584775"/>
          </a:xfrm>
          <a:prstGeom prst="rect">
            <a:avLst/>
          </a:prstGeom>
          <a:solidFill>
            <a:srgbClr val="BBD6EE"/>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b="1" i="0" lang="fr-FR" sz="3200" u="none" cap="none" strike="noStrike">
                <a:solidFill>
                  <a:srgbClr val="595959"/>
                </a:solidFill>
                <a:latin typeface="Arial"/>
                <a:ea typeface="Arial"/>
                <a:cs typeface="Arial"/>
                <a:sym typeface="Arial"/>
              </a:rPr>
              <a:t>Qu’est-ce que Miled décrit ? </a:t>
            </a:r>
            <a:endParaRPr b="0" i="0" sz="3200" u="none" cap="none" strike="noStrike">
              <a:solidFill>
                <a:srgbClr val="595959"/>
              </a:solidFill>
              <a:latin typeface="Arial"/>
              <a:ea typeface="Arial"/>
              <a:cs typeface="Arial"/>
              <a:sym typeface="Arial"/>
            </a:endParaRPr>
          </a:p>
        </p:txBody>
      </p:sp>
      <p:pic>
        <p:nvPicPr>
          <p:cNvPr descr="A picture containing grass, soccer, person, field&#10;&#10;Description automatically generated" id="169" name="Google Shape;169;p25"/>
          <p:cNvPicPr preferRelativeResize="0"/>
          <p:nvPr/>
        </p:nvPicPr>
        <p:blipFill rotWithShape="1">
          <a:blip r:embed="rId3">
            <a:alphaModFix/>
          </a:blip>
          <a:srcRect b="0" l="0" r="0" t="0"/>
          <a:stretch/>
        </p:blipFill>
        <p:spPr>
          <a:xfrm>
            <a:off x="2011973" y="1143000"/>
            <a:ext cx="8168054" cy="5445369"/>
          </a:xfrm>
          <a:prstGeom prst="roundRect">
            <a:avLst>
              <a:gd fmla="val 16667" name="adj"/>
            </a:avLst>
          </a:prstGeom>
          <a:noFill/>
          <a:ln>
            <a:noFill/>
          </a:ln>
        </p:spPr>
      </p:pic>
      <p:pic>
        <p:nvPicPr>
          <p:cNvPr id="170" name="Google Shape;170;p25"/>
          <p:cNvPicPr preferRelativeResize="0"/>
          <p:nvPr/>
        </p:nvPicPr>
        <p:blipFill rotWithShape="1">
          <a:blip r:embed="rId4">
            <a:alphaModFix/>
          </a:blip>
          <a:srcRect b="0" l="0" r="0" t="0"/>
          <a:stretch/>
        </p:blipFill>
        <p:spPr>
          <a:xfrm>
            <a:off x="11177764" y="5839279"/>
            <a:ext cx="780635" cy="784152"/>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5" name="Shape 175"/>
        <p:cNvGrpSpPr/>
        <p:nvPr/>
      </p:nvGrpSpPr>
      <p:grpSpPr>
        <a:xfrm>
          <a:off x="0" y="0"/>
          <a:ext cx="0" cy="0"/>
          <a:chOff x="0" y="0"/>
          <a:chExt cx="0" cy="0"/>
        </a:xfrm>
      </p:grpSpPr>
      <p:sp>
        <p:nvSpPr>
          <p:cNvPr id="176" name="Google Shape;176;p26"/>
          <p:cNvSpPr txBox="1"/>
          <p:nvPr/>
        </p:nvSpPr>
        <p:spPr>
          <a:xfrm>
            <a:off x="2402457" y="281796"/>
            <a:ext cx="7387086" cy="584775"/>
          </a:xfrm>
          <a:prstGeom prst="rect">
            <a:avLst/>
          </a:prstGeom>
          <a:solidFill>
            <a:srgbClr val="BBD6EE"/>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b="1" i="0" lang="fr-FR" sz="3200" u="none" cap="none" strike="noStrike">
                <a:solidFill>
                  <a:srgbClr val="595959"/>
                </a:solidFill>
                <a:latin typeface="Arial"/>
                <a:ea typeface="Arial"/>
                <a:cs typeface="Arial"/>
                <a:sym typeface="Arial"/>
              </a:rPr>
              <a:t>Qu’est-ce que Miled décrit ? </a:t>
            </a:r>
            <a:endParaRPr b="0" i="0" sz="3200" u="none" cap="none" strike="noStrike">
              <a:solidFill>
                <a:srgbClr val="595959"/>
              </a:solidFill>
              <a:latin typeface="Arial"/>
              <a:ea typeface="Arial"/>
              <a:cs typeface="Arial"/>
              <a:sym typeface="Arial"/>
            </a:endParaRPr>
          </a:p>
        </p:txBody>
      </p:sp>
      <p:sp>
        <p:nvSpPr>
          <p:cNvPr id="177" name="Google Shape;177;p26"/>
          <p:cNvSpPr/>
          <p:nvPr/>
        </p:nvSpPr>
        <p:spPr>
          <a:xfrm>
            <a:off x="4900248" y="2631830"/>
            <a:ext cx="5205047" cy="2860431"/>
          </a:xfrm>
          <a:prstGeom prst="roundRect">
            <a:avLst>
              <a:gd fmla="val 16667" name="adj"/>
            </a:avLst>
          </a:prstGeom>
          <a:solidFill>
            <a:srgbClr val="DDEAF6"/>
          </a:solidFill>
          <a:ln cap="flat" cmpd="sng" w="12700">
            <a:solidFill>
              <a:schemeClr val="accent6"/>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0" i="0" lang="fr-FR" sz="4000" u="none" cap="none" strike="noStrike">
                <a:solidFill>
                  <a:schemeClr val="dk1"/>
                </a:solidFill>
                <a:latin typeface="Calibri"/>
                <a:ea typeface="Calibri"/>
                <a:cs typeface="Calibri"/>
                <a:sym typeface="Calibri"/>
              </a:rPr>
              <a:t>Il décrit le paysage.</a:t>
            </a:r>
            <a:r>
              <a:rPr b="0" i="0" lang="fr-FR" sz="1800" u="none" cap="none" strike="noStrike">
                <a:solidFill>
                  <a:schemeClr val="dk1"/>
                </a:solidFill>
                <a:latin typeface="Calibri"/>
                <a:ea typeface="Calibri"/>
                <a:cs typeface="Calibri"/>
                <a:sym typeface="Calibri"/>
              </a:rPr>
              <a:t>. </a:t>
            </a:r>
            <a:endParaRPr/>
          </a:p>
        </p:txBody>
      </p:sp>
      <p:pic>
        <p:nvPicPr>
          <p:cNvPr descr="A picture containing grass, soccer, person, field&#10;&#10;Description automatically generated" id="178" name="Google Shape;178;p26"/>
          <p:cNvPicPr preferRelativeResize="0"/>
          <p:nvPr/>
        </p:nvPicPr>
        <p:blipFill rotWithShape="1">
          <a:blip r:embed="rId3">
            <a:alphaModFix/>
          </a:blip>
          <a:srcRect b="0" l="0" r="0" t="0"/>
          <a:stretch/>
        </p:blipFill>
        <p:spPr>
          <a:xfrm>
            <a:off x="398584" y="1034561"/>
            <a:ext cx="4290646" cy="2860431"/>
          </a:xfrm>
          <a:prstGeom prst="roundRect">
            <a:avLst>
              <a:gd fmla="val 16667" name="adj"/>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7"/>
                                        </p:tgtEl>
                                        <p:attrNameLst>
                                          <p:attrName>style.visibility</p:attrName>
                                        </p:attrNameLst>
                                      </p:cBhvr>
                                      <p:to>
                                        <p:strVal val="visible"/>
                                      </p:to>
                                    </p:set>
                                    <p:animEffect filter="fade" transition="in">
                                      <p:cBhvr>
                                        <p:cTn dur="1000"/>
                                        <p:tgtEl>
                                          <p:spTgt spid="17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3" name="Shape 183"/>
        <p:cNvGrpSpPr/>
        <p:nvPr/>
      </p:nvGrpSpPr>
      <p:grpSpPr>
        <a:xfrm>
          <a:off x="0" y="0"/>
          <a:ext cx="0" cy="0"/>
          <a:chOff x="0" y="0"/>
          <a:chExt cx="0" cy="0"/>
        </a:xfrm>
      </p:grpSpPr>
      <p:sp>
        <p:nvSpPr>
          <p:cNvPr id="184" name="Google Shape;184;p27"/>
          <p:cNvSpPr txBox="1"/>
          <p:nvPr/>
        </p:nvSpPr>
        <p:spPr>
          <a:xfrm>
            <a:off x="530637" y="1123696"/>
            <a:ext cx="11130726" cy="5222938"/>
          </a:xfrm>
          <a:prstGeom prst="rect">
            <a:avLst/>
          </a:prstGeom>
          <a:noFill/>
          <a:ln>
            <a:noFill/>
          </a:ln>
        </p:spPr>
        <p:txBody>
          <a:bodyPr anchorCtr="0" anchor="t" bIns="91425" lIns="91425" spcFirstLastPara="1" rIns="91425" wrap="square" tIns="91425">
            <a:spAutoFit/>
          </a:bodyPr>
          <a:lstStyle/>
          <a:p>
            <a:pPr indent="-514350" lvl="0" marL="514350" marR="0" rtl="0" algn="just">
              <a:lnSpc>
                <a:spcPct val="115000"/>
              </a:lnSpc>
              <a:spcBef>
                <a:spcPts val="1200"/>
              </a:spcBef>
              <a:spcAft>
                <a:spcPts val="0"/>
              </a:spcAft>
              <a:buClr>
                <a:srgbClr val="2E75B5"/>
              </a:buClr>
              <a:buSzPts val="2800"/>
              <a:buFont typeface="Calibri"/>
              <a:buAutoNum type="arabicPeriod"/>
            </a:pPr>
            <a:r>
              <a:rPr b="0" i="0" lang="fr-FR" sz="2800" u="none" cap="none" strike="noStrike">
                <a:solidFill>
                  <a:srgbClr val="595959"/>
                </a:solidFill>
                <a:latin typeface="Calibri"/>
                <a:ea typeface="Calibri"/>
                <a:cs typeface="Calibri"/>
                <a:sym typeface="Calibri"/>
              </a:rPr>
              <a:t>Il faisait </a:t>
            </a:r>
            <a:r>
              <a:rPr b="0" i="0" lang="fr-FR" sz="1600" u="none" cap="none" strike="noStrike">
                <a:solidFill>
                  <a:srgbClr val="7F7F7F"/>
                </a:solidFill>
                <a:latin typeface="Calibri"/>
                <a:ea typeface="Calibri"/>
                <a:cs typeface="Calibri"/>
                <a:sym typeface="Calibri"/>
              </a:rPr>
              <a:t>………..……….</a:t>
            </a:r>
            <a:r>
              <a:rPr b="0" i="0" lang="fr-FR" sz="2800" u="none" cap="none" strike="noStrike">
                <a:solidFill>
                  <a:srgbClr val="595959"/>
                </a:solidFill>
                <a:latin typeface="Calibri"/>
                <a:ea typeface="Calibri"/>
                <a:cs typeface="Calibri"/>
                <a:sym typeface="Calibri"/>
              </a:rPr>
              <a:t>.</a:t>
            </a:r>
            <a:endParaRPr b="0" i="0" sz="2800" u="none" cap="none" strike="noStrike">
              <a:solidFill>
                <a:srgbClr val="595959"/>
              </a:solidFill>
              <a:latin typeface="Calibri"/>
              <a:ea typeface="Calibri"/>
              <a:cs typeface="Calibri"/>
              <a:sym typeface="Calibri"/>
            </a:endParaRPr>
          </a:p>
          <a:p>
            <a:pPr indent="-514350" lvl="0" marL="514350" marR="0" rtl="0" algn="just">
              <a:lnSpc>
                <a:spcPct val="115000"/>
              </a:lnSpc>
              <a:spcBef>
                <a:spcPts val="1200"/>
              </a:spcBef>
              <a:spcAft>
                <a:spcPts val="0"/>
              </a:spcAft>
              <a:buClr>
                <a:srgbClr val="2E75B5"/>
              </a:buClr>
              <a:buSzPts val="2800"/>
              <a:buFont typeface="Calibri"/>
              <a:buAutoNum type="arabicPeriod"/>
            </a:pPr>
            <a:r>
              <a:rPr b="0" i="0" lang="fr-FR" sz="2800" u="none" cap="none" strike="noStrike">
                <a:solidFill>
                  <a:srgbClr val="595959"/>
                </a:solidFill>
                <a:latin typeface="Calibri"/>
                <a:ea typeface="Calibri"/>
                <a:cs typeface="Calibri"/>
                <a:sym typeface="Calibri"/>
              </a:rPr>
              <a:t>L’odeur de </a:t>
            </a:r>
            <a:r>
              <a:rPr b="0" i="0" lang="fr-FR" sz="1600" u="none" cap="none" strike="noStrike">
                <a:solidFill>
                  <a:srgbClr val="7F7F7F"/>
                </a:solidFill>
                <a:latin typeface="Calibri"/>
                <a:ea typeface="Calibri"/>
                <a:cs typeface="Calibri"/>
                <a:sym typeface="Calibri"/>
              </a:rPr>
              <a:t>………..……….</a:t>
            </a:r>
            <a:r>
              <a:rPr b="0" i="0" lang="fr-FR" sz="2800" u="none" cap="none" strike="noStrike">
                <a:solidFill>
                  <a:srgbClr val="595959"/>
                </a:solidFill>
                <a:latin typeface="Calibri"/>
                <a:ea typeface="Calibri"/>
                <a:cs typeface="Calibri"/>
                <a:sym typeface="Calibri"/>
              </a:rPr>
              <a:t> se répandait comme un parfum frais.</a:t>
            </a:r>
            <a:endParaRPr b="0" i="0" sz="2800" u="none" cap="none" strike="noStrike">
              <a:solidFill>
                <a:srgbClr val="595959"/>
              </a:solidFill>
              <a:latin typeface="Calibri"/>
              <a:ea typeface="Calibri"/>
              <a:cs typeface="Calibri"/>
              <a:sym typeface="Calibri"/>
            </a:endParaRPr>
          </a:p>
          <a:p>
            <a:pPr indent="-514350" lvl="0" marL="514350" marR="0" rtl="0" algn="just">
              <a:lnSpc>
                <a:spcPct val="115000"/>
              </a:lnSpc>
              <a:spcBef>
                <a:spcPts val="1200"/>
              </a:spcBef>
              <a:spcAft>
                <a:spcPts val="0"/>
              </a:spcAft>
              <a:buClr>
                <a:srgbClr val="2E75B5"/>
              </a:buClr>
              <a:buSzPts val="2800"/>
              <a:buFont typeface="Calibri"/>
              <a:buAutoNum type="arabicPeriod"/>
            </a:pPr>
            <a:r>
              <a:rPr b="0" i="0" lang="fr-FR" sz="2800" u="none" cap="none" strike="noStrike">
                <a:solidFill>
                  <a:srgbClr val="595959"/>
                </a:solidFill>
                <a:latin typeface="Calibri"/>
                <a:ea typeface="Calibri"/>
                <a:cs typeface="Calibri"/>
                <a:sym typeface="Calibri"/>
              </a:rPr>
              <a:t>Des </a:t>
            </a:r>
            <a:r>
              <a:rPr b="0" i="0" lang="fr-FR" sz="1600" u="none" cap="none" strike="noStrike">
                <a:solidFill>
                  <a:srgbClr val="7F7F7F"/>
                </a:solidFill>
                <a:latin typeface="Calibri"/>
                <a:ea typeface="Calibri"/>
                <a:cs typeface="Calibri"/>
                <a:sym typeface="Calibri"/>
              </a:rPr>
              <a:t>………..……….. </a:t>
            </a:r>
            <a:r>
              <a:rPr b="0" i="0" lang="fr-FR" sz="2800" u="none" cap="none" strike="noStrike">
                <a:solidFill>
                  <a:srgbClr val="595959"/>
                </a:solidFill>
                <a:latin typeface="Calibri"/>
                <a:ea typeface="Calibri"/>
                <a:cs typeface="Calibri"/>
                <a:sym typeface="Calibri"/>
              </a:rPr>
              <a:t>flottaient au loin devant nous.</a:t>
            </a:r>
            <a:endParaRPr b="0" i="0" sz="2800" u="none" cap="none" strike="noStrike">
              <a:solidFill>
                <a:srgbClr val="595959"/>
              </a:solidFill>
              <a:latin typeface="Calibri"/>
              <a:ea typeface="Calibri"/>
              <a:cs typeface="Calibri"/>
              <a:sym typeface="Calibri"/>
            </a:endParaRPr>
          </a:p>
          <a:p>
            <a:pPr indent="-514350" lvl="0" marL="514350" marR="0" rtl="0" algn="l">
              <a:lnSpc>
                <a:spcPct val="115000"/>
              </a:lnSpc>
              <a:spcBef>
                <a:spcPts val="1200"/>
              </a:spcBef>
              <a:spcAft>
                <a:spcPts val="0"/>
              </a:spcAft>
              <a:buClr>
                <a:srgbClr val="2E75B5"/>
              </a:buClr>
              <a:buSzPts val="2800"/>
              <a:buFont typeface="Calibri"/>
              <a:buAutoNum type="arabicPeriod"/>
            </a:pPr>
            <a:r>
              <a:rPr b="0" i="0" lang="fr-FR" sz="2800" u="none" cap="none" strike="noStrike">
                <a:solidFill>
                  <a:srgbClr val="595959"/>
                </a:solidFill>
                <a:latin typeface="Calibri"/>
                <a:ea typeface="Calibri"/>
                <a:cs typeface="Calibri"/>
                <a:sym typeface="Calibri"/>
              </a:rPr>
              <a:t>De petites </a:t>
            </a:r>
            <a:r>
              <a:rPr b="0" i="0" lang="fr-FR" sz="1600" u="none" cap="none" strike="noStrike">
                <a:solidFill>
                  <a:srgbClr val="7F7F7F"/>
                </a:solidFill>
                <a:latin typeface="Calibri"/>
                <a:ea typeface="Calibri"/>
                <a:cs typeface="Calibri"/>
                <a:sym typeface="Calibri"/>
              </a:rPr>
              <a:t>………..……….</a:t>
            </a:r>
            <a:r>
              <a:rPr b="0" i="0" lang="fr-FR" sz="2800" u="none" cap="none" strike="noStrike">
                <a:solidFill>
                  <a:srgbClr val="595959"/>
                </a:solidFill>
                <a:latin typeface="Calibri"/>
                <a:ea typeface="Calibri"/>
                <a:cs typeface="Calibri"/>
                <a:sym typeface="Calibri"/>
              </a:rPr>
              <a:t> s’écrasaient sous nos pieds sur la plage ! </a:t>
            </a:r>
            <a:endParaRPr b="0" i="0" sz="2800" u="none" cap="none" strike="noStrike">
              <a:solidFill>
                <a:srgbClr val="595959"/>
              </a:solidFill>
              <a:latin typeface="Calibri"/>
              <a:ea typeface="Calibri"/>
              <a:cs typeface="Calibri"/>
              <a:sym typeface="Calibri"/>
            </a:endParaRPr>
          </a:p>
          <a:p>
            <a:pPr indent="-514350" lvl="0" marL="514350" marR="0" rtl="0" algn="l">
              <a:lnSpc>
                <a:spcPct val="115000"/>
              </a:lnSpc>
              <a:spcBef>
                <a:spcPts val="1200"/>
              </a:spcBef>
              <a:spcAft>
                <a:spcPts val="0"/>
              </a:spcAft>
              <a:buClr>
                <a:srgbClr val="2E75B5"/>
              </a:buClr>
              <a:buSzPts val="2800"/>
              <a:buFont typeface="Calibri"/>
              <a:buAutoNum type="arabicPeriod"/>
            </a:pPr>
            <a:r>
              <a:rPr b="0" i="0" lang="fr-FR" sz="2800" u="none" cap="none" strike="noStrike">
                <a:solidFill>
                  <a:srgbClr val="595959"/>
                </a:solidFill>
                <a:latin typeface="Calibri"/>
                <a:ea typeface="Calibri"/>
                <a:cs typeface="Calibri"/>
                <a:sym typeface="Calibri"/>
              </a:rPr>
              <a:t>Vous pouviez </a:t>
            </a:r>
            <a:r>
              <a:rPr b="0" i="0" lang="fr-FR" sz="1600" u="none" cap="none" strike="noStrike">
                <a:solidFill>
                  <a:srgbClr val="7F7F7F"/>
                </a:solidFill>
                <a:latin typeface="Calibri"/>
                <a:ea typeface="Calibri"/>
                <a:cs typeface="Calibri"/>
                <a:sym typeface="Calibri"/>
              </a:rPr>
              <a:t>………..……….</a:t>
            </a:r>
            <a:r>
              <a:rPr b="0" i="0" lang="fr-FR" sz="2800" u="none" cap="none" strike="noStrike">
                <a:solidFill>
                  <a:srgbClr val="595959"/>
                </a:solidFill>
                <a:latin typeface="Calibri"/>
                <a:ea typeface="Calibri"/>
                <a:cs typeface="Calibri"/>
                <a:sym typeface="Calibri"/>
              </a:rPr>
              <a:t> les petits poissons ?</a:t>
            </a:r>
            <a:endParaRPr b="0" i="0" sz="2800" u="none" cap="none" strike="noStrike">
              <a:solidFill>
                <a:srgbClr val="595959"/>
              </a:solidFill>
              <a:latin typeface="Calibri"/>
              <a:ea typeface="Calibri"/>
              <a:cs typeface="Calibri"/>
              <a:sym typeface="Calibri"/>
            </a:endParaRPr>
          </a:p>
          <a:p>
            <a:pPr indent="-514350" lvl="0" marL="527050" marR="0" rtl="0" algn="just">
              <a:lnSpc>
                <a:spcPct val="115000"/>
              </a:lnSpc>
              <a:spcBef>
                <a:spcPts val="1200"/>
              </a:spcBef>
              <a:spcAft>
                <a:spcPts val="0"/>
              </a:spcAft>
              <a:buClr>
                <a:srgbClr val="2E75B5"/>
              </a:buClr>
              <a:buSzPts val="2800"/>
              <a:buFont typeface="Calibri"/>
              <a:buAutoNum type="arabicPeriod"/>
            </a:pPr>
            <a:r>
              <a:rPr b="0" i="0" lang="fr-FR" sz="2800" u="none" cap="none" strike="noStrike">
                <a:solidFill>
                  <a:srgbClr val="595959"/>
                </a:solidFill>
                <a:latin typeface="Calibri"/>
                <a:ea typeface="Calibri"/>
                <a:cs typeface="Calibri"/>
                <a:sym typeface="Calibri"/>
              </a:rPr>
              <a:t>On touchait le </a:t>
            </a:r>
            <a:r>
              <a:rPr b="0" i="0" lang="fr-FR" sz="1600" u="none" cap="none" strike="noStrike">
                <a:solidFill>
                  <a:srgbClr val="7F7F7F"/>
                </a:solidFill>
                <a:latin typeface="Calibri"/>
                <a:ea typeface="Calibri"/>
                <a:cs typeface="Calibri"/>
                <a:sym typeface="Calibri"/>
              </a:rPr>
              <a:t>………..……….</a:t>
            </a:r>
            <a:r>
              <a:rPr b="0" i="0" lang="fr-FR" sz="2800" u="none" cap="none" strike="noStrike">
                <a:solidFill>
                  <a:srgbClr val="595959"/>
                </a:solidFill>
                <a:latin typeface="Calibri"/>
                <a:ea typeface="Calibri"/>
                <a:cs typeface="Calibri"/>
                <a:sym typeface="Calibri"/>
              </a:rPr>
              <a:t> léger et blanc avec nos pieds.</a:t>
            </a:r>
            <a:endParaRPr b="0" i="0" sz="2800" u="none" cap="none" strike="noStrike">
              <a:solidFill>
                <a:srgbClr val="595959"/>
              </a:solidFill>
              <a:latin typeface="Calibri"/>
              <a:ea typeface="Calibri"/>
              <a:cs typeface="Calibri"/>
              <a:sym typeface="Calibri"/>
            </a:endParaRPr>
          </a:p>
          <a:p>
            <a:pPr indent="-514350" lvl="0" marL="514350" marR="0" rtl="0" algn="just">
              <a:lnSpc>
                <a:spcPct val="115000"/>
              </a:lnSpc>
              <a:spcBef>
                <a:spcPts val="1200"/>
              </a:spcBef>
              <a:spcAft>
                <a:spcPts val="0"/>
              </a:spcAft>
              <a:buClr>
                <a:srgbClr val="2E75B5"/>
              </a:buClr>
              <a:buSzPts val="2800"/>
              <a:buFont typeface="Calibri"/>
              <a:buAutoNum type="arabicPeriod"/>
            </a:pPr>
            <a:r>
              <a:rPr b="0" i="0" lang="fr-FR" sz="2800" u="none" cap="none" strike="noStrike">
                <a:solidFill>
                  <a:srgbClr val="595959"/>
                </a:solidFill>
                <a:latin typeface="Calibri"/>
                <a:ea typeface="Calibri"/>
                <a:cs typeface="Calibri"/>
                <a:sym typeface="Calibri"/>
              </a:rPr>
              <a:t>Le goût du </a:t>
            </a:r>
            <a:r>
              <a:rPr b="0" i="0" lang="fr-FR" sz="1600" u="none" cap="none" strike="noStrike">
                <a:solidFill>
                  <a:srgbClr val="7F7F7F"/>
                </a:solidFill>
                <a:latin typeface="Calibri"/>
                <a:ea typeface="Calibri"/>
                <a:cs typeface="Calibri"/>
                <a:sym typeface="Calibri"/>
              </a:rPr>
              <a:t>………..……….</a:t>
            </a:r>
            <a:r>
              <a:rPr b="0" i="0" lang="fr-FR" sz="2800" u="none" cap="none" strike="noStrike">
                <a:solidFill>
                  <a:srgbClr val="595959"/>
                </a:solidFill>
                <a:latin typeface="Calibri"/>
                <a:ea typeface="Calibri"/>
                <a:cs typeface="Calibri"/>
                <a:sym typeface="Calibri"/>
              </a:rPr>
              <a:t> frais était succulent !</a:t>
            </a:r>
            <a:endParaRPr b="0" i="0" sz="2800" u="none" cap="none" strike="noStrike">
              <a:solidFill>
                <a:srgbClr val="595959"/>
              </a:solidFill>
              <a:latin typeface="Calibri"/>
              <a:ea typeface="Calibri"/>
              <a:cs typeface="Calibri"/>
              <a:sym typeface="Calibri"/>
            </a:endParaRPr>
          </a:p>
          <a:p>
            <a:pPr indent="0" lvl="0" marL="0" marR="0" rtl="0" algn="l">
              <a:spcBef>
                <a:spcPts val="1200"/>
              </a:spcBef>
              <a:spcAft>
                <a:spcPts val="0"/>
              </a:spcAft>
              <a:buClr>
                <a:schemeClr val="dk1"/>
              </a:buClr>
              <a:buSzPts val="2200"/>
              <a:buFont typeface="Calibri"/>
              <a:buNone/>
            </a:pPr>
            <a:r>
              <a:t/>
            </a:r>
            <a:endParaRPr b="0" i="0" sz="2200" u="none" cap="none" strike="noStrike">
              <a:solidFill>
                <a:schemeClr val="dk1"/>
              </a:solidFill>
              <a:highlight>
                <a:schemeClr val="lt1"/>
              </a:highlight>
              <a:latin typeface="Arial"/>
              <a:ea typeface="Arial"/>
              <a:cs typeface="Arial"/>
              <a:sym typeface="Arial"/>
            </a:endParaRPr>
          </a:p>
        </p:txBody>
      </p:sp>
      <p:sp>
        <p:nvSpPr>
          <p:cNvPr id="185" name="Google Shape;185;p27"/>
          <p:cNvSpPr txBox="1"/>
          <p:nvPr>
            <p:ph idx="1" type="body"/>
          </p:nvPr>
        </p:nvSpPr>
        <p:spPr>
          <a:xfrm>
            <a:off x="0" y="538921"/>
            <a:ext cx="12192000" cy="584775"/>
          </a:xfrm>
          <a:prstGeom prst="rect">
            <a:avLst/>
          </a:prstGeom>
          <a:solidFill>
            <a:srgbClr val="A1C4E3"/>
          </a:solidFill>
          <a:ln>
            <a:noFill/>
          </a:ln>
        </p:spPr>
        <p:txBody>
          <a:bodyPr anchorCtr="0" anchor="ctr" bIns="45700" lIns="91425" spcFirstLastPara="1" rIns="91425" wrap="square" tIns="45700">
            <a:normAutofit/>
          </a:bodyPr>
          <a:lstStyle/>
          <a:p>
            <a:pPr indent="0" lvl="0" marL="457200" rtl="0" algn="l">
              <a:lnSpc>
                <a:spcPct val="90000"/>
              </a:lnSpc>
              <a:spcBef>
                <a:spcPts val="0"/>
              </a:spcBef>
              <a:spcAft>
                <a:spcPts val="0"/>
              </a:spcAft>
              <a:buClr>
                <a:srgbClr val="002060"/>
              </a:buClr>
              <a:buSzPts val="3200"/>
              <a:buFont typeface="Arial"/>
              <a:buNone/>
            </a:pPr>
            <a:r>
              <a:rPr lang="fr-FR"/>
              <a:t>Complétez la description de Miled.</a:t>
            </a:r>
            <a:endParaRPr/>
          </a:p>
        </p:txBody>
      </p:sp>
      <p:pic>
        <p:nvPicPr>
          <p:cNvPr id="186" name="Google Shape;186;p27"/>
          <p:cNvPicPr preferRelativeResize="0"/>
          <p:nvPr/>
        </p:nvPicPr>
        <p:blipFill rotWithShape="1">
          <a:blip r:embed="rId3">
            <a:alphaModFix/>
          </a:blip>
          <a:srcRect b="0" l="0" r="0" t="0"/>
          <a:stretch/>
        </p:blipFill>
        <p:spPr>
          <a:xfrm>
            <a:off x="11177764" y="5839279"/>
            <a:ext cx="780635" cy="784152"/>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184">
                                            <p:txEl>
                                              <p:pRg end="0" st="0"/>
                                            </p:txEl>
                                          </p:spTgt>
                                        </p:tgtEl>
                                        <p:attrNameLst>
                                          <p:attrName>style.visibility</p:attrName>
                                        </p:attrNameLst>
                                      </p:cBhvr>
                                      <p:to>
                                        <p:strVal val="visible"/>
                                      </p:to>
                                    </p:set>
                                    <p:animEffect filter="fade" transition="in">
                                      <p:cBhvr>
                                        <p:cTn dur="500"/>
                                        <p:tgtEl>
                                          <p:spTgt spid="184">
                                            <p:txEl>
                                              <p:pRg end="0" st="0"/>
                                            </p:txEl>
                                          </p:spTgt>
                                        </p:tgtEl>
                                      </p:cBhvr>
                                    </p:animEffect>
                                  </p:childTnLst>
                                </p:cTn>
                              </p:par>
                              <p:par>
                                <p:cTn fill="hold" nodeType="withEffect" presetClass="entr" presetID="10" presetSubtype="0">
                                  <p:stCondLst>
                                    <p:cond delay="0"/>
                                  </p:stCondLst>
                                  <p:childTnLst>
                                    <p:set>
                                      <p:cBhvr>
                                        <p:cTn dur="1" fill="hold">
                                          <p:stCondLst>
                                            <p:cond delay="0"/>
                                          </p:stCondLst>
                                        </p:cTn>
                                        <p:tgtEl>
                                          <p:spTgt spid="184">
                                            <p:txEl>
                                              <p:pRg end="1" st="1"/>
                                            </p:txEl>
                                          </p:spTgt>
                                        </p:tgtEl>
                                        <p:attrNameLst>
                                          <p:attrName>style.visibility</p:attrName>
                                        </p:attrNameLst>
                                      </p:cBhvr>
                                      <p:to>
                                        <p:strVal val="visible"/>
                                      </p:to>
                                    </p:set>
                                    <p:animEffect filter="fade" transition="in">
                                      <p:cBhvr>
                                        <p:cTn dur="500"/>
                                        <p:tgtEl>
                                          <p:spTgt spid="184">
                                            <p:txEl>
                                              <p:pRg end="1" st="1"/>
                                            </p:txEl>
                                          </p:spTgt>
                                        </p:tgtEl>
                                      </p:cBhvr>
                                    </p:animEffect>
                                  </p:childTnLst>
                                </p:cTn>
                              </p:par>
                              <p:par>
                                <p:cTn fill="hold" nodeType="withEffect" presetClass="entr" presetID="10" presetSubtype="0">
                                  <p:stCondLst>
                                    <p:cond delay="0"/>
                                  </p:stCondLst>
                                  <p:childTnLst>
                                    <p:set>
                                      <p:cBhvr>
                                        <p:cTn dur="1" fill="hold">
                                          <p:stCondLst>
                                            <p:cond delay="0"/>
                                          </p:stCondLst>
                                        </p:cTn>
                                        <p:tgtEl>
                                          <p:spTgt spid="184">
                                            <p:txEl>
                                              <p:pRg end="2" st="2"/>
                                            </p:txEl>
                                          </p:spTgt>
                                        </p:tgtEl>
                                        <p:attrNameLst>
                                          <p:attrName>style.visibility</p:attrName>
                                        </p:attrNameLst>
                                      </p:cBhvr>
                                      <p:to>
                                        <p:strVal val="visible"/>
                                      </p:to>
                                    </p:set>
                                    <p:animEffect filter="fade" transition="in">
                                      <p:cBhvr>
                                        <p:cTn dur="500"/>
                                        <p:tgtEl>
                                          <p:spTgt spid="184">
                                            <p:txEl>
                                              <p:pRg end="2" st="2"/>
                                            </p:txEl>
                                          </p:spTgt>
                                        </p:tgtEl>
                                      </p:cBhvr>
                                    </p:animEffect>
                                  </p:childTnLst>
                                </p:cTn>
                              </p:par>
                              <p:par>
                                <p:cTn fill="hold" nodeType="withEffect" presetClass="entr" presetID="10" presetSubtype="0">
                                  <p:stCondLst>
                                    <p:cond delay="0"/>
                                  </p:stCondLst>
                                  <p:childTnLst>
                                    <p:set>
                                      <p:cBhvr>
                                        <p:cTn dur="1" fill="hold">
                                          <p:stCondLst>
                                            <p:cond delay="0"/>
                                          </p:stCondLst>
                                        </p:cTn>
                                        <p:tgtEl>
                                          <p:spTgt spid="184">
                                            <p:txEl>
                                              <p:pRg end="3" st="3"/>
                                            </p:txEl>
                                          </p:spTgt>
                                        </p:tgtEl>
                                        <p:attrNameLst>
                                          <p:attrName>style.visibility</p:attrName>
                                        </p:attrNameLst>
                                      </p:cBhvr>
                                      <p:to>
                                        <p:strVal val="visible"/>
                                      </p:to>
                                    </p:set>
                                    <p:animEffect filter="fade" transition="in">
                                      <p:cBhvr>
                                        <p:cTn dur="500"/>
                                        <p:tgtEl>
                                          <p:spTgt spid="184">
                                            <p:txEl>
                                              <p:pRg end="3" st="3"/>
                                            </p:txEl>
                                          </p:spTgt>
                                        </p:tgtEl>
                                      </p:cBhvr>
                                    </p:animEffect>
                                  </p:childTnLst>
                                </p:cTn>
                              </p:par>
                              <p:par>
                                <p:cTn fill="hold" nodeType="withEffect" presetClass="entr" presetID="10" presetSubtype="0">
                                  <p:stCondLst>
                                    <p:cond delay="0"/>
                                  </p:stCondLst>
                                  <p:childTnLst>
                                    <p:set>
                                      <p:cBhvr>
                                        <p:cTn dur="1" fill="hold">
                                          <p:stCondLst>
                                            <p:cond delay="0"/>
                                          </p:stCondLst>
                                        </p:cTn>
                                        <p:tgtEl>
                                          <p:spTgt spid="184">
                                            <p:txEl>
                                              <p:pRg end="4" st="4"/>
                                            </p:txEl>
                                          </p:spTgt>
                                        </p:tgtEl>
                                        <p:attrNameLst>
                                          <p:attrName>style.visibility</p:attrName>
                                        </p:attrNameLst>
                                      </p:cBhvr>
                                      <p:to>
                                        <p:strVal val="visible"/>
                                      </p:to>
                                    </p:set>
                                    <p:animEffect filter="fade" transition="in">
                                      <p:cBhvr>
                                        <p:cTn dur="500"/>
                                        <p:tgtEl>
                                          <p:spTgt spid="184">
                                            <p:txEl>
                                              <p:pRg end="4" st="4"/>
                                            </p:txEl>
                                          </p:spTgt>
                                        </p:tgtEl>
                                      </p:cBhvr>
                                    </p:animEffect>
                                  </p:childTnLst>
                                </p:cTn>
                              </p:par>
                              <p:par>
                                <p:cTn fill="hold" nodeType="withEffect" presetClass="entr" presetID="10" presetSubtype="0">
                                  <p:stCondLst>
                                    <p:cond delay="0"/>
                                  </p:stCondLst>
                                  <p:childTnLst>
                                    <p:set>
                                      <p:cBhvr>
                                        <p:cTn dur="1" fill="hold">
                                          <p:stCondLst>
                                            <p:cond delay="0"/>
                                          </p:stCondLst>
                                        </p:cTn>
                                        <p:tgtEl>
                                          <p:spTgt spid="184">
                                            <p:txEl>
                                              <p:pRg end="5" st="5"/>
                                            </p:txEl>
                                          </p:spTgt>
                                        </p:tgtEl>
                                        <p:attrNameLst>
                                          <p:attrName>style.visibility</p:attrName>
                                        </p:attrNameLst>
                                      </p:cBhvr>
                                      <p:to>
                                        <p:strVal val="visible"/>
                                      </p:to>
                                    </p:set>
                                    <p:animEffect filter="fade" transition="in">
                                      <p:cBhvr>
                                        <p:cTn dur="500"/>
                                        <p:tgtEl>
                                          <p:spTgt spid="184">
                                            <p:txEl>
                                              <p:pRg end="5" st="5"/>
                                            </p:txEl>
                                          </p:spTgt>
                                        </p:tgtEl>
                                      </p:cBhvr>
                                    </p:animEffect>
                                  </p:childTnLst>
                                </p:cTn>
                              </p:par>
                              <p:par>
                                <p:cTn fill="hold" nodeType="withEffect" presetClass="entr" presetID="10" presetSubtype="0">
                                  <p:stCondLst>
                                    <p:cond delay="0"/>
                                  </p:stCondLst>
                                  <p:childTnLst>
                                    <p:set>
                                      <p:cBhvr>
                                        <p:cTn dur="1" fill="hold">
                                          <p:stCondLst>
                                            <p:cond delay="0"/>
                                          </p:stCondLst>
                                        </p:cTn>
                                        <p:tgtEl>
                                          <p:spTgt spid="184">
                                            <p:txEl>
                                              <p:pRg end="6" st="6"/>
                                            </p:txEl>
                                          </p:spTgt>
                                        </p:tgtEl>
                                        <p:attrNameLst>
                                          <p:attrName>style.visibility</p:attrName>
                                        </p:attrNameLst>
                                      </p:cBhvr>
                                      <p:to>
                                        <p:strVal val="visible"/>
                                      </p:to>
                                    </p:set>
                                    <p:animEffect filter="fade" transition="in">
                                      <p:cBhvr>
                                        <p:cTn dur="500"/>
                                        <p:tgtEl>
                                          <p:spTgt spid="184">
                                            <p:txEl>
                                              <p:pRg end="6" st="6"/>
                                            </p:txEl>
                                          </p:spTgt>
                                        </p:tgtEl>
                                      </p:cBhvr>
                                    </p:animEffect>
                                  </p:childTnLst>
                                </p:cTn>
                              </p:par>
                              <p:par>
                                <p:cTn fill="hold" nodeType="withEffect" presetClass="entr" presetID="10" presetSubtype="0">
                                  <p:stCondLst>
                                    <p:cond delay="0"/>
                                  </p:stCondLst>
                                  <p:childTnLst>
                                    <p:set>
                                      <p:cBhvr>
                                        <p:cTn dur="1" fill="hold">
                                          <p:stCondLst>
                                            <p:cond delay="0"/>
                                          </p:stCondLst>
                                        </p:cTn>
                                        <p:tgtEl>
                                          <p:spTgt spid="184">
                                            <p:txEl>
                                              <p:pRg end="7" st="7"/>
                                            </p:txEl>
                                          </p:spTgt>
                                        </p:tgtEl>
                                        <p:attrNameLst>
                                          <p:attrName>style.visibility</p:attrName>
                                        </p:attrNameLst>
                                      </p:cBhvr>
                                      <p:to>
                                        <p:strVal val="visible"/>
                                      </p:to>
                                    </p:set>
                                    <p:animEffect filter="fade" transition="in">
                                      <p:cBhvr>
                                        <p:cTn dur="500"/>
                                        <p:tgtEl>
                                          <p:spTgt spid="184">
                                            <p:txEl>
                                              <p:pRg end="7" st="7"/>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1" name="Shape 191"/>
        <p:cNvGrpSpPr/>
        <p:nvPr/>
      </p:nvGrpSpPr>
      <p:grpSpPr>
        <a:xfrm>
          <a:off x="0" y="0"/>
          <a:ext cx="0" cy="0"/>
          <a:chOff x="0" y="0"/>
          <a:chExt cx="0" cy="0"/>
        </a:xfrm>
      </p:grpSpPr>
      <p:sp>
        <p:nvSpPr>
          <p:cNvPr id="192" name="Google Shape;192;p28"/>
          <p:cNvSpPr txBox="1"/>
          <p:nvPr/>
        </p:nvSpPr>
        <p:spPr>
          <a:xfrm>
            <a:off x="530637" y="1123696"/>
            <a:ext cx="11130726" cy="5222938"/>
          </a:xfrm>
          <a:prstGeom prst="rect">
            <a:avLst/>
          </a:prstGeom>
          <a:noFill/>
          <a:ln>
            <a:noFill/>
          </a:ln>
        </p:spPr>
        <p:txBody>
          <a:bodyPr anchorCtr="0" anchor="t" bIns="91425" lIns="91425" spcFirstLastPara="1" rIns="91425" wrap="square" tIns="91425">
            <a:spAutoFit/>
          </a:bodyPr>
          <a:lstStyle/>
          <a:p>
            <a:pPr indent="-514350" lvl="0" marL="514350" marR="0" rtl="0" algn="just">
              <a:lnSpc>
                <a:spcPct val="115000"/>
              </a:lnSpc>
              <a:spcBef>
                <a:spcPts val="1200"/>
              </a:spcBef>
              <a:spcAft>
                <a:spcPts val="0"/>
              </a:spcAft>
              <a:buClr>
                <a:srgbClr val="2E75B5"/>
              </a:buClr>
              <a:buSzPts val="2800"/>
              <a:buFont typeface="Calibri"/>
              <a:buAutoNum type="arabicPeriod"/>
            </a:pPr>
            <a:r>
              <a:rPr b="0" i="0" lang="fr-FR" sz="2800" u="none" cap="none" strike="noStrike">
                <a:solidFill>
                  <a:srgbClr val="595959"/>
                </a:solidFill>
                <a:latin typeface="Calibri"/>
                <a:ea typeface="Calibri"/>
                <a:cs typeface="Calibri"/>
                <a:sym typeface="Calibri"/>
              </a:rPr>
              <a:t>Il faisait </a:t>
            </a:r>
            <a:r>
              <a:rPr b="0" i="0" lang="fr-FR" sz="1600" u="none" cap="none" strike="noStrike">
                <a:solidFill>
                  <a:srgbClr val="7F7F7F"/>
                </a:solidFill>
                <a:latin typeface="Calibri"/>
                <a:ea typeface="Calibri"/>
                <a:cs typeface="Calibri"/>
                <a:sym typeface="Calibri"/>
              </a:rPr>
              <a:t>………..……….</a:t>
            </a:r>
            <a:r>
              <a:rPr b="0" i="0" lang="fr-FR" sz="2800" u="none" cap="none" strike="noStrike">
                <a:solidFill>
                  <a:srgbClr val="595959"/>
                </a:solidFill>
                <a:latin typeface="Calibri"/>
                <a:ea typeface="Calibri"/>
                <a:cs typeface="Calibri"/>
                <a:sym typeface="Calibri"/>
              </a:rPr>
              <a:t>.</a:t>
            </a:r>
            <a:endParaRPr b="0" i="0" sz="2800" u="none" cap="none" strike="noStrike">
              <a:solidFill>
                <a:srgbClr val="595959"/>
              </a:solidFill>
              <a:latin typeface="Calibri"/>
              <a:ea typeface="Calibri"/>
              <a:cs typeface="Calibri"/>
              <a:sym typeface="Calibri"/>
            </a:endParaRPr>
          </a:p>
          <a:p>
            <a:pPr indent="-514350" lvl="0" marL="514350" marR="0" rtl="0" algn="just">
              <a:lnSpc>
                <a:spcPct val="115000"/>
              </a:lnSpc>
              <a:spcBef>
                <a:spcPts val="1200"/>
              </a:spcBef>
              <a:spcAft>
                <a:spcPts val="0"/>
              </a:spcAft>
              <a:buClr>
                <a:srgbClr val="2E75B5"/>
              </a:buClr>
              <a:buSzPts val="2800"/>
              <a:buFont typeface="Calibri"/>
              <a:buAutoNum type="arabicPeriod"/>
            </a:pPr>
            <a:r>
              <a:rPr b="0" i="0" lang="fr-FR" sz="2800" u="none" cap="none" strike="noStrike">
                <a:solidFill>
                  <a:srgbClr val="595959"/>
                </a:solidFill>
                <a:latin typeface="Calibri"/>
                <a:ea typeface="Calibri"/>
                <a:cs typeface="Calibri"/>
                <a:sym typeface="Calibri"/>
              </a:rPr>
              <a:t>L’odeur de </a:t>
            </a:r>
            <a:r>
              <a:rPr b="0" i="0" lang="fr-FR" sz="1600" u="none" cap="none" strike="noStrike">
                <a:solidFill>
                  <a:srgbClr val="7F7F7F"/>
                </a:solidFill>
                <a:latin typeface="Calibri"/>
                <a:ea typeface="Calibri"/>
                <a:cs typeface="Calibri"/>
                <a:sym typeface="Calibri"/>
              </a:rPr>
              <a:t>………..……….</a:t>
            </a:r>
            <a:r>
              <a:rPr b="0" i="0" lang="fr-FR" sz="2800" u="none" cap="none" strike="noStrike">
                <a:solidFill>
                  <a:srgbClr val="595959"/>
                </a:solidFill>
                <a:latin typeface="Calibri"/>
                <a:ea typeface="Calibri"/>
                <a:cs typeface="Calibri"/>
                <a:sym typeface="Calibri"/>
              </a:rPr>
              <a:t> se répandait comme un parfum frais.</a:t>
            </a:r>
            <a:endParaRPr b="0" i="0" sz="2800" u="none" cap="none" strike="noStrike">
              <a:solidFill>
                <a:srgbClr val="595959"/>
              </a:solidFill>
              <a:latin typeface="Calibri"/>
              <a:ea typeface="Calibri"/>
              <a:cs typeface="Calibri"/>
              <a:sym typeface="Calibri"/>
            </a:endParaRPr>
          </a:p>
          <a:p>
            <a:pPr indent="-514350" lvl="0" marL="514350" marR="0" rtl="0" algn="just">
              <a:lnSpc>
                <a:spcPct val="115000"/>
              </a:lnSpc>
              <a:spcBef>
                <a:spcPts val="1200"/>
              </a:spcBef>
              <a:spcAft>
                <a:spcPts val="0"/>
              </a:spcAft>
              <a:buClr>
                <a:srgbClr val="2E75B5"/>
              </a:buClr>
              <a:buSzPts val="2800"/>
              <a:buFont typeface="Calibri"/>
              <a:buAutoNum type="arabicPeriod"/>
            </a:pPr>
            <a:r>
              <a:rPr b="0" i="0" lang="fr-FR" sz="2800" u="none" cap="none" strike="noStrike">
                <a:solidFill>
                  <a:srgbClr val="595959"/>
                </a:solidFill>
                <a:latin typeface="Calibri"/>
                <a:ea typeface="Calibri"/>
                <a:cs typeface="Calibri"/>
                <a:sym typeface="Calibri"/>
              </a:rPr>
              <a:t>Des </a:t>
            </a:r>
            <a:r>
              <a:rPr b="0" i="0" lang="fr-FR" sz="1600" u="none" cap="none" strike="noStrike">
                <a:solidFill>
                  <a:srgbClr val="7F7F7F"/>
                </a:solidFill>
                <a:latin typeface="Calibri"/>
                <a:ea typeface="Calibri"/>
                <a:cs typeface="Calibri"/>
                <a:sym typeface="Calibri"/>
              </a:rPr>
              <a:t>………..………..    </a:t>
            </a:r>
            <a:r>
              <a:rPr b="0" i="0" lang="fr-FR" sz="2800" u="none" cap="none" strike="noStrike">
                <a:solidFill>
                  <a:srgbClr val="595959"/>
                </a:solidFill>
                <a:latin typeface="Calibri"/>
                <a:ea typeface="Calibri"/>
                <a:cs typeface="Calibri"/>
                <a:sym typeface="Calibri"/>
              </a:rPr>
              <a:t>flottaient au loin devant nous.</a:t>
            </a:r>
            <a:endParaRPr b="0" i="0" sz="2800" u="none" cap="none" strike="noStrike">
              <a:solidFill>
                <a:srgbClr val="595959"/>
              </a:solidFill>
              <a:latin typeface="Calibri"/>
              <a:ea typeface="Calibri"/>
              <a:cs typeface="Calibri"/>
              <a:sym typeface="Calibri"/>
            </a:endParaRPr>
          </a:p>
          <a:p>
            <a:pPr indent="-514350" lvl="0" marL="514350" marR="0" rtl="0" algn="l">
              <a:lnSpc>
                <a:spcPct val="115000"/>
              </a:lnSpc>
              <a:spcBef>
                <a:spcPts val="1200"/>
              </a:spcBef>
              <a:spcAft>
                <a:spcPts val="0"/>
              </a:spcAft>
              <a:buClr>
                <a:srgbClr val="2E75B5"/>
              </a:buClr>
              <a:buSzPts val="2800"/>
              <a:buFont typeface="Calibri"/>
              <a:buAutoNum type="arabicPeriod"/>
            </a:pPr>
            <a:r>
              <a:rPr b="0" i="0" lang="fr-FR" sz="2800" u="none" cap="none" strike="noStrike">
                <a:solidFill>
                  <a:srgbClr val="595959"/>
                </a:solidFill>
                <a:latin typeface="Calibri"/>
                <a:ea typeface="Calibri"/>
                <a:cs typeface="Calibri"/>
                <a:sym typeface="Calibri"/>
              </a:rPr>
              <a:t>De petites </a:t>
            </a:r>
            <a:r>
              <a:rPr b="0" i="0" lang="fr-FR" sz="1600" u="none" cap="none" strike="noStrike">
                <a:solidFill>
                  <a:srgbClr val="7F7F7F"/>
                </a:solidFill>
                <a:latin typeface="Calibri"/>
                <a:ea typeface="Calibri"/>
                <a:cs typeface="Calibri"/>
                <a:sym typeface="Calibri"/>
              </a:rPr>
              <a:t>………..……….</a:t>
            </a:r>
            <a:r>
              <a:rPr b="0" i="0" lang="fr-FR" sz="2800" u="none" cap="none" strike="noStrike">
                <a:solidFill>
                  <a:srgbClr val="595959"/>
                </a:solidFill>
                <a:latin typeface="Calibri"/>
                <a:ea typeface="Calibri"/>
                <a:cs typeface="Calibri"/>
                <a:sym typeface="Calibri"/>
              </a:rPr>
              <a:t> s’écrasaient sous nos pieds sur la plage ! </a:t>
            </a:r>
            <a:endParaRPr b="0" i="0" sz="2800" u="none" cap="none" strike="noStrike">
              <a:solidFill>
                <a:srgbClr val="595959"/>
              </a:solidFill>
              <a:latin typeface="Calibri"/>
              <a:ea typeface="Calibri"/>
              <a:cs typeface="Calibri"/>
              <a:sym typeface="Calibri"/>
            </a:endParaRPr>
          </a:p>
          <a:p>
            <a:pPr indent="-514350" lvl="0" marL="514350" marR="0" rtl="0" algn="l">
              <a:lnSpc>
                <a:spcPct val="115000"/>
              </a:lnSpc>
              <a:spcBef>
                <a:spcPts val="1200"/>
              </a:spcBef>
              <a:spcAft>
                <a:spcPts val="0"/>
              </a:spcAft>
              <a:buClr>
                <a:srgbClr val="2E75B5"/>
              </a:buClr>
              <a:buSzPts val="2800"/>
              <a:buFont typeface="Calibri"/>
              <a:buAutoNum type="arabicPeriod"/>
            </a:pPr>
            <a:r>
              <a:rPr b="0" i="0" lang="fr-FR" sz="2800" u="none" cap="none" strike="noStrike">
                <a:solidFill>
                  <a:srgbClr val="595959"/>
                </a:solidFill>
                <a:latin typeface="Calibri"/>
                <a:ea typeface="Calibri"/>
                <a:cs typeface="Calibri"/>
                <a:sym typeface="Calibri"/>
              </a:rPr>
              <a:t>Vous pouviez </a:t>
            </a:r>
            <a:r>
              <a:rPr b="0" i="0" lang="fr-FR" sz="1600" u="none" cap="none" strike="noStrike">
                <a:solidFill>
                  <a:srgbClr val="7F7F7F"/>
                </a:solidFill>
                <a:latin typeface="Calibri"/>
                <a:ea typeface="Calibri"/>
                <a:cs typeface="Calibri"/>
                <a:sym typeface="Calibri"/>
              </a:rPr>
              <a:t>………..……….</a:t>
            </a:r>
            <a:r>
              <a:rPr b="0" i="0" lang="fr-FR" sz="2800" u="none" cap="none" strike="noStrike">
                <a:solidFill>
                  <a:srgbClr val="595959"/>
                </a:solidFill>
                <a:latin typeface="Calibri"/>
                <a:ea typeface="Calibri"/>
                <a:cs typeface="Calibri"/>
                <a:sym typeface="Calibri"/>
              </a:rPr>
              <a:t>   les petits poissons ?</a:t>
            </a:r>
            <a:endParaRPr b="0" i="0" sz="2800" u="none" cap="none" strike="noStrike">
              <a:solidFill>
                <a:srgbClr val="595959"/>
              </a:solidFill>
              <a:latin typeface="Calibri"/>
              <a:ea typeface="Calibri"/>
              <a:cs typeface="Calibri"/>
              <a:sym typeface="Calibri"/>
            </a:endParaRPr>
          </a:p>
          <a:p>
            <a:pPr indent="-514350" lvl="0" marL="527050" marR="0" rtl="0" algn="just">
              <a:lnSpc>
                <a:spcPct val="115000"/>
              </a:lnSpc>
              <a:spcBef>
                <a:spcPts val="1200"/>
              </a:spcBef>
              <a:spcAft>
                <a:spcPts val="0"/>
              </a:spcAft>
              <a:buClr>
                <a:srgbClr val="2E75B5"/>
              </a:buClr>
              <a:buSzPts val="2800"/>
              <a:buFont typeface="Calibri"/>
              <a:buAutoNum type="arabicPeriod"/>
            </a:pPr>
            <a:r>
              <a:rPr b="0" i="0" lang="fr-FR" sz="2800" u="none" cap="none" strike="noStrike">
                <a:solidFill>
                  <a:srgbClr val="595959"/>
                </a:solidFill>
                <a:latin typeface="Calibri"/>
                <a:ea typeface="Calibri"/>
                <a:cs typeface="Calibri"/>
                <a:sym typeface="Calibri"/>
              </a:rPr>
              <a:t>On touchait le </a:t>
            </a:r>
            <a:r>
              <a:rPr b="0" i="0" lang="fr-FR" sz="1600" u="none" cap="none" strike="noStrike">
                <a:solidFill>
                  <a:srgbClr val="7F7F7F"/>
                </a:solidFill>
                <a:latin typeface="Calibri"/>
                <a:ea typeface="Calibri"/>
                <a:cs typeface="Calibri"/>
                <a:sym typeface="Calibri"/>
              </a:rPr>
              <a:t>………..……….</a:t>
            </a:r>
            <a:r>
              <a:rPr b="0" i="0" lang="fr-FR" sz="2800" u="none" cap="none" strike="noStrike">
                <a:solidFill>
                  <a:srgbClr val="595959"/>
                </a:solidFill>
                <a:latin typeface="Calibri"/>
                <a:ea typeface="Calibri"/>
                <a:cs typeface="Calibri"/>
                <a:sym typeface="Calibri"/>
              </a:rPr>
              <a:t> léger et blanc avec nos pieds.</a:t>
            </a:r>
            <a:endParaRPr b="0" i="0" sz="2800" u="none" cap="none" strike="noStrike">
              <a:solidFill>
                <a:srgbClr val="595959"/>
              </a:solidFill>
              <a:latin typeface="Calibri"/>
              <a:ea typeface="Calibri"/>
              <a:cs typeface="Calibri"/>
              <a:sym typeface="Calibri"/>
            </a:endParaRPr>
          </a:p>
          <a:p>
            <a:pPr indent="-514350" lvl="0" marL="514350" marR="0" rtl="0" algn="just">
              <a:lnSpc>
                <a:spcPct val="115000"/>
              </a:lnSpc>
              <a:spcBef>
                <a:spcPts val="1200"/>
              </a:spcBef>
              <a:spcAft>
                <a:spcPts val="0"/>
              </a:spcAft>
              <a:buClr>
                <a:srgbClr val="2E75B5"/>
              </a:buClr>
              <a:buSzPts val="2800"/>
              <a:buFont typeface="Calibri"/>
              <a:buAutoNum type="arabicPeriod"/>
            </a:pPr>
            <a:r>
              <a:rPr b="0" i="0" lang="fr-FR" sz="2800" u="none" cap="none" strike="noStrike">
                <a:solidFill>
                  <a:srgbClr val="595959"/>
                </a:solidFill>
                <a:latin typeface="Calibri"/>
                <a:ea typeface="Calibri"/>
                <a:cs typeface="Calibri"/>
                <a:sym typeface="Calibri"/>
              </a:rPr>
              <a:t>Le goût du </a:t>
            </a:r>
            <a:r>
              <a:rPr b="0" i="0" lang="fr-FR" sz="1600" u="none" cap="none" strike="noStrike">
                <a:solidFill>
                  <a:srgbClr val="7F7F7F"/>
                </a:solidFill>
                <a:latin typeface="Calibri"/>
                <a:ea typeface="Calibri"/>
                <a:cs typeface="Calibri"/>
                <a:sym typeface="Calibri"/>
              </a:rPr>
              <a:t>………..……….</a:t>
            </a:r>
            <a:r>
              <a:rPr b="0" i="0" lang="fr-FR" sz="2800" u="none" cap="none" strike="noStrike">
                <a:solidFill>
                  <a:srgbClr val="595959"/>
                </a:solidFill>
                <a:latin typeface="Calibri"/>
                <a:ea typeface="Calibri"/>
                <a:cs typeface="Calibri"/>
                <a:sym typeface="Calibri"/>
              </a:rPr>
              <a:t>   frais était succulent !</a:t>
            </a:r>
            <a:endParaRPr b="0" i="0" sz="2800" u="none" cap="none" strike="noStrike">
              <a:solidFill>
                <a:srgbClr val="595959"/>
              </a:solidFill>
              <a:latin typeface="Calibri"/>
              <a:ea typeface="Calibri"/>
              <a:cs typeface="Calibri"/>
              <a:sym typeface="Calibri"/>
            </a:endParaRPr>
          </a:p>
          <a:p>
            <a:pPr indent="0" lvl="0" marL="0" marR="0" rtl="0" algn="l">
              <a:spcBef>
                <a:spcPts val="1200"/>
              </a:spcBef>
              <a:spcAft>
                <a:spcPts val="0"/>
              </a:spcAft>
              <a:buClr>
                <a:schemeClr val="dk1"/>
              </a:buClr>
              <a:buSzPts val="2200"/>
              <a:buFont typeface="Calibri"/>
              <a:buNone/>
            </a:pPr>
            <a:r>
              <a:t/>
            </a:r>
            <a:endParaRPr b="0" i="0" sz="2200" u="none" cap="none" strike="noStrike">
              <a:solidFill>
                <a:schemeClr val="dk1"/>
              </a:solidFill>
              <a:highlight>
                <a:schemeClr val="lt1"/>
              </a:highlight>
              <a:latin typeface="Arial"/>
              <a:ea typeface="Arial"/>
              <a:cs typeface="Arial"/>
              <a:sym typeface="Arial"/>
            </a:endParaRPr>
          </a:p>
        </p:txBody>
      </p:sp>
      <p:sp>
        <p:nvSpPr>
          <p:cNvPr id="193" name="Google Shape;193;p28"/>
          <p:cNvSpPr txBox="1"/>
          <p:nvPr/>
        </p:nvSpPr>
        <p:spPr>
          <a:xfrm>
            <a:off x="2338002" y="1362251"/>
            <a:ext cx="990600" cy="52322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0" lang="fr-FR" sz="2800" u="none" cap="none" strike="noStrike">
                <a:solidFill>
                  <a:srgbClr val="2E75B5"/>
                </a:solidFill>
                <a:latin typeface="Calibri"/>
                <a:ea typeface="Calibri"/>
                <a:cs typeface="Calibri"/>
                <a:sym typeface="Calibri"/>
              </a:rPr>
              <a:t>doux</a:t>
            </a:r>
            <a:endParaRPr b="0" i="0" sz="1800" u="none" cap="none" strike="noStrike">
              <a:solidFill>
                <a:srgbClr val="2E75B5"/>
              </a:solidFill>
              <a:latin typeface="Calibri"/>
              <a:ea typeface="Calibri"/>
              <a:cs typeface="Calibri"/>
              <a:sym typeface="Calibri"/>
            </a:endParaRPr>
          </a:p>
        </p:txBody>
      </p:sp>
      <p:sp>
        <p:nvSpPr>
          <p:cNvPr id="194" name="Google Shape;194;p28"/>
          <p:cNvSpPr txBox="1"/>
          <p:nvPr/>
        </p:nvSpPr>
        <p:spPr>
          <a:xfrm>
            <a:off x="2719002" y="1974262"/>
            <a:ext cx="990600" cy="52322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0" lang="fr-FR" sz="2800" u="none" cap="none" strike="noStrike">
                <a:solidFill>
                  <a:srgbClr val="2E75B5"/>
                </a:solidFill>
                <a:latin typeface="Calibri"/>
                <a:ea typeface="Calibri"/>
                <a:cs typeface="Calibri"/>
                <a:sym typeface="Calibri"/>
              </a:rPr>
              <a:t>mer</a:t>
            </a:r>
            <a:endParaRPr b="0" i="0" sz="1800" u="none" cap="none" strike="noStrike">
              <a:solidFill>
                <a:srgbClr val="2E75B5"/>
              </a:solidFill>
              <a:latin typeface="Calibri"/>
              <a:ea typeface="Calibri"/>
              <a:cs typeface="Calibri"/>
              <a:sym typeface="Calibri"/>
            </a:endParaRPr>
          </a:p>
        </p:txBody>
      </p:sp>
      <p:sp>
        <p:nvSpPr>
          <p:cNvPr id="195" name="Google Shape;195;p28"/>
          <p:cNvSpPr txBox="1"/>
          <p:nvPr/>
        </p:nvSpPr>
        <p:spPr>
          <a:xfrm>
            <a:off x="1572861" y="2642366"/>
            <a:ext cx="1488372" cy="52322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0" lang="fr-FR" sz="2800" u="none" cap="none" strike="noStrike">
                <a:solidFill>
                  <a:srgbClr val="2E75B5"/>
                </a:solidFill>
                <a:latin typeface="Calibri"/>
                <a:ea typeface="Calibri"/>
                <a:cs typeface="Calibri"/>
                <a:sym typeface="Calibri"/>
              </a:rPr>
              <a:t>bateaux</a:t>
            </a:r>
            <a:endParaRPr b="0" i="0" sz="1800" u="none" cap="none" strike="noStrike">
              <a:solidFill>
                <a:srgbClr val="2E75B5"/>
              </a:solidFill>
              <a:latin typeface="Calibri"/>
              <a:ea typeface="Calibri"/>
              <a:cs typeface="Calibri"/>
              <a:sym typeface="Calibri"/>
            </a:endParaRPr>
          </a:p>
        </p:txBody>
      </p:sp>
      <p:sp>
        <p:nvSpPr>
          <p:cNvPr id="196" name="Google Shape;196;p28"/>
          <p:cNvSpPr txBox="1"/>
          <p:nvPr/>
        </p:nvSpPr>
        <p:spPr>
          <a:xfrm>
            <a:off x="2441541" y="3255353"/>
            <a:ext cx="1488372" cy="52322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0" lang="fr-FR" sz="2800" u="none" cap="none" strike="noStrike">
                <a:solidFill>
                  <a:srgbClr val="2E75B5"/>
                </a:solidFill>
                <a:latin typeface="Calibri"/>
                <a:ea typeface="Calibri"/>
                <a:cs typeface="Calibri"/>
                <a:sym typeface="Calibri"/>
              </a:rPr>
              <a:t>vagues</a:t>
            </a:r>
            <a:endParaRPr b="0" i="0" sz="1800" u="none" cap="none" strike="noStrike">
              <a:solidFill>
                <a:srgbClr val="2E75B5"/>
              </a:solidFill>
              <a:latin typeface="Calibri"/>
              <a:ea typeface="Calibri"/>
              <a:cs typeface="Calibri"/>
              <a:sym typeface="Calibri"/>
            </a:endParaRPr>
          </a:p>
        </p:txBody>
      </p:sp>
      <p:sp>
        <p:nvSpPr>
          <p:cNvPr id="197" name="Google Shape;197;p28"/>
          <p:cNvSpPr txBox="1"/>
          <p:nvPr/>
        </p:nvSpPr>
        <p:spPr>
          <a:xfrm>
            <a:off x="2940549" y="3913323"/>
            <a:ext cx="1488372" cy="52322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0" lang="fr-FR" sz="2800" u="none" cap="none" strike="noStrike">
                <a:solidFill>
                  <a:srgbClr val="2E75B5"/>
                </a:solidFill>
                <a:latin typeface="Calibri"/>
                <a:ea typeface="Calibri"/>
                <a:cs typeface="Calibri"/>
                <a:sym typeface="Calibri"/>
              </a:rPr>
              <a:t>toucher</a:t>
            </a:r>
            <a:endParaRPr b="0" i="0" sz="1800" u="none" cap="none" strike="noStrike">
              <a:solidFill>
                <a:srgbClr val="2E75B5"/>
              </a:solidFill>
              <a:latin typeface="Calibri"/>
              <a:ea typeface="Calibri"/>
              <a:cs typeface="Calibri"/>
              <a:sym typeface="Calibri"/>
            </a:endParaRPr>
          </a:p>
        </p:txBody>
      </p:sp>
      <p:sp>
        <p:nvSpPr>
          <p:cNvPr id="198" name="Google Shape;198;p28"/>
          <p:cNvSpPr txBox="1"/>
          <p:nvPr/>
        </p:nvSpPr>
        <p:spPr>
          <a:xfrm>
            <a:off x="3003516" y="4560955"/>
            <a:ext cx="1488372" cy="52322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0" lang="fr-FR" sz="2800" u="none" cap="none" strike="noStrike">
                <a:solidFill>
                  <a:srgbClr val="2E75B5"/>
                </a:solidFill>
                <a:latin typeface="Calibri"/>
                <a:ea typeface="Calibri"/>
                <a:cs typeface="Calibri"/>
                <a:sym typeface="Calibri"/>
              </a:rPr>
              <a:t>sable</a:t>
            </a:r>
            <a:endParaRPr b="0" i="0" sz="1800" u="none" cap="none" strike="noStrike">
              <a:solidFill>
                <a:srgbClr val="2E75B5"/>
              </a:solidFill>
              <a:latin typeface="Calibri"/>
              <a:ea typeface="Calibri"/>
              <a:cs typeface="Calibri"/>
              <a:sym typeface="Calibri"/>
            </a:endParaRPr>
          </a:p>
        </p:txBody>
      </p:sp>
      <p:sp>
        <p:nvSpPr>
          <p:cNvPr id="199" name="Google Shape;199;p28"/>
          <p:cNvSpPr txBox="1"/>
          <p:nvPr/>
        </p:nvSpPr>
        <p:spPr>
          <a:xfrm>
            <a:off x="2555841" y="5215620"/>
            <a:ext cx="1488372" cy="52322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0" lang="fr-FR" sz="2800" u="none" cap="none" strike="noStrike">
                <a:solidFill>
                  <a:srgbClr val="2E75B5"/>
                </a:solidFill>
                <a:latin typeface="Calibri"/>
                <a:ea typeface="Calibri"/>
                <a:cs typeface="Calibri"/>
                <a:sym typeface="Calibri"/>
              </a:rPr>
              <a:t>poisson</a:t>
            </a:r>
            <a:endParaRPr b="0" i="0" sz="1800" u="none" cap="none" strike="noStrike">
              <a:solidFill>
                <a:srgbClr val="2E75B5"/>
              </a:solidFill>
              <a:latin typeface="Calibri"/>
              <a:ea typeface="Calibri"/>
              <a:cs typeface="Calibri"/>
              <a:sym typeface="Calibri"/>
            </a:endParaRPr>
          </a:p>
        </p:txBody>
      </p:sp>
      <p:sp>
        <p:nvSpPr>
          <p:cNvPr id="200" name="Google Shape;200;p28"/>
          <p:cNvSpPr txBox="1"/>
          <p:nvPr>
            <p:ph idx="1" type="body"/>
          </p:nvPr>
        </p:nvSpPr>
        <p:spPr>
          <a:xfrm>
            <a:off x="0" y="538921"/>
            <a:ext cx="12192000" cy="584775"/>
          </a:xfrm>
          <a:prstGeom prst="rect">
            <a:avLst/>
          </a:prstGeom>
          <a:solidFill>
            <a:srgbClr val="A1C4E3"/>
          </a:solidFill>
          <a:ln>
            <a:noFill/>
          </a:ln>
        </p:spPr>
        <p:txBody>
          <a:bodyPr anchorCtr="0" anchor="ctr" bIns="45700" lIns="91425" spcFirstLastPara="1" rIns="91425" wrap="square" tIns="45700">
            <a:normAutofit/>
          </a:bodyPr>
          <a:lstStyle/>
          <a:p>
            <a:pPr indent="0" lvl="0" marL="457200" rtl="0" algn="l">
              <a:lnSpc>
                <a:spcPct val="90000"/>
              </a:lnSpc>
              <a:spcBef>
                <a:spcPts val="0"/>
              </a:spcBef>
              <a:spcAft>
                <a:spcPts val="0"/>
              </a:spcAft>
              <a:buClr>
                <a:srgbClr val="002060"/>
              </a:buClr>
              <a:buSzPts val="3200"/>
              <a:buFont typeface="Arial"/>
              <a:buNone/>
            </a:pPr>
            <a:r>
              <a:rPr lang="fr-FR"/>
              <a:t>Complétez la description de Miled.</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23" presetSubtype="16">
                                  <p:stCondLst>
                                    <p:cond delay="0"/>
                                  </p:stCondLst>
                                  <p:childTnLst>
                                    <p:set>
                                      <p:cBhvr>
                                        <p:cTn dur="1" fill="hold">
                                          <p:stCondLst>
                                            <p:cond delay="0"/>
                                          </p:stCondLst>
                                        </p:cTn>
                                        <p:tgtEl>
                                          <p:spTgt spid="193"/>
                                        </p:tgtEl>
                                        <p:attrNameLst>
                                          <p:attrName>style.visibility</p:attrName>
                                        </p:attrNameLst>
                                      </p:cBhvr>
                                      <p:to>
                                        <p:strVal val="visible"/>
                                      </p:to>
                                    </p:set>
                                    <p:anim calcmode="lin" valueType="num">
                                      <p:cBhvr additive="base">
                                        <p:cTn dur="500"/>
                                        <p:tgtEl>
                                          <p:spTgt spid="193"/>
                                        </p:tgtEl>
                                        <p:attrNameLst>
                                          <p:attrName>ppt_w</p:attrName>
                                        </p:attrNameLst>
                                      </p:cBhvr>
                                      <p:tavLst>
                                        <p:tav fmla="" tm="0">
                                          <p:val>
                                            <p:strVal val="0"/>
                                          </p:val>
                                        </p:tav>
                                        <p:tav fmla="" tm="100000">
                                          <p:val>
                                            <p:strVal val="#ppt_w"/>
                                          </p:val>
                                        </p:tav>
                                      </p:tavLst>
                                    </p:anim>
                                    <p:anim calcmode="lin" valueType="num">
                                      <p:cBhvr additive="base">
                                        <p:cTn dur="500"/>
                                        <p:tgtEl>
                                          <p:spTgt spid="19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94"/>
                                        </p:tgtEl>
                                        <p:attrNameLst>
                                          <p:attrName>style.visibility</p:attrName>
                                        </p:attrNameLst>
                                      </p:cBhvr>
                                      <p:to>
                                        <p:strVal val="visible"/>
                                      </p:to>
                                    </p:set>
                                    <p:anim calcmode="lin" valueType="num">
                                      <p:cBhvr additive="base">
                                        <p:cTn dur="500"/>
                                        <p:tgtEl>
                                          <p:spTgt spid="194"/>
                                        </p:tgtEl>
                                        <p:attrNameLst>
                                          <p:attrName>ppt_w</p:attrName>
                                        </p:attrNameLst>
                                      </p:cBhvr>
                                      <p:tavLst>
                                        <p:tav fmla="" tm="0">
                                          <p:val>
                                            <p:strVal val="0"/>
                                          </p:val>
                                        </p:tav>
                                        <p:tav fmla="" tm="100000">
                                          <p:val>
                                            <p:strVal val="#ppt_w"/>
                                          </p:val>
                                        </p:tav>
                                      </p:tavLst>
                                    </p:anim>
                                    <p:anim calcmode="lin" valueType="num">
                                      <p:cBhvr additive="base">
                                        <p:cTn dur="500"/>
                                        <p:tgtEl>
                                          <p:spTgt spid="194"/>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95"/>
                                        </p:tgtEl>
                                        <p:attrNameLst>
                                          <p:attrName>style.visibility</p:attrName>
                                        </p:attrNameLst>
                                      </p:cBhvr>
                                      <p:to>
                                        <p:strVal val="visible"/>
                                      </p:to>
                                    </p:set>
                                    <p:anim calcmode="lin" valueType="num">
                                      <p:cBhvr additive="base">
                                        <p:cTn dur="500"/>
                                        <p:tgtEl>
                                          <p:spTgt spid="195"/>
                                        </p:tgtEl>
                                        <p:attrNameLst>
                                          <p:attrName>ppt_w</p:attrName>
                                        </p:attrNameLst>
                                      </p:cBhvr>
                                      <p:tavLst>
                                        <p:tav fmla="" tm="0">
                                          <p:val>
                                            <p:strVal val="0"/>
                                          </p:val>
                                        </p:tav>
                                        <p:tav fmla="" tm="100000">
                                          <p:val>
                                            <p:strVal val="#ppt_w"/>
                                          </p:val>
                                        </p:tav>
                                      </p:tavLst>
                                    </p:anim>
                                    <p:anim calcmode="lin" valueType="num">
                                      <p:cBhvr additive="base">
                                        <p:cTn dur="500"/>
                                        <p:tgtEl>
                                          <p:spTgt spid="19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96"/>
                                        </p:tgtEl>
                                        <p:attrNameLst>
                                          <p:attrName>style.visibility</p:attrName>
                                        </p:attrNameLst>
                                      </p:cBhvr>
                                      <p:to>
                                        <p:strVal val="visible"/>
                                      </p:to>
                                    </p:set>
                                    <p:anim calcmode="lin" valueType="num">
                                      <p:cBhvr additive="base">
                                        <p:cTn dur="500"/>
                                        <p:tgtEl>
                                          <p:spTgt spid="196"/>
                                        </p:tgtEl>
                                        <p:attrNameLst>
                                          <p:attrName>ppt_w</p:attrName>
                                        </p:attrNameLst>
                                      </p:cBhvr>
                                      <p:tavLst>
                                        <p:tav fmla="" tm="0">
                                          <p:val>
                                            <p:strVal val="0"/>
                                          </p:val>
                                        </p:tav>
                                        <p:tav fmla="" tm="100000">
                                          <p:val>
                                            <p:strVal val="#ppt_w"/>
                                          </p:val>
                                        </p:tav>
                                      </p:tavLst>
                                    </p:anim>
                                    <p:anim calcmode="lin" valueType="num">
                                      <p:cBhvr additive="base">
                                        <p:cTn dur="500"/>
                                        <p:tgtEl>
                                          <p:spTgt spid="196"/>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97"/>
                                        </p:tgtEl>
                                        <p:attrNameLst>
                                          <p:attrName>style.visibility</p:attrName>
                                        </p:attrNameLst>
                                      </p:cBhvr>
                                      <p:to>
                                        <p:strVal val="visible"/>
                                      </p:to>
                                    </p:set>
                                    <p:anim calcmode="lin" valueType="num">
                                      <p:cBhvr additive="base">
                                        <p:cTn dur="500"/>
                                        <p:tgtEl>
                                          <p:spTgt spid="197"/>
                                        </p:tgtEl>
                                        <p:attrNameLst>
                                          <p:attrName>ppt_w</p:attrName>
                                        </p:attrNameLst>
                                      </p:cBhvr>
                                      <p:tavLst>
                                        <p:tav fmla="" tm="0">
                                          <p:val>
                                            <p:strVal val="0"/>
                                          </p:val>
                                        </p:tav>
                                        <p:tav fmla="" tm="100000">
                                          <p:val>
                                            <p:strVal val="#ppt_w"/>
                                          </p:val>
                                        </p:tav>
                                      </p:tavLst>
                                    </p:anim>
                                    <p:anim calcmode="lin" valueType="num">
                                      <p:cBhvr additive="base">
                                        <p:cTn dur="500"/>
                                        <p:tgtEl>
                                          <p:spTgt spid="19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98"/>
                                        </p:tgtEl>
                                        <p:attrNameLst>
                                          <p:attrName>style.visibility</p:attrName>
                                        </p:attrNameLst>
                                      </p:cBhvr>
                                      <p:to>
                                        <p:strVal val="visible"/>
                                      </p:to>
                                    </p:set>
                                    <p:anim calcmode="lin" valueType="num">
                                      <p:cBhvr additive="base">
                                        <p:cTn dur="500"/>
                                        <p:tgtEl>
                                          <p:spTgt spid="198"/>
                                        </p:tgtEl>
                                        <p:attrNameLst>
                                          <p:attrName>ppt_w</p:attrName>
                                        </p:attrNameLst>
                                      </p:cBhvr>
                                      <p:tavLst>
                                        <p:tav fmla="" tm="0">
                                          <p:val>
                                            <p:strVal val="0"/>
                                          </p:val>
                                        </p:tav>
                                        <p:tav fmla="" tm="100000">
                                          <p:val>
                                            <p:strVal val="#ppt_w"/>
                                          </p:val>
                                        </p:tav>
                                      </p:tavLst>
                                    </p:anim>
                                    <p:anim calcmode="lin" valueType="num">
                                      <p:cBhvr additive="base">
                                        <p:cTn dur="500"/>
                                        <p:tgtEl>
                                          <p:spTgt spid="198"/>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99"/>
                                        </p:tgtEl>
                                        <p:attrNameLst>
                                          <p:attrName>style.visibility</p:attrName>
                                        </p:attrNameLst>
                                      </p:cBhvr>
                                      <p:to>
                                        <p:strVal val="visible"/>
                                      </p:to>
                                    </p:set>
                                    <p:anim calcmode="lin" valueType="num">
                                      <p:cBhvr additive="base">
                                        <p:cTn dur="500"/>
                                        <p:tgtEl>
                                          <p:spTgt spid="199"/>
                                        </p:tgtEl>
                                        <p:attrNameLst>
                                          <p:attrName>ppt_w</p:attrName>
                                        </p:attrNameLst>
                                      </p:cBhvr>
                                      <p:tavLst>
                                        <p:tav fmla="" tm="0">
                                          <p:val>
                                            <p:strVal val="0"/>
                                          </p:val>
                                        </p:tav>
                                        <p:tav fmla="" tm="100000">
                                          <p:val>
                                            <p:strVal val="#ppt_w"/>
                                          </p:val>
                                        </p:tav>
                                      </p:tavLst>
                                    </p:anim>
                                    <p:anim calcmode="lin" valueType="num">
                                      <p:cBhvr additive="base">
                                        <p:cTn dur="500"/>
                                        <p:tgtEl>
                                          <p:spTgt spid="199"/>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4" name="Shape 204"/>
        <p:cNvGrpSpPr/>
        <p:nvPr/>
      </p:nvGrpSpPr>
      <p:grpSpPr>
        <a:xfrm>
          <a:off x="0" y="0"/>
          <a:ext cx="0" cy="0"/>
          <a:chOff x="0" y="0"/>
          <a:chExt cx="0" cy="0"/>
        </a:xfrm>
      </p:grpSpPr>
      <p:pic>
        <p:nvPicPr>
          <p:cNvPr id="205" name="Google Shape;205;p29"/>
          <p:cNvPicPr preferRelativeResize="0"/>
          <p:nvPr/>
        </p:nvPicPr>
        <p:blipFill rotWithShape="1">
          <a:blip r:embed="rId3">
            <a:alphaModFix/>
          </a:blip>
          <a:srcRect b="0" l="0" r="0" t="0"/>
          <a:stretch/>
        </p:blipFill>
        <p:spPr>
          <a:xfrm>
            <a:off x="3968809" y="503266"/>
            <a:ext cx="4254380" cy="3226052"/>
          </a:xfrm>
          <a:prstGeom prst="rect">
            <a:avLst/>
          </a:prstGeom>
          <a:noFill/>
          <a:ln>
            <a:noFill/>
          </a:ln>
        </p:spPr>
      </p:pic>
      <p:sp>
        <p:nvSpPr>
          <p:cNvPr id="206" name="Google Shape;206;p29"/>
          <p:cNvSpPr/>
          <p:nvPr/>
        </p:nvSpPr>
        <p:spPr>
          <a:xfrm>
            <a:off x="1024501" y="4007796"/>
            <a:ext cx="10142998" cy="1749339"/>
          </a:xfrm>
          <a:prstGeom prst="rect">
            <a:avLst/>
          </a:prstGeom>
          <a:solidFill>
            <a:srgbClr val="578CC3"/>
          </a:solidFill>
          <a:ln cap="flat" cmpd="sng" w="9525">
            <a:solidFill>
              <a:srgbClr val="BBD6EE"/>
            </a:solidFill>
            <a:prstDash val="solid"/>
            <a:miter lim="800000"/>
            <a:headEnd len="sm" w="sm" type="none"/>
            <a:tailEnd len="sm" w="sm" type="none"/>
          </a:ln>
          <a:effectLst>
            <a:outerShdw blurRad="63500" rotWithShape="0" algn="ctr" dir="2700000" dist="38099">
              <a:srgbClr val="000000">
                <a:alpha val="74901"/>
              </a:srgbClr>
            </a:outerShdw>
          </a:effectLst>
        </p:spPr>
        <p:txBody>
          <a:bodyPr anchorCtr="0" anchor="ctr" bIns="36000" lIns="72000" spcFirstLastPara="1" rIns="72000" wrap="square" tIns="36000">
            <a:noAutofit/>
          </a:bodyPr>
          <a:lstStyle/>
          <a:p>
            <a:pPr indent="0" lvl="0" marL="0" marR="0" rtl="1" algn="ctr">
              <a:spcBef>
                <a:spcPts val="0"/>
              </a:spcBef>
              <a:spcAft>
                <a:spcPts val="0"/>
              </a:spcAft>
              <a:buNone/>
            </a:pPr>
            <a:r>
              <a:rPr b="1" i="0" lang="fr-FR" sz="5400" u="none" cap="none" strike="noStrike">
                <a:solidFill>
                  <a:schemeClr val="lt1"/>
                </a:solidFill>
                <a:latin typeface="Arial"/>
                <a:ea typeface="Arial"/>
                <a:cs typeface="Arial"/>
                <a:sym typeface="Arial"/>
              </a:rPr>
              <a:t>Expression orale</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10" name="Shape 210"/>
        <p:cNvGrpSpPr/>
        <p:nvPr/>
      </p:nvGrpSpPr>
      <p:grpSpPr>
        <a:xfrm>
          <a:off x="0" y="0"/>
          <a:ext cx="0" cy="0"/>
          <a:chOff x="0" y="0"/>
          <a:chExt cx="0" cy="0"/>
        </a:xfrm>
      </p:grpSpPr>
      <p:sp>
        <p:nvSpPr>
          <p:cNvPr id="211" name="Google Shape;211;p30"/>
          <p:cNvSpPr txBox="1"/>
          <p:nvPr/>
        </p:nvSpPr>
        <p:spPr>
          <a:xfrm>
            <a:off x="475488" y="1133386"/>
            <a:ext cx="10852662" cy="5370671"/>
          </a:xfrm>
          <a:prstGeom prst="rect">
            <a:avLst/>
          </a:prstGeom>
          <a:noFill/>
          <a:ln>
            <a:noFill/>
          </a:ln>
        </p:spPr>
        <p:txBody>
          <a:bodyPr anchorCtr="0" anchor="t" bIns="91425" lIns="91425" spcFirstLastPara="1" rIns="91425" wrap="square" tIns="91425">
            <a:spAutoFit/>
          </a:bodyPr>
          <a:lstStyle/>
          <a:p>
            <a:pPr indent="0" lvl="0" marL="0" marR="0" rtl="0" algn="l">
              <a:lnSpc>
                <a:spcPct val="120000"/>
              </a:lnSpc>
              <a:spcBef>
                <a:spcPts val="0"/>
              </a:spcBef>
              <a:spcAft>
                <a:spcPts val="0"/>
              </a:spcAft>
              <a:buNone/>
            </a:pPr>
            <a:r>
              <a:rPr b="0" i="0" lang="fr-FR" sz="2000" u="none" cap="none" strike="noStrike">
                <a:solidFill>
                  <a:srgbClr val="595959"/>
                </a:solidFill>
                <a:highlight>
                  <a:srgbClr val="FFFFFF"/>
                </a:highlight>
                <a:latin typeface="Arial"/>
                <a:ea typeface="Arial"/>
                <a:cs typeface="Arial"/>
                <a:sym typeface="Arial"/>
              </a:rPr>
              <a:t>Pour préparer l'apprenant à s’exprimer en français à partir des structures lexicales et grammaticales de la leçon, les apprenants seront amenés à suivre les étapes suivantes : </a:t>
            </a:r>
            <a:endParaRPr b="1" i="0" sz="2000" u="sng" cap="none" strike="noStrike">
              <a:solidFill>
                <a:srgbClr val="595959"/>
              </a:solidFill>
              <a:highlight>
                <a:schemeClr val="lt1"/>
              </a:highlight>
              <a:latin typeface="Arial"/>
              <a:ea typeface="Arial"/>
              <a:cs typeface="Arial"/>
              <a:sym typeface="Arial"/>
            </a:endParaRPr>
          </a:p>
          <a:p>
            <a:pPr indent="0" lvl="0" marL="0" marR="0" rtl="0" algn="l">
              <a:lnSpc>
                <a:spcPct val="120000"/>
              </a:lnSpc>
              <a:spcBef>
                <a:spcPts val="0"/>
              </a:spcBef>
              <a:spcAft>
                <a:spcPts val="0"/>
              </a:spcAft>
              <a:buNone/>
            </a:pPr>
            <a:r>
              <a:rPr b="1" i="0" lang="fr-FR" sz="2000" u="none" cap="none" strike="noStrike">
                <a:solidFill>
                  <a:srgbClr val="2E75B5"/>
                </a:solidFill>
                <a:highlight>
                  <a:srgbClr val="FFFFFF"/>
                </a:highlight>
                <a:latin typeface="Arial"/>
                <a:ea typeface="Arial"/>
                <a:cs typeface="Arial"/>
                <a:sym typeface="Arial"/>
              </a:rPr>
              <a:t>1. </a:t>
            </a:r>
            <a:r>
              <a:rPr b="1" i="0" lang="fr-FR" sz="2000" u="none" cap="none" strike="noStrike">
                <a:solidFill>
                  <a:srgbClr val="595959"/>
                </a:solidFill>
                <a:highlight>
                  <a:srgbClr val="FFFFFF"/>
                </a:highlight>
                <a:latin typeface="Arial"/>
                <a:ea typeface="Arial"/>
                <a:cs typeface="Arial"/>
                <a:sym typeface="Arial"/>
              </a:rPr>
              <a:t>Conceptualisation :</a:t>
            </a:r>
            <a:endParaRPr b="1" i="0" sz="2000" u="none" cap="none" strike="noStrike">
              <a:solidFill>
                <a:srgbClr val="595959"/>
              </a:solidFill>
              <a:highlight>
                <a:srgbClr val="FFFFFF"/>
              </a:highlight>
              <a:latin typeface="Arial"/>
              <a:ea typeface="Arial"/>
              <a:cs typeface="Arial"/>
              <a:sym typeface="Arial"/>
            </a:endParaRPr>
          </a:p>
          <a:p>
            <a:pPr indent="0" lvl="0" marL="347345" marR="0" rtl="0" algn="l">
              <a:lnSpc>
                <a:spcPct val="120000"/>
              </a:lnSpc>
              <a:spcBef>
                <a:spcPts val="600"/>
              </a:spcBef>
              <a:spcAft>
                <a:spcPts val="0"/>
              </a:spcAft>
              <a:buNone/>
            </a:pPr>
            <a:r>
              <a:rPr b="1" i="0" lang="fr-FR" sz="2000" u="none" cap="none" strike="noStrike">
                <a:solidFill>
                  <a:srgbClr val="595959"/>
                </a:solidFill>
                <a:highlight>
                  <a:srgbClr val="FFFFFF"/>
                </a:highlight>
                <a:latin typeface="Arial"/>
                <a:ea typeface="Arial"/>
                <a:cs typeface="Arial"/>
                <a:sym typeface="Arial"/>
              </a:rPr>
              <a:t>Le repérage </a:t>
            </a:r>
            <a:endParaRPr b="1" i="0" sz="2000" u="none" cap="none" strike="noStrike">
              <a:solidFill>
                <a:srgbClr val="595959"/>
              </a:solidFill>
              <a:highlight>
                <a:srgbClr val="FFFFFF"/>
              </a:highlight>
              <a:latin typeface="Calibri"/>
              <a:ea typeface="Calibri"/>
              <a:cs typeface="Calibri"/>
              <a:sym typeface="Calibri"/>
            </a:endParaRPr>
          </a:p>
          <a:p>
            <a:pPr indent="0" lvl="0" marL="347345" marR="0" rtl="0" algn="l">
              <a:lnSpc>
                <a:spcPct val="120000"/>
              </a:lnSpc>
              <a:spcBef>
                <a:spcPts val="600"/>
              </a:spcBef>
              <a:spcAft>
                <a:spcPts val="0"/>
              </a:spcAft>
              <a:buClr>
                <a:srgbClr val="000000"/>
              </a:buClr>
              <a:buSzPts val="2100"/>
              <a:buFont typeface="Arial"/>
              <a:buNone/>
            </a:pPr>
            <a:r>
              <a:rPr b="0" i="0" lang="fr-FR" sz="2000" u="none" cap="none" strike="noStrike">
                <a:solidFill>
                  <a:srgbClr val="595959"/>
                </a:solidFill>
                <a:highlight>
                  <a:srgbClr val="FFFFFF"/>
                </a:highlight>
                <a:latin typeface="Arial"/>
                <a:ea typeface="Arial"/>
                <a:cs typeface="Arial"/>
                <a:sym typeface="Arial"/>
              </a:rPr>
              <a:t>relever/repérer/ classer/ comparer/ les phrases/expressions cibles à partir des phrases tirées du texte du document sonore.</a:t>
            </a:r>
            <a:endParaRPr b="0" i="0" sz="2000" u="none" cap="none" strike="noStrike">
              <a:solidFill>
                <a:srgbClr val="595959"/>
              </a:solidFill>
              <a:highlight>
                <a:srgbClr val="FFFFFF"/>
              </a:highlight>
              <a:latin typeface="Arial"/>
              <a:ea typeface="Arial"/>
              <a:cs typeface="Arial"/>
              <a:sym typeface="Arial"/>
            </a:endParaRPr>
          </a:p>
          <a:p>
            <a:pPr indent="0" lvl="0" marL="0" marR="0" rtl="0" algn="l">
              <a:lnSpc>
                <a:spcPct val="120000"/>
              </a:lnSpc>
              <a:spcBef>
                <a:spcPts val="0"/>
              </a:spcBef>
              <a:spcAft>
                <a:spcPts val="0"/>
              </a:spcAft>
              <a:buNone/>
            </a:pPr>
            <a:r>
              <a:rPr b="1" i="0" lang="fr-FR" sz="2000" u="none" cap="none" strike="noStrike">
                <a:solidFill>
                  <a:srgbClr val="2E75B5"/>
                </a:solidFill>
                <a:highlight>
                  <a:srgbClr val="FFFFFF"/>
                </a:highlight>
                <a:latin typeface="Arial"/>
                <a:ea typeface="Arial"/>
                <a:cs typeface="Arial"/>
                <a:sym typeface="Arial"/>
              </a:rPr>
              <a:t>2. </a:t>
            </a:r>
            <a:r>
              <a:rPr b="1" i="0" lang="fr-FR" sz="2000" u="none" cap="none" strike="noStrike">
                <a:solidFill>
                  <a:srgbClr val="595959"/>
                </a:solidFill>
                <a:highlight>
                  <a:srgbClr val="FFFFFF"/>
                </a:highlight>
                <a:latin typeface="Arial"/>
                <a:ea typeface="Arial"/>
                <a:cs typeface="Arial"/>
                <a:sym typeface="Arial"/>
              </a:rPr>
              <a:t>Conceptualisation (Déduction de la règle) : </a:t>
            </a:r>
            <a:endParaRPr b="1" i="0" sz="2000" u="none" cap="none" strike="noStrike">
              <a:solidFill>
                <a:srgbClr val="595959"/>
              </a:solidFill>
              <a:highlight>
                <a:schemeClr val="lt1"/>
              </a:highlight>
              <a:latin typeface="Calibri"/>
              <a:ea typeface="Calibri"/>
              <a:cs typeface="Calibri"/>
              <a:sym typeface="Calibri"/>
            </a:endParaRPr>
          </a:p>
          <a:p>
            <a:pPr indent="0" lvl="0" marL="347345" marR="0" rtl="0" algn="l">
              <a:lnSpc>
                <a:spcPct val="120000"/>
              </a:lnSpc>
              <a:spcBef>
                <a:spcPts val="600"/>
              </a:spcBef>
              <a:spcAft>
                <a:spcPts val="0"/>
              </a:spcAft>
              <a:buNone/>
            </a:pPr>
            <a:r>
              <a:rPr b="0" i="0" lang="fr-FR" sz="2000" u="none" cap="none" strike="noStrike">
                <a:solidFill>
                  <a:srgbClr val="595959"/>
                </a:solidFill>
                <a:highlight>
                  <a:srgbClr val="FFFFFF"/>
                </a:highlight>
                <a:latin typeface="Arial"/>
                <a:ea typeface="Arial"/>
                <a:cs typeface="Arial"/>
                <a:sym typeface="Arial"/>
              </a:rPr>
              <a:t>Guider les apprenants à déduire et à formuler la règle </a:t>
            </a:r>
            <a:endParaRPr b="0" i="0" sz="2000" u="none" cap="none" strike="noStrike">
              <a:solidFill>
                <a:srgbClr val="595959"/>
              </a:solidFill>
              <a:highlight>
                <a:srgbClr val="FFFFFF"/>
              </a:highlight>
              <a:latin typeface="Calibri"/>
              <a:ea typeface="Calibri"/>
              <a:cs typeface="Calibri"/>
              <a:sym typeface="Calibri"/>
            </a:endParaRPr>
          </a:p>
          <a:p>
            <a:pPr indent="0" lvl="0" marL="0" marR="0" rtl="0" algn="l">
              <a:lnSpc>
                <a:spcPct val="120000"/>
              </a:lnSpc>
              <a:spcBef>
                <a:spcPts val="0"/>
              </a:spcBef>
              <a:spcAft>
                <a:spcPts val="0"/>
              </a:spcAft>
              <a:buNone/>
            </a:pPr>
            <a:r>
              <a:rPr b="1" i="0" lang="fr-FR" sz="2000" u="none" cap="none" strike="noStrike">
                <a:solidFill>
                  <a:srgbClr val="2E75B5"/>
                </a:solidFill>
                <a:highlight>
                  <a:srgbClr val="FFFFFF"/>
                </a:highlight>
                <a:latin typeface="Arial"/>
                <a:ea typeface="Arial"/>
                <a:cs typeface="Arial"/>
                <a:sym typeface="Arial"/>
              </a:rPr>
              <a:t>3. </a:t>
            </a:r>
            <a:r>
              <a:rPr b="1" i="0" lang="fr-FR" sz="2000" u="none" cap="none" strike="noStrike">
                <a:solidFill>
                  <a:srgbClr val="595959"/>
                </a:solidFill>
                <a:highlight>
                  <a:srgbClr val="FFFFFF"/>
                </a:highlight>
                <a:latin typeface="Arial"/>
                <a:ea typeface="Arial"/>
                <a:cs typeface="Arial"/>
                <a:sym typeface="Arial"/>
              </a:rPr>
              <a:t>Entraînement : </a:t>
            </a:r>
            <a:r>
              <a:rPr b="0" i="0" lang="fr-FR" sz="2000" u="none" cap="none" strike="noStrike">
                <a:solidFill>
                  <a:srgbClr val="595959"/>
                </a:solidFill>
                <a:highlight>
                  <a:srgbClr val="FFFFFF"/>
                </a:highlight>
                <a:latin typeface="Arial"/>
                <a:ea typeface="Arial"/>
                <a:cs typeface="Arial"/>
                <a:sym typeface="Arial"/>
              </a:rPr>
              <a:t>Exercice(s) de systématisation </a:t>
            </a:r>
            <a:endParaRPr b="0" i="0" sz="2000" u="none" cap="none" strike="noStrike">
              <a:solidFill>
                <a:srgbClr val="595959"/>
              </a:solidFill>
              <a:highlight>
                <a:schemeClr val="lt1"/>
              </a:highlight>
              <a:latin typeface="Arial"/>
              <a:ea typeface="Arial"/>
              <a:cs typeface="Arial"/>
              <a:sym typeface="Arial"/>
            </a:endParaRPr>
          </a:p>
          <a:p>
            <a:pPr indent="0" lvl="0" marL="0" marR="0" rtl="0" algn="l">
              <a:lnSpc>
                <a:spcPct val="120000"/>
              </a:lnSpc>
              <a:spcBef>
                <a:spcPts val="600"/>
              </a:spcBef>
              <a:spcAft>
                <a:spcPts val="0"/>
              </a:spcAft>
              <a:buNone/>
            </a:pPr>
            <a:r>
              <a:rPr b="1" i="0" lang="fr-FR" sz="2000" u="none" cap="none" strike="noStrike">
                <a:solidFill>
                  <a:srgbClr val="2E75B5"/>
                </a:solidFill>
                <a:highlight>
                  <a:srgbClr val="FFFFFF"/>
                </a:highlight>
                <a:latin typeface="Arial"/>
                <a:ea typeface="Arial"/>
                <a:cs typeface="Arial"/>
                <a:sym typeface="Arial"/>
              </a:rPr>
              <a:t>4. </a:t>
            </a:r>
            <a:r>
              <a:rPr b="1" i="0" lang="fr-FR" sz="2000" u="none" cap="none" strike="noStrike">
                <a:solidFill>
                  <a:srgbClr val="595959"/>
                </a:solidFill>
                <a:highlight>
                  <a:srgbClr val="FFFFFF"/>
                </a:highlight>
                <a:latin typeface="Arial"/>
                <a:ea typeface="Arial"/>
                <a:cs typeface="Arial"/>
                <a:sym typeface="Arial"/>
              </a:rPr>
              <a:t>Appropriation/ production orale : </a:t>
            </a:r>
            <a:endParaRPr b="1" i="0" sz="2000" u="none" cap="none" strike="noStrike">
              <a:solidFill>
                <a:srgbClr val="595959"/>
              </a:solidFill>
              <a:highlight>
                <a:schemeClr val="lt1"/>
              </a:highlight>
              <a:latin typeface="Calibri"/>
              <a:ea typeface="Calibri"/>
              <a:cs typeface="Calibri"/>
              <a:sym typeface="Calibri"/>
            </a:endParaRPr>
          </a:p>
          <a:p>
            <a:pPr indent="0" lvl="0" marL="347345" marR="0" rtl="0" algn="l">
              <a:lnSpc>
                <a:spcPct val="120000"/>
              </a:lnSpc>
              <a:spcBef>
                <a:spcPts val="600"/>
              </a:spcBef>
              <a:spcAft>
                <a:spcPts val="0"/>
              </a:spcAft>
              <a:buClr>
                <a:srgbClr val="000000"/>
              </a:buClr>
              <a:buSzPts val="2100"/>
              <a:buFont typeface="Arial"/>
              <a:buNone/>
            </a:pPr>
            <a:r>
              <a:rPr b="0" i="0" lang="fr-FR" sz="2000" u="none" cap="none" strike="noStrike">
                <a:solidFill>
                  <a:srgbClr val="595959"/>
                </a:solidFill>
                <a:highlight>
                  <a:srgbClr val="FFFFFF"/>
                </a:highlight>
                <a:latin typeface="Arial"/>
                <a:ea typeface="Arial"/>
                <a:cs typeface="Arial"/>
                <a:sym typeface="Arial"/>
              </a:rPr>
              <a:t>Proposer une tâche contextualisée pour réinvestir les nouveaux acquis à partir d’une situation de communication en lien avec le vécu des apprenants (des Jeux de rôle et des monologues suivis)</a:t>
            </a:r>
            <a:endParaRPr b="0" i="0" sz="2000" u="none" cap="none" strike="noStrike">
              <a:solidFill>
                <a:srgbClr val="595959"/>
              </a:solidFill>
              <a:highlight>
                <a:srgbClr val="FFFFFF"/>
              </a:highlight>
              <a:latin typeface="Arial"/>
              <a:ea typeface="Arial"/>
              <a:cs typeface="Arial"/>
              <a:sym typeface="Arial"/>
            </a:endParaRPr>
          </a:p>
        </p:txBody>
      </p:sp>
      <p:sp>
        <p:nvSpPr>
          <p:cNvPr id="212" name="Google Shape;212;p30"/>
          <p:cNvSpPr txBox="1"/>
          <p:nvPr>
            <p:ph idx="1" type="body"/>
          </p:nvPr>
        </p:nvSpPr>
        <p:spPr>
          <a:xfrm>
            <a:off x="0" y="538921"/>
            <a:ext cx="12192000" cy="584775"/>
          </a:xfrm>
          <a:prstGeom prst="rect">
            <a:avLst/>
          </a:prstGeom>
          <a:solidFill>
            <a:srgbClr val="A1C4E3"/>
          </a:solidFill>
          <a:ln>
            <a:noFill/>
          </a:ln>
        </p:spPr>
        <p:txBody>
          <a:bodyPr anchorCtr="0" anchor="ctr" bIns="45700" lIns="91425" spcFirstLastPara="1" rIns="91425" wrap="square" tIns="45700">
            <a:normAutofit/>
          </a:bodyPr>
          <a:lstStyle/>
          <a:p>
            <a:pPr indent="0" lvl="0" marL="457200" rtl="0" algn="l">
              <a:lnSpc>
                <a:spcPct val="90000"/>
              </a:lnSpc>
              <a:spcBef>
                <a:spcPts val="0"/>
              </a:spcBef>
              <a:spcAft>
                <a:spcPts val="0"/>
              </a:spcAft>
              <a:buClr>
                <a:srgbClr val="002060"/>
              </a:buClr>
              <a:buSzPts val="3200"/>
              <a:buFont typeface="Arial"/>
              <a:buNone/>
            </a:pPr>
            <a:r>
              <a:rPr lang="fr-FR"/>
              <a:t>Démarche de l’expression orale</a:t>
            </a:r>
            <a:endParaRPr/>
          </a:p>
        </p:txBody>
      </p:sp>
      <p:pic>
        <p:nvPicPr>
          <p:cNvPr descr="A picture containing text, vector graphics&#10;&#10;Description automatically generated" id="213" name="Google Shape;213;p30"/>
          <p:cNvPicPr preferRelativeResize="0"/>
          <p:nvPr/>
        </p:nvPicPr>
        <p:blipFill rotWithShape="1">
          <a:blip r:embed="rId3">
            <a:alphaModFix/>
          </a:blip>
          <a:srcRect b="0" l="0" r="0" t="0"/>
          <a:stretch/>
        </p:blipFill>
        <p:spPr>
          <a:xfrm flipH="1">
            <a:off x="11328150" y="37014"/>
            <a:ext cx="863850" cy="1780770"/>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8" name="Shape 218"/>
        <p:cNvGrpSpPr/>
        <p:nvPr/>
      </p:nvGrpSpPr>
      <p:grpSpPr>
        <a:xfrm>
          <a:off x="0" y="0"/>
          <a:ext cx="0" cy="0"/>
          <a:chOff x="0" y="0"/>
          <a:chExt cx="0" cy="0"/>
        </a:xfrm>
      </p:grpSpPr>
      <p:sp>
        <p:nvSpPr>
          <p:cNvPr id="219" name="Google Shape;219;p31"/>
          <p:cNvSpPr txBox="1"/>
          <p:nvPr/>
        </p:nvSpPr>
        <p:spPr>
          <a:xfrm>
            <a:off x="17585" y="1816019"/>
            <a:ext cx="10685070" cy="4505819"/>
          </a:xfrm>
          <a:prstGeom prst="rect">
            <a:avLst/>
          </a:prstGeom>
          <a:noFill/>
          <a:ln>
            <a:noFill/>
          </a:ln>
        </p:spPr>
        <p:txBody>
          <a:bodyPr anchorCtr="0" anchor="t" bIns="91425" lIns="91425" spcFirstLastPara="1" rIns="91425" wrap="square" tIns="91425">
            <a:spAutoFit/>
          </a:bodyPr>
          <a:lstStyle/>
          <a:p>
            <a:pPr indent="0" lvl="0" marL="457200" marR="0" rtl="0" algn="just">
              <a:lnSpc>
                <a:spcPct val="115000"/>
              </a:lnSpc>
              <a:spcBef>
                <a:spcPts val="1200"/>
              </a:spcBef>
              <a:spcAft>
                <a:spcPts val="0"/>
              </a:spcAft>
              <a:buClr>
                <a:srgbClr val="595959"/>
              </a:buClr>
              <a:buSzPts val="3200"/>
              <a:buFont typeface="Calibri"/>
              <a:buNone/>
            </a:pPr>
            <a:r>
              <a:rPr b="1" i="0" lang="fr-FR" sz="3200" u="none" cap="none" strike="noStrike">
                <a:solidFill>
                  <a:srgbClr val="595959"/>
                </a:solidFill>
                <a:highlight>
                  <a:schemeClr val="lt1"/>
                </a:highlight>
                <a:latin typeface="Calibri"/>
                <a:ea typeface="Calibri"/>
                <a:cs typeface="Calibri"/>
                <a:sym typeface="Calibri"/>
              </a:rPr>
              <a:t>Il faisait doux</a:t>
            </a:r>
            <a:r>
              <a:rPr b="0" i="0" lang="fr-FR" sz="3200" u="none" cap="none" strike="noStrike">
                <a:solidFill>
                  <a:srgbClr val="595959"/>
                </a:solidFill>
                <a:highlight>
                  <a:schemeClr val="lt1"/>
                </a:highlight>
                <a:latin typeface="Calibri"/>
                <a:ea typeface="Calibri"/>
                <a:cs typeface="Calibri"/>
                <a:sym typeface="Calibri"/>
              </a:rPr>
              <a:t>.</a:t>
            </a:r>
            <a:endParaRPr b="0" i="0" sz="3200" u="none" cap="none" strike="noStrike">
              <a:solidFill>
                <a:srgbClr val="595959"/>
              </a:solidFill>
              <a:highlight>
                <a:schemeClr val="lt1"/>
              </a:highlight>
              <a:latin typeface="Calibri"/>
              <a:ea typeface="Calibri"/>
              <a:cs typeface="Calibri"/>
              <a:sym typeface="Calibri"/>
            </a:endParaRPr>
          </a:p>
          <a:p>
            <a:pPr indent="0" lvl="0" marL="457200" marR="0" rtl="0" algn="just">
              <a:lnSpc>
                <a:spcPct val="115000"/>
              </a:lnSpc>
              <a:spcBef>
                <a:spcPts val="1200"/>
              </a:spcBef>
              <a:spcAft>
                <a:spcPts val="0"/>
              </a:spcAft>
              <a:buClr>
                <a:srgbClr val="595959"/>
              </a:buClr>
              <a:buSzPts val="3200"/>
              <a:buFont typeface="Calibri"/>
              <a:buNone/>
            </a:pPr>
            <a:r>
              <a:rPr b="1" i="0" lang="fr-FR" sz="3200" u="none" cap="none" strike="noStrike">
                <a:solidFill>
                  <a:srgbClr val="595959"/>
                </a:solidFill>
                <a:highlight>
                  <a:schemeClr val="lt1"/>
                </a:highlight>
                <a:latin typeface="Calibri"/>
                <a:ea typeface="Calibri"/>
                <a:cs typeface="Calibri"/>
                <a:sym typeface="Calibri"/>
              </a:rPr>
              <a:t>L’odeur de la mer se répandait </a:t>
            </a:r>
            <a:r>
              <a:rPr b="0" i="0" lang="fr-FR" sz="3200" u="none" cap="none" strike="noStrike">
                <a:solidFill>
                  <a:srgbClr val="595959"/>
                </a:solidFill>
                <a:highlight>
                  <a:schemeClr val="lt1"/>
                </a:highlight>
                <a:latin typeface="Calibri"/>
                <a:ea typeface="Calibri"/>
                <a:cs typeface="Calibri"/>
                <a:sym typeface="Calibri"/>
              </a:rPr>
              <a:t>comme un parfum frais.</a:t>
            </a:r>
            <a:endParaRPr b="0" i="0" sz="3200" u="none" cap="none" strike="noStrike">
              <a:solidFill>
                <a:srgbClr val="595959"/>
              </a:solidFill>
              <a:highlight>
                <a:schemeClr val="lt1"/>
              </a:highlight>
              <a:latin typeface="Calibri"/>
              <a:ea typeface="Calibri"/>
              <a:cs typeface="Calibri"/>
              <a:sym typeface="Calibri"/>
            </a:endParaRPr>
          </a:p>
          <a:p>
            <a:pPr indent="0" lvl="0" marL="457200" marR="0" rtl="0" algn="just">
              <a:lnSpc>
                <a:spcPct val="115000"/>
              </a:lnSpc>
              <a:spcBef>
                <a:spcPts val="1200"/>
              </a:spcBef>
              <a:spcAft>
                <a:spcPts val="0"/>
              </a:spcAft>
              <a:buClr>
                <a:srgbClr val="595959"/>
              </a:buClr>
              <a:buSzPts val="3200"/>
              <a:buFont typeface="Calibri"/>
              <a:buNone/>
            </a:pPr>
            <a:r>
              <a:rPr b="1" i="0" lang="fr-FR" sz="3200" u="none" cap="none" strike="noStrike">
                <a:solidFill>
                  <a:srgbClr val="595959"/>
                </a:solidFill>
                <a:highlight>
                  <a:schemeClr val="lt1"/>
                </a:highlight>
                <a:latin typeface="Calibri"/>
                <a:ea typeface="Calibri"/>
                <a:cs typeface="Calibri"/>
                <a:sym typeface="Calibri"/>
              </a:rPr>
              <a:t>Des bateaux flottaient </a:t>
            </a:r>
            <a:r>
              <a:rPr b="0" i="0" lang="fr-FR" sz="3200" u="none" cap="none" strike="noStrike">
                <a:solidFill>
                  <a:srgbClr val="595959"/>
                </a:solidFill>
                <a:highlight>
                  <a:schemeClr val="lt1"/>
                </a:highlight>
                <a:latin typeface="Calibri"/>
                <a:ea typeface="Calibri"/>
                <a:cs typeface="Calibri"/>
                <a:sym typeface="Calibri"/>
              </a:rPr>
              <a:t>au loin devant nous.</a:t>
            </a:r>
            <a:endParaRPr/>
          </a:p>
          <a:p>
            <a:pPr indent="0" lvl="0" marL="457200" marR="0" rtl="0" algn="just">
              <a:lnSpc>
                <a:spcPct val="115000"/>
              </a:lnSpc>
              <a:spcBef>
                <a:spcPts val="1200"/>
              </a:spcBef>
              <a:spcAft>
                <a:spcPts val="0"/>
              </a:spcAft>
              <a:buClr>
                <a:srgbClr val="595959"/>
              </a:buClr>
              <a:buSzPts val="3200"/>
              <a:buFont typeface="Calibri"/>
              <a:buNone/>
            </a:pPr>
            <a:r>
              <a:rPr b="1" i="0" lang="fr-FR" sz="3200" u="none" cap="none" strike="noStrike">
                <a:solidFill>
                  <a:srgbClr val="595959"/>
                </a:solidFill>
                <a:highlight>
                  <a:schemeClr val="lt1"/>
                </a:highlight>
                <a:latin typeface="Calibri"/>
                <a:ea typeface="Calibri"/>
                <a:cs typeface="Calibri"/>
                <a:sym typeface="Calibri"/>
              </a:rPr>
              <a:t>De petites vagues s’écrasaient </a:t>
            </a:r>
            <a:r>
              <a:rPr b="0" i="0" lang="fr-FR" sz="3200" u="none" cap="none" strike="noStrike">
                <a:solidFill>
                  <a:srgbClr val="595959"/>
                </a:solidFill>
                <a:highlight>
                  <a:schemeClr val="lt1"/>
                </a:highlight>
                <a:latin typeface="Calibri"/>
                <a:ea typeface="Calibri"/>
                <a:cs typeface="Calibri"/>
                <a:sym typeface="Calibri"/>
              </a:rPr>
              <a:t>sous nos pieds sur la plage !</a:t>
            </a:r>
            <a:endParaRPr/>
          </a:p>
          <a:p>
            <a:pPr indent="0" lvl="0" marL="457200" marR="0" rtl="0" algn="just">
              <a:lnSpc>
                <a:spcPct val="115000"/>
              </a:lnSpc>
              <a:spcBef>
                <a:spcPts val="1200"/>
              </a:spcBef>
              <a:spcAft>
                <a:spcPts val="0"/>
              </a:spcAft>
              <a:buClr>
                <a:srgbClr val="595959"/>
              </a:buClr>
              <a:buSzPts val="3200"/>
              <a:buFont typeface="Calibri"/>
              <a:buNone/>
            </a:pPr>
            <a:r>
              <a:rPr b="1" i="0" lang="fr-FR" sz="3200" u="none" cap="none" strike="noStrike">
                <a:solidFill>
                  <a:srgbClr val="595959"/>
                </a:solidFill>
                <a:highlight>
                  <a:schemeClr val="lt1"/>
                </a:highlight>
                <a:latin typeface="Calibri"/>
                <a:ea typeface="Calibri"/>
                <a:cs typeface="Calibri"/>
                <a:sym typeface="Calibri"/>
              </a:rPr>
              <a:t>On touchait le sable léger et blanc</a:t>
            </a:r>
            <a:r>
              <a:rPr b="0" i="0" lang="fr-FR" sz="3200" u="none" cap="none" strike="noStrike">
                <a:solidFill>
                  <a:srgbClr val="595959"/>
                </a:solidFill>
                <a:highlight>
                  <a:schemeClr val="lt1"/>
                </a:highlight>
                <a:latin typeface="Calibri"/>
                <a:ea typeface="Calibri"/>
                <a:cs typeface="Calibri"/>
                <a:sym typeface="Calibri"/>
              </a:rPr>
              <a:t> avec nos pieds.</a:t>
            </a:r>
            <a:endParaRPr b="0" i="0" sz="3200" u="none" cap="none" strike="noStrike">
              <a:solidFill>
                <a:srgbClr val="595959"/>
              </a:solidFill>
              <a:highlight>
                <a:schemeClr val="lt1"/>
              </a:highlight>
              <a:latin typeface="Calibri"/>
              <a:ea typeface="Calibri"/>
              <a:cs typeface="Calibri"/>
              <a:sym typeface="Calibri"/>
            </a:endParaRPr>
          </a:p>
          <a:p>
            <a:pPr indent="0" lvl="0" marL="457200" marR="0" rtl="0" algn="just">
              <a:lnSpc>
                <a:spcPct val="115000"/>
              </a:lnSpc>
              <a:spcBef>
                <a:spcPts val="1200"/>
              </a:spcBef>
              <a:spcAft>
                <a:spcPts val="0"/>
              </a:spcAft>
              <a:buClr>
                <a:srgbClr val="595959"/>
              </a:buClr>
              <a:buSzPts val="3200"/>
              <a:buFont typeface="Calibri"/>
              <a:buNone/>
            </a:pPr>
            <a:r>
              <a:rPr b="1" i="0" lang="fr-FR" sz="3200" u="none" cap="none" strike="noStrike">
                <a:solidFill>
                  <a:srgbClr val="595959"/>
                </a:solidFill>
                <a:highlight>
                  <a:schemeClr val="lt1"/>
                </a:highlight>
                <a:latin typeface="Calibri"/>
                <a:ea typeface="Calibri"/>
                <a:cs typeface="Calibri"/>
                <a:sym typeface="Calibri"/>
              </a:rPr>
              <a:t>Le goût du poisson frais </a:t>
            </a:r>
            <a:r>
              <a:rPr b="0" i="0" lang="fr-FR" sz="3200" u="none" cap="none" strike="noStrike">
                <a:solidFill>
                  <a:srgbClr val="595959"/>
                </a:solidFill>
                <a:highlight>
                  <a:schemeClr val="lt1"/>
                </a:highlight>
                <a:latin typeface="Calibri"/>
                <a:ea typeface="Calibri"/>
                <a:cs typeface="Calibri"/>
                <a:sym typeface="Calibri"/>
              </a:rPr>
              <a:t>était succulent !</a:t>
            </a:r>
            <a:endParaRPr b="0" i="0" sz="3200" u="none" cap="none" strike="noStrike">
              <a:solidFill>
                <a:srgbClr val="595959"/>
              </a:solidFill>
              <a:highlight>
                <a:schemeClr val="lt1"/>
              </a:highlight>
              <a:latin typeface="Calibri"/>
              <a:ea typeface="Calibri"/>
              <a:cs typeface="Calibri"/>
              <a:sym typeface="Calibri"/>
            </a:endParaRPr>
          </a:p>
        </p:txBody>
      </p:sp>
      <p:sp>
        <p:nvSpPr>
          <p:cNvPr id="220" name="Google Shape;220;p31"/>
          <p:cNvSpPr txBox="1"/>
          <p:nvPr>
            <p:ph idx="1" type="body"/>
          </p:nvPr>
        </p:nvSpPr>
        <p:spPr>
          <a:xfrm>
            <a:off x="0" y="538921"/>
            <a:ext cx="12192000" cy="584775"/>
          </a:xfrm>
          <a:prstGeom prst="rect">
            <a:avLst/>
          </a:prstGeom>
          <a:solidFill>
            <a:srgbClr val="A1C4E3"/>
          </a:solidFill>
          <a:ln>
            <a:noFill/>
          </a:ln>
        </p:spPr>
        <p:txBody>
          <a:bodyPr anchorCtr="0" anchor="ctr" bIns="45700" lIns="91425" spcFirstLastPara="1" rIns="91425" wrap="square" tIns="45700">
            <a:noAutofit/>
          </a:bodyPr>
          <a:lstStyle/>
          <a:p>
            <a:pPr indent="0" lvl="0" marL="457200" rtl="0" algn="l">
              <a:lnSpc>
                <a:spcPct val="110000"/>
              </a:lnSpc>
              <a:spcBef>
                <a:spcPts val="0"/>
              </a:spcBef>
              <a:spcAft>
                <a:spcPts val="0"/>
              </a:spcAft>
              <a:buClr>
                <a:srgbClr val="002060"/>
              </a:buClr>
              <a:buSzPts val="2400"/>
              <a:buNone/>
            </a:pPr>
            <a:r>
              <a:rPr lang="fr-FR" sz="2400"/>
              <a:t>Quels sont les éléments mentionnés ? Que dit-on au sujet de ses éléments ?</a:t>
            </a:r>
            <a:endParaRPr/>
          </a:p>
        </p:txBody>
      </p:sp>
      <p:sp>
        <p:nvSpPr>
          <p:cNvPr id="221" name="Google Shape;221;p31"/>
          <p:cNvSpPr/>
          <p:nvPr/>
        </p:nvSpPr>
        <p:spPr>
          <a:xfrm>
            <a:off x="3246120" y="1310640"/>
            <a:ext cx="8686800" cy="786153"/>
          </a:xfrm>
          <a:prstGeom prst="roundRect">
            <a:avLst>
              <a:gd fmla="val 16667" name="adj"/>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222" name="Google Shape;222;p31"/>
          <p:cNvSpPr txBox="1"/>
          <p:nvPr/>
        </p:nvSpPr>
        <p:spPr>
          <a:xfrm>
            <a:off x="2952672" y="1405933"/>
            <a:ext cx="9239328" cy="52322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0" lang="fr-FR" sz="2800" u="none" cap="none" strike="noStrike">
                <a:solidFill>
                  <a:srgbClr val="2E75B5"/>
                </a:solidFill>
                <a:latin typeface="Calibri"/>
                <a:ea typeface="Calibri"/>
                <a:cs typeface="Calibri"/>
                <a:sym typeface="Calibri"/>
              </a:rPr>
              <a:t>La mer, les bateaux, le sable, les poissons, la plage</a:t>
            </a:r>
            <a:endParaRPr/>
          </a:p>
        </p:txBody>
      </p:sp>
      <p:pic>
        <p:nvPicPr>
          <p:cNvPr id="223" name="Google Shape;223;p31"/>
          <p:cNvPicPr preferRelativeResize="0"/>
          <p:nvPr/>
        </p:nvPicPr>
        <p:blipFill rotWithShape="1">
          <a:blip r:embed="rId3">
            <a:alphaModFix/>
          </a:blip>
          <a:srcRect b="0" l="0" r="0" t="0"/>
          <a:stretch/>
        </p:blipFill>
        <p:spPr>
          <a:xfrm>
            <a:off x="11177764" y="5839279"/>
            <a:ext cx="780635" cy="784152"/>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2"/>
                                        </p:tgtEl>
                                        <p:attrNameLst>
                                          <p:attrName>style.visibility</p:attrName>
                                        </p:attrNameLst>
                                      </p:cBhvr>
                                      <p:to>
                                        <p:strVal val="visible"/>
                                      </p:to>
                                    </p:set>
                                    <p:animEffect filter="fade" transition="in">
                                      <p:cBhvr>
                                        <p:cTn dur="500"/>
                                        <p:tgtEl>
                                          <p:spTgt spid="222"/>
                                        </p:tgtEl>
                                      </p:cBhvr>
                                    </p:animEffect>
                                  </p:childTnLst>
                                </p:cTn>
                              </p:par>
                              <p:par>
                                <p:cTn fill="hold" nodeType="withEffect" presetClass="entr" presetID="10" presetSubtype="0">
                                  <p:stCondLst>
                                    <p:cond delay="0"/>
                                  </p:stCondLst>
                                  <p:childTnLst>
                                    <p:set>
                                      <p:cBhvr>
                                        <p:cTn dur="1" fill="hold">
                                          <p:stCondLst>
                                            <p:cond delay="0"/>
                                          </p:stCondLst>
                                        </p:cTn>
                                        <p:tgtEl>
                                          <p:spTgt spid="221"/>
                                        </p:tgtEl>
                                        <p:attrNameLst>
                                          <p:attrName>style.visibility</p:attrName>
                                        </p:attrNameLst>
                                      </p:cBhvr>
                                      <p:to>
                                        <p:strVal val="visible"/>
                                      </p:to>
                                    </p:set>
                                    <p:animEffect filter="fade" transition="in">
                                      <p:cBhvr>
                                        <p:cTn dur="500"/>
                                        <p:tgtEl>
                                          <p:spTgt spid="22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8" name="Shape 228"/>
        <p:cNvGrpSpPr/>
        <p:nvPr/>
      </p:nvGrpSpPr>
      <p:grpSpPr>
        <a:xfrm>
          <a:off x="0" y="0"/>
          <a:ext cx="0" cy="0"/>
          <a:chOff x="0" y="0"/>
          <a:chExt cx="0" cy="0"/>
        </a:xfrm>
      </p:grpSpPr>
      <p:sp>
        <p:nvSpPr>
          <p:cNvPr id="229" name="Google Shape;229;p32"/>
          <p:cNvSpPr txBox="1"/>
          <p:nvPr/>
        </p:nvSpPr>
        <p:spPr>
          <a:xfrm>
            <a:off x="0" y="979840"/>
            <a:ext cx="10685070" cy="4505819"/>
          </a:xfrm>
          <a:prstGeom prst="rect">
            <a:avLst/>
          </a:prstGeom>
          <a:noFill/>
          <a:ln>
            <a:noFill/>
          </a:ln>
        </p:spPr>
        <p:txBody>
          <a:bodyPr anchorCtr="0" anchor="t" bIns="91425" lIns="91425" spcFirstLastPara="1" rIns="91425" wrap="square" tIns="91425">
            <a:spAutoFit/>
          </a:bodyPr>
          <a:lstStyle/>
          <a:p>
            <a:pPr indent="0" lvl="0" marL="457200" marR="0" rtl="0" algn="just">
              <a:lnSpc>
                <a:spcPct val="115000"/>
              </a:lnSpc>
              <a:spcBef>
                <a:spcPts val="1200"/>
              </a:spcBef>
              <a:spcAft>
                <a:spcPts val="0"/>
              </a:spcAft>
              <a:buClr>
                <a:srgbClr val="595959"/>
              </a:buClr>
              <a:buSzPts val="3200"/>
              <a:buFont typeface="Calibri"/>
              <a:buNone/>
            </a:pPr>
            <a:r>
              <a:rPr b="1" i="0" lang="fr-FR" sz="3200" u="none" cap="none" strike="noStrike">
                <a:solidFill>
                  <a:srgbClr val="595959"/>
                </a:solidFill>
                <a:highlight>
                  <a:schemeClr val="lt1"/>
                </a:highlight>
                <a:latin typeface="Calibri"/>
                <a:ea typeface="Calibri"/>
                <a:cs typeface="Calibri"/>
                <a:sym typeface="Calibri"/>
              </a:rPr>
              <a:t>Il faisait doux</a:t>
            </a:r>
            <a:r>
              <a:rPr b="0" i="0" lang="fr-FR" sz="3200" u="none" cap="none" strike="noStrike">
                <a:solidFill>
                  <a:srgbClr val="595959"/>
                </a:solidFill>
                <a:highlight>
                  <a:schemeClr val="lt1"/>
                </a:highlight>
                <a:latin typeface="Calibri"/>
                <a:ea typeface="Calibri"/>
                <a:cs typeface="Calibri"/>
                <a:sym typeface="Calibri"/>
              </a:rPr>
              <a:t>.</a:t>
            </a:r>
            <a:endParaRPr b="0" i="0" sz="3200" u="none" cap="none" strike="noStrike">
              <a:solidFill>
                <a:srgbClr val="595959"/>
              </a:solidFill>
              <a:highlight>
                <a:schemeClr val="lt1"/>
              </a:highlight>
              <a:latin typeface="Calibri"/>
              <a:ea typeface="Calibri"/>
              <a:cs typeface="Calibri"/>
              <a:sym typeface="Calibri"/>
            </a:endParaRPr>
          </a:p>
          <a:p>
            <a:pPr indent="0" lvl="0" marL="457200" marR="0" rtl="0" algn="just">
              <a:lnSpc>
                <a:spcPct val="115000"/>
              </a:lnSpc>
              <a:spcBef>
                <a:spcPts val="1200"/>
              </a:spcBef>
              <a:spcAft>
                <a:spcPts val="0"/>
              </a:spcAft>
              <a:buClr>
                <a:srgbClr val="595959"/>
              </a:buClr>
              <a:buSzPts val="3200"/>
              <a:buFont typeface="Calibri"/>
              <a:buNone/>
            </a:pPr>
            <a:r>
              <a:rPr b="1" i="0" lang="fr-FR" sz="3200" u="none" cap="none" strike="noStrike">
                <a:solidFill>
                  <a:srgbClr val="595959"/>
                </a:solidFill>
                <a:highlight>
                  <a:schemeClr val="lt1"/>
                </a:highlight>
                <a:latin typeface="Calibri"/>
                <a:ea typeface="Calibri"/>
                <a:cs typeface="Calibri"/>
                <a:sym typeface="Calibri"/>
              </a:rPr>
              <a:t>L’odeur de la mer </a:t>
            </a:r>
            <a:r>
              <a:rPr b="1" i="0" lang="fr-FR" sz="3200" u="none" cap="none" strike="noStrike">
                <a:solidFill>
                  <a:srgbClr val="C00000"/>
                </a:solidFill>
                <a:highlight>
                  <a:schemeClr val="lt1"/>
                </a:highlight>
                <a:latin typeface="Calibri"/>
                <a:ea typeface="Calibri"/>
                <a:cs typeface="Calibri"/>
                <a:sym typeface="Calibri"/>
              </a:rPr>
              <a:t>se répandait </a:t>
            </a:r>
            <a:r>
              <a:rPr b="0" i="0" lang="fr-FR" sz="3200" u="none" cap="none" strike="noStrike">
                <a:solidFill>
                  <a:srgbClr val="595959"/>
                </a:solidFill>
                <a:highlight>
                  <a:schemeClr val="lt1"/>
                </a:highlight>
                <a:latin typeface="Calibri"/>
                <a:ea typeface="Calibri"/>
                <a:cs typeface="Calibri"/>
                <a:sym typeface="Calibri"/>
              </a:rPr>
              <a:t>comme un parfum frais.</a:t>
            </a:r>
            <a:endParaRPr b="0" i="0" sz="3200" u="none" cap="none" strike="noStrike">
              <a:solidFill>
                <a:srgbClr val="595959"/>
              </a:solidFill>
              <a:highlight>
                <a:schemeClr val="lt1"/>
              </a:highlight>
              <a:latin typeface="Calibri"/>
              <a:ea typeface="Calibri"/>
              <a:cs typeface="Calibri"/>
              <a:sym typeface="Calibri"/>
            </a:endParaRPr>
          </a:p>
          <a:p>
            <a:pPr indent="0" lvl="0" marL="457200" marR="0" rtl="0" algn="just">
              <a:lnSpc>
                <a:spcPct val="115000"/>
              </a:lnSpc>
              <a:spcBef>
                <a:spcPts val="1200"/>
              </a:spcBef>
              <a:spcAft>
                <a:spcPts val="0"/>
              </a:spcAft>
              <a:buClr>
                <a:srgbClr val="595959"/>
              </a:buClr>
              <a:buSzPts val="3200"/>
              <a:buFont typeface="Calibri"/>
              <a:buNone/>
            </a:pPr>
            <a:r>
              <a:rPr b="1" i="0" lang="fr-FR" sz="3200" u="none" cap="none" strike="noStrike">
                <a:solidFill>
                  <a:srgbClr val="595959"/>
                </a:solidFill>
                <a:highlight>
                  <a:schemeClr val="lt1"/>
                </a:highlight>
                <a:latin typeface="Calibri"/>
                <a:ea typeface="Calibri"/>
                <a:cs typeface="Calibri"/>
                <a:sym typeface="Calibri"/>
              </a:rPr>
              <a:t>Des bateaux</a:t>
            </a:r>
            <a:r>
              <a:rPr b="1" i="0" lang="fr-FR" sz="3200" u="none" cap="none" strike="noStrike">
                <a:solidFill>
                  <a:srgbClr val="C00000"/>
                </a:solidFill>
                <a:highlight>
                  <a:schemeClr val="lt1"/>
                </a:highlight>
                <a:latin typeface="Calibri"/>
                <a:ea typeface="Calibri"/>
                <a:cs typeface="Calibri"/>
                <a:sym typeface="Calibri"/>
              </a:rPr>
              <a:t> flottaient </a:t>
            </a:r>
            <a:r>
              <a:rPr b="0" i="0" lang="fr-FR" sz="3200" u="none" cap="none" strike="noStrike">
                <a:solidFill>
                  <a:srgbClr val="595959"/>
                </a:solidFill>
                <a:highlight>
                  <a:schemeClr val="lt1"/>
                </a:highlight>
                <a:latin typeface="Calibri"/>
                <a:ea typeface="Calibri"/>
                <a:cs typeface="Calibri"/>
                <a:sym typeface="Calibri"/>
              </a:rPr>
              <a:t>au loin devant nous.</a:t>
            </a:r>
            <a:endParaRPr/>
          </a:p>
          <a:p>
            <a:pPr indent="0" lvl="0" marL="457200" marR="0" rtl="0" algn="just">
              <a:lnSpc>
                <a:spcPct val="115000"/>
              </a:lnSpc>
              <a:spcBef>
                <a:spcPts val="1200"/>
              </a:spcBef>
              <a:spcAft>
                <a:spcPts val="0"/>
              </a:spcAft>
              <a:buClr>
                <a:srgbClr val="595959"/>
              </a:buClr>
              <a:buSzPts val="3200"/>
              <a:buFont typeface="Calibri"/>
              <a:buNone/>
            </a:pPr>
            <a:r>
              <a:rPr b="1" i="0" lang="fr-FR" sz="3200" u="none" cap="none" strike="noStrike">
                <a:solidFill>
                  <a:srgbClr val="595959"/>
                </a:solidFill>
                <a:highlight>
                  <a:schemeClr val="lt1"/>
                </a:highlight>
                <a:latin typeface="Calibri"/>
                <a:ea typeface="Calibri"/>
                <a:cs typeface="Calibri"/>
                <a:sym typeface="Calibri"/>
              </a:rPr>
              <a:t>De petites vagues </a:t>
            </a:r>
            <a:r>
              <a:rPr b="1" i="0" lang="fr-FR" sz="3200" u="none" cap="none" strike="noStrike">
                <a:solidFill>
                  <a:srgbClr val="C00000"/>
                </a:solidFill>
                <a:highlight>
                  <a:schemeClr val="lt1"/>
                </a:highlight>
                <a:latin typeface="Calibri"/>
                <a:ea typeface="Calibri"/>
                <a:cs typeface="Calibri"/>
                <a:sym typeface="Calibri"/>
              </a:rPr>
              <a:t>s’écrasaient</a:t>
            </a:r>
            <a:r>
              <a:rPr b="1" i="0" lang="fr-FR" sz="3200" u="none" cap="none" strike="noStrike">
                <a:solidFill>
                  <a:srgbClr val="595959"/>
                </a:solidFill>
                <a:highlight>
                  <a:schemeClr val="lt1"/>
                </a:highlight>
                <a:latin typeface="Calibri"/>
                <a:ea typeface="Calibri"/>
                <a:cs typeface="Calibri"/>
                <a:sym typeface="Calibri"/>
              </a:rPr>
              <a:t> </a:t>
            </a:r>
            <a:r>
              <a:rPr b="0" i="0" lang="fr-FR" sz="3200" u="none" cap="none" strike="noStrike">
                <a:solidFill>
                  <a:srgbClr val="595959"/>
                </a:solidFill>
                <a:highlight>
                  <a:schemeClr val="lt1"/>
                </a:highlight>
                <a:latin typeface="Calibri"/>
                <a:ea typeface="Calibri"/>
                <a:cs typeface="Calibri"/>
                <a:sym typeface="Calibri"/>
              </a:rPr>
              <a:t>sous nos pieds sur la plage !</a:t>
            </a:r>
            <a:endParaRPr/>
          </a:p>
          <a:p>
            <a:pPr indent="0" lvl="0" marL="457200" marR="0" rtl="0" algn="just">
              <a:lnSpc>
                <a:spcPct val="115000"/>
              </a:lnSpc>
              <a:spcBef>
                <a:spcPts val="1200"/>
              </a:spcBef>
              <a:spcAft>
                <a:spcPts val="0"/>
              </a:spcAft>
              <a:buClr>
                <a:srgbClr val="595959"/>
              </a:buClr>
              <a:buSzPts val="3200"/>
              <a:buFont typeface="Calibri"/>
              <a:buNone/>
            </a:pPr>
            <a:r>
              <a:rPr b="1" i="0" lang="fr-FR" sz="3200" u="none" cap="none" strike="noStrike">
                <a:solidFill>
                  <a:srgbClr val="595959"/>
                </a:solidFill>
                <a:highlight>
                  <a:schemeClr val="lt1"/>
                </a:highlight>
                <a:latin typeface="Calibri"/>
                <a:ea typeface="Calibri"/>
                <a:cs typeface="Calibri"/>
                <a:sym typeface="Calibri"/>
              </a:rPr>
              <a:t>On </a:t>
            </a:r>
            <a:r>
              <a:rPr b="1" i="0" lang="fr-FR" sz="3200" u="none" cap="none" strike="noStrike">
                <a:solidFill>
                  <a:srgbClr val="C00000"/>
                </a:solidFill>
                <a:highlight>
                  <a:schemeClr val="lt1"/>
                </a:highlight>
                <a:latin typeface="Calibri"/>
                <a:ea typeface="Calibri"/>
                <a:cs typeface="Calibri"/>
                <a:sym typeface="Calibri"/>
              </a:rPr>
              <a:t>touchait</a:t>
            </a:r>
            <a:r>
              <a:rPr b="1" i="0" lang="fr-FR" sz="3200" u="none" cap="none" strike="noStrike">
                <a:solidFill>
                  <a:srgbClr val="595959"/>
                </a:solidFill>
                <a:highlight>
                  <a:schemeClr val="lt1"/>
                </a:highlight>
                <a:latin typeface="Calibri"/>
                <a:ea typeface="Calibri"/>
                <a:cs typeface="Calibri"/>
                <a:sym typeface="Calibri"/>
              </a:rPr>
              <a:t> le sable léger et blanc</a:t>
            </a:r>
            <a:r>
              <a:rPr b="0" i="0" lang="fr-FR" sz="3200" u="none" cap="none" strike="noStrike">
                <a:solidFill>
                  <a:srgbClr val="595959"/>
                </a:solidFill>
                <a:highlight>
                  <a:schemeClr val="lt1"/>
                </a:highlight>
                <a:latin typeface="Calibri"/>
                <a:ea typeface="Calibri"/>
                <a:cs typeface="Calibri"/>
                <a:sym typeface="Calibri"/>
              </a:rPr>
              <a:t> avec nos pieds.</a:t>
            </a:r>
            <a:endParaRPr b="0" i="0" sz="3200" u="none" cap="none" strike="noStrike">
              <a:solidFill>
                <a:srgbClr val="595959"/>
              </a:solidFill>
              <a:highlight>
                <a:schemeClr val="lt1"/>
              </a:highlight>
              <a:latin typeface="Calibri"/>
              <a:ea typeface="Calibri"/>
              <a:cs typeface="Calibri"/>
              <a:sym typeface="Calibri"/>
            </a:endParaRPr>
          </a:p>
          <a:p>
            <a:pPr indent="0" lvl="0" marL="457200" marR="0" rtl="0" algn="just">
              <a:lnSpc>
                <a:spcPct val="115000"/>
              </a:lnSpc>
              <a:spcBef>
                <a:spcPts val="1200"/>
              </a:spcBef>
              <a:spcAft>
                <a:spcPts val="0"/>
              </a:spcAft>
              <a:buClr>
                <a:srgbClr val="595959"/>
              </a:buClr>
              <a:buSzPts val="3200"/>
              <a:buFont typeface="Calibri"/>
              <a:buNone/>
            </a:pPr>
            <a:r>
              <a:rPr b="1" i="0" lang="fr-FR" sz="3200" u="none" cap="none" strike="noStrike">
                <a:solidFill>
                  <a:srgbClr val="595959"/>
                </a:solidFill>
                <a:highlight>
                  <a:schemeClr val="lt1"/>
                </a:highlight>
                <a:latin typeface="Calibri"/>
                <a:ea typeface="Calibri"/>
                <a:cs typeface="Calibri"/>
                <a:sym typeface="Calibri"/>
              </a:rPr>
              <a:t>Le goût du poisson frais </a:t>
            </a:r>
            <a:r>
              <a:rPr b="1" i="0" lang="fr-FR" sz="3200" u="none" cap="none" strike="noStrike">
                <a:solidFill>
                  <a:srgbClr val="C00000"/>
                </a:solidFill>
                <a:highlight>
                  <a:schemeClr val="lt1"/>
                </a:highlight>
                <a:latin typeface="Calibri"/>
                <a:ea typeface="Calibri"/>
                <a:cs typeface="Calibri"/>
                <a:sym typeface="Calibri"/>
              </a:rPr>
              <a:t>était</a:t>
            </a:r>
            <a:r>
              <a:rPr b="0" i="0" lang="fr-FR" sz="3200" u="none" cap="none" strike="noStrike">
                <a:solidFill>
                  <a:srgbClr val="595959"/>
                </a:solidFill>
                <a:highlight>
                  <a:schemeClr val="lt1"/>
                </a:highlight>
                <a:latin typeface="Calibri"/>
                <a:ea typeface="Calibri"/>
                <a:cs typeface="Calibri"/>
                <a:sym typeface="Calibri"/>
              </a:rPr>
              <a:t> succulent !</a:t>
            </a:r>
            <a:endParaRPr b="0" i="0" sz="3200" u="none" cap="none" strike="noStrike">
              <a:solidFill>
                <a:srgbClr val="595959"/>
              </a:solidFill>
              <a:highlight>
                <a:schemeClr val="lt1"/>
              </a:highlight>
              <a:latin typeface="Calibri"/>
              <a:ea typeface="Calibri"/>
              <a:cs typeface="Calibri"/>
              <a:sym typeface="Calibri"/>
            </a:endParaRPr>
          </a:p>
        </p:txBody>
      </p:sp>
      <p:sp>
        <p:nvSpPr>
          <p:cNvPr id="230" name="Google Shape;230;p32"/>
          <p:cNvSpPr txBox="1"/>
          <p:nvPr>
            <p:ph idx="1" type="body"/>
          </p:nvPr>
        </p:nvSpPr>
        <p:spPr>
          <a:xfrm>
            <a:off x="0" y="538921"/>
            <a:ext cx="12192000" cy="584775"/>
          </a:xfrm>
          <a:prstGeom prst="rect">
            <a:avLst/>
          </a:prstGeom>
          <a:solidFill>
            <a:srgbClr val="A1C4E3"/>
          </a:solidFill>
          <a:ln>
            <a:noFill/>
          </a:ln>
        </p:spPr>
        <p:txBody>
          <a:bodyPr anchorCtr="0" anchor="ctr" bIns="45700" lIns="91425" spcFirstLastPara="1" rIns="91425" wrap="square" tIns="45700">
            <a:noAutofit/>
          </a:bodyPr>
          <a:lstStyle/>
          <a:p>
            <a:pPr indent="0" lvl="0" marL="457200" rtl="0" algn="l">
              <a:lnSpc>
                <a:spcPct val="110000"/>
              </a:lnSpc>
              <a:spcBef>
                <a:spcPts val="0"/>
              </a:spcBef>
              <a:spcAft>
                <a:spcPts val="0"/>
              </a:spcAft>
              <a:buClr>
                <a:srgbClr val="002060"/>
              </a:buClr>
              <a:buSzPts val="2400"/>
              <a:buNone/>
            </a:pPr>
            <a:r>
              <a:rPr lang="fr-FR" sz="2400"/>
              <a:t>Comment a-t-on décrit le paysage ?</a:t>
            </a:r>
            <a:endParaRPr/>
          </a:p>
        </p:txBody>
      </p:sp>
      <p:cxnSp>
        <p:nvCxnSpPr>
          <p:cNvPr id="231" name="Google Shape;231;p32"/>
          <p:cNvCxnSpPr/>
          <p:nvPr/>
        </p:nvCxnSpPr>
        <p:spPr>
          <a:xfrm>
            <a:off x="4421875" y="2483558"/>
            <a:ext cx="6155140" cy="0"/>
          </a:xfrm>
          <a:prstGeom prst="straightConnector1">
            <a:avLst/>
          </a:prstGeom>
          <a:noFill/>
          <a:ln cap="flat" cmpd="sng" w="38100">
            <a:solidFill>
              <a:schemeClr val="accent1"/>
            </a:solidFill>
            <a:prstDash val="solid"/>
            <a:miter lim="800000"/>
            <a:headEnd len="sm" w="sm" type="none"/>
            <a:tailEnd len="sm" w="sm" type="none"/>
          </a:ln>
        </p:spPr>
      </p:cxnSp>
      <p:cxnSp>
        <p:nvCxnSpPr>
          <p:cNvPr id="232" name="Google Shape;232;p32"/>
          <p:cNvCxnSpPr/>
          <p:nvPr/>
        </p:nvCxnSpPr>
        <p:spPr>
          <a:xfrm>
            <a:off x="511070" y="3778243"/>
            <a:ext cx="4187930" cy="0"/>
          </a:xfrm>
          <a:prstGeom prst="straightConnector1">
            <a:avLst/>
          </a:prstGeom>
          <a:noFill/>
          <a:ln cap="flat" cmpd="sng" w="38100">
            <a:solidFill>
              <a:schemeClr val="accent1"/>
            </a:solidFill>
            <a:prstDash val="solid"/>
            <a:miter lim="800000"/>
            <a:headEnd len="sm" w="sm" type="none"/>
            <a:tailEnd len="sm" w="sm" type="none"/>
          </a:ln>
        </p:spPr>
      </p:cxnSp>
      <p:cxnSp>
        <p:nvCxnSpPr>
          <p:cNvPr id="233" name="Google Shape;233;p32"/>
          <p:cNvCxnSpPr/>
          <p:nvPr/>
        </p:nvCxnSpPr>
        <p:spPr>
          <a:xfrm>
            <a:off x="540707" y="4517760"/>
            <a:ext cx="5860093" cy="0"/>
          </a:xfrm>
          <a:prstGeom prst="straightConnector1">
            <a:avLst/>
          </a:prstGeom>
          <a:noFill/>
          <a:ln cap="flat" cmpd="sng" w="38100">
            <a:solidFill>
              <a:schemeClr val="accent1"/>
            </a:solidFill>
            <a:prstDash val="solid"/>
            <a:miter lim="800000"/>
            <a:headEnd len="sm" w="sm" type="none"/>
            <a:tailEnd len="sm" w="sm" type="none"/>
          </a:ln>
        </p:spPr>
      </p:cxnSp>
      <p:cxnSp>
        <p:nvCxnSpPr>
          <p:cNvPr id="234" name="Google Shape;234;p32"/>
          <p:cNvCxnSpPr/>
          <p:nvPr/>
        </p:nvCxnSpPr>
        <p:spPr>
          <a:xfrm>
            <a:off x="480860" y="5809761"/>
            <a:ext cx="6482393" cy="0"/>
          </a:xfrm>
          <a:prstGeom prst="straightConnector1">
            <a:avLst/>
          </a:prstGeom>
          <a:noFill/>
          <a:ln cap="flat" cmpd="sng" w="38100">
            <a:solidFill>
              <a:schemeClr val="accent1"/>
            </a:solidFill>
            <a:prstDash val="solid"/>
            <a:miter lim="800000"/>
            <a:headEnd len="sm" w="sm" type="none"/>
            <a:tailEnd len="sm" w="sm" type="none"/>
          </a:ln>
        </p:spPr>
      </p:cxnSp>
      <p:cxnSp>
        <p:nvCxnSpPr>
          <p:cNvPr id="235" name="Google Shape;235;p32"/>
          <p:cNvCxnSpPr/>
          <p:nvPr/>
        </p:nvCxnSpPr>
        <p:spPr>
          <a:xfrm>
            <a:off x="4152900" y="6513159"/>
            <a:ext cx="3543300" cy="0"/>
          </a:xfrm>
          <a:prstGeom prst="straightConnector1">
            <a:avLst/>
          </a:prstGeom>
          <a:noFill/>
          <a:ln cap="flat" cmpd="sng" w="38100">
            <a:solidFill>
              <a:schemeClr val="accent1"/>
            </a:solidFill>
            <a:prstDash val="solid"/>
            <a:miter lim="800000"/>
            <a:headEnd len="sm" w="sm" type="none"/>
            <a:tailEnd len="sm" w="sm" type="none"/>
          </a:ln>
        </p:spPr>
      </p:cxnSp>
      <p:sp>
        <p:nvSpPr>
          <p:cNvPr id="236" name="Google Shape;236;p32"/>
          <p:cNvSpPr/>
          <p:nvPr/>
        </p:nvSpPr>
        <p:spPr>
          <a:xfrm>
            <a:off x="5998842" y="1706270"/>
            <a:ext cx="5686898" cy="4220308"/>
          </a:xfrm>
          <a:prstGeom prst="roundRect">
            <a:avLst>
              <a:gd fmla="val 16667" name="adj"/>
            </a:avLst>
          </a:prstGeom>
          <a:solidFill>
            <a:srgbClr val="E1EFD8"/>
          </a:solidFill>
          <a:ln cap="flat" cmpd="sng" w="12700">
            <a:solidFill>
              <a:srgbClr val="31538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rPr b="0" i="0" lang="fr-FR" sz="3200" u="none" cap="none" strike="noStrike">
                <a:solidFill>
                  <a:srgbClr val="002060"/>
                </a:solidFill>
                <a:latin typeface="Calibri"/>
                <a:ea typeface="Calibri"/>
                <a:cs typeface="Calibri"/>
                <a:sym typeface="Calibri"/>
              </a:rPr>
              <a:t>Élément décrit + verbe d’action à l’imparfait</a:t>
            </a:r>
            <a:endParaRPr/>
          </a:p>
          <a:p>
            <a:pPr indent="0" lvl="0" marL="0" marR="0" rtl="0" algn="l">
              <a:spcBef>
                <a:spcPts val="0"/>
              </a:spcBef>
              <a:spcAft>
                <a:spcPts val="0"/>
              </a:spcAft>
              <a:buNone/>
            </a:pPr>
            <a:r>
              <a:t/>
            </a:r>
            <a:endParaRPr sz="3200">
              <a:solidFill>
                <a:srgbClr val="002060"/>
              </a:solidFill>
              <a:latin typeface="Calibri"/>
              <a:ea typeface="Calibri"/>
              <a:cs typeface="Calibri"/>
              <a:sym typeface="Calibri"/>
            </a:endParaRPr>
          </a:p>
          <a:p>
            <a:pPr indent="0" lvl="0" marL="0" marR="0" rtl="0" algn="l">
              <a:spcBef>
                <a:spcPts val="0"/>
              </a:spcBef>
              <a:spcAft>
                <a:spcPts val="0"/>
              </a:spcAft>
              <a:buNone/>
            </a:pPr>
            <a:r>
              <a:rPr lang="fr-FR" sz="3200">
                <a:solidFill>
                  <a:srgbClr val="002060"/>
                </a:solidFill>
                <a:latin typeface="Calibri"/>
                <a:ea typeface="Calibri"/>
                <a:cs typeface="Calibri"/>
                <a:sym typeface="Calibri"/>
              </a:rPr>
              <a:t>Élément décrit + verbe être/avoir à l’imparfait</a:t>
            </a:r>
            <a:endParaRPr/>
          </a:p>
          <a:p>
            <a:pPr indent="0" lvl="0" marL="0" marR="0" rtl="0" algn="l">
              <a:spcBef>
                <a:spcPts val="0"/>
              </a:spcBef>
              <a:spcAft>
                <a:spcPts val="0"/>
              </a:spcAft>
              <a:buNone/>
            </a:pPr>
            <a:r>
              <a:t/>
            </a:r>
            <a:endParaRPr sz="3200">
              <a:solidFill>
                <a:srgbClr val="002060"/>
              </a:solidFill>
              <a:latin typeface="Calibri"/>
              <a:ea typeface="Calibri"/>
              <a:cs typeface="Calibri"/>
              <a:sym typeface="Calibri"/>
            </a:endParaRPr>
          </a:p>
          <a:p>
            <a:pPr indent="0" lvl="0" marL="0" marR="0" rtl="0" algn="l">
              <a:spcBef>
                <a:spcPts val="0"/>
              </a:spcBef>
              <a:spcAft>
                <a:spcPts val="0"/>
              </a:spcAft>
              <a:buNone/>
            </a:pPr>
            <a:r>
              <a:rPr lang="fr-FR" sz="3200">
                <a:solidFill>
                  <a:srgbClr val="002060"/>
                </a:solidFill>
                <a:latin typeface="Calibri"/>
                <a:ea typeface="Calibri"/>
                <a:cs typeface="Calibri"/>
                <a:sym typeface="Calibri"/>
              </a:rPr>
              <a:t>Des adjectifs qualificatifs</a:t>
            </a:r>
            <a:endParaRPr/>
          </a:p>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1"/>
                                        </p:tgtEl>
                                        <p:attrNameLst>
                                          <p:attrName>style.visibility</p:attrName>
                                        </p:attrNameLst>
                                      </p:cBhvr>
                                      <p:to>
                                        <p:strVal val="visible"/>
                                      </p:to>
                                    </p:set>
                                    <p:animEffect filter="fade" transition="in">
                                      <p:cBhvr>
                                        <p:cTn dur="500"/>
                                        <p:tgtEl>
                                          <p:spTgt spid="23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2"/>
                                        </p:tgtEl>
                                        <p:attrNameLst>
                                          <p:attrName>style.visibility</p:attrName>
                                        </p:attrNameLst>
                                      </p:cBhvr>
                                      <p:to>
                                        <p:strVal val="visible"/>
                                      </p:to>
                                    </p:set>
                                    <p:animEffect filter="fade" transition="in">
                                      <p:cBhvr>
                                        <p:cTn dur="500"/>
                                        <p:tgtEl>
                                          <p:spTgt spid="23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3"/>
                                        </p:tgtEl>
                                        <p:attrNameLst>
                                          <p:attrName>style.visibility</p:attrName>
                                        </p:attrNameLst>
                                      </p:cBhvr>
                                      <p:to>
                                        <p:strVal val="visible"/>
                                      </p:to>
                                    </p:set>
                                    <p:animEffect filter="fade" transition="in">
                                      <p:cBhvr>
                                        <p:cTn dur="500"/>
                                        <p:tgtEl>
                                          <p:spTgt spid="23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4"/>
                                        </p:tgtEl>
                                        <p:attrNameLst>
                                          <p:attrName>style.visibility</p:attrName>
                                        </p:attrNameLst>
                                      </p:cBhvr>
                                      <p:to>
                                        <p:strVal val="visible"/>
                                      </p:to>
                                    </p:set>
                                    <p:animEffect filter="fade" transition="in">
                                      <p:cBhvr>
                                        <p:cTn dur="500"/>
                                        <p:tgtEl>
                                          <p:spTgt spid="23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5"/>
                                        </p:tgtEl>
                                        <p:attrNameLst>
                                          <p:attrName>style.visibility</p:attrName>
                                        </p:attrNameLst>
                                      </p:cBhvr>
                                      <p:to>
                                        <p:strVal val="visible"/>
                                      </p:to>
                                    </p:set>
                                    <p:animEffect filter="fade" transition="in">
                                      <p:cBhvr>
                                        <p:cTn dur="500"/>
                                        <p:tgtEl>
                                          <p:spTgt spid="23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6"/>
                                        </p:tgtEl>
                                        <p:attrNameLst>
                                          <p:attrName>style.visibility</p:attrName>
                                        </p:attrNameLst>
                                      </p:cBhvr>
                                      <p:to>
                                        <p:strVal val="visible"/>
                                      </p:to>
                                    </p:set>
                                    <p:animEffect filter="fade" transition="in">
                                      <p:cBhvr>
                                        <p:cTn dur="500"/>
                                        <p:tgtEl>
                                          <p:spTgt spid="23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1" name="Shape 241"/>
        <p:cNvGrpSpPr/>
        <p:nvPr/>
      </p:nvGrpSpPr>
      <p:grpSpPr>
        <a:xfrm>
          <a:off x="0" y="0"/>
          <a:ext cx="0" cy="0"/>
          <a:chOff x="0" y="0"/>
          <a:chExt cx="0" cy="0"/>
        </a:xfrm>
      </p:grpSpPr>
      <p:sp>
        <p:nvSpPr>
          <p:cNvPr id="242" name="Google Shape;242;p33"/>
          <p:cNvSpPr/>
          <p:nvPr/>
        </p:nvSpPr>
        <p:spPr>
          <a:xfrm>
            <a:off x="551514" y="191728"/>
            <a:ext cx="11088972" cy="5934753"/>
          </a:xfrm>
          <a:prstGeom prst="roundRect">
            <a:avLst>
              <a:gd fmla="val 16667" name="adj"/>
            </a:avLst>
          </a:prstGeom>
          <a:solidFill>
            <a:srgbClr val="D8F2F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pic>
        <p:nvPicPr>
          <p:cNvPr id="243" name="Google Shape;243;p33"/>
          <p:cNvPicPr preferRelativeResize="0"/>
          <p:nvPr/>
        </p:nvPicPr>
        <p:blipFill rotWithShape="1">
          <a:blip r:embed="rId3">
            <a:alphaModFix/>
          </a:blip>
          <a:srcRect b="0" l="0" r="0" t="0"/>
          <a:stretch/>
        </p:blipFill>
        <p:spPr>
          <a:xfrm>
            <a:off x="551514" y="294968"/>
            <a:ext cx="11159151" cy="6371304"/>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 name="Shape 105"/>
        <p:cNvGrpSpPr/>
        <p:nvPr/>
      </p:nvGrpSpPr>
      <p:grpSpPr>
        <a:xfrm>
          <a:off x="0" y="0"/>
          <a:ext cx="0" cy="0"/>
          <a:chOff x="0" y="0"/>
          <a:chExt cx="0" cy="0"/>
        </a:xfrm>
      </p:grpSpPr>
      <p:pic>
        <p:nvPicPr>
          <p:cNvPr id="106" name="Google Shape;106;p16"/>
          <p:cNvPicPr preferRelativeResize="0"/>
          <p:nvPr/>
        </p:nvPicPr>
        <p:blipFill rotWithShape="1">
          <a:blip r:embed="rId3">
            <a:alphaModFix/>
          </a:blip>
          <a:srcRect b="0" l="0" r="0" t="0"/>
          <a:stretch/>
        </p:blipFill>
        <p:spPr>
          <a:xfrm>
            <a:off x="3968809" y="503266"/>
            <a:ext cx="4254380" cy="3226052"/>
          </a:xfrm>
          <a:prstGeom prst="rect">
            <a:avLst/>
          </a:prstGeom>
          <a:noFill/>
          <a:ln>
            <a:noFill/>
          </a:ln>
        </p:spPr>
      </p:pic>
      <p:sp>
        <p:nvSpPr>
          <p:cNvPr id="107" name="Google Shape;107;p16"/>
          <p:cNvSpPr/>
          <p:nvPr/>
        </p:nvSpPr>
        <p:spPr>
          <a:xfrm>
            <a:off x="1024501" y="4007796"/>
            <a:ext cx="10142998" cy="1749339"/>
          </a:xfrm>
          <a:prstGeom prst="rect">
            <a:avLst/>
          </a:prstGeom>
          <a:solidFill>
            <a:srgbClr val="578CC3"/>
          </a:solidFill>
          <a:ln cap="flat" cmpd="sng" w="9525">
            <a:solidFill>
              <a:srgbClr val="BBD6EE"/>
            </a:solidFill>
            <a:prstDash val="solid"/>
            <a:miter lim="800000"/>
            <a:headEnd len="sm" w="sm" type="none"/>
            <a:tailEnd len="sm" w="sm" type="none"/>
          </a:ln>
          <a:effectLst>
            <a:outerShdw blurRad="63500" rotWithShape="0" algn="ctr" dir="2700000" dist="38099">
              <a:srgbClr val="000000">
                <a:alpha val="74901"/>
              </a:srgbClr>
            </a:outerShdw>
          </a:effectLst>
        </p:spPr>
        <p:txBody>
          <a:bodyPr anchorCtr="0" anchor="ctr" bIns="36000" lIns="72000" spcFirstLastPara="1" rIns="72000" wrap="square" tIns="36000">
            <a:noAutofit/>
          </a:bodyPr>
          <a:lstStyle/>
          <a:p>
            <a:pPr indent="0" lvl="0" marL="0" marR="0" rtl="1" algn="ctr">
              <a:spcBef>
                <a:spcPts val="0"/>
              </a:spcBef>
              <a:spcAft>
                <a:spcPts val="0"/>
              </a:spcAft>
              <a:buNone/>
            </a:pPr>
            <a:r>
              <a:rPr b="1" i="0" lang="fr-FR" sz="5400" u="none" cap="none" strike="noStrike">
                <a:solidFill>
                  <a:schemeClr val="lt1"/>
                </a:solidFill>
                <a:latin typeface="Arial"/>
                <a:ea typeface="Arial"/>
                <a:cs typeface="Arial"/>
                <a:sym typeface="Arial"/>
              </a:rPr>
              <a:t>Compréhension de l’oral / Expression orale</a:t>
            </a:r>
            <a:endParaRPr b="1" i="0" sz="5400" u="none" cap="none" strike="noStrike">
              <a:solidFill>
                <a:schemeClr val="lt1"/>
              </a:solidFill>
              <a:latin typeface="Arial"/>
              <a:ea typeface="Arial"/>
              <a:cs typeface="Arial"/>
              <a:sym typeface="Arial"/>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8" name="Shape 248"/>
        <p:cNvGrpSpPr/>
        <p:nvPr/>
      </p:nvGrpSpPr>
      <p:grpSpPr>
        <a:xfrm>
          <a:off x="0" y="0"/>
          <a:ext cx="0" cy="0"/>
          <a:chOff x="0" y="0"/>
          <a:chExt cx="0" cy="0"/>
        </a:xfrm>
      </p:grpSpPr>
      <p:graphicFrame>
        <p:nvGraphicFramePr>
          <p:cNvPr id="249" name="Google Shape;249;p34"/>
          <p:cNvGraphicFramePr/>
          <p:nvPr/>
        </p:nvGraphicFramePr>
        <p:xfrm>
          <a:off x="472740" y="565512"/>
          <a:ext cx="3000000" cy="3000000"/>
        </p:xfrm>
        <a:graphic>
          <a:graphicData uri="http://schemas.openxmlformats.org/drawingml/2006/table">
            <a:tbl>
              <a:tblPr>
                <a:noFill/>
                <a:tableStyleId>{C0996EB4-C913-4F31-93F5-E3B7FD2FBCB7}</a:tableStyleId>
              </a:tblPr>
              <a:tblGrid>
                <a:gridCol w="2449275"/>
                <a:gridCol w="8766750"/>
              </a:tblGrid>
              <a:tr h="751775">
                <a:tc>
                  <a:txBody>
                    <a:bodyPr/>
                    <a:lstStyle/>
                    <a:p>
                      <a:pPr indent="0" lvl="0" marL="0" marR="0" rtl="0" algn="ctr">
                        <a:spcBef>
                          <a:spcPts val="0"/>
                        </a:spcBef>
                        <a:spcAft>
                          <a:spcPts val="0"/>
                        </a:spcAft>
                        <a:buClr>
                          <a:srgbClr val="595959"/>
                        </a:buClr>
                        <a:buSzPts val="3200"/>
                        <a:buFont typeface="Arial"/>
                        <a:buNone/>
                      </a:pPr>
                      <a:r>
                        <a:rPr b="1" lang="fr-FR" sz="3200" u="none" cap="none" strike="noStrike">
                          <a:solidFill>
                            <a:srgbClr val="595959"/>
                          </a:solidFill>
                          <a:latin typeface="Arial"/>
                          <a:ea typeface="Arial"/>
                          <a:cs typeface="Arial"/>
                          <a:sym typeface="Arial"/>
                        </a:rPr>
                        <a:t>Le ciel</a:t>
                      </a:r>
                      <a:endParaRPr b="1" sz="3200" u="none" cap="none" strike="noStrike">
                        <a:solidFill>
                          <a:srgbClr val="595959"/>
                        </a:solidFill>
                        <a:latin typeface="Arial"/>
                        <a:ea typeface="Arial"/>
                        <a:cs typeface="Arial"/>
                        <a:sym typeface="Arial"/>
                      </a:endParaRPr>
                    </a:p>
                  </a:txBody>
                  <a:tcPr marT="91425" marB="91425" marR="91425" marL="91425" anchor="ctr">
                    <a:lnL cap="flat" cmpd="sng" w="12700">
                      <a:solidFill>
                        <a:srgbClr val="BBD6EE"/>
                      </a:solidFill>
                      <a:prstDash val="solid"/>
                      <a:round/>
                      <a:headEnd len="sm" w="sm" type="none"/>
                      <a:tailEnd len="sm" w="sm" type="none"/>
                    </a:lnL>
                    <a:lnR cap="flat" cmpd="sng" w="12700">
                      <a:solidFill>
                        <a:srgbClr val="BBD6EE"/>
                      </a:solidFill>
                      <a:prstDash val="solid"/>
                      <a:round/>
                      <a:headEnd len="sm" w="sm" type="none"/>
                      <a:tailEnd len="sm" w="sm" type="none"/>
                    </a:lnR>
                    <a:lnT cap="flat" cmpd="sng" w="12700">
                      <a:solidFill>
                        <a:srgbClr val="BBD6EE"/>
                      </a:solidFill>
                      <a:prstDash val="solid"/>
                      <a:round/>
                      <a:headEnd len="sm" w="sm" type="none"/>
                      <a:tailEnd len="sm" w="sm" type="none"/>
                    </a:lnT>
                    <a:lnB cap="flat" cmpd="sng" w="12700">
                      <a:solidFill>
                        <a:srgbClr val="BBD6EE"/>
                      </a:solidFill>
                      <a:prstDash val="solid"/>
                      <a:round/>
                      <a:headEnd len="sm" w="sm" type="none"/>
                      <a:tailEnd len="sm" w="sm" type="none"/>
                    </a:lnB>
                  </a:tcPr>
                </a:tc>
                <a:tc>
                  <a:txBody>
                    <a:bodyPr/>
                    <a:lstStyle/>
                    <a:p>
                      <a:pPr indent="0" lvl="0" marL="182880" marR="0" rtl="0" algn="l">
                        <a:spcBef>
                          <a:spcPts val="0"/>
                        </a:spcBef>
                        <a:spcAft>
                          <a:spcPts val="0"/>
                        </a:spcAft>
                        <a:buClr>
                          <a:srgbClr val="595959"/>
                        </a:buClr>
                        <a:buSzPts val="3200"/>
                        <a:buFont typeface="Arial"/>
                        <a:buNone/>
                      </a:pPr>
                      <a:r>
                        <a:rPr lang="fr-FR" sz="3200" u="none" cap="none" strike="noStrike">
                          <a:solidFill>
                            <a:srgbClr val="595959"/>
                          </a:solidFill>
                          <a:latin typeface="Arial"/>
                          <a:ea typeface="Arial"/>
                          <a:cs typeface="Arial"/>
                          <a:sym typeface="Arial"/>
                        </a:rPr>
                        <a:t>clair, bleu…</a:t>
                      </a:r>
                      <a:endParaRPr sz="3200" u="none" cap="none" strike="noStrike">
                        <a:solidFill>
                          <a:srgbClr val="595959"/>
                        </a:solidFill>
                        <a:latin typeface="Arial"/>
                        <a:ea typeface="Arial"/>
                        <a:cs typeface="Arial"/>
                        <a:sym typeface="Arial"/>
                      </a:endParaRPr>
                    </a:p>
                  </a:txBody>
                  <a:tcPr marT="91425" marB="91425" marR="91425" marL="91425" anchor="ctr">
                    <a:lnL cap="flat" cmpd="sng" w="12700">
                      <a:solidFill>
                        <a:srgbClr val="BBD6EE"/>
                      </a:solidFill>
                      <a:prstDash val="solid"/>
                      <a:round/>
                      <a:headEnd len="sm" w="sm" type="none"/>
                      <a:tailEnd len="sm" w="sm" type="none"/>
                    </a:lnL>
                    <a:lnR cap="flat" cmpd="sng" w="12700">
                      <a:solidFill>
                        <a:srgbClr val="BBD6EE"/>
                      </a:solidFill>
                      <a:prstDash val="solid"/>
                      <a:round/>
                      <a:headEnd len="sm" w="sm" type="none"/>
                      <a:tailEnd len="sm" w="sm" type="none"/>
                    </a:lnR>
                    <a:lnT cap="flat" cmpd="sng" w="12700">
                      <a:solidFill>
                        <a:srgbClr val="BBD6EE"/>
                      </a:solidFill>
                      <a:prstDash val="solid"/>
                      <a:round/>
                      <a:headEnd len="sm" w="sm" type="none"/>
                      <a:tailEnd len="sm" w="sm" type="none"/>
                    </a:lnT>
                    <a:lnB cap="flat" cmpd="sng" w="12700">
                      <a:solidFill>
                        <a:srgbClr val="BBD6EE"/>
                      </a:solidFill>
                      <a:prstDash val="solid"/>
                      <a:round/>
                      <a:headEnd len="sm" w="sm" type="none"/>
                      <a:tailEnd len="sm" w="sm" type="none"/>
                    </a:lnB>
                  </a:tcPr>
                </a:tc>
              </a:tr>
              <a:tr h="751775">
                <a:tc>
                  <a:txBody>
                    <a:bodyPr/>
                    <a:lstStyle/>
                    <a:p>
                      <a:pPr indent="0" lvl="0" marL="0" marR="0" rtl="0" algn="ctr">
                        <a:spcBef>
                          <a:spcPts val="0"/>
                        </a:spcBef>
                        <a:spcAft>
                          <a:spcPts val="0"/>
                        </a:spcAft>
                        <a:buClr>
                          <a:srgbClr val="595959"/>
                        </a:buClr>
                        <a:buSzPts val="3200"/>
                        <a:buFont typeface="Arial"/>
                        <a:buNone/>
                      </a:pPr>
                      <a:r>
                        <a:rPr b="1" lang="fr-FR" sz="3200" u="none" cap="none" strike="noStrike">
                          <a:solidFill>
                            <a:srgbClr val="595959"/>
                          </a:solidFill>
                          <a:latin typeface="Arial"/>
                          <a:ea typeface="Arial"/>
                          <a:cs typeface="Arial"/>
                          <a:sym typeface="Arial"/>
                        </a:rPr>
                        <a:t>Le soleil</a:t>
                      </a:r>
                      <a:endParaRPr b="1" sz="3200" u="none" cap="none" strike="noStrike">
                        <a:solidFill>
                          <a:srgbClr val="595959"/>
                        </a:solidFill>
                        <a:latin typeface="Arial"/>
                        <a:ea typeface="Arial"/>
                        <a:cs typeface="Arial"/>
                        <a:sym typeface="Arial"/>
                      </a:endParaRPr>
                    </a:p>
                  </a:txBody>
                  <a:tcPr marT="91425" marB="91425" marR="91425" marL="91425" anchor="ctr">
                    <a:lnL cap="flat" cmpd="sng" w="12700">
                      <a:solidFill>
                        <a:srgbClr val="BBD6EE"/>
                      </a:solidFill>
                      <a:prstDash val="solid"/>
                      <a:round/>
                      <a:headEnd len="sm" w="sm" type="none"/>
                      <a:tailEnd len="sm" w="sm" type="none"/>
                    </a:lnL>
                    <a:lnR cap="flat" cmpd="sng" w="12700">
                      <a:solidFill>
                        <a:srgbClr val="BBD6EE"/>
                      </a:solidFill>
                      <a:prstDash val="solid"/>
                      <a:round/>
                      <a:headEnd len="sm" w="sm" type="none"/>
                      <a:tailEnd len="sm" w="sm" type="none"/>
                    </a:lnR>
                    <a:lnT cap="flat" cmpd="sng" w="12700">
                      <a:solidFill>
                        <a:srgbClr val="BBD6EE"/>
                      </a:solidFill>
                      <a:prstDash val="solid"/>
                      <a:round/>
                      <a:headEnd len="sm" w="sm" type="none"/>
                      <a:tailEnd len="sm" w="sm" type="none"/>
                    </a:lnT>
                    <a:lnB cap="flat" cmpd="sng" w="12700">
                      <a:solidFill>
                        <a:srgbClr val="BBD6EE"/>
                      </a:solidFill>
                      <a:prstDash val="solid"/>
                      <a:round/>
                      <a:headEnd len="sm" w="sm" type="none"/>
                      <a:tailEnd len="sm" w="sm" type="none"/>
                    </a:lnB>
                  </a:tcPr>
                </a:tc>
                <a:tc>
                  <a:txBody>
                    <a:bodyPr/>
                    <a:lstStyle/>
                    <a:p>
                      <a:pPr indent="0" lvl="0" marL="182880" marR="0" rtl="0" algn="l">
                        <a:spcBef>
                          <a:spcPts val="0"/>
                        </a:spcBef>
                        <a:spcAft>
                          <a:spcPts val="0"/>
                        </a:spcAft>
                        <a:buClr>
                          <a:srgbClr val="595959"/>
                        </a:buClr>
                        <a:buSzPts val="3200"/>
                        <a:buFont typeface="Arial"/>
                        <a:buNone/>
                      </a:pPr>
                      <a:r>
                        <a:rPr lang="fr-FR" sz="3200" u="none" cap="none" strike="noStrike">
                          <a:solidFill>
                            <a:srgbClr val="595959"/>
                          </a:solidFill>
                          <a:latin typeface="Arial"/>
                          <a:ea typeface="Arial"/>
                          <a:cs typeface="Arial"/>
                          <a:sym typeface="Arial"/>
                        </a:rPr>
                        <a:t>brillant, chaud, réchauffant…</a:t>
                      </a:r>
                      <a:endParaRPr sz="3200" u="none" cap="none" strike="noStrike">
                        <a:solidFill>
                          <a:srgbClr val="595959"/>
                        </a:solidFill>
                        <a:latin typeface="Arial"/>
                        <a:ea typeface="Arial"/>
                        <a:cs typeface="Arial"/>
                        <a:sym typeface="Arial"/>
                      </a:endParaRPr>
                    </a:p>
                  </a:txBody>
                  <a:tcPr marT="91425" marB="91425" marR="91425" marL="91425" anchor="ctr">
                    <a:lnL cap="flat" cmpd="sng" w="12700">
                      <a:solidFill>
                        <a:srgbClr val="BBD6EE"/>
                      </a:solidFill>
                      <a:prstDash val="solid"/>
                      <a:round/>
                      <a:headEnd len="sm" w="sm" type="none"/>
                      <a:tailEnd len="sm" w="sm" type="none"/>
                    </a:lnL>
                    <a:lnR cap="flat" cmpd="sng" w="12700">
                      <a:solidFill>
                        <a:srgbClr val="BBD6EE"/>
                      </a:solidFill>
                      <a:prstDash val="solid"/>
                      <a:round/>
                      <a:headEnd len="sm" w="sm" type="none"/>
                      <a:tailEnd len="sm" w="sm" type="none"/>
                    </a:lnR>
                    <a:lnT cap="flat" cmpd="sng" w="12700">
                      <a:solidFill>
                        <a:srgbClr val="BBD6EE"/>
                      </a:solidFill>
                      <a:prstDash val="solid"/>
                      <a:round/>
                      <a:headEnd len="sm" w="sm" type="none"/>
                      <a:tailEnd len="sm" w="sm" type="none"/>
                    </a:lnT>
                    <a:lnB cap="flat" cmpd="sng" w="12700">
                      <a:solidFill>
                        <a:srgbClr val="BBD6EE"/>
                      </a:solidFill>
                      <a:prstDash val="solid"/>
                      <a:round/>
                      <a:headEnd len="sm" w="sm" type="none"/>
                      <a:tailEnd len="sm" w="sm" type="none"/>
                    </a:lnB>
                  </a:tcPr>
                </a:tc>
              </a:tr>
              <a:tr h="943600">
                <a:tc>
                  <a:txBody>
                    <a:bodyPr/>
                    <a:lstStyle/>
                    <a:p>
                      <a:pPr indent="0" lvl="0" marL="0" marR="0" rtl="0" algn="ctr">
                        <a:spcBef>
                          <a:spcPts val="0"/>
                        </a:spcBef>
                        <a:spcAft>
                          <a:spcPts val="0"/>
                        </a:spcAft>
                        <a:buClr>
                          <a:srgbClr val="595959"/>
                        </a:buClr>
                        <a:buSzPts val="3200"/>
                        <a:buFont typeface="Arial"/>
                        <a:buNone/>
                      </a:pPr>
                      <a:r>
                        <a:rPr b="1" lang="fr-FR" sz="3200" u="none" cap="none" strike="noStrike">
                          <a:solidFill>
                            <a:srgbClr val="595959"/>
                          </a:solidFill>
                          <a:latin typeface="Arial"/>
                          <a:ea typeface="Arial"/>
                          <a:cs typeface="Arial"/>
                          <a:sym typeface="Arial"/>
                        </a:rPr>
                        <a:t>Les oiseaux</a:t>
                      </a:r>
                      <a:endParaRPr b="1" sz="3200" u="none" cap="none" strike="noStrike">
                        <a:solidFill>
                          <a:srgbClr val="595959"/>
                        </a:solidFill>
                        <a:latin typeface="Arial"/>
                        <a:ea typeface="Arial"/>
                        <a:cs typeface="Arial"/>
                        <a:sym typeface="Arial"/>
                      </a:endParaRPr>
                    </a:p>
                  </a:txBody>
                  <a:tcPr marT="91425" marB="91425" marR="91425" marL="91425" anchor="ctr">
                    <a:lnL cap="flat" cmpd="sng" w="12700">
                      <a:solidFill>
                        <a:srgbClr val="BBD6EE"/>
                      </a:solidFill>
                      <a:prstDash val="solid"/>
                      <a:round/>
                      <a:headEnd len="sm" w="sm" type="none"/>
                      <a:tailEnd len="sm" w="sm" type="none"/>
                    </a:lnL>
                    <a:lnR cap="flat" cmpd="sng" w="12700">
                      <a:solidFill>
                        <a:srgbClr val="BBD6EE"/>
                      </a:solidFill>
                      <a:prstDash val="solid"/>
                      <a:round/>
                      <a:headEnd len="sm" w="sm" type="none"/>
                      <a:tailEnd len="sm" w="sm" type="none"/>
                    </a:lnR>
                    <a:lnT cap="flat" cmpd="sng" w="12700">
                      <a:solidFill>
                        <a:srgbClr val="BBD6EE"/>
                      </a:solidFill>
                      <a:prstDash val="solid"/>
                      <a:round/>
                      <a:headEnd len="sm" w="sm" type="none"/>
                      <a:tailEnd len="sm" w="sm" type="none"/>
                    </a:lnT>
                    <a:lnB cap="flat" cmpd="sng" w="12700">
                      <a:solidFill>
                        <a:srgbClr val="BBD6EE"/>
                      </a:solidFill>
                      <a:prstDash val="solid"/>
                      <a:round/>
                      <a:headEnd len="sm" w="sm" type="none"/>
                      <a:tailEnd len="sm" w="sm" type="none"/>
                    </a:lnB>
                  </a:tcPr>
                </a:tc>
                <a:tc>
                  <a:txBody>
                    <a:bodyPr/>
                    <a:lstStyle/>
                    <a:p>
                      <a:pPr indent="0" lvl="0" marL="182880" marR="0" rtl="0" algn="l">
                        <a:spcBef>
                          <a:spcPts val="0"/>
                        </a:spcBef>
                        <a:spcAft>
                          <a:spcPts val="0"/>
                        </a:spcAft>
                        <a:buClr>
                          <a:srgbClr val="595959"/>
                        </a:buClr>
                        <a:buSzPts val="3200"/>
                        <a:buFont typeface="Arial"/>
                        <a:buNone/>
                      </a:pPr>
                      <a:r>
                        <a:rPr lang="fr-FR" sz="3200" u="none" cap="none" strike="noStrike">
                          <a:solidFill>
                            <a:srgbClr val="595959"/>
                          </a:solidFill>
                          <a:latin typeface="Arial"/>
                          <a:ea typeface="Arial"/>
                          <a:cs typeface="Arial"/>
                          <a:sym typeface="Arial"/>
                        </a:rPr>
                        <a:t>volaient joyeusement, se promenaient d’une branche à l’autre…</a:t>
                      </a:r>
                      <a:endParaRPr sz="3200" u="none" cap="none" strike="noStrike">
                        <a:solidFill>
                          <a:srgbClr val="595959"/>
                        </a:solidFill>
                        <a:latin typeface="Arial"/>
                        <a:ea typeface="Arial"/>
                        <a:cs typeface="Arial"/>
                        <a:sym typeface="Arial"/>
                      </a:endParaRPr>
                    </a:p>
                  </a:txBody>
                  <a:tcPr marT="91425" marB="91425" marR="91425" marL="91425" anchor="ctr">
                    <a:lnL cap="flat" cmpd="sng" w="12700">
                      <a:solidFill>
                        <a:srgbClr val="BBD6EE"/>
                      </a:solidFill>
                      <a:prstDash val="solid"/>
                      <a:round/>
                      <a:headEnd len="sm" w="sm" type="none"/>
                      <a:tailEnd len="sm" w="sm" type="none"/>
                    </a:lnL>
                    <a:lnR cap="flat" cmpd="sng" w="12700">
                      <a:solidFill>
                        <a:srgbClr val="BBD6EE"/>
                      </a:solidFill>
                      <a:prstDash val="solid"/>
                      <a:round/>
                      <a:headEnd len="sm" w="sm" type="none"/>
                      <a:tailEnd len="sm" w="sm" type="none"/>
                    </a:lnR>
                    <a:lnT cap="flat" cmpd="sng" w="12700">
                      <a:solidFill>
                        <a:srgbClr val="BBD6EE"/>
                      </a:solidFill>
                      <a:prstDash val="solid"/>
                      <a:round/>
                      <a:headEnd len="sm" w="sm" type="none"/>
                      <a:tailEnd len="sm" w="sm" type="none"/>
                    </a:lnT>
                    <a:lnB cap="flat" cmpd="sng" w="12700">
                      <a:solidFill>
                        <a:srgbClr val="BBD6EE"/>
                      </a:solidFill>
                      <a:prstDash val="solid"/>
                      <a:round/>
                      <a:headEnd len="sm" w="sm" type="none"/>
                      <a:tailEnd len="sm" w="sm" type="none"/>
                    </a:lnB>
                  </a:tcPr>
                </a:tc>
              </a:tr>
              <a:tr h="751775">
                <a:tc>
                  <a:txBody>
                    <a:bodyPr/>
                    <a:lstStyle/>
                    <a:p>
                      <a:pPr indent="0" lvl="0" marL="0" marR="0" rtl="0" algn="ctr">
                        <a:spcBef>
                          <a:spcPts val="0"/>
                        </a:spcBef>
                        <a:spcAft>
                          <a:spcPts val="0"/>
                        </a:spcAft>
                        <a:buClr>
                          <a:srgbClr val="595959"/>
                        </a:buClr>
                        <a:buSzPts val="3200"/>
                        <a:buFont typeface="Arial"/>
                        <a:buNone/>
                      </a:pPr>
                      <a:r>
                        <a:rPr b="1" lang="fr-FR" sz="3200" u="none" cap="none" strike="noStrike">
                          <a:solidFill>
                            <a:srgbClr val="595959"/>
                          </a:solidFill>
                          <a:latin typeface="Arial"/>
                          <a:ea typeface="Arial"/>
                          <a:cs typeface="Arial"/>
                          <a:sym typeface="Arial"/>
                        </a:rPr>
                        <a:t>La plage</a:t>
                      </a:r>
                      <a:endParaRPr b="1" sz="3200" u="none" cap="none" strike="noStrike">
                        <a:solidFill>
                          <a:srgbClr val="595959"/>
                        </a:solidFill>
                        <a:latin typeface="Arial"/>
                        <a:ea typeface="Arial"/>
                        <a:cs typeface="Arial"/>
                        <a:sym typeface="Arial"/>
                      </a:endParaRPr>
                    </a:p>
                  </a:txBody>
                  <a:tcPr marT="91425" marB="91425" marR="91425" marL="91425" anchor="ctr">
                    <a:lnL cap="flat" cmpd="sng" w="12700">
                      <a:solidFill>
                        <a:srgbClr val="BBD6EE"/>
                      </a:solidFill>
                      <a:prstDash val="solid"/>
                      <a:round/>
                      <a:headEnd len="sm" w="sm" type="none"/>
                      <a:tailEnd len="sm" w="sm" type="none"/>
                    </a:lnL>
                    <a:lnR cap="flat" cmpd="sng" w="12700">
                      <a:solidFill>
                        <a:srgbClr val="BBD6EE"/>
                      </a:solidFill>
                      <a:prstDash val="solid"/>
                      <a:round/>
                      <a:headEnd len="sm" w="sm" type="none"/>
                      <a:tailEnd len="sm" w="sm" type="none"/>
                    </a:lnR>
                    <a:lnT cap="flat" cmpd="sng" w="12700">
                      <a:solidFill>
                        <a:srgbClr val="BBD6EE"/>
                      </a:solidFill>
                      <a:prstDash val="solid"/>
                      <a:round/>
                      <a:headEnd len="sm" w="sm" type="none"/>
                      <a:tailEnd len="sm" w="sm" type="none"/>
                    </a:lnT>
                    <a:lnB cap="flat" cmpd="sng" w="12700">
                      <a:solidFill>
                        <a:srgbClr val="BBD6EE"/>
                      </a:solidFill>
                      <a:prstDash val="solid"/>
                      <a:round/>
                      <a:headEnd len="sm" w="sm" type="none"/>
                      <a:tailEnd len="sm" w="sm" type="none"/>
                    </a:lnB>
                  </a:tcPr>
                </a:tc>
                <a:tc>
                  <a:txBody>
                    <a:bodyPr/>
                    <a:lstStyle/>
                    <a:p>
                      <a:pPr indent="0" lvl="0" marL="182880" marR="0" rtl="0" algn="l">
                        <a:spcBef>
                          <a:spcPts val="0"/>
                        </a:spcBef>
                        <a:spcAft>
                          <a:spcPts val="0"/>
                        </a:spcAft>
                        <a:buClr>
                          <a:srgbClr val="595959"/>
                        </a:buClr>
                        <a:buSzPts val="3200"/>
                        <a:buFont typeface="Arial"/>
                        <a:buNone/>
                      </a:pPr>
                      <a:r>
                        <a:rPr lang="fr-FR" sz="3200" u="none" cap="none" strike="noStrike">
                          <a:solidFill>
                            <a:srgbClr val="595959"/>
                          </a:solidFill>
                          <a:latin typeface="Arial"/>
                          <a:ea typeface="Arial"/>
                          <a:cs typeface="Arial"/>
                          <a:sym typeface="Arial"/>
                        </a:rPr>
                        <a:t>l’eau turquoise, les coquillages, l’odeur de la mer…</a:t>
                      </a:r>
                      <a:endParaRPr sz="3200" u="none" cap="none" strike="noStrike">
                        <a:solidFill>
                          <a:srgbClr val="595959"/>
                        </a:solidFill>
                        <a:latin typeface="Arial"/>
                        <a:ea typeface="Arial"/>
                        <a:cs typeface="Arial"/>
                        <a:sym typeface="Arial"/>
                      </a:endParaRPr>
                    </a:p>
                  </a:txBody>
                  <a:tcPr marT="91425" marB="91425" marR="91425" marL="91425" anchor="ctr">
                    <a:lnL cap="flat" cmpd="sng" w="12700">
                      <a:solidFill>
                        <a:srgbClr val="BBD6EE"/>
                      </a:solidFill>
                      <a:prstDash val="solid"/>
                      <a:round/>
                      <a:headEnd len="sm" w="sm" type="none"/>
                      <a:tailEnd len="sm" w="sm" type="none"/>
                    </a:lnL>
                    <a:lnR cap="flat" cmpd="sng" w="12700">
                      <a:solidFill>
                        <a:srgbClr val="BBD6EE"/>
                      </a:solidFill>
                      <a:prstDash val="solid"/>
                      <a:round/>
                      <a:headEnd len="sm" w="sm" type="none"/>
                      <a:tailEnd len="sm" w="sm" type="none"/>
                    </a:lnR>
                    <a:lnT cap="flat" cmpd="sng" w="12700">
                      <a:solidFill>
                        <a:srgbClr val="BBD6EE"/>
                      </a:solidFill>
                      <a:prstDash val="solid"/>
                      <a:round/>
                      <a:headEnd len="sm" w="sm" type="none"/>
                      <a:tailEnd len="sm" w="sm" type="none"/>
                    </a:lnT>
                    <a:lnB cap="flat" cmpd="sng" w="12700">
                      <a:solidFill>
                        <a:srgbClr val="BBD6EE"/>
                      </a:solidFill>
                      <a:prstDash val="solid"/>
                      <a:round/>
                      <a:headEnd len="sm" w="sm" type="none"/>
                      <a:tailEnd len="sm" w="sm" type="none"/>
                    </a:lnB>
                  </a:tcPr>
                </a:tc>
              </a:tr>
              <a:tr h="751775">
                <a:tc>
                  <a:txBody>
                    <a:bodyPr/>
                    <a:lstStyle/>
                    <a:p>
                      <a:pPr indent="0" lvl="0" marL="0" marR="0" rtl="0" algn="ctr">
                        <a:spcBef>
                          <a:spcPts val="0"/>
                        </a:spcBef>
                        <a:spcAft>
                          <a:spcPts val="0"/>
                        </a:spcAft>
                        <a:buClr>
                          <a:srgbClr val="595959"/>
                        </a:buClr>
                        <a:buSzPts val="3200"/>
                        <a:buFont typeface="Arial"/>
                        <a:buNone/>
                      </a:pPr>
                      <a:r>
                        <a:rPr b="1" lang="fr-FR" sz="3200" u="none" cap="none" strike="noStrike">
                          <a:solidFill>
                            <a:srgbClr val="595959"/>
                          </a:solidFill>
                          <a:latin typeface="Arial"/>
                          <a:ea typeface="Arial"/>
                          <a:cs typeface="Arial"/>
                          <a:sym typeface="Arial"/>
                        </a:rPr>
                        <a:t>Le sable</a:t>
                      </a:r>
                      <a:endParaRPr b="1" sz="3200" u="none" cap="none" strike="noStrike">
                        <a:solidFill>
                          <a:srgbClr val="595959"/>
                        </a:solidFill>
                        <a:latin typeface="Arial"/>
                        <a:ea typeface="Arial"/>
                        <a:cs typeface="Arial"/>
                        <a:sym typeface="Arial"/>
                      </a:endParaRPr>
                    </a:p>
                  </a:txBody>
                  <a:tcPr marT="91425" marB="91425" marR="91425" marL="91425" anchor="ctr">
                    <a:lnL cap="flat" cmpd="sng" w="12700">
                      <a:solidFill>
                        <a:srgbClr val="BBD6EE"/>
                      </a:solidFill>
                      <a:prstDash val="solid"/>
                      <a:round/>
                      <a:headEnd len="sm" w="sm" type="none"/>
                      <a:tailEnd len="sm" w="sm" type="none"/>
                    </a:lnL>
                    <a:lnR cap="flat" cmpd="sng" w="12700">
                      <a:solidFill>
                        <a:srgbClr val="BBD6EE"/>
                      </a:solidFill>
                      <a:prstDash val="solid"/>
                      <a:round/>
                      <a:headEnd len="sm" w="sm" type="none"/>
                      <a:tailEnd len="sm" w="sm" type="none"/>
                    </a:lnR>
                    <a:lnT cap="flat" cmpd="sng" w="12700">
                      <a:solidFill>
                        <a:srgbClr val="BBD6EE"/>
                      </a:solidFill>
                      <a:prstDash val="solid"/>
                      <a:round/>
                      <a:headEnd len="sm" w="sm" type="none"/>
                      <a:tailEnd len="sm" w="sm" type="none"/>
                    </a:lnT>
                    <a:lnB cap="flat" cmpd="sng" w="12700">
                      <a:solidFill>
                        <a:srgbClr val="BBD6EE"/>
                      </a:solidFill>
                      <a:prstDash val="solid"/>
                      <a:round/>
                      <a:headEnd len="sm" w="sm" type="none"/>
                      <a:tailEnd len="sm" w="sm" type="none"/>
                    </a:lnB>
                  </a:tcPr>
                </a:tc>
                <a:tc>
                  <a:txBody>
                    <a:bodyPr/>
                    <a:lstStyle/>
                    <a:p>
                      <a:pPr indent="0" lvl="0" marL="182880" marR="0" rtl="0" algn="l">
                        <a:spcBef>
                          <a:spcPts val="0"/>
                        </a:spcBef>
                        <a:spcAft>
                          <a:spcPts val="0"/>
                        </a:spcAft>
                        <a:buClr>
                          <a:srgbClr val="595959"/>
                        </a:buClr>
                        <a:buSzPts val="3200"/>
                        <a:buFont typeface="Arial"/>
                        <a:buNone/>
                      </a:pPr>
                      <a:r>
                        <a:rPr lang="fr-FR" sz="3200" u="none" cap="none" strike="noStrike">
                          <a:solidFill>
                            <a:srgbClr val="595959"/>
                          </a:solidFill>
                          <a:latin typeface="Arial"/>
                          <a:ea typeface="Arial"/>
                          <a:cs typeface="Arial"/>
                          <a:sym typeface="Arial"/>
                        </a:rPr>
                        <a:t>doux, blanc, chaud, fin, doré...</a:t>
                      </a:r>
                      <a:endParaRPr sz="3200" u="none" cap="none" strike="noStrike">
                        <a:solidFill>
                          <a:srgbClr val="595959"/>
                        </a:solidFill>
                        <a:latin typeface="Arial"/>
                        <a:ea typeface="Arial"/>
                        <a:cs typeface="Arial"/>
                        <a:sym typeface="Arial"/>
                      </a:endParaRPr>
                    </a:p>
                  </a:txBody>
                  <a:tcPr marT="91425" marB="91425" marR="91425" marL="91425" anchor="ctr">
                    <a:lnL cap="flat" cmpd="sng" w="12700">
                      <a:solidFill>
                        <a:srgbClr val="BBD6EE"/>
                      </a:solidFill>
                      <a:prstDash val="solid"/>
                      <a:round/>
                      <a:headEnd len="sm" w="sm" type="none"/>
                      <a:tailEnd len="sm" w="sm" type="none"/>
                    </a:lnL>
                    <a:lnR cap="flat" cmpd="sng" w="12700">
                      <a:solidFill>
                        <a:srgbClr val="BBD6EE"/>
                      </a:solidFill>
                      <a:prstDash val="solid"/>
                      <a:round/>
                      <a:headEnd len="sm" w="sm" type="none"/>
                      <a:tailEnd len="sm" w="sm" type="none"/>
                    </a:lnR>
                    <a:lnT cap="flat" cmpd="sng" w="12700">
                      <a:solidFill>
                        <a:srgbClr val="BBD6EE"/>
                      </a:solidFill>
                      <a:prstDash val="solid"/>
                      <a:round/>
                      <a:headEnd len="sm" w="sm" type="none"/>
                      <a:tailEnd len="sm" w="sm" type="none"/>
                    </a:lnT>
                    <a:lnB cap="flat" cmpd="sng" w="12700">
                      <a:solidFill>
                        <a:srgbClr val="BBD6EE"/>
                      </a:solidFill>
                      <a:prstDash val="solid"/>
                      <a:round/>
                      <a:headEnd len="sm" w="sm" type="none"/>
                      <a:tailEnd len="sm" w="sm" type="none"/>
                    </a:lnB>
                  </a:tcPr>
                </a:tc>
              </a:tr>
              <a:tr h="751775">
                <a:tc>
                  <a:txBody>
                    <a:bodyPr/>
                    <a:lstStyle/>
                    <a:p>
                      <a:pPr indent="0" lvl="0" marL="0" marR="0" rtl="0" algn="ctr">
                        <a:spcBef>
                          <a:spcPts val="0"/>
                        </a:spcBef>
                        <a:spcAft>
                          <a:spcPts val="0"/>
                        </a:spcAft>
                        <a:buClr>
                          <a:srgbClr val="595959"/>
                        </a:buClr>
                        <a:buSzPts val="3200"/>
                        <a:buFont typeface="Arial"/>
                        <a:buNone/>
                      </a:pPr>
                      <a:r>
                        <a:rPr b="1" lang="fr-FR" sz="3200" u="none" cap="none" strike="noStrike">
                          <a:solidFill>
                            <a:srgbClr val="595959"/>
                          </a:solidFill>
                          <a:latin typeface="Arial"/>
                          <a:ea typeface="Arial"/>
                          <a:cs typeface="Arial"/>
                          <a:sym typeface="Arial"/>
                        </a:rPr>
                        <a:t>Les vagues</a:t>
                      </a:r>
                      <a:endParaRPr b="1" sz="3200" u="none" cap="none" strike="noStrike">
                        <a:solidFill>
                          <a:srgbClr val="595959"/>
                        </a:solidFill>
                        <a:latin typeface="Arial"/>
                        <a:ea typeface="Arial"/>
                        <a:cs typeface="Arial"/>
                        <a:sym typeface="Arial"/>
                      </a:endParaRPr>
                    </a:p>
                  </a:txBody>
                  <a:tcPr marT="91425" marB="91425" marR="91425" marL="91425" anchor="ctr">
                    <a:lnL cap="flat" cmpd="sng" w="12700">
                      <a:solidFill>
                        <a:srgbClr val="BBD6EE"/>
                      </a:solidFill>
                      <a:prstDash val="solid"/>
                      <a:round/>
                      <a:headEnd len="sm" w="sm" type="none"/>
                      <a:tailEnd len="sm" w="sm" type="none"/>
                    </a:lnL>
                    <a:lnR cap="flat" cmpd="sng" w="12700">
                      <a:solidFill>
                        <a:srgbClr val="BBD6EE"/>
                      </a:solidFill>
                      <a:prstDash val="solid"/>
                      <a:round/>
                      <a:headEnd len="sm" w="sm" type="none"/>
                      <a:tailEnd len="sm" w="sm" type="none"/>
                    </a:lnR>
                    <a:lnT cap="flat" cmpd="sng" w="12700">
                      <a:solidFill>
                        <a:srgbClr val="BBD6EE"/>
                      </a:solidFill>
                      <a:prstDash val="solid"/>
                      <a:round/>
                      <a:headEnd len="sm" w="sm" type="none"/>
                      <a:tailEnd len="sm" w="sm" type="none"/>
                    </a:lnT>
                    <a:lnB cap="flat" cmpd="sng" w="12700">
                      <a:solidFill>
                        <a:srgbClr val="BBD6EE"/>
                      </a:solidFill>
                      <a:prstDash val="solid"/>
                      <a:round/>
                      <a:headEnd len="sm" w="sm" type="none"/>
                      <a:tailEnd len="sm" w="sm" type="none"/>
                    </a:lnB>
                  </a:tcPr>
                </a:tc>
                <a:tc>
                  <a:txBody>
                    <a:bodyPr/>
                    <a:lstStyle/>
                    <a:p>
                      <a:pPr indent="0" lvl="0" marL="182880" marR="0" rtl="0" algn="l">
                        <a:spcBef>
                          <a:spcPts val="0"/>
                        </a:spcBef>
                        <a:spcAft>
                          <a:spcPts val="0"/>
                        </a:spcAft>
                        <a:buClr>
                          <a:srgbClr val="595959"/>
                        </a:buClr>
                        <a:buSzPts val="3200"/>
                        <a:buFont typeface="Arial"/>
                        <a:buNone/>
                      </a:pPr>
                      <a:r>
                        <a:rPr lang="fr-FR" sz="3200" u="none" cap="none" strike="noStrike">
                          <a:solidFill>
                            <a:srgbClr val="595959"/>
                          </a:solidFill>
                          <a:latin typeface="Arial"/>
                          <a:ea typeface="Arial"/>
                          <a:cs typeface="Arial"/>
                          <a:sym typeface="Arial"/>
                        </a:rPr>
                        <a:t>s'écrasaient, petites, lourdes…</a:t>
                      </a:r>
                      <a:endParaRPr sz="3200" u="none" cap="none" strike="noStrike">
                        <a:solidFill>
                          <a:srgbClr val="595959"/>
                        </a:solidFill>
                        <a:latin typeface="Arial"/>
                        <a:ea typeface="Arial"/>
                        <a:cs typeface="Arial"/>
                        <a:sym typeface="Arial"/>
                      </a:endParaRPr>
                    </a:p>
                  </a:txBody>
                  <a:tcPr marT="91425" marB="91425" marR="91425" marL="91425" anchor="ctr">
                    <a:lnL cap="flat" cmpd="sng" w="12700">
                      <a:solidFill>
                        <a:srgbClr val="BBD6EE"/>
                      </a:solidFill>
                      <a:prstDash val="solid"/>
                      <a:round/>
                      <a:headEnd len="sm" w="sm" type="none"/>
                      <a:tailEnd len="sm" w="sm" type="none"/>
                    </a:lnL>
                    <a:lnR cap="flat" cmpd="sng" w="12700">
                      <a:solidFill>
                        <a:srgbClr val="BBD6EE"/>
                      </a:solidFill>
                      <a:prstDash val="solid"/>
                      <a:round/>
                      <a:headEnd len="sm" w="sm" type="none"/>
                      <a:tailEnd len="sm" w="sm" type="none"/>
                    </a:lnR>
                    <a:lnT cap="flat" cmpd="sng" w="12700">
                      <a:solidFill>
                        <a:srgbClr val="BBD6EE"/>
                      </a:solidFill>
                      <a:prstDash val="solid"/>
                      <a:round/>
                      <a:headEnd len="sm" w="sm" type="none"/>
                      <a:tailEnd len="sm" w="sm" type="none"/>
                    </a:lnT>
                    <a:lnB cap="flat" cmpd="sng" w="12700">
                      <a:solidFill>
                        <a:srgbClr val="BBD6EE"/>
                      </a:solidFill>
                      <a:prstDash val="solid"/>
                      <a:round/>
                      <a:headEnd len="sm" w="sm" type="none"/>
                      <a:tailEnd len="sm" w="sm" type="none"/>
                    </a:lnB>
                  </a:tcPr>
                </a:tc>
              </a:tr>
              <a:tr h="751775">
                <a:tc>
                  <a:txBody>
                    <a:bodyPr/>
                    <a:lstStyle/>
                    <a:p>
                      <a:pPr indent="0" lvl="0" marL="0" marR="0" rtl="0" algn="ctr">
                        <a:spcBef>
                          <a:spcPts val="0"/>
                        </a:spcBef>
                        <a:spcAft>
                          <a:spcPts val="0"/>
                        </a:spcAft>
                        <a:buClr>
                          <a:srgbClr val="595959"/>
                        </a:buClr>
                        <a:buSzPts val="3200"/>
                        <a:buFont typeface="Arial"/>
                        <a:buNone/>
                      </a:pPr>
                      <a:r>
                        <a:rPr b="1" lang="fr-FR" sz="3200" u="none" cap="none" strike="noStrike">
                          <a:solidFill>
                            <a:srgbClr val="595959"/>
                          </a:solidFill>
                          <a:latin typeface="Arial"/>
                          <a:ea typeface="Arial"/>
                          <a:cs typeface="Arial"/>
                          <a:sym typeface="Arial"/>
                        </a:rPr>
                        <a:t>Les poissons</a:t>
                      </a:r>
                      <a:endParaRPr b="1" sz="3200" u="none" cap="none" strike="noStrike">
                        <a:solidFill>
                          <a:srgbClr val="595959"/>
                        </a:solidFill>
                        <a:latin typeface="Arial"/>
                        <a:ea typeface="Arial"/>
                        <a:cs typeface="Arial"/>
                        <a:sym typeface="Arial"/>
                      </a:endParaRPr>
                    </a:p>
                  </a:txBody>
                  <a:tcPr marT="91425" marB="91425" marR="91425" marL="91425" anchor="ctr">
                    <a:lnL cap="flat" cmpd="sng" w="12700">
                      <a:solidFill>
                        <a:srgbClr val="BBD6EE"/>
                      </a:solidFill>
                      <a:prstDash val="solid"/>
                      <a:round/>
                      <a:headEnd len="sm" w="sm" type="none"/>
                      <a:tailEnd len="sm" w="sm" type="none"/>
                    </a:lnL>
                    <a:lnR cap="flat" cmpd="sng" w="12700">
                      <a:solidFill>
                        <a:srgbClr val="BBD6EE"/>
                      </a:solidFill>
                      <a:prstDash val="solid"/>
                      <a:round/>
                      <a:headEnd len="sm" w="sm" type="none"/>
                      <a:tailEnd len="sm" w="sm" type="none"/>
                    </a:lnR>
                    <a:lnT cap="flat" cmpd="sng" w="12700">
                      <a:solidFill>
                        <a:srgbClr val="BBD6EE"/>
                      </a:solidFill>
                      <a:prstDash val="solid"/>
                      <a:round/>
                      <a:headEnd len="sm" w="sm" type="none"/>
                      <a:tailEnd len="sm" w="sm" type="none"/>
                    </a:lnT>
                    <a:lnB cap="flat" cmpd="sng" w="12700">
                      <a:solidFill>
                        <a:srgbClr val="BBD6EE"/>
                      </a:solidFill>
                      <a:prstDash val="solid"/>
                      <a:round/>
                      <a:headEnd len="sm" w="sm" type="none"/>
                      <a:tailEnd len="sm" w="sm" type="none"/>
                    </a:lnB>
                  </a:tcPr>
                </a:tc>
                <a:tc>
                  <a:txBody>
                    <a:bodyPr/>
                    <a:lstStyle/>
                    <a:p>
                      <a:pPr indent="0" lvl="0" marL="182880" marR="0" rtl="0" algn="l">
                        <a:spcBef>
                          <a:spcPts val="0"/>
                        </a:spcBef>
                        <a:spcAft>
                          <a:spcPts val="0"/>
                        </a:spcAft>
                        <a:buClr>
                          <a:srgbClr val="595959"/>
                        </a:buClr>
                        <a:buSzPts val="3200"/>
                        <a:buFont typeface="Arial"/>
                        <a:buNone/>
                      </a:pPr>
                      <a:r>
                        <a:rPr lang="fr-FR" sz="3200" u="none" cap="none" strike="noStrike">
                          <a:solidFill>
                            <a:srgbClr val="595959"/>
                          </a:solidFill>
                          <a:latin typeface="Arial"/>
                          <a:ea typeface="Arial"/>
                          <a:cs typeface="Arial"/>
                          <a:sym typeface="Arial"/>
                        </a:rPr>
                        <a:t>le goût frais…</a:t>
                      </a:r>
                      <a:endParaRPr sz="3200" u="none" cap="none" strike="noStrike">
                        <a:solidFill>
                          <a:srgbClr val="595959"/>
                        </a:solidFill>
                        <a:latin typeface="Arial"/>
                        <a:ea typeface="Arial"/>
                        <a:cs typeface="Arial"/>
                        <a:sym typeface="Arial"/>
                      </a:endParaRPr>
                    </a:p>
                  </a:txBody>
                  <a:tcPr marT="91425" marB="91425" marR="91425" marL="91425" anchor="ctr">
                    <a:lnL cap="flat" cmpd="sng" w="12700">
                      <a:solidFill>
                        <a:srgbClr val="BBD6EE"/>
                      </a:solidFill>
                      <a:prstDash val="solid"/>
                      <a:round/>
                      <a:headEnd len="sm" w="sm" type="none"/>
                      <a:tailEnd len="sm" w="sm" type="none"/>
                    </a:lnL>
                    <a:lnR cap="flat" cmpd="sng" w="12700">
                      <a:solidFill>
                        <a:srgbClr val="BBD6EE"/>
                      </a:solidFill>
                      <a:prstDash val="solid"/>
                      <a:round/>
                      <a:headEnd len="sm" w="sm" type="none"/>
                      <a:tailEnd len="sm" w="sm" type="none"/>
                    </a:lnR>
                    <a:lnT cap="flat" cmpd="sng" w="12700">
                      <a:solidFill>
                        <a:srgbClr val="BBD6EE"/>
                      </a:solidFill>
                      <a:prstDash val="solid"/>
                      <a:round/>
                      <a:headEnd len="sm" w="sm" type="none"/>
                      <a:tailEnd len="sm" w="sm" type="none"/>
                    </a:lnT>
                    <a:lnB cap="flat" cmpd="sng" w="12700">
                      <a:solidFill>
                        <a:srgbClr val="BBD6EE"/>
                      </a:solidFill>
                      <a:prstDash val="solid"/>
                      <a:round/>
                      <a:headEnd len="sm" w="sm" type="none"/>
                      <a:tailEnd len="sm" w="sm" type="none"/>
                    </a:lnB>
                  </a:tcPr>
                </a:tc>
              </a:tr>
            </a:tbl>
          </a:graphicData>
        </a:graphic>
      </p:graphicFrame>
      <p:graphicFrame>
        <p:nvGraphicFramePr>
          <p:cNvPr id="250" name="Google Shape;250;p34"/>
          <p:cNvGraphicFramePr/>
          <p:nvPr/>
        </p:nvGraphicFramePr>
        <p:xfrm>
          <a:off x="472739" y="565512"/>
          <a:ext cx="3000000" cy="3000000"/>
        </p:xfrm>
        <a:graphic>
          <a:graphicData uri="http://schemas.openxmlformats.org/drawingml/2006/table">
            <a:tbl>
              <a:tblPr>
                <a:noFill/>
                <a:tableStyleId>{C0996EB4-C913-4F31-93F5-E3B7FD2FBCB7}</a:tableStyleId>
              </a:tblPr>
              <a:tblGrid>
                <a:gridCol w="2449275"/>
                <a:gridCol w="8766750"/>
              </a:tblGrid>
              <a:tr h="751775">
                <a:tc>
                  <a:txBody>
                    <a:bodyPr/>
                    <a:lstStyle/>
                    <a:p>
                      <a:pPr indent="0" lvl="0" marL="0" marR="0" rtl="0" algn="ctr">
                        <a:spcBef>
                          <a:spcPts val="0"/>
                        </a:spcBef>
                        <a:spcAft>
                          <a:spcPts val="0"/>
                        </a:spcAft>
                        <a:buClr>
                          <a:schemeClr val="dk1"/>
                        </a:buClr>
                        <a:buSzPts val="3200"/>
                        <a:buFont typeface="Calibri"/>
                        <a:buNone/>
                      </a:pPr>
                      <a:r>
                        <a:t/>
                      </a:r>
                      <a:endParaRPr b="1" sz="3200" u="none" cap="none" strike="noStrike">
                        <a:solidFill>
                          <a:srgbClr val="595959"/>
                        </a:solidFill>
                        <a:latin typeface="Arial"/>
                        <a:ea typeface="Arial"/>
                        <a:cs typeface="Arial"/>
                        <a:sym typeface="Arial"/>
                      </a:endParaRPr>
                    </a:p>
                  </a:txBody>
                  <a:tcPr marT="91425" marB="91425" marR="91425" marL="91425" anchor="ctr">
                    <a:lnL cap="flat" cmpd="sng" w="12700">
                      <a:solidFill>
                        <a:srgbClr val="BBD6EE"/>
                      </a:solidFill>
                      <a:prstDash val="solid"/>
                      <a:round/>
                      <a:headEnd len="sm" w="sm" type="none"/>
                      <a:tailEnd len="sm" w="sm" type="none"/>
                    </a:lnL>
                    <a:lnR cap="flat" cmpd="sng" w="12700">
                      <a:solidFill>
                        <a:srgbClr val="BBD6EE"/>
                      </a:solidFill>
                      <a:prstDash val="solid"/>
                      <a:round/>
                      <a:headEnd len="sm" w="sm" type="none"/>
                      <a:tailEnd len="sm" w="sm" type="none"/>
                    </a:lnR>
                    <a:lnT cap="flat" cmpd="sng" w="12700">
                      <a:solidFill>
                        <a:srgbClr val="BBD6EE"/>
                      </a:solidFill>
                      <a:prstDash val="solid"/>
                      <a:round/>
                      <a:headEnd len="sm" w="sm" type="none"/>
                      <a:tailEnd len="sm" w="sm" type="none"/>
                    </a:lnT>
                    <a:lnB cap="flat" cmpd="sng" w="12700">
                      <a:solidFill>
                        <a:srgbClr val="BBD6EE"/>
                      </a:solidFill>
                      <a:prstDash val="solid"/>
                      <a:round/>
                      <a:headEnd len="sm" w="sm" type="none"/>
                      <a:tailEnd len="sm" w="sm" type="none"/>
                    </a:lnB>
                  </a:tcPr>
                </a:tc>
                <a:tc>
                  <a:txBody>
                    <a:bodyPr/>
                    <a:lstStyle/>
                    <a:p>
                      <a:pPr indent="0" lvl="0" marL="182880" marR="0" rtl="0" algn="l">
                        <a:spcBef>
                          <a:spcPts val="0"/>
                        </a:spcBef>
                        <a:spcAft>
                          <a:spcPts val="0"/>
                        </a:spcAft>
                        <a:buClr>
                          <a:schemeClr val="lt1"/>
                        </a:buClr>
                        <a:buSzPts val="3200"/>
                        <a:buFont typeface="Arial"/>
                        <a:buNone/>
                      </a:pPr>
                      <a:r>
                        <a:rPr lang="fr-FR" sz="3200" u="none" cap="none" strike="noStrike">
                          <a:solidFill>
                            <a:schemeClr val="lt1"/>
                          </a:solidFill>
                          <a:latin typeface="Arial"/>
                          <a:ea typeface="Arial"/>
                          <a:cs typeface="Arial"/>
                          <a:sym typeface="Arial"/>
                        </a:rPr>
                        <a:t>clair, bleu…</a:t>
                      </a:r>
                      <a:endParaRPr/>
                    </a:p>
                  </a:txBody>
                  <a:tcPr marT="91425" marB="91425" marR="91425" marL="91425" anchor="ctr">
                    <a:lnL cap="flat" cmpd="sng" w="12700">
                      <a:solidFill>
                        <a:srgbClr val="BBD6EE"/>
                      </a:solidFill>
                      <a:prstDash val="solid"/>
                      <a:round/>
                      <a:headEnd len="sm" w="sm" type="none"/>
                      <a:tailEnd len="sm" w="sm" type="none"/>
                    </a:lnL>
                    <a:lnR cap="flat" cmpd="sng" w="12700">
                      <a:solidFill>
                        <a:srgbClr val="BBD6EE"/>
                      </a:solidFill>
                      <a:prstDash val="solid"/>
                      <a:round/>
                      <a:headEnd len="sm" w="sm" type="none"/>
                      <a:tailEnd len="sm" w="sm" type="none"/>
                    </a:lnR>
                    <a:lnT cap="flat" cmpd="sng" w="12700">
                      <a:solidFill>
                        <a:srgbClr val="BBD6EE"/>
                      </a:solidFill>
                      <a:prstDash val="solid"/>
                      <a:round/>
                      <a:headEnd len="sm" w="sm" type="none"/>
                      <a:tailEnd len="sm" w="sm" type="none"/>
                    </a:lnT>
                    <a:lnB cap="flat" cmpd="sng" w="12700">
                      <a:solidFill>
                        <a:srgbClr val="BBD6EE"/>
                      </a:solidFill>
                      <a:prstDash val="solid"/>
                      <a:round/>
                      <a:headEnd len="sm" w="sm" type="none"/>
                      <a:tailEnd len="sm" w="sm" type="none"/>
                    </a:lnB>
                    <a:solidFill>
                      <a:schemeClr val="lt1"/>
                    </a:solidFill>
                  </a:tcPr>
                </a:tc>
              </a:tr>
              <a:tr h="751775">
                <a:tc>
                  <a:txBody>
                    <a:bodyPr/>
                    <a:lstStyle/>
                    <a:p>
                      <a:pPr indent="0" lvl="0" marL="0" marR="0" rtl="0" algn="ctr">
                        <a:spcBef>
                          <a:spcPts val="0"/>
                        </a:spcBef>
                        <a:spcAft>
                          <a:spcPts val="0"/>
                        </a:spcAft>
                        <a:buClr>
                          <a:schemeClr val="dk1"/>
                        </a:buClr>
                        <a:buSzPts val="3200"/>
                        <a:buFont typeface="Calibri"/>
                        <a:buNone/>
                      </a:pPr>
                      <a:r>
                        <a:t/>
                      </a:r>
                      <a:endParaRPr b="1" sz="3200" u="none" cap="none" strike="noStrike">
                        <a:solidFill>
                          <a:srgbClr val="595959"/>
                        </a:solidFill>
                        <a:latin typeface="Arial"/>
                        <a:ea typeface="Arial"/>
                        <a:cs typeface="Arial"/>
                        <a:sym typeface="Arial"/>
                      </a:endParaRPr>
                    </a:p>
                  </a:txBody>
                  <a:tcPr marT="91425" marB="91425" marR="91425" marL="91425" anchor="ctr">
                    <a:lnL cap="flat" cmpd="sng" w="12700">
                      <a:solidFill>
                        <a:srgbClr val="BBD6EE"/>
                      </a:solidFill>
                      <a:prstDash val="solid"/>
                      <a:round/>
                      <a:headEnd len="sm" w="sm" type="none"/>
                      <a:tailEnd len="sm" w="sm" type="none"/>
                    </a:lnL>
                    <a:lnR cap="flat" cmpd="sng" w="12700">
                      <a:solidFill>
                        <a:srgbClr val="BBD6EE"/>
                      </a:solidFill>
                      <a:prstDash val="solid"/>
                      <a:round/>
                      <a:headEnd len="sm" w="sm" type="none"/>
                      <a:tailEnd len="sm" w="sm" type="none"/>
                    </a:lnR>
                    <a:lnT cap="flat" cmpd="sng" w="12700">
                      <a:solidFill>
                        <a:srgbClr val="BBD6EE"/>
                      </a:solidFill>
                      <a:prstDash val="solid"/>
                      <a:round/>
                      <a:headEnd len="sm" w="sm" type="none"/>
                      <a:tailEnd len="sm" w="sm" type="none"/>
                    </a:lnT>
                    <a:lnB cap="flat" cmpd="sng" w="12700">
                      <a:solidFill>
                        <a:srgbClr val="BBD6EE"/>
                      </a:solidFill>
                      <a:prstDash val="solid"/>
                      <a:round/>
                      <a:headEnd len="sm" w="sm" type="none"/>
                      <a:tailEnd len="sm" w="sm" type="none"/>
                    </a:lnB>
                  </a:tcPr>
                </a:tc>
                <a:tc>
                  <a:txBody>
                    <a:bodyPr/>
                    <a:lstStyle/>
                    <a:p>
                      <a:pPr indent="0" lvl="0" marL="182880" marR="0" rtl="0" algn="l">
                        <a:spcBef>
                          <a:spcPts val="0"/>
                        </a:spcBef>
                        <a:spcAft>
                          <a:spcPts val="0"/>
                        </a:spcAft>
                        <a:buClr>
                          <a:schemeClr val="lt1"/>
                        </a:buClr>
                        <a:buSzPts val="3200"/>
                        <a:buFont typeface="Arial"/>
                        <a:buNone/>
                      </a:pPr>
                      <a:r>
                        <a:rPr lang="fr-FR" sz="3200" u="none" cap="none" strike="noStrike">
                          <a:solidFill>
                            <a:schemeClr val="lt1"/>
                          </a:solidFill>
                          <a:latin typeface="Arial"/>
                          <a:ea typeface="Arial"/>
                          <a:cs typeface="Arial"/>
                          <a:sym typeface="Arial"/>
                        </a:rPr>
                        <a:t>brillant, chaud, réchauffant…</a:t>
                      </a:r>
                      <a:endParaRPr/>
                    </a:p>
                  </a:txBody>
                  <a:tcPr marT="91425" marB="91425" marR="91425" marL="91425" anchor="ctr">
                    <a:lnL cap="flat" cmpd="sng" w="12700">
                      <a:solidFill>
                        <a:srgbClr val="BBD6EE"/>
                      </a:solidFill>
                      <a:prstDash val="solid"/>
                      <a:round/>
                      <a:headEnd len="sm" w="sm" type="none"/>
                      <a:tailEnd len="sm" w="sm" type="none"/>
                    </a:lnL>
                    <a:lnR cap="flat" cmpd="sng" w="12700">
                      <a:solidFill>
                        <a:srgbClr val="BBD6EE"/>
                      </a:solidFill>
                      <a:prstDash val="solid"/>
                      <a:round/>
                      <a:headEnd len="sm" w="sm" type="none"/>
                      <a:tailEnd len="sm" w="sm" type="none"/>
                    </a:lnR>
                    <a:lnT cap="flat" cmpd="sng" w="12700">
                      <a:solidFill>
                        <a:srgbClr val="BBD6EE"/>
                      </a:solidFill>
                      <a:prstDash val="solid"/>
                      <a:round/>
                      <a:headEnd len="sm" w="sm" type="none"/>
                      <a:tailEnd len="sm" w="sm" type="none"/>
                    </a:lnT>
                    <a:lnB cap="flat" cmpd="sng" w="12700">
                      <a:solidFill>
                        <a:srgbClr val="BBD6EE"/>
                      </a:solidFill>
                      <a:prstDash val="solid"/>
                      <a:round/>
                      <a:headEnd len="sm" w="sm" type="none"/>
                      <a:tailEnd len="sm" w="sm" type="none"/>
                    </a:lnB>
                    <a:solidFill>
                      <a:schemeClr val="lt1"/>
                    </a:solidFill>
                  </a:tcPr>
                </a:tc>
              </a:tr>
              <a:tr h="943600">
                <a:tc>
                  <a:txBody>
                    <a:bodyPr/>
                    <a:lstStyle/>
                    <a:p>
                      <a:pPr indent="0" lvl="0" marL="0" marR="0" rtl="0" algn="ctr">
                        <a:spcBef>
                          <a:spcPts val="0"/>
                        </a:spcBef>
                        <a:spcAft>
                          <a:spcPts val="0"/>
                        </a:spcAft>
                        <a:buClr>
                          <a:schemeClr val="dk1"/>
                        </a:buClr>
                        <a:buSzPts val="3200"/>
                        <a:buFont typeface="Calibri"/>
                        <a:buNone/>
                      </a:pPr>
                      <a:r>
                        <a:t/>
                      </a:r>
                      <a:endParaRPr b="1" sz="3200" u="none" cap="none" strike="noStrike">
                        <a:solidFill>
                          <a:srgbClr val="595959"/>
                        </a:solidFill>
                        <a:latin typeface="Arial"/>
                        <a:ea typeface="Arial"/>
                        <a:cs typeface="Arial"/>
                        <a:sym typeface="Arial"/>
                      </a:endParaRPr>
                    </a:p>
                  </a:txBody>
                  <a:tcPr marT="91425" marB="91425" marR="91425" marL="91425" anchor="ctr">
                    <a:lnL cap="flat" cmpd="sng" w="12700">
                      <a:solidFill>
                        <a:srgbClr val="BBD6EE"/>
                      </a:solidFill>
                      <a:prstDash val="solid"/>
                      <a:round/>
                      <a:headEnd len="sm" w="sm" type="none"/>
                      <a:tailEnd len="sm" w="sm" type="none"/>
                    </a:lnL>
                    <a:lnR cap="flat" cmpd="sng" w="12700">
                      <a:solidFill>
                        <a:srgbClr val="BBD6EE"/>
                      </a:solidFill>
                      <a:prstDash val="solid"/>
                      <a:round/>
                      <a:headEnd len="sm" w="sm" type="none"/>
                      <a:tailEnd len="sm" w="sm" type="none"/>
                    </a:lnR>
                    <a:lnT cap="flat" cmpd="sng" w="12700">
                      <a:solidFill>
                        <a:srgbClr val="BBD6EE"/>
                      </a:solidFill>
                      <a:prstDash val="solid"/>
                      <a:round/>
                      <a:headEnd len="sm" w="sm" type="none"/>
                      <a:tailEnd len="sm" w="sm" type="none"/>
                    </a:lnT>
                    <a:lnB cap="flat" cmpd="sng" w="12700">
                      <a:solidFill>
                        <a:srgbClr val="BBD6EE"/>
                      </a:solidFill>
                      <a:prstDash val="solid"/>
                      <a:round/>
                      <a:headEnd len="sm" w="sm" type="none"/>
                      <a:tailEnd len="sm" w="sm" type="none"/>
                    </a:lnB>
                  </a:tcPr>
                </a:tc>
                <a:tc>
                  <a:txBody>
                    <a:bodyPr/>
                    <a:lstStyle/>
                    <a:p>
                      <a:pPr indent="0" lvl="0" marL="182880" marR="0" rtl="0" algn="l">
                        <a:spcBef>
                          <a:spcPts val="0"/>
                        </a:spcBef>
                        <a:spcAft>
                          <a:spcPts val="0"/>
                        </a:spcAft>
                        <a:buClr>
                          <a:schemeClr val="lt1"/>
                        </a:buClr>
                        <a:buSzPts val="3200"/>
                        <a:buFont typeface="Arial"/>
                        <a:buNone/>
                      </a:pPr>
                      <a:r>
                        <a:rPr lang="fr-FR" sz="3200" u="none" cap="none" strike="noStrike">
                          <a:solidFill>
                            <a:schemeClr val="lt1"/>
                          </a:solidFill>
                          <a:latin typeface="Arial"/>
                          <a:ea typeface="Arial"/>
                          <a:cs typeface="Arial"/>
                          <a:sym typeface="Arial"/>
                        </a:rPr>
                        <a:t>volaient joyeusement, se promenaient d’une branche à l’autre…</a:t>
                      </a:r>
                      <a:endParaRPr/>
                    </a:p>
                  </a:txBody>
                  <a:tcPr marT="91425" marB="91425" marR="91425" marL="91425" anchor="ctr">
                    <a:lnL cap="flat" cmpd="sng" w="12700">
                      <a:solidFill>
                        <a:srgbClr val="BBD6EE"/>
                      </a:solidFill>
                      <a:prstDash val="solid"/>
                      <a:round/>
                      <a:headEnd len="sm" w="sm" type="none"/>
                      <a:tailEnd len="sm" w="sm" type="none"/>
                    </a:lnL>
                    <a:lnR cap="flat" cmpd="sng" w="12700">
                      <a:solidFill>
                        <a:srgbClr val="BBD6EE"/>
                      </a:solidFill>
                      <a:prstDash val="solid"/>
                      <a:round/>
                      <a:headEnd len="sm" w="sm" type="none"/>
                      <a:tailEnd len="sm" w="sm" type="none"/>
                    </a:lnR>
                    <a:lnT cap="flat" cmpd="sng" w="12700">
                      <a:solidFill>
                        <a:srgbClr val="BBD6EE"/>
                      </a:solidFill>
                      <a:prstDash val="solid"/>
                      <a:round/>
                      <a:headEnd len="sm" w="sm" type="none"/>
                      <a:tailEnd len="sm" w="sm" type="none"/>
                    </a:lnT>
                    <a:lnB cap="flat" cmpd="sng" w="12700">
                      <a:solidFill>
                        <a:srgbClr val="BBD6EE"/>
                      </a:solidFill>
                      <a:prstDash val="solid"/>
                      <a:round/>
                      <a:headEnd len="sm" w="sm" type="none"/>
                      <a:tailEnd len="sm" w="sm" type="none"/>
                    </a:lnB>
                    <a:solidFill>
                      <a:schemeClr val="lt1"/>
                    </a:solidFill>
                  </a:tcPr>
                </a:tc>
              </a:tr>
              <a:tr h="751775">
                <a:tc>
                  <a:txBody>
                    <a:bodyPr/>
                    <a:lstStyle/>
                    <a:p>
                      <a:pPr indent="0" lvl="0" marL="0" marR="0" rtl="0" algn="ctr">
                        <a:spcBef>
                          <a:spcPts val="0"/>
                        </a:spcBef>
                        <a:spcAft>
                          <a:spcPts val="0"/>
                        </a:spcAft>
                        <a:buClr>
                          <a:schemeClr val="dk1"/>
                        </a:buClr>
                        <a:buSzPts val="3200"/>
                        <a:buFont typeface="Calibri"/>
                        <a:buNone/>
                      </a:pPr>
                      <a:r>
                        <a:t/>
                      </a:r>
                      <a:endParaRPr b="1" sz="3200" u="none" cap="none" strike="noStrike">
                        <a:solidFill>
                          <a:srgbClr val="595959"/>
                        </a:solidFill>
                        <a:latin typeface="Arial"/>
                        <a:ea typeface="Arial"/>
                        <a:cs typeface="Arial"/>
                        <a:sym typeface="Arial"/>
                      </a:endParaRPr>
                    </a:p>
                  </a:txBody>
                  <a:tcPr marT="91425" marB="91425" marR="91425" marL="91425" anchor="ctr">
                    <a:lnL cap="flat" cmpd="sng" w="12700">
                      <a:solidFill>
                        <a:srgbClr val="BBD6EE"/>
                      </a:solidFill>
                      <a:prstDash val="solid"/>
                      <a:round/>
                      <a:headEnd len="sm" w="sm" type="none"/>
                      <a:tailEnd len="sm" w="sm" type="none"/>
                    </a:lnL>
                    <a:lnR cap="flat" cmpd="sng" w="12700">
                      <a:solidFill>
                        <a:srgbClr val="BBD6EE"/>
                      </a:solidFill>
                      <a:prstDash val="solid"/>
                      <a:round/>
                      <a:headEnd len="sm" w="sm" type="none"/>
                      <a:tailEnd len="sm" w="sm" type="none"/>
                    </a:lnR>
                    <a:lnT cap="flat" cmpd="sng" w="12700">
                      <a:solidFill>
                        <a:srgbClr val="BBD6EE"/>
                      </a:solidFill>
                      <a:prstDash val="solid"/>
                      <a:round/>
                      <a:headEnd len="sm" w="sm" type="none"/>
                      <a:tailEnd len="sm" w="sm" type="none"/>
                    </a:lnT>
                    <a:lnB cap="flat" cmpd="sng" w="12700">
                      <a:solidFill>
                        <a:srgbClr val="BBD6EE"/>
                      </a:solidFill>
                      <a:prstDash val="solid"/>
                      <a:round/>
                      <a:headEnd len="sm" w="sm" type="none"/>
                      <a:tailEnd len="sm" w="sm" type="none"/>
                    </a:lnB>
                  </a:tcPr>
                </a:tc>
                <a:tc>
                  <a:txBody>
                    <a:bodyPr/>
                    <a:lstStyle/>
                    <a:p>
                      <a:pPr indent="0" lvl="0" marL="182880" marR="0" rtl="0" algn="l">
                        <a:spcBef>
                          <a:spcPts val="0"/>
                        </a:spcBef>
                        <a:spcAft>
                          <a:spcPts val="0"/>
                        </a:spcAft>
                        <a:buClr>
                          <a:schemeClr val="lt1"/>
                        </a:buClr>
                        <a:buSzPts val="3200"/>
                        <a:buFont typeface="Arial"/>
                        <a:buNone/>
                      </a:pPr>
                      <a:r>
                        <a:rPr lang="fr-FR" sz="3200" u="none" cap="none" strike="noStrike">
                          <a:solidFill>
                            <a:schemeClr val="lt1"/>
                          </a:solidFill>
                          <a:latin typeface="Arial"/>
                          <a:ea typeface="Arial"/>
                          <a:cs typeface="Arial"/>
                          <a:sym typeface="Arial"/>
                        </a:rPr>
                        <a:t>l’eau turquoise, les coquillages, l’odeur de la mer…</a:t>
                      </a:r>
                      <a:endParaRPr/>
                    </a:p>
                  </a:txBody>
                  <a:tcPr marT="91425" marB="91425" marR="91425" marL="91425" anchor="ctr">
                    <a:lnL cap="flat" cmpd="sng" w="12700">
                      <a:solidFill>
                        <a:srgbClr val="BBD6EE"/>
                      </a:solidFill>
                      <a:prstDash val="solid"/>
                      <a:round/>
                      <a:headEnd len="sm" w="sm" type="none"/>
                      <a:tailEnd len="sm" w="sm" type="none"/>
                    </a:lnL>
                    <a:lnR cap="flat" cmpd="sng" w="12700">
                      <a:solidFill>
                        <a:srgbClr val="BBD6EE"/>
                      </a:solidFill>
                      <a:prstDash val="solid"/>
                      <a:round/>
                      <a:headEnd len="sm" w="sm" type="none"/>
                      <a:tailEnd len="sm" w="sm" type="none"/>
                    </a:lnR>
                    <a:lnT cap="flat" cmpd="sng" w="12700">
                      <a:solidFill>
                        <a:srgbClr val="BBD6EE"/>
                      </a:solidFill>
                      <a:prstDash val="solid"/>
                      <a:round/>
                      <a:headEnd len="sm" w="sm" type="none"/>
                      <a:tailEnd len="sm" w="sm" type="none"/>
                    </a:lnT>
                    <a:lnB cap="flat" cmpd="sng" w="12700">
                      <a:solidFill>
                        <a:srgbClr val="BBD6EE"/>
                      </a:solidFill>
                      <a:prstDash val="solid"/>
                      <a:round/>
                      <a:headEnd len="sm" w="sm" type="none"/>
                      <a:tailEnd len="sm" w="sm" type="none"/>
                    </a:lnB>
                    <a:solidFill>
                      <a:schemeClr val="lt1"/>
                    </a:solidFill>
                  </a:tcPr>
                </a:tc>
              </a:tr>
              <a:tr h="751775">
                <a:tc>
                  <a:txBody>
                    <a:bodyPr/>
                    <a:lstStyle/>
                    <a:p>
                      <a:pPr indent="0" lvl="0" marL="0" marR="0" rtl="0" algn="ctr">
                        <a:spcBef>
                          <a:spcPts val="0"/>
                        </a:spcBef>
                        <a:spcAft>
                          <a:spcPts val="0"/>
                        </a:spcAft>
                        <a:buClr>
                          <a:schemeClr val="dk1"/>
                        </a:buClr>
                        <a:buSzPts val="3200"/>
                        <a:buFont typeface="Calibri"/>
                        <a:buNone/>
                      </a:pPr>
                      <a:r>
                        <a:t/>
                      </a:r>
                      <a:endParaRPr b="1" sz="3200" u="none" cap="none" strike="noStrike">
                        <a:solidFill>
                          <a:srgbClr val="595959"/>
                        </a:solidFill>
                        <a:latin typeface="Arial"/>
                        <a:ea typeface="Arial"/>
                        <a:cs typeface="Arial"/>
                        <a:sym typeface="Arial"/>
                      </a:endParaRPr>
                    </a:p>
                  </a:txBody>
                  <a:tcPr marT="91425" marB="91425" marR="91425" marL="91425" anchor="ctr">
                    <a:lnL cap="flat" cmpd="sng" w="12700">
                      <a:solidFill>
                        <a:srgbClr val="BBD6EE"/>
                      </a:solidFill>
                      <a:prstDash val="solid"/>
                      <a:round/>
                      <a:headEnd len="sm" w="sm" type="none"/>
                      <a:tailEnd len="sm" w="sm" type="none"/>
                    </a:lnL>
                    <a:lnR cap="flat" cmpd="sng" w="12700">
                      <a:solidFill>
                        <a:srgbClr val="BBD6EE"/>
                      </a:solidFill>
                      <a:prstDash val="solid"/>
                      <a:round/>
                      <a:headEnd len="sm" w="sm" type="none"/>
                      <a:tailEnd len="sm" w="sm" type="none"/>
                    </a:lnR>
                    <a:lnT cap="flat" cmpd="sng" w="12700">
                      <a:solidFill>
                        <a:srgbClr val="BBD6EE"/>
                      </a:solidFill>
                      <a:prstDash val="solid"/>
                      <a:round/>
                      <a:headEnd len="sm" w="sm" type="none"/>
                      <a:tailEnd len="sm" w="sm" type="none"/>
                    </a:lnT>
                    <a:lnB cap="flat" cmpd="sng" w="12700">
                      <a:solidFill>
                        <a:srgbClr val="BBD6EE"/>
                      </a:solidFill>
                      <a:prstDash val="solid"/>
                      <a:round/>
                      <a:headEnd len="sm" w="sm" type="none"/>
                      <a:tailEnd len="sm" w="sm" type="none"/>
                    </a:lnB>
                  </a:tcPr>
                </a:tc>
                <a:tc>
                  <a:txBody>
                    <a:bodyPr/>
                    <a:lstStyle/>
                    <a:p>
                      <a:pPr indent="0" lvl="0" marL="182880" marR="0" rtl="0" algn="l">
                        <a:spcBef>
                          <a:spcPts val="0"/>
                        </a:spcBef>
                        <a:spcAft>
                          <a:spcPts val="0"/>
                        </a:spcAft>
                        <a:buClr>
                          <a:schemeClr val="lt1"/>
                        </a:buClr>
                        <a:buSzPts val="3200"/>
                        <a:buFont typeface="Arial"/>
                        <a:buNone/>
                      </a:pPr>
                      <a:r>
                        <a:rPr lang="fr-FR" sz="3200" u="none" cap="none" strike="noStrike">
                          <a:solidFill>
                            <a:schemeClr val="lt1"/>
                          </a:solidFill>
                          <a:latin typeface="Arial"/>
                          <a:ea typeface="Arial"/>
                          <a:cs typeface="Arial"/>
                          <a:sym typeface="Arial"/>
                        </a:rPr>
                        <a:t>doux, blanc, chaud, fin, doré...</a:t>
                      </a:r>
                      <a:endParaRPr/>
                    </a:p>
                  </a:txBody>
                  <a:tcPr marT="91425" marB="91425" marR="91425" marL="91425" anchor="ctr">
                    <a:lnL cap="flat" cmpd="sng" w="12700">
                      <a:solidFill>
                        <a:srgbClr val="BBD6EE"/>
                      </a:solidFill>
                      <a:prstDash val="solid"/>
                      <a:round/>
                      <a:headEnd len="sm" w="sm" type="none"/>
                      <a:tailEnd len="sm" w="sm" type="none"/>
                    </a:lnL>
                    <a:lnR cap="flat" cmpd="sng" w="12700">
                      <a:solidFill>
                        <a:srgbClr val="BBD6EE"/>
                      </a:solidFill>
                      <a:prstDash val="solid"/>
                      <a:round/>
                      <a:headEnd len="sm" w="sm" type="none"/>
                      <a:tailEnd len="sm" w="sm" type="none"/>
                    </a:lnR>
                    <a:lnT cap="flat" cmpd="sng" w="12700">
                      <a:solidFill>
                        <a:srgbClr val="BBD6EE"/>
                      </a:solidFill>
                      <a:prstDash val="solid"/>
                      <a:round/>
                      <a:headEnd len="sm" w="sm" type="none"/>
                      <a:tailEnd len="sm" w="sm" type="none"/>
                    </a:lnT>
                    <a:lnB cap="flat" cmpd="sng" w="12700">
                      <a:solidFill>
                        <a:srgbClr val="BBD6EE"/>
                      </a:solidFill>
                      <a:prstDash val="solid"/>
                      <a:round/>
                      <a:headEnd len="sm" w="sm" type="none"/>
                      <a:tailEnd len="sm" w="sm" type="none"/>
                    </a:lnB>
                    <a:solidFill>
                      <a:schemeClr val="lt1"/>
                    </a:solidFill>
                  </a:tcPr>
                </a:tc>
              </a:tr>
              <a:tr h="751775">
                <a:tc>
                  <a:txBody>
                    <a:bodyPr/>
                    <a:lstStyle/>
                    <a:p>
                      <a:pPr indent="0" lvl="0" marL="0" marR="0" rtl="0" algn="ctr">
                        <a:spcBef>
                          <a:spcPts val="0"/>
                        </a:spcBef>
                        <a:spcAft>
                          <a:spcPts val="0"/>
                        </a:spcAft>
                        <a:buClr>
                          <a:schemeClr val="dk1"/>
                        </a:buClr>
                        <a:buSzPts val="3200"/>
                        <a:buFont typeface="Calibri"/>
                        <a:buNone/>
                      </a:pPr>
                      <a:r>
                        <a:t/>
                      </a:r>
                      <a:endParaRPr b="1" sz="3200" u="none" cap="none" strike="noStrike">
                        <a:solidFill>
                          <a:srgbClr val="595959"/>
                        </a:solidFill>
                        <a:latin typeface="Arial"/>
                        <a:ea typeface="Arial"/>
                        <a:cs typeface="Arial"/>
                        <a:sym typeface="Arial"/>
                      </a:endParaRPr>
                    </a:p>
                  </a:txBody>
                  <a:tcPr marT="91425" marB="91425" marR="91425" marL="91425" anchor="ctr">
                    <a:lnL cap="flat" cmpd="sng" w="12700">
                      <a:solidFill>
                        <a:srgbClr val="BBD6EE"/>
                      </a:solidFill>
                      <a:prstDash val="solid"/>
                      <a:round/>
                      <a:headEnd len="sm" w="sm" type="none"/>
                      <a:tailEnd len="sm" w="sm" type="none"/>
                    </a:lnL>
                    <a:lnR cap="flat" cmpd="sng" w="12700">
                      <a:solidFill>
                        <a:srgbClr val="BBD6EE"/>
                      </a:solidFill>
                      <a:prstDash val="solid"/>
                      <a:round/>
                      <a:headEnd len="sm" w="sm" type="none"/>
                      <a:tailEnd len="sm" w="sm" type="none"/>
                    </a:lnR>
                    <a:lnT cap="flat" cmpd="sng" w="12700">
                      <a:solidFill>
                        <a:srgbClr val="BBD6EE"/>
                      </a:solidFill>
                      <a:prstDash val="solid"/>
                      <a:round/>
                      <a:headEnd len="sm" w="sm" type="none"/>
                      <a:tailEnd len="sm" w="sm" type="none"/>
                    </a:lnT>
                    <a:lnB cap="flat" cmpd="sng" w="12700">
                      <a:solidFill>
                        <a:srgbClr val="BBD6EE"/>
                      </a:solidFill>
                      <a:prstDash val="solid"/>
                      <a:round/>
                      <a:headEnd len="sm" w="sm" type="none"/>
                      <a:tailEnd len="sm" w="sm" type="none"/>
                    </a:lnB>
                  </a:tcPr>
                </a:tc>
                <a:tc>
                  <a:txBody>
                    <a:bodyPr/>
                    <a:lstStyle/>
                    <a:p>
                      <a:pPr indent="0" lvl="0" marL="182880" marR="0" rtl="0" algn="l">
                        <a:spcBef>
                          <a:spcPts val="0"/>
                        </a:spcBef>
                        <a:spcAft>
                          <a:spcPts val="0"/>
                        </a:spcAft>
                        <a:buClr>
                          <a:schemeClr val="lt1"/>
                        </a:buClr>
                        <a:buSzPts val="3200"/>
                        <a:buFont typeface="Arial"/>
                        <a:buNone/>
                      </a:pPr>
                      <a:r>
                        <a:rPr lang="fr-FR" sz="3200" u="none" cap="none" strike="noStrike">
                          <a:solidFill>
                            <a:schemeClr val="lt1"/>
                          </a:solidFill>
                          <a:latin typeface="Arial"/>
                          <a:ea typeface="Arial"/>
                          <a:cs typeface="Arial"/>
                          <a:sym typeface="Arial"/>
                        </a:rPr>
                        <a:t>s'écrasaient, petites, lourdes…</a:t>
                      </a:r>
                      <a:endParaRPr/>
                    </a:p>
                  </a:txBody>
                  <a:tcPr marT="91425" marB="91425" marR="91425" marL="91425" anchor="ctr">
                    <a:lnL cap="flat" cmpd="sng" w="12700">
                      <a:solidFill>
                        <a:srgbClr val="BBD6EE"/>
                      </a:solidFill>
                      <a:prstDash val="solid"/>
                      <a:round/>
                      <a:headEnd len="sm" w="sm" type="none"/>
                      <a:tailEnd len="sm" w="sm" type="none"/>
                    </a:lnL>
                    <a:lnR cap="flat" cmpd="sng" w="12700">
                      <a:solidFill>
                        <a:srgbClr val="BBD6EE"/>
                      </a:solidFill>
                      <a:prstDash val="solid"/>
                      <a:round/>
                      <a:headEnd len="sm" w="sm" type="none"/>
                      <a:tailEnd len="sm" w="sm" type="none"/>
                    </a:lnR>
                    <a:lnT cap="flat" cmpd="sng" w="12700">
                      <a:solidFill>
                        <a:srgbClr val="BBD6EE"/>
                      </a:solidFill>
                      <a:prstDash val="solid"/>
                      <a:round/>
                      <a:headEnd len="sm" w="sm" type="none"/>
                      <a:tailEnd len="sm" w="sm" type="none"/>
                    </a:lnT>
                    <a:lnB cap="flat" cmpd="sng" w="12700">
                      <a:solidFill>
                        <a:srgbClr val="BBD6EE"/>
                      </a:solidFill>
                      <a:prstDash val="solid"/>
                      <a:round/>
                      <a:headEnd len="sm" w="sm" type="none"/>
                      <a:tailEnd len="sm" w="sm" type="none"/>
                    </a:lnB>
                    <a:solidFill>
                      <a:schemeClr val="lt1"/>
                    </a:solidFill>
                  </a:tcPr>
                </a:tc>
              </a:tr>
              <a:tr h="751775">
                <a:tc>
                  <a:txBody>
                    <a:bodyPr/>
                    <a:lstStyle/>
                    <a:p>
                      <a:pPr indent="0" lvl="0" marL="0" marR="0" rtl="0" algn="ctr">
                        <a:spcBef>
                          <a:spcPts val="0"/>
                        </a:spcBef>
                        <a:spcAft>
                          <a:spcPts val="0"/>
                        </a:spcAft>
                        <a:buClr>
                          <a:schemeClr val="dk1"/>
                        </a:buClr>
                        <a:buSzPts val="3200"/>
                        <a:buFont typeface="Calibri"/>
                        <a:buNone/>
                      </a:pPr>
                      <a:r>
                        <a:t/>
                      </a:r>
                      <a:endParaRPr b="1" sz="3200" u="none" cap="none" strike="noStrike">
                        <a:solidFill>
                          <a:srgbClr val="595959"/>
                        </a:solidFill>
                        <a:latin typeface="Arial"/>
                        <a:ea typeface="Arial"/>
                        <a:cs typeface="Arial"/>
                        <a:sym typeface="Arial"/>
                      </a:endParaRPr>
                    </a:p>
                  </a:txBody>
                  <a:tcPr marT="91425" marB="91425" marR="91425" marL="91425" anchor="ctr">
                    <a:lnL cap="flat" cmpd="sng" w="12700">
                      <a:solidFill>
                        <a:srgbClr val="BBD6EE"/>
                      </a:solidFill>
                      <a:prstDash val="solid"/>
                      <a:round/>
                      <a:headEnd len="sm" w="sm" type="none"/>
                      <a:tailEnd len="sm" w="sm" type="none"/>
                    </a:lnL>
                    <a:lnR cap="flat" cmpd="sng" w="12700">
                      <a:solidFill>
                        <a:srgbClr val="BBD6EE"/>
                      </a:solidFill>
                      <a:prstDash val="solid"/>
                      <a:round/>
                      <a:headEnd len="sm" w="sm" type="none"/>
                      <a:tailEnd len="sm" w="sm" type="none"/>
                    </a:lnR>
                    <a:lnT cap="flat" cmpd="sng" w="12700">
                      <a:solidFill>
                        <a:srgbClr val="BBD6EE"/>
                      </a:solidFill>
                      <a:prstDash val="solid"/>
                      <a:round/>
                      <a:headEnd len="sm" w="sm" type="none"/>
                      <a:tailEnd len="sm" w="sm" type="none"/>
                    </a:lnT>
                    <a:lnB cap="flat" cmpd="sng" w="12700">
                      <a:solidFill>
                        <a:srgbClr val="BBD6EE"/>
                      </a:solidFill>
                      <a:prstDash val="solid"/>
                      <a:round/>
                      <a:headEnd len="sm" w="sm" type="none"/>
                      <a:tailEnd len="sm" w="sm" type="none"/>
                    </a:lnB>
                  </a:tcPr>
                </a:tc>
                <a:tc>
                  <a:txBody>
                    <a:bodyPr/>
                    <a:lstStyle/>
                    <a:p>
                      <a:pPr indent="0" lvl="0" marL="182880" marR="0" rtl="0" algn="l">
                        <a:spcBef>
                          <a:spcPts val="0"/>
                        </a:spcBef>
                        <a:spcAft>
                          <a:spcPts val="0"/>
                        </a:spcAft>
                        <a:buClr>
                          <a:schemeClr val="lt1"/>
                        </a:buClr>
                        <a:buSzPts val="3200"/>
                        <a:buFont typeface="Arial"/>
                        <a:buNone/>
                      </a:pPr>
                      <a:r>
                        <a:rPr lang="fr-FR" sz="3200" u="none" cap="none" strike="noStrike">
                          <a:solidFill>
                            <a:schemeClr val="lt1"/>
                          </a:solidFill>
                          <a:latin typeface="Arial"/>
                          <a:ea typeface="Arial"/>
                          <a:cs typeface="Arial"/>
                          <a:sym typeface="Arial"/>
                        </a:rPr>
                        <a:t>le goût frais…</a:t>
                      </a:r>
                      <a:endParaRPr/>
                    </a:p>
                  </a:txBody>
                  <a:tcPr marT="91425" marB="91425" marR="91425" marL="91425" anchor="ctr">
                    <a:lnL cap="flat" cmpd="sng" w="12700">
                      <a:solidFill>
                        <a:srgbClr val="BBD6EE"/>
                      </a:solidFill>
                      <a:prstDash val="solid"/>
                      <a:round/>
                      <a:headEnd len="sm" w="sm" type="none"/>
                      <a:tailEnd len="sm" w="sm" type="none"/>
                    </a:lnL>
                    <a:lnR cap="flat" cmpd="sng" w="12700">
                      <a:solidFill>
                        <a:srgbClr val="BBD6EE"/>
                      </a:solidFill>
                      <a:prstDash val="solid"/>
                      <a:round/>
                      <a:headEnd len="sm" w="sm" type="none"/>
                      <a:tailEnd len="sm" w="sm" type="none"/>
                    </a:lnR>
                    <a:lnT cap="flat" cmpd="sng" w="12700">
                      <a:solidFill>
                        <a:srgbClr val="BBD6EE"/>
                      </a:solidFill>
                      <a:prstDash val="solid"/>
                      <a:round/>
                      <a:headEnd len="sm" w="sm" type="none"/>
                      <a:tailEnd len="sm" w="sm" type="none"/>
                    </a:lnT>
                    <a:lnB cap="flat" cmpd="sng" w="12700">
                      <a:solidFill>
                        <a:srgbClr val="BBD6EE"/>
                      </a:solidFill>
                      <a:prstDash val="solid"/>
                      <a:round/>
                      <a:headEnd len="sm" w="sm" type="none"/>
                      <a:tailEnd len="sm" w="sm" type="none"/>
                    </a:lnB>
                    <a:solidFill>
                      <a:schemeClr val="lt1"/>
                    </a:solidFill>
                  </a:tcPr>
                </a:tc>
              </a:tr>
            </a:tbl>
          </a:graphicData>
        </a:graphic>
      </p:graphicFrame>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xit" presetID="10" presetSubtype="0">
                                  <p:stCondLst>
                                    <p:cond delay="0"/>
                                  </p:stCondLst>
                                  <p:childTnLst>
                                    <p:animEffect filter="fade" transition="out">
                                      <p:cBhvr>
                                        <p:cTn dur="500"/>
                                        <p:tgtEl>
                                          <p:spTgt spid="250"/>
                                        </p:tgtEl>
                                      </p:cBhvr>
                                    </p:animEffect>
                                    <p:set>
                                      <p:cBhvr>
                                        <p:cTn dur="1" fill="hold">
                                          <p:stCondLst>
                                            <p:cond delay="500"/>
                                          </p:stCondLst>
                                        </p:cTn>
                                        <p:tgtEl>
                                          <p:spTgt spid="250"/>
                                        </p:tgtEl>
                                        <p:attrNameLst>
                                          <p:attrName>style.visibility</p:attrName>
                                        </p:attrNameLst>
                                      </p:cBhvr>
                                      <p:to>
                                        <p:strVal val="hidden"/>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5" name="Shape 255"/>
        <p:cNvGrpSpPr/>
        <p:nvPr/>
      </p:nvGrpSpPr>
      <p:grpSpPr>
        <a:xfrm>
          <a:off x="0" y="0"/>
          <a:ext cx="0" cy="0"/>
          <a:chOff x="0" y="0"/>
          <a:chExt cx="0" cy="0"/>
        </a:xfrm>
      </p:grpSpPr>
      <p:sp>
        <p:nvSpPr>
          <p:cNvPr id="256" name="Google Shape;256;p35"/>
          <p:cNvSpPr txBox="1"/>
          <p:nvPr/>
        </p:nvSpPr>
        <p:spPr>
          <a:xfrm>
            <a:off x="468360" y="2334589"/>
            <a:ext cx="6663960" cy="1415742"/>
          </a:xfrm>
          <a:prstGeom prst="rect">
            <a:avLst/>
          </a:prstGeom>
          <a:noFill/>
          <a:ln>
            <a:noFill/>
          </a:ln>
        </p:spPr>
        <p:txBody>
          <a:bodyPr anchorCtr="0" anchor="t" bIns="91425" lIns="91425" spcFirstLastPara="1" rIns="91425" wrap="square" tIns="91425">
            <a:spAutoFit/>
          </a:bodyPr>
          <a:lstStyle/>
          <a:p>
            <a:pPr indent="0" lvl="0" marL="0" marR="0" rtl="0" algn="l">
              <a:spcBef>
                <a:spcPts val="0"/>
              </a:spcBef>
              <a:spcAft>
                <a:spcPts val="0"/>
              </a:spcAft>
              <a:buNone/>
            </a:pPr>
            <a:r>
              <a:rPr b="1" lang="fr-FR" sz="4000">
                <a:solidFill>
                  <a:srgbClr val="595959"/>
                </a:solidFill>
                <a:latin typeface="Arial"/>
                <a:ea typeface="Arial"/>
                <a:cs typeface="Arial"/>
                <a:sym typeface="Arial"/>
              </a:rPr>
              <a:t>Je peux décrire un paysage </a:t>
            </a:r>
            <a:endParaRPr/>
          </a:p>
          <a:p>
            <a:pPr indent="0" lvl="0" marL="0" marR="0" rtl="0" algn="l">
              <a:spcBef>
                <a:spcPts val="0"/>
              </a:spcBef>
              <a:spcAft>
                <a:spcPts val="0"/>
              </a:spcAft>
              <a:buNone/>
            </a:pPr>
            <a:r>
              <a:rPr b="1" lang="fr-FR" sz="4000">
                <a:solidFill>
                  <a:srgbClr val="595959"/>
                </a:solidFill>
                <a:latin typeface="Arial"/>
                <a:ea typeface="Arial"/>
                <a:cs typeface="Arial"/>
                <a:sym typeface="Arial"/>
              </a:rPr>
              <a:t>à travers les cinq sens !</a:t>
            </a:r>
            <a:endParaRPr sz="2000">
              <a:solidFill>
                <a:srgbClr val="595959"/>
              </a:solidFill>
              <a:latin typeface="Arial"/>
              <a:ea typeface="Arial"/>
              <a:cs typeface="Arial"/>
              <a:sym typeface="Arial"/>
            </a:endParaRPr>
          </a:p>
        </p:txBody>
      </p:sp>
      <p:pic>
        <p:nvPicPr>
          <p:cNvPr id="257" name="Google Shape;257;p35"/>
          <p:cNvPicPr preferRelativeResize="0"/>
          <p:nvPr/>
        </p:nvPicPr>
        <p:blipFill rotWithShape="1">
          <a:blip r:embed="rId3">
            <a:alphaModFix/>
          </a:blip>
          <a:srcRect b="0" l="0" r="0" t="0"/>
          <a:stretch/>
        </p:blipFill>
        <p:spPr>
          <a:xfrm>
            <a:off x="7726650" y="1993615"/>
            <a:ext cx="3887100" cy="2324712"/>
          </a:xfrm>
          <a:prstGeom prst="rect">
            <a:avLst/>
          </a:prstGeom>
          <a:noFill/>
          <a:ln>
            <a:noFill/>
          </a:ln>
        </p:spPr>
      </p:pic>
      <p:sp>
        <p:nvSpPr>
          <p:cNvPr id="258" name="Google Shape;258;p35"/>
          <p:cNvSpPr txBox="1"/>
          <p:nvPr>
            <p:ph idx="1" type="body"/>
          </p:nvPr>
        </p:nvSpPr>
        <p:spPr>
          <a:xfrm>
            <a:off x="0" y="538921"/>
            <a:ext cx="12192000" cy="584775"/>
          </a:xfrm>
          <a:prstGeom prst="rect">
            <a:avLst/>
          </a:prstGeom>
          <a:solidFill>
            <a:srgbClr val="A1C4E3"/>
          </a:solidFill>
          <a:ln>
            <a:noFill/>
          </a:ln>
        </p:spPr>
        <p:txBody>
          <a:bodyPr anchorCtr="0" anchor="ctr" bIns="45700" lIns="91425" spcFirstLastPara="1" rIns="91425" wrap="square" tIns="45700">
            <a:normAutofit/>
          </a:bodyPr>
          <a:lstStyle/>
          <a:p>
            <a:pPr indent="0" lvl="0" marL="457200" rtl="0" algn="l">
              <a:lnSpc>
                <a:spcPct val="90000"/>
              </a:lnSpc>
              <a:spcBef>
                <a:spcPts val="0"/>
              </a:spcBef>
              <a:spcAft>
                <a:spcPts val="0"/>
              </a:spcAft>
              <a:buClr>
                <a:srgbClr val="002060"/>
              </a:buClr>
              <a:buSzPts val="3200"/>
              <a:buFont typeface="Arial"/>
              <a:buNone/>
            </a:pPr>
            <a:r>
              <a:rPr lang="fr-FR"/>
              <a:t>Au revoir !</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3" name="Shape 263"/>
        <p:cNvGrpSpPr/>
        <p:nvPr/>
      </p:nvGrpSpPr>
      <p:grpSpPr>
        <a:xfrm>
          <a:off x="0" y="0"/>
          <a:ext cx="0" cy="0"/>
          <a:chOff x="0" y="0"/>
          <a:chExt cx="0" cy="0"/>
        </a:xfrm>
      </p:grpSpPr>
      <p:pic>
        <p:nvPicPr>
          <p:cNvPr id="264" name="Google Shape;264;p36"/>
          <p:cNvPicPr preferRelativeResize="0"/>
          <p:nvPr/>
        </p:nvPicPr>
        <p:blipFill rotWithShape="1">
          <a:blip r:embed="rId3">
            <a:alphaModFix/>
          </a:blip>
          <a:srcRect b="84635" l="0" r="0" t="0"/>
          <a:stretch/>
        </p:blipFill>
        <p:spPr>
          <a:xfrm>
            <a:off x="0" y="0"/>
            <a:ext cx="12192000" cy="1053737"/>
          </a:xfrm>
          <a:prstGeom prst="rect">
            <a:avLst/>
          </a:prstGeom>
          <a:noFill/>
          <a:ln>
            <a:noFill/>
          </a:ln>
        </p:spPr>
      </p:pic>
      <p:pic>
        <p:nvPicPr>
          <p:cNvPr id="265" name="Google Shape;265;p36"/>
          <p:cNvPicPr preferRelativeResize="0"/>
          <p:nvPr/>
        </p:nvPicPr>
        <p:blipFill rotWithShape="1">
          <a:blip r:embed="rId4">
            <a:alphaModFix/>
          </a:blip>
          <a:srcRect b="20380" l="0" r="0" t="21372"/>
          <a:stretch/>
        </p:blipFill>
        <p:spPr>
          <a:xfrm>
            <a:off x="2368" y="1465729"/>
            <a:ext cx="12187263" cy="3994546"/>
          </a:xfrm>
          <a:prstGeom prst="rect">
            <a:avLst/>
          </a:prstGeom>
          <a:noFill/>
          <a:ln>
            <a:noFill/>
          </a:ln>
        </p:spPr>
      </p:pic>
      <p:pic>
        <p:nvPicPr>
          <p:cNvPr id="266" name="Google Shape;266;p36"/>
          <p:cNvPicPr preferRelativeResize="0"/>
          <p:nvPr/>
        </p:nvPicPr>
        <p:blipFill rotWithShape="1">
          <a:blip r:embed="rId5">
            <a:alphaModFix/>
          </a:blip>
          <a:srcRect b="2095" l="0" r="0" t="77968"/>
          <a:stretch/>
        </p:blipFill>
        <p:spPr>
          <a:xfrm>
            <a:off x="5414" y="5490753"/>
            <a:ext cx="12181172" cy="1367247"/>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1" name="Shape 111"/>
        <p:cNvGrpSpPr/>
        <p:nvPr/>
      </p:nvGrpSpPr>
      <p:grpSpPr>
        <a:xfrm>
          <a:off x="0" y="0"/>
          <a:ext cx="0" cy="0"/>
          <a:chOff x="0" y="0"/>
          <a:chExt cx="0" cy="0"/>
        </a:xfrm>
      </p:grpSpPr>
      <p:pic>
        <p:nvPicPr>
          <p:cNvPr id="112" name="Google Shape;112;p17"/>
          <p:cNvPicPr preferRelativeResize="0"/>
          <p:nvPr/>
        </p:nvPicPr>
        <p:blipFill rotWithShape="1">
          <a:blip r:embed="rId3">
            <a:alphaModFix/>
          </a:blip>
          <a:srcRect b="0" l="0" r="0" t="0"/>
          <a:stretch/>
        </p:blipFill>
        <p:spPr>
          <a:xfrm>
            <a:off x="3968809" y="503266"/>
            <a:ext cx="4254380" cy="3226052"/>
          </a:xfrm>
          <a:prstGeom prst="rect">
            <a:avLst/>
          </a:prstGeom>
          <a:noFill/>
          <a:ln>
            <a:noFill/>
          </a:ln>
        </p:spPr>
      </p:pic>
      <p:sp>
        <p:nvSpPr>
          <p:cNvPr id="113" name="Google Shape;113;p17"/>
          <p:cNvSpPr/>
          <p:nvPr/>
        </p:nvSpPr>
        <p:spPr>
          <a:xfrm>
            <a:off x="1024501" y="4007796"/>
            <a:ext cx="10142998" cy="1749339"/>
          </a:xfrm>
          <a:prstGeom prst="rect">
            <a:avLst/>
          </a:prstGeom>
          <a:solidFill>
            <a:srgbClr val="578CC3"/>
          </a:solidFill>
          <a:ln cap="flat" cmpd="sng" w="9525">
            <a:solidFill>
              <a:srgbClr val="BBD6EE"/>
            </a:solidFill>
            <a:prstDash val="solid"/>
            <a:miter lim="800000"/>
            <a:headEnd len="sm" w="sm" type="none"/>
            <a:tailEnd len="sm" w="sm" type="none"/>
          </a:ln>
          <a:effectLst>
            <a:outerShdw blurRad="63500" rotWithShape="0" algn="ctr" dir="2700000" dist="38099">
              <a:srgbClr val="000000">
                <a:alpha val="74901"/>
              </a:srgbClr>
            </a:outerShdw>
          </a:effectLst>
        </p:spPr>
        <p:txBody>
          <a:bodyPr anchorCtr="0" anchor="ctr" bIns="36000" lIns="72000" spcFirstLastPara="1" rIns="72000" wrap="square" tIns="36000">
            <a:noAutofit/>
          </a:bodyPr>
          <a:lstStyle/>
          <a:p>
            <a:pPr indent="0" lvl="0" marL="0" marR="0" rtl="1" algn="ctr">
              <a:spcBef>
                <a:spcPts val="0"/>
              </a:spcBef>
              <a:spcAft>
                <a:spcPts val="0"/>
              </a:spcAft>
              <a:buNone/>
            </a:pPr>
            <a:r>
              <a:rPr b="1" i="0" lang="fr-FR" sz="5400" u="none" cap="none" strike="noStrike">
                <a:solidFill>
                  <a:schemeClr val="lt1"/>
                </a:solidFill>
                <a:latin typeface="Arial"/>
                <a:ea typeface="Arial"/>
                <a:cs typeface="Arial"/>
                <a:sym typeface="Arial"/>
              </a:rPr>
              <a:t>Compréhension de l’oral</a:t>
            </a:r>
            <a:endParaRPr b="1" i="0" sz="5400" u="none" cap="none" strike="noStrike">
              <a:solidFill>
                <a:schemeClr val="lt1"/>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17" name="Shape 117"/>
        <p:cNvGrpSpPr/>
        <p:nvPr/>
      </p:nvGrpSpPr>
      <p:grpSpPr>
        <a:xfrm>
          <a:off x="0" y="0"/>
          <a:ext cx="0" cy="0"/>
          <a:chOff x="0" y="0"/>
          <a:chExt cx="0" cy="0"/>
        </a:xfrm>
      </p:grpSpPr>
      <p:sp>
        <p:nvSpPr>
          <p:cNvPr id="118" name="Google Shape;118;p18"/>
          <p:cNvSpPr txBox="1"/>
          <p:nvPr/>
        </p:nvSpPr>
        <p:spPr>
          <a:xfrm>
            <a:off x="566650" y="1169374"/>
            <a:ext cx="10761500" cy="5416837"/>
          </a:xfrm>
          <a:prstGeom prst="rect">
            <a:avLst/>
          </a:prstGeom>
          <a:noFill/>
          <a:ln>
            <a:noFill/>
          </a:ln>
        </p:spPr>
        <p:txBody>
          <a:bodyPr anchorCtr="0" anchor="t" bIns="91425" lIns="91425" spcFirstLastPara="1" rIns="91425" wrap="square" tIns="91425">
            <a:spAutoFit/>
          </a:bodyPr>
          <a:lstStyle/>
          <a:p>
            <a:pPr indent="0" lvl="0" marL="0" marR="0" rtl="0" algn="l">
              <a:spcBef>
                <a:spcPts val="0"/>
              </a:spcBef>
              <a:spcAft>
                <a:spcPts val="0"/>
              </a:spcAft>
              <a:buClr>
                <a:srgbClr val="000000"/>
              </a:buClr>
              <a:buSzPts val="2400"/>
              <a:buFont typeface="Arial"/>
              <a:buNone/>
            </a:pPr>
            <a:r>
              <a:rPr b="0" i="0" lang="fr-FR" sz="2000" u="none" cap="none" strike="noStrike">
                <a:solidFill>
                  <a:srgbClr val="595959"/>
                </a:solidFill>
                <a:latin typeface="Arial"/>
                <a:ea typeface="Arial"/>
                <a:cs typeface="Arial"/>
                <a:sym typeface="Arial"/>
              </a:rPr>
              <a:t>Pour un enseignement efficace, il est vivement recommandé de :</a:t>
            </a:r>
            <a:endParaRPr b="0" i="0" sz="2000" u="none" cap="none" strike="noStrike">
              <a:solidFill>
                <a:srgbClr val="595959"/>
              </a:solidFill>
              <a:latin typeface="Arial"/>
              <a:ea typeface="Arial"/>
              <a:cs typeface="Arial"/>
              <a:sym typeface="Arial"/>
            </a:endParaRPr>
          </a:p>
          <a:p>
            <a:pPr indent="-393700" lvl="0" marL="457200" marR="0" rtl="0" algn="l">
              <a:spcBef>
                <a:spcPts val="600"/>
              </a:spcBef>
              <a:spcAft>
                <a:spcPts val="0"/>
              </a:spcAft>
              <a:buClr>
                <a:srgbClr val="2E75B5"/>
              </a:buClr>
              <a:buSzPts val="2600"/>
              <a:buFont typeface="Arial"/>
              <a:buChar char="-"/>
            </a:pPr>
            <a:r>
              <a:rPr b="0" i="0" lang="fr-FR" sz="2000" u="none" cap="none" strike="noStrike">
                <a:solidFill>
                  <a:srgbClr val="595959"/>
                </a:solidFill>
                <a:latin typeface="Arial"/>
                <a:ea typeface="Arial"/>
                <a:cs typeface="Arial"/>
                <a:sym typeface="Arial"/>
              </a:rPr>
              <a:t>créer un rituel de classe et le respecter ; </a:t>
            </a:r>
            <a:endParaRPr b="0" i="0" sz="2000" u="none" cap="none" strike="noStrike">
              <a:solidFill>
                <a:srgbClr val="595959"/>
              </a:solidFill>
              <a:latin typeface="Arial"/>
              <a:ea typeface="Arial"/>
              <a:cs typeface="Arial"/>
              <a:sym typeface="Arial"/>
            </a:endParaRPr>
          </a:p>
          <a:p>
            <a:pPr indent="-381000" lvl="0" marL="457200" marR="0" rtl="0" algn="l">
              <a:spcBef>
                <a:spcPts val="600"/>
              </a:spcBef>
              <a:spcAft>
                <a:spcPts val="0"/>
              </a:spcAft>
              <a:buClr>
                <a:srgbClr val="2E75B5"/>
              </a:buClr>
              <a:buSzPts val="2400"/>
              <a:buFont typeface="Arial"/>
              <a:buChar char="-"/>
            </a:pPr>
            <a:r>
              <a:rPr b="0" i="0" lang="fr-FR" sz="2000" u="none" cap="none" strike="noStrike">
                <a:solidFill>
                  <a:srgbClr val="595959"/>
                </a:solidFill>
                <a:latin typeface="Arial"/>
                <a:ea typeface="Arial"/>
                <a:cs typeface="Arial"/>
                <a:sym typeface="Arial"/>
              </a:rPr>
              <a:t>instaurer un climat propice à l’apprentissage avant de commencer les activités (attention, concentration, posture de l’enseignant(e) et des apprenants) ;</a:t>
            </a:r>
            <a:endParaRPr b="0" i="0" sz="2000" u="none" cap="none" strike="noStrike">
              <a:solidFill>
                <a:srgbClr val="595959"/>
              </a:solidFill>
              <a:latin typeface="Arial"/>
              <a:ea typeface="Arial"/>
              <a:cs typeface="Arial"/>
              <a:sym typeface="Arial"/>
            </a:endParaRPr>
          </a:p>
          <a:p>
            <a:pPr indent="-393700" lvl="0" marL="457200" marR="0" rtl="0" algn="l">
              <a:spcBef>
                <a:spcPts val="600"/>
              </a:spcBef>
              <a:spcAft>
                <a:spcPts val="0"/>
              </a:spcAft>
              <a:buClr>
                <a:srgbClr val="2E75B5"/>
              </a:buClr>
              <a:buSzPts val="2600"/>
              <a:buFont typeface="Arial"/>
              <a:buChar char="-"/>
            </a:pPr>
            <a:r>
              <a:rPr b="0" i="0" lang="fr-FR" sz="2000" u="none" cap="none" strike="noStrike">
                <a:solidFill>
                  <a:srgbClr val="595959"/>
                </a:solidFill>
                <a:latin typeface="Arial"/>
                <a:ea typeface="Arial"/>
                <a:cs typeface="Arial"/>
                <a:sym typeface="Arial"/>
              </a:rPr>
              <a:t>donner l’occasion aux apprenants de prendre la parole, surtout les plus timides ;</a:t>
            </a:r>
            <a:endParaRPr b="0" i="0" sz="2000" u="none" cap="none" strike="noStrike">
              <a:solidFill>
                <a:srgbClr val="595959"/>
              </a:solidFill>
              <a:latin typeface="Arial"/>
              <a:ea typeface="Arial"/>
              <a:cs typeface="Arial"/>
              <a:sym typeface="Arial"/>
            </a:endParaRPr>
          </a:p>
          <a:p>
            <a:pPr indent="-393700" lvl="0" marL="457200" marR="0" rtl="0" algn="l">
              <a:spcBef>
                <a:spcPts val="600"/>
              </a:spcBef>
              <a:spcAft>
                <a:spcPts val="0"/>
              </a:spcAft>
              <a:buClr>
                <a:srgbClr val="2E75B5"/>
              </a:buClr>
              <a:buSzPts val="2600"/>
              <a:buFont typeface="Arial"/>
              <a:buChar char="-"/>
            </a:pPr>
            <a:r>
              <a:rPr b="0" i="0" lang="fr-FR" sz="2000" u="none" cap="none" strike="noStrike">
                <a:solidFill>
                  <a:srgbClr val="595959"/>
                </a:solidFill>
                <a:latin typeface="Arial"/>
                <a:ea typeface="Arial"/>
                <a:cs typeface="Arial"/>
                <a:sym typeface="Arial"/>
              </a:rPr>
              <a:t>mutualiser à deux avant de recueillir et reformuler les réponses ;</a:t>
            </a:r>
            <a:endParaRPr b="0" i="0" sz="2000" u="none" cap="none" strike="noStrike">
              <a:solidFill>
                <a:srgbClr val="595959"/>
              </a:solidFill>
              <a:latin typeface="Arial"/>
              <a:ea typeface="Arial"/>
              <a:cs typeface="Arial"/>
              <a:sym typeface="Arial"/>
            </a:endParaRPr>
          </a:p>
          <a:p>
            <a:pPr indent="-393700" lvl="0" marL="457200" marR="0" rtl="0" algn="l">
              <a:spcBef>
                <a:spcPts val="600"/>
              </a:spcBef>
              <a:spcAft>
                <a:spcPts val="0"/>
              </a:spcAft>
              <a:buClr>
                <a:srgbClr val="2E75B5"/>
              </a:buClr>
              <a:buSzPts val="2600"/>
              <a:buFont typeface="Arial"/>
              <a:buChar char="-"/>
            </a:pPr>
            <a:r>
              <a:rPr b="0" i="0" lang="fr-FR" sz="2000" u="none" cap="none" strike="noStrike">
                <a:solidFill>
                  <a:srgbClr val="595959"/>
                </a:solidFill>
                <a:latin typeface="Arial"/>
                <a:ea typeface="Arial"/>
                <a:cs typeface="Arial"/>
                <a:sym typeface="Arial"/>
              </a:rPr>
              <a:t>accepter toutes les réponses (tolérer l’erreur) ;</a:t>
            </a:r>
            <a:endParaRPr b="0" i="0" sz="2000" u="none" cap="none" strike="noStrike">
              <a:solidFill>
                <a:srgbClr val="595959"/>
              </a:solidFill>
              <a:latin typeface="Arial"/>
              <a:ea typeface="Arial"/>
              <a:cs typeface="Arial"/>
              <a:sym typeface="Arial"/>
            </a:endParaRPr>
          </a:p>
          <a:p>
            <a:pPr indent="-393700" lvl="0" marL="457200" marR="0" rtl="0" algn="l">
              <a:spcBef>
                <a:spcPts val="600"/>
              </a:spcBef>
              <a:spcAft>
                <a:spcPts val="0"/>
              </a:spcAft>
              <a:buClr>
                <a:srgbClr val="2E75B5"/>
              </a:buClr>
              <a:buSzPts val="2600"/>
              <a:buFont typeface="Arial"/>
              <a:buChar char="-"/>
            </a:pPr>
            <a:r>
              <a:rPr b="0" i="0" lang="fr-FR" sz="2000" u="none" cap="none" strike="noStrike">
                <a:solidFill>
                  <a:srgbClr val="595959"/>
                </a:solidFill>
                <a:latin typeface="Arial"/>
                <a:ea typeface="Arial"/>
                <a:cs typeface="Arial"/>
                <a:sym typeface="Arial"/>
              </a:rPr>
              <a:t>noter le nouveau lexique au tableau ;</a:t>
            </a:r>
            <a:endParaRPr b="0" i="0" sz="2000" u="none" cap="none" strike="noStrike">
              <a:solidFill>
                <a:srgbClr val="595959"/>
              </a:solidFill>
              <a:latin typeface="Arial"/>
              <a:ea typeface="Arial"/>
              <a:cs typeface="Arial"/>
              <a:sym typeface="Arial"/>
            </a:endParaRPr>
          </a:p>
          <a:p>
            <a:pPr indent="-393700" lvl="0" marL="457200" marR="0" rtl="0" algn="l">
              <a:spcBef>
                <a:spcPts val="600"/>
              </a:spcBef>
              <a:spcAft>
                <a:spcPts val="0"/>
              </a:spcAft>
              <a:buClr>
                <a:srgbClr val="2E75B5"/>
              </a:buClr>
              <a:buSzPts val="2600"/>
              <a:buFont typeface="Arial"/>
              <a:buChar char="-"/>
            </a:pPr>
            <a:r>
              <a:rPr b="0" i="0" lang="fr-FR" sz="2000" u="none" cap="none" strike="noStrike">
                <a:solidFill>
                  <a:srgbClr val="595959"/>
                </a:solidFill>
                <a:latin typeface="Arial"/>
                <a:ea typeface="Arial"/>
                <a:cs typeface="Arial"/>
                <a:sym typeface="Arial"/>
              </a:rPr>
              <a:t>expliquer la leçon en ayant recours à la mime, aux images, aux dessins… ;</a:t>
            </a:r>
            <a:endParaRPr b="0" i="0" sz="2000" u="none" cap="none" strike="noStrike">
              <a:solidFill>
                <a:srgbClr val="595959"/>
              </a:solidFill>
              <a:latin typeface="Arial"/>
              <a:ea typeface="Arial"/>
              <a:cs typeface="Arial"/>
              <a:sym typeface="Arial"/>
            </a:endParaRPr>
          </a:p>
          <a:p>
            <a:pPr indent="-381000" lvl="0" marL="457200" marR="0" rtl="0" algn="l">
              <a:spcBef>
                <a:spcPts val="600"/>
              </a:spcBef>
              <a:spcAft>
                <a:spcPts val="0"/>
              </a:spcAft>
              <a:buClr>
                <a:srgbClr val="2E75B5"/>
              </a:buClr>
              <a:buSzPts val="2400"/>
              <a:buFont typeface="Arial"/>
              <a:buChar char="-"/>
            </a:pPr>
            <a:r>
              <a:rPr b="0" i="0" lang="fr-FR" sz="2000" u="none" cap="none" strike="noStrike">
                <a:solidFill>
                  <a:srgbClr val="595959"/>
                </a:solidFill>
                <a:latin typeface="Arial"/>
                <a:ea typeface="Arial"/>
                <a:cs typeface="Arial"/>
                <a:sym typeface="Arial"/>
              </a:rPr>
              <a:t>analyser/ décortiquer et expliciter la consigne (le contexte, le qui, où, quand, quoi) ;</a:t>
            </a:r>
            <a:endParaRPr b="0" i="0" sz="2000" u="none" cap="none" strike="noStrike">
              <a:solidFill>
                <a:srgbClr val="595959"/>
              </a:solidFill>
              <a:latin typeface="Arial"/>
              <a:ea typeface="Arial"/>
              <a:cs typeface="Arial"/>
              <a:sym typeface="Arial"/>
            </a:endParaRPr>
          </a:p>
          <a:p>
            <a:pPr indent="-393700" lvl="0" marL="457200" marR="0" rtl="0" algn="l">
              <a:spcBef>
                <a:spcPts val="600"/>
              </a:spcBef>
              <a:spcAft>
                <a:spcPts val="0"/>
              </a:spcAft>
              <a:buClr>
                <a:srgbClr val="2E75B5"/>
              </a:buClr>
              <a:buSzPts val="2600"/>
              <a:buFont typeface="Arial"/>
              <a:buChar char="-"/>
            </a:pPr>
            <a:r>
              <a:rPr b="0" i="0" lang="fr-FR" sz="2000" u="none" cap="none" strike="noStrike">
                <a:solidFill>
                  <a:srgbClr val="595959"/>
                </a:solidFill>
                <a:latin typeface="Arial"/>
                <a:ea typeface="Arial"/>
                <a:cs typeface="Arial"/>
                <a:sym typeface="Arial"/>
              </a:rPr>
              <a:t>privilégier le travail en petits groupes (homogènes, hétérogènes...) ; </a:t>
            </a:r>
            <a:endParaRPr b="0" i="0" sz="2000" u="none" cap="none" strike="noStrike">
              <a:solidFill>
                <a:srgbClr val="595959"/>
              </a:solidFill>
              <a:latin typeface="Arial"/>
              <a:ea typeface="Arial"/>
              <a:cs typeface="Arial"/>
              <a:sym typeface="Arial"/>
            </a:endParaRPr>
          </a:p>
          <a:p>
            <a:pPr indent="-381000" lvl="0" marL="457200" marR="0" rtl="0" algn="l">
              <a:spcBef>
                <a:spcPts val="600"/>
              </a:spcBef>
              <a:spcAft>
                <a:spcPts val="0"/>
              </a:spcAft>
              <a:buClr>
                <a:srgbClr val="2E75B5"/>
              </a:buClr>
              <a:buSzPts val="2400"/>
              <a:buFont typeface="Arial"/>
              <a:buChar char="-"/>
            </a:pPr>
            <a:r>
              <a:rPr b="0" i="0" lang="fr-FR" sz="2000" u="none" cap="none" strike="noStrike">
                <a:solidFill>
                  <a:srgbClr val="595959"/>
                </a:solidFill>
                <a:latin typeface="Arial"/>
                <a:ea typeface="Arial"/>
                <a:cs typeface="Arial"/>
                <a:sym typeface="Arial"/>
              </a:rPr>
              <a:t>circuler et surveiller de près les apprenants pendant le travail autonome ou en groupes. Les guider et ne pas donner tout de suite les réponses ;</a:t>
            </a:r>
            <a:endParaRPr b="0" i="0" sz="2000" u="none" cap="none" strike="noStrike">
              <a:solidFill>
                <a:srgbClr val="595959"/>
              </a:solidFill>
              <a:latin typeface="Arial"/>
              <a:ea typeface="Arial"/>
              <a:cs typeface="Arial"/>
              <a:sym typeface="Arial"/>
            </a:endParaRPr>
          </a:p>
          <a:p>
            <a:pPr indent="-381000" lvl="0" marL="457200" marR="0" rtl="0" algn="l">
              <a:spcBef>
                <a:spcPts val="600"/>
              </a:spcBef>
              <a:spcAft>
                <a:spcPts val="600"/>
              </a:spcAft>
              <a:buClr>
                <a:srgbClr val="2E75B5"/>
              </a:buClr>
              <a:buSzPts val="2400"/>
              <a:buFont typeface="Arial"/>
              <a:buChar char="-"/>
            </a:pPr>
            <a:r>
              <a:rPr b="0" i="0" lang="fr-FR" sz="2000" u="none" cap="none" strike="noStrike">
                <a:solidFill>
                  <a:srgbClr val="595959"/>
                </a:solidFill>
                <a:latin typeface="Arial"/>
                <a:ea typeface="Arial"/>
                <a:cs typeface="Arial"/>
                <a:sym typeface="Arial"/>
              </a:rPr>
              <a:t>varier les activités.</a:t>
            </a:r>
            <a:endParaRPr b="0" i="0" sz="2000" u="none" cap="none" strike="noStrike">
              <a:solidFill>
                <a:srgbClr val="595959"/>
              </a:solidFill>
              <a:latin typeface="Arial"/>
              <a:ea typeface="Arial"/>
              <a:cs typeface="Arial"/>
              <a:sym typeface="Arial"/>
            </a:endParaRPr>
          </a:p>
        </p:txBody>
      </p:sp>
      <p:sp>
        <p:nvSpPr>
          <p:cNvPr id="119" name="Google Shape;119;p18"/>
          <p:cNvSpPr txBox="1"/>
          <p:nvPr>
            <p:ph idx="1" type="body"/>
          </p:nvPr>
        </p:nvSpPr>
        <p:spPr>
          <a:xfrm>
            <a:off x="0" y="538921"/>
            <a:ext cx="12192000" cy="584775"/>
          </a:xfrm>
          <a:prstGeom prst="rect">
            <a:avLst/>
          </a:prstGeom>
          <a:solidFill>
            <a:srgbClr val="A1C4E3"/>
          </a:solidFill>
          <a:ln>
            <a:noFill/>
          </a:ln>
        </p:spPr>
        <p:txBody>
          <a:bodyPr anchorCtr="0" anchor="ctr" bIns="45700" lIns="91425" spcFirstLastPara="1" rIns="91425" wrap="square" tIns="45700">
            <a:normAutofit/>
          </a:bodyPr>
          <a:lstStyle/>
          <a:p>
            <a:pPr indent="0" lvl="0" marL="457200" rtl="0" algn="l">
              <a:lnSpc>
                <a:spcPct val="90000"/>
              </a:lnSpc>
              <a:spcBef>
                <a:spcPts val="0"/>
              </a:spcBef>
              <a:spcAft>
                <a:spcPts val="0"/>
              </a:spcAft>
              <a:buClr>
                <a:srgbClr val="002060"/>
              </a:buClr>
              <a:buSzPts val="3200"/>
              <a:buFont typeface="Arial"/>
              <a:buNone/>
            </a:pPr>
            <a:r>
              <a:rPr lang="fr-FR"/>
              <a:t>Remarques d’ordre général</a:t>
            </a:r>
            <a:endParaRPr/>
          </a:p>
        </p:txBody>
      </p:sp>
      <p:pic>
        <p:nvPicPr>
          <p:cNvPr descr="A picture containing text, vector graphics&#10;&#10;Description automatically generated" id="120" name="Google Shape;120;p18"/>
          <p:cNvPicPr preferRelativeResize="0"/>
          <p:nvPr/>
        </p:nvPicPr>
        <p:blipFill rotWithShape="1">
          <a:blip r:embed="rId3">
            <a:alphaModFix/>
          </a:blip>
          <a:srcRect b="0" l="0" r="0" t="0"/>
          <a:stretch/>
        </p:blipFill>
        <p:spPr>
          <a:xfrm flipH="1">
            <a:off x="11328150" y="37014"/>
            <a:ext cx="863850" cy="178077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24" name="Shape 124"/>
        <p:cNvGrpSpPr/>
        <p:nvPr/>
      </p:nvGrpSpPr>
      <p:grpSpPr>
        <a:xfrm>
          <a:off x="0" y="0"/>
          <a:ext cx="0" cy="0"/>
          <a:chOff x="0" y="0"/>
          <a:chExt cx="0" cy="0"/>
        </a:xfrm>
      </p:grpSpPr>
      <p:sp>
        <p:nvSpPr>
          <p:cNvPr id="125" name="Google Shape;125;p19"/>
          <p:cNvSpPr txBox="1"/>
          <p:nvPr/>
        </p:nvSpPr>
        <p:spPr>
          <a:xfrm>
            <a:off x="532304" y="1123696"/>
            <a:ext cx="10795846" cy="4785895"/>
          </a:xfrm>
          <a:prstGeom prst="rect">
            <a:avLst/>
          </a:prstGeom>
          <a:noFill/>
          <a:ln>
            <a:noFill/>
          </a:ln>
        </p:spPr>
        <p:txBody>
          <a:bodyPr anchorCtr="0" anchor="t" bIns="91425" lIns="91425" spcFirstLastPara="1" rIns="91425" wrap="square" tIns="91425">
            <a:spAutoFit/>
          </a:bodyPr>
          <a:lstStyle/>
          <a:p>
            <a:pPr indent="0" lvl="0" marL="0" marR="0" rtl="0" algn="l">
              <a:lnSpc>
                <a:spcPct val="120000"/>
              </a:lnSpc>
              <a:spcBef>
                <a:spcPts val="0"/>
              </a:spcBef>
              <a:spcAft>
                <a:spcPts val="0"/>
              </a:spcAft>
              <a:buNone/>
            </a:pPr>
            <a:r>
              <a:rPr b="0" i="0" lang="fr-FR" sz="2000" u="none" cap="none" strike="noStrike">
                <a:solidFill>
                  <a:srgbClr val="595959"/>
                </a:solidFill>
                <a:latin typeface="Calibri"/>
                <a:ea typeface="Calibri"/>
                <a:cs typeface="Calibri"/>
                <a:sym typeface="Calibri"/>
              </a:rPr>
              <a:t>Enseigner la compréhension/expression orale permet aux apprenants d'être exposés au français oral (débit, intonation…) et de s'exprimer dans différentes situations de communication. </a:t>
            </a:r>
            <a:endParaRPr b="0" i="0" sz="2000" u="none" cap="none" strike="noStrike">
              <a:solidFill>
                <a:srgbClr val="595959"/>
              </a:solidFill>
              <a:latin typeface="Calibri"/>
              <a:ea typeface="Calibri"/>
              <a:cs typeface="Calibri"/>
              <a:sym typeface="Calibri"/>
            </a:endParaRPr>
          </a:p>
          <a:p>
            <a:pPr indent="0" lvl="0" marL="0" marR="0" rtl="0" algn="l">
              <a:lnSpc>
                <a:spcPct val="120000"/>
              </a:lnSpc>
              <a:spcBef>
                <a:spcPts val="600"/>
              </a:spcBef>
              <a:spcAft>
                <a:spcPts val="0"/>
              </a:spcAft>
              <a:buNone/>
            </a:pPr>
            <a:r>
              <a:rPr b="0" i="0" lang="fr-FR" sz="2000" u="none" cap="none" strike="noStrike">
                <a:solidFill>
                  <a:srgbClr val="595959"/>
                </a:solidFill>
                <a:latin typeface="Calibri"/>
                <a:ea typeface="Calibri"/>
                <a:cs typeface="Calibri"/>
                <a:sym typeface="Calibri"/>
              </a:rPr>
              <a:t>Le choix des textes de CO respecte les thèmes de votre manuel scolaire et tient compte des centres d'intérêt de vos apprenants. </a:t>
            </a:r>
            <a:endParaRPr b="0" i="0" sz="2000" u="none" cap="none" strike="noStrike">
              <a:solidFill>
                <a:srgbClr val="595959"/>
              </a:solidFill>
              <a:latin typeface="Calibri"/>
              <a:ea typeface="Calibri"/>
              <a:cs typeface="Calibri"/>
              <a:sym typeface="Calibri"/>
            </a:endParaRPr>
          </a:p>
          <a:p>
            <a:pPr indent="0" lvl="0" marL="0" marR="0" rtl="0" algn="l">
              <a:lnSpc>
                <a:spcPct val="120000"/>
              </a:lnSpc>
              <a:spcBef>
                <a:spcPts val="600"/>
              </a:spcBef>
              <a:spcAft>
                <a:spcPts val="0"/>
              </a:spcAft>
              <a:buNone/>
            </a:pPr>
            <a:r>
              <a:rPr b="0" i="0" lang="fr-FR" sz="2000" u="none" cap="none" strike="noStrike">
                <a:solidFill>
                  <a:srgbClr val="595959"/>
                </a:solidFill>
                <a:latin typeface="Calibri"/>
                <a:ea typeface="Calibri"/>
                <a:cs typeface="Calibri"/>
                <a:sym typeface="Calibri"/>
              </a:rPr>
              <a:t>La démarche adoptée s’inspire de celle préconisée par le département de français du CRDP.  En voici les étapes : </a:t>
            </a:r>
            <a:endParaRPr b="0" i="0" sz="2000" u="none" cap="none" strike="noStrike">
              <a:solidFill>
                <a:srgbClr val="595959"/>
              </a:solidFill>
              <a:latin typeface="Calibri"/>
              <a:ea typeface="Calibri"/>
              <a:cs typeface="Calibri"/>
              <a:sym typeface="Calibri"/>
            </a:endParaRPr>
          </a:p>
          <a:p>
            <a:pPr indent="-228600" lvl="0" marL="228600" marR="0" rtl="0" algn="l">
              <a:lnSpc>
                <a:spcPct val="120000"/>
              </a:lnSpc>
              <a:spcBef>
                <a:spcPts val="600"/>
              </a:spcBef>
              <a:spcAft>
                <a:spcPts val="0"/>
              </a:spcAft>
              <a:buClr>
                <a:srgbClr val="2E75B5"/>
              </a:buClr>
              <a:buSzPts val="1800"/>
              <a:buFont typeface="Calibri"/>
              <a:buAutoNum type="arabicPeriod"/>
            </a:pPr>
            <a:r>
              <a:rPr b="1" i="0" lang="fr-FR" sz="2000" u="none" cap="none" strike="noStrike">
                <a:solidFill>
                  <a:srgbClr val="595959"/>
                </a:solidFill>
                <a:latin typeface="Calibri"/>
                <a:ea typeface="Calibri"/>
                <a:cs typeface="Calibri"/>
                <a:sym typeface="Calibri"/>
              </a:rPr>
              <a:t>Sensibilisation </a:t>
            </a:r>
            <a:endParaRPr b="1" i="0" sz="2000" u="none" cap="none" strike="noStrike">
              <a:solidFill>
                <a:srgbClr val="595959"/>
              </a:solidFill>
              <a:latin typeface="Calibri"/>
              <a:ea typeface="Calibri"/>
              <a:cs typeface="Calibri"/>
              <a:sym typeface="Calibri"/>
            </a:endParaRPr>
          </a:p>
          <a:p>
            <a:pPr indent="0" lvl="0" marL="0" marR="0" rtl="0" algn="l">
              <a:lnSpc>
                <a:spcPct val="120000"/>
              </a:lnSpc>
              <a:spcBef>
                <a:spcPts val="600"/>
              </a:spcBef>
              <a:spcAft>
                <a:spcPts val="0"/>
              </a:spcAft>
              <a:buNone/>
            </a:pPr>
            <a:r>
              <a:rPr b="0" i="0" lang="fr-FR" sz="2000" u="none" cap="none" strike="noStrike">
                <a:solidFill>
                  <a:srgbClr val="595959"/>
                </a:solidFill>
                <a:latin typeface="Calibri"/>
                <a:ea typeface="Calibri"/>
                <a:cs typeface="Calibri"/>
                <a:sym typeface="Calibri"/>
              </a:rPr>
              <a:t>À partir d’une image, mobiliser les anciens acquis sur le thème et introduire le lexique. </a:t>
            </a:r>
            <a:endParaRPr b="0" i="0" sz="2000" u="none" cap="none" strike="noStrike">
              <a:solidFill>
                <a:srgbClr val="595959"/>
              </a:solidFill>
              <a:latin typeface="Calibri"/>
              <a:ea typeface="Calibri"/>
              <a:cs typeface="Calibri"/>
              <a:sym typeface="Calibri"/>
            </a:endParaRPr>
          </a:p>
          <a:p>
            <a:pPr indent="-228600" lvl="0" marL="228600" marR="0" rtl="0" algn="l">
              <a:lnSpc>
                <a:spcPct val="120000"/>
              </a:lnSpc>
              <a:spcBef>
                <a:spcPts val="600"/>
              </a:spcBef>
              <a:spcAft>
                <a:spcPts val="0"/>
              </a:spcAft>
              <a:buClr>
                <a:srgbClr val="2E75B5"/>
              </a:buClr>
              <a:buSzPts val="1800"/>
              <a:buFont typeface="Calibri"/>
              <a:buAutoNum type="arabicPeriod" startAt="2"/>
            </a:pPr>
            <a:r>
              <a:rPr b="1" i="0" lang="fr-FR" sz="2000" u="none" cap="none" strike="noStrike">
                <a:solidFill>
                  <a:srgbClr val="595959"/>
                </a:solidFill>
                <a:latin typeface="Calibri"/>
                <a:ea typeface="Calibri"/>
                <a:cs typeface="Calibri"/>
                <a:sym typeface="Calibri"/>
              </a:rPr>
              <a:t>Anticipation </a:t>
            </a:r>
            <a:endParaRPr b="1" i="0" sz="2000" u="none" cap="none" strike="noStrike">
              <a:solidFill>
                <a:srgbClr val="595959"/>
              </a:solidFill>
              <a:latin typeface="Calibri"/>
              <a:ea typeface="Calibri"/>
              <a:cs typeface="Calibri"/>
              <a:sym typeface="Calibri"/>
            </a:endParaRPr>
          </a:p>
          <a:p>
            <a:pPr indent="0" lvl="0" marL="0" marR="0" rtl="0" algn="l">
              <a:lnSpc>
                <a:spcPct val="120000"/>
              </a:lnSpc>
              <a:spcBef>
                <a:spcPts val="600"/>
              </a:spcBef>
              <a:spcAft>
                <a:spcPts val="600"/>
              </a:spcAft>
              <a:buClr>
                <a:srgbClr val="595959"/>
              </a:buClr>
              <a:buSzPts val="2000"/>
              <a:buFont typeface="Arial"/>
              <a:buNone/>
            </a:pPr>
            <a:r>
              <a:rPr b="0" i="0" lang="fr-FR" sz="2000" u="none" cap="none" strike="noStrike">
                <a:solidFill>
                  <a:srgbClr val="595959"/>
                </a:solidFill>
                <a:latin typeface="Arial"/>
                <a:ea typeface="Arial"/>
                <a:cs typeface="Arial"/>
                <a:sym typeface="Arial"/>
              </a:rPr>
              <a:t>É</a:t>
            </a:r>
            <a:r>
              <a:rPr b="0" i="0" lang="fr-FR" sz="2000" u="none" cap="none" strike="noStrike">
                <a:solidFill>
                  <a:srgbClr val="595959"/>
                </a:solidFill>
                <a:latin typeface="Calibri"/>
                <a:ea typeface="Calibri"/>
                <a:cs typeface="Calibri"/>
                <a:sym typeface="Calibri"/>
              </a:rPr>
              <a:t>mettre des hypothèses sur les paramètres de la situation de communication.</a:t>
            </a:r>
            <a:endParaRPr b="0" i="0" sz="2000" u="none" cap="none" strike="noStrike">
              <a:solidFill>
                <a:srgbClr val="595959"/>
              </a:solidFill>
              <a:latin typeface="Calibri"/>
              <a:ea typeface="Calibri"/>
              <a:cs typeface="Calibri"/>
              <a:sym typeface="Calibri"/>
            </a:endParaRPr>
          </a:p>
        </p:txBody>
      </p:sp>
      <p:sp>
        <p:nvSpPr>
          <p:cNvPr id="126" name="Google Shape;126;p19"/>
          <p:cNvSpPr txBox="1"/>
          <p:nvPr>
            <p:ph idx="1" type="body"/>
          </p:nvPr>
        </p:nvSpPr>
        <p:spPr>
          <a:xfrm>
            <a:off x="0" y="538921"/>
            <a:ext cx="12192000" cy="584775"/>
          </a:xfrm>
          <a:prstGeom prst="rect">
            <a:avLst/>
          </a:prstGeom>
          <a:solidFill>
            <a:srgbClr val="A1C4E3"/>
          </a:solidFill>
          <a:ln>
            <a:noFill/>
          </a:ln>
        </p:spPr>
        <p:txBody>
          <a:bodyPr anchorCtr="0" anchor="ctr" bIns="45700" lIns="91425" spcFirstLastPara="1" rIns="91425" wrap="square" tIns="45700">
            <a:normAutofit/>
          </a:bodyPr>
          <a:lstStyle/>
          <a:p>
            <a:pPr indent="0" lvl="0" marL="457200" rtl="0" algn="l">
              <a:lnSpc>
                <a:spcPct val="90000"/>
              </a:lnSpc>
              <a:spcBef>
                <a:spcPts val="0"/>
              </a:spcBef>
              <a:spcAft>
                <a:spcPts val="0"/>
              </a:spcAft>
              <a:buClr>
                <a:srgbClr val="002060"/>
              </a:buClr>
              <a:buSzPts val="3200"/>
              <a:buFont typeface="Arial"/>
              <a:buNone/>
            </a:pPr>
            <a:r>
              <a:rPr lang="fr-FR"/>
              <a:t>Démarche de la compréhension de l’oral</a:t>
            </a:r>
            <a:endParaRPr/>
          </a:p>
        </p:txBody>
      </p:sp>
      <p:pic>
        <p:nvPicPr>
          <p:cNvPr descr="A picture containing text, vector graphics&#10;&#10;Description automatically generated" id="127" name="Google Shape;127;p19"/>
          <p:cNvPicPr preferRelativeResize="0"/>
          <p:nvPr/>
        </p:nvPicPr>
        <p:blipFill rotWithShape="1">
          <a:blip r:embed="rId3">
            <a:alphaModFix/>
          </a:blip>
          <a:srcRect b="0" l="0" r="0" t="0"/>
          <a:stretch/>
        </p:blipFill>
        <p:spPr>
          <a:xfrm flipH="1">
            <a:off x="11328150" y="37014"/>
            <a:ext cx="863850" cy="178077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31" name="Shape 131"/>
        <p:cNvGrpSpPr/>
        <p:nvPr/>
      </p:nvGrpSpPr>
      <p:grpSpPr>
        <a:xfrm>
          <a:off x="0" y="0"/>
          <a:ext cx="0" cy="0"/>
          <a:chOff x="0" y="0"/>
          <a:chExt cx="0" cy="0"/>
        </a:xfrm>
      </p:grpSpPr>
      <p:sp>
        <p:nvSpPr>
          <p:cNvPr id="132" name="Google Shape;132;p20"/>
          <p:cNvSpPr txBox="1"/>
          <p:nvPr/>
        </p:nvSpPr>
        <p:spPr>
          <a:xfrm>
            <a:off x="515326" y="1251868"/>
            <a:ext cx="10812824" cy="4647396"/>
          </a:xfrm>
          <a:prstGeom prst="rect">
            <a:avLst/>
          </a:prstGeom>
          <a:noFill/>
          <a:ln>
            <a:noFill/>
          </a:ln>
        </p:spPr>
        <p:txBody>
          <a:bodyPr anchorCtr="0" anchor="t" bIns="91425" lIns="91425" spcFirstLastPara="1" rIns="91425" wrap="square" tIns="91425">
            <a:spAutoFit/>
          </a:bodyPr>
          <a:lstStyle/>
          <a:p>
            <a:pPr indent="0" lvl="0" marL="0" marR="0" rtl="0" algn="l">
              <a:lnSpc>
                <a:spcPct val="120000"/>
              </a:lnSpc>
              <a:spcBef>
                <a:spcPts val="0"/>
              </a:spcBef>
              <a:spcAft>
                <a:spcPts val="0"/>
              </a:spcAft>
              <a:buNone/>
            </a:pPr>
            <a:r>
              <a:rPr b="1" i="0" lang="fr-FR" sz="2000" u="none" cap="none" strike="noStrike">
                <a:solidFill>
                  <a:srgbClr val="2E75B5"/>
                </a:solidFill>
                <a:latin typeface="Calibri"/>
                <a:ea typeface="Calibri"/>
                <a:cs typeface="Calibri"/>
                <a:sym typeface="Calibri"/>
              </a:rPr>
              <a:t>3-</a:t>
            </a:r>
            <a:r>
              <a:rPr b="0" i="0" lang="fr-FR" sz="2000" u="none" cap="none" strike="noStrike">
                <a:solidFill>
                  <a:srgbClr val="2E75B5"/>
                </a:solidFill>
                <a:latin typeface="Calibri"/>
                <a:ea typeface="Calibri"/>
                <a:cs typeface="Calibri"/>
                <a:sym typeface="Calibri"/>
              </a:rPr>
              <a:t> </a:t>
            </a:r>
            <a:r>
              <a:rPr b="1" i="0" lang="fr-FR" sz="2000" u="none" cap="none" strike="noStrike">
                <a:solidFill>
                  <a:srgbClr val="595959"/>
                </a:solidFill>
                <a:latin typeface="Calibri"/>
                <a:ea typeface="Calibri"/>
                <a:cs typeface="Calibri"/>
                <a:sym typeface="Calibri"/>
              </a:rPr>
              <a:t>Compréhension globale :</a:t>
            </a:r>
            <a:r>
              <a:rPr b="0" i="0" lang="fr-FR" sz="2000" u="none" cap="none" strike="noStrike">
                <a:solidFill>
                  <a:srgbClr val="595959"/>
                </a:solidFill>
                <a:latin typeface="Calibri"/>
                <a:ea typeface="Calibri"/>
                <a:cs typeface="Calibri"/>
                <a:sym typeface="Calibri"/>
              </a:rPr>
              <a:t> </a:t>
            </a:r>
            <a:endParaRPr b="0" i="0" sz="2000" u="none" cap="none" strike="noStrike">
              <a:solidFill>
                <a:srgbClr val="595959"/>
              </a:solidFill>
              <a:latin typeface="Calibri"/>
              <a:ea typeface="Calibri"/>
              <a:cs typeface="Calibri"/>
              <a:sym typeface="Calibri"/>
            </a:endParaRPr>
          </a:p>
          <a:p>
            <a:pPr indent="0" lvl="0" marL="292100" marR="0" rtl="0" algn="l">
              <a:lnSpc>
                <a:spcPct val="120000"/>
              </a:lnSpc>
              <a:spcBef>
                <a:spcPts val="600"/>
              </a:spcBef>
              <a:spcAft>
                <a:spcPts val="0"/>
              </a:spcAft>
              <a:buNone/>
            </a:pPr>
            <a:r>
              <a:rPr b="0" i="0" lang="fr-FR" sz="2000" u="none" cap="none" strike="noStrike">
                <a:solidFill>
                  <a:srgbClr val="595959"/>
                </a:solidFill>
                <a:latin typeface="Calibri"/>
                <a:ea typeface="Calibri"/>
                <a:cs typeface="Calibri"/>
                <a:sym typeface="Calibri"/>
              </a:rPr>
              <a:t>- 1ère écoute </a:t>
            </a:r>
            <a:endParaRPr b="0" i="0" sz="2000" u="none" cap="none" strike="noStrike">
              <a:solidFill>
                <a:srgbClr val="595959"/>
              </a:solidFill>
              <a:latin typeface="Calibri"/>
              <a:ea typeface="Calibri"/>
              <a:cs typeface="Calibri"/>
              <a:sym typeface="Calibri"/>
            </a:endParaRPr>
          </a:p>
          <a:p>
            <a:pPr indent="0" lvl="0" marL="292100" marR="0" rtl="0" algn="l">
              <a:lnSpc>
                <a:spcPct val="120000"/>
              </a:lnSpc>
              <a:spcBef>
                <a:spcPts val="600"/>
              </a:spcBef>
              <a:spcAft>
                <a:spcPts val="0"/>
              </a:spcAft>
              <a:buNone/>
            </a:pPr>
            <a:r>
              <a:rPr b="0" i="0" lang="fr-FR" sz="2000" u="none" cap="none" strike="noStrike">
                <a:solidFill>
                  <a:srgbClr val="595959"/>
                </a:solidFill>
                <a:latin typeface="Calibri"/>
                <a:ea typeface="Calibri"/>
                <a:cs typeface="Calibri"/>
                <a:sym typeface="Calibri"/>
              </a:rPr>
              <a:t>  Vérifier les hypothèses.</a:t>
            </a:r>
            <a:endParaRPr b="0" i="0" sz="2000" u="none" cap="none" strike="noStrike">
              <a:solidFill>
                <a:srgbClr val="595959"/>
              </a:solidFill>
              <a:latin typeface="Calibri"/>
              <a:ea typeface="Calibri"/>
              <a:cs typeface="Calibri"/>
              <a:sym typeface="Calibri"/>
            </a:endParaRPr>
          </a:p>
          <a:p>
            <a:pPr indent="0" lvl="0" marL="292100" marR="0" rtl="0" algn="l">
              <a:lnSpc>
                <a:spcPct val="120000"/>
              </a:lnSpc>
              <a:spcBef>
                <a:spcPts val="600"/>
              </a:spcBef>
              <a:spcAft>
                <a:spcPts val="0"/>
              </a:spcAft>
              <a:buNone/>
            </a:pPr>
            <a:r>
              <a:rPr b="0" i="0" lang="fr-FR" sz="2000" u="none" cap="none" strike="noStrike">
                <a:solidFill>
                  <a:srgbClr val="595959"/>
                </a:solidFill>
                <a:latin typeface="Calibri"/>
                <a:ea typeface="Calibri"/>
                <a:cs typeface="Calibri"/>
                <a:sym typeface="Calibri"/>
              </a:rPr>
              <a:t>  Dégager l’idée principale du document.</a:t>
            </a:r>
            <a:endParaRPr b="0" i="0" sz="2000" u="none" cap="none" strike="noStrike">
              <a:solidFill>
                <a:srgbClr val="595959"/>
              </a:solidFill>
              <a:latin typeface="Calibri"/>
              <a:ea typeface="Calibri"/>
              <a:cs typeface="Calibri"/>
              <a:sym typeface="Calibri"/>
            </a:endParaRPr>
          </a:p>
          <a:p>
            <a:pPr indent="0" lvl="0" marL="0" marR="0" rtl="0" algn="l">
              <a:lnSpc>
                <a:spcPct val="120000"/>
              </a:lnSpc>
              <a:spcBef>
                <a:spcPts val="600"/>
              </a:spcBef>
              <a:spcAft>
                <a:spcPts val="0"/>
              </a:spcAft>
              <a:buClr>
                <a:srgbClr val="000000"/>
              </a:buClr>
              <a:buSzPts val="1800"/>
              <a:buFont typeface="Arial"/>
              <a:buNone/>
            </a:pPr>
            <a:r>
              <a:rPr b="1" i="0" lang="fr-FR" sz="2000" u="none" cap="none" strike="noStrike">
                <a:solidFill>
                  <a:srgbClr val="2E75B5"/>
                </a:solidFill>
                <a:latin typeface="Calibri"/>
                <a:ea typeface="Calibri"/>
                <a:cs typeface="Calibri"/>
                <a:sym typeface="Calibri"/>
              </a:rPr>
              <a:t>4- </a:t>
            </a:r>
            <a:r>
              <a:rPr b="1" i="0" lang="fr-FR" sz="2000" u="none" cap="none" strike="noStrike">
                <a:solidFill>
                  <a:srgbClr val="595959"/>
                </a:solidFill>
                <a:latin typeface="Calibri"/>
                <a:ea typeface="Calibri"/>
                <a:cs typeface="Calibri"/>
                <a:sym typeface="Calibri"/>
              </a:rPr>
              <a:t>Compréhension détaillée :</a:t>
            </a:r>
            <a:endParaRPr b="1" i="0" sz="2000" u="none" cap="none" strike="noStrike">
              <a:solidFill>
                <a:srgbClr val="595959"/>
              </a:solidFill>
              <a:latin typeface="Calibri"/>
              <a:ea typeface="Calibri"/>
              <a:cs typeface="Calibri"/>
              <a:sym typeface="Calibri"/>
            </a:endParaRPr>
          </a:p>
          <a:p>
            <a:pPr indent="-228600" lvl="0" marL="520700" marR="0" rtl="0" algn="l">
              <a:lnSpc>
                <a:spcPct val="120000"/>
              </a:lnSpc>
              <a:spcBef>
                <a:spcPts val="600"/>
              </a:spcBef>
              <a:spcAft>
                <a:spcPts val="0"/>
              </a:spcAft>
              <a:buClr>
                <a:srgbClr val="2E75B5"/>
              </a:buClr>
              <a:buSzPts val="1800"/>
              <a:buFont typeface="Arial"/>
              <a:buChar char="-"/>
            </a:pPr>
            <a:r>
              <a:rPr b="0" i="0" lang="fr-FR" sz="2000" u="none" cap="none" strike="noStrike">
                <a:solidFill>
                  <a:srgbClr val="595959"/>
                </a:solidFill>
                <a:latin typeface="Calibri"/>
                <a:ea typeface="Calibri"/>
                <a:cs typeface="Calibri"/>
                <a:sym typeface="Calibri"/>
              </a:rPr>
              <a:t>2e écoute </a:t>
            </a:r>
            <a:endParaRPr/>
          </a:p>
          <a:p>
            <a:pPr indent="0" lvl="0" marL="520700" marR="0" rtl="0" algn="l">
              <a:lnSpc>
                <a:spcPct val="120000"/>
              </a:lnSpc>
              <a:spcBef>
                <a:spcPts val="600"/>
              </a:spcBef>
              <a:spcAft>
                <a:spcPts val="0"/>
              </a:spcAft>
              <a:buNone/>
            </a:pPr>
            <a:r>
              <a:rPr b="0" i="0" lang="fr-FR" sz="2000" u="none" cap="none" strike="noStrike">
                <a:solidFill>
                  <a:srgbClr val="595959"/>
                </a:solidFill>
                <a:latin typeface="Calibri"/>
                <a:ea typeface="Calibri"/>
                <a:cs typeface="Calibri"/>
                <a:sym typeface="Calibri"/>
              </a:rPr>
              <a:t>Repérer les détails du document : </a:t>
            </a:r>
            <a:endParaRPr/>
          </a:p>
          <a:p>
            <a:pPr indent="0" lvl="0" marL="520700" marR="0" rtl="0" algn="l">
              <a:lnSpc>
                <a:spcPct val="120000"/>
              </a:lnSpc>
              <a:spcBef>
                <a:spcPts val="600"/>
              </a:spcBef>
              <a:spcAft>
                <a:spcPts val="0"/>
              </a:spcAft>
              <a:buNone/>
            </a:pPr>
            <a:r>
              <a:rPr b="0" i="0" lang="fr-FR" sz="2000" u="none" cap="none" strike="noStrike">
                <a:solidFill>
                  <a:srgbClr val="595959"/>
                </a:solidFill>
                <a:latin typeface="Calibri"/>
                <a:ea typeface="Calibri"/>
                <a:cs typeface="Calibri"/>
                <a:sym typeface="Calibri"/>
              </a:rPr>
              <a:t>Les questions doivent viser les trois niveaux de compréhension : repérer, interpréter, évaluer.</a:t>
            </a:r>
            <a:endParaRPr/>
          </a:p>
          <a:p>
            <a:pPr indent="-228600" lvl="0" marL="520700" marR="0" rtl="0" algn="l">
              <a:lnSpc>
                <a:spcPct val="120000"/>
              </a:lnSpc>
              <a:spcBef>
                <a:spcPts val="600"/>
              </a:spcBef>
              <a:spcAft>
                <a:spcPts val="0"/>
              </a:spcAft>
              <a:buClr>
                <a:srgbClr val="2E75B5"/>
              </a:buClr>
              <a:buSzPts val="1800"/>
              <a:buFont typeface="Arial"/>
              <a:buChar char="-"/>
            </a:pPr>
            <a:r>
              <a:rPr b="0" i="0" lang="fr-FR" sz="2000" u="none" cap="none" strike="noStrike">
                <a:solidFill>
                  <a:srgbClr val="595959"/>
                </a:solidFill>
                <a:latin typeface="Calibri"/>
                <a:ea typeface="Calibri"/>
                <a:cs typeface="Calibri"/>
                <a:sym typeface="Calibri"/>
              </a:rPr>
              <a:t>Lire les questions avant de faire écouter et répondre aux questions.</a:t>
            </a:r>
            <a:endParaRPr/>
          </a:p>
          <a:p>
            <a:pPr indent="0" lvl="0" marL="520700" marR="0" rtl="0" algn="l">
              <a:lnSpc>
                <a:spcPct val="120000"/>
              </a:lnSpc>
              <a:spcBef>
                <a:spcPts val="600"/>
              </a:spcBef>
              <a:spcAft>
                <a:spcPts val="600"/>
              </a:spcAft>
              <a:buNone/>
            </a:pPr>
            <a:r>
              <a:rPr b="0" i="0" lang="fr-FR" sz="2000" u="none" cap="none" strike="noStrike">
                <a:solidFill>
                  <a:srgbClr val="595959"/>
                </a:solidFill>
                <a:latin typeface="Calibri"/>
                <a:ea typeface="Calibri"/>
                <a:cs typeface="Calibri"/>
                <a:sym typeface="Calibri"/>
              </a:rPr>
              <a:t>Proposer une 3e écoute en cas de besoin. </a:t>
            </a:r>
            <a:endParaRPr/>
          </a:p>
        </p:txBody>
      </p:sp>
      <p:sp>
        <p:nvSpPr>
          <p:cNvPr id="133" name="Google Shape;133;p20"/>
          <p:cNvSpPr txBox="1"/>
          <p:nvPr>
            <p:ph idx="1" type="body"/>
          </p:nvPr>
        </p:nvSpPr>
        <p:spPr>
          <a:xfrm>
            <a:off x="0" y="538921"/>
            <a:ext cx="12192000" cy="584775"/>
          </a:xfrm>
          <a:prstGeom prst="rect">
            <a:avLst/>
          </a:prstGeom>
          <a:solidFill>
            <a:srgbClr val="A1C4E3"/>
          </a:solidFill>
          <a:ln>
            <a:noFill/>
          </a:ln>
        </p:spPr>
        <p:txBody>
          <a:bodyPr anchorCtr="0" anchor="ctr" bIns="45700" lIns="91425" spcFirstLastPara="1" rIns="91425" wrap="square" tIns="45700">
            <a:normAutofit/>
          </a:bodyPr>
          <a:lstStyle/>
          <a:p>
            <a:pPr indent="0" lvl="0" marL="457200" rtl="0" algn="l">
              <a:lnSpc>
                <a:spcPct val="90000"/>
              </a:lnSpc>
              <a:spcBef>
                <a:spcPts val="0"/>
              </a:spcBef>
              <a:spcAft>
                <a:spcPts val="0"/>
              </a:spcAft>
              <a:buClr>
                <a:srgbClr val="002060"/>
              </a:buClr>
              <a:buSzPts val="3200"/>
              <a:buFont typeface="Arial"/>
              <a:buNone/>
            </a:pPr>
            <a:r>
              <a:rPr lang="fr-FR"/>
              <a:t>Démarche de la compréhension de l’oral</a:t>
            </a:r>
            <a:endParaRPr/>
          </a:p>
        </p:txBody>
      </p:sp>
      <p:pic>
        <p:nvPicPr>
          <p:cNvPr descr="A picture containing text, vector graphics&#10;&#10;Description automatically generated" id="134" name="Google Shape;134;p20"/>
          <p:cNvPicPr preferRelativeResize="0"/>
          <p:nvPr/>
        </p:nvPicPr>
        <p:blipFill rotWithShape="1">
          <a:blip r:embed="rId3">
            <a:alphaModFix/>
          </a:blip>
          <a:srcRect b="0" l="0" r="0" t="0"/>
          <a:stretch/>
        </p:blipFill>
        <p:spPr>
          <a:xfrm flipH="1">
            <a:off x="11328150" y="37014"/>
            <a:ext cx="863850" cy="178077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39" name="Shape 139"/>
        <p:cNvGrpSpPr/>
        <p:nvPr/>
      </p:nvGrpSpPr>
      <p:grpSpPr>
        <a:xfrm>
          <a:off x="0" y="0"/>
          <a:ext cx="0" cy="0"/>
          <a:chOff x="0" y="0"/>
          <a:chExt cx="0" cy="0"/>
        </a:xfrm>
      </p:grpSpPr>
      <p:sp>
        <p:nvSpPr>
          <p:cNvPr id="140" name="Google Shape;140;p21"/>
          <p:cNvSpPr txBox="1"/>
          <p:nvPr/>
        </p:nvSpPr>
        <p:spPr>
          <a:xfrm>
            <a:off x="503025" y="1625603"/>
            <a:ext cx="10825125" cy="3739455"/>
          </a:xfrm>
          <a:prstGeom prst="rect">
            <a:avLst/>
          </a:prstGeom>
          <a:noFill/>
          <a:ln>
            <a:noFill/>
          </a:ln>
        </p:spPr>
        <p:txBody>
          <a:bodyPr anchorCtr="0" anchor="t" bIns="91425" lIns="91425" spcFirstLastPara="1" rIns="91425" wrap="square" tIns="91425">
            <a:spAutoFit/>
          </a:bodyPr>
          <a:lstStyle/>
          <a:p>
            <a:pPr indent="0" lvl="0" marL="0" marR="0" rtl="0" algn="l">
              <a:lnSpc>
                <a:spcPct val="150000"/>
              </a:lnSpc>
              <a:spcBef>
                <a:spcPts val="0"/>
              </a:spcBef>
              <a:spcAft>
                <a:spcPts val="0"/>
              </a:spcAft>
              <a:buClr>
                <a:srgbClr val="000000"/>
              </a:buClr>
              <a:buSzPts val="2500"/>
              <a:buFont typeface="Arial"/>
              <a:buNone/>
            </a:pPr>
            <a:r>
              <a:rPr b="1" i="0" lang="fr-FR" sz="2400" u="none" cap="none" strike="noStrike">
                <a:solidFill>
                  <a:srgbClr val="595959"/>
                </a:solidFill>
                <a:latin typeface="Arial"/>
                <a:ea typeface="Arial"/>
                <a:cs typeface="Arial"/>
                <a:sym typeface="Arial"/>
              </a:rPr>
              <a:t>L’activité introductrice </a:t>
            </a:r>
            <a:r>
              <a:rPr b="0" i="0" lang="fr-FR" sz="2400" u="none" cap="none" strike="noStrike">
                <a:solidFill>
                  <a:srgbClr val="595959"/>
                </a:solidFill>
                <a:latin typeface="Arial"/>
                <a:ea typeface="Arial"/>
                <a:cs typeface="Arial"/>
                <a:sym typeface="Arial"/>
              </a:rPr>
              <a:t>vise à mobiliser les anciens acquis et à sensibiliser les apprenants au thème et ou à l’objectif de la leçon. </a:t>
            </a:r>
            <a:endParaRPr b="0" i="0" sz="2400" u="none" cap="none" strike="noStrike">
              <a:solidFill>
                <a:srgbClr val="595959"/>
              </a:solidFill>
              <a:latin typeface="Arial"/>
              <a:ea typeface="Arial"/>
              <a:cs typeface="Arial"/>
              <a:sym typeface="Arial"/>
            </a:endParaRPr>
          </a:p>
          <a:p>
            <a:pPr indent="0" lvl="0" marL="0" marR="0" rtl="0" algn="l">
              <a:lnSpc>
                <a:spcPct val="150000"/>
              </a:lnSpc>
              <a:spcBef>
                <a:spcPts val="0"/>
              </a:spcBef>
              <a:spcAft>
                <a:spcPts val="0"/>
              </a:spcAft>
              <a:buClr>
                <a:srgbClr val="000000"/>
              </a:buClr>
              <a:buSzPts val="2500"/>
              <a:buFont typeface="Arial"/>
              <a:buNone/>
            </a:pPr>
            <a:r>
              <a:rPr b="0" i="0" lang="fr-FR" sz="2400" u="none" cap="none" strike="noStrike">
                <a:solidFill>
                  <a:srgbClr val="595959"/>
                </a:solidFill>
                <a:latin typeface="Arial"/>
                <a:ea typeface="Arial"/>
                <a:cs typeface="Arial"/>
                <a:sym typeface="Arial"/>
              </a:rPr>
              <a:t>Elle comprend trois parties :</a:t>
            </a:r>
            <a:endParaRPr b="0" i="0" sz="2400" u="none" cap="none" strike="noStrike">
              <a:solidFill>
                <a:srgbClr val="595959"/>
              </a:solidFill>
              <a:latin typeface="Arial"/>
              <a:ea typeface="Arial"/>
              <a:cs typeface="Arial"/>
              <a:sym typeface="Arial"/>
            </a:endParaRPr>
          </a:p>
          <a:p>
            <a:pPr indent="-393700" lvl="0" marL="457200" marR="0" rtl="0" algn="l">
              <a:spcBef>
                <a:spcPts val="0"/>
              </a:spcBef>
              <a:spcAft>
                <a:spcPts val="0"/>
              </a:spcAft>
              <a:buClr>
                <a:srgbClr val="2E75B5"/>
              </a:buClr>
              <a:buSzPts val="2600"/>
              <a:buFont typeface="Arial"/>
              <a:buChar char="•"/>
            </a:pPr>
            <a:r>
              <a:rPr b="0" i="0" lang="fr-FR" sz="2400" u="none" cap="none" strike="noStrike">
                <a:solidFill>
                  <a:srgbClr val="595959"/>
                </a:solidFill>
                <a:latin typeface="Calibri"/>
                <a:ea typeface="Calibri"/>
                <a:cs typeface="Calibri"/>
                <a:sym typeface="Calibri"/>
              </a:rPr>
              <a:t>une petite introduction (une accroche) ;</a:t>
            </a:r>
            <a:endParaRPr/>
          </a:p>
          <a:p>
            <a:pPr indent="-393700" lvl="0" marL="457200" marR="0" rtl="0" algn="l">
              <a:spcBef>
                <a:spcPts val="600"/>
              </a:spcBef>
              <a:spcAft>
                <a:spcPts val="0"/>
              </a:spcAft>
              <a:buClr>
                <a:srgbClr val="2E75B5"/>
              </a:buClr>
              <a:buSzPts val="2600"/>
              <a:buFont typeface="Arial"/>
              <a:buChar char="•"/>
            </a:pPr>
            <a:r>
              <a:rPr b="0" i="0" lang="fr-FR" sz="2400" u="none" cap="none" strike="noStrike">
                <a:solidFill>
                  <a:srgbClr val="595959"/>
                </a:solidFill>
                <a:latin typeface="Calibri"/>
                <a:ea typeface="Calibri"/>
                <a:cs typeface="Calibri"/>
                <a:sym typeface="Calibri"/>
              </a:rPr>
              <a:t>un développement ludique ;</a:t>
            </a:r>
            <a:endParaRPr b="0" i="0" sz="2400" u="none" cap="none" strike="noStrike">
              <a:solidFill>
                <a:srgbClr val="595959"/>
              </a:solidFill>
              <a:latin typeface="Calibri"/>
              <a:ea typeface="Calibri"/>
              <a:cs typeface="Calibri"/>
              <a:sym typeface="Calibri"/>
            </a:endParaRPr>
          </a:p>
          <a:p>
            <a:pPr indent="-393700" lvl="0" marL="457200" marR="0" rtl="0" algn="l">
              <a:spcBef>
                <a:spcPts val="600"/>
              </a:spcBef>
              <a:spcAft>
                <a:spcPts val="0"/>
              </a:spcAft>
              <a:buClr>
                <a:srgbClr val="2E75B5"/>
              </a:buClr>
              <a:buSzPts val="2600"/>
              <a:buFont typeface="Arial"/>
              <a:buChar char="•"/>
            </a:pPr>
            <a:r>
              <a:rPr b="0" i="0" lang="fr-FR" sz="2400" u="none" cap="none" strike="noStrike">
                <a:solidFill>
                  <a:srgbClr val="595959"/>
                </a:solidFill>
                <a:latin typeface="Calibri"/>
                <a:ea typeface="Calibri"/>
                <a:cs typeface="Calibri"/>
                <a:sym typeface="Calibri"/>
              </a:rPr>
              <a:t>une conclusion (une synthèse suivie de l’annonce de l’objectif de la leçon). </a:t>
            </a:r>
            <a:endParaRPr b="0" i="0" sz="2400" u="none" cap="none" strike="noStrike">
              <a:solidFill>
                <a:srgbClr val="595959"/>
              </a:solidFill>
              <a:latin typeface="Calibri"/>
              <a:ea typeface="Calibri"/>
              <a:cs typeface="Calibri"/>
              <a:sym typeface="Calibri"/>
            </a:endParaRPr>
          </a:p>
          <a:p>
            <a:pPr indent="0" lvl="0" marL="0" marR="0" rtl="0" algn="l">
              <a:lnSpc>
                <a:spcPct val="150000"/>
              </a:lnSpc>
              <a:spcBef>
                <a:spcPts val="600"/>
              </a:spcBef>
              <a:spcAft>
                <a:spcPts val="0"/>
              </a:spcAft>
              <a:buClr>
                <a:srgbClr val="000000"/>
              </a:buClr>
              <a:buSzPts val="2500"/>
              <a:buFont typeface="Arial"/>
              <a:buNone/>
            </a:pPr>
            <a:r>
              <a:rPr b="0" i="0" lang="fr-FR" sz="2400" u="none" cap="none" strike="noStrike">
                <a:solidFill>
                  <a:srgbClr val="595959"/>
                </a:solidFill>
                <a:latin typeface="Arial"/>
                <a:ea typeface="Arial"/>
                <a:cs typeface="Arial"/>
                <a:sym typeface="Arial"/>
              </a:rPr>
              <a:t>Elle doit donc être scénarisée, simple et courte. </a:t>
            </a:r>
            <a:endParaRPr b="0" i="0" sz="2400" u="none" cap="none" strike="noStrike">
              <a:solidFill>
                <a:srgbClr val="595959"/>
              </a:solidFill>
              <a:latin typeface="Arial"/>
              <a:ea typeface="Arial"/>
              <a:cs typeface="Arial"/>
              <a:sym typeface="Arial"/>
            </a:endParaRPr>
          </a:p>
        </p:txBody>
      </p:sp>
      <p:sp>
        <p:nvSpPr>
          <p:cNvPr id="141" name="Google Shape;141;p21"/>
          <p:cNvSpPr txBox="1"/>
          <p:nvPr>
            <p:ph idx="1" type="body"/>
          </p:nvPr>
        </p:nvSpPr>
        <p:spPr>
          <a:xfrm>
            <a:off x="0" y="538921"/>
            <a:ext cx="12192000" cy="584775"/>
          </a:xfrm>
          <a:prstGeom prst="rect">
            <a:avLst/>
          </a:prstGeom>
          <a:solidFill>
            <a:srgbClr val="A1C4E3"/>
          </a:solidFill>
          <a:ln>
            <a:noFill/>
          </a:ln>
        </p:spPr>
        <p:txBody>
          <a:bodyPr anchorCtr="0" anchor="ctr" bIns="45700" lIns="91425" spcFirstLastPara="1" rIns="91425" wrap="square" tIns="45700">
            <a:normAutofit/>
          </a:bodyPr>
          <a:lstStyle/>
          <a:p>
            <a:pPr indent="0" lvl="0" marL="457200" rtl="0" algn="l">
              <a:lnSpc>
                <a:spcPct val="90000"/>
              </a:lnSpc>
              <a:spcBef>
                <a:spcPts val="0"/>
              </a:spcBef>
              <a:spcAft>
                <a:spcPts val="0"/>
              </a:spcAft>
              <a:buClr>
                <a:srgbClr val="002060"/>
              </a:buClr>
              <a:buSzPts val="3200"/>
              <a:buFont typeface="Arial"/>
              <a:buNone/>
            </a:pPr>
            <a:r>
              <a:rPr lang="fr-FR"/>
              <a:t>Activité introductrice (sensibilisation) </a:t>
            </a:r>
            <a:endParaRPr/>
          </a:p>
        </p:txBody>
      </p:sp>
      <p:pic>
        <p:nvPicPr>
          <p:cNvPr descr="A picture containing text, vector graphics&#10;&#10;Description automatically generated" id="142" name="Google Shape;142;p21"/>
          <p:cNvPicPr preferRelativeResize="0"/>
          <p:nvPr/>
        </p:nvPicPr>
        <p:blipFill rotWithShape="1">
          <a:blip r:embed="rId3">
            <a:alphaModFix/>
          </a:blip>
          <a:srcRect b="0" l="0" r="0" t="0"/>
          <a:stretch/>
        </p:blipFill>
        <p:spPr>
          <a:xfrm flipH="1">
            <a:off x="11328150" y="37014"/>
            <a:ext cx="863850" cy="178077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47" name="Shape 147"/>
        <p:cNvGrpSpPr/>
        <p:nvPr/>
      </p:nvGrpSpPr>
      <p:grpSpPr>
        <a:xfrm>
          <a:off x="0" y="0"/>
          <a:ext cx="0" cy="0"/>
          <a:chOff x="0" y="0"/>
          <a:chExt cx="0" cy="0"/>
        </a:xfrm>
      </p:grpSpPr>
      <p:sp>
        <p:nvSpPr>
          <p:cNvPr id="148" name="Google Shape;148;p22"/>
          <p:cNvSpPr txBox="1"/>
          <p:nvPr/>
        </p:nvSpPr>
        <p:spPr>
          <a:xfrm>
            <a:off x="503025" y="1073940"/>
            <a:ext cx="10825125" cy="6370945"/>
          </a:xfrm>
          <a:prstGeom prst="rect">
            <a:avLst/>
          </a:prstGeom>
          <a:noFill/>
          <a:ln>
            <a:noFill/>
          </a:ln>
        </p:spPr>
        <p:txBody>
          <a:bodyPr anchorCtr="0" anchor="t" bIns="91425" lIns="91425" spcFirstLastPara="1" rIns="91425" wrap="square" tIns="91425">
            <a:spAutoFit/>
          </a:bodyPr>
          <a:lstStyle/>
          <a:p>
            <a:pPr indent="0" lvl="0" marL="0" marR="0" rtl="0" algn="l">
              <a:lnSpc>
                <a:spcPct val="130000"/>
              </a:lnSpc>
              <a:spcBef>
                <a:spcPts val="0"/>
              </a:spcBef>
              <a:spcAft>
                <a:spcPts val="0"/>
              </a:spcAft>
              <a:buClr>
                <a:srgbClr val="000000"/>
              </a:buClr>
              <a:buSzPts val="2500"/>
              <a:buFont typeface="Arial"/>
              <a:buNone/>
            </a:pPr>
            <a:r>
              <a:rPr b="1" i="0" lang="fr-FR" sz="2400" u="none" cap="none" strike="noStrike">
                <a:solidFill>
                  <a:srgbClr val="595959"/>
                </a:solidFill>
                <a:latin typeface="Arial"/>
                <a:ea typeface="Arial"/>
                <a:cs typeface="Arial"/>
                <a:sym typeface="Arial"/>
              </a:rPr>
              <a:t>Remarques d’ordre général </a:t>
            </a:r>
            <a:endParaRPr b="1" i="0" sz="2400" u="none" cap="none" strike="noStrike">
              <a:solidFill>
                <a:srgbClr val="595959"/>
              </a:solidFill>
              <a:latin typeface="Arial"/>
              <a:ea typeface="Arial"/>
              <a:cs typeface="Arial"/>
              <a:sym typeface="Arial"/>
            </a:endParaRPr>
          </a:p>
          <a:p>
            <a:pPr indent="0" lvl="0" marL="0" marR="0" rtl="0" algn="l">
              <a:lnSpc>
                <a:spcPct val="130000"/>
              </a:lnSpc>
              <a:spcBef>
                <a:spcPts val="1200"/>
              </a:spcBef>
              <a:spcAft>
                <a:spcPts val="0"/>
              </a:spcAft>
              <a:buClr>
                <a:srgbClr val="000000"/>
              </a:buClr>
              <a:buSzPts val="2500"/>
              <a:buFont typeface="Arial"/>
              <a:buNone/>
            </a:pPr>
            <a:r>
              <a:rPr b="0" i="0" lang="fr-FR" sz="2400" u="none" cap="none" strike="noStrike">
                <a:solidFill>
                  <a:srgbClr val="595959"/>
                </a:solidFill>
                <a:latin typeface="Arial"/>
                <a:ea typeface="Arial"/>
                <a:cs typeface="Arial"/>
                <a:sym typeface="Arial"/>
              </a:rPr>
              <a:t>Lors d’une activité introductrice, l’enseignant(e) est invité(e) à :</a:t>
            </a:r>
            <a:endParaRPr b="0" i="0" sz="2400" u="none" cap="none" strike="noStrike">
              <a:solidFill>
                <a:srgbClr val="595959"/>
              </a:solidFill>
              <a:latin typeface="Arial"/>
              <a:ea typeface="Arial"/>
              <a:cs typeface="Arial"/>
              <a:sym typeface="Arial"/>
            </a:endParaRPr>
          </a:p>
          <a:p>
            <a:pPr indent="0" lvl="0" marL="0" marR="0" rtl="0" algn="l">
              <a:lnSpc>
                <a:spcPct val="130000"/>
              </a:lnSpc>
              <a:spcBef>
                <a:spcPts val="1200"/>
              </a:spcBef>
              <a:spcAft>
                <a:spcPts val="0"/>
              </a:spcAft>
              <a:buClr>
                <a:srgbClr val="000000"/>
              </a:buClr>
              <a:buSzPts val="2500"/>
              <a:buFont typeface="Arial"/>
              <a:buNone/>
            </a:pPr>
            <a:r>
              <a:rPr b="0" i="0" lang="fr-FR" sz="2400" u="none" cap="none" strike="noStrike">
                <a:solidFill>
                  <a:srgbClr val="595959"/>
                </a:solidFill>
                <a:latin typeface="Arial"/>
                <a:ea typeface="Arial"/>
                <a:cs typeface="Arial"/>
                <a:sym typeface="Arial"/>
              </a:rPr>
              <a:t>susciter la curiosité des apprenants ;</a:t>
            </a:r>
            <a:endParaRPr b="0" i="0" sz="2400" u="none" cap="none" strike="noStrike">
              <a:solidFill>
                <a:srgbClr val="595959"/>
              </a:solidFill>
              <a:latin typeface="Arial"/>
              <a:ea typeface="Arial"/>
              <a:cs typeface="Arial"/>
              <a:sym typeface="Arial"/>
            </a:endParaRPr>
          </a:p>
          <a:p>
            <a:pPr indent="0" lvl="0" marL="0" marR="0" rtl="0" algn="l">
              <a:lnSpc>
                <a:spcPct val="130000"/>
              </a:lnSpc>
              <a:spcBef>
                <a:spcPts val="1200"/>
              </a:spcBef>
              <a:spcAft>
                <a:spcPts val="0"/>
              </a:spcAft>
              <a:buClr>
                <a:srgbClr val="000000"/>
              </a:buClr>
              <a:buSzPts val="2500"/>
              <a:buFont typeface="Arial"/>
              <a:buNone/>
            </a:pPr>
            <a:r>
              <a:rPr b="0" i="0" lang="fr-FR" sz="2400" u="none" cap="none" strike="noStrike">
                <a:solidFill>
                  <a:srgbClr val="595959"/>
                </a:solidFill>
                <a:latin typeface="Arial"/>
                <a:ea typeface="Arial"/>
                <a:cs typeface="Arial"/>
                <a:sym typeface="Arial"/>
              </a:rPr>
              <a:t>faire observer des images et d’autres supports authentiques ;</a:t>
            </a:r>
            <a:endParaRPr b="0" i="0" sz="2400" u="none" cap="none" strike="noStrike">
              <a:solidFill>
                <a:srgbClr val="595959"/>
              </a:solidFill>
              <a:latin typeface="Arial"/>
              <a:ea typeface="Arial"/>
              <a:cs typeface="Arial"/>
              <a:sym typeface="Arial"/>
            </a:endParaRPr>
          </a:p>
          <a:p>
            <a:pPr indent="0" lvl="0" marL="0" marR="0" rtl="0" algn="l">
              <a:lnSpc>
                <a:spcPct val="130000"/>
              </a:lnSpc>
              <a:spcBef>
                <a:spcPts val="1200"/>
              </a:spcBef>
              <a:spcAft>
                <a:spcPts val="0"/>
              </a:spcAft>
              <a:buClr>
                <a:srgbClr val="000000"/>
              </a:buClr>
              <a:buSzPts val="2500"/>
              <a:buFont typeface="Arial"/>
              <a:buNone/>
            </a:pPr>
            <a:r>
              <a:rPr b="0" i="0" lang="fr-FR" sz="2400" u="none" cap="none" strike="noStrike">
                <a:solidFill>
                  <a:srgbClr val="595959"/>
                </a:solidFill>
                <a:latin typeface="Arial"/>
                <a:ea typeface="Arial"/>
                <a:cs typeface="Arial"/>
                <a:sym typeface="Arial"/>
              </a:rPr>
              <a:t>faire participer la classe ;</a:t>
            </a:r>
            <a:endParaRPr b="0" i="0" sz="2400" u="none" cap="none" strike="noStrike">
              <a:solidFill>
                <a:srgbClr val="595959"/>
              </a:solidFill>
              <a:latin typeface="Arial"/>
              <a:ea typeface="Arial"/>
              <a:cs typeface="Arial"/>
              <a:sym typeface="Arial"/>
            </a:endParaRPr>
          </a:p>
          <a:p>
            <a:pPr indent="0" lvl="0" marL="0" marR="0" rtl="0" algn="l">
              <a:lnSpc>
                <a:spcPct val="130000"/>
              </a:lnSpc>
              <a:spcBef>
                <a:spcPts val="1200"/>
              </a:spcBef>
              <a:spcAft>
                <a:spcPts val="0"/>
              </a:spcAft>
              <a:buClr>
                <a:srgbClr val="000000"/>
              </a:buClr>
              <a:buSzPts val="2500"/>
              <a:buFont typeface="Arial"/>
              <a:buNone/>
            </a:pPr>
            <a:r>
              <a:rPr b="0" i="0" lang="fr-FR" sz="2400" u="none" cap="none" strike="noStrike">
                <a:solidFill>
                  <a:srgbClr val="595959"/>
                </a:solidFill>
                <a:latin typeface="Arial"/>
                <a:ea typeface="Arial"/>
                <a:cs typeface="Arial"/>
                <a:sym typeface="Arial"/>
              </a:rPr>
              <a:t>noter au tableau les mots-clés ;</a:t>
            </a:r>
            <a:endParaRPr b="0" i="0" sz="2400" u="none" cap="none" strike="noStrike">
              <a:solidFill>
                <a:srgbClr val="595959"/>
              </a:solidFill>
              <a:latin typeface="Arial"/>
              <a:ea typeface="Arial"/>
              <a:cs typeface="Arial"/>
              <a:sym typeface="Arial"/>
            </a:endParaRPr>
          </a:p>
          <a:p>
            <a:pPr indent="0" lvl="0" marL="0" marR="0" rtl="0" algn="l">
              <a:lnSpc>
                <a:spcPct val="130000"/>
              </a:lnSpc>
              <a:spcBef>
                <a:spcPts val="1200"/>
              </a:spcBef>
              <a:spcAft>
                <a:spcPts val="0"/>
              </a:spcAft>
              <a:buClr>
                <a:srgbClr val="000000"/>
              </a:buClr>
              <a:buSzPts val="2500"/>
              <a:buFont typeface="Arial"/>
              <a:buNone/>
            </a:pPr>
            <a:r>
              <a:rPr b="0" i="0" lang="fr-FR" sz="2400" u="none" cap="none" strike="noStrike">
                <a:solidFill>
                  <a:srgbClr val="595959"/>
                </a:solidFill>
                <a:latin typeface="Arial"/>
                <a:ea typeface="Arial"/>
                <a:cs typeface="Arial"/>
                <a:sym typeface="Arial"/>
              </a:rPr>
              <a:t>répéter et faire répéter les mots-clés ou les phrases-clés ;</a:t>
            </a:r>
            <a:endParaRPr b="0" i="0" sz="2400" u="none" cap="none" strike="noStrike">
              <a:solidFill>
                <a:srgbClr val="595959"/>
              </a:solidFill>
              <a:latin typeface="Arial"/>
              <a:ea typeface="Arial"/>
              <a:cs typeface="Arial"/>
              <a:sym typeface="Arial"/>
            </a:endParaRPr>
          </a:p>
          <a:p>
            <a:pPr indent="0" lvl="0" marL="0" marR="0" rtl="0" algn="l">
              <a:lnSpc>
                <a:spcPct val="130000"/>
              </a:lnSpc>
              <a:spcBef>
                <a:spcPts val="1200"/>
              </a:spcBef>
              <a:spcAft>
                <a:spcPts val="0"/>
              </a:spcAft>
              <a:buClr>
                <a:srgbClr val="000000"/>
              </a:buClr>
              <a:buSzPts val="2500"/>
              <a:buFont typeface="Arial"/>
              <a:buNone/>
            </a:pPr>
            <a:r>
              <a:rPr b="0" i="0" lang="fr-FR" sz="2400" u="none" cap="none" strike="noStrike">
                <a:solidFill>
                  <a:srgbClr val="595959"/>
                </a:solidFill>
                <a:latin typeface="Arial"/>
                <a:ea typeface="Arial"/>
                <a:cs typeface="Arial"/>
                <a:sym typeface="Arial"/>
              </a:rPr>
              <a:t>faire déduire l’objectif de l'activité et annoncer l’objectif de la leçon à entamer.</a:t>
            </a:r>
            <a:endParaRPr/>
          </a:p>
          <a:p>
            <a:pPr indent="0" lvl="0" marL="0" marR="0" rtl="0" algn="l">
              <a:lnSpc>
                <a:spcPct val="130000"/>
              </a:lnSpc>
              <a:spcBef>
                <a:spcPts val="1200"/>
              </a:spcBef>
              <a:spcAft>
                <a:spcPts val="1200"/>
              </a:spcAft>
              <a:buNone/>
            </a:pPr>
            <a:r>
              <a:rPr b="0" i="0" lang="fr-FR" sz="2400" u="none" cap="none" strike="noStrike">
                <a:solidFill>
                  <a:srgbClr val="595959"/>
                </a:solidFill>
                <a:latin typeface="Calibri"/>
                <a:ea typeface="Calibri"/>
                <a:cs typeface="Calibri"/>
                <a:sym typeface="Calibri"/>
              </a:rPr>
              <a:t>Après la pause, recueillir et reformuler les réponses des apprenants. </a:t>
            </a:r>
            <a:r>
              <a:rPr b="0" i="0" lang="fr-FR" sz="2400" u="none" cap="none" strike="noStrike">
                <a:solidFill>
                  <a:srgbClr val="595959"/>
                </a:solidFill>
                <a:latin typeface="Arial"/>
                <a:ea typeface="Arial"/>
                <a:cs typeface="Arial"/>
                <a:sym typeface="Arial"/>
              </a:rPr>
              <a:t> </a:t>
            </a:r>
            <a:endParaRPr b="0" i="0" sz="2400" u="none" cap="none" strike="noStrike">
              <a:solidFill>
                <a:srgbClr val="595959"/>
              </a:solidFill>
              <a:latin typeface="Arial"/>
              <a:ea typeface="Arial"/>
              <a:cs typeface="Arial"/>
              <a:sym typeface="Arial"/>
            </a:endParaRPr>
          </a:p>
        </p:txBody>
      </p:sp>
      <p:sp>
        <p:nvSpPr>
          <p:cNvPr id="149" name="Google Shape;149;p22"/>
          <p:cNvSpPr txBox="1"/>
          <p:nvPr>
            <p:ph idx="1" type="body"/>
          </p:nvPr>
        </p:nvSpPr>
        <p:spPr>
          <a:xfrm>
            <a:off x="0" y="538921"/>
            <a:ext cx="12192000" cy="584775"/>
          </a:xfrm>
          <a:prstGeom prst="rect">
            <a:avLst/>
          </a:prstGeom>
          <a:solidFill>
            <a:srgbClr val="A1C4E3"/>
          </a:solidFill>
          <a:ln>
            <a:noFill/>
          </a:ln>
        </p:spPr>
        <p:txBody>
          <a:bodyPr anchorCtr="0" anchor="ctr" bIns="45700" lIns="91425" spcFirstLastPara="1" rIns="91425" wrap="square" tIns="45700">
            <a:normAutofit/>
          </a:bodyPr>
          <a:lstStyle/>
          <a:p>
            <a:pPr indent="0" lvl="0" marL="457200" rtl="0" algn="l">
              <a:lnSpc>
                <a:spcPct val="90000"/>
              </a:lnSpc>
              <a:spcBef>
                <a:spcPts val="0"/>
              </a:spcBef>
              <a:spcAft>
                <a:spcPts val="0"/>
              </a:spcAft>
              <a:buClr>
                <a:srgbClr val="002060"/>
              </a:buClr>
              <a:buSzPts val="3200"/>
              <a:buFont typeface="Arial"/>
              <a:buNone/>
            </a:pPr>
            <a:r>
              <a:rPr lang="fr-FR"/>
              <a:t>Activité introductrice (sensibilisation) </a:t>
            </a:r>
            <a:endParaRPr/>
          </a:p>
        </p:txBody>
      </p:sp>
      <p:pic>
        <p:nvPicPr>
          <p:cNvPr descr="A picture containing text, vector graphics&#10;&#10;Description automatically generated" id="150" name="Google Shape;150;p22"/>
          <p:cNvPicPr preferRelativeResize="0"/>
          <p:nvPr/>
        </p:nvPicPr>
        <p:blipFill rotWithShape="1">
          <a:blip r:embed="rId3">
            <a:alphaModFix/>
          </a:blip>
          <a:srcRect b="0" l="0" r="0" t="0"/>
          <a:stretch/>
        </p:blipFill>
        <p:spPr>
          <a:xfrm flipH="1">
            <a:off x="11328150" y="37014"/>
            <a:ext cx="863850" cy="178077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5" name="Shape 155"/>
        <p:cNvGrpSpPr/>
        <p:nvPr/>
      </p:nvGrpSpPr>
      <p:grpSpPr>
        <a:xfrm>
          <a:off x="0" y="0"/>
          <a:ext cx="0" cy="0"/>
          <a:chOff x="0" y="0"/>
          <a:chExt cx="0" cy="0"/>
        </a:xfrm>
      </p:grpSpPr>
      <p:pic>
        <p:nvPicPr>
          <p:cNvPr descr="A person and person in clothing&#10;&#10;Description automatically generated with low confidence" id="156" name="Google Shape;156;p23"/>
          <p:cNvPicPr preferRelativeResize="0"/>
          <p:nvPr/>
        </p:nvPicPr>
        <p:blipFill rotWithShape="1">
          <a:blip r:embed="rId3">
            <a:alphaModFix/>
          </a:blip>
          <a:srcRect b="0" l="0" r="0" t="0"/>
          <a:stretch/>
        </p:blipFill>
        <p:spPr>
          <a:xfrm>
            <a:off x="1659558" y="0"/>
            <a:ext cx="8872884" cy="68580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