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Regardez cette image. Ce sont Safaa et Imane.</a:t>
            </a:r>
            <a:endParaRPr b="1" i="1">
              <a:highlight>
                <a:srgbClr val="FFFF00"/>
              </a:highlight>
            </a:endParaRPr>
          </a:p>
          <a:p>
            <a:pPr indent="0" lvl="0" marL="0" rtl="0" algn="l">
              <a:lnSpc>
                <a:spcPct val="100000"/>
              </a:lnSpc>
              <a:spcBef>
                <a:spcPts val="0"/>
              </a:spcBef>
              <a:spcAft>
                <a:spcPts val="0"/>
              </a:spcAft>
              <a:buClr>
                <a:schemeClr val="dk1"/>
              </a:buClr>
              <a:buSzPts val="1200"/>
              <a:buFont typeface="Calibri"/>
              <a:buNone/>
            </a:pPr>
            <a:r>
              <a:rPr b="1" i="1" lang="fr-FR"/>
              <a:t>Où sont-elles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Oui ! Elles sont dans une chambre à coucher. C’est la chambre d’Imane.</a:t>
            </a:r>
            <a:endParaRPr/>
          </a:p>
          <a:p>
            <a:pPr indent="0" lvl="0" marL="0" rtl="0" algn="l">
              <a:lnSpc>
                <a:spcPct val="100000"/>
              </a:lnSpc>
              <a:spcBef>
                <a:spcPts val="0"/>
              </a:spcBef>
              <a:spcAft>
                <a:spcPts val="0"/>
              </a:spcAft>
              <a:buClr>
                <a:schemeClr val="dk1"/>
              </a:buClr>
              <a:buSzPts val="1200"/>
              <a:buFont typeface="Calibri"/>
              <a:buNone/>
            </a:pPr>
            <a:r>
              <a:rPr b="1" i="1" lang="fr-FR"/>
              <a:t>À votre avis, de qui parlent-elles ?</a:t>
            </a:r>
            <a:endParaRPr/>
          </a:p>
          <a:p>
            <a:pPr indent="0" lvl="0" marL="0" rtl="0" algn="l">
              <a:lnSpc>
                <a:spcPct val="100000"/>
              </a:lnSpc>
              <a:spcBef>
                <a:spcPts val="0"/>
              </a:spcBef>
              <a:spcAft>
                <a:spcPts val="0"/>
              </a:spcAft>
              <a:buClr>
                <a:schemeClr val="dk1"/>
              </a:buClr>
              <a:buSzPts val="1200"/>
              <a:buFont typeface="Calibri"/>
              <a:buNone/>
            </a:pPr>
            <a:r>
              <a:rPr lang="fr-FR"/>
              <a:t>Attirer l’attention des apprenants qu’Imane montre la photo dans le cadre.</a:t>
            </a:r>
            <a:endParaRPr/>
          </a:p>
          <a:p>
            <a:pPr indent="0" lvl="0" marL="0" rtl="0" algn="l">
              <a:lnSpc>
                <a:spcPct val="100000"/>
              </a:lnSpc>
              <a:spcBef>
                <a:spcPts val="0"/>
              </a:spcBef>
              <a:spcAft>
                <a:spcPts val="0"/>
              </a:spcAft>
              <a:buClr>
                <a:schemeClr val="dk1"/>
              </a:buClr>
              <a:buSzPts val="1200"/>
              <a:buFont typeface="Calibri"/>
              <a:buNone/>
            </a:pPr>
            <a:r>
              <a:rPr b="1" i="1" lang="fr-FR"/>
              <a:t>Qui voyez-vous sur la photo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Imane et son grand-père </a:t>
            </a:r>
            <a:endParaRPr/>
          </a:p>
          <a:p>
            <a:pPr indent="0" lvl="0" marL="0" rtl="0" algn="l">
              <a:lnSpc>
                <a:spcPct val="100000"/>
              </a:lnSpc>
              <a:spcBef>
                <a:spcPts val="0"/>
              </a:spcBef>
              <a:spcAft>
                <a:spcPts val="0"/>
              </a:spcAft>
              <a:buClr>
                <a:schemeClr val="dk1"/>
              </a:buClr>
              <a:buSzPts val="1200"/>
              <a:buFont typeface="Calibri"/>
              <a:buNone/>
            </a:pPr>
            <a:r>
              <a:rPr b="0" i="0" lang="fr-FR"/>
              <a:t>Cliquer pour montrer la question</a:t>
            </a:r>
            <a:endParaRPr/>
          </a:p>
          <a:p>
            <a:pPr indent="0" lvl="0" marL="0" rtl="0" algn="l">
              <a:lnSpc>
                <a:spcPct val="100000"/>
              </a:lnSpc>
              <a:spcBef>
                <a:spcPts val="0"/>
              </a:spcBef>
              <a:spcAft>
                <a:spcPts val="0"/>
              </a:spcAft>
              <a:buClr>
                <a:schemeClr val="dk1"/>
              </a:buClr>
              <a:buSzPts val="1200"/>
              <a:buFont typeface="Calibri"/>
              <a:buNone/>
            </a:pPr>
            <a:r>
              <a:rPr b="1" i="1" lang="fr-FR"/>
              <a:t>Est-ce qu’elle fait le portrait de son grand-père ou elle raconte ses vacances avec son grand-père ?</a:t>
            </a:r>
            <a:endParaRPr/>
          </a:p>
          <a:p>
            <a:pPr indent="0" lvl="0" marL="0" rtl="0" algn="l">
              <a:lnSpc>
                <a:spcPct val="100000"/>
              </a:lnSpc>
              <a:spcBef>
                <a:spcPts val="0"/>
              </a:spcBef>
              <a:spcAft>
                <a:spcPts val="0"/>
              </a:spcAft>
              <a:buClr>
                <a:schemeClr val="dk1"/>
              </a:buClr>
              <a:buSzPts val="1200"/>
              <a:buFont typeface="Calibri"/>
              <a:buNone/>
            </a:pPr>
            <a:r>
              <a:rPr b="1" i="1" lang="fr-FR"/>
              <a:t>Ecoutons l’enregistrement pour le savoir. </a:t>
            </a:r>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Faire écouter l’audio</a:t>
            </a:r>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Transcription</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Imane, c’est qui le Monsieur sur la photo ? C’est ton grand-père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Oui, c’est mon adorable grand-père. Il est mort il y a quelques années. </a:t>
            </a:r>
            <a:endParaRPr i="1" sz="1000">
              <a:solidFill>
                <a:srgbClr val="333333"/>
              </a:solidFill>
              <a:highlight>
                <a:schemeClr val="lt1"/>
              </a:highlight>
              <a:latin typeface="Arial"/>
              <a:ea typeface="Arial"/>
              <a:cs typeface="Arial"/>
              <a:sym typeface="Arial"/>
            </a:endParaRPr>
          </a:p>
          <a:p>
            <a:pPr indent="-889000" lvl="0" marL="952500" marR="50800" rtl="0" algn="just">
              <a:lnSpc>
                <a:spcPct val="150000"/>
              </a:lnSpc>
              <a:spcBef>
                <a:spcPts val="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Il était vieux mais robuste. </a:t>
            </a:r>
            <a:r>
              <a:rPr i="1" lang="fr-FR" sz="1000">
                <a:solidFill>
                  <a:srgbClr val="333333"/>
                </a:solidFill>
                <a:highlight>
                  <a:schemeClr val="lt1"/>
                </a:highlight>
                <a:latin typeface="Arial"/>
                <a:ea typeface="Arial"/>
                <a:cs typeface="Arial"/>
                <a:sym typeface="Arial"/>
              </a:rPr>
              <a:t>[Elle montre comment il était grand et corpulent]</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Regarde ! Bizarre ! Vous avez les mêmes yeux et le même nez. </a:t>
            </a:r>
            <a:r>
              <a:rPr i="1" lang="fr-FR" sz="1000">
                <a:solidFill>
                  <a:srgbClr val="333333"/>
                </a:solidFill>
                <a:highlight>
                  <a:schemeClr val="lt1"/>
                </a:highlight>
                <a:latin typeface="Arial"/>
                <a:ea typeface="Arial"/>
                <a:cs typeface="Arial"/>
                <a:sym typeface="Arial"/>
              </a:rPr>
              <a:t>[Elle montre les yeux et le nez sur la photo.]</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a:t>
            </a:r>
            <a:r>
              <a:rPr lang="fr-FR" sz="1200">
                <a:solidFill>
                  <a:srgbClr val="333333"/>
                </a:solidFill>
                <a:highlight>
                  <a:schemeClr val="lt1"/>
                </a:highlight>
                <a:latin typeface="Arial"/>
                <a:ea typeface="Arial"/>
                <a:cs typeface="Arial"/>
                <a:sym typeface="Arial"/>
              </a:rPr>
              <a:t> :  Oui, il avait des yeux noirs en amande et un nez droit comme le mien.</a:t>
            </a:r>
            <a:endParaRPr/>
          </a:p>
          <a:p>
            <a:pPr indent="0" lvl="0" marL="50800" marR="50800" rtl="0" algn="just">
              <a:lnSpc>
                <a:spcPct val="150000"/>
              </a:lnSpc>
              <a:spcBef>
                <a:spcPts val="120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                 	Sauf qu’il avait une barbe blanche lui. </a:t>
            </a:r>
            <a:r>
              <a:rPr i="1" lang="fr-FR" sz="1200">
                <a:solidFill>
                  <a:srgbClr val="333333"/>
                </a:solidFill>
                <a:highlight>
                  <a:schemeClr val="lt1"/>
                </a:highlight>
                <a:latin typeface="Arial"/>
                <a:ea typeface="Arial"/>
                <a:cs typeface="Arial"/>
                <a:sym typeface="Arial"/>
              </a:rPr>
              <a:t>[Les deux rigolent]</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Mais vraiment il avait l’air jeune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Il était très cool ! Il portait souvent un jean avec une chemise blanche. Il était très charmant, très gentil et drôle : il faisait rire tous mes amis avec ses blagues. Tous les gens l’aimaient. Il était honnête et respectueux.</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Ça se voit que tu aimais beaucoup ton grand père !</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a:t>
            </a:r>
            <a:r>
              <a:rPr i="1" lang="fr-FR" sz="1000">
                <a:solidFill>
                  <a:srgbClr val="333333"/>
                </a:solidFill>
                <a:highlight>
                  <a:schemeClr val="lt1"/>
                </a:highlight>
                <a:latin typeface="Arial"/>
                <a:ea typeface="Arial"/>
                <a:cs typeface="Arial"/>
                <a:sym typeface="Arial"/>
              </a:rPr>
              <a:t>[Elle remet le cadre à côté de son lit]</a:t>
            </a:r>
            <a:r>
              <a:rPr i="1" lang="fr-FR" sz="1200">
                <a:solidFill>
                  <a:srgbClr val="333333"/>
                </a:solidFill>
                <a:highlight>
                  <a:schemeClr val="lt1"/>
                </a:highlight>
                <a:latin typeface="Arial"/>
                <a:ea typeface="Arial"/>
                <a:cs typeface="Arial"/>
                <a:sym typeface="Arial"/>
              </a:rPr>
              <a:t>  </a:t>
            </a:r>
            <a:r>
              <a:rPr lang="fr-FR" sz="1200">
                <a:solidFill>
                  <a:srgbClr val="333333"/>
                </a:solidFill>
                <a:highlight>
                  <a:schemeClr val="lt1"/>
                </a:highlight>
                <a:latin typeface="Arial"/>
                <a:ea typeface="Arial"/>
                <a:cs typeface="Arial"/>
                <a:sym typeface="Arial"/>
              </a:rPr>
              <a:t>Tropppp ! C’est mon petit papi chéri.</a:t>
            </a:r>
            <a:endParaRPr/>
          </a:p>
          <a:p>
            <a:pPr indent="0" lvl="0" marL="0" rtl="0" algn="l">
              <a:lnSpc>
                <a:spcPct val="100000"/>
              </a:lnSpc>
              <a:spcBef>
                <a:spcPts val="0"/>
              </a:spcBef>
              <a:spcAft>
                <a:spcPts val="0"/>
              </a:spcAft>
              <a:buClr>
                <a:schemeClr val="dk1"/>
              </a:buClr>
              <a:buSzPts val="1100"/>
              <a:buFont typeface="Arial"/>
              <a:buNone/>
            </a:pPr>
            <a:r>
              <a:t/>
            </a:r>
            <a:endParaRPr sz="1200">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58" name="Google Shape;158;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Est-ce que Imane fait le portrait de son grand-père ou raconte ses vacances avec son grand-père ?</a:t>
            </a:r>
            <a:endParaRPr b="1" i="1"/>
          </a:p>
          <a:p>
            <a:pPr indent="0" lvl="0" marL="0" rtl="0" algn="l">
              <a:lnSpc>
                <a:spcPct val="100000"/>
              </a:lnSpc>
              <a:spcBef>
                <a:spcPts val="0"/>
              </a:spcBef>
              <a:spcAft>
                <a:spcPts val="0"/>
              </a:spcAft>
              <a:buClr>
                <a:schemeClr val="dk1"/>
              </a:buClr>
              <a:buSzPts val="1200"/>
              <a:buFont typeface="Calibri"/>
              <a:buNone/>
            </a:pPr>
            <a:r>
              <a:rPr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Elle fait le portrait de son grand-père. </a:t>
            </a:r>
            <a:endParaRPr b="1" i="1"/>
          </a:p>
          <a:p>
            <a:pPr indent="0" lvl="0" marL="0" rtl="0" algn="l">
              <a:lnSpc>
                <a:spcPct val="100000"/>
              </a:lnSpc>
              <a:spcBef>
                <a:spcPts val="0"/>
              </a:spcBef>
              <a:spcAft>
                <a:spcPts val="0"/>
              </a:spcAft>
              <a:buClr>
                <a:schemeClr val="dk1"/>
              </a:buClr>
              <a:buSzPts val="1200"/>
              <a:buFont typeface="Calibri"/>
              <a:buNone/>
            </a:pPr>
            <a:r>
              <a:rPr b="1" i="1" lang="fr-FR"/>
              <a:t>Comment était son grand-père ? Vous vous souvenez ?</a:t>
            </a:r>
            <a:endParaRPr b="1" i="1"/>
          </a:p>
          <a:p>
            <a:pPr indent="0" lvl="0" marL="0" rtl="0" algn="l">
              <a:lnSpc>
                <a:spcPct val="100000"/>
              </a:lnSpc>
              <a:spcBef>
                <a:spcPts val="0"/>
              </a:spcBef>
              <a:spcAft>
                <a:spcPts val="0"/>
              </a:spcAft>
              <a:buClr>
                <a:schemeClr val="dk1"/>
              </a:buClr>
              <a:buSzPts val="1200"/>
              <a:buFont typeface="Calibri"/>
              <a:buNone/>
            </a:pPr>
            <a:r>
              <a:t/>
            </a:r>
            <a:endParaRPr/>
          </a:p>
        </p:txBody>
      </p:sp>
      <p:sp>
        <p:nvSpPr>
          <p:cNvPr id="166" name="Google Shape;166;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Nous allons écouter 6 paires de phrases qui décrivent le grand-père. </a:t>
            </a:r>
            <a:endParaRPr/>
          </a:p>
          <a:p>
            <a:pPr indent="0" lvl="0" marL="0" rtl="0" algn="l">
              <a:lnSpc>
                <a:spcPct val="100000"/>
              </a:lnSpc>
              <a:spcBef>
                <a:spcPts val="0"/>
              </a:spcBef>
              <a:spcAft>
                <a:spcPts val="0"/>
              </a:spcAft>
              <a:buClr>
                <a:schemeClr val="dk1"/>
              </a:buClr>
              <a:buSzPts val="1100"/>
              <a:buFont typeface="Arial"/>
              <a:buNone/>
            </a:pPr>
            <a:r>
              <a:rPr b="1" i="1" lang="fr-FR"/>
              <a:t>Pour chaque paire, vous allez choisir la bonne réponse A ou B.</a:t>
            </a:r>
            <a:endParaRPr b="1" i="1"/>
          </a:p>
          <a:p>
            <a:pPr indent="0" lvl="0" marL="0" rtl="0" algn="l">
              <a:lnSpc>
                <a:spcPct val="100000"/>
              </a:lnSpc>
              <a:spcBef>
                <a:spcPts val="0"/>
              </a:spcBef>
              <a:spcAft>
                <a:spcPts val="0"/>
              </a:spcAft>
              <a:buClr>
                <a:schemeClr val="dk1"/>
              </a:buClr>
              <a:buSzPts val="1100"/>
              <a:buFont typeface="Arial"/>
              <a:buNone/>
            </a:pPr>
            <a:r>
              <a:rPr b="1" i="1" lang="fr-FR"/>
              <a:t>D’abord, écrivez les numéros de 1 à 6. Ecrivez chaque numéro sur une ligne.</a:t>
            </a:r>
            <a:endParaRPr b="1" i="1"/>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100"/>
              <a:buFont typeface="Arial"/>
              <a:buNone/>
            </a:pPr>
            <a:r>
              <a:rPr lang="fr-FR"/>
              <a:t>Accorder du temps aux apprenants pour écrire les numéros 1 à 6</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75" name="Google Shape;175;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0" i="0" lang="fr-FR"/>
              <a:t>Cliquer pour afficher les questions et les choix de réponses au fur et à mesure</a:t>
            </a:r>
            <a:endParaRPr/>
          </a:p>
          <a:p>
            <a:pPr indent="0" lvl="0" marL="0" rtl="0" algn="l">
              <a:lnSpc>
                <a:spcPct val="100000"/>
              </a:lnSpc>
              <a:spcBef>
                <a:spcPts val="0"/>
              </a:spcBef>
              <a:spcAft>
                <a:spcPts val="0"/>
              </a:spcAft>
              <a:buClr>
                <a:schemeClr val="dk1"/>
              </a:buClr>
              <a:buSzPts val="1200"/>
              <a:buFont typeface="Calibri"/>
              <a:buNone/>
            </a:pPr>
            <a:r>
              <a:rPr b="1" i="1" lang="fr-FR"/>
              <a:t>Lisez les phrases. </a:t>
            </a:r>
            <a:endParaRPr b="1" i="1"/>
          </a:p>
          <a:p>
            <a:pPr indent="0" lvl="0" marL="0" rtl="0" algn="l">
              <a:lnSpc>
                <a:spcPct val="100000"/>
              </a:lnSpc>
              <a:spcBef>
                <a:spcPts val="0"/>
              </a:spcBef>
              <a:spcAft>
                <a:spcPts val="0"/>
              </a:spcAft>
              <a:buClr>
                <a:schemeClr val="dk1"/>
              </a:buClr>
              <a:buSzPts val="1200"/>
              <a:buFont typeface="Calibri"/>
              <a:buNone/>
            </a:pPr>
            <a:r>
              <a:rPr lang="fr-FR"/>
              <a:t>[Pause 30 secondes]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190" name="Google Shape;190;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marR="0" rtl="0" algn="l">
              <a:lnSpc>
                <a:spcPct val="100000"/>
              </a:lnSpc>
              <a:spcBef>
                <a:spcPts val="0"/>
              </a:spcBef>
              <a:spcAft>
                <a:spcPts val="0"/>
              </a:spcAft>
              <a:buClr>
                <a:schemeClr val="dk1"/>
              </a:buClr>
              <a:buSzPts val="1100"/>
              <a:buFont typeface="Arial"/>
              <a:buNone/>
            </a:pPr>
            <a:r>
              <a:rPr b="1" i="1" lang="fr-FR"/>
              <a:t>Vous allez écouter et écrire la lettre convenable, A ou B à côté de chaque numéro.</a:t>
            </a:r>
            <a:endParaRPr/>
          </a:p>
          <a:p>
            <a:pPr indent="0" lvl="0" marL="0" rtl="0" algn="l">
              <a:lnSpc>
                <a:spcPct val="100000"/>
              </a:lnSpc>
              <a:spcBef>
                <a:spcPts val="0"/>
              </a:spcBef>
              <a:spcAft>
                <a:spcPts val="0"/>
              </a:spcAft>
              <a:buClr>
                <a:schemeClr val="dk1"/>
              </a:buClr>
              <a:buSzPts val="1100"/>
              <a:buFont typeface="Arial"/>
              <a:buNone/>
            </a:pPr>
            <a:r>
              <a:rPr b="1" i="1" lang="fr-FR"/>
              <a:t>Vous êtes prêts ?</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215" name="Google Shape;215;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highlight>
                  <a:schemeClr val="lt1"/>
                </a:highlight>
              </a:rPr>
              <a:t>Faire écouter l’enregistrement</a:t>
            </a:r>
            <a:endParaRPr/>
          </a:p>
          <a:p>
            <a:pPr indent="0" lvl="0" marL="0" marR="0" rtl="0" algn="l">
              <a:lnSpc>
                <a:spcPct val="100000"/>
              </a:lnSpc>
              <a:spcBef>
                <a:spcPts val="0"/>
              </a:spcBef>
              <a:spcAft>
                <a:spcPts val="0"/>
              </a:spcAft>
              <a:buClr>
                <a:srgbClr val="000000"/>
              </a:buClr>
              <a:buSzPts val="1400"/>
              <a:buFont typeface="Arial"/>
              <a:buNone/>
            </a:pPr>
            <a:r>
              <a:rPr lang="fr-FR"/>
              <a:t>Mettre pause pour permettre aux apprenants d’écrire A ou B</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Transcription</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Imane, c’est qui le Monsieur sur la photo ? C’est ton grand-père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Oui, c’est mon adorable grand-père. Il est mort il y a quelques années. </a:t>
            </a:r>
            <a:endParaRPr i="1" sz="1000">
              <a:solidFill>
                <a:srgbClr val="333333"/>
              </a:solidFill>
              <a:highlight>
                <a:schemeClr val="lt1"/>
              </a:highlight>
              <a:latin typeface="Arial"/>
              <a:ea typeface="Arial"/>
              <a:cs typeface="Arial"/>
              <a:sym typeface="Arial"/>
            </a:endParaRPr>
          </a:p>
          <a:p>
            <a:pPr indent="-889000" lvl="0" marL="952500" marR="50800" rtl="0" algn="just">
              <a:lnSpc>
                <a:spcPct val="150000"/>
              </a:lnSpc>
              <a:spcBef>
                <a:spcPts val="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Il était vieux mais robuste. </a:t>
            </a:r>
            <a:r>
              <a:rPr i="1" lang="fr-FR" sz="1000">
                <a:solidFill>
                  <a:srgbClr val="333333"/>
                </a:solidFill>
                <a:highlight>
                  <a:schemeClr val="lt1"/>
                </a:highlight>
                <a:latin typeface="Arial"/>
                <a:ea typeface="Arial"/>
                <a:cs typeface="Arial"/>
                <a:sym typeface="Arial"/>
              </a:rPr>
              <a:t>[Elle montre comment il était grand et corpulent]</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 :</a:t>
            </a:r>
            <a:r>
              <a:rPr lang="fr-FR" sz="1200">
                <a:solidFill>
                  <a:srgbClr val="333333"/>
                </a:solidFill>
                <a:highlight>
                  <a:schemeClr val="lt1"/>
                </a:highlight>
                <a:latin typeface="Arial"/>
                <a:ea typeface="Arial"/>
                <a:cs typeface="Arial"/>
                <a:sym typeface="Arial"/>
              </a:rPr>
              <a:t>  Regarde ! Bizarre ! Vous avez les mêmes yeux et le même nez. </a:t>
            </a:r>
            <a:r>
              <a:rPr i="1" lang="fr-FR" sz="1000">
                <a:solidFill>
                  <a:srgbClr val="333333"/>
                </a:solidFill>
                <a:highlight>
                  <a:schemeClr val="lt1"/>
                </a:highlight>
                <a:latin typeface="Arial"/>
                <a:ea typeface="Arial"/>
                <a:cs typeface="Arial"/>
                <a:sym typeface="Arial"/>
              </a:rPr>
              <a:t>[Elle montre les yeux et le nez sur la photo.]</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a:t>
            </a:r>
            <a:r>
              <a:rPr lang="fr-FR" sz="1200">
                <a:solidFill>
                  <a:srgbClr val="333333"/>
                </a:solidFill>
                <a:highlight>
                  <a:schemeClr val="lt1"/>
                </a:highlight>
                <a:latin typeface="Arial"/>
                <a:ea typeface="Arial"/>
                <a:cs typeface="Arial"/>
                <a:sym typeface="Arial"/>
              </a:rPr>
              <a:t> :  Oui, il avait des yeux noirs en amande et un nez droit comme le mien.</a:t>
            </a:r>
            <a:endParaRPr/>
          </a:p>
          <a:p>
            <a:pPr indent="0" lvl="0" marL="50800" marR="50800" rtl="0" algn="just">
              <a:lnSpc>
                <a:spcPct val="150000"/>
              </a:lnSpc>
              <a:spcBef>
                <a:spcPts val="1200"/>
              </a:spcBef>
              <a:spcAft>
                <a:spcPts val="0"/>
              </a:spcAft>
              <a:buClr>
                <a:schemeClr val="dk1"/>
              </a:buClr>
              <a:buSzPts val="1100"/>
              <a:buFont typeface="Arial"/>
              <a:buNone/>
            </a:pPr>
            <a:r>
              <a:rPr lang="fr-FR" sz="1200">
                <a:solidFill>
                  <a:srgbClr val="333333"/>
                </a:solidFill>
                <a:highlight>
                  <a:schemeClr val="lt1"/>
                </a:highlight>
                <a:latin typeface="Arial"/>
                <a:ea typeface="Arial"/>
                <a:cs typeface="Arial"/>
                <a:sym typeface="Arial"/>
              </a:rPr>
              <a:t>                 	Sauf qu’il avait une barbe blanche lui. </a:t>
            </a:r>
            <a:r>
              <a:rPr i="1" lang="fr-FR" sz="1200">
                <a:solidFill>
                  <a:srgbClr val="333333"/>
                </a:solidFill>
                <a:highlight>
                  <a:schemeClr val="lt1"/>
                </a:highlight>
                <a:latin typeface="Arial"/>
                <a:ea typeface="Arial"/>
                <a:cs typeface="Arial"/>
                <a:sym typeface="Arial"/>
              </a:rPr>
              <a:t>[Les deux rigolent]</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Mais vraiment il avait l’air jeune !</a:t>
            </a:r>
            <a:endParaRPr/>
          </a:p>
          <a:p>
            <a:pPr indent="-889000" lvl="0" marL="952500" marR="50800" rtl="0" algn="just">
              <a:lnSpc>
                <a:spcPct val="150000"/>
              </a:lnSpc>
              <a:spcBef>
                <a:spcPts val="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Il était très cool ! Il portait souvent un jean avec une chemise blanche. Il était très charmant, très gentil et drôle : il faisait rire tous mes amis avec ses blagues. Tous les gens l’aimaient. Il était honnête et respectueux.</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Safaa</a:t>
            </a:r>
            <a:r>
              <a:rPr lang="fr-FR" sz="1200">
                <a:solidFill>
                  <a:srgbClr val="333333"/>
                </a:solidFill>
                <a:highlight>
                  <a:schemeClr val="lt1"/>
                </a:highlight>
                <a:latin typeface="Arial"/>
                <a:ea typeface="Arial"/>
                <a:cs typeface="Arial"/>
                <a:sym typeface="Arial"/>
              </a:rPr>
              <a:t> :  Ça se voit que tu aimais beaucoup ton grand père !</a:t>
            </a:r>
            <a:endParaRPr/>
          </a:p>
          <a:p>
            <a:pPr indent="0" lvl="0" marL="50800" marR="50800" rtl="0" algn="just">
              <a:lnSpc>
                <a:spcPct val="150000"/>
              </a:lnSpc>
              <a:spcBef>
                <a:spcPts val="1200"/>
              </a:spcBef>
              <a:spcAft>
                <a:spcPts val="0"/>
              </a:spcAft>
              <a:buClr>
                <a:schemeClr val="dk1"/>
              </a:buClr>
              <a:buSzPts val="1100"/>
              <a:buFont typeface="Arial"/>
              <a:buNone/>
            </a:pPr>
            <a:r>
              <a:rPr b="1" lang="fr-FR" sz="1200">
                <a:solidFill>
                  <a:srgbClr val="333333"/>
                </a:solidFill>
                <a:highlight>
                  <a:schemeClr val="lt1"/>
                </a:highlight>
                <a:latin typeface="Arial"/>
                <a:ea typeface="Arial"/>
                <a:cs typeface="Arial"/>
                <a:sym typeface="Arial"/>
              </a:rPr>
              <a:t>Imane </a:t>
            </a:r>
            <a:r>
              <a:rPr lang="fr-FR" sz="1200">
                <a:solidFill>
                  <a:srgbClr val="333333"/>
                </a:solidFill>
                <a:highlight>
                  <a:schemeClr val="lt1"/>
                </a:highlight>
                <a:latin typeface="Arial"/>
                <a:ea typeface="Arial"/>
                <a:cs typeface="Arial"/>
                <a:sym typeface="Arial"/>
              </a:rPr>
              <a:t>: </a:t>
            </a:r>
            <a:r>
              <a:rPr i="1" lang="fr-FR" sz="1000">
                <a:solidFill>
                  <a:srgbClr val="333333"/>
                </a:solidFill>
                <a:highlight>
                  <a:schemeClr val="lt1"/>
                </a:highlight>
                <a:latin typeface="Arial"/>
                <a:ea typeface="Arial"/>
                <a:cs typeface="Arial"/>
                <a:sym typeface="Arial"/>
              </a:rPr>
              <a:t>[Elle remet le cadre à côté de son lit]</a:t>
            </a:r>
            <a:r>
              <a:rPr i="1" lang="fr-FR" sz="1200">
                <a:solidFill>
                  <a:srgbClr val="333333"/>
                </a:solidFill>
                <a:highlight>
                  <a:schemeClr val="lt1"/>
                </a:highlight>
                <a:latin typeface="Arial"/>
                <a:ea typeface="Arial"/>
                <a:cs typeface="Arial"/>
                <a:sym typeface="Arial"/>
              </a:rPr>
              <a:t>  </a:t>
            </a:r>
            <a:r>
              <a:rPr lang="fr-FR" sz="1200">
                <a:solidFill>
                  <a:srgbClr val="333333"/>
                </a:solidFill>
                <a:highlight>
                  <a:schemeClr val="lt1"/>
                </a:highlight>
                <a:latin typeface="Arial"/>
                <a:ea typeface="Arial"/>
                <a:cs typeface="Arial"/>
                <a:sym typeface="Arial"/>
              </a:rPr>
              <a:t>Tropppp ! C’est mon petit papi chéri.</a:t>
            </a:r>
            <a:endParaRPr/>
          </a:p>
          <a:p>
            <a:pPr indent="0" lvl="0" marL="0" rtl="0" algn="l">
              <a:lnSpc>
                <a:spcPct val="100000"/>
              </a:lnSpc>
              <a:spcBef>
                <a:spcPts val="0"/>
              </a:spcBef>
              <a:spcAft>
                <a:spcPts val="0"/>
              </a:spcAft>
              <a:buClr>
                <a:schemeClr val="dk1"/>
              </a:buClr>
              <a:buSzPts val="1100"/>
              <a:buFont typeface="Arial"/>
              <a:buNone/>
            </a:pPr>
            <a:r>
              <a:t/>
            </a:r>
            <a:endParaRPr sz="1200">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240" name="Google Shape;240;p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Vérifions ensemble. </a:t>
            </a:r>
            <a:endParaRPr b="1" i="1"/>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lang="fr-FR">
                <a:highlight>
                  <a:schemeClr val="lt1"/>
                </a:highlight>
              </a:rPr>
              <a:t>Corriger avec le groupe-classe et cliquer pour afficher les réponses </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rPr lang="fr-FR">
                <a:highlight>
                  <a:schemeClr val="lt1"/>
                </a:highlight>
              </a:rPr>
              <a:t>Bonnes réponses : 1.A 2.B 3.A 4.A 5.A 6.B</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47" name="Google Shape;247;p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Corrigé</a:t>
            </a:r>
            <a:endParaRPr/>
          </a:p>
          <a:p>
            <a:pPr indent="0" lvl="0" marL="0" rtl="0" algn="l">
              <a:lnSpc>
                <a:spcPct val="100000"/>
              </a:lnSpc>
              <a:spcBef>
                <a:spcPts val="0"/>
              </a:spcBef>
              <a:spcAft>
                <a:spcPts val="0"/>
              </a:spcAft>
              <a:buClr>
                <a:schemeClr val="dk1"/>
              </a:buClr>
              <a:buSzPts val="1200"/>
              <a:buFont typeface="Calibri"/>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rPr lang="fr-FR">
                <a:highlight>
                  <a:schemeClr val="lt1"/>
                </a:highlight>
              </a:rPr>
              <a:t>Bonnes réponses : 1.A 2.B 3.A 4.A 5.A 6.B</a:t>
            </a:r>
            <a:endParaRPr>
              <a:highlight>
                <a:schemeClr val="lt1"/>
              </a:highlight>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75" name="Google Shape;275;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302" name="Google Shape;30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Arial"/>
              <a:buNone/>
            </a:pPr>
            <a:r>
              <a:rPr b="1" lang="fr-FR" sz="1800" u="none"/>
              <a:t>Expression orale</a:t>
            </a:r>
            <a:endParaRPr/>
          </a:p>
          <a:p>
            <a:pPr indent="0" lvl="0" marL="0" rtl="0" algn="l">
              <a:lnSpc>
                <a:spcPct val="115000"/>
              </a:lnSpc>
              <a:spcBef>
                <a:spcPts val="0"/>
              </a:spcBef>
              <a:spcAft>
                <a:spcPts val="0"/>
              </a:spcAft>
              <a:buClr>
                <a:schemeClr val="dk1"/>
              </a:buClr>
              <a:buSzPts val="1400"/>
              <a:buFont typeface="Arial"/>
              <a:buNone/>
            </a:pPr>
            <a:r>
              <a:t/>
            </a:r>
            <a:endParaRPr sz="1800" u="none"/>
          </a:p>
          <a:p>
            <a:pPr indent="0" lvl="0" marL="0" rtl="0" algn="l">
              <a:lnSpc>
                <a:spcPct val="100000"/>
              </a:lnSpc>
              <a:spcBef>
                <a:spcPts val="0"/>
              </a:spcBef>
              <a:spcAft>
                <a:spcPts val="0"/>
              </a:spcAft>
              <a:buClr>
                <a:schemeClr val="dk1"/>
              </a:buClr>
              <a:buSzPts val="1400"/>
              <a:buFont typeface="Arial"/>
              <a:buNone/>
            </a:pPr>
            <a:r>
              <a:rPr b="1" lang="fr-FR" sz="1800"/>
              <a:t>Objectif du curriculum </a:t>
            </a:r>
            <a:endParaRPr sz="1800"/>
          </a:p>
          <a:p>
            <a:pPr indent="0" lvl="0" marL="0" rtl="0" algn="l">
              <a:lnSpc>
                <a:spcPct val="100000"/>
              </a:lnSpc>
              <a:spcBef>
                <a:spcPts val="0"/>
              </a:spcBef>
              <a:spcAft>
                <a:spcPts val="0"/>
              </a:spcAft>
              <a:buClr>
                <a:schemeClr val="dk1"/>
              </a:buClr>
              <a:buSzPts val="1100"/>
              <a:buFont typeface="Arial"/>
              <a:buNone/>
            </a:pPr>
            <a:r>
              <a:rPr lang="fr-FR" sz="1800"/>
              <a:t>Rendre compte d'une sortie, d'une visite, d'un événement</a:t>
            </a:r>
            <a:endParaRPr/>
          </a:p>
          <a:p>
            <a:pPr indent="0" lvl="0" marL="0" rtl="0" algn="l">
              <a:lnSpc>
                <a:spcPct val="100000"/>
              </a:lnSpc>
              <a:spcBef>
                <a:spcPts val="0"/>
              </a:spcBef>
              <a:spcAft>
                <a:spcPts val="0"/>
              </a:spcAft>
              <a:buClr>
                <a:schemeClr val="dk1"/>
              </a:buClr>
              <a:buSzPts val="1100"/>
              <a:buFont typeface="Arial"/>
              <a:buNone/>
            </a:pPr>
            <a:r>
              <a:t/>
            </a:r>
            <a:endParaRPr sz="1800"/>
          </a:p>
          <a:p>
            <a:pPr indent="0" lvl="0" marL="0" rtl="0" algn="l">
              <a:lnSpc>
                <a:spcPct val="115000"/>
              </a:lnSpc>
              <a:spcBef>
                <a:spcPts val="0"/>
              </a:spcBef>
              <a:spcAft>
                <a:spcPts val="0"/>
              </a:spcAft>
              <a:buClr>
                <a:schemeClr val="dk1"/>
              </a:buClr>
              <a:buSzPts val="1400"/>
              <a:buFont typeface="Arial"/>
              <a:buNone/>
            </a:pPr>
            <a:r>
              <a:rPr b="1" lang="fr-FR" sz="1800">
                <a:highlight>
                  <a:schemeClr val="lt1"/>
                </a:highlight>
              </a:rPr>
              <a:t>Objectif sp</a:t>
            </a:r>
            <a:r>
              <a:rPr b="1" lang="fr-FR" sz="1800"/>
              <a:t>é</a:t>
            </a:r>
            <a:r>
              <a:rPr b="1" lang="fr-FR" sz="1800">
                <a:highlight>
                  <a:schemeClr val="lt1"/>
                </a:highlight>
              </a:rPr>
              <a:t>cifique</a:t>
            </a:r>
            <a:endParaRPr sz="1800"/>
          </a:p>
          <a:p>
            <a:pPr indent="0" lvl="0" marL="0" rtl="0" algn="l">
              <a:lnSpc>
                <a:spcPct val="100000"/>
              </a:lnSpc>
              <a:spcBef>
                <a:spcPts val="0"/>
              </a:spcBef>
              <a:spcAft>
                <a:spcPts val="0"/>
              </a:spcAft>
              <a:buClr>
                <a:schemeClr val="dk1"/>
              </a:buClr>
              <a:buSzPts val="1100"/>
              <a:buFont typeface="Arial"/>
              <a:buNone/>
            </a:pPr>
            <a:r>
              <a:rPr lang="fr-FR" sz="1800"/>
              <a:t>Parler du portrait physique et moral d’une personne dans le cadre d’une narration. </a:t>
            </a:r>
            <a:endParaRPr/>
          </a:p>
          <a:p>
            <a:pPr indent="0" lvl="0" marL="0" rtl="0" algn="l">
              <a:lnSpc>
                <a:spcPct val="100000"/>
              </a:lnSpc>
              <a:spcBef>
                <a:spcPts val="0"/>
              </a:spcBef>
              <a:spcAft>
                <a:spcPts val="0"/>
              </a:spcAft>
              <a:buSzPts val="1400"/>
              <a:buNone/>
            </a:pPr>
            <a:r>
              <a:t/>
            </a:r>
            <a:endParaRPr b="0" i="0" sz="1800" u="none" strike="noStrike">
              <a:solidFill>
                <a:srgbClr val="000000"/>
              </a:solidFill>
              <a:latin typeface="Arial"/>
              <a:ea typeface="Arial"/>
              <a:cs typeface="Arial"/>
              <a:sym typeface="Arial"/>
            </a:endParaRPr>
          </a:p>
        </p:txBody>
      </p:sp>
      <p:sp>
        <p:nvSpPr>
          <p:cNvPr id="309" name="Google Shape;30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b="1" u="none">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lnSpc>
                <a:spcPct val="100000"/>
              </a:lnSpc>
              <a:spcBef>
                <a:spcPts val="0"/>
              </a:spcBef>
              <a:spcAft>
                <a:spcPts val="0"/>
              </a:spcAft>
              <a:buSzPts val="1400"/>
              <a:buNone/>
            </a:pPr>
            <a:r>
              <a:rPr b="1" lang="fr-FR">
                <a:latin typeface="Arial"/>
                <a:ea typeface="Arial"/>
                <a:cs typeface="Arial"/>
                <a:sym typeface="Arial"/>
              </a:rPr>
              <a:t>Objectif du curriculum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fr-FR">
                <a:latin typeface="Arial"/>
                <a:ea typeface="Arial"/>
                <a:cs typeface="Arial"/>
                <a:sym typeface="Arial"/>
              </a:rPr>
              <a:t>Comprendre un document sonore où l’on parle des caractéristiques physiques et morales d’une personne dans le cadre d’une narration</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(le portrait moral doit être clair pour servir la compréhension de l’écrit.)</a:t>
            </a:r>
            <a:endParaRPr>
              <a:solidFill>
                <a:srgbClr val="000000"/>
              </a:solidFill>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Arial"/>
              <a:buNone/>
            </a:pPr>
            <a:r>
              <a:rPr b="1" lang="fr-FR" u="none">
                <a:latin typeface="Arial"/>
                <a:ea typeface="Arial"/>
                <a:cs typeface="Arial"/>
                <a:sym typeface="Arial"/>
              </a:rPr>
              <a:t>Expression orale</a:t>
            </a:r>
            <a:endParaRPr u="none">
              <a:latin typeface="Arial"/>
              <a:ea typeface="Arial"/>
              <a:cs typeface="Arial"/>
              <a:sym typeface="Arial"/>
            </a:endParaRPr>
          </a:p>
          <a:p>
            <a:pPr indent="0" lvl="0" marL="0" rtl="0" algn="l">
              <a:lnSpc>
                <a:spcPct val="100000"/>
              </a:lnSpc>
              <a:spcBef>
                <a:spcPts val="0"/>
              </a:spcBef>
              <a:spcAft>
                <a:spcPts val="0"/>
              </a:spcAft>
              <a:buSzPts val="1400"/>
              <a:buNone/>
            </a:pPr>
            <a:r>
              <a:rPr b="1" lang="fr-FR">
                <a:latin typeface="Arial"/>
                <a:ea typeface="Arial"/>
                <a:cs typeface="Arial"/>
                <a:sym typeface="Arial"/>
              </a:rPr>
              <a:t>Objectif du curriculum </a:t>
            </a:r>
            <a:endParaRPr/>
          </a:p>
          <a:p>
            <a:pPr indent="0" lvl="0" marL="0" rtl="0" algn="l">
              <a:lnSpc>
                <a:spcPct val="100000"/>
              </a:lnSpc>
              <a:spcBef>
                <a:spcPts val="0"/>
              </a:spcBef>
              <a:spcAft>
                <a:spcPts val="0"/>
              </a:spcAft>
              <a:buClr>
                <a:srgbClr val="000000"/>
              </a:buClr>
              <a:buSzPts val="1200"/>
              <a:buFont typeface="Arial"/>
              <a:buNone/>
            </a:pPr>
            <a:r>
              <a:rPr lang="fr-FR">
                <a:solidFill>
                  <a:srgbClr val="000000"/>
                </a:solidFill>
                <a:latin typeface="Arial"/>
                <a:ea typeface="Arial"/>
                <a:cs typeface="Arial"/>
                <a:sym typeface="Arial"/>
              </a:rPr>
              <a:t>Rendre compte d'une sortie, d'une visite, d'un événement</a:t>
            </a:r>
            <a:endParaRPr>
              <a:solidFill>
                <a:srgbClr val="000000"/>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fr-FR">
                <a:latin typeface="Arial"/>
                <a:ea typeface="Arial"/>
                <a:cs typeface="Arial"/>
                <a:sym typeface="Arial"/>
              </a:rPr>
              <a:t>Parler du portrait physique et moral d’une personne dans le cadre d’une narration</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0" i="0" lang="fr-FR"/>
              <a:t>Cliquer pour montrer les étiquettes et les réponses</a:t>
            </a:r>
            <a:endParaRPr/>
          </a:p>
          <a:p>
            <a:pPr indent="0" lvl="0" marL="0" rtl="0" algn="l">
              <a:lnSpc>
                <a:spcPct val="100000"/>
              </a:lnSpc>
              <a:spcBef>
                <a:spcPts val="0"/>
              </a:spcBef>
              <a:spcAft>
                <a:spcPts val="0"/>
              </a:spcAft>
              <a:buClr>
                <a:schemeClr val="dk1"/>
              </a:buClr>
              <a:buSzPts val="1200"/>
              <a:buFont typeface="Calibri"/>
              <a:buNone/>
            </a:pPr>
            <a:r>
              <a:rPr b="1" i="1" lang="fr-FR"/>
              <a:t>Est-ce que Imane décrit uniquement le portrait physique de son grand-père ? </a:t>
            </a:r>
            <a:endParaRPr/>
          </a:p>
          <a:p>
            <a:pPr indent="0" lvl="0" marL="0" rtl="0" algn="l">
              <a:lnSpc>
                <a:spcPct val="100000"/>
              </a:lnSpc>
              <a:spcBef>
                <a:spcPts val="0"/>
              </a:spcBef>
              <a:spcAft>
                <a:spcPts val="0"/>
              </a:spcAft>
              <a:buClr>
                <a:schemeClr val="dk1"/>
              </a:buClr>
              <a:buSzPts val="1200"/>
              <a:buFont typeface="Calibri"/>
              <a:buNone/>
            </a:pPr>
            <a:r>
              <a:rPr b="1" i="1" lang="fr-FR"/>
              <a:t>Ecoutez cet extrait pour répondre.</a:t>
            </a:r>
            <a:endParaRPr/>
          </a:p>
          <a:p>
            <a:pPr indent="0" lvl="0" marL="0" rtl="0" algn="l">
              <a:lnSpc>
                <a:spcPct val="100000"/>
              </a:lnSpc>
              <a:spcBef>
                <a:spcPts val="0"/>
              </a:spcBef>
              <a:spcAft>
                <a:spcPts val="0"/>
              </a:spcAft>
              <a:buClr>
                <a:srgbClr val="333333"/>
              </a:buClr>
              <a:buSzPts val="1100"/>
              <a:buFont typeface="Arial"/>
              <a:buNone/>
            </a:pPr>
            <a:r>
              <a:rPr b="0" i="0" lang="fr-FR" sz="1100">
                <a:solidFill>
                  <a:srgbClr val="333333"/>
                </a:solidFill>
                <a:highlight>
                  <a:schemeClr val="lt1"/>
                </a:highlight>
                <a:latin typeface="Arial"/>
                <a:ea typeface="Arial"/>
                <a:cs typeface="Arial"/>
                <a:sym typeface="Arial"/>
              </a:rPr>
              <a:t>Faire écouter l’extrait </a:t>
            </a:r>
            <a:endParaRPr/>
          </a:p>
          <a:p>
            <a:pPr indent="0" lvl="0" marL="0" rtl="0" algn="l">
              <a:lnSpc>
                <a:spcPct val="100000"/>
              </a:lnSpc>
              <a:spcBef>
                <a:spcPts val="0"/>
              </a:spcBef>
              <a:spcAft>
                <a:spcPts val="0"/>
              </a:spcAft>
              <a:buClr>
                <a:srgbClr val="333333"/>
              </a:buClr>
              <a:buSzPts val="1100"/>
              <a:buFont typeface="Arial"/>
              <a:buNone/>
            </a:pPr>
            <a:r>
              <a:rPr b="1" lang="fr-FR" sz="1100">
                <a:solidFill>
                  <a:srgbClr val="333333"/>
                </a:solidFill>
                <a:highlight>
                  <a:schemeClr val="lt1"/>
                </a:highlight>
                <a:latin typeface="Arial"/>
                <a:ea typeface="Arial"/>
                <a:cs typeface="Arial"/>
                <a:sym typeface="Arial"/>
              </a:rPr>
              <a:t>[Imane</a:t>
            </a:r>
            <a:r>
              <a:rPr lang="fr-FR" sz="1100">
                <a:solidFill>
                  <a:srgbClr val="333333"/>
                </a:solidFill>
                <a:highlight>
                  <a:schemeClr val="lt1"/>
                </a:highlight>
                <a:latin typeface="Arial"/>
                <a:ea typeface="Arial"/>
                <a:cs typeface="Arial"/>
                <a:sym typeface="Arial"/>
              </a:rPr>
              <a:t> :        Il avait des yeux noirs en amande et un nez droit comme le mien.</a:t>
            </a:r>
            <a:endParaRPr/>
          </a:p>
          <a:p>
            <a:pPr indent="-889000" lvl="0" marL="952500" marR="50800" rtl="0" algn="just">
              <a:lnSpc>
                <a:spcPct val="150000"/>
              </a:lnSpc>
              <a:spcBef>
                <a:spcPts val="0"/>
              </a:spcBef>
              <a:spcAft>
                <a:spcPts val="0"/>
              </a:spcAft>
              <a:buClr>
                <a:srgbClr val="333333"/>
              </a:buClr>
              <a:buSzPts val="1100"/>
              <a:buFont typeface="Arial"/>
              <a:buNone/>
            </a:pPr>
            <a:r>
              <a:rPr lang="fr-FR" sz="1100">
                <a:solidFill>
                  <a:srgbClr val="333333"/>
                </a:solidFill>
                <a:highlight>
                  <a:schemeClr val="lt1"/>
                </a:highlight>
                <a:latin typeface="Arial"/>
                <a:ea typeface="Arial"/>
                <a:cs typeface="Arial"/>
                <a:sym typeface="Arial"/>
              </a:rPr>
              <a:t>                     Il portait souvent un jean avec une chemise blanche.</a:t>
            </a:r>
            <a:endParaRPr/>
          </a:p>
          <a:p>
            <a:pPr indent="-889000" lvl="0" marL="952500" marR="50800" rtl="0" algn="just">
              <a:lnSpc>
                <a:spcPct val="150000"/>
              </a:lnSpc>
              <a:spcBef>
                <a:spcPts val="0"/>
              </a:spcBef>
              <a:spcAft>
                <a:spcPts val="0"/>
              </a:spcAft>
              <a:buClr>
                <a:schemeClr val="dk1"/>
              </a:buClr>
              <a:buSzPts val="1100"/>
              <a:buFont typeface="Arial"/>
              <a:buNone/>
            </a:pPr>
            <a:r>
              <a:rPr lang="fr-FR" sz="1100">
                <a:solidFill>
                  <a:srgbClr val="333333"/>
                </a:solidFill>
                <a:highlight>
                  <a:schemeClr val="lt1"/>
                </a:highlight>
                <a:latin typeface="Arial"/>
                <a:ea typeface="Arial"/>
                <a:cs typeface="Arial"/>
                <a:sym typeface="Arial"/>
              </a:rPr>
              <a:t>                      Il était très charmant, très gentil et drôle.]</a:t>
            </a:r>
            <a:endParaRPr b="1" i="1"/>
          </a:p>
          <a:p>
            <a:pPr indent="0" lvl="0" marL="0" rtl="0" algn="l">
              <a:lnSpc>
                <a:spcPct val="100000"/>
              </a:lnSpc>
              <a:spcBef>
                <a:spcPts val="0"/>
              </a:spcBef>
              <a:spcAft>
                <a:spcPts val="0"/>
              </a:spcAft>
              <a:buClr>
                <a:schemeClr val="dk1"/>
              </a:buClr>
              <a:buSzPts val="1200"/>
              <a:buFont typeface="Calibri"/>
              <a:buNone/>
            </a:pPr>
            <a:r>
              <a:rPr b="1" i="1" lang="fr-FR"/>
              <a:t>Est-ce que Imane décrit uniquement le portrait physique du grand-père ?</a:t>
            </a:r>
            <a:endParaRPr/>
          </a:p>
          <a:p>
            <a:pPr indent="0" lvl="0" marL="0" rtl="0" algn="l">
              <a:lnSpc>
                <a:spcPct val="100000"/>
              </a:lnSpc>
              <a:spcBef>
                <a:spcPts val="0"/>
              </a:spcBef>
              <a:spcAft>
                <a:spcPts val="0"/>
              </a:spcAft>
              <a:buClr>
                <a:schemeClr val="dk1"/>
              </a:buClr>
              <a:buSzPts val="1200"/>
              <a:buFont typeface="Calibri"/>
              <a:buNone/>
            </a:pPr>
            <a:r>
              <a:rPr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Ces informations concernent le portrait physique et le portrait moral du grand-père.</a:t>
            </a:r>
            <a:endParaRPr/>
          </a:p>
          <a:p>
            <a:pPr indent="0" lvl="0" marL="0" rtl="0" algn="l">
              <a:lnSpc>
                <a:spcPct val="100000"/>
              </a:lnSpc>
              <a:spcBef>
                <a:spcPts val="0"/>
              </a:spcBef>
              <a:spcAft>
                <a:spcPts val="0"/>
              </a:spcAft>
              <a:buClr>
                <a:schemeClr val="dk1"/>
              </a:buClr>
              <a:buSzPts val="1200"/>
              <a:buFont typeface="Calibri"/>
              <a:buNone/>
            </a:pPr>
            <a:r>
              <a:rPr b="0" i="1" lang="fr-FR"/>
              <a:t>C</a:t>
            </a:r>
            <a:r>
              <a:rPr b="0" i="0" lang="fr-FR"/>
              <a:t>liquer pour afficher les phrases</a:t>
            </a:r>
            <a:endParaRPr/>
          </a:p>
          <a:p>
            <a:pPr indent="0" lvl="0" marL="0" rtl="0" algn="l">
              <a:lnSpc>
                <a:spcPct val="100000"/>
              </a:lnSpc>
              <a:spcBef>
                <a:spcPts val="0"/>
              </a:spcBef>
              <a:spcAft>
                <a:spcPts val="0"/>
              </a:spcAft>
              <a:buClr>
                <a:schemeClr val="dk1"/>
              </a:buClr>
              <a:buSzPts val="1100"/>
              <a:buFont typeface="Arial"/>
              <a:buNone/>
            </a:pPr>
            <a:r>
              <a:rPr b="1" i="1" lang="fr-FR"/>
              <a:t>Lisez les phrases maintenant. </a:t>
            </a:r>
            <a:endParaRPr/>
          </a:p>
          <a:p>
            <a:pPr indent="0" lvl="0" marL="0" rtl="0" algn="l">
              <a:lnSpc>
                <a:spcPct val="100000"/>
              </a:lnSpc>
              <a:spcBef>
                <a:spcPts val="0"/>
              </a:spcBef>
              <a:spcAft>
                <a:spcPts val="0"/>
              </a:spcAft>
              <a:buClr>
                <a:schemeClr val="dk1"/>
              </a:buClr>
              <a:buSzPts val="1100"/>
              <a:buFont typeface="Arial"/>
              <a:buNone/>
            </a:pPr>
            <a:r>
              <a:rPr b="1" i="1" lang="fr-FR"/>
              <a:t>Quelle phrase décrit le portrait physique, c’est-à-dire les yeux, le nez, les cheveux, le visage, etc. et les habits qu’il porte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100"/>
              <a:buFont typeface="Arial"/>
              <a:buNone/>
            </a:pPr>
            <a:r>
              <a:rPr b="1" i="1" lang="fr-FR"/>
              <a:t>1 !</a:t>
            </a:r>
            <a:endParaRPr/>
          </a:p>
          <a:p>
            <a:pPr indent="0" lvl="0" marL="0" rtl="0" algn="l">
              <a:lnSpc>
                <a:spcPct val="100000"/>
              </a:lnSpc>
              <a:spcBef>
                <a:spcPts val="0"/>
              </a:spcBef>
              <a:spcAft>
                <a:spcPts val="0"/>
              </a:spcAft>
              <a:buClr>
                <a:schemeClr val="dk1"/>
              </a:buClr>
              <a:buSzPts val="1200"/>
              <a:buFont typeface="Calibri"/>
              <a:buNone/>
            </a:pPr>
            <a:r>
              <a:rPr b="1" i="1" lang="fr-FR"/>
              <a:t>Et quelle phrase décrit le portrait moral du grand-père, c’est-à-dire son caractère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2 !</a:t>
            </a:r>
            <a:endParaRPr/>
          </a:p>
          <a:p>
            <a:pPr indent="0" lvl="0" marL="0" rtl="0" algn="l">
              <a:lnSpc>
                <a:spcPct val="100000"/>
              </a:lnSpc>
              <a:spcBef>
                <a:spcPts val="0"/>
              </a:spcBef>
              <a:spcAft>
                <a:spcPts val="0"/>
              </a:spcAft>
              <a:buClr>
                <a:schemeClr val="dk1"/>
              </a:buClr>
              <a:buSzPts val="1200"/>
              <a:buFont typeface="Calibri"/>
              <a:buNone/>
            </a:pPr>
            <a:r>
              <a:rPr b="0" i="0" lang="fr-FR"/>
              <a:t>Cliquer pour montrer le corrigé (la diapo suivante)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highlight>
                <a:srgbClr val="FFFF00"/>
              </a:highlight>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17" name="Google Shape;317;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 name="Google Shape;330;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1" lang="fr-FR"/>
              <a:t>Alors pour faire la description d’une personne, nous pouvons parler de son portrait physique et de son portrait moral !</a:t>
            </a:r>
            <a:endParaRPr/>
          </a:p>
          <a:p>
            <a:pPr indent="0" lvl="0" marL="0" rtl="0" algn="l">
              <a:lnSpc>
                <a:spcPct val="100000"/>
              </a:lnSpc>
              <a:spcBef>
                <a:spcPts val="0"/>
              </a:spcBef>
              <a:spcAft>
                <a:spcPts val="0"/>
              </a:spcAft>
              <a:buClr>
                <a:schemeClr val="dk1"/>
              </a:buClr>
              <a:buSzPts val="1200"/>
              <a:buFont typeface="Calibri"/>
              <a:buNone/>
            </a:pPr>
            <a:r>
              <a:t/>
            </a:r>
            <a:endParaRPr b="1" i="1">
              <a:highlight>
                <a:srgbClr val="FFFF00"/>
              </a:highlight>
            </a:endParaRPr>
          </a:p>
          <a:p>
            <a:pPr indent="0" lvl="0" marL="0" marR="0" rtl="0" algn="l">
              <a:lnSpc>
                <a:spcPct val="100000"/>
              </a:lnSpc>
              <a:spcBef>
                <a:spcPts val="0"/>
              </a:spcBef>
              <a:spcAft>
                <a:spcPts val="0"/>
              </a:spcAft>
              <a:buClr>
                <a:srgbClr val="000000"/>
              </a:buClr>
              <a:buSzPts val="1400"/>
              <a:buFont typeface="Arial"/>
              <a:buNone/>
            </a:pPr>
            <a:r>
              <a:rPr b="1" i="1" lang="fr-FR"/>
              <a:t>Que faut-il nommer pour faire le portrait physique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Les parties du corps/ du visage. </a:t>
            </a:r>
            <a:endParaRPr/>
          </a:p>
          <a:p>
            <a:pPr indent="0" lvl="0" marL="0" marR="0" rtl="0" algn="l">
              <a:lnSpc>
                <a:spcPct val="100000"/>
              </a:lnSpc>
              <a:spcBef>
                <a:spcPts val="0"/>
              </a:spcBef>
              <a:spcAft>
                <a:spcPts val="0"/>
              </a:spcAft>
              <a:buClr>
                <a:srgbClr val="000000"/>
              </a:buClr>
              <a:buSzPts val="1400"/>
              <a:buFont typeface="Arial"/>
              <a:buNone/>
            </a:pPr>
            <a:r>
              <a:rPr b="1" i="1" lang="fr-FR"/>
              <a:t>Quoi d’autres ?</a:t>
            </a:r>
            <a:endParaRPr/>
          </a:p>
          <a:p>
            <a:pPr indent="0" lvl="0" marL="0" marR="0" rtl="0" algn="l">
              <a:lnSpc>
                <a:spcPct val="100000"/>
              </a:lnSpc>
              <a:spcBef>
                <a:spcPts val="0"/>
              </a:spcBef>
              <a:spcAft>
                <a:spcPts val="0"/>
              </a:spcAft>
              <a:buClr>
                <a:srgbClr val="000000"/>
              </a:buClr>
              <a:buSzPts val="1400"/>
              <a:buFont typeface="Arial"/>
              <a:buNone/>
            </a:pPr>
            <a:r>
              <a:rPr b="0" i="0" lang="fr-F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t>On peut parler des vêtements. </a:t>
            </a:r>
            <a:endParaRPr/>
          </a:p>
          <a:p>
            <a:pPr indent="0" lvl="0" marL="0" marR="0" rtl="0" algn="l">
              <a:lnSpc>
                <a:spcPct val="100000"/>
              </a:lnSpc>
              <a:spcBef>
                <a:spcPts val="0"/>
              </a:spcBef>
              <a:spcAft>
                <a:spcPts val="0"/>
              </a:spcAft>
              <a:buClr>
                <a:srgbClr val="000000"/>
              </a:buClr>
              <a:buSzPts val="1400"/>
              <a:buFont typeface="Arial"/>
              <a:buNone/>
            </a:pPr>
            <a:r>
              <a:rPr b="1" i="1" lang="fr-FR"/>
              <a:t>Comment faire cela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Il faut nommer les vêtements : une chemise / un pantalon. </a:t>
            </a:r>
            <a:endParaRPr/>
          </a:p>
          <a:p>
            <a:pPr indent="0" lvl="0" marL="0" marR="0" rtl="0" algn="l">
              <a:lnSpc>
                <a:spcPct val="100000"/>
              </a:lnSpc>
              <a:spcBef>
                <a:spcPts val="0"/>
              </a:spcBef>
              <a:spcAft>
                <a:spcPts val="0"/>
              </a:spcAft>
              <a:buClr>
                <a:srgbClr val="000000"/>
              </a:buClr>
              <a:buSzPts val="1400"/>
              <a:buFont typeface="Arial"/>
              <a:buNone/>
            </a:pPr>
            <a:r>
              <a:rPr b="1" i="1" lang="fr-FR"/>
              <a:t>Comment faire le portait moral ? </a:t>
            </a:r>
            <a:endParaRPr/>
          </a:p>
          <a:p>
            <a:pPr indent="0" lvl="0" marL="0" marR="0" rtl="0" algn="l">
              <a:lnSpc>
                <a:spcPct val="100000"/>
              </a:lnSpc>
              <a:spcBef>
                <a:spcPts val="0"/>
              </a:spcBef>
              <a:spcAft>
                <a:spcPts val="0"/>
              </a:spcAft>
              <a:buClr>
                <a:srgbClr val="000000"/>
              </a:buClr>
              <a:buSzPts val="1400"/>
              <a:buFont typeface="Arial"/>
              <a:buNone/>
            </a:pPr>
            <a:r>
              <a:rPr b="0" i="0" lang="fr-FR"/>
              <a:t>[Pause 5 secondes]</a:t>
            </a:r>
            <a:endParaRPr/>
          </a:p>
          <a:p>
            <a:pPr indent="0" lvl="0" marL="0" marR="0" rtl="0" algn="l">
              <a:lnSpc>
                <a:spcPct val="100000"/>
              </a:lnSpc>
              <a:spcBef>
                <a:spcPts val="0"/>
              </a:spcBef>
              <a:spcAft>
                <a:spcPts val="0"/>
              </a:spcAft>
              <a:buClr>
                <a:srgbClr val="000000"/>
              </a:buClr>
              <a:buSzPts val="1400"/>
              <a:buFont typeface="Arial"/>
              <a:buNone/>
            </a:pPr>
            <a:r>
              <a:rPr b="1" i="1" lang="fr-FR"/>
              <a:t>En formulant des phrases contenant des adjectifs, comme gentil, drôles, etc.</a:t>
            </a:r>
            <a:endParaRPr/>
          </a:p>
          <a:p>
            <a:pPr indent="0" lvl="0" marL="0" marR="0" rtl="0" algn="l">
              <a:lnSpc>
                <a:spcPct val="100000"/>
              </a:lnSpc>
              <a:spcBef>
                <a:spcPts val="0"/>
              </a:spcBef>
              <a:spcAft>
                <a:spcPts val="0"/>
              </a:spcAft>
              <a:buClr>
                <a:srgbClr val="000000"/>
              </a:buClr>
              <a:buSzPts val="1400"/>
              <a:buFont typeface="Arial"/>
              <a:buNone/>
            </a:pPr>
            <a:r>
              <a:t/>
            </a:r>
            <a:endParaRPr b="1" i="1"/>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31" name="Google Shape;331;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Choisir 3 phrases et poser des questions aux apprenants pour déduire que la description est au passé car le grand-père est mort</a:t>
            </a:r>
            <a:endParaRPr/>
          </a:p>
          <a:p>
            <a:pPr indent="0" lvl="0" marL="0" rtl="0" algn="l">
              <a:lnSpc>
                <a:spcPct val="100000"/>
              </a:lnSpc>
              <a:spcBef>
                <a:spcPts val="0"/>
              </a:spcBef>
              <a:spcAft>
                <a:spcPts val="0"/>
              </a:spcAft>
              <a:buClr>
                <a:schemeClr val="dk1"/>
              </a:buClr>
              <a:buSzPts val="1200"/>
              <a:buFont typeface="Calibri"/>
              <a:buNone/>
            </a:pPr>
            <a:r>
              <a:rPr lang="fr-FR"/>
              <a:t>Cliquer pour surligner les mots et afficher la bande au fur et à mesure</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Pour faire le portrait physique au passé, quel verbe a-t-on utilisé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avoir : </a:t>
            </a:r>
            <a:r>
              <a:rPr lang="fr-FR">
                <a:highlight>
                  <a:schemeClr val="lt1"/>
                </a:highlight>
              </a:rPr>
              <a:t>« </a:t>
            </a:r>
            <a:r>
              <a:rPr b="1" i="1" lang="fr-FR">
                <a:highlight>
                  <a:schemeClr val="lt1"/>
                </a:highlight>
              </a:rPr>
              <a:t>avait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Et pour</a:t>
            </a:r>
            <a:r>
              <a:rPr lang="fr-FR">
                <a:highlight>
                  <a:schemeClr val="lt1"/>
                </a:highlight>
              </a:rPr>
              <a:t> </a:t>
            </a:r>
            <a:r>
              <a:rPr b="1" i="1" lang="fr-FR">
                <a:highlight>
                  <a:schemeClr val="lt1"/>
                </a:highlight>
              </a:rPr>
              <a:t>décrire les vêtements du grand-père au passé aussi </a:t>
            </a:r>
            <a:r>
              <a:rPr b="1" i="1" lang="fr-FR"/>
              <a:t>?</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porter :  « portait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Pour faire le portrait moral du grand-père, quel verbe a-t-on utilisé au passé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Le verbe être : « était ».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À quel temps tous ces verbes sont-ils donc conjugués ?</a:t>
            </a:r>
            <a:endParaRPr/>
          </a:p>
          <a:p>
            <a:pPr indent="0" lvl="0" marL="0" rtl="0" algn="l">
              <a:lnSpc>
                <a:spcPct val="100000"/>
              </a:lnSpc>
              <a:spcBef>
                <a:spcPts val="0"/>
              </a:spcBef>
              <a:spcAft>
                <a:spcPts val="0"/>
              </a:spcAft>
              <a:buClr>
                <a:schemeClr val="dk1"/>
              </a:buClr>
              <a:buSzPts val="11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À l’imparfait. </a:t>
            </a:r>
            <a:endParaRPr/>
          </a:p>
          <a:p>
            <a:pPr indent="0" lvl="0" marL="0" rtl="0" algn="l">
              <a:lnSpc>
                <a:spcPct val="100000"/>
              </a:lnSpc>
              <a:spcBef>
                <a:spcPts val="0"/>
              </a:spcBef>
              <a:spcAft>
                <a:spcPts val="0"/>
              </a:spcAft>
              <a:buClr>
                <a:schemeClr val="dk1"/>
              </a:buClr>
              <a:buSzPts val="1200"/>
              <a:buFont typeface="Calibri"/>
              <a:buNone/>
            </a:pPr>
            <a:r>
              <a:rPr b="1" i="1" lang="fr-FR">
                <a:highlight>
                  <a:schemeClr val="lt1"/>
                </a:highlight>
              </a:rPr>
              <a:t>L’imparfait est alors un temps descriptif, il permet de présenter un personnage ou un lieu dans le passé.</a:t>
            </a:r>
            <a:endParaRPr/>
          </a:p>
          <a:p>
            <a:pPr indent="0" lvl="0" marL="0" rtl="0" algn="l">
              <a:lnSpc>
                <a:spcPct val="100000"/>
              </a:lnSpc>
              <a:spcBef>
                <a:spcPts val="0"/>
              </a:spcBef>
              <a:spcAft>
                <a:spcPts val="0"/>
              </a:spcAft>
              <a:buClr>
                <a:schemeClr val="dk1"/>
              </a:buClr>
              <a:buSzPts val="1200"/>
              <a:buFont typeface="Calibri"/>
              <a:buNone/>
            </a:pPr>
            <a:r>
              <a:t/>
            </a:r>
            <a:endParaRPr b="1" i="1"/>
          </a:p>
        </p:txBody>
      </p:sp>
      <p:sp>
        <p:nvSpPr>
          <p:cNvPr id="343" name="Google Shape;343;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 name="Google Shape;353;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Pour faire le portrait physique de quoi on a parlé dans les deux premières phrases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Des yeux, des vêtements (un jeans et une chemise)</a:t>
            </a:r>
            <a:endParaRPr/>
          </a:p>
          <a:p>
            <a:pPr indent="0" lvl="0" marL="0" rtl="0" algn="l">
              <a:lnSpc>
                <a:spcPct val="100000"/>
              </a:lnSpc>
              <a:spcBef>
                <a:spcPts val="0"/>
              </a:spcBef>
              <a:spcAft>
                <a:spcPts val="0"/>
              </a:spcAft>
              <a:buClr>
                <a:schemeClr val="dk1"/>
              </a:buClr>
              <a:buSzPts val="1200"/>
              <a:buFont typeface="Calibri"/>
              <a:buNone/>
            </a:pPr>
            <a:r>
              <a:rPr b="1" i="1" lang="fr-FR"/>
              <a:t>Comment sont les yeux ? Et la chemise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b="1" i="1"/>
          </a:p>
          <a:p>
            <a:pPr indent="0" lvl="0" marL="0" rtl="0" algn="l">
              <a:lnSpc>
                <a:spcPct val="100000"/>
              </a:lnSpc>
              <a:spcBef>
                <a:spcPts val="0"/>
              </a:spcBef>
              <a:spcAft>
                <a:spcPts val="0"/>
              </a:spcAft>
              <a:buClr>
                <a:schemeClr val="dk1"/>
              </a:buClr>
              <a:buSzPts val="1200"/>
              <a:buFont typeface="Calibri"/>
              <a:buNone/>
            </a:pPr>
            <a:r>
              <a:rPr b="1" i="1" lang="fr-FR"/>
              <a:t>Les yeux sont noirs et en amande. La chemise est blanche.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b="1" i="1" lang="fr-FR"/>
              <a:t>Comment était le grand-père ?</a:t>
            </a:r>
            <a:endParaRPr/>
          </a:p>
          <a:p>
            <a:pPr indent="0" lvl="0" marL="0" marR="0" rtl="0" algn="l">
              <a:lnSpc>
                <a:spcPct val="100000"/>
              </a:lnSpc>
              <a:spcBef>
                <a:spcPts val="0"/>
              </a:spcBef>
              <a:spcAft>
                <a:spcPts val="0"/>
              </a:spcAft>
              <a:buClr>
                <a:srgbClr val="000000"/>
              </a:buClr>
              <a:buSzPts val="1400"/>
              <a:buFont typeface="Arial"/>
              <a:buNone/>
            </a:pPr>
            <a:r>
              <a:rPr lang="fr-FR"/>
              <a:t>[Pause 5 secondes] </a:t>
            </a:r>
            <a:endParaRPr/>
          </a:p>
          <a:p>
            <a:pPr indent="0" lvl="0" marL="0" rtl="0" algn="l">
              <a:lnSpc>
                <a:spcPct val="100000"/>
              </a:lnSpc>
              <a:spcBef>
                <a:spcPts val="0"/>
              </a:spcBef>
              <a:spcAft>
                <a:spcPts val="0"/>
              </a:spcAft>
              <a:buClr>
                <a:schemeClr val="dk1"/>
              </a:buClr>
              <a:buSzPts val="1200"/>
              <a:buFont typeface="Calibri"/>
              <a:buNone/>
            </a:pPr>
            <a:r>
              <a:rPr b="1" i="1" lang="fr-FR"/>
              <a:t>Gentil, drôle et honnête</a:t>
            </a:r>
            <a:endParaRPr/>
          </a:p>
          <a:p>
            <a:pPr indent="0" lvl="0" marL="0" rtl="0" algn="l">
              <a:lnSpc>
                <a:spcPct val="100000"/>
              </a:lnSpc>
              <a:spcBef>
                <a:spcPts val="0"/>
              </a:spcBef>
              <a:spcAft>
                <a:spcPts val="0"/>
              </a:spcAft>
              <a:buClr>
                <a:schemeClr val="dk1"/>
              </a:buClr>
              <a:buSzPts val="1200"/>
              <a:buFont typeface="Calibri"/>
              <a:buNone/>
            </a:pPr>
            <a:r>
              <a:t/>
            </a:r>
            <a:endParaRPr b="1" i="1"/>
          </a:p>
          <a:p>
            <a:pPr indent="0" lvl="0" marL="0" rtl="0" algn="l">
              <a:lnSpc>
                <a:spcPct val="100000"/>
              </a:lnSpc>
              <a:spcBef>
                <a:spcPts val="0"/>
              </a:spcBef>
              <a:spcAft>
                <a:spcPts val="0"/>
              </a:spcAft>
              <a:buClr>
                <a:schemeClr val="dk1"/>
              </a:buClr>
              <a:buSzPts val="1200"/>
              <a:buFont typeface="Calibri"/>
              <a:buNone/>
            </a:pPr>
            <a:r>
              <a:rPr b="1" i="1" lang="fr-FR"/>
              <a:t>Ce sont les adjectifs qualificatifs ! </a:t>
            </a:r>
            <a:endParaRPr b="1" i="1"/>
          </a:p>
          <a:p>
            <a:pPr indent="0" lvl="0" marL="0" rtl="0" algn="l">
              <a:lnSpc>
                <a:spcPct val="100000"/>
              </a:lnSpc>
              <a:spcBef>
                <a:spcPts val="0"/>
              </a:spcBef>
              <a:spcAft>
                <a:spcPts val="0"/>
              </a:spcAft>
              <a:buClr>
                <a:schemeClr val="dk1"/>
              </a:buClr>
              <a:buSzPts val="1200"/>
              <a:buFont typeface="Calibri"/>
              <a:buNone/>
            </a:pPr>
            <a:r>
              <a:t/>
            </a:r>
            <a:endParaRPr/>
          </a:p>
        </p:txBody>
      </p:sp>
      <p:sp>
        <p:nvSpPr>
          <p:cNvPr id="354" name="Google Shape;354;p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 name="Google Shape;361;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Cliquer pour surligner les adjectifs qualificatifs</a:t>
            </a:r>
            <a:endParaRPr/>
          </a:p>
        </p:txBody>
      </p:sp>
      <p:sp>
        <p:nvSpPr>
          <p:cNvPr id="362" name="Google Shape;362;p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Alors, comment faire le portrait physique de quelqu’un ?</a:t>
            </a:r>
            <a:endParaRPr b="1" i="1"/>
          </a:p>
          <a:p>
            <a:pPr indent="0" lvl="0" marL="0" rtl="0" algn="l">
              <a:lnSpc>
                <a:spcPct val="100000"/>
              </a:lnSpc>
              <a:spcBef>
                <a:spcPts val="0"/>
              </a:spcBef>
              <a:spcAft>
                <a:spcPts val="0"/>
              </a:spcAft>
              <a:buClr>
                <a:schemeClr val="dk1"/>
              </a:buClr>
              <a:buSzPts val="1100"/>
              <a:buFont typeface="Arial"/>
              <a:buNone/>
            </a:pPr>
            <a:r>
              <a:rPr lang="fr-FR"/>
              <a:t>[Pause 10 secondes]</a:t>
            </a:r>
            <a:endParaRPr b="1" i="1"/>
          </a:p>
          <a:p>
            <a:pPr indent="0" lvl="0" marL="0" rtl="0" algn="l">
              <a:lnSpc>
                <a:spcPct val="100000"/>
              </a:lnSpc>
              <a:spcBef>
                <a:spcPts val="0"/>
              </a:spcBef>
              <a:spcAft>
                <a:spcPts val="0"/>
              </a:spcAft>
              <a:buClr>
                <a:schemeClr val="dk1"/>
              </a:buClr>
              <a:buSzPts val="1100"/>
              <a:buFont typeface="Arial"/>
              <a:buNone/>
            </a:pPr>
            <a:r>
              <a:rPr b="1" i="1" lang="fr-FR"/>
              <a:t>Nous parlons de son apparence : les yeux, le nez, les cheveux, le visage, etc. Nous pouvons aussi décrire les habits, ce que la personne porte en ajoutant des adjectifs aux noms. </a:t>
            </a:r>
            <a:endParaRPr b="1" i="1"/>
          </a:p>
          <a:p>
            <a:pPr indent="0" lvl="0" marL="0" rtl="0" algn="l">
              <a:lnSpc>
                <a:spcPct val="100000"/>
              </a:lnSpc>
              <a:spcBef>
                <a:spcPts val="0"/>
              </a:spcBef>
              <a:spcAft>
                <a:spcPts val="0"/>
              </a:spcAft>
              <a:buClr>
                <a:schemeClr val="dk1"/>
              </a:buClr>
              <a:buSzPts val="1100"/>
              <a:buFont typeface="Arial"/>
              <a:buNone/>
            </a:pPr>
            <a:r>
              <a:rPr b="1" i="1" lang="fr-FR"/>
              <a:t>Et de ses traits de caractère :  être adorable, cool, charmant, gentil, drôle, etc.</a:t>
            </a:r>
            <a:endParaRPr b="1" i="1"/>
          </a:p>
          <a:p>
            <a:pPr indent="0" lvl="0" marL="0" rtl="0" algn="l">
              <a:lnSpc>
                <a:spcPct val="100000"/>
              </a:lnSpc>
              <a:spcBef>
                <a:spcPts val="0"/>
              </a:spcBef>
              <a:spcAft>
                <a:spcPts val="0"/>
              </a:spcAft>
              <a:buClr>
                <a:schemeClr val="dk1"/>
              </a:buClr>
              <a:buSzPts val="1100"/>
              <a:buFont typeface="Arial"/>
              <a:buNone/>
            </a:pPr>
            <a:r>
              <a:rPr b="1" i="1" lang="fr-FR"/>
              <a:t>En utilisant quels verbes ?</a:t>
            </a:r>
            <a:endParaRPr b="1" i="1"/>
          </a:p>
          <a:p>
            <a:pPr indent="0" lvl="0" marL="0" rtl="0" algn="l">
              <a:lnSpc>
                <a:spcPct val="100000"/>
              </a:lnSpc>
              <a:spcBef>
                <a:spcPts val="0"/>
              </a:spcBef>
              <a:spcAft>
                <a:spcPts val="0"/>
              </a:spcAft>
              <a:buClr>
                <a:schemeClr val="dk1"/>
              </a:buClr>
              <a:buSzPts val="1100"/>
              <a:buFont typeface="Arial"/>
              <a:buNone/>
            </a:pPr>
            <a:r>
              <a:rPr lang="fr-FR"/>
              <a:t>[Pause 5 secondes]</a:t>
            </a:r>
            <a:endParaRPr/>
          </a:p>
          <a:p>
            <a:pPr indent="0" lvl="0" marL="0" rtl="0" algn="l">
              <a:lnSpc>
                <a:spcPct val="100000"/>
              </a:lnSpc>
              <a:spcBef>
                <a:spcPts val="0"/>
              </a:spcBef>
              <a:spcAft>
                <a:spcPts val="0"/>
              </a:spcAft>
              <a:buClr>
                <a:schemeClr val="dk1"/>
              </a:buClr>
              <a:buSzPts val="1100"/>
              <a:buFont typeface="Arial"/>
              <a:buNone/>
            </a:pPr>
            <a:r>
              <a:rPr b="1" i="1" lang="fr-FR"/>
              <a:t>Les verbes avoir, être ou porter conjugués à l'imparfait. </a:t>
            </a:r>
            <a:endParaRPr b="1" i="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375" name="Google Shape;375;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 name="Google Shape;391;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i="1" lang="fr-FR"/>
              <a:t>Imane a bien fait la description de son grand-père. Et sa grand-mère ?</a:t>
            </a:r>
            <a:endParaRPr/>
          </a:p>
          <a:p>
            <a:pPr indent="0" lvl="0" marL="0" rtl="0" algn="l">
              <a:lnSpc>
                <a:spcPct val="100000"/>
              </a:lnSpc>
              <a:spcBef>
                <a:spcPts val="0"/>
              </a:spcBef>
              <a:spcAft>
                <a:spcPts val="0"/>
              </a:spcAft>
              <a:buClr>
                <a:schemeClr val="dk1"/>
              </a:buClr>
              <a:buSzPts val="1100"/>
              <a:buFont typeface="Arial"/>
              <a:buNone/>
            </a:pPr>
            <a:r>
              <a:rPr b="1" i="1" lang="fr-FR"/>
              <a:t>Pouvez-vous faire sa description ? </a:t>
            </a:r>
            <a:endParaRPr b="1" i="1"/>
          </a:p>
          <a:p>
            <a:pPr indent="0" lvl="0" marL="0" rtl="0" algn="l">
              <a:lnSpc>
                <a:spcPct val="100000"/>
              </a:lnSpc>
              <a:spcBef>
                <a:spcPts val="0"/>
              </a:spcBef>
              <a:spcAft>
                <a:spcPts val="0"/>
              </a:spcAft>
              <a:buClr>
                <a:schemeClr val="dk1"/>
              </a:buClr>
              <a:buSzPts val="1100"/>
              <a:buFont typeface="Arial"/>
              <a:buNone/>
            </a:pPr>
            <a:r>
              <a:rPr b="1" i="1" lang="fr-FR"/>
              <a:t>Regardez la grand-mère et complétez les phrases avec les mots convenables.</a:t>
            </a:r>
            <a:endParaRPr b="1" i="1"/>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100"/>
              <a:buFont typeface="Arial"/>
              <a:buNone/>
            </a:pPr>
            <a:r>
              <a:rPr lang="fr-FR"/>
              <a:t>Option 1 : imprimer la diapo. Les apprenants travaillent sur une fiche.</a:t>
            </a:r>
            <a:endParaRPr/>
          </a:p>
          <a:p>
            <a:pPr indent="0" lvl="0" marL="0" rtl="0" algn="l">
              <a:lnSpc>
                <a:spcPct val="100000"/>
              </a:lnSpc>
              <a:spcBef>
                <a:spcPts val="0"/>
              </a:spcBef>
              <a:spcAft>
                <a:spcPts val="0"/>
              </a:spcAft>
              <a:buClr>
                <a:schemeClr val="dk1"/>
              </a:buClr>
              <a:buSzPts val="1100"/>
              <a:buFont typeface="Arial"/>
              <a:buNone/>
            </a:pPr>
            <a:r>
              <a:rPr lang="fr-FR"/>
              <a:t>Option 2 : projeter la diapo. Les apprenants écrivent les numéros 1 à 9 sur leur cahier et les mots convenables à côté de chaque numéro.</a:t>
            </a:r>
            <a:endParaRPr/>
          </a:p>
          <a:p>
            <a:pPr indent="0" lvl="0" marL="0" rtl="0" algn="l">
              <a:lnSpc>
                <a:spcPct val="100000"/>
              </a:lnSpc>
              <a:spcBef>
                <a:spcPts val="0"/>
              </a:spcBef>
              <a:spcAft>
                <a:spcPts val="0"/>
              </a:spcAft>
              <a:buClr>
                <a:schemeClr val="dk1"/>
              </a:buClr>
              <a:buSzPts val="1100"/>
              <a:buFont typeface="Arial"/>
              <a:buNone/>
            </a:pPr>
            <a:r>
              <a:rPr lang="fr-FR"/>
              <a:t>Pour les 2 options, les apprenants travaillent individuellement puis comparent leurs réponses en binôme.</a:t>
            </a:r>
            <a:endParaRPr/>
          </a:p>
        </p:txBody>
      </p:sp>
      <p:sp>
        <p:nvSpPr>
          <p:cNvPr id="392" name="Google Shape;392;p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Cliquer pour montrer les étiquettes</a:t>
            </a:r>
            <a:endParaRPr/>
          </a:p>
        </p:txBody>
      </p:sp>
      <p:sp>
        <p:nvSpPr>
          <p:cNvPr id="399" name="Google Shape;399;p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 name="Google Shape;40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lang="fr-FR"/>
              <a:t>[Pause]</a:t>
            </a:r>
            <a:endParaRPr/>
          </a:p>
          <a:p>
            <a:pPr indent="0" lvl="0" marL="0" rtl="0" algn="l">
              <a:lnSpc>
                <a:spcPct val="100000"/>
              </a:lnSpc>
              <a:spcBef>
                <a:spcPts val="0"/>
              </a:spcBef>
              <a:spcAft>
                <a:spcPts val="0"/>
              </a:spcAft>
              <a:buClr>
                <a:schemeClr val="dk1"/>
              </a:buClr>
              <a:buSzPts val="1100"/>
              <a:buFont typeface="Arial"/>
              <a:buNone/>
            </a:pPr>
            <a:r>
              <a:rPr b="1" i="1" lang="fr-FR"/>
              <a:t>Vérifions ensemble. </a:t>
            </a:r>
            <a:endParaRPr/>
          </a:p>
          <a:p>
            <a:pPr indent="0" lvl="0" marL="0" rtl="0" algn="l">
              <a:lnSpc>
                <a:spcPct val="100000"/>
              </a:lnSpc>
              <a:spcBef>
                <a:spcPts val="0"/>
              </a:spcBef>
              <a:spcAft>
                <a:spcPts val="0"/>
              </a:spcAft>
              <a:buClr>
                <a:schemeClr val="dk1"/>
              </a:buClr>
              <a:buSzPts val="1100"/>
              <a:buFont typeface="Arial"/>
              <a:buNone/>
            </a:pPr>
            <a:r>
              <a:rPr lang="fr-FR"/>
              <a:t>Choisir quelques apprenants pour donner les réponses, et demander aux autres s’ils sont d’accord</a:t>
            </a:r>
            <a:endParaRPr/>
          </a:p>
          <a:p>
            <a:pPr indent="0" lvl="0" marL="0" rtl="0" algn="l">
              <a:lnSpc>
                <a:spcPct val="100000"/>
              </a:lnSpc>
              <a:spcBef>
                <a:spcPts val="0"/>
              </a:spcBef>
              <a:spcAft>
                <a:spcPts val="0"/>
              </a:spcAft>
              <a:buClr>
                <a:schemeClr val="dk1"/>
              </a:buClr>
              <a:buSzPts val="1100"/>
              <a:buFont typeface="Arial"/>
              <a:buNone/>
            </a:pPr>
            <a:r>
              <a:rPr lang="fr-FR"/>
              <a:t>Cliquer à la fin pour montrer les réponses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407" name="Google Shape;407;p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fr-FR"/>
              <a:t>Corrigé</a:t>
            </a:r>
            <a:endParaRPr/>
          </a:p>
          <a:p>
            <a:pPr indent="0" lvl="0" marL="0" rtl="0" algn="l">
              <a:lnSpc>
                <a:spcPct val="100000"/>
              </a:lnSpc>
              <a:spcBef>
                <a:spcPts val="0"/>
              </a:spcBef>
              <a:spcAft>
                <a:spcPts val="0"/>
              </a:spcAft>
              <a:buClr>
                <a:schemeClr val="dk1"/>
              </a:buClr>
              <a:buSzPts val="1100"/>
              <a:buFont typeface="Arial"/>
              <a:buNone/>
            </a:pPr>
            <a:r>
              <a:rPr b="1" i="1" lang="fr-FR"/>
              <a:t>C’est parfait les amis ! Vous avez fait une superbe description de la grand-mère d’Imane !</a:t>
            </a:r>
            <a:endParaRPr b="1" i="1"/>
          </a:p>
        </p:txBody>
      </p:sp>
      <p:sp>
        <p:nvSpPr>
          <p:cNvPr id="423" name="Google Shape;423;p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fr-FR"/>
              <a:t>Notes à l’attention de l’enseignant(e) </a:t>
            </a:r>
            <a:endParaRPr/>
          </a:p>
          <a:p>
            <a:pPr indent="0" lvl="0" marL="0" rtl="0" algn="l">
              <a:lnSpc>
                <a:spcPct val="100000"/>
              </a:lnSpc>
              <a:spcBef>
                <a:spcPts val="0"/>
              </a:spcBef>
              <a:spcAft>
                <a:spcPts val="0"/>
              </a:spcAft>
              <a:buClr>
                <a:schemeClr val="dk1"/>
              </a:buClr>
              <a:buSzPts val="1100"/>
              <a:buFont typeface="Arial"/>
              <a:buNone/>
            </a:pPr>
            <a:r>
              <a:rPr b="1" lang="fr-FR" u="sng"/>
              <a:t>Compréhension de l’oral</a:t>
            </a:r>
            <a:endParaRPr b="1" u="sng"/>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lnSpc>
                <a:spcPct val="100000"/>
              </a:lnSpc>
              <a:spcBef>
                <a:spcPts val="0"/>
              </a:spcBef>
              <a:spcAft>
                <a:spcPts val="0"/>
              </a:spcAft>
              <a:buClr>
                <a:schemeClr val="dk1"/>
              </a:buClr>
              <a:buSzPts val="1100"/>
              <a:buFont typeface="Arial"/>
              <a:buNone/>
            </a:pPr>
            <a:r>
              <a:rPr b="1" lang="fr-FR"/>
              <a:t>Objectif du curriculum </a:t>
            </a:r>
            <a:endParaRPr/>
          </a:p>
          <a:p>
            <a:pPr indent="0" lvl="0" marL="0" rtl="0" algn="l">
              <a:lnSpc>
                <a:spcPct val="100000"/>
              </a:lnSpc>
              <a:spcBef>
                <a:spcPts val="0"/>
              </a:spcBef>
              <a:spcAft>
                <a:spcPts val="0"/>
              </a:spcAft>
              <a:buClr>
                <a:schemeClr val="dk1"/>
              </a:buClr>
              <a:buSzPts val="1100"/>
              <a:buFont typeface="Arial"/>
              <a:buNone/>
            </a:pPr>
            <a:r>
              <a:rPr lang="fr-FR"/>
              <a:t>Comprendre le message de supports sonores variés : chansons, spots publicitaires.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t>Objectif spécifique</a:t>
            </a:r>
            <a:endParaRPr b="1"/>
          </a:p>
          <a:p>
            <a:pPr indent="0" lvl="0" marL="0" rtl="0" algn="l">
              <a:lnSpc>
                <a:spcPct val="100000"/>
              </a:lnSpc>
              <a:spcBef>
                <a:spcPts val="0"/>
              </a:spcBef>
              <a:spcAft>
                <a:spcPts val="0"/>
              </a:spcAft>
              <a:buClr>
                <a:schemeClr val="dk1"/>
              </a:buClr>
              <a:buSzPts val="1200"/>
              <a:buFont typeface="Calibri"/>
              <a:buNone/>
            </a:pPr>
            <a:r>
              <a:rPr lang="fr-FR"/>
              <a:t>Comprendre un document sonore où l’on parle des caractéristiques physiques et morales d’une personne dans le cadre d’une narration.</a:t>
            </a:r>
            <a:endParaRPr/>
          </a:p>
          <a:p>
            <a:pPr indent="0" lvl="0" marL="0" rtl="0" algn="l">
              <a:lnSpc>
                <a:spcPct val="100000"/>
              </a:lnSpc>
              <a:spcBef>
                <a:spcPts val="0"/>
              </a:spcBef>
              <a:spcAft>
                <a:spcPts val="0"/>
              </a:spcAft>
              <a:buClr>
                <a:schemeClr val="dk1"/>
              </a:buClr>
              <a:buSzPts val="1100"/>
              <a:buFont typeface="Arial"/>
              <a:buNone/>
            </a:pPr>
            <a:r>
              <a:rPr lang="fr-FR"/>
              <a:t>(le portrait moral doit être clair pour servir la compréhension de l’écrit.)</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438" name="Google Shape;438;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p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Calibri"/>
              <a:buNone/>
            </a:pPr>
            <a:r>
              <a:rPr lang="fr-FR" sz="1100"/>
              <a:t>É</a:t>
            </a:r>
            <a:r>
              <a:rPr lang="fr-FR"/>
              <a:t>valuation formative 1- Il s’agit de l’activité de PO qui servira d’évaluation formative.</a:t>
            </a:r>
            <a:endParaRPr b="1" i="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i="1" lang="fr-FR"/>
              <a:t>Vous avez un ami, un enseignant, un voisin que vous aimez et que vous n’avez pas vu il y a longtemps.  </a:t>
            </a:r>
            <a:endParaRPr b="1" i="1"/>
          </a:p>
          <a:p>
            <a:pPr indent="0" lvl="0" marL="0" rtl="0" algn="l">
              <a:lnSpc>
                <a:spcPct val="100000"/>
              </a:lnSpc>
              <a:spcBef>
                <a:spcPts val="0"/>
              </a:spcBef>
              <a:spcAft>
                <a:spcPts val="0"/>
              </a:spcAft>
              <a:buClr>
                <a:schemeClr val="dk1"/>
              </a:buClr>
              <a:buSzPts val="1100"/>
              <a:buFont typeface="Arial"/>
              <a:buNone/>
            </a:pPr>
            <a:r>
              <a:rPr b="1" i="1" lang="fr-FR"/>
              <a:t>Vous allez faire son portrait physique et son portrait moral au passé, pour partager cela avec vos camarades.</a:t>
            </a:r>
            <a:endParaRPr/>
          </a:p>
          <a:p>
            <a:pPr indent="0" lvl="0" marL="0" rtl="0" algn="l">
              <a:lnSpc>
                <a:spcPct val="100000"/>
              </a:lnSpc>
              <a:spcBef>
                <a:spcPts val="0"/>
              </a:spcBef>
              <a:spcAft>
                <a:spcPts val="0"/>
              </a:spcAft>
              <a:buClr>
                <a:schemeClr val="dk1"/>
              </a:buClr>
              <a:buSzPts val="1100"/>
              <a:buFont typeface="Arial"/>
              <a:buNone/>
            </a:pPr>
            <a:r>
              <a:rPr b="1" i="1" lang="fr-FR"/>
              <a:t>Consultez la valise à mots</a:t>
            </a:r>
            <a:r>
              <a:rPr lang="fr-FR"/>
              <a:t> (diapo suivante)</a:t>
            </a:r>
            <a:r>
              <a:rPr b="1" i="1" lang="fr-FR"/>
              <a:t>.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100"/>
              <a:buFont typeface="Arial"/>
              <a:buNone/>
            </a:pPr>
            <a:r>
              <a:rPr lang="fr-FR"/>
              <a:t>Notes à l’attention de l’enseignant(e)</a:t>
            </a:r>
            <a:endParaRPr/>
          </a:p>
          <a:p>
            <a:pPr indent="0" lvl="0" marL="0" rtl="0" algn="l">
              <a:lnSpc>
                <a:spcPct val="100000"/>
              </a:lnSpc>
              <a:spcBef>
                <a:spcPts val="0"/>
              </a:spcBef>
              <a:spcAft>
                <a:spcPts val="0"/>
              </a:spcAft>
              <a:buClr>
                <a:schemeClr val="dk1"/>
              </a:buClr>
              <a:buSzPts val="1100"/>
              <a:buFont typeface="Arial"/>
              <a:buNone/>
            </a:pPr>
            <a:r>
              <a:rPr lang="fr-FR"/>
              <a:t>Critères d'évaluation :</a:t>
            </a:r>
            <a:endParaRPr/>
          </a:p>
          <a:p>
            <a:pPr indent="0" lvl="0" marL="0" rtl="0" algn="l">
              <a:lnSpc>
                <a:spcPct val="100000"/>
              </a:lnSpc>
              <a:spcBef>
                <a:spcPts val="0"/>
              </a:spcBef>
              <a:spcAft>
                <a:spcPts val="0"/>
              </a:spcAft>
              <a:buClr>
                <a:schemeClr val="dk1"/>
              </a:buClr>
              <a:buSzPts val="1100"/>
              <a:buFont typeface="Arial"/>
              <a:buNone/>
            </a:pPr>
            <a:r>
              <a:rPr lang="fr-F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t>1- donner des idées conformes au sujet : faire le portrait physique et moral d’une personne dans le cadre d’une narration.</a:t>
            </a:r>
            <a:endParaRPr/>
          </a:p>
          <a:p>
            <a:pPr indent="0" lvl="0" marL="0" rtl="0" algn="l">
              <a:lnSpc>
                <a:spcPct val="100000"/>
              </a:lnSpc>
              <a:spcBef>
                <a:spcPts val="0"/>
              </a:spcBef>
              <a:spcAft>
                <a:spcPts val="0"/>
              </a:spcAft>
              <a:buClr>
                <a:schemeClr val="dk1"/>
              </a:buClr>
              <a:buSzPts val="1100"/>
              <a:buFont typeface="Arial"/>
              <a:buNone/>
            </a:pPr>
            <a:r>
              <a:rPr lang="fr-FR"/>
              <a:t>2- faire preuve de créativité / varier les idées </a:t>
            </a:r>
            <a:endParaRPr/>
          </a:p>
          <a:p>
            <a:pPr indent="0" lvl="0" marL="0" rtl="0" algn="l">
              <a:lnSpc>
                <a:spcPct val="100000"/>
              </a:lnSpc>
              <a:spcBef>
                <a:spcPts val="0"/>
              </a:spcBef>
              <a:spcAft>
                <a:spcPts val="0"/>
              </a:spcAft>
              <a:buClr>
                <a:schemeClr val="dk1"/>
              </a:buClr>
              <a:buSzPts val="1100"/>
              <a:buFont typeface="Arial"/>
              <a:buNone/>
            </a:pPr>
            <a:r>
              <a:rPr lang="fr-FR"/>
              <a:t>3- respecter la structure :  </a:t>
            </a:r>
            <a:endParaRPr/>
          </a:p>
          <a:p>
            <a:pPr indent="0" lvl="0" marL="0" rtl="0" algn="l">
              <a:lnSpc>
                <a:spcPct val="100000"/>
              </a:lnSpc>
              <a:spcBef>
                <a:spcPts val="0"/>
              </a:spcBef>
              <a:spcAft>
                <a:spcPts val="0"/>
              </a:spcAft>
              <a:buClr>
                <a:schemeClr val="dk1"/>
              </a:buClr>
              <a:buSzPts val="1100"/>
              <a:buFont typeface="Arial"/>
              <a:buNone/>
            </a:pPr>
            <a:r>
              <a:rPr lang="fr-FR" u="sng"/>
              <a:t>Portrait physique :</a:t>
            </a:r>
            <a:endParaRPr/>
          </a:p>
          <a:p>
            <a:pPr indent="0" lvl="0" marL="12700" marR="12700" rtl="0" algn="just">
              <a:lnSpc>
                <a:spcPct val="100000"/>
              </a:lnSpc>
              <a:spcBef>
                <a:spcPts val="0"/>
              </a:spcBef>
              <a:spcAft>
                <a:spcPts val="0"/>
              </a:spcAft>
              <a:buClr>
                <a:schemeClr val="dk1"/>
              </a:buClr>
              <a:buSzPts val="1100"/>
              <a:buFont typeface="Arial"/>
              <a:buNone/>
            </a:pPr>
            <a:r>
              <a:rPr lang="fr-FR"/>
              <a:t>Il/Elle était   ….. ans ( âge)</a:t>
            </a:r>
            <a:endParaRPr/>
          </a:p>
          <a:p>
            <a:pPr indent="0" lvl="0" marL="12700" marR="12700" rtl="0" algn="just">
              <a:lnSpc>
                <a:spcPct val="100000"/>
              </a:lnSpc>
              <a:spcBef>
                <a:spcPts val="0"/>
              </a:spcBef>
              <a:spcAft>
                <a:spcPts val="0"/>
              </a:spcAft>
              <a:buClr>
                <a:schemeClr val="dk1"/>
              </a:buClr>
              <a:buSzPts val="1100"/>
              <a:buFont typeface="Arial"/>
              <a:buNone/>
            </a:pPr>
            <a:r>
              <a:rPr lang="fr-FR"/>
              <a:t>Il / Elle était + adjectif  ( taille et masse)</a:t>
            </a:r>
            <a:endParaRPr/>
          </a:p>
          <a:p>
            <a:pPr indent="0" lvl="0" marL="12700" marR="12700" rtl="0" algn="just">
              <a:lnSpc>
                <a:spcPct val="100000"/>
              </a:lnSpc>
              <a:spcBef>
                <a:spcPts val="0"/>
              </a:spcBef>
              <a:spcAft>
                <a:spcPts val="0"/>
              </a:spcAft>
              <a:buClr>
                <a:schemeClr val="dk1"/>
              </a:buClr>
              <a:buSzPts val="1100"/>
              <a:buFont typeface="Arial"/>
              <a:buNone/>
            </a:pPr>
            <a:r>
              <a:rPr lang="fr-FR"/>
              <a:t>Il / Elle avait + GN ( D +N+ adj)  ( description du visage / teint, yeux, bouche, lèvres, dents, cheveux…..)</a:t>
            </a:r>
            <a:endParaRPr/>
          </a:p>
          <a:p>
            <a:pPr indent="0" lvl="0" marL="12700" marR="12700" rtl="0" algn="just">
              <a:lnSpc>
                <a:spcPct val="100000"/>
              </a:lnSpc>
              <a:spcBef>
                <a:spcPts val="0"/>
              </a:spcBef>
              <a:spcAft>
                <a:spcPts val="0"/>
              </a:spcAft>
              <a:buClr>
                <a:schemeClr val="dk1"/>
              </a:buClr>
              <a:buSzPts val="1100"/>
              <a:buFont typeface="Arial"/>
              <a:buNone/>
            </a:pPr>
            <a:r>
              <a:rPr lang="fr-FR"/>
              <a:t>Son / Ses + GN + était + adjectif</a:t>
            </a:r>
            <a:endParaRPr/>
          </a:p>
          <a:p>
            <a:pPr indent="0" lvl="0" marL="12700" marR="12700" rtl="0" algn="just">
              <a:lnSpc>
                <a:spcPct val="100000"/>
              </a:lnSpc>
              <a:spcBef>
                <a:spcPts val="0"/>
              </a:spcBef>
              <a:spcAft>
                <a:spcPts val="0"/>
              </a:spcAft>
              <a:buClr>
                <a:schemeClr val="dk1"/>
              </a:buClr>
              <a:buSzPts val="1100"/>
              <a:buFont typeface="Arial"/>
              <a:buNone/>
            </a:pPr>
            <a:r>
              <a:rPr lang="fr-FR"/>
              <a:t>Il / Elle portait + GN  ( ses habits)</a:t>
            </a:r>
            <a:endParaRPr/>
          </a:p>
          <a:p>
            <a:pPr indent="0" lvl="0" marL="12700" marR="12700" rtl="0" algn="just">
              <a:lnSpc>
                <a:spcPct val="100000"/>
              </a:lnSpc>
              <a:spcBef>
                <a:spcPts val="0"/>
              </a:spcBef>
              <a:spcAft>
                <a:spcPts val="0"/>
              </a:spcAft>
              <a:buClr>
                <a:schemeClr val="dk1"/>
              </a:buClr>
              <a:buSzPts val="1100"/>
              <a:buFont typeface="Arial"/>
              <a:buNone/>
            </a:pPr>
            <a:r>
              <a:rPr lang="fr-FR" u="sng"/>
              <a:t>Portrait moral :</a:t>
            </a:r>
            <a:endParaRPr/>
          </a:p>
          <a:p>
            <a:pPr indent="0" lvl="0" marL="12700" marR="12700" rtl="0" algn="l">
              <a:lnSpc>
                <a:spcPct val="100000"/>
              </a:lnSpc>
              <a:spcBef>
                <a:spcPts val="0"/>
              </a:spcBef>
              <a:spcAft>
                <a:spcPts val="0"/>
              </a:spcAft>
              <a:buClr>
                <a:schemeClr val="dk1"/>
              </a:buClr>
              <a:buSzPts val="1100"/>
              <a:buFont typeface="Arial"/>
              <a:buNone/>
            </a:pPr>
            <a:r>
              <a:rPr lang="fr-FR"/>
              <a:t>Il / Elle était + adjectifs ….</a:t>
            </a:r>
            <a:endParaRPr/>
          </a:p>
          <a:p>
            <a:pPr indent="0" lvl="0" marL="0" rtl="0" algn="l">
              <a:lnSpc>
                <a:spcPct val="100000"/>
              </a:lnSpc>
              <a:spcBef>
                <a:spcPts val="0"/>
              </a:spcBef>
              <a:spcAft>
                <a:spcPts val="0"/>
              </a:spcAft>
              <a:buClr>
                <a:schemeClr val="dk1"/>
              </a:buClr>
              <a:buSzPts val="1100"/>
              <a:buFont typeface="Arial"/>
              <a:buNone/>
            </a:pPr>
            <a:r>
              <a:rPr lang="fr-FR"/>
              <a:t>4- utiliser les temps verbaux adéquats : l’imparfait</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fr-FR"/>
              <a:t>Si l’apprenant répond uniquement à deux critères, l’enseignant(e) l’invite à revoir les détails de la leçon. </a:t>
            </a:r>
            <a:endParaRPr/>
          </a:p>
          <a:p>
            <a:pPr indent="0" lvl="0" marL="0" rtl="0" algn="l">
              <a:lnSpc>
                <a:spcPct val="115000"/>
              </a:lnSpc>
              <a:spcBef>
                <a:spcPts val="0"/>
              </a:spcBef>
              <a:spcAft>
                <a:spcPts val="0"/>
              </a:spcAft>
              <a:buClr>
                <a:schemeClr val="dk1"/>
              </a:buClr>
              <a:buSzPts val="1100"/>
              <a:buFont typeface="Arial"/>
              <a:buNone/>
            </a:pPr>
            <a:r>
              <a:rPr b="1" lang="fr-FR"/>
              <a:t>Remarques sur l’évaluation formative :</a:t>
            </a:r>
            <a:endParaRPr/>
          </a:p>
          <a:p>
            <a:pPr indent="0" lvl="0" marL="0" rtl="0" algn="l">
              <a:lnSpc>
                <a:spcPct val="115000"/>
              </a:lnSpc>
              <a:spcBef>
                <a:spcPts val="0"/>
              </a:spcBef>
              <a:spcAft>
                <a:spcPts val="0"/>
              </a:spcAft>
              <a:buClr>
                <a:schemeClr val="dk1"/>
              </a:buClr>
              <a:buSzPts val="1100"/>
              <a:buFont typeface="Arial"/>
              <a:buNone/>
            </a:pPr>
            <a:r>
              <a:rPr lang="fr-FR"/>
              <a:t>1- Demander à l’apprenant comment il a pensé pour trouver la réponse. (Repérer la démarche suivie par l’apprenant).</a:t>
            </a:r>
            <a:endParaRPr/>
          </a:p>
          <a:p>
            <a:pPr indent="0" lvl="0" marL="0" rtl="0" algn="l">
              <a:lnSpc>
                <a:spcPct val="115000"/>
              </a:lnSpc>
              <a:spcBef>
                <a:spcPts val="0"/>
              </a:spcBef>
              <a:spcAft>
                <a:spcPts val="0"/>
              </a:spcAft>
              <a:buClr>
                <a:schemeClr val="dk1"/>
              </a:buClr>
              <a:buSzPts val="1100"/>
              <a:buFont typeface="Arial"/>
              <a:buNone/>
            </a:pPr>
            <a:r>
              <a:rPr lang="fr-FR"/>
              <a:t>2- Le but d’une évaluation formative est « d’évaluer pour enseigner » et non pas « d’enseigner pour évaluer ».</a:t>
            </a:r>
            <a:endParaRPr/>
          </a:p>
          <a:p>
            <a:pPr indent="0" lvl="0" marL="0" rtl="0" algn="l">
              <a:lnSpc>
                <a:spcPct val="115000"/>
              </a:lnSpc>
              <a:spcBef>
                <a:spcPts val="0"/>
              </a:spcBef>
              <a:spcAft>
                <a:spcPts val="0"/>
              </a:spcAft>
              <a:buClr>
                <a:schemeClr val="dk1"/>
              </a:buClr>
              <a:buSzPts val="1100"/>
              <a:buFont typeface="Arial"/>
              <a:buNone/>
            </a:pPr>
            <a:r>
              <a:rPr lang="fr-FR"/>
              <a:t>C’est pourquoi suite au résultat de l’évaluation l’enseignant est appelé à réguler les apprentissages : si le taux de réponses incorrectes est supérieur à 50%, il détecte les problèmes/lacunes des apprenants et y remédie.</a:t>
            </a:r>
            <a:endParaRPr/>
          </a:p>
          <a:p>
            <a:pPr indent="0" lvl="0" marL="0" rtl="0" algn="l">
              <a:lnSpc>
                <a:spcPct val="115000"/>
              </a:lnSpc>
              <a:spcBef>
                <a:spcPts val="0"/>
              </a:spcBef>
              <a:spcAft>
                <a:spcPts val="0"/>
              </a:spcAft>
              <a:buClr>
                <a:schemeClr val="dk1"/>
              </a:buClr>
              <a:buSzPts val="1100"/>
              <a:buFont typeface="Arial"/>
              <a:buNone/>
            </a:pPr>
            <a:r>
              <a:rPr lang="fr-FR"/>
              <a:t>3- Donner de l’importance à l’aide individualisée : former différents groupes d’apprenants selon leurs besoins/aide individuelle pour chacun des apprenants.</a:t>
            </a:r>
            <a:endParaRPr/>
          </a:p>
          <a:p>
            <a:pPr indent="0" lvl="0" marL="0" rtl="0" algn="l">
              <a:lnSpc>
                <a:spcPct val="115000"/>
              </a:lnSpc>
              <a:spcBef>
                <a:spcPts val="0"/>
              </a:spcBef>
              <a:spcAft>
                <a:spcPts val="0"/>
              </a:spcAft>
              <a:buClr>
                <a:schemeClr val="dk1"/>
              </a:buClr>
              <a:buSzPts val="1100"/>
              <a:buFont typeface="Arial"/>
              <a:buNone/>
            </a:pPr>
            <a:r>
              <a:rPr lang="fr-FR"/>
              <a:t>Mettre alors en pratique la différenciation pédagogique.</a:t>
            </a:r>
            <a:endParaRPr b="1" i="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445" name="Google Shape;445;p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 name="Google Shape;451;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452" name="Google Shape;452;p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 name="Google Shape;468;p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Arial"/>
              <a:buNone/>
            </a:pPr>
            <a:r>
              <a:rPr b="1" i="1" lang="fr-FR"/>
              <a:t>Excellent travail les amis. Il est temps de se dire « Au revoir ».</a:t>
            </a:r>
            <a:endParaRPr/>
          </a:p>
        </p:txBody>
      </p:sp>
      <p:sp>
        <p:nvSpPr>
          <p:cNvPr id="469" name="Google Shape;469;p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 name="Google Shape;476;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latin typeface="Arial"/>
              <a:ea typeface="Arial"/>
              <a:cs typeface="Arial"/>
              <a:sym typeface="Arial"/>
            </a:endParaRPr>
          </a:p>
        </p:txBody>
      </p:sp>
      <p:sp>
        <p:nvSpPr>
          <p:cNvPr id="477" name="Google Shape;477;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4" name="Google Shape;11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lnSpc>
                <a:spcPct val="100000"/>
              </a:lnSpc>
              <a:spcBef>
                <a:spcPts val="0"/>
              </a:spcBef>
              <a:spcAft>
                <a:spcPts val="0"/>
              </a:spcAft>
              <a:buSzPts val="1400"/>
              <a:buNone/>
            </a:pPr>
            <a:r>
              <a:rPr lang="fr-FR">
                <a:latin typeface="Arial"/>
                <a:ea typeface="Arial"/>
                <a:cs typeface="Arial"/>
                <a:sym typeface="Arial"/>
              </a:rPr>
              <a:t>3- Dans les notes, des recommandations au sujet de l’exploitation des textes ou des activités.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rPr lang="fr-FR">
                <a:latin typeface="Arial"/>
                <a:ea typeface="Arial"/>
                <a:cs typeface="Arial"/>
                <a:sym typeface="Arial"/>
              </a:rPr>
              <a:t>Nous vous remercions de lire toutes les notes attentivement.</a:t>
            </a: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8" name="Google Shape;12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6" name="Google Shape;136;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4" name="Google Shape;144;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rPr b="1" i="1" lang="fr-FR"/>
              <a:t>Bonjour les amis ! J’ai une photo à vous montrer.</a:t>
            </a:r>
            <a:endParaRPr/>
          </a:p>
          <a:p>
            <a:pPr indent="0" lvl="0" marL="0" rtl="0" algn="l">
              <a:lnSpc>
                <a:spcPct val="100000"/>
              </a:lnSpc>
              <a:spcBef>
                <a:spcPts val="0"/>
              </a:spcBef>
              <a:spcAft>
                <a:spcPts val="0"/>
              </a:spcAft>
              <a:buClr>
                <a:schemeClr val="dk1"/>
              </a:buClr>
              <a:buSzPts val="1200"/>
              <a:buFont typeface="Calibri"/>
              <a:buNone/>
            </a:pPr>
            <a:r>
              <a:rPr b="0" i="0" lang="fr-FR"/>
              <a:t>A</a:t>
            </a:r>
            <a:r>
              <a:rPr lang="fr-FR"/>
              <a:t>pporter sa propre photo avec ses grands-parents</a:t>
            </a:r>
            <a:endParaRPr/>
          </a:p>
          <a:p>
            <a:pPr indent="0" lvl="0" marL="0" marR="0" rtl="0" algn="l">
              <a:lnSpc>
                <a:spcPct val="100000"/>
              </a:lnSpc>
              <a:spcBef>
                <a:spcPts val="0"/>
              </a:spcBef>
              <a:spcAft>
                <a:spcPts val="0"/>
              </a:spcAft>
              <a:buClr>
                <a:srgbClr val="000000"/>
              </a:buClr>
              <a:buSzPts val="1400"/>
              <a:buFont typeface="Arial"/>
              <a:buNone/>
            </a:pPr>
            <a:r>
              <a:rPr lang="fr-FR"/>
              <a:t>La montrer aux apprenants et leur demander de deviner c’est qui </a:t>
            </a:r>
            <a:endParaRPr/>
          </a:p>
          <a:p>
            <a:pPr indent="0" lvl="0" marL="0" rtl="0" algn="l">
              <a:lnSpc>
                <a:spcPct val="100000"/>
              </a:lnSpc>
              <a:spcBef>
                <a:spcPts val="0"/>
              </a:spcBef>
              <a:spcAft>
                <a:spcPts val="0"/>
              </a:spcAft>
              <a:buClr>
                <a:schemeClr val="dk1"/>
              </a:buClr>
              <a:buSzPts val="1200"/>
              <a:buFont typeface="Calibri"/>
              <a:buNone/>
            </a:pPr>
            <a:r>
              <a:rPr b="1" i="1" lang="fr-FR"/>
              <a:t>Regardez, c’est qui à votre avis ?</a:t>
            </a:r>
            <a:endParaRPr/>
          </a:p>
          <a:p>
            <a:pPr indent="0" lvl="0" marL="0" rtl="0" algn="l">
              <a:lnSpc>
                <a:spcPct val="100000"/>
              </a:lnSpc>
              <a:spcBef>
                <a:spcPts val="0"/>
              </a:spcBef>
              <a:spcAft>
                <a:spcPts val="0"/>
              </a:spcAft>
              <a:buClr>
                <a:schemeClr val="dk1"/>
              </a:buClr>
              <a:buSzPts val="1200"/>
              <a:buFont typeface="Calibri"/>
              <a:buNone/>
            </a:pPr>
            <a:r>
              <a:rPr b="0" i="0" lang="fr-FR"/>
              <a:t>[Pause 5 secondes]</a:t>
            </a:r>
            <a:endParaRPr/>
          </a:p>
          <a:p>
            <a:pPr indent="0" lvl="0" marL="0" rtl="0" algn="l">
              <a:lnSpc>
                <a:spcPct val="100000"/>
              </a:lnSpc>
              <a:spcBef>
                <a:spcPts val="0"/>
              </a:spcBef>
              <a:spcAft>
                <a:spcPts val="0"/>
              </a:spcAft>
              <a:buClr>
                <a:schemeClr val="dk1"/>
              </a:buClr>
              <a:buSzPts val="1200"/>
              <a:buFont typeface="Calibri"/>
              <a:buNone/>
            </a:pPr>
            <a:r>
              <a:rPr b="1" i="1" lang="fr-FR"/>
              <a:t>C’est ma grand-mère et mon grand-père, mes grands-parents. Je les aime beaucoup. </a:t>
            </a:r>
            <a:endParaRPr/>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200"/>
              <a:buFont typeface="Calibri"/>
              <a:buNone/>
            </a:pPr>
            <a:r>
              <a:rPr b="1" i="1" lang="fr-FR"/>
              <a:t>Et vous ? Je suis sûr(e) que vous aimez vos grands-parents. </a:t>
            </a:r>
            <a:endParaRPr/>
          </a:p>
          <a:p>
            <a:pPr indent="0" lvl="0" marL="0" rtl="0" algn="l">
              <a:lnSpc>
                <a:spcPct val="100000"/>
              </a:lnSpc>
              <a:spcBef>
                <a:spcPts val="0"/>
              </a:spcBef>
              <a:spcAft>
                <a:spcPts val="0"/>
              </a:spcAft>
              <a:buClr>
                <a:schemeClr val="dk1"/>
              </a:buClr>
              <a:buSzPts val="1200"/>
              <a:buFont typeface="Calibri"/>
              <a:buNone/>
            </a:pPr>
            <a:r>
              <a:rPr b="1" i="1" lang="fr-FR"/>
              <a:t>Est-ce que vous leur rendez visite ? Que faites-vous ensemble ?</a:t>
            </a:r>
            <a:endParaRPr b="1" i="1"/>
          </a:p>
          <a:p>
            <a:pPr indent="0" lvl="0" marL="0" rtl="0" algn="l">
              <a:lnSpc>
                <a:spcPct val="100000"/>
              </a:lnSpc>
              <a:spcBef>
                <a:spcPts val="0"/>
              </a:spcBef>
              <a:spcAft>
                <a:spcPts val="0"/>
              </a:spcAft>
              <a:buClr>
                <a:schemeClr val="dk1"/>
              </a:buClr>
              <a:buSzPts val="1200"/>
              <a:buFont typeface="Calibri"/>
              <a:buNone/>
            </a:pPr>
            <a:r>
              <a:rPr b="0" i="0" lang="fr-FR"/>
              <a:t>[Pause 10 secondes]</a:t>
            </a:r>
            <a:endParaRPr/>
          </a:p>
        </p:txBody>
      </p:sp>
      <p:sp>
        <p:nvSpPr>
          <p:cNvPr id="152" name="Google Shape;152;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27" name="Shape 27"/>
        <p:cNvGrpSpPr/>
        <p:nvPr/>
      </p:nvGrpSpPr>
      <p:grpSpPr>
        <a:xfrm>
          <a:off x="0" y="0"/>
          <a:ext cx="0" cy="0"/>
          <a:chOff x="0" y="0"/>
          <a:chExt cx="0" cy="0"/>
        </a:xfrm>
      </p:grpSpPr>
      <p:sp>
        <p:nvSpPr>
          <p:cNvPr id="28" name="Google Shape;28;p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
        <p:nvSpPr>
          <p:cNvPr id="30" name="Google Shape;30;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renforcement">
  <p:cSld name="1_renforcement">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ph idx="2" type="body"/>
          </p:nvPr>
        </p:nvSpPr>
        <p:spPr>
          <a:xfrm>
            <a:off x="10057773" y="109893"/>
            <a:ext cx="2126607" cy="276999"/>
          </a:xfrm>
          <a:prstGeom prst="rect">
            <a:avLst/>
          </a:prstGeom>
          <a:solidFill>
            <a:srgbClr val="F1DD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595959"/>
              </a:buClr>
              <a:buSzPts val="1200"/>
              <a:buFont typeface="Arial"/>
              <a:buNone/>
              <a:defRPr b="0" i="1" sz="1200" u="none" cap="none" strike="noStrike">
                <a:solidFill>
                  <a:srgbClr val="595959"/>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png"/><Relationship Id="rId4" Type="http://schemas.openxmlformats.org/officeDocument/2006/relationships/image" Target="../media/image10.jpg"/><Relationship Id="rId5"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7.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 Id="rId3"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9.jpg"/><Relationship Id="rId4" Type="http://schemas.openxmlformats.org/officeDocument/2006/relationships/image" Target="../media/image11.jpg"/><Relationship Id="rId5"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1859" y="2946181"/>
            <a:ext cx="7337155"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0000"/>
              </a:buClr>
              <a:buSzPts val="3200"/>
              <a:buFont typeface="Arial"/>
              <a:buNone/>
            </a:pPr>
            <a:r>
              <a:rPr b="1" i="0" lang="fr-FR" sz="3200" u="none" cap="none" strike="noStrike">
                <a:solidFill>
                  <a:srgbClr val="002060"/>
                </a:solidFill>
                <a:latin typeface="Arial"/>
                <a:ea typeface="Arial"/>
                <a:cs typeface="Arial"/>
                <a:sym typeface="Arial"/>
              </a:rPr>
              <a:t>Classe : EB6 </a:t>
            </a:r>
            <a:endParaRPr b="1" i="0" sz="3200" u="none" cap="none" strike="noStrike">
              <a:solidFill>
                <a:srgbClr val="002060"/>
              </a:solidFill>
              <a:latin typeface="Arial"/>
              <a:ea typeface="Arial"/>
              <a:cs typeface="Arial"/>
              <a:sym typeface="Arial"/>
            </a:endParaRPr>
          </a:p>
          <a:p>
            <a:pPr indent="0" lvl="0" marL="182880" marR="0" rtl="0" algn="l">
              <a:lnSpc>
                <a:spcPct val="110000"/>
              </a:lnSpc>
              <a:spcBef>
                <a:spcPts val="0"/>
              </a:spcBef>
              <a:spcAft>
                <a:spcPts val="0"/>
              </a:spcAft>
              <a:buClr>
                <a:srgbClr val="000000"/>
              </a:buClr>
              <a:buSzPts val="3200"/>
              <a:buFont typeface="Arial"/>
              <a:buNone/>
            </a:pPr>
            <a:r>
              <a:rPr b="1" i="0" lang="fr-FR" sz="3200" u="none" cap="none" strike="noStrike">
                <a:solidFill>
                  <a:srgbClr val="002060"/>
                </a:solidFill>
                <a:latin typeface="Arial"/>
                <a:ea typeface="Arial"/>
                <a:cs typeface="Arial"/>
                <a:sym typeface="Arial"/>
              </a:rPr>
              <a:t>Leçon 6 : La ruse de Cléopâtre </a:t>
            </a:r>
            <a:endParaRPr b="1" i="0" sz="3200" u="none" cap="none" strike="noStrike">
              <a:solidFill>
                <a:srgbClr val="002060"/>
              </a:solidFill>
              <a:latin typeface="Arial"/>
              <a:ea typeface="Arial"/>
              <a:cs typeface="Arial"/>
              <a:sym typeface="Arial"/>
            </a:endParaRPr>
          </a:p>
        </p:txBody>
      </p:sp>
      <p:sp>
        <p:nvSpPr>
          <p:cNvPr id="94" name="Google Shape;94;p15"/>
          <p:cNvSpPr/>
          <p:nvPr/>
        </p:nvSpPr>
        <p:spPr>
          <a:xfrm>
            <a:off x="-1859" y="1987757"/>
            <a:ext cx="7337155"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 </a:t>
            </a:r>
            <a:endParaRPr b="1" i="0" sz="4000" u="none" cap="none" strike="noStrike">
              <a:solidFill>
                <a:srgbClr val="FFFFFF"/>
              </a:solidFill>
              <a:latin typeface="Arial"/>
              <a:ea typeface="Arial"/>
              <a:cs typeface="Arial"/>
              <a:sym typeface="Arial"/>
            </a:endParaRPr>
          </a:p>
        </p:txBody>
      </p:sp>
      <p:pic>
        <p:nvPicPr>
          <p:cNvPr id="95" name="Google Shape;95;p15"/>
          <p:cNvPicPr preferRelativeResize="0"/>
          <p:nvPr/>
        </p:nvPicPr>
        <p:blipFill rotWithShape="1">
          <a:blip r:embed="rId3">
            <a:alphaModFix/>
          </a:blip>
          <a:srcRect b="0" l="0" r="0" t="0"/>
          <a:stretch/>
        </p:blipFill>
        <p:spPr>
          <a:xfrm>
            <a:off x="8434587" y="1207355"/>
            <a:ext cx="2837566" cy="3848653"/>
          </a:xfrm>
          <a:prstGeom prst="rect">
            <a:avLst/>
          </a:prstGeom>
          <a:noFill/>
          <a:ln>
            <a:noFill/>
          </a:ln>
        </p:spPr>
      </p:pic>
      <p:pic>
        <p:nvPicPr>
          <p:cNvPr id="96" name="Google Shape;96;p15"/>
          <p:cNvPicPr preferRelativeResize="0"/>
          <p:nvPr/>
        </p:nvPicPr>
        <p:blipFill rotWithShape="1">
          <a:blip r:embed="rId4">
            <a:alphaModFix/>
          </a:blip>
          <a:srcRect b="84635" l="0" r="0" t="0"/>
          <a:stretch/>
        </p:blipFill>
        <p:spPr>
          <a:xfrm>
            <a:off x="0" y="0"/>
            <a:ext cx="12192000" cy="1053737"/>
          </a:xfrm>
          <a:prstGeom prst="rect">
            <a:avLst/>
          </a:prstGeom>
          <a:noFill/>
          <a:ln>
            <a:noFill/>
          </a:ln>
        </p:spPr>
      </p:pic>
      <p:pic>
        <p:nvPicPr>
          <p:cNvPr id="97" name="Google Shape;97;p15"/>
          <p:cNvPicPr preferRelativeResize="0"/>
          <p:nvPr/>
        </p:nvPicPr>
        <p:blipFill rotWithShape="1">
          <a:blip r:embed="rId5">
            <a:alphaModFix/>
          </a:blip>
          <a:srcRect b="0" l="0" r="0" t="0"/>
          <a:stretch/>
        </p:blipFill>
        <p:spPr>
          <a:xfrm>
            <a:off x="3172968" y="5433686"/>
            <a:ext cx="5846064" cy="774192"/>
          </a:xfrm>
          <a:prstGeom prst="rect">
            <a:avLst/>
          </a:prstGeom>
          <a:noFill/>
          <a:ln>
            <a:noFill/>
          </a:ln>
        </p:spPr>
      </p:pic>
      <p:sp>
        <p:nvSpPr>
          <p:cNvPr id="98" name="Google Shape;98;p15"/>
          <p:cNvSpPr/>
          <p:nvPr/>
        </p:nvSpPr>
        <p:spPr>
          <a:xfrm>
            <a:off x="494211" y="6281856"/>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b="0" i="0" sz="900" u="none" cap="none" strike="noStrike">
              <a:solidFill>
                <a:srgbClr val="3C3C3B"/>
              </a:solidFill>
              <a:latin typeface="Calibri"/>
              <a:ea typeface="Calibri"/>
              <a:cs typeface="Calibri"/>
              <a:sym typeface="Calibri"/>
            </a:endParaRPr>
          </a:p>
        </p:txBody>
      </p:sp>
      <p:cxnSp>
        <p:nvCxnSpPr>
          <p:cNvPr id="99" name="Google Shape;99;p15"/>
          <p:cNvCxnSpPr/>
          <p:nvPr/>
        </p:nvCxnSpPr>
        <p:spPr>
          <a:xfrm>
            <a:off x="557349" y="6246361"/>
            <a:ext cx="11382102" cy="0"/>
          </a:xfrm>
          <a:prstGeom prst="straightConnector1">
            <a:avLst/>
          </a:prstGeom>
          <a:noFill/>
          <a:ln cap="flat" cmpd="sng" w="19050">
            <a:solidFill>
              <a:srgbClr val="5B8CC1"/>
            </a:solidFill>
            <a:prstDash val="solid"/>
            <a:miter lim="800000"/>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4"/>
          <p:cNvPicPr preferRelativeResize="0"/>
          <p:nvPr/>
        </p:nvPicPr>
        <p:blipFill rotWithShape="1">
          <a:blip r:embed="rId3">
            <a:alphaModFix/>
          </a:blip>
          <a:srcRect b="0" l="0" r="0" t="0"/>
          <a:stretch/>
        </p:blipFill>
        <p:spPr>
          <a:xfrm>
            <a:off x="1541061" y="1412312"/>
            <a:ext cx="8705772" cy="5282686"/>
          </a:xfrm>
          <a:prstGeom prst="rect">
            <a:avLst/>
          </a:prstGeom>
          <a:noFill/>
          <a:ln>
            <a:noFill/>
          </a:ln>
        </p:spPr>
      </p:pic>
      <p:pic>
        <p:nvPicPr>
          <p:cNvPr id="161" name="Google Shape;161;p24"/>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
        <p:nvSpPr>
          <p:cNvPr id="162" name="Google Shape;162;p24"/>
          <p:cNvSpPr/>
          <p:nvPr/>
        </p:nvSpPr>
        <p:spPr>
          <a:xfrm>
            <a:off x="939643" y="267688"/>
            <a:ext cx="10809671" cy="1055608"/>
          </a:xfrm>
          <a:prstGeom prst="roundRect">
            <a:avLst>
              <a:gd fmla="val 16667" name="adj"/>
            </a:avLst>
          </a:prstGeom>
          <a:solidFill>
            <a:srgbClr val="FBE4D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800"/>
              <a:buFont typeface="Calibri"/>
              <a:buNone/>
            </a:pPr>
            <a:r>
              <a:rPr b="0" i="0" lang="fr-FR" sz="2800" u="none" cap="none" strike="noStrike">
                <a:solidFill>
                  <a:schemeClr val="dk1"/>
                </a:solidFill>
                <a:latin typeface="Calibri"/>
                <a:ea typeface="Calibri"/>
                <a:cs typeface="Calibri"/>
                <a:sym typeface="Calibri"/>
              </a:rPr>
              <a:t>Est-ce qu’elle fait le portrait de son grand-père ou elle raconte ses vacances avec son grand-père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additive="base">
                                        <p:cTn dur="1500"/>
                                        <p:tgtEl>
                                          <p:spTgt spid="162"/>
                                        </p:tgtEl>
                                        <p:attrNameLst>
                                          <p:attrName>ppt_w</p:attrName>
                                        </p:attrNameLst>
                                      </p:cBhvr>
                                      <p:tavLst>
                                        <p:tav fmla="" tm="0">
                                          <p:val>
                                            <p:strVal val="0"/>
                                          </p:val>
                                        </p:tav>
                                        <p:tav fmla="" tm="100000">
                                          <p:val>
                                            <p:strVal val="#ppt_w"/>
                                          </p:val>
                                        </p:tav>
                                      </p:tavLst>
                                    </p:anim>
                                    <p:anim calcmode="lin" valueType="num">
                                      <p:cBhvr additive="base">
                                        <p:cTn dur="1500"/>
                                        <p:tgtEl>
                                          <p:spTgt spid="1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5"/>
          <p:cNvSpPr/>
          <p:nvPr/>
        </p:nvSpPr>
        <p:spPr>
          <a:xfrm>
            <a:off x="464295" y="972515"/>
            <a:ext cx="11263410" cy="109728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000"/>
              <a:buFont typeface="Calibri"/>
              <a:buNone/>
            </a:pPr>
            <a:r>
              <a:rPr b="1" i="0" lang="fr-FR" sz="3000" u="none" cap="none" strike="noStrike">
                <a:solidFill>
                  <a:srgbClr val="595959"/>
                </a:solidFill>
                <a:latin typeface="Calibri"/>
                <a:ea typeface="Calibri"/>
                <a:cs typeface="Calibri"/>
                <a:sym typeface="Calibri"/>
              </a:rPr>
              <a:t>Est-ce que Imane fait le portrait de son grand-père ? </a:t>
            </a:r>
            <a:endParaRPr b="1" i="0" sz="3000" u="none" cap="none" strike="noStrike">
              <a:solidFill>
                <a:srgbClr val="595959"/>
              </a:solidFill>
              <a:latin typeface="Calibri"/>
              <a:ea typeface="Calibri"/>
              <a:cs typeface="Calibri"/>
              <a:sym typeface="Calibri"/>
            </a:endParaRPr>
          </a:p>
        </p:txBody>
      </p:sp>
      <p:sp>
        <p:nvSpPr>
          <p:cNvPr id="169" name="Google Shape;169;p25"/>
          <p:cNvSpPr/>
          <p:nvPr/>
        </p:nvSpPr>
        <p:spPr>
          <a:xfrm>
            <a:off x="464295" y="4239566"/>
            <a:ext cx="11263410" cy="109728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000"/>
              <a:buFont typeface="Calibri"/>
              <a:buNone/>
            </a:pPr>
            <a:r>
              <a:rPr b="1" i="0" lang="fr-FR" sz="3000" u="none" cap="none" strike="noStrike">
                <a:solidFill>
                  <a:srgbClr val="595959"/>
                </a:solidFill>
                <a:latin typeface="Calibri"/>
                <a:ea typeface="Calibri"/>
                <a:cs typeface="Calibri"/>
                <a:sym typeface="Calibri"/>
              </a:rPr>
              <a:t>Est-ce que Imane raconte ses vacances avec son grand-père ?</a:t>
            </a:r>
            <a:endParaRPr b="1" i="0" sz="3000" u="none" cap="none" strike="noStrike">
              <a:solidFill>
                <a:srgbClr val="595959"/>
              </a:solidFill>
              <a:latin typeface="Calibri"/>
              <a:ea typeface="Calibri"/>
              <a:cs typeface="Calibri"/>
              <a:sym typeface="Calibri"/>
            </a:endParaRPr>
          </a:p>
        </p:txBody>
      </p:sp>
      <p:sp>
        <p:nvSpPr>
          <p:cNvPr id="170" name="Google Shape;170;p25"/>
          <p:cNvSpPr/>
          <p:nvPr/>
        </p:nvSpPr>
        <p:spPr>
          <a:xfrm>
            <a:off x="5169877" y="2651760"/>
            <a:ext cx="1852246" cy="1005840"/>
          </a:xfrm>
          <a:prstGeom prst="ellipse">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0"/>
              <a:buFont typeface="Arial"/>
              <a:buNone/>
            </a:pPr>
            <a:r>
              <a:rPr b="1" i="0" lang="fr-FR" sz="8000" u="none" cap="none" strike="noStrike">
                <a:solidFill>
                  <a:srgbClr val="2E75B5"/>
                </a:solidFill>
                <a:latin typeface="Calibri"/>
                <a:ea typeface="Calibri"/>
                <a:cs typeface="Calibri"/>
                <a:sym typeface="Calibri"/>
              </a:rPr>
              <a:t>ou</a:t>
            </a:r>
            <a:endParaRPr b="1" i="0" sz="8000" u="none" cap="none" strike="noStrike">
              <a:solidFill>
                <a:srgbClr val="2E75B5"/>
              </a:solidFill>
              <a:latin typeface="Calibri"/>
              <a:ea typeface="Calibri"/>
              <a:cs typeface="Calibri"/>
              <a:sym typeface="Calibri"/>
            </a:endParaRPr>
          </a:p>
        </p:txBody>
      </p:sp>
      <p:sp>
        <p:nvSpPr>
          <p:cNvPr id="171" name="Google Shape;171;p25"/>
          <p:cNvSpPr/>
          <p:nvPr/>
        </p:nvSpPr>
        <p:spPr>
          <a:xfrm>
            <a:off x="10847570" y="1225092"/>
            <a:ext cx="880135" cy="592124"/>
          </a:xfrm>
          <a:custGeom>
            <a:rect b="b" l="l" r="r" t="t"/>
            <a:pathLst>
              <a:path extrusionOk="0" h="632630" w="682136">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par>
                          <p:cTn fill="hold">
                            <p:stCondLst>
                              <p:cond delay="1000"/>
                            </p:stCondLst>
                            <p:childTnLst>
                              <p:par>
                                <p:cTn fill="hold" nodeType="afterEffect" presetClass="entr" presetID="10" presetSubtype="0">
                                  <p:stCondLst>
                                    <p:cond delay="225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pic>
        <p:nvPicPr>
          <p:cNvPr id="178" name="Google Shape;178;p26"/>
          <p:cNvPicPr preferRelativeResize="0"/>
          <p:nvPr/>
        </p:nvPicPr>
        <p:blipFill rotWithShape="1">
          <a:blip r:embed="rId3">
            <a:alphaModFix/>
          </a:blip>
          <a:srcRect b="0" l="0" r="0" t="0"/>
          <a:stretch/>
        </p:blipFill>
        <p:spPr>
          <a:xfrm>
            <a:off x="4743515" y="1823177"/>
            <a:ext cx="2736892" cy="3515854"/>
          </a:xfrm>
          <a:prstGeom prst="rect">
            <a:avLst/>
          </a:prstGeom>
          <a:noFill/>
          <a:ln>
            <a:noFill/>
          </a:ln>
        </p:spPr>
      </p:pic>
      <p:sp>
        <p:nvSpPr>
          <p:cNvPr id="179" name="Google Shape;179;p26"/>
          <p:cNvSpPr/>
          <p:nvPr/>
        </p:nvSpPr>
        <p:spPr>
          <a:xfrm>
            <a:off x="2640587" y="158264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180" name="Google Shape;180;p26"/>
          <p:cNvSpPr/>
          <p:nvPr/>
        </p:nvSpPr>
        <p:spPr>
          <a:xfrm>
            <a:off x="2640587" y="2339876"/>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181" name="Google Shape;181;p26"/>
          <p:cNvSpPr/>
          <p:nvPr/>
        </p:nvSpPr>
        <p:spPr>
          <a:xfrm>
            <a:off x="2640587" y="3097110"/>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sp>
        <p:nvSpPr>
          <p:cNvPr id="182" name="Google Shape;182;p26"/>
          <p:cNvSpPr/>
          <p:nvPr/>
        </p:nvSpPr>
        <p:spPr>
          <a:xfrm>
            <a:off x="2640587" y="3854344"/>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183" name="Google Shape;183;p26"/>
          <p:cNvSpPr/>
          <p:nvPr/>
        </p:nvSpPr>
        <p:spPr>
          <a:xfrm>
            <a:off x="2640587" y="4611578"/>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184" name="Google Shape;184;p26"/>
          <p:cNvSpPr/>
          <p:nvPr/>
        </p:nvSpPr>
        <p:spPr>
          <a:xfrm>
            <a:off x="2640587" y="5368812"/>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sp>
        <p:nvSpPr>
          <p:cNvPr id="185" name="Google Shape;185;p26"/>
          <p:cNvSpPr/>
          <p:nvPr/>
        </p:nvSpPr>
        <p:spPr>
          <a:xfrm>
            <a:off x="8999862" y="1526154"/>
            <a:ext cx="1941625" cy="1941625"/>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274300">
            <a:noAutofit/>
          </a:bodyPr>
          <a:lstStyle/>
          <a:p>
            <a:pPr indent="0" lvl="0" marL="0" marR="0" rtl="0" algn="ctr">
              <a:lnSpc>
                <a:spcPct val="100000"/>
              </a:lnSpc>
              <a:spcBef>
                <a:spcPts val="0"/>
              </a:spcBef>
              <a:spcAft>
                <a:spcPts val="0"/>
              </a:spcAft>
              <a:buClr>
                <a:srgbClr val="000000"/>
              </a:buClr>
              <a:buSzPts val="11500"/>
              <a:buFont typeface="Arial"/>
              <a:buNone/>
            </a:pPr>
            <a:r>
              <a:rPr b="1" i="0" lang="fr-FR" sz="11500" u="none" cap="none" strike="noStrike">
                <a:solidFill>
                  <a:srgbClr val="3F3F3F"/>
                </a:solidFill>
                <a:latin typeface="Calibri"/>
                <a:ea typeface="Calibri"/>
                <a:cs typeface="Calibri"/>
                <a:sym typeface="Calibri"/>
              </a:rPr>
              <a:t>A</a:t>
            </a:r>
            <a:endParaRPr b="1" i="0" sz="5400" u="none" cap="none" strike="noStrike">
              <a:solidFill>
                <a:srgbClr val="3F3F3F"/>
              </a:solidFill>
              <a:latin typeface="Calibri"/>
              <a:ea typeface="Calibri"/>
              <a:cs typeface="Calibri"/>
              <a:sym typeface="Calibri"/>
            </a:endParaRPr>
          </a:p>
        </p:txBody>
      </p:sp>
      <p:sp>
        <p:nvSpPr>
          <p:cNvPr id="186" name="Google Shape;186;p26"/>
          <p:cNvSpPr/>
          <p:nvPr/>
        </p:nvSpPr>
        <p:spPr>
          <a:xfrm>
            <a:off x="8999861" y="3989873"/>
            <a:ext cx="1941625" cy="1941625"/>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274300">
            <a:noAutofit/>
          </a:bodyPr>
          <a:lstStyle/>
          <a:p>
            <a:pPr indent="0" lvl="0" marL="0" marR="0" rtl="0" algn="ctr">
              <a:lnSpc>
                <a:spcPct val="100000"/>
              </a:lnSpc>
              <a:spcBef>
                <a:spcPts val="0"/>
              </a:spcBef>
              <a:spcAft>
                <a:spcPts val="0"/>
              </a:spcAft>
              <a:buClr>
                <a:srgbClr val="000000"/>
              </a:buClr>
              <a:buSzPts val="11500"/>
              <a:buFont typeface="Arial"/>
              <a:buNone/>
            </a:pPr>
            <a:r>
              <a:rPr b="1" i="0" lang="fr-FR" sz="11500" u="none" cap="none" strike="noStrike">
                <a:solidFill>
                  <a:srgbClr val="3F3F3F"/>
                </a:solidFill>
                <a:latin typeface="Calibri"/>
                <a:ea typeface="Calibri"/>
                <a:cs typeface="Calibri"/>
                <a:sym typeface="Calibri"/>
              </a:rPr>
              <a:t>B</a:t>
            </a:r>
            <a:endParaRPr b="1" i="0" sz="5400" u="none" cap="none" strike="noStrike">
              <a:solidFill>
                <a:srgbClr val="3F3F3F"/>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500"/>
                                        <p:tgtEl>
                                          <p:spTgt spid="181"/>
                                        </p:tgtEl>
                                      </p:cBhvr>
                                    </p:animEffect>
                                  </p:childTnLst>
                                </p:cTn>
                              </p:par>
                              <p:par>
                                <p:cTn fill="hold" nodeType="with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500"/>
                                        <p:tgtEl>
                                          <p:spTgt spid="182"/>
                                        </p:tgtEl>
                                      </p:cBhvr>
                                    </p:animEffect>
                                  </p:childTnLst>
                                </p:cTn>
                              </p:par>
                              <p:par>
                                <p:cTn fill="hold" nodeType="with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500"/>
                                        <p:tgtEl>
                                          <p:spTgt spid="183"/>
                                        </p:tgtEl>
                                      </p:cBhvr>
                                    </p:animEffect>
                                  </p:childTnLst>
                                </p:cTn>
                              </p:par>
                              <p:par>
                                <p:cTn fill="hold" nodeType="with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500"/>
                                        <p:tgtEl>
                                          <p:spTgt spid="184"/>
                                        </p:tgtEl>
                                      </p:cBhvr>
                                    </p:animEffec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500"/>
                                        <p:tgtEl>
                                          <p:spTgt spid="185"/>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sp>
        <p:nvSpPr>
          <p:cNvPr id="193" name="Google Shape;193;p27"/>
          <p:cNvSpPr/>
          <p:nvPr/>
        </p:nvSpPr>
        <p:spPr>
          <a:xfrm>
            <a:off x="675524" y="1265554"/>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4" name="Google Shape;194;p27"/>
          <p:cNvSpPr txBox="1"/>
          <p:nvPr/>
        </p:nvSpPr>
        <p:spPr>
          <a:xfrm>
            <a:off x="1345575" y="2121945"/>
            <a:ext cx="10015581"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des yeux bleus et arrondis.</a:t>
            </a:r>
            <a:endParaRPr b="0" i="0" sz="1400" u="none" cap="none" strike="noStrike">
              <a:solidFill>
                <a:srgbClr val="000000"/>
              </a:solidFill>
              <a:latin typeface="Arial"/>
              <a:ea typeface="Arial"/>
              <a:cs typeface="Arial"/>
              <a:sym typeface="Arial"/>
            </a:endParaRPr>
          </a:p>
        </p:txBody>
      </p:sp>
      <p:sp>
        <p:nvSpPr>
          <p:cNvPr id="195" name="Google Shape;195;p27"/>
          <p:cNvSpPr txBox="1"/>
          <p:nvPr/>
        </p:nvSpPr>
        <p:spPr>
          <a:xfrm>
            <a:off x="1345575" y="1353654"/>
            <a:ext cx="97796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Le grand-père d’Imane avait des yeux noirs et en amande.</a:t>
            </a:r>
            <a:endParaRPr b="0" i="0" sz="1400" u="none" cap="none" strike="noStrike">
              <a:solidFill>
                <a:srgbClr val="000000"/>
              </a:solidFill>
              <a:latin typeface="Arial"/>
              <a:ea typeface="Arial"/>
              <a:cs typeface="Arial"/>
              <a:sym typeface="Arial"/>
            </a:endParaRPr>
          </a:p>
        </p:txBody>
      </p:sp>
      <p:sp>
        <p:nvSpPr>
          <p:cNvPr id="196" name="Google Shape;196;p27"/>
          <p:cNvSpPr/>
          <p:nvPr/>
        </p:nvSpPr>
        <p:spPr>
          <a:xfrm>
            <a:off x="830844"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197" name="Google Shape;197;p27"/>
          <p:cNvSpPr/>
          <p:nvPr/>
        </p:nvSpPr>
        <p:spPr>
          <a:xfrm>
            <a:off x="830844"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198" name="Google Shape;198;p27"/>
          <p:cNvSpPr/>
          <p:nvPr/>
        </p:nvSpPr>
        <p:spPr>
          <a:xfrm>
            <a:off x="339073" y="178076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199" name="Google Shape;199;p27"/>
          <p:cNvSpPr/>
          <p:nvPr/>
        </p:nvSpPr>
        <p:spPr>
          <a:xfrm>
            <a:off x="675524" y="3000278"/>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0" name="Google Shape;200;p27"/>
          <p:cNvSpPr txBox="1"/>
          <p:nvPr/>
        </p:nvSpPr>
        <p:spPr>
          <a:xfrm>
            <a:off x="1345575" y="3856669"/>
            <a:ext cx="516715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avait un nez droit.</a:t>
            </a:r>
            <a:endParaRPr b="1" i="0" sz="2800" u="none" cap="none" strike="noStrike">
              <a:solidFill>
                <a:srgbClr val="C55A11"/>
              </a:solidFill>
              <a:latin typeface="Arial"/>
              <a:ea typeface="Arial"/>
              <a:cs typeface="Arial"/>
              <a:sym typeface="Arial"/>
            </a:endParaRPr>
          </a:p>
        </p:txBody>
      </p:sp>
      <p:sp>
        <p:nvSpPr>
          <p:cNvPr id="201" name="Google Shape;201;p27"/>
          <p:cNvSpPr txBox="1"/>
          <p:nvPr/>
        </p:nvSpPr>
        <p:spPr>
          <a:xfrm>
            <a:off x="1345575" y="3088378"/>
            <a:ext cx="523338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avait un nez retroussé.</a:t>
            </a:r>
            <a:endParaRPr b="0" i="0" sz="1400" u="none" cap="none" strike="noStrike">
              <a:solidFill>
                <a:srgbClr val="000000"/>
              </a:solidFill>
              <a:latin typeface="Arial"/>
              <a:ea typeface="Arial"/>
              <a:cs typeface="Arial"/>
              <a:sym typeface="Arial"/>
            </a:endParaRPr>
          </a:p>
        </p:txBody>
      </p:sp>
      <p:sp>
        <p:nvSpPr>
          <p:cNvPr id="202" name="Google Shape;202;p27"/>
          <p:cNvSpPr/>
          <p:nvPr/>
        </p:nvSpPr>
        <p:spPr>
          <a:xfrm>
            <a:off x="830844"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03" name="Google Shape;203;p27"/>
          <p:cNvSpPr/>
          <p:nvPr/>
        </p:nvSpPr>
        <p:spPr>
          <a:xfrm>
            <a:off x="830844"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04" name="Google Shape;204;p27"/>
          <p:cNvSpPr/>
          <p:nvPr/>
        </p:nvSpPr>
        <p:spPr>
          <a:xfrm>
            <a:off x="339073" y="3527061"/>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205" name="Google Shape;205;p27"/>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6" name="Google Shape;206;p27"/>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une barbe blanche.</a:t>
            </a:r>
            <a:endParaRPr b="0" i="0" sz="1400" u="none" cap="none" strike="noStrike">
              <a:solidFill>
                <a:srgbClr val="000000"/>
              </a:solidFill>
              <a:latin typeface="Arial"/>
              <a:ea typeface="Arial"/>
              <a:cs typeface="Arial"/>
              <a:sym typeface="Arial"/>
            </a:endParaRPr>
          </a:p>
        </p:txBody>
      </p:sp>
      <p:sp>
        <p:nvSpPr>
          <p:cNvPr id="207" name="Google Shape;207;p27"/>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avait une mèche blanche.</a:t>
            </a:r>
            <a:endParaRPr b="1" i="0" sz="2800" u="none" cap="none" strike="noStrike">
              <a:solidFill>
                <a:srgbClr val="2E75B5"/>
              </a:solidFill>
              <a:latin typeface="Arial"/>
              <a:ea typeface="Arial"/>
              <a:cs typeface="Arial"/>
              <a:sym typeface="Arial"/>
            </a:endParaRPr>
          </a:p>
        </p:txBody>
      </p:sp>
      <p:sp>
        <p:nvSpPr>
          <p:cNvPr id="208" name="Google Shape;208;p27"/>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09" name="Google Shape;209;p27"/>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10" name="Google Shape;210;p27"/>
          <p:cNvSpPr/>
          <p:nvPr/>
        </p:nvSpPr>
        <p:spPr>
          <a:xfrm>
            <a:off x="339073" y="5283287"/>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pic>
        <p:nvPicPr>
          <p:cNvPr id="211" name="Google Shape;211;p27"/>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par>
                                <p:cTn fill="hold" nodeType="with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par>
                                <p:cTn fill="hold" nodeType="with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par>
                                <p:cTn fill="hold" nodeType="with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500"/>
                                        <p:tgtEl>
                                          <p:spTgt spid="199"/>
                                        </p:tgtEl>
                                      </p:cBhvr>
                                    </p:animEffect>
                                  </p:childTnLst>
                                </p:cTn>
                              </p:par>
                              <p:par>
                                <p:cTn fill="hold" nodeType="with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500"/>
                                        <p:tgtEl>
                                          <p:spTgt spid="200"/>
                                        </p:tgtEl>
                                      </p:cBhvr>
                                    </p:animEffect>
                                  </p:childTnLst>
                                </p:cTn>
                              </p:par>
                              <p:par>
                                <p:cTn fill="hold" nodeType="with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500"/>
                                        <p:tgtEl>
                                          <p:spTgt spid="201"/>
                                        </p:tgtEl>
                                      </p:cBhvr>
                                    </p:animEffect>
                                  </p:childTnLst>
                                </p:cTn>
                              </p:par>
                              <p:par>
                                <p:cTn fill="hold" nodeType="with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500"/>
                                        <p:tgtEl>
                                          <p:spTgt spid="202"/>
                                        </p:tgtEl>
                                      </p:cBhvr>
                                    </p:animEffect>
                                  </p:childTnLst>
                                </p:cTn>
                              </p:par>
                              <p:par>
                                <p:cTn fill="hold" nodeType="with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par>
                                <p:cTn fill="hold" nodeType="with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500"/>
                                        <p:tgtEl>
                                          <p:spTgt spid="208"/>
                                        </p:tgtEl>
                                      </p:cBhvr>
                                    </p:animEffect>
                                  </p:childTnLst>
                                </p:cTn>
                              </p:par>
                              <p:par>
                                <p:cTn fill="hold" nodeType="with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500"/>
                                        <p:tgtEl>
                                          <p:spTgt spid="209"/>
                                        </p:tgtEl>
                                      </p:cBhvr>
                                    </p:animEffect>
                                  </p:childTnLst>
                                </p:cTn>
                              </p:par>
                              <p:par>
                                <p:cTn fill="hold" nodeType="with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500"/>
                                        <p:tgtEl>
                                          <p:spTgt spid="2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 A ou B. </a:t>
            </a:r>
            <a:endParaRPr/>
          </a:p>
        </p:txBody>
      </p:sp>
      <p:sp>
        <p:nvSpPr>
          <p:cNvPr id="218" name="Google Shape;218;p28"/>
          <p:cNvSpPr/>
          <p:nvPr/>
        </p:nvSpPr>
        <p:spPr>
          <a:xfrm>
            <a:off x="679351" y="1265554"/>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9" name="Google Shape;219;p28"/>
          <p:cNvSpPr txBox="1"/>
          <p:nvPr/>
        </p:nvSpPr>
        <p:spPr>
          <a:xfrm>
            <a:off x="1349402" y="2121945"/>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portait souvent un survêtement avec des baskets. </a:t>
            </a:r>
            <a:endParaRPr b="0" i="0" sz="2800" u="none" cap="none" strike="noStrike">
              <a:solidFill>
                <a:srgbClr val="C55A11"/>
              </a:solidFill>
              <a:latin typeface="Arial"/>
              <a:ea typeface="Arial"/>
              <a:cs typeface="Arial"/>
              <a:sym typeface="Arial"/>
            </a:endParaRPr>
          </a:p>
        </p:txBody>
      </p:sp>
      <p:sp>
        <p:nvSpPr>
          <p:cNvPr id="220" name="Google Shape;220;p28"/>
          <p:cNvSpPr txBox="1"/>
          <p:nvPr/>
        </p:nvSpPr>
        <p:spPr>
          <a:xfrm>
            <a:off x="1349402" y="1353654"/>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portait souvent un jean avec une chemise blanche.</a:t>
            </a:r>
            <a:endParaRPr b="0" i="0" sz="1400" u="none" cap="none" strike="noStrike">
              <a:solidFill>
                <a:srgbClr val="000000"/>
              </a:solidFill>
              <a:latin typeface="Arial"/>
              <a:ea typeface="Arial"/>
              <a:cs typeface="Arial"/>
              <a:sym typeface="Arial"/>
            </a:endParaRPr>
          </a:p>
        </p:txBody>
      </p:sp>
      <p:sp>
        <p:nvSpPr>
          <p:cNvPr id="221" name="Google Shape;221;p28"/>
          <p:cNvSpPr/>
          <p:nvPr/>
        </p:nvSpPr>
        <p:spPr>
          <a:xfrm>
            <a:off x="834671"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22" name="Google Shape;222;p28"/>
          <p:cNvSpPr/>
          <p:nvPr/>
        </p:nvSpPr>
        <p:spPr>
          <a:xfrm>
            <a:off x="834671"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23" name="Google Shape;223;p28"/>
          <p:cNvSpPr/>
          <p:nvPr/>
        </p:nvSpPr>
        <p:spPr>
          <a:xfrm>
            <a:off x="342900" y="1780762"/>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224" name="Google Shape;224;p28"/>
          <p:cNvSpPr/>
          <p:nvPr/>
        </p:nvSpPr>
        <p:spPr>
          <a:xfrm>
            <a:off x="679351" y="3000278"/>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5" name="Google Shape;225;p28"/>
          <p:cNvSpPr txBox="1"/>
          <p:nvPr/>
        </p:nvSpPr>
        <p:spPr>
          <a:xfrm>
            <a:off x="1349402" y="3856669"/>
            <a:ext cx="60267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était gentil, sérieux et honnête.</a:t>
            </a:r>
            <a:endParaRPr b="0" i="0" sz="1400" u="none" cap="none" strike="noStrike">
              <a:solidFill>
                <a:srgbClr val="000000"/>
              </a:solidFill>
              <a:latin typeface="Arial"/>
              <a:ea typeface="Arial"/>
              <a:cs typeface="Arial"/>
              <a:sym typeface="Arial"/>
            </a:endParaRPr>
          </a:p>
        </p:txBody>
      </p:sp>
      <p:sp>
        <p:nvSpPr>
          <p:cNvPr id="226" name="Google Shape;226;p28"/>
          <p:cNvSpPr txBox="1"/>
          <p:nvPr/>
        </p:nvSpPr>
        <p:spPr>
          <a:xfrm>
            <a:off x="1349402" y="3088378"/>
            <a:ext cx="5767677"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227" name="Google Shape;227;p28"/>
          <p:cNvSpPr/>
          <p:nvPr/>
        </p:nvSpPr>
        <p:spPr>
          <a:xfrm>
            <a:off x="834671"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28" name="Google Shape;228;p28"/>
          <p:cNvSpPr/>
          <p:nvPr/>
        </p:nvSpPr>
        <p:spPr>
          <a:xfrm>
            <a:off x="834671"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29" name="Google Shape;229;p28"/>
          <p:cNvSpPr/>
          <p:nvPr/>
        </p:nvSpPr>
        <p:spPr>
          <a:xfrm>
            <a:off x="342900" y="3527061"/>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230" name="Google Shape;230;p28"/>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1" name="Google Shape;231;p28"/>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Imane aimait beaucoup son grand-père.</a:t>
            </a:r>
            <a:endParaRPr b="0" i="0" sz="1400" u="none" cap="none" strike="noStrike">
              <a:solidFill>
                <a:srgbClr val="000000"/>
              </a:solidFill>
              <a:latin typeface="Arial"/>
              <a:ea typeface="Arial"/>
              <a:cs typeface="Arial"/>
              <a:sym typeface="Arial"/>
            </a:endParaRPr>
          </a:p>
        </p:txBody>
      </p:sp>
      <p:sp>
        <p:nvSpPr>
          <p:cNvPr id="232" name="Google Shape;232;p28"/>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n’aimait pas son grand-père.</a:t>
            </a:r>
            <a:endParaRPr b="0" i="0" sz="1400" u="none" cap="none" strike="noStrike">
              <a:solidFill>
                <a:srgbClr val="000000"/>
              </a:solidFill>
              <a:latin typeface="Arial"/>
              <a:ea typeface="Arial"/>
              <a:cs typeface="Arial"/>
              <a:sym typeface="Arial"/>
            </a:endParaRPr>
          </a:p>
        </p:txBody>
      </p:sp>
      <p:sp>
        <p:nvSpPr>
          <p:cNvPr id="233" name="Google Shape;233;p28"/>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34" name="Google Shape;234;p28"/>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35" name="Google Shape;235;p28"/>
          <p:cNvSpPr/>
          <p:nvPr/>
        </p:nvSpPr>
        <p:spPr>
          <a:xfrm>
            <a:off x="339073" y="5283287"/>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pic>
        <p:nvPicPr>
          <p:cNvPr id="236" name="Google Shape;236;p28"/>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500"/>
                                        <p:tgtEl>
                                          <p:spTgt spid="220"/>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par>
                                <p:cTn fill="hold" nodeType="with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500"/>
                                        <p:tgtEl>
                                          <p:spTgt spid="228"/>
                                        </p:tgtEl>
                                      </p:cBhvr>
                                    </p:animEffect>
                                  </p:childTnLst>
                                </p:cTn>
                              </p:par>
                              <p:par>
                                <p:cTn fill="hold" nodeType="with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500"/>
                                        <p:tgtEl>
                                          <p:spTgt spid="2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500"/>
                                        <p:tgtEl>
                                          <p:spTgt spid="230"/>
                                        </p:tgtEl>
                                      </p:cBhvr>
                                    </p:animEffect>
                                  </p:childTnLst>
                                </p:cTn>
                              </p:par>
                              <p:par>
                                <p:cTn fill="hold" nodeType="with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500"/>
                                        <p:tgtEl>
                                          <p:spTgt spid="231"/>
                                        </p:tgtEl>
                                      </p:cBhvr>
                                    </p:animEffect>
                                  </p:childTnLst>
                                </p:cTn>
                              </p:par>
                              <p:par>
                                <p:cTn fill="hold" nodeType="with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500"/>
                                        <p:tgtEl>
                                          <p:spTgt spid="232"/>
                                        </p:tgtEl>
                                      </p:cBhvr>
                                    </p:animEffect>
                                  </p:childTnLst>
                                </p:cTn>
                              </p:par>
                              <p:par>
                                <p:cTn fill="hold" nodeType="with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500"/>
                                        <p:tgtEl>
                                          <p:spTgt spid="233"/>
                                        </p:tgtEl>
                                      </p:cBhvr>
                                    </p:animEffect>
                                  </p:childTnLst>
                                </p:cTn>
                              </p:par>
                              <p:par>
                                <p:cTn fill="hold" nodeType="with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29"/>
          <p:cNvPicPr preferRelativeResize="0"/>
          <p:nvPr/>
        </p:nvPicPr>
        <p:blipFill rotWithShape="1">
          <a:blip r:embed="rId3">
            <a:alphaModFix/>
          </a:blip>
          <a:srcRect b="0" l="0" r="0" t="0"/>
          <a:stretch/>
        </p:blipFill>
        <p:spPr>
          <a:xfrm>
            <a:off x="1541061" y="721855"/>
            <a:ext cx="8705772" cy="5282686"/>
          </a:xfrm>
          <a:prstGeom prst="rect">
            <a:avLst/>
          </a:prstGeom>
          <a:noFill/>
          <a:ln>
            <a:noFill/>
          </a:ln>
        </p:spPr>
      </p:pic>
      <p:pic>
        <p:nvPicPr>
          <p:cNvPr id="243" name="Google Shape;243;p29"/>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0"/>
          <p:cNvSpPr/>
          <p:nvPr/>
        </p:nvSpPr>
        <p:spPr>
          <a:xfrm>
            <a:off x="675524" y="1265554"/>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0" name="Google Shape;250;p30"/>
          <p:cNvSpPr txBox="1"/>
          <p:nvPr/>
        </p:nvSpPr>
        <p:spPr>
          <a:xfrm>
            <a:off x="1345575" y="2121945"/>
            <a:ext cx="10015581"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des yeux bleus et arrondis.</a:t>
            </a:r>
            <a:endParaRPr b="0" i="0" sz="1400" u="none" cap="none" strike="noStrike">
              <a:solidFill>
                <a:srgbClr val="000000"/>
              </a:solidFill>
              <a:latin typeface="Arial"/>
              <a:ea typeface="Arial"/>
              <a:cs typeface="Arial"/>
              <a:sym typeface="Arial"/>
            </a:endParaRPr>
          </a:p>
        </p:txBody>
      </p:sp>
      <p:sp>
        <p:nvSpPr>
          <p:cNvPr id="251" name="Google Shape;251;p30"/>
          <p:cNvSpPr txBox="1"/>
          <p:nvPr/>
        </p:nvSpPr>
        <p:spPr>
          <a:xfrm>
            <a:off x="1345575" y="1353654"/>
            <a:ext cx="97796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Le grand-père d’Imane avait des yeux noirs et en amande.</a:t>
            </a:r>
            <a:endParaRPr b="0" i="0" sz="1400" u="none" cap="none" strike="noStrike">
              <a:solidFill>
                <a:srgbClr val="000000"/>
              </a:solidFill>
              <a:latin typeface="Arial"/>
              <a:ea typeface="Arial"/>
              <a:cs typeface="Arial"/>
              <a:sym typeface="Arial"/>
            </a:endParaRPr>
          </a:p>
        </p:txBody>
      </p:sp>
      <p:sp>
        <p:nvSpPr>
          <p:cNvPr id="252" name="Google Shape;252;p30"/>
          <p:cNvSpPr/>
          <p:nvPr/>
        </p:nvSpPr>
        <p:spPr>
          <a:xfrm>
            <a:off x="830844"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53" name="Google Shape;253;p30"/>
          <p:cNvSpPr/>
          <p:nvPr/>
        </p:nvSpPr>
        <p:spPr>
          <a:xfrm>
            <a:off x="830844"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54" name="Google Shape;254;p30"/>
          <p:cNvSpPr/>
          <p:nvPr/>
        </p:nvSpPr>
        <p:spPr>
          <a:xfrm>
            <a:off x="339073" y="1780762"/>
            <a:ext cx="483996" cy="483996"/>
          </a:xfrm>
          <a:prstGeom prst="ellipse">
            <a:avLst/>
          </a:prstGeom>
          <a:solidFill>
            <a:srgbClr val="1E88E5">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1</a:t>
            </a:r>
            <a:endParaRPr b="0" i="0" sz="1000" u="none" cap="none" strike="noStrike">
              <a:solidFill>
                <a:srgbClr val="FFFFFF"/>
              </a:solidFill>
              <a:latin typeface="Arial"/>
              <a:ea typeface="Arial"/>
              <a:cs typeface="Arial"/>
              <a:sym typeface="Arial"/>
            </a:endParaRPr>
          </a:p>
        </p:txBody>
      </p:sp>
      <p:sp>
        <p:nvSpPr>
          <p:cNvPr id="255" name="Google Shape;255;p30"/>
          <p:cNvSpPr/>
          <p:nvPr/>
        </p:nvSpPr>
        <p:spPr>
          <a:xfrm>
            <a:off x="675524" y="3000278"/>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6" name="Google Shape;256;p30"/>
          <p:cNvSpPr txBox="1"/>
          <p:nvPr/>
        </p:nvSpPr>
        <p:spPr>
          <a:xfrm>
            <a:off x="1345575" y="3856669"/>
            <a:ext cx="516715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avait un nez droit.</a:t>
            </a:r>
            <a:endParaRPr b="1" i="0" sz="2800" u="none" cap="none" strike="noStrike">
              <a:solidFill>
                <a:srgbClr val="C55A11"/>
              </a:solidFill>
              <a:latin typeface="Arial"/>
              <a:ea typeface="Arial"/>
              <a:cs typeface="Arial"/>
              <a:sym typeface="Arial"/>
            </a:endParaRPr>
          </a:p>
        </p:txBody>
      </p:sp>
      <p:sp>
        <p:nvSpPr>
          <p:cNvPr id="257" name="Google Shape;257;p30"/>
          <p:cNvSpPr txBox="1"/>
          <p:nvPr/>
        </p:nvSpPr>
        <p:spPr>
          <a:xfrm>
            <a:off x="1345575" y="3088378"/>
            <a:ext cx="523338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avait un nez retroussé.</a:t>
            </a:r>
            <a:endParaRPr b="0" i="0" sz="1400" u="none" cap="none" strike="noStrike">
              <a:solidFill>
                <a:srgbClr val="000000"/>
              </a:solidFill>
              <a:latin typeface="Arial"/>
              <a:ea typeface="Arial"/>
              <a:cs typeface="Arial"/>
              <a:sym typeface="Arial"/>
            </a:endParaRPr>
          </a:p>
        </p:txBody>
      </p:sp>
      <p:sp>
        <p:nvSpPr>
          <p:cNvPr id="258" name="Google Shape;258;p30"/>
          <p:cNvSpPr/>
          <p:nvPr/>
        </p:nvSpPr>
        <p:spPr>
          <a:xfrm>
            <a:off x="830844"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59" name="Google Shape;259;p30"/>
          <p:cNvSpPr/>
          <p:nvPr/>
        </p:nvSpPr>
        <p:spPr>
          <a:xfrm>
            <a:off x="830844"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60" name="Google Shape;260;p30"/>
          <p:cNvSpPr/>
          <p:nvPr/>
        </p:nvSpPr>
        <p:spPr>
          <a:xfrm>
            <a:off x="339073" y="3527061"/>
            <a:ext cx="483996" cy="483996"/>
          </a:xfrm>
          <a:prstGeom prst="ellipse">
            <a:avLst/>
          </a:prstGeom>
          <a:solidFill>
            <a:srgbClr val="FFB3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2</a:t>
            </a:r>
            <a:endParaRPr b="0" i="0" sz="1000" u="none" cap="none" strike="noStrike">
              <a:solidFill>
                <a:srgbClr val="FFFFFF"/>
              </a:solidFill>
              <a:latin typeface="Arial"/>
              <a:ea typeface="Arial"/>
              <a:cs typeface="Arial"/>
              <a:sym typeface="Arial"/>
            </a:endParaRPr>
          </a:p>
        </p:txBody>
      </p:sp>
      <p:sp>
        <p:nvSpPr>
          <p:cNvPr id="261" name="Google Shape;261;p30"/>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62" name="Google Shape;262;p30"/>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Le grand-père d’Imane avait une barbe blanche.</a:t>
            </a:r>
            <a:endParaRPr b="0" i="0" sz="1400" u="none" cap="none" strike="noStrike">
              <a:solidFill>
                <a:srgbClr val="000000"/>
              </a:solidFill>
              <a:latin typeface="Arial"/>
              <a:ea typeface="Arial"/>
              <a:cs typeface="Arial"/>
              <a:sym typeface="Arial"/>
            </a:endParaRPr>
          </a:p>
        </p:txBody>
      </p:sp>
      <p:sp>
        <p:nvSpPr>
          <p:cNvPr id="263" name="Google Shape;263;p30"/>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avait une mèche blanche.</a:t>
            </a:r>
            <a:endParaRPr b="1" i="0" sz="2800" u="none" cap="none" strike="noStrike">
              <a:solidFill>
                <a:srgbClr val="2E75B5"/>
              </a:solidFill>
              <a:latin typeface="Arial"/>
              <a:ea typeface="Arial"/>
              <a:cs typeface="Arial"/>
              <a:sym typeface="Arial"/>
            </a:endParaRPr>
          </a:p>
        </p:txBody>
      </p:sp>
      <p:sp>
        <p:nvSpPr>
          <p:cNvPr id="264" name="Google Shape;264;p30"/>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65" name="Google Shape;265;p30"/>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66" name="Google Shape;266;p30"/>
          <p:cNvSpPr/>
          <p:nvPr/>
        </p:nvSpPr>
        <p:spPr>
          <a:xfrm>
            <a:off x="339073" y="5283287"/>
            <a:ext cx="483996" cy="483996"/>
          </a:xfrm>
          <a:prstGeom prst="ellipse">
            <a:avLst/>
          </a:prstGeom>
          <a:solidFill>
            <a:srgbClr val="5C0F8B">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3</a:t>
            </a:r>
            <a:endParaRPr b="0" i="0" sz="1000" u="none" cap="none" strike="noStrike">
              <a:solidFill>
                <a:srgbClr val="FFFFFF"/>
              </a:solidFill>
              <a:latin typeface="Arial"/>
              <a:ea typeface="Arial"/>
              <a:cs typeface="Arial"/>
              <a:sym typeface="Arial"/>
            </a:endParaRPr>
          </a:p>
        </p:txBody>
      </p:sp>
      <p:sp>
        <p:nvSpPr>
          <p:cNvPr id="267" name="Google Shape;267;p3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
        <p:nvSpPr>
          <p:cNvPr id="268" name="Google Shape;268;p30"/>
          <p:cNvSpPr/>
          <p:nvPr/>
        </p:nvSpPr>
        <p:spPr>
          <a:xfrm>
            <a:off x="787762" y="1310123"/>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69" name="Google Shape;269;p30"/>
          <p:cNvSpPr/>
          <p:nvPr/>
        </p:nvSpPr>
        <p:spPr>
          <a:xfrm>
            <a:off x="787762" y="3823632"/>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0" name="Google Shape;270;p30"/>
          <p:cNvSpPr/>
          <p:nvPr/>
        </p:nvSpPr>
        <p:spPr>
          <a:xfrm>
            <a:off x="787762" y="4807449"/>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1" name="Google Shape;271;p30"/>
          <p:cNvSpPr/>
          <p:nvPr/>
        </p:nvSpPr>
        <p:spPr>
          <a:xfrm>
            <a:off x="3550534" y="528011"/>
            <a:ext cx="5090932" cy="584775"/>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chemeClr val="lt1"/>
                </a:solidFill>
                <a:latin typeface="Calibri"/>
                <a:ea typeface="Calibri"/>
                <a:cs typeface="Calibri"/>
                <a:sym typeface="Calibri"/>
              </a:rPr>
              <a:t>1.A  2.B  3.A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2000"/>
                                        <p:tgtEl>
                                          <p:spTgt spid="2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1"/>
          <p:cNvSpPr/>
          <p:nvPr/>
        </p:nvSpPr>
        <p:spPr>
          <a:xfrm>
            <a:off x="679351" y="1265554"/>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78" name="Google Shape;278;p31"/>
          <p:cNvSpPr txBox="1"/>
          <p:nvPr/>
        </p:nvSpPr>
        <p:spPr>
          <a:xfrm>
            <a:off x="1349402" y="2121945"/>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portait souvent un survêtement avec des baskets. </a:t>
            </a:r>
            <a:endParaRPr b="0" i="0" sz="2800" u="none" cap="none" strike="noStrike">
              <a:solidFill>
                <a:srgbClr val="C55A11"/>
              </a:solidFill>
              <a:latin typeface="Arial"/>
              <a:ea typeface="Arial"/>
              <a:cs typeface="Arial"/>
              <a:sym typeface="Arial"/>
            </a:endParaRPr>
          </a:p>
        </p:txBody>
      </p:sp>
      <p:sp>
        <p:nvSpPr>
          <p:cNvPr id="279" name="Google Shape;279;p31"/>
          <p:cNvSpPr txBox="1"/>
          <p:nvPr/>
        </p:nvSpPr>
        <p:spPr>
          <a:xfrm>
            <a:off x="1349402" y="1353654"/>
            <a:ext cx="88461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portait souvent un jean avec une chemise blanche.</a:t>
            </a:r>
            <a:endParaRPr b="0" i="0" sz="1400" u="none" cap="none" strike="noStrike">
              <a:solidFill>
                <a:srgbClr val="000000"/>
              </a:solidFill>
              <a:latin typeface="Arial"/>
              <a:ea typeface="Arial"/>
              <a:cs typeface="Arial"/>
              <a:sym typeface="Arial"/>
            </a:endParaRPr>
          </a:p>
        </p:txBody>
      </p:sp>
      <p:sp>
        <p:nvSpPr>
          <p:cNvPr id="280" name="Google Shape;280;p31"/>
          <p:cNvSpPr/>
          <p:nvPr/>
        </p:nvSpPr>
        <p:spPr>
          <a:xfrm>
            <a:off x="834671" y="1353654"/>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81" name="Google Shape;281;p31"/>
          <p:cNvSpPr/>
          <p:nvPr/>
        </p:nvSpPr>
        <p:spPr>
          <a:xfrm>
            <a:off x="834671" y="2138135"/>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82" name="Google Shape;282;p31"/>
          <p:cNvSpPr/>
          <p:nvPr/>
        </p:nvSpPr>
        <p:spPr>
          <a:xfrm>
            <a:off x="342900" y="1780762"/>
            <a:ext cx="483996" cy="483996"/>
          </a:xfrm>
          <a:prstGeom prst="ellipse">
            <a:avLst/>
          </a:prstGeom>
          <a:solidFill>
            <a:srgbClr val="E30F0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4</a:t>
            </a:r>
            <a:endParaRPr b="0" i="0" sz="1000" u="none" cap="none" strike="noStrike">
              <a:solidFill>
                <a:srgbClr val="FFFFFF"/>
              </a:solidFill>
              <a:latin typeface="Arial"/>
              <a:ea typeface="Arial"/>
              <a:cs typeface="Arial"/>
              <a:sym typeface="Arial"/>
            </a:endParaRPr>
          </a:p>
        </p:txBody>
      </p:sp>
      <p:sp>
        <p:nvSpPr>
          <p:cNvPr id="283" name="Google Shape;283;p31"/>
          <p:cNvSpPr/>
          <p:nvPr/>
        </p:nvSpPr>
        <p:spPr>
          <a:xfrm>
            <a:off x="679351" y="3000278"/>
            <a:ext cx="10674449"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4" name="Google Shape;284;p31"/>
          <p:cNvSpPr txBox="1"/>
          <p:nvPr/>
        </p:nvSpPr>
        <p:spPr>
          <a:xfrm>
            <a:off x="1349402" y="3856669"/>
            <a:ext cx="6026758"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Il était gentil, sérieux et honnête.</a:t>
            </a:r>
            <a:endParaRPr b="0" i="0" sz="1400" u="none" cap="none" strike="noStrike">
              <a:solidFill>
                <a:srgbClr val="000000"/>
              </a:solidFill>
              <a:latin typeface="Arial"/>
              <a:ea typeface="Arial"/>
              <a:cs typeface="Arial"/>
              <a:sym typeface="Arial"/>
            </a:endParaRPr>
          </a:p>
        </p:txBody>
      </p:sp>
      <p:sp>
        <p:nvSpPr>
          <p:cNvPr id="285" name="Google Shape;285;p31"/>
          <p:cNvSpPr txBox="1"/>
          <p:nvPr/>
        </p:nvSpPr>
        <p:spPr>
          <a:xfrm>
            <a:off x="1349402" y="3088378"/>
            <a:ext cx="5767677"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286" name="Google Shape;286;p31"/>
          <p:cNvSpPr/>
          <p:nvPr/>
        </p:nvSpPr>
        <p:spPr>
          <a:xfrm>
            <a:off x="834671" y="3088378"/>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87" name="Google Shape;287;p31"/>
          <p:cNvSpPr/>
          <p:nvPr/>
        </p:nvSpPr>
        <p:spPr>
          <a:xfrm>
            <a:off x="834671" y="3872859"/>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88" name="Google Shape;288;p31"/>
          <p:cNvSpPr/>
          <p:nvPr/>
        </p:nvSpPr>
        <p:spPr>
          <a:xfrm>
            <a:off x="342900" y="3527061"/>
            <a:ext cx="483996" cy="483996"/>
          </a:xfrm>
          <a:prstGeom prst="ellipse">
            <a:avLst/>
          </a:prstGeom>
          <a:solidFill>
            <a:srgbClr val="00B050">
              <a:alpha val="50588"/>
            </a:srgbClr>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5</a:t>
            </a:r>
            <a:endParaRPr b="0" i="0" sz="1000" u="none" cap="none" strike="noStrike">
              <a:solidFill>
                <a:srgbClr val="FFFFFF"/>
              </a:solidFill>
              <a:latin typeface="Arial"/>
              <a:ea typeface="Arial"/>
              <a:cs typeface="Arial"/>
              <a:sym typeface="Arial"/>
            </a:endParaRPr>
          </a:p>
        </p:txBody>
      </p:sp>
      <p:sp>
        <p:nvSpPr>
          <p:cNvPr id="289" name="Google Shape;289;p31"/>
          <p:cNvSpPr/>
          <p:nvPr/>
        </p:nvSpPr>
        <p:spPr>
          <a:xfrm>
            <a:off x="675524" y="4768079"/>
            <a:ext cx="10685632" cy="1569126"/>
          </a:xfrm>
          <a:prstGeom prst="roundRect">
            <a:avLst>
              <a:gd fmla="val 16667" name="adj"/>
            </a:avLst>
          </a:prstGeom>
          <a:solidFill>
            <a:srgbClr val="F2F2F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0" name="Google Shape;290;p31"/>
          <p:cNvSpPr txBox="1"/>
          <p:nvPr/>
        </p:nvSpPr>
        <p:spPr>
          <a:xfrm>
            <a:off x="1345575" y="5624470"/>
            <a:ext cx="8712825"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C55A11"/>
                </a:solidFill>
                <a:latin typeface="Calibri"/>
                <a:ea typeface="Calibri"/>
                <a:cs typeface="Calibri"/>
                <a:sym typeface="Calibri"/>
              </a:rPr>
              <a:t>Imane aimait beaucoup son grand-père.</a:t>
            </a:r>
            <a:endParaRPr b="0" i="0" sz="1400" u="none" cap="none" strike="noStrike">
              <a:solidFill>
                <a:srgbClr val="000000"/>
              </a:solidFill>
              <a:latin typeface="Arial"/>
              <a:ea typeface="Arial"/>
              <a:cs typeface="Arial"/>
              <a:sym typeface="Arial"/>
            </a:endParaRPr>
          </a:p>
        </p:txBody>
      </p:sp>
      <p:sp>
        <p:nvSpPr>
          <p:cNvPr id="291" name="Google Shape;291;p31"/>
          <p:cNvSpPr txBox="1"/>
          <p:nvPr/>
        </p:nvSpPr>
        <p:spPr>
          <a:xfrm>
            <a:off x="1345575" y="4856179"/>
            <a:ext cx="6233913" cy="61552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Calibri"/>
                <a:ea typeface="Calibri"/>
                <a:cs typeface="Calibri"/>
                <a:sym typeface="Calibri"/>
              </a:rPr>
              <a:t>Imane n’aimait pas son grand-père.</a:t>
            </a:r>
            <a:endParaRPr b="0" i="0" sz="1400" u="none" cap="none" strike="noStrike">
              <a:solidFill>
                <a:srgbClr val="000000"/>
              </a:solidFill>
              <a:latin typeface="Arial"/>
              <a:ea typeface="Arial"/>
              <a:cs typeface="Arial"/>
              <a:sym typeface="Arial"/>
            </a:endParaRPr>
          </a:p>
        </p:txBody>
      </p:sp>
      <p:sp>
        <p:nvSpPr>
          <p:cNvPr id="292" name="Google Shape;292;p31"/>
          <p:cNvSpPr/>
          <p:nvPr/>
        </p:nvSpPr>
        <p:spPr>
          <a:xfrm>
            <a:off x="830844" y="4856179"/>
            <a:ext cx="497004" cy="497004"/>
          </a:xfrm>
          <a:prstGeom prst="ellipse">
            <a:avLst/>
          </a:prstGeom>
          <a:solidFill>
            <a:srgbClr val="DDEAF6"/>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A</a:t>
            </a:r>
            <a:endParaRPr b="1" i="0" sz="1100" u="none" cap="none" strike="noStrike">
              <a:solidFill>
                <a:srgbClr val="3F3F3F"/>
              </a:solidFill>
              <a:latin typeface="Calibri"/>
              <a:ea typeface="Calibri"/>
              <a:cs typeface="Calibri"/>
              <a:sym typeface="Calibri"/>
            </a:endParaRPr>
          </a:p>
        </p:txBody>
      </p:sp>
      <p:sp>
        <p:nvSpPr>
          <p:cNvPr id="293" name="Google Shape;293;p31"/>
          <p:cNvSpPr/>
          <p:nvPr/>
        </p:nvSpPr>
        <p:spPr>
          <a:xfrm>
            <a:off x="830844" y="5640660"/>
            <a:ext cx="497004" cy="497004"/>
          </a:xfrm>
          <a:prstGeom prst="ellipse">
            <a:avLst/>
          </a:prstGeom>
          <a:solidFill>
            <a:srgbClr val="FBE4D4"/>
          </a:solidFill>
          <a:ln>
            <a:noFill/>
          </a:ln>
          <a:effectLst>
            <a:outerShdw blurRad="44450" algn="ctr" dir="5400000" dist="27940">
              <a:srgbClr val="000000">
                <a:alpha val="31372"/>
              </a:srgbClr>
            </a:outerShdw>
          </a:effectLst>
        </p:spPr>
        <p:txBody>
          <a:bodyPr anchorCtr="0" anchor="ctr" bIns="45700"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F3F3F"/>
                </a:solidFill>
                <a:latin typeface="Calibri"/>
                <a:ea typeface="Calibri"/>
                <a:cs typeface="Calibri"/>
                <a:sym typeface="Calibri"/>
              </a:rPr>
              <a:t>B</a:t>
            </a:r>
            <a:endParaRPr b="1" i="0" sz="1100" u="none" cap="none" strike="noStrike">
              <a:solidFill>
                <a:srgbClr val="3F3F3F"/>
              </a:solidFill>
              <a:latin typeface="Calibri"/>
              <a:ea typeface="Calibri"/>
              <a:cs typeface="Calibri"/>
              <a:sym typeface="Calibri"/>
            </a:endParaRPr>
          </a:p>
        </p:txBody>
      </p:sp>
      <p:sp>
        <p:nvSpPr>
          <p:cNvPr id="294" name="Google Shape;294;p31"/>
          <p:cNvSpPr/>
          <p:nvPr/>
        </p:nvSpPr>
        <p:spPr>
          <a:xfrm>
            <a:off x="339073" y="5283287"/>
            <a:ext cx="483996" cy="483996"/>
          </a:xfrm>
          <a:prstGeom prst="ellipse">
            <a:avLst/>
          </a:prstGeom>
          <a:solidFill>
            <a:srgbClr val="D490CE"/>
          </a:solidFill>
          <a:ln>
            <a:noFill/>
          </a:ln>
        </p:spPr>
        <p:txBody>
          <a:bodyPr anchorCtr="0" anchor="t" bIns="457200" lIns="91425" spcFirstLastPara="1" rIns="91425" wrap="square" tIns="45700">
            <a:noAutofit/>
          </a:bodyPr>
          <a:lstStyle/>
          <a:p>
            <a:pPr indent="0" lvl="0" marL="0" marR="0" rtl="0" algn="ctr">
              <a:lnSpc>
                <a:spcPct val="100000"/>
              </a:lnSpc>
              <a:spcBef>
                <a:spcPts val="0"/>
              </a:spcBef>
              <a:spcAft>
                <a:spcPts val="0"/>
              </a:spcAft>
              <a:buClr>
                <a:srgbClr val="FFFFFF"/>
              </a:buClr>
              <a:buSzPts val="3200"/>
              <a:buFont typeface="Arial"/>
              <a:buNone/>
            </a:pPr>
            <a:r>
              <a:rPr b="0" i="0" lang="fr-FR" sz="3200" u="none" cap="none" strike="noStrike">
                <a:solidFill>
                  <a:srgbClr val="FFFFFF"/>
                </a:solidFill>
                <a:latin typeface="Arial"/>
                <a:ea typeface="Arial"/>
                <a:cs typeface="Arial"/>
                <a:sym typeface="Arial"/>
              </a:rPr>
              <a:t>6</a:t>
            </a:r>
            <a:endParaRPr b="0" i="0" sz="1000" u="none" cap="none" strike="noStrike">
              <a:solidFill>
                <a:srgbClr val="FFFFFF"/>
              </a:solidFill>
              <a:latin typeface="Arial"/>
              <a:ea typeface="Arial"/>
              <a:cs typeface="Arial"/>
              <a:sym typeface="Arial"/>
            </a:endParaRPr>
          </a:p>
        </p:txBody>
      </p:sp>
      <p:sp>
        <p:nvSpPr>
          <p:cNvPr id="295" name="Google Shape;295;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
        <p:nvSpPr>
          <p:cNvPr id="296" name="Google Shape;296;p31"/>
          <p:cNvSpPr/>
          <p:nvPr/>
        </p:nvSpPr>
        <p:spPr>
          <a:xfrm>
            <a:off x="799698" y="1310002"/>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7" name="Google Shape;297;p31"/>
          <p:cNvSpPr/>
          <p:nvPr/>
        </p:nvSpPr>
        <p:spPr>
          <a:xfrm>
            <a:off x="787762" y="3038438"/>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8" name="Google Shape;298;p31"/>
          <p:cNvSpPr/>
          <p:nvPr/>
        </p:nvSpPr>
        <p:spPr>
          <a:xfrm>
            <a:off x="787762" y="5571380"/>
            <a:ext cx="583167" cy="584065"/>
          </a:xfrm>
          <a:prstGeom prst="ellipse">
            <a:avLst/>
          </a:prstGeom>
          <a:noFill/>
          <a:ln cap="flat" cmpd="sng" w="3810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9" name="Google Shape;299;p31"/>
          <p:cNvSpPr/>
          <p:nvPr/>
        </p:nvSpPr>
        <p:spPr>
          <a:xfrm>
            <a:off x="3550534" y="528011"/>
            <a:ext cx="5090932" cy="584775"/>
          </a:xfrm>
          <a:prstGeom prst="roundRect">
            <a:avLst>
              <a:gd fmla="val 16667" name="adj"/>
            </a:avLst>
          </a:prstGeom>
          <a:solidFill>
            <a:srgbClr val="2E75B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chemeClr val="lt1"/>
                </a:solidFill>
                <a:latin typeface="Calibri"/>
                <a:ea typeface="Calibri"/>
                <a:cs typeface="Calibri"/>
                <a:sym typeface="Calibri"/>
              </a:rPr>
              <a:t>4.A  5.A  6.B</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2000"/>
                                        <p:tgtEl>
                                          <p:spTgt spid="2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3" name="Shape 303"/>
        <p:cNvGrpSpPr/>
        <p:nvPr/>
      </p:nvGrpSpPr>
      <p:grpSpPr>
        <a:xfrm>
          <a:off x="0" y="0"/>
          <a:ext cx="0" cy="0"/>
          <a:chOff x="0" y="0"/>
          <a:chExt cx="0" cy="0"/>
        </a:xfrm>
      </p:grpSpPr>
      <p:sp>
        <p:nvSpPr>
          <p:cNvPr id="304" name="Google Shape;304;p32"/>
          <p:cNvSpPr txBox="1"/>
          <p:nvPr/>
        </p:nvSpPr>
        <p:spPr>
          <a:xfrm>
            <a:off x="475488" y="1133386"/>
            <a:ext cx="10852800" cy="4863900"/>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les apprenants seront amenés à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Clr>
                <a:srgbClr val="000000"/>
              </a:buClr>
              <a:buSzPts val="2000"/>
              <a:buFont typeface="Arial"/>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305" name="Google Shape;305;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306" name="Google Shape;306;p3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grpSp>
        <p:nvGrpSpPr>
          <p:cNvPr id="311" name="Google Shape;311;p33"/>
          <p:cNvGrpSpPr/>
          <p:nvPr/>
        </p:nvGrpSpPr>
        <p:grpSpPr>
          <a:xfrm>
            <a:off x="1024501" y="503266"/>
            <a:ext cx="10142998" cy="5253869"/>
            <a:chOff x="1024501" y="503266"/>
            <a:chExt cx="10142998" cy="5253869"/>
          </a:xfrm>
        </p:grpSpPr>
        <p:pic>
          <p:nvPicPr>
            <p:cNvPr id="312" name="Google Shape;312;p33"/>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313" name="Google Shape;313;p33"/>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Expression orale</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5" name="Google Shape;105;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p:nvPr/>
        </p:nvSpPr>
        <p:spPr>
          <a:xfrm>
            <a:off x="943045" y="5061700"/>
            <a:ext cx="410735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20" name="Google Shape;320;p34"/>
          <p:cNvSpPr/>
          <p:nvPr/>
        </p:nvSpPr>
        <p:spPr>
          <a:xfrm>
            <a:off x="6185958" y="5021595"/>
            <a:ext cx="381957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
        <p:nvSpPr>
          <p:cNvPr id="321" name="Google Shape;321;p34"/>
          <p:cNvSpPr/>
          <p:nvPr/>
        </p:nvSpPr>
        <p:spPr>
          <a:xfrm>
            <a:off x="1093440" y="1804004"/>
            <a:ext cx="10194385" cy="129393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Arial"/>
                <a:ea typeface="Arial"/>
                <a:cs typeface="Arial"/>
                <a:sym typeface="Arial"/>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Arial"/>
                <a:ea typeface="Arial"/>
                <a:cs typeface="Arial"/>
                <a:sym typeface="Arial"/>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22" name="Google Shape;322;p34"/>
          <p:cNvSpPr/>
          <p:nvPr/>
        </p:nvSpPr>
        <p:spPr>
          <a:xfrm>
            <a:off x="1093439" y="3652756"/>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23" name="Google Shape;323;p34"/>
          <p:cNvSpPr/>
          <p:nvPr/>
        </p:nvSpPr>
        <p:spPr>
          <a:xfrm>
            <a:off x="252309" y="2185916"/>
            <a:ext cx="693944" cy="693944"/>
          </a:xfrm>
          <a:prstGeom prst="ellipse">
            <a:avLst/>
          </a:prstGeom>
          <a:solidFill>
            <a:srgbClr val="5C0F8B">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1</a:t>
            </a:r>
            <a:endParaRPr b="1" i="0" sz="1200" u="none" cap="none" strike="noStrike">
              <a:solidFill>
                <a:srgbClr val="FFFFFF"/>
              </a:solidFill>
              <a:latin typeface="Arial"/>
              <a:ea typeface="Arial"/>
              <a:cs typeface="Arial"/>
              <a:sym typeface="Arial"/>
            </a:endParaRPr>
          </a:p>
        </p:txBody>
      </p:sp>
      <p:sp>
        <p:nvSpPr>
          <p:cNvPr id="324" name="Google Shape;324;p34"/>
          <p:cNvSpPr/>
          <p:nvPr/>
        </p:nvSpPr>
        <p:spPr>
          <a:xfrm>
            <a:off x="252309" y="3758573"/>
            <a:ext cx="693944" cy="693944"/>
          </a:xfrm>
          <a:prstGeom prst="ellipse">
            <a:avLst/>
          </a:prstGeom>
          <a:solidFill>
            <a:srgbClr val="FFB300">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2</a:t>
            </a:r>
            <a:endParaRPr b="1" i="0" sz="1200" u="none" cap="none" strike="noStrike">
              <a:solidFill>
                <a:srgbClr val="FFFFFF"/>
              </a:solidFill>
              <a:latin typeface="Arial"/>
              <a:ea typeface="Arial"/>
              <a:cs typeface="Arial"/>
              <a:sym typeface="Arial"/>
            </a:endParaRPr>
          </a:p>
        </p:txBody>
      </p:sp>
      <p:pic>
        <p:nvPicPr>
          <p:cNvPr id="325" name="Google Shape;325;p34"/>
          <p:cNvPicPr preferRelativeResize="0"/>
          <p:nvPr/>
        </p:nvPicPr>
        <p:blipFill rotWithShape="1">
          <a:blip r:embed="rId3">
            <a:alphaModFix/>
          </a:blip>
          <a:srcRect b="0" l="0" r="0" t="0"/>
          <a:stretch/>
        </p:blipFill>
        <p:spPr>
          <a:xfrm>
            <a:off x="11141479" y="5461905"/>
            <a:ext cx="780635" cy="784152"/>
          </a:xfrm>
          <a:prstGeom prst="rect">
            <a:avLst/>
          </a:prstGeom>
          <a:noFill/>
          <a:ln>
            <a:noFill/>
          </a:ln>
        </p:spPr>
      </p:pic>
      <p:sp>
        <p:nvSpPr>
          <p:cNvPr id="326" name="Google Shape;326;p34"/>
          <p:cNvSpPr txBox="1"/>
          <p:nvPr/>
        </p:nvSpPr>
        <p:spPr>
          <a:xfrm>
            <a:off x="1082842" y="1476375"/>
            <a:ext cx="970046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rgbClr val="002060"/>
              </a:solidFill>
              <a:latin typeface="Calibri"/>
              <a:ea typeface="Calibri"/>
              <a:cs typeface="Calibri"/>
              <a:sym typeface="Calibri"/>
            </a:endParaRPr>
          </a:p>
        </p:txBody>
      </p:sp>
      <p:sp>
        <p:nvSpPr>
          <p:cNvPr id="327" name="Google Shape;327;p34"/>
          <p:cNvSpPr txBox="1"/>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marR="0" rtl="0" algn="l">
              <a:lnSpc>
                <a:spcPct val="90000"/>
              </a:lnSpc>
              <a:spcBef>
                <a:spcPts val="0"/>
              </a:spcBef>
              <a:spcAft>
                <a:spcPts val="0"/>
              </a:spcAft>
              <a:buClr>
                <a:srgbClr val="002060"/>
              </a:buClr>
              <a:buSzPts val="2400"/>
              <a:buFont typeface="Arial"/>
              <a:buNone/>
            </a:pPr>
            <a:r>
              <a:rPr b="1" i="0" lang="fr-FR" sz="2400" u="none" cap="none" strike="noStrike">
                <a:solidFill>
                  <a:srgbClr val="002060"/>
                </a:solidFill>
                <a:latin typeface="Calibri"/>
                <a:ea typeface="Calibri"/>
                <a:cs typeface="Calibri"/>
                <a:sym typeface="Calibri"/>
              </a:rPr>
              <a:t>Est-ce que Imane décrit uniquement le portrait physique de son grand-père ? </a:t>
            </a:r>
            <a:endParaRPr b="0" i="0" sz="20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5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500"/>
                                        <p:tgtEl>
                                          <p:spTgt spid="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500"/>
                                        <p:tgtEl>
                                          <p:spTgt spid="3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500"/>
                                        <p:tgtEl>
                                          <p:spTgt spid="319"/>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320"/>
                                        </p:tgtEl>
                                        <p:attrNameLst>
                                          <p:attrName>style.visibility</p:attrName>
                                        </p:attrNameLst>
                                      </p:cBhvr>
                                      <p:to>
                                        <p:strVal val="visible"/>
                                      </p:to>
                                    </p:set>
                                    <p:animEffect filter="fade" transition="in">
                                      <p:cBhvr>
                                        <p:cTn dur="5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35"/>
          <p:cNvSpPr/>
          <p:nvPr/>
        </p:nvSpPr>
        <p:spPr>
          <a:xfrm>
            <a:off x="4332989" y="590222"/>
            <a:ext cx="410735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34" name="Google Shape;334;p35"/>
          <p:cNvSpPr/>
          <p:nvPr/>
        </p:nvSpPr>
        <p:spPr>
          <a:xfrm>
            <a:off x="4476880" y="3739780"/>
            <a:ext cx="3819579" cy="949590"/>
          </a:xfrm>
          <a:prstGeom prst="flowChartTerminator">
            <a:avLst/>
          </a:prstGeom>
          <a:solidFill>
            <a:srgbClr val="DDEAF6"/>
          </a:solidFill>
          <a:ln cap="flat" cmpd="sng" w="9525">
            <a:solidFill>
              <a:srgbClr val="DDEAF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
        <p:nvSpPr>
          <p:cNvPr id="335" name="Google Shape;335;p35"/>
          <p:cNvSpPr/>
          <p:nvPr/>
        </p:nvSpPr>
        <p:spPr>
          <a:xfrm>
            <a:off x="128947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36" name="Google Shape;336;p35"/>
          <p:cNvSpPr/>
          <p:nvPr/>
        </p:nvSpPr>
        <p:spPr>
          <a:xfrm>
            <a:off x="1289478" y="4661788"/>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37" name="Google Shape;337;p35"/>
          <p:cNvSpPr/>
          <p:nvPr/>
        </p:nvSpPr>
        <p:spPr>
          <a:xfrm>
            <a:off x="458374" y="2081225"/>
            <a:ext cx="693944" cy="693944"/>
          </a:xfrm>
          <a:prstGeom prst="ellipse">
            <a:avLst/>
          </a:prstGeom>
          <a:solidFill>
            <a:srgbClr val="5C0F8B">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1</a:t>
            </a:r>
            <a:endParaRPr b="1" i="0" sz="1200" u="none" cap="none" strike="noStrike">
              <a:solidFill>
                <a:srgbClr val="FFFFFF"/>
              </a:solidFill>
              <a:latin typeface="Arial"/>
              <a:ea typeface="Arial"/>
              <a:cs typeface="Arial"/>
              <a:sym typeface="Arial"/>
            </a:endParaRPr>
          </a:p>
        </p:txBody>
      </p:sp>
      <p:sp>
        <p:nvSpPr>
          <p:cNvPr id="338" name="Google Shape;338;p35"/>
          <p:cNvSpPr/>
          <p:nvPr/>
        </p:nvSpPr>
        <p:spPr>
          <a:xfrm>
            <a:off x="458374" y="4689370"/>
            <a:ext cx="693944" cy="693944"/>
          </a:xfrm>
          <a:prstGeom prst="ellipse">
            <a:avLst/>
          </a:prstGeom>
          <a:solidFill>
            <a:srgbClr val="FFB300">
              <a:alpha val="70588"/>
            </a:srgbClr>
          </a:solidFill>
          <a:ln>
            <a:noFill/>
          </a:ln>
        </p:spPr>
        <p:txBody>
          <a:bodyPr anchorCtr="0" anchor="t" bIns="640075" lIns="91425" spcFirstLastPara="1" rIns="91425" wrap="square" tIns="45700">
            <a:noAutofit/>
          </a:bodyPr>
          <a:lstStyle/>
          <a:p>
            <a:pPr indent="0" lvl="0" marL="0" marR="0" rtl="0" algn="ctr">
              <a:lnSpc>
                <a:spcPct val="100000"/>
              </a:lnSpc>
              <a:spcBef>
                <a:spcPts val="0"/>
              </a:spcBef>
              <a:spcAft>
                <a:spcPts val="0"/>
              </a:spcAft>
              <a:buClr>
                <a:srgbClr val="FFFFFF"/>
              </a:buClr>
              <a:buSzPts val="4400"/>
              <a:buFont typeface="Arial"/>
              <a:buNone/>
            </a:pPr>
            <a:r>
              <a:rPr b="1" i="0" lang="fr-FR" sz="4400" u="none" cap="none" strike="noStrike">
                <a:solidFill>
                  <a:srgbClr val="FFFFFF"/>
                </a:solidFill>
                <a:latin typeface="Arial"/>
                <a:ea typeface="Arial"/>
                <a:cs typeface="Arial"/>
                <a:sym typeface="Arial"/>
              </a:rPr>
              <a:t>2</a:t>
            </a:r>
            <a:endParaRPr b="1" i="0" sz="1200" u="none" cap="none" strike="noStrike">
              <a:solidFill>
                <a:srgbClr val="FFFFFF"/>
              </a:solidFill>
              <a:latin typeface="Arial"/>
              <a:ea typeface="Arial"/>
              <a:cs typeface="Arial"/>
              <a:sym typeface="Arial"/>
            </a:endParaRPr>
          </a:p>
        </p:txBody>
      </p:sp>
      <p:pic>
        <p:nvPicPr>
          <p:cNvPr id="339" name="Google Shape;339;p35"/>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6"/>
          <p:cNvSpPr/>
          <p:nvPr/>
        </p:nvSpPr>
        <p:spPr>
          <a:xfrm>
            <a:off x="1447800" y="1706880"/>
            <a:ext cx="1066800" cy="426720"/>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6" name="Google Shape;346;p36"/>
          <p:cNvSpPr/>
          <p:nvPr/>
        </p:nvSpPr>
        <p:spPr>
          <a:xfrm>
            <a:off x="1493520" y="2643819"/>
            <a:ext cx="1295400" cy="56107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7" name="Google Shape;347;p36"/>
          <p:cNvSpPr/>
          <p:nvPr/>
        </p:nvSpPr>
        <p:spPr>
          <a:xfrm>
            <a:off x="1447800" y="4367613"/>
            <a:ext cx="914400" cy="515776"/>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8" name="Google Shape;348;p36"/>
          <p:cNvSpPr/>
          <p:nvPr/>
        </p:nvSpPr>
        <p:spPr>
          <a:xfrm>
            <a:off x="99991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49" name="Google Shape;349;p36"/>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
        <p:nvSpPr>
          <p:cNvPr id="350" name="Google Shape;350;p3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latin typeface="Calibri"/>
                <a:ea typeface="Calibri"/>
                <a:cs typeface="Calibri"/>
                <a:sym typeface="Calibri"/>
              </a:rPr>
              <a:t>À</a:t>
            </a:r>
            <a:r>
              <a:rPr lang="fr-FR"/>
              <a:t> quel temps tous ces verbes sont-ils conjugués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25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125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125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0">
                                            <p:txEl>
                                              <p:pRg end="0" st="0"/>
                                            </p:txEl>
                                          </p:spTgt>
                                        </p:tgtEl>
                                        <p:attrNameLst>
                                          <p:attrName>style.visibility</p:attrName>
                                        </p:attrNameLst>
                                      </p:cBhvr>
                                      <p:to>
                                        <p:strVal val="visible"/>
                                      </p:to>
                                    </p:set>
                                    <p:animEffect filter="fade" transition="in">
                                      <p:cBhvr>
                                        <p:cTn dur="1000"/>
                                        <p:tgtEl>
                                          <p:spTgt spid="35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Lisez les phrases tirées de l’extrait et choisissez les adjectifs.</a:t>
            </a:r>
            <a:endParaRPr/>
          </a:p>
        </p:txBody>
      </p:sp>
      <p:sp>
        <p:nvSpPr>
          <p:cNvPr id="357" name="Google Shape;357;p37"/>
          <p:cNvSpPr/>
          <p:nvPr/>
        </p:nvSpPr>
        <p:spPr>
          <a:xfrm>
            <a:off x="999919" y="1508813"/>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58" name="Google Shape;358;p37"/>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8"/>
          <p:cNvSpPr/>
          <p:nvPr/>
        </p:nvSpPr>
        <p:spPr>
          <a:xfrm>
            <a:off x="3505195" y="4400563"/>
            <a:ext cx="98044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5" name="Google Shape;365;p38"/>
          <p:cNvSpPr/>
          <p:nvPr/>
        </p:nvSpPr>
        <p:spPr>
          <a:xfrm>
            <a:off x="5028808" y="4400563"/>
            <a:ext cx="140716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6" name="Google Shape;366;p3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Lisez les phrases tirées de l’extrait et choisissez les adjectifs.</a:t>
            </a:r>
            <a:endParaRPr/>
          </a:p>
        </p:txBody>
      </p:sp>
      <p:sp>
        <p:nvSpPr>
          <p:cNvPr id="367" name="Google Shape;367;p38"/>
          <p:cNvSpPr/>
          <p:nvPr/>
        </p:nvSpPr>
        <p:spPr>
          <a:xfrm>
            <a:off x="3893622" y="1759184"/>
            <a:ext cx="970280" cy="426720"/>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8" name="Google Shape;368;p38"/>
          <p:cNvSpPr/>
          <p:nvPr/>
        </p:nvSpPr>
        <p:spPr>
          <a:xfrm>
            <a:off x="8768471" y="2684459"/>
            <a:ext cx="1381760" cy="424501"/>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9" name="Google Shape;369;p38"/>
          <p:cNvSpPr/>
          <p:nvPr/>
        </p:nvSpPr>
        <p:spPr>
          <a:xfrm>
            <a:off x="2366495" y="4400563"/>
            <a:ext cx="980440" cy="448227"/>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0" name="Google Shape;370;p38"/>
          <p:cNvSpPr/>
          <p:nvPr/>
        </p:nvSpPr>
        <p:spPr>
          <a:xfrm>
            <a:off x="999918" y="1449556"/>
            <a:ext cx="10194385" cy="1838768"/>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avait des yeux noirs et en amande.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595959"/>
                </a:solidFill>
                <a:latin typeface="Calibri"/>
                <a:ea typeface="Calibri"/>
                <a:cs typeface="Calibri"/>
                <a:sym typeface="Calibri"/>
              </a:rPr>
              <a:t>Il portait souvent un jeans avec une chemise blanche.</a:t>
            </a:r>
            <a:endParaRPr b="0" i="0" sz="1400" u="none" cap="none" strike="noStrike">
              <a:solidFill>
                <a:srgbClr val="000000"/>
              </a:solidFill>
              <a:latin typeface="Arial"/>
              <a:ea typeface="Arial"/>
              <a:cs typeface="Arial"/>
              <a:sym typeface="Arial"/>
            </a:endParaRPr>
          </a:p>
        </p:txBody>
      </p:sp>
      <p:sp>
        <p:nvSpPr>
          <p:cNvPr id="371" name="Google Shape;371;p38"/>
          <p:cNvSpPr/>
          <p:nvPr/>
        </p:nvSpPr>
        <p:spPr>
          <a:xfrm>
            <a:off x="999918" y="4101437"/>
            <a:ext cx="10194385" cy="1005840"/>
          </a:xfrm>
          <a:prstGeom prst="roundRect">
            <a:avLst>
              <a:gd fmla="val 16667" name="adj"/>
            </a:avLst>
          </a:prstGeom>
          <a:noFill/>
          <a:ln cap="flat" cmpd="sng" w="3810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Il était gentil, drôle, et honnête.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1250"/>
                                        <p:tgtEl>
                                          <p:spTgt spid="3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1250"/>
                                        <p:tgtEl>
                                          <p:spTgt spid="3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250"/>
                                        <p:tgtEl>
                                          <p:spTgt spid="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4"/>
                                        </p:tgtEl>
                                        <p:attrNameLst>
                                          <p:attrName>style.visibility</p:attrName>
                                        </p:attrNameLst>
                                      </p:cBhvr>
                                      <p:to>
                                        <p:strVal val="visible"/>
                                      </p:to>
                                    </p:set>
                                    <p:animEffect filter="fade" transition="in">
                                      <p:cBhvr>
                                        <p:cTn dur="1250"/>
                                        <p:tgtEl>
                                          <p:spTgt spid="3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1250"/>
                                        <p:tgtEl>
                                          <p:spTgt spid="3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Comment faire le portrait physique de quelqu’un ?</a:t>
            </a:r>
            <a:endParaRPr/>
          </a:p>
        </p:txBody>
      </p:sp>
      <p:sp>
        <p:nvSpPr>
          <p:cNvPr id="378" name="Google Shape;378;p39"/>
          <p:cNvSpPr/>
          <p:nvPr/>
        </p:nvSpPr>
        <p:spPr>
          <a:xfrm>
            <a:off x="8591119" y="2353739"/>
            <a:ext cx="3149076" cy="4320628"/>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9" name="Google Shape;379;p39"/>
          <p:cNvSpPr/>
          <p:nvPr/>
        </p:nvSpPr>
        <p:spPr>
          <a:xfrm>
            <a:off x="4795361" y="2353739"/>
            <a:ext cx="3651019" cy="3420044"/>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0" name="Google Shape;380;p39"/>
          <p:cNvSpPr/>
          <p:nvPr/>
        </p:nvSpPr>
        <p:spPr>
          <a:xfrm>
            <a:off x="412616" y="2353739"/>
            <a:ext cx="4345683" cy="3420044"/>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1" name="Google Shape;381;p39"/>
          <p:cNvSpPr txBox="1"/>
          <p:nvPr/>
        </p:nvSpPr>
        <p:spPr>
          <a:xfrm>
            <a:off x="4811073" y="3015144"/>
            <a:ext cx="3651019" cy="1477297"/>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chemise blanche</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jeans</a:t>
            </a:r>
            <a:endParaRPr b="1" i="0" sz="2800" u="none" cap="none" strike="noStrike">
              <a:solidFill>
                <a:srgbClr val="595959"/>
              </a:solidFill>
              <a:latin typeface="Calibri"/>
              <a:ea typeface="Calibri"/>
              <a:cs typeface="Calibri"/>
              <a:sym typeface="Calibri"/>
            </a:endParaRPr>
          </a:p>
        </p:txBody>
      </p:sp>
      <p:sp>
        <p:nvSpPr>
          <p:cNvPr id="382" name="Google Shape;382;p39"/>
          <p:cNvSpPr txBox="1"/>
          <p:nvPr/>
        </p:nvSpPr>
        <p:spPr>
          <a:xfrm>
            <a:off x="4758298" y="2248601"/>
            <a:ext cx="3651019"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Calibri"/>
              <a:buNone/>
            </a:pPr>
            <a:r>
              <a:rPr b="1" i="0" lang="fr-FR" sz="3200" u="none" cap="none" strike="noStrike">
                <a:solidFill>
                  <a:srgbClr val="2E75B5"/>
                </a:solidFill>
                <a:latin typeface="Calibri"/>
                <a:ea typeface="Calibri"/>
                <a:cs typeface="Calibri"/>
                <a:sym typeface="Calibri"/>
              </a:rPr>
              <a:t>Il/Elle portait</a:t>
            </a:r>
            <a:r>
              <a:rPr b="1" i="0" lang="fr-FR" sz="1800" u="none" cap="none" strike="noStrike">
                <a:solidFill>
                  <a:srgbClr val="2E75B5"/>
                </a:solidFill>
                <a:latin typeface="Calibri"/>
                <a:ea typeface="Calibri"/>
                <a:cs typeface="Calibri"/>
                <a:sym typeface="Calibri"/>
              </a:rPr>
              <a:t>….</a:t>
            </a:r>
            <a:endParaRPr b="1" i="0" sz="3200" u="none" cap="none" strike="noStrike">
              <a:solidFill>
                <a:srgbClr val="2E75B5"/>
              </a:solidFill>
              <a:latin typeface="Calibri"/>
              <a:ea typeface="Calibri"/>
              <a:cs typeface="Calibri"/>
              <a:sym typeface="Calibri"/>
            </a:endParaRPr>
          </a:p>
        </p:txBody>
      </p:sp>
      <p:sp>
        <p:nvSpPr>
          <p:cNvPr id="383" name="Google Shape;383;p39"/>
          <p:cNvSpPr txBox="1"/>
          <p:nvPr/>
        </p:nvSpPr>
        <p:spPr>
          <a:xfrm>
            <a:off x="8681420" y="3015144"/>
            <a:ext cx="3000000" cy="3502467"/>
          </a:xfrm>
          <a:prstGeom prst="rect">
            <a:avLst/>
          </a:prstGeom>
          <a:noFill/>
          <a:ln>
            <a:noFill/>
          </a:ln>
        </p:spPr>
        <p:txBody>
          <a:bodyPr anchorCtr="0" anchor="t" bIns="91425" lIns="91425" spcFirstLastPara="1" rIns="91425" wrap="square" tIns="91425">
            <a:spAutoFit/>
          </a:bodyPr>
          <a:lstStyle/>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adorable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cool</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charmant</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gentil</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drôle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honnête</a:t>
            </a:r>
            <a:endParaRPr b="1" i="0" sz="2800" u="none" cap="none" strike="noStrike">
              <a:solidFill>
                <a:srgbClr val="595959"/>
              </a:solidFill>
              <a:latin typeface="Calibri"/>
              <a:ea typeface="Calibri"/>
              <a:cs typeface="Calibri"/>
              <a:sym typeface="Calibri"/>
            </a:endParaRPr>
          </a:p>
          <a:p>
            <a:pPr indent="0" lvl="0" marL="0" marR="0" rtl="0" algn="ctr">
              <a:lnSpc>
                <a:spcPct val="11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respectueux </a:t>
            </a:r>
            <a:endParaRPr b="1" i="0" sz="2800" u="none" cap="none" strike="noStrike">
              <a:solidFill>
                <a:srgbClr val="595959"/>
              </a:solidFill>
              <a:latin typeface="Calibri"/>
              <a:ea typeface="Calibri"/>
              <a:cs typeface="Calibri"/>
              <a:sym typeface="Calibri"/>
            </a:endParaRPr>
          </a:p>
        </p:txBody>
      </p:sp>
      <p:sp>
        <p:nvSpPr>
          <p:cNvPr id="384" name="Google Shape;384;p39"/>
          <p:cNvSpPr txBox="1"/>
          <p:nvPr/>
        </p:nvSpPr>
        <p:spPr>
          <a:xfrm>
            <a:off x="412617" y="3015144"/>
            <a:ext cx="4345682" cy="2123628"/>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les yeux noirs en amande</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 nez droit</a:t>
            </a:r>
            <a:endParaRPr b="1" i="0" sz="2800" u="none" cap="none" strike="noStrike">
              <a:solidFill>
                <a:srgbClr val="595959"/>
              </a:solidFill>
              <a:latin typeface="Calibri"/>
              <a:ea typeface="Calibri"/>
              <a:cs typeface="Calibri"/>
              <a:sym typeface="Calibri"/>
            </a:endParaRPr>
          </a:p>
          <a:p>
            <a:pPr indent="0" lvl="0" marL="0" marR="0" rtl="0" algn="ctr">
              <a:lnSpc>
                <a:spcPct val="15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barbe blanche</a:t>
            </a:r>
            <a:endParaRPr b="1" i="0" sz="2800" u="none" cap="none" strike="noStrike">
              <a:solidFill>
                <a:srgbClr val="595959"/>
              </a:solidFill>
              <a:latin typeface="Calibri"/>
              <a:ea typeface="Calibri"/>
              <a:cs typeface="Calibri"/>
              <a:sym typeface="Calibri"/>
            </a:endParaRPr>
          </a:p>
        </p:txBody>
      </p:sp>
      <p:sp>
        <p:nvSpPr>
          <p:cNvPr id="385" name="Google Shape;385;p39"/>
          <p:cNvSpPr txBox="1"/>
          <p:nvPr/>
        </p:nvSpPr>
        <p:spPr>
          <a:xfrm>
            <a:off x="412617" y="2287700"/>
            <a:ext cx="4345682"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Calibri"/>
              <a:buNone/>
            </a:pPr>
            <a:r>
              <a:rPr b="1" i="0" lang="fr-FR" sz="3200" u="none" cap="none" strike="noStrike">
                <a:solidFill>
                  <a:srgbClr val="2E75B5"/>
                </a:solidFill>
                <a:latin typeface="Calibri"/>
                <a:ea typeface="Calibri"/>
                <a:cs typeface="Calibri"/>
                <a:sym typeface="Calibri"/>
              </a:rPr>
              <a:t>Il/Elle avait</a:t>
            </a:r>
            <a:r>
              <a:rPr b="0" i="0" lang="fr-FR" sz="1800" u="none" cap="none" strike="noStrike">
                <a:solidFill>
                  <a:srgbClr val="000000"/>
                </a:solidFill>
                <a:latin typeface="Arial"/>
                <a:ea typeface="Arial"/>
                <a:cs typeface="Arial"/>
                <a:sym typeface="Arial"/>
              </a:rPr>
              <a:t> ….</a:t>
            </a:r>
            <a:endParaRPr b="1" i="0" sz="3200" u="none" cap="none" strike="noStrike">
              <a:solidFill>
                <a:srgbClr val="2E75B5"/>
              </a:solidFill>
              <a:latin typeface="Calibri"/>
              <a:ea typeface="Calibri"/>
              <a:cs typeface="Calibri"/>
              <a:sym typeface="Calibri"/>
            </a:endParaRPr>
          </a:p>
        </p:txBody>
      </p:sp>
      <p:sp>
        <p:nvSpPr>
          <p:cNvPr id="386" name="Google Shape;386;p39"/>
          <p:cNvSpPr txBox="1"/>
          <p:nvPr/>
        </p:nvSpPr>
        <p:spPr>
          <a:xfrm>
            <a:off x="8680352" y="2248601"/>
            <a:ext cx="2874773" cy="923299"/>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3200"/>
              <a:buFont typeface="Arial"/>
              <a:buNone/>
            </a:pPr>
            <a:r>
              <a:rPr b="1" i="0" lang="fr-FR" sz="3200" u="none" cap="none" strike="noStrike">
                <a:solidFill>
                  <a:srgbClr val="2E75B5"/>
                </a:solidFill>
                <a:latin typeface="Arial"/>
                <a:ea typeface="Arial"/>
                <a:cs typeface="Arial"/>
                <a:sym typeface="Arial"/>
              </a:rPr>
              <a:t>Il/elle était</a:t>
            </a:r>
            <a:r>
              <a:rPr b="0" i="0" lang="fr-FR" sz="1800" u="none" cap="none" strike="noStrike">
                <a:solidFill>
                  <a:srgbClr val="000000"/>
                </a:solidFill>
                <a:latin typeface="Arial"/>
                <a:ea typeface="Arial"/>
                <a:cs typeface="Arial"/>
                <a:sym typeface="Arial"/>
              </a:rPr>
              <a:t> ….</a:t>
            </a:r>
            <a:endParaRPr b="0" i="0" sz="1000" u="none" cap="none" strike="noStrike">
              <a:solidFill>
                <a:srgbClr val="2E75B5"/>
              </a:solidFill>
              <a:latin typeface="Arial"/>
              <a:ea typeface="Arial"/>
              <a:cs typeface="Arial"/>
              <a:sym typeface="Arial"/>
            </a:endParaRPr>
          </a:p>
        </p:txBody>
      </p:sp>
      <p:sp>
        <p:nvSpPr>
          <p:cNvPr id="387" name="Google Shape;387;p39"/>
          <p:cNvSpPr/>
          <p:nvPr/>
        </p:nvSpPr>
        <p:spPr>
          <a:xfrm>
            <a:off x="2767767" y="1371130"/>
            <a:ext cx="4107359" cy="949590"/>
          </a:xfrm>
          <a:prstGeom prst="flowChartTerminator">
            <a:avLst/>
          </a:prstGeom>
          <a:gradFill>
            <a:gsLst>
              <a:gs pos="0">
                <a:srgbClr val="FEE599"/>
              </a:gs>
              <a:gs pos="48000">
                <a:srgbClr val="FFF2CC"/>
              </a:gs>
              <a:gs pos="50000">
                <a:srgbClr val="E1EFD8"/>
              </a:gs>
              <a:gs pos="100000">
                <a:srgbClr val="C4E0B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physique</a:t>
            </a:r>
            <a:endParaRPr b="1" i="0" sz="3600" u="none" cap="none" strike="noStrike">
              <a:solidFill>
                <a:srgbClr val="595959"/>
              </a:solidFill>
              <a:latin typeface="Calibri"/>
              <a:ea typeface="Calibri"/>
              <a:cs typeface="Calibri"/>
              <a:sym typeface="Calibri"/>
            </a:endParaRPr>
          </a:p>
        </p:txBody>
      </p:sp>
      <p:sp>
        <p:nvSpPr>
          <p:cNvPr id="388" name="Google Shape;388;p39"/>
          <p:cNvSpPr/>
          <p:nvPr/>
        </p:nvSpPr>
        <p:spPr>
          <a:xfrm>
            <a:off x="8418123" y="1371130"/>
            <a:ext cx="3495068" cy="949590"/>
          </a:xfrm>
          <a:prstGeom prst="flowChartTerminator">
            <a:avLst/>
          </a:prstGeom>
          <a:solidFill>
            <a:srgbClr val="F7CAA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600"/>
              <a:buFont typeface="Calibri"/>
              <a:buNone/>
            </a:pPr>
            <a:r>
              <a:rPr b="1" i="0" lang="fr-FR" sz="3600" u="none" cap="none" strike="noStrike">
                <a:solidFill>
                  <a:srgbClr val="595959"/>
                </a:solidFill>
                <a:latin typeface="Calibri"/>
                <a:ea typeface="Calibri"/>
                <a:cs typeface="Calibri"/>
                <a:sym typeface="Calibri"/>
              </a:rPr>
              <a:t>portrait moral</a:t>
            </a:r>
            <a:endParaRPr b="1" i="0" sz="3600" u="none" cap="none" strike="noStrike">
              <a:solidFill>
                <a:srgbClr val="595959"/>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87"/>
                                        </p:tgtEl>
                                        <p:attrNameLst>
                                          <p:attrName>style.visibility</p:attrName>
                                        </p:attrNameLst>
                                      </p:cBhvr>
                                      <p:to>
                                        <p:strVal val="visible"/>
                                      </p:to>
                                    </p:set>
                                    <p:animEffect filter="fade" transition="in">
                                      <p:cBhvr>
                                        <p:cTn dur="1250"/>
                                        <p:tgtEl>
                                          <p:spTgt spid="387"/>
                                        </p:tgtEl>
                                      </p:cBhvr>
                                    </p:animEffect>
                                  </p:childTnLst>
                                </p:cTn>
                              </p:par>
                            </p:childTnLst>
                          </p:cTn>
                        </p:par>
                        <p:par>
                          <p:cTn fill="hold">
                            <p:stCondLst>
                              <p:cond delay="1250"/>
                            </p:stCondLst>
                            <p:childTnLst>
                              <p:par>
                                <p:cTn fill="hold" nodeType="afterEffect" presetClass="entr" presetID="10" presetSubtype="0">
                                  <p:stCondLst>
                                    <p:cond delay="500"/>
                                  </p:stCondLst>
                                  <p:childTnLst>
                                    <p:set>
                                      <p:cBhvr>
                                        <p:cTn dur="1" fill="hold">
                                          <p:stCondLst>
                                            <p:cond delay="0"/>
                                          </p:stCondLst>
                                        </p:cTn>
                                        <p:tgtEl>
                                          <p:spTgt spid="380"/>
                                        </p:tgtEl>
                                        <p:attrNameLst>
                                          <p:attrName>style.visibility</p:attrName>
                                        </p:attrNameLst>
                                      </p:cBhvr>
                                      <p:to>
                                        <p:strVal val="visible"/>
                                      </p:to>
                                    </p:set>
                                    <p:animEffect filter="fade" transition="in">
                                      <p:cBhvr>
                                        <p:cTn dur="1500"/>
                                        <p:tgtEl>
                                          <p:spTgt spid="3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5"/>
                                        </p:tgtEl>
                                        <p:attrNameLst>
                                          <p:attrName>style.visibility</p:attrName>
                                        </p:attrNameLst>
                                      </p:cBhvr>
                                      <p:to>
                                        <p:strVal val="visible"/>
                                      </p:to>
                                    </p:set>
                                    <p:animEffect filter="fade" transition="in">
                                      <p:cBhvr>
                                        <p:cTn dur="500"/>
                                        <p:tgtEl>
                                          <p:spTgt spid="3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0" st="0"/>
                                            </p:txEl>
                                          </p:spTgt>
                                        </p:tgtEl>
                                        <p:attrNameLst>
                                          <p:attrName>style.visibility</p:attrName>
                                        </p:attrNameLst>
                                      </p:cBhvr>
                                      <p:to>
                                        <p:strVal val="visible"/>
                                      </p:to>
                                    </p:set>
                                    <p:animEffect filter="fade" transition="in">
                                      <p:cBhvr>
                                        <p:cTn dur="1000"/>
                                        <p:tgtEl>
                                          <p:spTgt spid="38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1" st="1"/>
                                            </p:txEl>
                                          </p:spTgt>
                                        </p:tgtEl>
                                        <p:attrNameLst>
                                          <p:attrName>style.visibility</p:attrName>
                                        </p:attrNameLst>
                                      </p:cBhvr>
                                      <p:to>
                                        <p:strVal val="visible"/>
                                      </p:to>
                                    </p:set>
                                    <p:animEffect filter="fade" transition="in">
                                      <p:cBhvr>
                                        <p:cTn dur="1000"/>
                                        <p:tgtEl>
                                          <p:spTgt spid="38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xEl>
                                              <p:pRg end="2" st="2"/>
                                            </p:txEl>
                                          </p:spTgt>
                                        </p:tgtEl>
                                        <p:attrNameLst>
                                          <p:attrName>style.visibility</p:attrName>
                                        </p:attrNameLst>
                                      </p:cBhvr>
                                      <p:to>
                                        <p:strVal val="visible"/>
                                      </p:to>
                                    </p:set>
                                    <p:animEffect filter="fade" transition="in">
                                      <p:cBhvr>
                                        <p:cTn dur="1000"/>
                                        <p:tgtEl>
                                          <p:spTgt spid="38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1500"/>
                                        <p:tgtEl>
                                          <p:spTgt spid="3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500"/>
                                        <p:tgtEl>
                                          <p:spTgt spid="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xEl>
                                              <p:pRg end="0" st="0"/>
                                            </p:txEl>
                                          </p:spTgt>
                                        </p:tgtEl>
                                        <p:attrNameLst>
                                          <p:attrName>style.visibility</p:attrName>
                                        </p:attrNameLst>
                                      </p:cBhvr>
                                      <p:to>
                                        <p:strVal val="visible"/>
                                      </p:to>
                                    </p:set>
                                    <p:animEffect filter="fade" transition="in">
                                      <p:cBhvr>
                                        <p:cTn dur="1000"/>
                                        <p:tgtEl>
                                          <p:spTgt spid="3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xEl>
                                              <p:pRg end="1" st="1"/>
                                            </p:txEl>
                                          </p:spTgt>
                                        </p:tgtEl>
                                        <p:attrNameLst>
                                          <p:attrName>style.visibility</p:attrName>
                                        </p:attrNameLst>
                                      </p:cBhvr>
                                      <p:to>
                                        <p:strVal val="visible"/>
                                      </p:to>
                                    </p:set>
                                    <p:animEffect filter="fade" transition="in">
                                      <p:cBhvr>
                                        <p:cTn dur="1000"/>
                                        <p:tgtEl>
                                          <p:spTgt spid="3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8"/>
                                        </p:tgtEl>
                                        <p:attrNameLst>
                                          <p:attrName>style.visibility</p:attrName>
                                        </p:attrNameLst>
                                      </p:cBhvr>
                                      <p:to>
                                        <p:strVal val="visible"/>
                                      </p:to>
                                    </p:set>
                                    <p:animEffect filter="fade" transition="in">
                                      <p:cBhvr>
                                        <p:cTn dur="1000"/>
                                        <p:tgtEl>
                                          <p:spTgt spid="3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1750"/>
                                        <p:tgtEl>
                                          <p:spTgt spid="3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6"/>
                                        </p:tgtEl>
                                        <p:attrNameLst>
                                          <p:attrName>style.visibility</p:attrName>
                                        </p:attrNameLst>
                                      </p:cBhvr>
                                      <p:to>
                                        <p:strVal val="visible"/>
                                      </p:to>
                                    </p:set>
                                    <p:animEffect filter="fade" transition="in">
                                      <p:cBhvr>
                                        <p:cTn dur="500"/>
                                        <p:tgtEl>
                                          <p:spTgt spid="3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0" st="0"/>
                                            </p:txEl>
                                          </p:spTgt>
                                        </p:tgtEl>
                                        <p:attrNameLst>
                                          <p:attrName>style.visibility</p:attrName>
                                        </p:attrNameLst>
                                      </p:cBhvr>
                                      <p:to>
                                        <p:strVal val="visible"/>
                                      </p:to>
                                    </p:set>
                                    <p:animEffect filter="fade" transition="in">
                                      <p:cBhvr>
                                        <p:cTn dur="1000"/>
                                        <p:tgtEl>
                                          <p:spTgt spid="3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1" st="1"/>
                                            </p:txEl>
                                          </p:spTgt>
                                        </p:tgtEl>
                                        <p:attrNameLst>
                                          <p:attrName>style.visibility</p:attrName>
                                        </p:attrNameLst>
                                      </p:cBhvr>
                                      <p:to>
                                        <p:strVal val="visible"/>
                                      </p:to>
                                    </p:set>
                                    <p:animEffect filter="fade" transition="in">
                                      <p:cBhvr>
                                        <p:cTn dur="1000"/>
                                        <p:tgtEl>
                                          <p:spTgt spid="3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2" st="2"/>
                                            </p:txEl>
                                          </p:spTgt>
                                        </p:tgtEl>
                                        <p:attrNameLst>
                                          <p:attrName>style.visibility</p:attrName>
                                        </p:attrNameLst>
                                      </p:cBhvr>
                                      <p:to>
                                        <p:strVal val="visible"/>
                                      </p:to>
                                    </p:set>
                                    <p:animEffect filter="fade" transition="in">
                                      <p:cBhvr>
                                        <p:cTn dur="1000"/>
                                        <p:tgtEl>
                                          <p:spTgt spid="3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3" st="3"/>
                                            </p:txEl>
                                          </p:spTgt>
                                        </p:tgtEl>
                                        <p:attrNameLst>
                                          <p:attrName>style.visibility</p:attrName>
                                        </p:attrNameLst>
                                      </p:cBhvr>
                                      <p:to>
                                        <p:strVal val="visible"/>
                                      </p:to>
                                    </p:set>
                                    <p:animEffect filter="fade" transition="in">
                                      <p:cBhvr>
                                        <p:cTn dur="1000"/>
                                        <p:tgtEl>
                                          <p:spTgt spid="3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4" st="4"/>
                                            </p:txEl>
                                          </p:spTgt>
                                        </p:tgtEl>
                                        <p:attrNameLst>
                                          <p:attrName>style.visibility</p:attrName>
                                        </p:attrNameLst>
                                      </p:cBhvr>
                                      <p:to>
                                        <p:strVal val="visible"/>
                                      </p:to>
                                    </p:set>
                                    <p:animEffect filter="fade" transition="in">
                                      <p:cBhvr>
                                        <p:cTn dur="1000"/>
                                        <p:tgtEl>
                                          <p:spTgt spid="38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5" st="5"/>
                                            </p:txEl>
                                          </p:spTgt>
                                        </p:tgtEl>
                                        <p:attrNameLst>
                                          <p:attrName>style.visibility</p:attrName>
                                        </p:attrNameLst>
                                      </p:cBhvr>
                                      <p:to>
                                        <p:strVal val="visible"/>
                                      </p:to>
                                    </p:set>
                                    <p:animEffect filter="fade" transition="in">
                                      <p:cBhvr>
                                        <p:cTn dur="1000"/>
                                        <p:tgtEl>
                                          <p:spTgt spid="38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xEl>
                                              <p:pRg end="6" st="6"/>
                                            </p:txEl>
                                          </p:spTgt>
                                        </p:tgtEl>
                                        <p:attrNameLst>
                                          <p:attrName>style.visibility</p:attrName>
                                        </p:attrNameLst>
                                      </p:cBhvr>
                                      <p:to>
                                        <p:strVal val="visible"/>
                                      </p:to>
                                    </p:set>
                                    <p:animEffect filter="fade" transition="in">
                                      <p:cBhvr>
                                        <p:cTn dur="1000"/>
                                        <p:tgtEl>
                                          <p:spTgt spid="38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4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les mots convenables.</a:t>
            </a:r>
            <a:endParaRPr/>
          </a:p>
        </p:txBody>
      </p:sp>
      <p:pic>
        <p:nvPicPr>
          <p:cNvPr id="395" name="Google Shape;395;p40"/>
          <p:cNvPicPr preferRelativeResize="0"/>
          <p:nvPr/>
        </p:nvPicPr>
        <p:blipFill rotWithShape="1">
          <a:blip r:embed="rId3">
            <a:alphaModFix/>
          </a:blip>
          <a:srcRect b="0" l="0" r="0" t="0"/>
          <a:stretch/>
        </p:blipFill>
        <p:spPr>
          <a:xfrm>
            <a:off x="4776752" y="1338904"/>
            <a:ext cx="2638496" cy="527699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41"/>
          <p:cNvSpPr txBox="1"/>
          <p:nvPr/>
        </p:nvSpPr>
        <p:spPr>
          <a:xfrm>
            <a:off x="0" y="1376360"/>
            <a:ext cx="12070080" cy="5139838"/>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sp>
        <p:nvSpPr>
          <p:cNvPr id="402" name="Google Shape;402;p4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les mots convenables.</a:t>
            </a:r>
            <a:endParaRPr/>
          </a:p>
        </p:txBody>
      </p:sp>
      <p:pic>
        <p:nvPicPr>
          <p:cNvPr id="403" name="Google Shape;403;p41"/>
          <p:cNvPicPr preferRelativeResize="0"/>
          <p:nvPr/>
        </p:nvPicPr>
        <p:blipFill rotWithShape="1">
          <a:blip r:embed="rId3">
            <a:alphaModFix/>
          </a:blip>
          <a:srcRect b="0" l="0" r="0" t="0"/>
          <a:stretch/>
        </p:blipFill>
        <p:spPr>
          <a:xfrm>
            <a:off x="10764454" y="72672"/>
            <a:ext cx="675469" cy="13509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01">
                                            <p:txEl>
                                              <p:pRg end="0" st="0"/>
                                            </p:txEl>
                                          </p:spTgt>
                                        </p:tgtEl>
                                        <p:attrNameLst>
                                          <p:attrName>style.visibility</p:attrName>
                                        </p:attrNameLst>
                                      </p:cBhvr>
                                      <p:to>
                                        <p:strVal val="visible"/>
                                      </p:to>
                                    </p:set>
                                    <p:animEffect filter="fade" transition="in">
                                      <p:cBhvr>
                                        <p:cTn dur="500"/>
                                        <p:tgtEl>
                                          <p:spTgt spid="401">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1" st="1"/>
                                            </p:txEl>
                                          </p:spTgt>
                                        </p:tgtEl>
                                        <p:attrNameLst>
                                          <p:attrName>style.visibility</p:attrName>
                                        </p:attrNameLst>
                                      </p:cBhvr>
                                      <p:to>
                                        <p:strVal val="visible"/>
                                      </p:to>
                                    </p:set>
                                    <p:animEffect filter="fade" transition="in">
                                      <p:cBhvr>
                                        <p:cTn dur="500"/>
                                        <p:tgtEl>
                                          <p:spTgt spid="401">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2" st="2"/>
                                            </p:txEl>
                                          </p:spTgt>
                                        </p:tgtEl>
                                        <p:attrNameLst>
                                          <p:attrName>style.visibility</p:attrName>
                                        </p:attrNameLst>
                                      </p:cBhvr>
                                      <p:to>
                                        <p:strVal val="visible"/>
                                      </p:to>
                                    </p:set>
                                    <p:animEffect filter="fade" transition="in">
                                      <p:cBhvr>
                                        <p:cTn dur="500"/>
                                        <p:tgtEl>
                                          <p:spTgt spid="401">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3" st="3"/>
                                            </p:txEl>
                                          </p:spTgt>
                                        </p:tgtEl>
                                        <p:attrNameLst>
                                          <p:attrName>style.visibility</p:attrName>
                                        </p:attrNameLst>
                                      </p:cBhvr>
                                      <p:to>
                                        <p:strVal val="visible"/>
                                      </p:to>
                                    </p:set>
                                    <p:animEffect filter="fade" transition="in">
                                      <p:cBhvr>
                                        <p:cTn dur="500"/>
                                        <p:tgtEl>
                                          <p:spTgt spid="401">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4" st="4"/>
                                            </p:txEl>
                                          </p:spTgt>
                                        </p:tgtEl>
                                        <p:attrNameLst>
                                          <p:attrName>style.visibility</p:attrName>
                                        </p:attrNameLst>
                                      </p:cBhvr>
                                      <p:to>
                                        <p:strVal val="visible"/>
                                      </p:to>
                                    </p:set>
                                    <p:animEffect filter="fade" transition="in">
                                      <p:cBhvr>
                                        <p:cTn dur="500"/>
                                        <p:tgtEl>
                                          <p:spTgt spid="401">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5" st="5"/>
                                            </p:txEl>
                                          </p:spTgt>
                                        </p:tgtEl>
                                        <p:attrNameLst>
                                          <p:attrName>style.visibility</p:attrName>
                                        </p:attrNameLst>
                                      </p:cBhvr>
                                      <p:to>
                                        <p:strVal val="visible"/>
                                      </p:to>
                                    </p:set>
                                    <p:animEffect filter="fade" transition="in">
                                      <p:cBhvr>
                                        <p:cTn dur="500"/>
                                        <p:tgtEl>
                                          <p:spTgt spid="401">
                                            <p:txEl>
                                              <p:pRg end="5" st="5"/>
                                            </p:txEl>
                                          </p:spTgt>
                                        </p:tgtEl>
                                      </p:cBhvr>
                                    </p:animEffect>
                                  </p:childTnLst>
                                </p:cTn>
                              </p:par>
                              <p:par>
                                <p:cTn fill="hold" nodeType="withEffect" presetClass="entr" presetID="10" presetSubtype="0">
                                  <p:stCondLst>
                                    <p:cond delay="0"/>
                                  </p:stCondLst>
                                  <p:childTnLst>
                                    <p:set>
                                      <p:cBhvr>
                                        <p:cTn dur="1" fill="hold">
                                          <p:stCondLst>
                                            <p:cond delay="0"/>
                                          </p:stCondLst>
                                        </p:cTn>
                                        <p:tgtEl>
                                          <p:spTgt spid="401">
                                            <p:txEl>
                                              <p:pRg end="6" st="6"/>
                                            </p:txEl>
                                          </p:spTgt>
                                        </p:tgtEl>
                                        <p:attrNameLst>
                                          <p:attrName>style.visibility</p:attrName>
                                        </p:attrNameLst>
                                      </p:cBhvr>
                                      <p:to>
                                        <p:strVal val="visible"/>
                                      </p:to>
                                    </p:set>
                                    <p:animEffect filter="fade" transition="in">
                                      <p:cBhvr>
                                        <p:cTn dur="500"/>
                                        <p:tgtEl>
                                          <p:spTgt spid="40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42"/>
          <p:cNvSpPr/>
          <p:nvPr/>
        </p:nvSpPr>
        <p:spPr>
          <a:xfrm>
            <a:off x="3082912"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portait</a:t>
            </a:r>
            <a:endParaRPr b="1" i="0" sz="2800" u="none" cap="none" strike="noStrike">
              <a:solidFill>
                <a:srgbClr val="1E4E79"/>
              </a:solidFill>
              <a:latin typeface="Calibri"/>
              <a:ea typeface="Calibri"/>
              <a:cs typeface="Calibri"/>
              <a:sym typeface="Calibri"/>
            </a:endParaRPr>
          </a:p>
        </p:txBody>
      </p:sp>
      <p:sp>
        <p:nvSpPr>
          <p:cNvPr id="410" name="Google Shape;410;p42"/>
          <p:cNvSpPr/>
          <p:nvPr/>
        </p:nvSpPr>
        <p:spPr>
          <a:xfrm>
            <a:off x="5156599"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roses</a:t>
            </a:r>
            <a:endParaRPr b="1" i="0" sz="2800" u="none" cap="none" strike="noStrike">
              <a:solidFill>
                <a:srgbClr val="1E4E79"/>
              </a:solidFill>
              <a:latin typeface="Calibri"/>
              <a:ea typeface="Calibri"/>
              <a:cs typeface="Calibri"/>
              <a:sym typeface="Calibri"/>
            </a:endParaRPr>
          </a:p>
        </p:txBody>
      </p:sp>
      <p:sp>
        <p:nvSpPr>
          <p:cNvPr id="411" name="Google Shape;411;p42"/>
          <p:cNvSpPr/>
          <p:nvPr/>
        </p:nvSpPr>
        <p:spPr>
          <a:xfrm>
            <a:off x="7230286" y="1001960"/>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arrondi</a:t>
            </a:r>
            <a:endParaRPr b="1" i="0" sz="2800" u="none" cap="none" strike="noStrike">
              <a:solidFill>
                <a:srgbClr val="1E4E79"/>
              </a:solidFill>
              <a:latin typeface="Calibri"/>
              <a:ea typeface="Calibri"/>
              <a:cs typeface="Calibri"/>
              <a:sym typeface="Calibri"/>
            </a:endParaRPr>
          </a:p>
        </p:txBody>
      </p:sp>
      <p:sp>
        <p:nvSpPr>
          <p:cNvPr id="412" name="Google Shape;412;p42"/>
          <p:cNvSpPr/>
          <p:nvPr/>
        </p:nvSpPr>
        <p:spPr>
          <a:xfrm>
            <a:off x="5157287" y="1001960"/>
            <a:ext cx="1441712"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longues</a:t>
            </a:r>
            <a:endParaRPr b="1" i="0" sz="2800" u="none" cap="none" strike="noStrike">
              <a:solidFill>
                <a:srgbClr val="1E4E79"/>
              </a:solidFill>
              <a:latin typeface="Calibri"/>
              <a:ea typeface="Calibri"/>
              <a:cs typeface="Calibri"/>
              <a:sym typeface="Calibri"/>
            </a:endParaRPr>
          </a:p>
        </p:txBody>
      </p:sp>
      <p:sp>
        <p:nvSpPr>
          <p:cNvPr id="413" name="Google Shape;413;p42"/>
          <p:cNvSpPr/>
          <p:nvPr/>
        </p:nvSpPr>
        <p:spPr>
          <a:xfrm>
            <a:off x="9303975" y="276671"/>
            <a:ext cx="1028745"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gris</a:t>
            </a:r>
            <a:endParaRPr b="1" i="0" sz="2800" u="none" cap="none" strike="noStrike">
              <a:solidFill>
                <a:srgbClr val="1E4E79"/>
              </a:solidFill>
              <a:latin typeface="Calibri"/>
              <a:ea typeface="Calibri"/>
              <a:cs typeface="Calibri"/>
              <a:sym typeface="Calibri"/>
            </a:endParaRPr>
          </a:p>
        </p:txBody>
      </p:sp>
      <p:sp>
        <p:nvSpPr>
          <p:cNvPr id="414" name="Google Shape;414;p42"/>
          <p:cNvSpPr/>
          <p:nvPr/>
        </p:nvSpPr>
        <p:spPr>
          <a:xfrm>
            <a:off x="775225" y="1001960"/>
            <a:ext cx="1676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était</a:t>
            </a:r>
            <a:endParaRPr b="1" i="0" sz="2800" u="none" cap="none" strike="noStrike">
              <a:solidFill>
                <a:srgbClr val="1E4E79"/>
              </a:solidFill>
              <a:latin typeface="Calibri"/>
              <a:ea typeface="Calibri"/>
              <a:cs typeface="Calibri"/>
              <a:sym typeface="Calibri"/>
            </a:endParaRPr>
          </a:p>
        </p:txBody>
      </p:sp>
      <p:sp>
        <p:nvSpPr>
          <p:cNvPr id="415" name="Google Shape;415;p42"/>
          <p:cNvSpPr/>
          <p:nvPr/>
        </p:nvSpPr>
        <p:spPr>
          <a:xfrm>
            <a:off x="7230286" y="276671"/>
            <a:ext cx="1442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bleus</a:t>
            </a:r>
            <a:endParaRPr b="1" i="0" sz="2800" u="none" cap="none" strike="noStrike">
              <a:solidFill>
                <a:srgbClr val="1E4E79"/>
              </a:solidFill>
              <a:latin typeface="Calibri"/>
              <a:ea typeface="Calibri"/>
              <a:cs typeface="Calibri"/>
              <a:sym typeface="Calibri"/>
            </a:endParaRPr>
          </a:p>
        </p:txBody>
      </p:sp>
      <p:sp>
        <p:nvSpPr>
          <p:cNvPr id="416" name="Google Shape;416;p42"/>
          <p:cNvSpPr/>
          <p:nvPr/>
        </p:nvSpPr>
        <p:spPr>
          <a:xfrm>
            <a:off x="3083600" y="1001960"/>
            <a:ext cx="1441712"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avait</a:t>
            </a:r>
            <a:endParaRPr b="1" i="0" sz="2800" u="none" cap="none" strike="noStrike">
              <a:solidFill>
                <a:srgbClr val="1E4E79"/>
              </a:solidFill>
              <a:latin typeface="Calibri"/>
              <a:ea typeface="Calibri"/>
              <a:cs typeface="Calibri"/>
              <a:sym typeface="Calibri"/>
            </a:endParaRPr>
          </a:p>
        </p:txBody>
      </p:sp>
      <p:sp>
        <p:nvSpPr>
          <p:cNvPr id="417" name="Google Shape;417;p42"/>
          <p:cNvSpPr/>
          <p:nvPr/>
        </p:nvSpPr>
        <p:spPr>
          <a:xfrm>
            <a:off x="775225" y="276671"/>
            <a:ext cx="1676400" cy="625200"/>
          </a:xfrm>
          <a:prstGeom prst="roundRect">
            <a:avLst>
              <a:gd fmla="val 16667" name="adj"/>
            </a:avLst>
          </a:prstGeom>
          <a:noFill/>
          <a:ln cap="flat" cmpd="sng" w="19050">
            <a:solidFill>
              <a:srgbClr val="9CC2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1E4E79"/>
              </a:buClr>
              <a:buSzPts val="2800"/>
              <a:buFont typeface="Calibri"/>
              <a:buNone/>
            </a:pPr>
            <a:r>
              <a:rPr b="1" i="0" lang="fr-FR" sz="2800" u="none" cap="none" strike="noStrike">
                <a:solidFill>
                  <a:srgbClr val="1E4E79"/>
                </a:solidFill>
                <a:latin typeface="Calibri"/>
                <a:ea typeface="Calibri"/>
                <a:cs typeface="Calibri"/>
                <a:sym typeface="Calibri"/>
              </a:rPr>
              <a:t>fatiguée</a:t>
            </a:r>
            <a:endParaRPr b="1" i="0" sz="2800" u="none" cap="none" strike="noStrike">
              <a:solidFill>
                <a:srgbClr val="1E4E79"/>
              </a:solidFill>
              <a:latin typeface="Calibri"/>
              <a:ea typeface="Calibri"/>
              <a:cs typeface="Calibri"/>
              <a:sym typeface="Calibri"/>
            </a:endParaRPr>
          </a:p>
        </p:txBody>
      </p:sp>
      <p:sp>
        <p:nvSpPr>
          <p:cNvPr id="418" name="Google Shape;418;p42"/>
          <p:cNvSpPr txBox="1"/>
          <p:nvPr/>
        </p:nvSpPr>
        <p:spPr>
          <a:xfrm>
            <a:off x="0" y="1781474"/>
            <a:ext cx="12070080" cy="5139838"/>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pic>
        <p:nvPicPr>
          <p:cNvPr id="419" name="Google Shape;419;p42"/>
          <p:cNvPicPr preferRelativeResize="0"/>
          <p:nvPr/>
        </p:nvPicPr>
        <p:blipFill rotWithShape="1">
          <a:blip r:embed="rId3">
            <a:alphaModFix/>
          </a:blip>
          <a:srcRect b="0" l="0" r="0" t="0"/>
          <a:stretch/>
        </p:blipFill>
        <p:spPr>
          <a:xfrm>
            <a:off x="10764454" y="72672"/>
            <a:ext cx="675469" cy="13509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417"/>
                                        </p:tgtEl>
                                        <p:attrNameLst>
                                          <p:attrName>style.visibility</p:attrName>
                                        </p:attrNameLst>
                                      </p:cBhvr>
                                      <p:to>
                                        <p:strVal val="visible"/>
                                      </p:to>
                                    </p:set>
                                    <p:animEffect filter="fade" transition="in">
                                      <p:cBhvr>
                                        <p:cTn dur="500"/>
                                        <p:tgtEl>
                                          <p:spTgt spid="417"/>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413"/>
                                        </p:tgtEl>
                                        <p:attrNameLst>
                                          <p:attrName>style.visibility</p:attrName>
                                        </p:attrNameLst>
                                      </p:cBhvr>
                                      <p:to>
                                        <p:strVal val="visible"/>
                                      </p:to>
                                    </p:set>
                                    <p:animEffect filter="fade" transition="in">
                                      <p:cBhvr>
                                        <p:cTn dur="500"/>
                                        <p:tgtEl>
                                          <p:spTgt spid="413"/>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414"/>
                                        </p:tgtEl>
                                        <p:attrNameLst>
                                          <p:attrName>style.visibility</p:attrName>
                                        </p:attrNameLst>
                                      </p:cBhvr>
                                      <p:to>
                                        <p:strVal val="visible"/>
                                      </p:to>
                                    </p:set>
                                    <p:animEffect filter="fade" transition="in">
                                      <p:cBhvr>
                                        <p:cTn dur="500"/>
                                        <p:tgtEl>
                                          <p:spTgt spid="414"/>
                                        </p:tgtEl>
                                      </p:cBhvr>
                                    </p:animEffect>
                                  </p:childTnLst>
                                </p:cTn>
                              </p:par>
                            </p:childTnLst>
                          </p:cTn>
                        </p:par>
                        <p:par>
                          <p:cTn fill="hold">
                            <p:stCondLst>
                              <p:cond delay="3000"/>
                            </p:stCondLst>
                            <p:childTnLst>
                              <p:par>
                                <p:cTn fill="hold" nodeType="afterEffect" presetClass="entr" presetID="10" presetSubtype="0">
                                  <p:stCondLst>
                                    <p:cond delay="50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childTnLst>
                          </p:cTn>
                        </p:par>
                        <p:par>
                          <p:cTn fill="hold">
                            <p:stCondLst>
                              <p:cond delay="3500"/>
                            </p:stCondLst>
                            <p:childTnLst>
                              <p:par>
                                <p:cTn fill="hold" nodeType="afterEffect" presetClass="entr" presetID="10" presetSubtype="0">
                                  <p:stCondLst>
                                    <p:cond delay="50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childTnLst>
                          </p:cTn>
                        </p:par>
                        <p:par>
                          <p:cTn fill="hold">
                            <p:stCondLst>
                              <p:cond delay="4000"/>
                            </p:stCondLst>
                            <p:childTnLst>
                              <p:par>
                                <p:cTn fill="hold" nodeType="afterEffect" presetClass="entr" presetID="10" presetSubtype="0">
                                  <p:stCondLst>
                                    <p:cond delay="500"/>
                                  </p:stCondLst>
                                  <p:childTnLst>
                                    <p:set>
                                      <p:cBhvr>
                                        <p:cTn dur="1" fill="hold">
                                          <p:stCondLst>
                                            <p:cond delay="0"/>
                                          </p:stCondLst>
                                        </p:cTn>
                                        <p:tgtEl>
                                          <p:spTgt spid="411"/>
                                        </p:tgtEl>
                                        <p:attrNameLst>
                                          <p:attrName>style.visibility</p:attrName>
                                        </p:attrNameLst>
                                      </p:cBhvr>
                                      <p:to>
                                        <p:strVal val="visible"/>
                                      </p:to>
                                    </p:set>
                                    <p:animEffect filter="fade" transition="in">
                                      <p:cBhvr>
                                        <p:cTn dur="500"/>
                                        <p:tgtEl>
                                          <p:spTgt spid="4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43"/>
          <p:cNvSpPr txBox="1"/>
          <p:nvPr/>
        </p:nvSpPr>
        <p:spPr>
          <a:xfrm>
            <a:off x="0" y="1318317"/>
            <a:ext cx="12070080" cy="4708951"/>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C’est la grand-mère d’Imane. Elle était une jolie dame, très mignonne.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(1) </a:t>
            </a:r>
            <a:r>
              <a:rPr b="0" i="0" lang="fr-FR" sz="1800" u="none" cap="none" strike="noStrike">
                <a:solidFill>
                  <a:srgbClr val="595959"/>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un visage (2)</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des joues (3)</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comme une poupée.</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avait les yeux (4)</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et les cheveux (5)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(6)</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des lunettes.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portait de (7)  </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robes et des escarpins à petits talons.</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(8)</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une femme formidable ! Elle était très dynamique, toujours active, et jamais (9)</a:t>
            </a:r>
            <a:r>
              <a:rPr b="0" i="0" lang="fr-FR" sz="1400" u="none" cap="none" strike="noStrike">
                <a:solidFill>
                  <a:srgbClr val="595959"/>
                </a:solidFill>
                <a:latin typeface="Arial"/>
                <a:ea typeface="Arial"/>
                <a:cs typeface="Arial"/>
                <a:sym typeface="Arial"/>
              </a:rPr>
              <a:t> …………………….……………</a:t>
            </a:r>
            <a:r>
              <a:rPr b="0" i="0" lang="fr-FR" sz="2800" u="none" cap="none" strike="noStrike">
                <a:solidFill>
                  <a:srgbClr val="595959"/>
                </a:solidFill>
                <a:latin typeface="Calibri"/>
                <a:ea typeface="Calibri"/>
                <a:cs typeface="Calibri"/>
                <a:sym typeface="Calibri"/>
              </a:rPr>
              <a:t> .</a:t>
            </a:r>
            <a:endParaRPr b="0" i="0" sz="2800" u="none" cap="none" strike="noStrike">
              <a:solidFill>
                <a:srgbClr val="595959"/>
              </a:solidFill>
              <a:latin typeface="Calibri"/>
              <a:ea typeface="Calibri"/>
              <a:cs typeface="Calibri"/>
              <a:sym typeface="Calibri"/>
            </a:endParaRPr>
          </a:p>
          <a:p>
            <a:pPr indent="0" lvl="0" marL="457200" marR="0" rtl="0" algn="l">
              <a:lnSpc>
                <a:spcPct val="100000"/>
              </a:lnSpc>
              <a:spcBef>
                <a:spcPts val="1200"/>
              </a:spcBef>
              <a:spcAft>
                <a:spcPts val="1200"/>
              </a:spcAft>
              <a:buClr>
                <a:srgbClr val="595959"/>
              </a:buClr>
              <a:buSzPts val="2800"/>
              <a:buFont typeface="Calibri"/>
              <a:buNone/>
            </a:pPr>
            <a:r>
              <a:rPr b="0" i="0" lang="fr-FR" sz="2800" u="none" cap="none" strike="noStrike">
                <a:solidFill>
                  <a:srgbClr val="595959"/>
                </a:solidFill>
                <a:latin typeface="Calibri"/>
                <a:ea typeface="Calibri"/>
                <a:cs typeface="Calibri"/>
                <a:sym typeface="Calibri"/>
              </a:rPr>
              <a:t>Elle était vraiment une super-héroïne !</a:t>
            </a:r>
            <a:endParaRPr b="0" i="0" sz="2800" u="none" cap="none" strike="noStrike">
              <a:solidFill>
                <a:srgbClr val="595959"/>
              </a:solidFill>
              <a:latin typeface="Calibri"/>
              <a:ea typeface="Calibri"/>
              <a:cs typeface="Calibri"/>
              <a:sym typeface="Calibri"/>
            </a:endParaRPr>
          </a:p>
        </p:txBody>
      </p:sp>
      <p:sp>
        <p:nvSpPr>
          <p:cNvPr id="426" name="Google Shape;426;p43"/>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1100"/>
              <a:buFont typeface="Arial"/>
              <a:buNone/>
            </a:pPr>
            <a:r>
              <a:rPr lang="fr-FR"/>
              <a:t>    Le corrigé</a:t>
            </a:r>
            <a:endParaRPr b="1" i="1" sz="1200" u="none" cap="none" strike="noStrike">
              <a:solidFill>
                <a:srgbClr val="000000"/>
              </a:solidFill>
              <a:latin typeface="Arial"/>
              <a:ea typeface="Arial"/>
              <a:cs typeface="Arial"/>
              <a:sym typeface="Arial"/>
            </a:endParaRPr>
          </a:p>
        </p:txBody>
      </p:sp>
      <p:sp>
        <p:nvSpPr>
          <p:cNvPr id="427" name="Google Shape;427;p43"/>
          <p:cNvSpPr/>
          <p:nvPr/>
        </p:nvSpPr>
        <p:spPr>
          <a:xfrm>
            <a:off x="1313897" y="3006267"/>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portait</a:t>
            </a:r>
            <a:endParaRPr b="0" i="0" sz="2800" u="none" cap="none" strike="noStrike">
              <a:solidFill>
                <a:srgbClr val="2E75B5"/>
              </a:solidFill>
              <a:latin typeface="Calibri"/>
              <a:ea typeface="Calibri"/>
              <a:cs typeface="Calibri"/>
              <a:sym typeface="Calibri"/>
            </a:endParaRPr>
          </a:p>
        </p:txBody>
      </p:sp>
      <p:sp>
        <p:nvSpPr>
          <p:cNvPr id="428" name="Google Shape;428;p43"/>
          <p:cNvSpPr/>
          <p:nvPr/>
        </p:nvSpPr>
        <p:spPr>
          <a:xfrm>
            <a:off x="7576246" y="1875121"/>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roses</a:t>
            </a:r>
            <a:endParaRPr b="0" i="0" sz="2800" u="none" cap="none" strike="noStrike">
              <a:solidFill>
                <a:srgbClr val="2E75B5"/>
              </a:solidFill>
              <a:latin typeface="Calibri"/>
              <a:ea typeface="Calibri"/>
              <a:cs typeface="Calibri"/>
              <a:sym typeface="Calibri"/>
            </a:endParaRPr>
          </a:p>
        </p:txBody>
      </p:sp>
      <p:sp>
        <p:nvSpPr>
          <p:cNvPr id="429" name="Google Shape;429;p43"/>
          <p:cNvSpPr/>
          <p:nvPr/>
        </p:nvSpPr>
        <p:spPr>
          <a:xfrm>
            <a:off x="4319572" y="1875121"/>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arrondi</a:t>
            </a:r>
            <a:endParaRPr b="0" i="0" sz="2800" u="none" cap="none" strike="noStrike">
              <a:solidFill>
                <a:srgbClr val="2E75B5"/>
              </a:solidFill>
              <a:latin typeface="Calibri"/>
              <a:ea typeface="Calibri"/>
              <a:cs typeface="Calibri"/>
              <a:sym typeface="Calibri"/>
            </a:endParaRPr>
          </a:p>
        </p:txBody>
      </p:sp>
      <p:sp>
        <p:nvSpPr>
          <p:cNvPr id="430" name="Google Shape;430;p43"/>
          <p:cNvSpPr/>
          <p:nvPr/>
        </p:nvSpPr>
        <p:spPr>
          <a:xfrm>
            <a:off x="2985124" y="3628534"/>
            <a:ext cx="1441712"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longues</a:t>
            </a:r>
            <a:endParaRPr b="0" i="0" sz="2800" u="none" cap="none" strike="noStrike">
              <a:solidFill>
                <a:srgbClr val="2E75B5"/>
              </a:solidFill>
              <a:latin typeface="Calibri"/>
              <a:ea typeface="Calibri"/>
              <a:cs typeface="Calibri"/>
              <a:sym typeface="Calibri"/>
            </a:endParaRPr>
          </a:p>
        </p:txBody>
      </p:sp>
      <p:sp>
        <p:nvSpPr>
          <p:cNvPr id="431" name="Google Shape;431;p43"/>
          <p:cNvSpPr/>
          <p:nvPr/>
        </p:nvSpPr>
        <p:spPr>
          <a:xfrm>
            <a:off x="6936497" y="2423379"/>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gris</a:t>
            </a:r>
            <a:endParaRPr b="0" i="0" sz="2800" u="none" cap="none" strike="noStrike">
              <a:solidFill>
                <a:srgbClr val="2E75B5"/>
              </a:solidFill>
              <a:latin typeface="Calibri"/>
              <a:ea typeface="Calibri"/>
              <a:cs typeface="Calibri"/>
              <a:sym typeface="Calibri"/>
            </a:endParaRPr>
          </a:p>
        </p:txBody>
      </p:sp>
      <p:sp>
        <p:nvSpPr>
          <p:cNvPr id="432" name="Google Shape;432;p43"/>
          <p:cNvSpPr/>
          <p:nvPr/>
        </p:nvSpPr>
        <p:spPr>
          <a:xfrm>
            <a:off x="1270540" y="4197166"/>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était</a:t>
            </a:r>
            <a:endParaRPr b="0" i="0" sz="2800" u="none" cap="none" strike="noStrike">
              <a:solidFill>
                <a:srgbClr val="2E75B5"/>
              </a:solidFill>
              <a:latin typeface="Calibri"/>
              <a:ea typeface="Calibri"/>
              <a:cs typeface="Calibri"/>
              <a:sym typeface="Calibri"/>
            </a:endParaRPr>
          </a:p>
        </p:txBody>
      </p:sp>
      <p:sp>
        <p:nvSpPr>
          <p:cNvPr id="433" name="Google Shape;433;p43"/>
          <p:cNvSpPr/>
          <p:nvPr/>
        </p:nvSpPr>
        <p:spPr>
          <a:xfrm>
            <a:off x="3371530" y="2446762"/>
            <a:ext cx="1442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bleus</a:t>
            </a:r>
            <a:endParaRPr b="0" i="0" sz="2800" u="none" cap="none" strike="noStrike">
              <a:solidFill>
                <a:srgbClr val="2E75B5"/>
              </a:solidFill>
              <a:latin typeface="Calibri"/>
              <a:ea typeface="Calibri"/>
              <a:cs typeface="Calibri"/>
              <a:sym typeface="Calibri"/>
            </a:endParaRPr>
          </a:p>
        </p:txBody>
      </p:sp>
      <p:sp>
        <p:nvSpPr>
          <p:cNvPr id="434" name="Google Shape;434;p43"/>
          <p:cNvSpPr/>
          <p:nvPr/>
        </p:nvSpPr>
        <p:spPr>
          <a:xfrm>
            <a:off x="1332171" y="1857536"/>
            <a:ext cx="1441712"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avait</a:t>
            </a:r>
            <a:endParaRPr b="0" i="0" sz="2800" u="none" cap="none" strike="noStrike">
              <a:solidFill>
                <a:srgbClr val="2E75B5"/>
              </a:solidFill>
              <a:latin typeface="Calibri"/>
              <a:ea typeface="Calibri"/>
              <a:cs typeface="Calibri"/>
              <a:sym typeface="Calibri"/>
            </a:endParaRPr>
          </a:p>
        </p:txBody>
      </p:sp>
      <p:sp>
        <p:nvSpPr>
          <p:cNvPr id="435" name="Google Shape;435;p43"/>
          <p:cNvSpPr/>
          <p:nvPr/>
        </p:nvSpPr>
        <p:spPr>
          <a:xfrm>
            <a:off x="3205169" y="4614277"/>
            <a:ext cx="1676400" cy="625200"/>
          </a:xfrm>
          <a:prstGeom prst="roundRect">
            <a:avLst>
              <a:gd fmla="val 16667" name="adj"/>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2E75B5"/>
              </a:buClr>
              <a:buSzPts val="2800"/>
              <a:buFont typeface="Calibri"/>
              <a:buNone/>
            </a:pPr>
            <a:r>
              <a:rPr b="0" i="0" lang="fr-FR" sz="2800" u="none" cap="none" strike="noStrike">
                <a:solidFill>
                  <a:srgbClr val="2E75B5"/>
                </a:solidFill>
                <a:latin typeface="Calibri"/>
                <a:ea typeface="Calibri"/>
                <a:cs typeface="Calibri"/>
                <a:sym typeface="Calibri"/>
              </a:rPr>
              <a:t>fatiguée</a:t>
            </a:r>
            <a:endParaRPr b="0" i="0" sz="2800" u="none" cap="none" strike="noStrike">
              <a:solidFill>
                <a:srgbClr val="2E75B5"/>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1" name="Google Shape;111;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1" algn="ctr">
              <a:lnSpc>
                <a:spcPct val="100000"/>
              </a:lnSpc>
              <a:spcBef>
                <a:spcPts val="0"/>
              </a:spcBef>
              <a:spcAft>
                <a:spcPts val="0"/>
              </a:spcAft>
              <a:buClr>
                <a:srgbClr val="000000"/>
              </a:buClr>
              <a:buSzPts val="5400"/>
              <a:buFont typeface="Arial"/>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9" name="Shape 439"/>
        <p:cNvGrpSpPr/>
        <p:nvPr/>
      </p:nvGrpSpPr>
      <p:grpSpPr>
        <a:xfrm>
          <a:off x="0" y="0"/>
          <a:ext cx="0" cy="0"/>
          <a:chOff x="0" y="0"/>
          <a:chExt cx="0" cy="0"/>
        </a:xfrm>
      </p:grpSpPr>
      <p:pic>
        <p:nvPicPr>
          <p:cNvPr id="440" name="Google Shape;440;p44"/>
          <p:cNvPicPr preferRelativeResize="0"/>
          <p:nvPr/>
        </p:nvPicPr>
        <p:blipFill rotWithShape="1">
          <a:blip r:embed="rId3">
            <a:alphaModFix/>
          </a:blip>
          <a:srcRect b="0" l="0" r="0" t="0"/>
          <a:stretch/>
        </p:blipFill>
        <p:spPr>
          <a:xfrm>
            <a:off x="3011296" y="600838"/>
            <a:ext cx="6169409" cy="3030396"/>
          </a:xfrm>
          <a:prstGeom prst="rect">
            <a:avLst/>
          </a:prstGeom>
          <a:noFill/>
          <a:ln>
            <a:noFill/>
          </a:ln>
        </p:spPr>
      </p:pic>
      <p:sp>
        <p:nvSpPr>
          <p:cNvPr id="441" name="Google Shape;441;p44"/>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509"/>
              </a:srgbClr>
            </a:outerShdw>
          </a:effectLst>
        </p:spPr>
        <p:txBody>
          <a:bodyPr anchorCtr="0" anchor="ctr" bIns="36000" lIns="72000" spcFirstLastPara="1" rIns="72000" wrap="square" tIns="36000">
            <a:noAutofit/>
          </a:bodyPr>
          <a:lstStyle/>
          <a:p>
            <a:pPr indent="0" lvl="0" marL="0" marR="0" rtl="0" algn="ctr">
              <a:lnSpc>
                <a:spcPct val="100000"/>
              </a:lnSpc>
              <a:spcBef>
                <a:spcPts val="0"/>
              </a:spcBef>
              <a:spcAft>
                <a:spcPts val="0"/>
              </a:spcAft>
              <a:buClr>
                <a:srgbClr val="000000"/>
              </a:buClr>
              <a:buSzPts val="4000"/>
              <a:buFont typeface="Arial"/>
              <a:buNone/>
            </a:pPr>
            <a:r>
              <a:rPr b="1" i="0" lang="fr-FR" sz="5400" u="none" cap="none" strike="noStrike">
                <a:solidFill>
                  <a:srgbClr val="FFFFFF"/>
                </a:solidFill>
                <a:latin typeface="Arial"/>
                <a:ea typeface="Arial"/>
                <a:cs typeface="Arial"/>
                <a:sym typeface="Arial"/>
              </a:rPr>
              <a:t>Evaluation formative</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45"/>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Faites le portrait physique et moral d’une personne. </a:t>
            </a:r>
            <a:endParaRPr/>
          </a:p>
        </p:txBody>
      </p:sp>
      <p:pic>
        <p:nvPicPr>
          <p:cNvPr id="448" name="Google Shape;448;p45"/>
          <p:cNvPicPr preferRelativeResize="0"/>
          <p:nvPr/>
        </p:nvPicPr>
        <p:blipFill rotWithShape="1">
          <a:blip r:embed="rId3">
            <a:alphaModFix/>
          </a:blip>
          <a:srcRect b="0" l="0" r="0" t="0"/>
          <a:stretch/>
        </p:blipFill>
        <p:spPr>
          <a:xfrm>
            <a:off x="637957" y="1878012"/>
            <a:ext cx="10916085" cy="4653417"/>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6"/>
          <p:cNvSpPr/>
          <p:nvPr/>
        </p:nvSpPr>
        <p:spPr>
          <a:xfrm>
            <a:off x="7873611" y="982608"/>
            <a:ext cx="3966641" cy="5631551"/>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5" name="Google Shape;455;p46"/>
          <p:cNvSpPr/>
          <p:nvPr/>
        </p:nvSpPr>
        <p:spPr>
          <a:xfrm>
            <a:off x="4597241" y="982608"/>
            <a:ext cx="2978193" cy="5772847"/>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6" name="Google Shape;456;p46"/>
          <p:cNvSpPr/>
          <p:nvPr/>
        </p:nvSpPr>
        <p:spPr>
          <a:xfrm>
            <a:off x="214496" y="982609"/>
            <a:ext cx="4345683" cy="5772846"/>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7" name="Google Shape;457;p46"/>
          <p:cNvSpPr txBox="1"/>
          <p:nvPr/>
        </p:nvSpPr>
        <p:spPr>
          <a:xfrm>
            <a:off x="4794152" y="1400174"/>
            <a:ext cx="3149076" cy="363173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chemise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costume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robe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une jupe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un jeans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chaussures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ballerines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des escarpins</a:t>
            </a:r>
            <a:endParaRPr b="0" i="0" sz="1400" u="none" cap="none" strike="noStrike">
              <a:solidFill>
                <a:srgbClr val="000000"/>
              </a:solidFill>
              <a:latin typeface="Arial"/>
              <a:ea typeface="Arial"/>
              <a:cs typeface="Arial"/>
              <a:sym typeface="Arial"/>
            </a:endParaRPr>
          </a:p>
        </p:txBody>
      </p:sp>
      <p:sp>
        <p:nvSpPr>
          <p:cNvPr id="458" name="Google Shape;458;p46"/>
          <p:cNvSpPr txBox="1"/>
          <p:nvPr/>
        </p:nvSpPr>
        <p:spPr>
          <a:xfrm>
            <a:off x="4649413" y="786031"/>
            <a:ext cx="2926021"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Il/Elle portait</a:t>
            </a:r>
            <a:r>
              <a:rPr b="1" i="0" lang="fr-FR" sz="1600" u="none" cap="none" strike="noStrike">
                <a:solidFill>
                  <a:srgbClr val="2E75B5"/>
                </a:solidFill>
                <a:latin typeface="Calibri"/>
                <a:ea typeface="Calibri"/>
                <a:cs typeface="Calibri"/>
                <a:sym typeface="Calibri"/>
              </a:rPr>
              <a:t>….</a:t>
            </a:r>
            <a:endParaRPr b="1" i="0" sz="2800" u="none" cap="none" strike="noStrike">
              <a:solidFill>
                <a:srgbClr val="2E75B5"/>
              </a:solidFill>
              <a:latin typeface="Calibri"/>
              <a:ea typeface="Calibri"/>
              <a:cs typeface="Calibri"/>
              <a:sym typeface="Calibri"/>
            </a:endParaRPr>
          </a:p>
        </p:txBody>
      </p:sp>
      <p:sp>
        <p:nvSpPr>
          <p:cNvPr id="459" name="Google Shape;459;p46"/>
          <p:cNvSpPr txBox="1"/>
          <p:nvPr/>
        </p:nvSpPr>
        <p:spPr>
          <a:xfrm>
            <a:off x="7963913" y="1400174"/>
            <a:ext cx="3876339"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adorable - cool - charmant -  gentil - drôle - honnête - respectueux - généreux / généreuse - aimable - serviable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mignon / mignonne - dynamique - modeste - poli / polie - sincère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595959"/>
                </a:solidFill>
                <a:latin typeface="Calibri"/>
                <a:ea typeface="Calibri"/>
                <a:cs typeface="Calibri"/>
                <a:sym typeface="Calibri"/>
              </a:rPr>
              <a:t>responsable - sensible</a:t>
            </a:r>
            <a:endParaRPr b="0" i="0" sz="1400" u="none" cap="none" strike="noStrike">
              <a:solidFill>
                <a:srgbClr val="000000"/>
              </a:solidFill>
              <a:latin typeface="Arial"/>
              <a:ea typeface="Arial"/>
              <a:cs typeface="Arial"/>
              <a:sym typeface="Arial"/>
            </a:endParaRPr>
          </a:p>
        </p:txBody>
      </p:sp>
      <p:sp>
        <p:nvSpPr>
          <p:cNvPr id="460" name="Google Shape;460;p46"/>
          <p:cNvSpPr txBox="1"/>
          <p:nvPr/>
        </p:nvSpPr>
        <p:spPr>
          <a:xfrm>
            <a:off x="214497" y="1400174"/>
            <a:ext cx="4490421" cy="449350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595959"/>
              </a:buClr>
              <a:buSzPts val="2800"/>
              <a:buFont typeface="Calibri"/>
              <a:buNone/>
            </a:pPr>
            <a:r>
              <a:rPr b="1" i="0" lang="fr-FR" sz="2800" u="none" cap="none" strike="noStrike">
                <a:solidFill>
                  <a:srgbClr val="595959"/>
                </a:solidFill>
                <a:latin typeface="Calibri"/>
                <a:ea typeface="Calibri"/>
                <a:cs typeface="Calibri"/>
                <a:sym typeface="Calibri"/>
              </a:rPr>
              <a:t>les yeux, le nez, le visage, les joues, les oreilles, les cheveux, les lèvres</a:t>
            </a:r>
            <a:r>
              <a:rPr b="0" i="0" lang="fr-FR" sz="16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bleus, verts, noirs, marron</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retroussé, petit, droit</a:t>
            </a:r>
            <a:r>
              <a:rPr b="0" i="0" lang="fr-FR" sz="1600" u="none" cap="none" strike="noStrike">
                <a:solidFill>
                  <a:srgbClr val="7030A0"/>
                </a:solidFill>
                <a:latin typeface="Calibri"/>
                <a:ea typeface="Calibri"/>
                <a:cs typeface="Calibri"/>
                <a:sym typeface="Calibri"/>
              </a:rPr>
              <a:t>…</a:t>
            </a:r>
            <a:r>
              <a:rPr b="1" i="0" lang="fr-FR" sz="2000" u="none" cap="none" strike="noStrike">
                <a:solidFill>
                  <a:srgbClr val="7030A0"/>
                </a:solidFill>
                <a:latin typeface="Calibri"/>
                <a:ea typeface="Calibri"/>
                <a:cs typeface="Calibri"/>
                <a:sym typeface="Calibri"/>
              </a:rPr>
              <a:t> </a:t>
            </a:r>
            <a:r>
              <a:rPr b="1" i="0" lang="fr-FR" sz="2800" u="none" cap="none" strike="noStrike">
                <a:solidFill>
                  <a:srgbClr val="7030A0"/>
                </a:solidFill>
                <a:latin typeface="Calibri"/>
                <a:ea typeface="Calibri"/>
                <a:cs typeface="Calibri"/>
                <a:sym typeface="Calibri"/>
              </a:rPr>
              <a:t>arrondi, ovale</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petites, grandes, lisses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longues, collées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gris, blonds, roux, bouclés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7030A0"/>
              </a:buClr>
              <a:buSzPts val="2800"/>
              <a:buFont typeface="Calibri"/>
              <a:buNone/>
            </a:pPr>
            <a:r>
              <a:rPr b="1" i="0" lang="fr-FR" sz="2800" u="none" cap="none" strike="noStrike">
                <a:solidFill>
                  <a:srgbClr val="7030A0"/>
                </a:solidFill>
                <a:latin typeface="Calibri"/>
                <a:ea typeface="Calibri"/>
                <a:cs typeface="Calibri"/>
                <a:sym typeface="Calibri"/>
              </a:rPr>
              <a:t>fines, charnues</a:t>
            </a:r>
            <a:r>
              <a:rPr b="0" i="0" lang="fr-FR" sz="1600" u="none" cap="none" strike="noStrike">
                <a:solidFill>
                  <a:srgbClr val="7030A0"/>
                </a:solidFill>
                <a:latin typeface="Calibri"/>
                <a:ea typeface="Calibri"/>
                <a:cs typeface="Calibri"/>
                <a:sym typeface="Calibri"/>
              </a:rPr>
              <a:t>…</a:t>
            </a:r>
            <a:endParaRPr b="0" i="0" sz="2800" u="none" cap="none" strike="noStrike">
              <a:solidFill>
                <a:srgbClr val="7030A0"/>
              </a:solidFill>
              <a:latin typeface="Calibri"/>
              <a:ea typeface="Calibri"/>
              <a:cs typeface="Calibri"/>
              <a:sym typeface="Calibri"/>
            </a:endParaRPr>
          </a:p>
        </p:txBody>
      </p:sp>
      <p:sp>
        <p:nvSpPr>
          <p:cNvPr id="461" name="Google Shape;461;p46"/>
          <p:cNvSpPr txBox="1"/>
          <p:nvPr/>
        </p:nvSpPr>
        <p:spPr>
          <a:xfrm>
            <a:off x="214497" y="825130"/>
            <a:ext cx="4345682"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Il/Elle avait</a:t>
            </a:r>
            <a:r>
              <a:rPr b="0" i="0" lang="fr-FR" sz="1600" u="none" cap="none" strike="noStrike">
                <a:solidFill>
                  <a:srgbClr val="000000"/>
                </a:solidFill>
                <a:latin typeface="Calibri"/>
                <a:ea typeface="Calibri"/>
                <a:cs typeface="Calibri"/>
                <a:sym typeface="Calibri"/>
              </a:rPr>
              <a:t> ….</a:t>
            </a:r>
            <a:endParaRPr b="1" i="0" sz="2800" u="none" cap="none" strike="noStrike">
              <a:solidFill>
                <a:srgbClr val="2E75B5"/>
              </a:solidFill>
              <a:latin typeface="Calibri"/>
              <a:ea typeface="Calibri"/>
              <a:cs typeface="Calibri"/>
              <a:sym typeface="Calibri"/>
            </a:endParaRPr>
          </a:p>
        </p:txBody>
      </p:sp>
      <p:sp>
        <p:nvSpPr>
          <p:cNvPr id="462" name="Google Shape;462;p46"/>
          <p:cNvSpPr txBox="1"/>
          <p:nvPr/>
        </p:nvSpPr>
        <p:spPr>
          <a:xfrm>
            <a:off x="7910765" y="786031"/>
            <a:ext cx="3928419" cy="830966"/>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Il/elle était</a:t>
            </a:r>
            <a:r>
              <a:rPr b="0" i="0" lang="fr-FR" sz="1600" u="none" cap="none" strike="noStrike">
                <a:solidFill>
                  <a:schemeClr val="dk1"/>
                </a:solidFill>
                <a:latin typeface="Calibri"/>
                <a:ea typeface="Calibri"/>
                <a:cs typeface="Calibri"/>
                <a:sym typeface="Calibri"/>
              </a:rPr>
              <a:t> ….</a:t>
            </a:r>
            <a:endParaRPr b="0" i="0" sz="900" u="none" cap="none" strike="noStrike">
              <a:solidFill>
                <a:srgbClr val="2E75B5"/>
              </a:solidFill>
              <a:latin typeface="Arial"/>
              <a:ea typeface="Arial"/>
              <a:cs typeface="Arial"/>
              <a:sym typeface="Arial"/>
            </a:endParaRPr>
          </a:p>
        </p:txBody>
      </p:sp>
      <p:sp>
        <p:nvSpPr>
          <p:cNvPr id="463" name="Google Shape;463;p46"/>
          <p:cNvSpPr/>
          <p:nvPr/>
        </p:nvSpPr>
        <p:spPr>
          <a:xfrm>
            <a:off x="2569647" y="238230"/>
            <a:ext cx="4107359" cy="711359"/>
          </a:xfrm>
          <a:prstGeom prst="flowChartTerminator">
            <a:avLst/>
          </a:prstGeom>
          <a:gradFill>
            <a:gsLst>
              <a:gs pos="0">
                <a:srgbClr val="FEE599"/>
              </a:gs>
              <a:gs pos="48000">
                <a:srgbClr val="FFF2CC"/>
              </a:gs>
              <a:gs pos="50000">
                <a:srgbClr val="E1EFD8"/>
              </a:gs>
              <a:gs pos="100000">
                <a:srgbClr val="C4E0B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portrait physique</a:t>
            </a:r>
            <a:endParaRPr b="1" i="0" sz="3200" u="none" cap="none" strike="noStrike">
              <a:solidFill>
                <a:srgbClr val="595959"/>
              </a:solidFill>
              <a:latin typeface="Calibri"/>
              <a:ea typeface="Calibri"/>
              <a:cs typeface="Calibri"/>
              <a:sym typeface="Calibri"/>
            </a:endParaRPr>
          </a:p>
        </p:txBody>
      </p:sp>
      <p:sp>
        <p:nvSpPr>
          <p:cNvPr id="464" name="Google Shape;464;p46"/>
          <p:cNvSpPr/>
          <p:nvPr/>
        </p:nvSpPr>
        <p:spPr>
          <a:xfrm>
            <a:off x="8081616" y="238230"/>
            <a:ext cx="3495068" cy="711359"/>
          </a:xfrm>
          <a:prstGeom prst="flowChartTerminator">
            <a:avLst/>
          </a:prstGeom>
          <a:solidFill>
            <a:srgbClr val="F7CAA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595959"/>
              </a:buClr>
              <a:buSzPts val="3200"/>
              <a:buFont typeface="Calibri"/>
              <a:buNone/>
            </a:pPr>
            <a:r>
              <a:rPr b="1" i="0" lang="fr-FR" sz="3200" u="none" cap="none" strike="noStrike">
                <a:solidFill>
                  <a:srgbClr val="595959"/>
                </a:solidFill>
                <a:latin typeface="Calibri"/>
                <a:ea typeface="Calibri"/>
                <a:cs typeface="Calibri"/>
                <a:sym typeface="Calibri"/>
              </a:rPr>
              <a:t>portrait moral</a:t>
            </a:r>
            <a:endParaRPr b="1" i="0" sz="3200" u="none" cap="none" strike="noStrike">
              <a:solidFill>
                <a:srgbClr val="595959"/>
              </a:solidFill>
              <a:latin typeface="Calibri"/>
              <a:ea typeface="Calibri"/>
              <a:cs typeface="Calibri"/>
              <a:sym typeface="Calibri"/>
            </a:endParaRPr>
          </a:p>
        </p:txBody>
      </p:sp>
      <p:sp>
        <p:nvSpPr>
          <p:cNvPr id="465" name="Google Shape;465;p46"/>
          <p:cNvSpPr/>
          <p:nvPr/>
        </p:nvSpPr>
        <p:spPr>
          <a:xfrm>
            <a:off x="3253129" y="1878143"/>
            <a:ext cx="5774095" cy="1920240"/>
          </a:xfrm>
          <a:prstGeom prst="roundRect">
            <a:avLst>
              <a:gd fmla="val 50000" name="adj"/>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fr-FR" sz="5400" u="none" cap="none" strike="noStrike">
                <a:solidFill>
                  <a:srgbClr val="595959"/>
                </a:solidFill>
                <a:latin typeface="Calibri"/>
                <a:ea typeface="Calibri"/>
                <a:cs typeface="Calibri"/>
                <a:sym typeface="Calibri"/>
              </a:rPr>
              <a:t>Valise à mots</a:t>
            </a:r>
            <a:endParaRPr b="1" i="0" sz="5400" u="none" cap="none" strike="noStrike">
              <a:solidFill>
                <a:srgbClr val="00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465"/>
                                        </p:tgtEl>
                                      </p:cBhvr>
                                    </p:animEffect>
                                    <p:set>
                                      <p:cBhvr>
                                        <p:cTn dur="1" fill="hold">
                                          <p:stCondLst>
                                            <p:cond delay="1000"/>
                                          </p:stCondLst>
                                        </p:cTn>
                                        <p:tgtEl>
                                          <p:spTgt spid="465"/>
                                        </p:tgtEl>
                                        <p:attrNameLst>
                                          <p:attrName>style.visibility</p:attrName>
                                        </p:attrNameLst>
                                      </p:cBhvr>
                                      <p:to>
                                        <p:strVal val="hidden"/>
                                      </p:to>
                                    </p:se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63"/>
                                        </p:tgtEl>
                                        <p:attrNameLst>
                                          <p:attrName>style.visibility</p:attrName>
                                        </p:attrNameLst>
                                      </p:cBhvr>
                                      <p:to>
                                        <p:strVal val="visible"/>
                                      </p:to>
                                    </p:set>
                                    <p:animEffect filter="fade" transition="in">
                                      <p:cBhvr>
                                        <p:cTn dur="1250"/>
                                        <p:tgtEl>
                                          <p:spTgt spid="463"/>
                                        </p:tgtEl>
                                      </p:cBhvr>
                                    </p:animEffect>
                                  </p:childTnLst>
                                </p:cTn>
                              </p:par>
                            </p:childTnLst>
                          </p:cTn>
                        </p:par>
                        <p:par>
                          <p:cTn fill="hold">
                            <p:stCondLst>
                              <p:cond delay="2250"/>
                            </p:stCondLst>
                            <p:childTnLst>
                              <p:par>
                                <p:cTn fill="hold" nodeType="afterEffect" presetClass="entr" presetID="10" presetSubtype="0">
                                  <p:stCondLst>
                                    <p:cond delay="500"/>
                                  </p:stCondLst>
                                  <p:childTnLst>
                                    <p:set>
                                      <p:cBhvr>
                                        <p:cTn dur="1" fill="hold">
                                          <p:stCondLst>
                                            <p:cond delay="0"/>
                                          </p:stCondLst>
                                        </p:cTn>
                                        <p:tgtEl>
                                          <p:spTgt spid="456"/>
                                        </p:tgtEl>
                                        <p:attrNameLst>
                                          <p:attrName>style.visibility</p:attrName>
                                        </p:attrNameLst>
                                      </p:cBhvr>
                                      <p:to>
                                        <p:strVal val="visible"/>
                                      </p:to>
                                    </p:set>
                                    <p:animEffect filter="fade" transition="in">
                                      <p:cBhvr>
                                        <p:cTn dur="1500"/>
                                        <p:tgtEl>
                                          <p:spTgt spid="456"/>
                                        </p:tgtEl>
                                      </p:cBhvr>
                                    </p:animEffect>
                                  </p:childTnLst>
                                </p:cTn>
                              </p:par>
                            </p:childTnLst>
                          </p:cTn>
                        </p:par>
                        <p:par>
                          <p:cTn fill="hold">
                            <p:stCondLst>
                              <p:cond delay="3750"/>
                            </p:stCondLst>
                            <p:childTnLst>
                              <p:par>
                                <p:cTn fill="hold" nodeType="afterEffect" presetClass="entr" presetID="10" presetSubtype="0">
                                  <p:stCondLst>
                                    <p:cond delay="250"/>
                                  </p:stCondLst>
                                  <p:childTnLst>
                                    <p:set>
                                      <p:cBhvr>
                                        <p:cTn dur="1" fill="hold">
                                          <p:stCondLst>
                                            <p:cond delay="0"/>
                                          </p:stCondLst>
                                        </p:cTn>
                                        <p:tgtEl>
                                          <p:spTgt spid="461"/>
                                        </p:tgtEl>
                                        <p:attrNameLst>
                                          <p:attrName>style.visibility</p:attrName>
                                        </p:attrNameLst>
                                      </p:cBhvr>
                                      <p:to>
                                        <p:strVal val="visible"/>
                                      </p:to>
                                    </p:set>
                                    <p:animEffect filter="fade" transition="in">
                                      <p:cBhvr>
                                        <p:cTn dur="500"/>
                                        <p:tgtEl>
                                          <p:spTgt spid="461"/>
                                        </p:tgtEl>
                                      </p:cBhvr>
                                    </p:animEffect>
                                  </p:childTnLst>
                                </p:cTn>
                              </p:par>
                            </p:childTnLst>
                          </p:cTn>
                        </p:par>
                        <p:par>
                          <p:cTn fill="hold">
                            <p:stCondLst>
                              <p:cond delay="4250"/>
                            </p:stCondLst>
                            <p:childTnLst>
                              <p:par>
                                <p:cTn fill="hold" nodeType="afterEffect" presetClass="entr" presetID="10" presetSubtype="0">
                                  <p:stCondLst>
                                    <p:cond delay="500"/>
                                  </p:stCondLst>
                                  <p:childTnLst>
                                    <p:set>
                                      <p:cBhvr>
                                        <p:cTn dur="1" fill="hold">
                                          <p:stCondLst>
                                            <p:cond delay="0"/>
                                          </p:stCondLst>
                                        </p:cTn>
                                        <p:tgtEl>
                                          <p:spTgt spid="460">
                                            <p:txEl>
                                              <p:pRg end="0" st="0"/>
                                            </p:txEl>
                                          </p:spTgt>
                                        </p:tgtEl>
                                        <p:attrNameLst>
                                          <p:attrName>style.visibility</p:attrName>
                                        </p:attrNameLst>
                                      </p:cBhvr>
                                      <p:to>
                                        <p:strVal val="visible"/>
                                      </p:to>
                                    </p:set>
                                    <p:animEffect filter="fade" transition="in">
                                      <p:cBhvr>
                                        <p:cTn dur="1000"/>
                                        <p:tgtEl>
                                          <p:spTgt spid="460">
                                            <p:txEl>
                                              <p:pRg end="0" st="0"/>
                                            </p:txEl>
                                          </p:spTgt>
                                        </p:tgtEl>
                                      </p:cBhvr>
                                    </p:animEffect>
                                  </p:childTnLst>
                                </p:cTn>
                              </p:par>
                            </p:childTnLst>
                          </p:cTn>
                        </p:par>
                        <p:par>
                          <p:cTn fill="hold">
                            <p:stCondLst>
                              <p:cond delay="5250"/>
                            </p:stCondLst>
                            <p:childTnLst>
                              <p:par>
                                <p:cTn fill="hold" nodeType="afterEffect" presetClass="entr" presetID="10" presetSubtype="0">
                                  <p:stCondLst>
                                    <p:cond delay="500"/>
                                  </p:stCondLst>
                                  <p:childTnLst>
                                    <p:set>
                                      <p:cBhvr>
                                        <p:cTn dur="1" fill="hold">
                                          <p:stCondLst>
                                            <p:cond delay="0"/>
                                          </p:stCondLst>
                                        </p:cTn>
                                        <p:tgtEl>
                                          <p:spTgt spid="460">
                                            <p:txEl>
                                              <p:pRg end="1" st="1"/>
                                            </p:txEl>
                                          </p:spTgt>
                                        </p:tgtEl>
                                        <p:attrNameLst>
                                          <p:attrName>style.visibility</p:attrName>
                                        </p:attrNameLst>
                                      </p:cBhvr>
                                      <p:to>
                                        <p:strVal val="visible"/>
                                      </p:to>
                                    </p:set>
                                    <p:animEffect filter="fade" transition="in">
                                      <p:cBhvr>
                                        <p:cTn dur="1000"/>
                                        <p:tgtEl>
                                          <p:spTgt spid="460">
                                            <p:txEl>
                                              <p:pRg end="1" st="1"/>
                                            </p:txEl>
                                          </p:spTgt>
                                        </p:tgtEl>
                                      </p:cBhvr>
                                    </p:animEffect>
                                  </p:childTnLst>
                                </p:cTn>
                              </p:par>
                            </p:childTnLst>
                          </p:cTn>
                        </p:par>
                        <p:par>
                          <p:cTn fill="hold">
                            <p:stCondLst>
                              <p:cond delay="6250"/>
                            </p:stCondLst>
                            <p:childTnLst>
                              <p:par>
                                <p:cTn fill="hold" nodeType="afterEffect" presetClass="entr" presetID="10" presetSubtype="0">
                                  <p:stCondLst>
                                    <p:cond delay="500"/>
                                  </p:stCondLst>
                                  <p:childTnLst>
                                    <p:set>
                                      <p:cBhvr>
                                        <p:cTn dur="1" fill="hold">
                                          <p:stCondLst>
                                            <p:cond delay="0"/>
                                          </p:stCondLst>
                                        </p:cTn>
                                        <p:tgtEl>
                                          <p:spTgt spid="460">
                                            <p:txEl>
                                              <p:pRg end="2" st="2"/>
                                            </p:txEl>
                                          </p:spTgt>
                                        </p:tgtEl>
                                        <p:attrNameLst>
                                          <p:attrName>style.visibility</p:attrName>
                                        </p:attrNameLst>
                                      </p:cBhvr>
                                      <p:to>
                                        <p:strVal val="visible"/>
                                      </p:to>
                                    </p:set>
                                    <p:animEffect filter="fade" transition="in">
                                      <p:cBhvr>
                                        <p:cTn dur="1000"/>
                                        <p:tgtEl>
                                          <p:spTgt spid="460">
                                            <p:txEl>
                                              <p:pRg end="2" st="2"/>
                                            </p:txEl>
                                          </p:spTgt>
                                        </p:tgtEl>
                                      </p:cBhvr>
                                    </p:animEffect>
                                  </p:childTnLst>
                                </p:cTn>
                              </p:par>
                            </p:childTnLst>
                          </p:cTn>
                        </p:par>
                        <p:par>
                          <p:cTn fill="hold">
                            <p:stCondLst>
                              <p:cond delay="7250"/>
                            </p:stCondLst>
                            <p:childTnLst>
                              <p:par>
                                <p:cTn fill="hold" nodeType="afterEffect" presetClass="entr" presetID="10" presetSubtype="0">
                                  <p:stCondLst>
                                    <p:cond delay="500"/>
                                  </p:stCondLst>
                                  <p:childTnLst>
                                    <p:set>
                                      <p:cBhvr>
                                        <p:cTn dur="1" fill="hold">
                                          <p:stCondLst>
                                            <p:cond delay="0"/>
                                          </p:stCondLst>
                                        </p:cTn>
                                        <p:tgtEl>
                                          <p:spTgt spid="460">
                                            <p:txEl>
                                              <p:pRg end="3" st="3"/>
                                            </p:txEl>
                                          </p:spTgt>
                                        </p:tgtEl>
                                        <p:attrNameLst>
                                          <p:attrName>style.visibility</p:attrName>
                                        </p:attrNameLst>
                                      </p:cBhvr>
                                      <p:to>
                                        <p:strVal val="visible"/>
                                      </p:to>
                                    </p:set>
                                    <p:animEffect filter="fade" transition="in">
                                      <p:cBhvr>
                                        <p:cTn dur="1000"/>
                                        <p:tgtEl>
                                          <p:spTgt spid="460">
                                            <p:txEl>
                                              <p:pRg end="3" st="3"/>
                                            </p:txEl>
                                          </p:spTgt>
                                        </p:tgtEl>
                                      </p:cBhvr>
                                    </p:animEffect>
                                  </p:childTnLst>
                                </p:cTn>
                              </p:par>
                            </p:childTnLst>
                          </p:cTn>
                        </p:par>
                        <p:par>
                          <p:cTn fill="hold">
                            <p:stCondLst>
                              <p:cond delay="8250"/>
                            </p:stCondLst>
                            <p:childTnLst>
                              <p:par>
                                <p:cTn fill="hold" nodeType="afterEffect" presetClass="entr" presetID="10" presetSubtype="0">
                                  <p:stCondLst>
                                    <p:cond delay="500"/>
                                  </p:stCondLst>
                                  <p:childTnLst>
                                    <p:set>
                                      <p:cBhvr>
                                        <p:cTn dur="1" fill="hold">
                                          <p:stCondLst>
                                            <p:cond delay="0"/>
                                          </p:stCondLst>
                                        </p:cTn>
                                        <p:tgtEl>
                                          <p:spTgt spid="460">
                                            <p:txEl>
                                              <p:pRg end="4" st="4"/>
                                            </p:txEl>
                                          </p:spTgt>
                                        </p:tgtEl>
                                        <p:attrNameLst>
                                          <p:attrName>style.visibility</p:attrName>
                                        </p:attrNameLst>
                                      </p:cBhvr>
                                      <p:to>
                                        <p:strVal val="visible"/>
                                      </p:to>
                                    </p:set>
                                    <p:animEffect filter="fade" transition="in">
                                      <p:cBhvr>
                                        <p:cTn dur="1000"/>
                                        <p:tgtEl>
                                          <p:spTgt spid="460">
                                            <p:txEl>
                                              <p:pRg end="4" st="4"/>
                                            </p:txEl>
                                          </p:spTgt>
                                        </p:tgtEl>
                                      </p:cBhvr>
                                    </p:animEffect>
                                  </p:childTnLst>
                                </p:cTn>
                              </p:par>
                            </p:childTnLst>
                          </p:cTn>
                        </p:par>
                        <p:par>
                          <p:cTn fill="hold">
                            <p:stCondLst>
                              <p:cond delay="9250"/>
                            </p:stCondLst>
                            <p:childTnLst>
                              <p:par>
                                <p:cTn fill="hold" nodeType="afterEffect" presetClass="entr" presetID="10" presetSubtype="0">
                                  <p:stCondLst>
                                    <p:cond delay="500"/>
                                  </p:stCondLst>
                                  <p:childTnLst>
                                    <p:set>
                                      <p:cBhvr>
                                        <p:cTn dur="1" fill="hold">
                                          <p:stCondLst>
                                            <p:cond delay="0"/>
                                          </p:stCondLst>
                                        </p:cTn>
                                        <p:tgtEl>
                                          <p:spTgt spid="460">
                                            <p:txEl>
                                              <p:pRg end="5" st="5"/>
                                            </p:txEl>
                                          </p:spTgt>
                                        </p:tgtEl>
                                        <p:attrNameLst>
                                          <p:attrName>style.visibility</p:attrName>
                                        </p:attrNameLst>
                                      </p:cBhvr>
                                      <p:to>
                                        <p:strVal val="visible"/>
                                      </p:to>
                                    </p:set>
                                    <p:animEffect filter="fade" transition="in">
                                      <p:cBhvr>
                                        <p:cTn dur="1000"/>
                                        <p:tgtEl>
                                          <p:spTgt spid="460">
                                            <p:txEl>
                                              <p:pRg end="5" st="5"/>
                                            </p:txEl>
                                          </p:spTgt>
                                        </p:tgtEl>
                                      </p:cBhvr>
                                    </p:animEffect>
                                  </p:childTnLst>
                                </p:cTn>
                              </p:par>
                            </p:childTnLst>
                          </p:cTn>
                        </p:par>
                        <p:par>
                          <p:cTn fill="hold">
                            <p:stCondLst>
                              <p:cond delay="10250"/>
                            </p:stCondLst>
                            <p:childTnLst>
                              <p:par>
                                <p:cTn fill="hold" nodeType="afterEffect" presetClass="entr" presetID="10" presetSubtype="0">
                                  <p:stCondLst>
                                    <p:cond delay="500"/>
                                  </p:stCondLst>
                                  <p:childTnLst>
                                    <p:set>
                                      <p:cBhvr>
                                        <p:cTn dur="1" fill="hold">
                                          <p:stCondLst>
                                            <p:cond delay="0"/>
                                          </p:stCondLst>
                                        </p:cTn>
                                        <p:tgtEl>
                                          <p:spTgt spid="460">
                                            <p:txEl>
                                              <p:pRg end="6" st="6"/>
                                            </p:txEl>
                                          </p:spTgt>
                                        </p:tgtEl>
                                        <p:attrNameLst>
                                          <p:attrName>style.visibility</p:attrName>
                                        </p:attrNameLst>
                                      </p:cBhvr>
                                      <p:to>
                                        <p:strVal val="visible"/>
                                      </p:to>
                                    </p:set>
                                    <p:animEffect filter="fade" transition="in">
                                      <p:cBhvr>
                                        <p:cTn dur="1000"/>
                                        <p:tgtEl>
                                          <p:spTgt spid="460">
                                            <p:txEl>
                                              <p:pRg end="6" st="6"/>
                                            </p:txEl>
                                          </p:spTgt>
                                        </p:tgtEl>
                                      </p:cBhvr>
                                    </p:animEffect>
                                  </p:childTnLst>
                                </p:cTn>
                              </p:par>
                            </p:childTnLst>
                          </p:cTn>
                        </p:par>
                        <p:par>
                          <p:cTn fill="hold">
                            <p:stCondLst>
                              <p:cond delay="11250"/>
                            </p:stCondLst>
                            <p:childTnLst>
                              <p:par>
                                <p:cTn fill="hold" nodeType="afterEffect" presetClass="entr" presetID="10" presetSubtype="0">
                                  <p:stCondLst>
                                    <p:cond delay="500"/>
                                  </p:stCondLst>
                                  <p:childTnLst>
                                    <p:set>
                                      <p:cBhvr>
                                        <p:cTn dur="1" fill="hold">
                                          <p:stCondLst>
                                            <p:cond delay="0"/>
                                          </p:stCondLst>
                                        </p:cTn>
                                        <p:tgtEl>
                                          <p:spTgt spid="455"/>
                                        </p:tgtEl>
                                        <p:attrNameLst>
                                          <p:attrName>style.visibility</p:attrName>
                                        </p:attrNameLst>
                                      </p:cBhvr>
                                      <p:to>
                                        <p:strVal val="visible"/>
                                      </p:to>
                                    </p:set>
                                    <p:animEffect filter="fade" transition="in">
                                      <p:cBhvr>
                                        <p:cTn dur="1500"/>
                                        <p:tgtEl>
                                          <p:spTgt spid="455"/>
                                        </p:tgtEl>
                                      </p:cBhvr>
                                    </p:animEffect>
                                  </p:childTnLst>
                                </p:cTn>
                              </p:par>
                            </p:childTnLst>
                          </p:cTn>
                        </p:par>
                        <p:par>
                          <p:cTn fill="hold">
                            <p:stCondLst>
                              <p:cond delay="12750"/>
                            </p:stCondLst>
                            <p:childTnLst>
                              <p:par>
                                <p:cTn fill="hold" nodeType="afterEffect" presetClass="entr" presetID="10" presetSubtype="0">
                                  <p:stCondLst>
                                    <p:cond delay="50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childTnLst>
                          </p:cTn>
                        </p:par>
                        <p:par>
                          <p:cTn fill="hold">
                            <p:stCondLst>
                              <p:cond delay="13250"/>
                            </p:stCondLst>
                            <p:childTnLst>
                              <p:par>
                                <p:cTn fill="hold" nodeType="afterEffect" presetClass="entr" presetID="10" presetSubtype="0">
                                  <p:stCondLst>
                                    <p:cond delay="500"/>
                                  </p:stCondLst>
                                  <p:childTnLst>
                                    <p:set>
                                      <p:cBhvr>
                                        <p:cTn dur="1" fill="hold">
                                          <p:stCondLst>
                                            <p:cond delay="0"/>
                                          </p:stCondLst>
                                        </p:cTn>
                                        <p:tgtEl>
                                          <p:spTgt spid="457">
                                            <p:txEl>
                                              <p:pRg end="0" st="0"/>
                                            </p:txEl>
                                          </p:spTgt>
                                        </p:tgtEl>
                                        <p:attrNameLst>
                                          <p:attrName>style.visibility</p:attrName>
                                        </p:attrNameLst>
                                      </p:cBhvr>
                                      <p:to>
                                        <p:strVal val="visible"/>
                                      </p:to>
                                    </p:set>
                                    <p:animEffect filter="fade" transition="in">
                                      <p:cBhvr>
                                        <p:cTn dur="1000"/>
                                        <p:tgtEl>
                                          <p:spTgt spid="457">
                                            <p:txEl>
                                              <p:pRg end="0" st="0"/>
                                            </p:txEl>
                                          </p:spTgt>
                                        </p:tgtEl>
                                      </p:cBhvr>
                                    </p:animEffect>
                                  </p:childTnLst>
                                </p:cTn>
                              </p:par>
                            </p:childTnLst>
                          </p:cTn>
                        </p:par>
                        <p:par>
                          <p:cTn fill="hold">
                            <p:stCondLst>
                              <p:cond delay="14250"/>
                            </p:stCondLst>
                            <p:childTnLst>
                              <p:par>
                                <p:cTn fill="hold" nodeType="afterEffect" presetClass="entr" presetID="10" presetSubtype="0">
                                  <p:stCondLst>
                                    <p:cond delay="500"/>
                                  </p:stCondLst>
                                  <p:childTnLst>
                                    <p:set>
                                      <p:cBhvr>
                                        <p:cTn dur="1" fill="hold">
                                          <p:stCondLst>
                                            <p:cond delay="0"/>
                                          </p:stCondLst>
                                        </p:cTn>
                                        <p:tgtEl>
                                          <p:spTgt spid="457">
                                            <p:txEl>
                                              <p:pRg end="1" st="1"/>
                                            </p:txEl>
                                          </p:spTgt>
                                        </p:tgtEl>
                                        <p:attrNameLst>
                                          <p:attrName>style.visibility</p:attrName>
                                        </p:attrNameLst>
                                      </p:cBhvr>
                                      <p:to>
                                        <p:strVal val="visible"/>
                                      </p:to>
                                    </p:set>
                                    <p:animEffect filter="fade" transition="in">
                                      <p:cBhvr>
                                        <p:cTn dur="1000"/>
                                        <p:tgtEl>
                                          <p:spTgt spid="457">
                                            <p:txEl>
                                              <p:pRg end="1" st="1"/>
                                            </p:txEl>
                                          </p:spTgt>
                                        </p:tgtEl>
                                      </p:cBhvr>
                                    </p:animEffect>
                                  </p:childTnLst>
                                </p:cTn>
                              </p:par>
                            </p:childTnLst>
                          </p:cTn>
                        </p:par>
                        <p:par>
                          <p:cTn fill="hold">
                            <p:stCondLst>
                              <p:cond delay="15250"/>
                            </p:stCondLst>
                            <p:childTnLst>
                              <p:par>
                                <p:cTn fill="hold" nodeType="afterEffect" presetClass="entr" presetID="10" presetSubtype="0">
                                  <p:stCondLst>
                                    <p:cond delay="500"/>
                                  </p:stCondLst>
                                  <p:childTnLst>
                                    <p:set>
                                      <p:cBhvr>
                                        <p:cTn dur="1" fill="hold">
                                          <p:stCondLst>
                                            <p:cond delay="0"/>
                                          </p:stCondLst>
                                        </p:cTn>
                                        <p:tgtEl>
                                          <p:spTgt spid="457">
                                            <p:txEl>
                                              <p:pRg end="2" st="2"/>
                                            </p:txEl>
                                          </p:spTgt>
                                        </p:tgtEl>
                                        <p:attrNameLst>
                                          <p:attrName>style.visibility</p:attrName>
                                        </p:attrNameLst>
                                      </p:cBhvr>
                                      <p:to>
                                        <p:strVal val="visible"/>
                                      </p:to>
                                    </p:set>
                                    <p:animEffect filter="fade" transition="in">
                                      <p:cBhvr>
                                        <p:cTn dur="1000"/>
                                        <p:tgtEl>
                                          <p:spTgt spid="457">
                                            <p:txEl>
                                              <p:pRg end="2" st="2"/>
                                            </p:txEl>
                                          </p:spTgt>
                                        </p:tgtEl>
                                      </p:cBhvr>
                                    </p:animEffect>
                                  </p:childTnLst>
                                </p:cTn>
                              </p:par>
                            </p:childTnLst>
                          </p:cTn>
                        </p:par>
                        <p:par>
                          <p:cTn fill="hold">
                            <p:stCondLst>
                              <p:cond delay="16250"/>
                            </p:stCondLst>
                            <p:childTnLst>
                              <p:par>
                                <p:cTn fill="hold" nodeType="afterEffect" presetClass="entr" presetID="10" presetSubtype="0">
                                  <p:stCondLst>
                                    <p:cond delay="500"/>
                                  </p:stCondLst>
                                  <p:childTnLst>
                                    <p:set>
                                      <p:cBhvr>
                                        <p:cTn dur="1" fill="hold">
                                          <p:stCondLst>
                                            <p:cond delay="0"/>
                                          </p:stCondLst>
                                        </p:cTn>
                                        <p:tgtEl>
                                          <p:spTgt spid="457">
                                            <p:txEl>
                                              <p:pRg end="3" st="3"/>
                                            </p:txEl>
                                          </p:spTgt>
                                        </p:tgtEl>
                                        <p:attrNameLst>
                                          <p:attrName>style.visibility</p:attrName>
                                        </p:attrNameLst>
                                      </p:cBhvr>
                                      <p:to>
                                        <p:strVal val="visible"/>
                                      </p:to>
                                    </p:set>
                                    <p:animEffect filter="fade" transition="in">
                                      <p:cBhvr>
                                        <p:cTn dur="1000"/>
                                        <p:tgtEl>
                                          <p:spTgt spid="457">
                                            <p:txEl>
                                              <p:pRg end="3" st="3"/>
                                            </p:txEl>
                                          </p:spTgt>
                                        </p:tgtEl>
                                      </p:cBhvr>
                                    </p:animEffect>
                                  </p:childTnLst>
                                </p:cTn>
                              </p:par>
                            </p:childTnLst>
                          </p:cTn>
                        </p:par>
                        <p:par>
                          <p:cTn fill="hold">
                            <p:stCondLst>
                              <p:cond delay="17250"/>
                            </p:stCondLst>
                            <p:childTnLst>
                              <p:par>
                                <p:cTn fill="hold" nodeType="afterEffect" presetClass="entr" presetID="10" presetSubtype="0">
                                  <p:stCondLst>
                                    <p:cond delay="500"/>
                                  </p:stCondLst>
                                  <p:childTnLst>
                                    <p:set>
                                      <p:cBhvr>
                                        <p:cTn dur="1" fill="hold">
                                          <p:stCondLst>
                                            <p:cond delay="0"/>
                                          </p:stCondLst>
                                        </p:cTn>
                                        <p:tgtEl>
                                          <p:spTgt spid="457">
                                            <p:txEl>
                                              <p:pRg end="4" st="4"/>
                                            </p:txEl>
                                          </p:spTgt>
                                        </p:tgtEl>
                                        <p:attrNameLst>
                                          <p:attrName>style.visibility</p:attrName>
                                        </p:attrNameLst>
                                      </p:cBhvr>
                                      <p:to>
                                        <p:strVal val="visible"/>
                                      </p:to>
                                    </p:set>
                                    <p:animEffect filter="fade" transition="in">
                                      <p:cBhvr>
                                        <p:cTn dur="1000"/>
                                        <p:tgtEl>
                                          <p:spTgt spid="457">
                                            <p:txEl>
                                              <p:pRg end="4" st="4"/>
                                            </p:txEl>
                                          </p:spTgt>
                                        </p:tgtEl>
                                      </p:cBhvr>
                                    </p:animEffect>
                                  </p:childTnLst>
                                </p:cTn>
                              </p:par>
                            </p:childTnLst>
                          </p:cTn>
                        </p:par>
                        <p:par>
                          <p:cTn fill="hold">
                            <p:stCondLst>
                              <p:cond delay="18250"/>
                            </p:stCondLst>
                            <p:childTnLst>
                              <p:par>
                                <p:cTn fill="hold" nodeType="afterEffect" presetClass="entr" presetID="10" presetSubtype="0">
                                  <p:stCondLst>
                                    <p:cond delay="500"/>
                                  </p:stCondLst>
                                  <p:childTnLst>
                                    <p:set>
                                      <p:cBhvr>
                                        <p:cTn dur="1" fill="hold">
                                          <p:stCondLst>
                                            <p:cond delay="0"/>
                                          </p:stCondLst>
                                        </p:cTn>
                                        <p:tgtEl>
                                          <p:spTgt spid="457">
                                            <p:txEl>
                                              <p:pRg end="5" st="5"/>
                                            </p:txEl>
                                          </p:spTgt>
                                        </p:tgtEl>
                                        <p:attrNameLst>
                                          <p:attrName>style.visibility</p:attrName>
                                        </p:attrNameLst>
                                      </p:cBhvr>
                                      <p:to>
                                        <p:strVal val="visible"/>
                                      </p:to>
                                    </p:set>
                                    <p:animEffect filter="fade" transition="in">
                                      <p:cBhvr>
                                        <p:cTn dur="1000"/>
                                        <p:tgtEl>
                                          <p:spTgt spid="457">
                                            <p:txEl>
                                              <p:pRg end="5" st="5"/>
                                            </p:txEl>
                                          </p:spTgt>
                                        </p:tgtEl>
                                      </p:cBhvr>
                                    </p:animEffect>
                                  </p:childTnLst>
                                </p:cTn>
                              </p:par>
                            </p:childTnLst>
                          </p:cTn>
                        </p:par>
                        <p:par>
                          <p:cTn fill="hold">
                            <p:stCondLst>
                              <p:cond delay="19250"/>
                            </p:stCondLst>
                            <p:childTnLst>
                              <p:par>
                                <p:cTn fill="hold" nodeType="afterEffect" presetClass="entr" presetID="10" presetSubtype="0">
                                  <p:stCondLst>
                                    <p:cond delay="500"/>
                                  </p:stCondLst>
                                  <p:childTnLst>
                                    <p:set>
                                      <p:cBhvr>
                                        <p:cTn dur="1" fill="hold">
                                          <p:stCondLst>
                                            <p:cond delay="0"/>
                                          </p:stCondLst>
                                        </p:cTn>
                                        <p:tgtEl>
                                          <p:spTgt spid="457">
                                            <p:txEl>
                                              <p:pRg end="6" st="6"/>
                                            </p:txEl>
                                          </p:spTgt>
                                        </p:tgtEl>
                                        <p:attrNameLst>
                                          <p:attrName>style.visibility</p:attrName>
                                        </p:attrNameLst>
                                      </p:cBhvr>
                                      <p:to>
                                        <p:strVal val="visible"/>
                                      </p:to>
                                    </p:set>
                                    <p:animEffect filter="fade" transition="in">
                                      <p:cBhvr>
                                        <p:cTn dur="1000"/>
                                        <p:tgtEl>
                                          <p:spTgt spid="457">
                                            <p:txEl>
                                              <p:pRg end="6" st="6"/>
                                            </p:txEl>
                                          </p:spTgt>
                                        </p:tgtEl>
                                      </p:cBhvr>
                                    </p:animEffect>
                                  </p:childTnLst>
                                </p:cTn>
                              </p:par>
                            </p:childTnLst>
                          </p:cTn>
                        </p:par>
                        <p:par>
                          <p:cTn fill="hold">
                            <p:stCondLst>
                              <p:cond delay="20250"/>
                            </p:stCondLst>
                            <p:childTnLst>
                              <p:par>
                                <p:cTn fill="hold" nodeType="afterEffect" presetClass="entr" presetID="10" presetSubtype="0">
                                  <p:stCondLst>
                                    <p:cond delay="500"/>
                                  </p:stCondLst>
                                  <p:childTnLst>
                                    <p:set>
                                      <p:cBhvr>
                                        <p:cTn dur="1" fill="hold">
                                          <p:stCondLst>
                                            <p:cond delay="0"/>
                                          </p:stCondLst>
                                        </p:cTn>
                                        <p:tgtEl>
                                          <p:spTgt spid="457">
                                            <p:txEl>
                                              <p:pRg end="7" st="7"/>
                                            </p:txEl>
                                          </p:spTgt>
                                        </p:tgtEl>
                                        <p:attrNameLst>
                                          <p:attrName>style.visibility</p:attrName>
                                        </p:attrNameLst>
                                      </p:cBhvr>
                                      <p:to>
                                        <p:strVal val="visible"/>
                                      </p:to>
                                    </p:set>
                                    <p:animEffect filter="fade" transition="in">
                                      <p:cBhvr>
                                        <p:cTn dur="1000"/>
                                        <p:tgtEl>
                                          <p:spTgt spid="457">
                                            <p:txEl>
                                              <p:pRg end="7" st="7"/>
                                            </p:txEl>
                                          </p:spTgt>
                                        </p:tgtEl>
                                      </p:cBhvr>
                                    </p:animEffect>
                                  </p:childTnLst>
                                </p:cTn>
                              </p:par>
                            </p:childTnLst>
                          </p:cTn>
                        </p:par>
                        <p:par>
                          <p:cTn fill="hold">
                            <p:stCondLst>
                              <p:cond delay="21250"/>
                            </p:stCondLst>
                            <p:childTnLst>
                              <p:par>
                                <p:cTn fill="hold" nodeType="afterEffect" presetClass="entr" presetID="10" presetSubtype="0">
                                  <p:stCondLst>
                                    <p:cond delay="500"/>
                                  </p:stCondLst>
                                  <p:childTnLst>
                                    <p:set>
                                      <p:cBhvr>
                                        <p:cTn dur="1" fill="hold">
                                          <p:stCondLst>
                                            <p:cond delay="0"/>
                                          </p:stCondLst>
                                        </p:cTn>
                                        <p:tgtEl>
                                          <p:spTgt spid="464"/>
                                        </p:tgtEl>
                                        <p:attrNameLst>
                                          <p:attrName>style.visibility</p:attrName>
                                        </p:attrNameLst>
                                      </p:cBhvr>
                                      <p:to>
                                        <p:strVal val="visible"/>
                                      </p:to>
                                    </p:set>
                                    <p:animEffect filter="fade" transition="in">
                                      <p:cBhvr>
                                        <p:cTn dur="1000"/>
                                        <p:tgtEl>
                                          <p:spTgt spid="464"/>
                                        </p:tgtEl>
                                      </p:cBhvr>
                                    </p:animEffect>
                                  </p:childTnLst>
                                </p:cTn>
                              </p:par>
                            </p:childTnLst>
                          </p:cTn>
                        </p:par>
                        <p:par>
                          <p:cTn fill="hold">
                            <p:stCondLst>
                              <p:cond delay="22250"/>
                            </p:stCondLst>
                            <p:childTnLst>
                              <p:par>
                                <p:cTn fill="hold" nodeType="afterEffect" presetClass="entr" presetID="10" presetSubtype="0">
                                  <p:stCondLst>
                                    <p:cond delay="500"/>
                                  </p:stCondLst>
                                  <p:childTnLst>
                                    <p:set>
                                      <p:cBhvr>
                                        <p:cTn dur="1" fill="hold">
                                          <p:stCondLst>
                                            <p:cond delay="0"/>
                                          </p:stCondLst>
                                        </p:cTn>
                                        <p:tgtEl>
                                          <p:spTgt spid="454"/>
                                        </p:tgtEl>
                                        <p:attrNameLst>
                                          <p:attrName>style.visibility</p:attrName>
                                        </p:attrNameLst>
                                      </p:cBhvr>
                                      <p:to>
                                        <p:strVal val="visible"/>
                                      </p:to>
                                    </p:set>
                                    <p:animEffect filter="fade" transition="in">
                                      <p:cBhvr>
                                        <p:cTn dur="1750"/>
                                        <p:tgtEl>
                                          <p:spTgt spid="454"/>
                                        </p:tgtEl>
                                      </p:cBhvr>
                                    </p:animEffect>
                                  </p:childTnLst>
                                </p:cTn>
                              </p:par>
                            </p:childTnLst>
                          </p:cTn>
                        </p:par>
                        <p:par>
                          <p:cTn fill="hold">
                            <p:stCondLst>
                              <p:cond delay="24000"/>
                            </p:stCondLst>
                            <p:childTnLst>
                              <p:par>
                                <p:cTn fill="hold" nodeType="afterEffect" presetClass="entr" presetID="10" presetSubtype="0">
                                  <p:stCondLst>
                                    <p:cond delay="500"/>
                                  </p:stCondLst>
                                  <p:childTnLst>
                                    <p:set>
                                      <p:cBhvr>
                                        <p:cTn dur="1" fill="hold">
                                          <p:stCondLst>
                                            <p:cond delay="0"/>
                                          </p:stCondLst>
                                        </p:cTn>
                                        <p:tgtEl>
                                          <p:spTgt spid="462"/>
                                        </p:tgtEl>
                                        <p:attrNameLst>
                                          <p:attrName>style.visibility</p:attrName>
                                        </p:attrNameLst>
                                      </p:cBhvr>
                                      <p:to>
                                        <p:strVal val="visible"/>
                                      </p:to>
                                    </p:set>
                                    <p:animEffect filter="fade" transition="in">
                                      <p:cBhvr>
                                        <p:cTn dur="500"/>
                                        <p:tgtEl>
                                          <p:spTgt spid="462"/>
                                        </p:tgtEl>
                                      </p:cBhvr>
                                    </p:animEffect>
                                  </p:childTnLst>
                                </p:cTn>
                              </p:par>
                            </p:childTnLst>
                          </p:cTn>
                        </p:par>
                        <p:par>
                          <p:cTn fill="hold">
                            <p:stCondLst>
                              <p:cond delay="24500"/>
                            </p:stCondLst>
                            <p:childTnLst>
                              <p:par>
                                <p:cTn fill="hold" nodeType="afterEffect" presetClass="entr" presetID="10" presetSubtype="0">
                                  <p:stCondLst>
                                    <p:cond delay="500"/>
                                  </p:stCondLst>
                                  <p:childTnLst>
                                    <p:set>
                                      <p:cBhvr>
                                        <p:cTn dur="1" fill="hold">
                                          <p:stCondLst>
                                            <p:cond delay="0"/>
                                          </p:stCondLst>
                                        </p:cTn>
                                        <p:tgtEl>
                                          <p:spTgt spid="459">
                                            <p:txEl>
                                              <p:pRg end="0" st="0"/>
                                            </p:txEl>
                                          </p:spTgt>
                                        </p:tgtEl>
                                        <p:attrNameLst>
                                          <p:attrName>style.visibility</p:attrName>
                                        </p:attrNameLst>
                                      </p:cBhvr>
                                      <p:to>
                                        <p:strVal val="visible"/>
                                      </p:to>
                                    </p:set>
                                    <p:animEffect filter="fade" transition="in">
                                      <p:cBhvr>
                                        <p:cTn dur="1000"/>
                                        <p:tgtEl>
                                          <p:spTgt spid="459">
                                            <p:txEl>
                                              <p:pRg end="0" st="0"/>
                                            </p:txEl>
                                          </p:spTgt>
                                        </p:tgtEl>
                                      </p:cBhvr>
                                    </p:animEffect>
                                  </p:childTnLst>
                                </p:cTn>
                              </p:par>
                            </p:childTnLst>
                          </p:cTn>
                        </p:par>
                        <p:par>
                          <p:cTn fill="hold">
                            <p:stCondLst>
                              <p:cond delay="25500"/>
                            </p:stCondLst>
                            <p:childTnLst>
                              <p:par>
                                <p:cTn fill="hold" nodeType="afterEffect" presetClass="entr" presetID="10" presetSubtype="0">
                                  <p:stCondLst>
                                    <p:cond delay="500"/>
                                  </p:stCondLst>
                                  <p:childTnLst>
                                    <p:set>
                                      <p:cBhvr>
                                        <p:cTn dur="1" fill="hold">
                                          <p:stCondLst>
                                            <p:cond delay="0"/>
                                          </p:stCondLst>
                                        </p:cTn>
                                        <p:tgtEl>
                                          <p:spTgt spid="459">
                                            <p:txEl>
                                              <p:pRg end="1" st="1"/>
                                            </p:txEl>
                                          </p:spTgt>
                                        </p:tgtEl>
                                        <p:attrNameLst>
                                          <p:attrName>style.visibility</p:attrName>
                                        </p:attrNameLst>
                                      </p:cBhvr>
                                      <p:to>
                                        <p:strVal val="visible"/>
                                      </p:to>
                                    </p:set>
                                    <p:animEffect filter="fade" transition="in">
                                      <p:cBhvr>
                                        <p:cTn dur="1000"/>
                                        <p:tgtEl>
                                          <p:spTgt spid="459">
                                            <p:txEl>
                                              <p:pRg end="1" st="1"/>
                                            </p:txEl>
                                          </p:spTgt>
                                        </p:tgtEl>
                                      </p:cBhvr>
                                    </p:animEffect>
                                  </p:childTnLst>
                                </p:cTn>
                              </p:par>
                            </p:childTnLst>
                          </p:cTn>
                        </p:par>
                        <p:par>
                          <p:cTn fill="hold">
                            <p:stCondLst>
                              <p:cond delay="26500"/>
                            </p:stCondLst>
                            <p:childTnLst>
                              <p:par>
                                <p:cTn fill="hold" nodeType="afterEffect" presetClass="entr" presetID="10" presetSubtype="0">
                                  <p:stCondLst>
                                    <p:cond delay="500"/>
                                  </p:stCondLst>
                                  <p:childTnLst>
                                    <p:set>
                                      <p:cBhvr>
                                        <p:cTn dur="1" fill="hold">
                                          <p:stCondLst>
                                            <p:cond delay="0"/>
                                          </p:stCondLst>
                                        </p:cTn>
                                        <p:tgtEl>
                                          <p:spTgt spid="459">
                                            <p:txEl>
                                              <p:pRg end="2" st="2"/>
                                            </p:txEl>
                                          </p:spTgt>
                                        </p:tgtEl>
                                        <p:attrNameLst>
                                          <p:attrName>style.visibility</p:attrName>
                                        </p:attrNameLst>
                                      </p:cBhvr>
                                      <p:to>
                                        <p:strVal val="visible"/>
                                      </p:to>
                                    </p:set>
                                    <p:animEffect filter="fade" transition="in">
                                      <p:cBhvr>
                                        <p:cTn dur="1000"/>
                                        <p:tgtEl>
                                          <p:spTgt spid="45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47"/>
          <p:cNvSpPr/>
          <p:nvPr/>
        </p:nvSpPr>
        <p:spPr>
          <a:xfrm>
            <a:off x="1732280" y="1823720"/>
            <a:ext cx="8397240" cy="3611880"/>
          </a:xfrm>
          <a:prstGeom prst="ellipse">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2" name="Google Shape;472;p47"/>
          <p:cNvSpPr txBox="1"/>
          <p:nvPr/>
        </p:nvSpPr>
        <p:spPr>
          <a:xfrm>
            <a:off x="2933450" y="2614012"/>
            <a:ext cx="6784590" cy="203129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595959"/>
              </a:buClr>
              <a:buSzPts val="4000"/>
              <a:buFont typeface="Calibri"/>
              <a:buNone/>
            </a:pPr>
            <a:r>
              <a:rPr b="1" i="0" lang="fr-FR" sz="4000" u="none" cap="none" strike="noStrike">
                <a:solidFill>
                  <a:srgbClr val="595959"/>
                </a:solidFill>
                <a:latin typeface="Calibri"/>
                <a:ea typeface="Calibri"/>
                <a:cs typeface="Calibri"/>
                <a:sym typeface="Calibri"/>
              </a:rPr>
              <a:t>J’ai fait le portrait physique et moral d’une personne !</a:t>
            </a:r>
            <a:endParaRPr b="1" i="0" sz="4000" u="none" cap="none" strike="noStrike">
              <a:solidFill>
                <a:srgbClr val="595959"/>
              </a:solidFill>
              <a:latin typeface="Calibri"/>
              <a:ea typeface="Calibri"/>
              <a:cs typeface="Calibri"/>
              <a:sym typeface="Calibri"/>
            </a:endParaRPr>
          </a:p>
        </p:txBody>
      </p:sp>
      <p:sp>
        <p:nvSpPr>
          <p:cNvPr id="473" name="Google Shape;473;p4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Au revoir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pic>
        <p:nvPicPr>
          <p:cNvPr id="479" name="Google Shape;479;p48"/>
          <p:cNvPicPr preferRelativeResize="0"/>
          <p:nvPr/>
        </p:nvPicPr>
        <p:blipFill rotWithShape="1">
          <a:blip r:embed="rId3">
            <a:alphaModFix/>
          </a:blip>
          <a:srcRect b="0" l="0" r="0" t="0"/>
          <a:stretch/>
        </p:blipFill>
        <p:spPr>
          <a:xfrm>
            <a:off x="0" y="0"/>
            <a:ext cx="12192000" cy="1053737"/>
          </a:xfrm>
          <a:prstGeom prst="rect">
            <a:avLst/>
          </a:prstGeom>
          <a:noFill/>
          <a:ln>
            <a:noFill/>
          </a:ln>
        </p:spPr>
      </p:pic>
      <p:pic>
        <p:nvPicPr>
          <p:cNvPr id="480" name="Google Shape;480;p48"/>
          <p:cNvPicPr preferRelativeResize="0"/>
          <p:nvPr/>
        </p:nvPicPr>
        <p:blipFill rotWithShape="1">
          <a:blip r:embed="rId4">
            <a:alphaModFix/>
          </a:blip>
          <a:srcRect b="0" l="0" r="0" t="0"/>
          <a:stretch/>
        </p:blipFill>
        <p:spPr>
          <a:xfrm>
            <a:off x="2368" y="1465729"/>
            <a:ext cx="12187263" cy="3994546"/>
          </a:xfrm>
          <a:prstGeom prst="rect">
            <a:avLst/>
          </a:prstGeom>
          <a:noFill/>
          <a:ln>
            <a:noFill/>
          </a:ln>
        </p:spPr>
      </p:pic>
      <p:pic>
        <p:nvPicPr>
          <p:cNvPr id="481" name="Google Shape;481;p48"/>
          <p:cNvPicPr preferRelativeResize="0"/>
          <p:nvPr/>
        </p:nvPicPr>
        <p:blipFill rotWithShape="1">
          <a:blip r:embed="rId5">
            <a:alphaModFix/>
          </a:blip>
          <a:srcRect b="0" l="0" r="0" t="0"/>
          <a:stretch/>
        </p:blipFill>
        <p:spPr>
          <a:xfrm>
            <a:off x="5414" y="5490753"/>
            <a:ext cx="12181172" cy="136724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5" name="Shape 115"/>
        <p:cNvGrpSpPr/>
        <p:nvPr/>
      </p:nvGrpSpPr>
      <p:grpSpPr>
        <a:xfrm>
          <a:off x="0" y="0"/>
          <a:ext cx="0" cy="0"/>
          <a:chOff x="0" y="0"/>
          <a:chExt cx="0" cy="0"/>
        </a:xfrm>
      </p:grpSpPr>
      <p:sp>
        <p:nvSpPr>
          <p:cNvPr id="116" name="Google Shape;116;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lnSpc>
                <a:spcPct val="100000"/>
              </a:lnSpc>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7" name="Google Shape;117;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18" name="Google Shape;118;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2" name="Shape 122"/>
        <p:cNvGrpSpPr/>
        <p:nvPr/>
      </p:nvGrpSpPr>
      <p:grpSpPr>
        <a:xfrm>
          <a:off x="0" y="0"/>
          <a:ext cx="0" cy="0"/>
          <a:chOff x="0" y="0"/>
          <a:chExt cx="0" cy="0"/>
        </a:xfrm>
      </p:grpSpPr>
      <p:sp>
        <p:nvSpPr>
          <p:cNvPr id="123" name="Google Shape;123;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4" name="Google Shape;124;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5" name="Google Shape;125;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9" name="Shape 129"/>
        <p:cNvGrpSpPr/>
        <p:nvPr/>
      </p:nvGrpSpPr>
      <p:grpSpPr>
        <a:xfrm>
          <a:off x="0" y="0"/>
          <a:ext cx="0" cy="0"/>
          <a:chOff x="0" y="0"/>
          <a:chExt cx="0" cy="0"/>
        </a:xfrm>
      </p:grpSpPr>
      <p:sp>
        <p:nvSpPr>
          <p:cNvPr id="130" name="Google Shape;130;p20"/>
          <p:cNvSpPr txBox="1"/>
          <p:nvPr/>
        </p:nvSpPr>
        <p:spPr>
          <a:xfrm>
            <a:off x="515326" y="1251868"/>
            <a:ext cx="10812824" cy="5016728"/>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2000"/>
              <a:buFont typeface="Arial"/>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Repérer les détails du document : </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b="0" i="0" sz="1400" u="none" cap="none" strike="noStrike">
              <a:solidFill>
                <a:srgbClr val="000000"/>
              </a:solidFill>
              <a:latin typeface="Arial"/>
              <a:ea typeface="Arial"/>
              <a:cs typeface="Arial"/>
              <a:sym typeface="Arial"/>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b="0" i="0" sz="1400" u="none" cap="none" strike="noStrike">
              <a:solidFill>
                <a:srgbClr val="000000"/>
              </a:solidFill>
              <a:latin typeface="Arial"/>
              <a:ea typeface="Arial"/>
              <a:cs typeface="Arial"/>
              <a:sym typeface="Arial"/>
            </a:endParaRPr>
          </a:p>
          <a:p>
            <a:pPr indent="0" lvl="0" marL="520700" marR="0" rtl="0" algn="l">
              <a:lnSpc>
                <a:spcPct val="120000"/>
              </a:lnSpc>
              <a:spcBef>
                <a:spcPts val="600"/>
              </a:spcBef>
              <a:spcAft>
                <a:spcPts val="600"/>
              </a:spcAft>
              <a:buClr>
                <a:srgbClr val="000000"/>
              </a:buClr>
              <a:buSzPts val="2000"/>
              <a:buFont typeface="Arial"/>
              <a:buNone/>
            </a:pPr>
            <a:r>
              <a:rPr b="0" i="0" lang="fr-FR" sz="2000" u="none" cap="none" strike="noStrike">
                <a:solidFill>
                  <a:srgbClr val="595959"/>
                </a:solidFill>
                <a:latin typeface="Calibri"/>
                <a:ea typeface="Calibri"/>
                <a:cs typeface="Calibri"/>
                <a:sym typeface="Calibri"/>
              </a:rPr>
              <a:t>Proposer une 3e écoute en cas de besoin. </a:t>
            </a:r>
            <a:endParaRPr b="0" i="0" sz="1400" u="none" cap="none" strike="noStrike">
              <a:solidFill>
                <a:srgbClr val="000000"/>
              </a:solidFill>
              <a:latin typeface="Arial"/>
              <a:ea typeface="Arial"/>
              <a:cs typeface="Arial"/>
              <a:sym typeface="Arial"/>
            </a:endParaRPr>
          </a:p>
        </p:txBody>
      </p:sp>
      <p:sp>
        <p:nvSpPr>
          <p:cNvPr id="131" name="Google Shape;131;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2" name="Google Shape;132;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7" name="Shape 137"/>
        <p:cNvGrpSpPr/>
        <p:nvPr/>
      </p:nvGrpSpPr>
      <p:grpSpPr>
        <a:xfrm>
          <a:off x="0" y="0"/>
          <a:ext cx="0" cy="0"/>
          <a:chOff x="0" y="0"/>
          <a:chExt cx="0" cy="0"/>
        </a:xfrm>
      </p:grpSpPr>
      <p:sp>
        <p:nvSpPr>
          <p:cNvPr id="138" name="Google Shape;138;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lnSpc>
                <a:spcPct val="100000"/>
              </a:lnSpc>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b="0" i="0" sz="1400" u="none" cap="none" strike="noStrike">
              <a:solidFill>
                <a:srgbClr val="000000"/>
              </a:solidFill>
              <a:latin typeface="Arial"/>
              <a:ea typeface="Arial"/>
              <a:cs typeface="Arial"/>
              <a:sym typeface="Arial"/>
            </a:endParaRPr>
          </a:p>
          <a:p>
            <a:pPr indent="-393700" lvl="0" marL="457200" marR="0" rtl="0" algn="l">
              <a:lnSpc>
                <a:spcPct val="100000"/>
              </a:lnSpc>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lnSpc>
                <a:spcPct val="100000"/>
              </a:lnSpc>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39" name="Google Shape;139;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0" name="Google Shape;140;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5" name="Shape 145"/>
        <p:cNvGrpSpPr/>
        <p:nvPr/>
      </p:nvGrpSpPr>
      <p:grpSpPr>
        <a:xfrm>
          <a:off x="0" y="0"/>
          <a:ext cx="0" cy="0"/>
          <a:chOff x="0" y="0"/>
          <a:chExt cx="0" cy="0"/>
        </a:xfrm>
      </p:grpSpPr>
      <p:sp>
        <p:nvSpPr>
          <p:cNvPr id="146" name="Google Shape;146;p22"/>
          <p:cNvSpPr txBox="1"/>
          <p:nvPr/>
        </p:nvSpPr>
        <p:spPr>
          <a:xfrm>
            <a:off x="503025" y="1140200"/>
            <a:ext cx="10825125" cy="573692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120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 </a:t>
            </a:r>
            <a:endParaRPr b="0" i="0" sz="2400" u="none" cap="none" strike="noStrike">
              <a:solidFill>
                <a:srgbClr val="595959"/>
              </a:solidFill>
              <a:latin typeface="Arial"/>
              <a:ea typeface="Arial"/>
              <a:cs typeface="Arial"/>
              <a:sym typeface="Arial"/>
            </a:endParaRPr>
          </a:p>
        </p:txBody>
      </p:sp>
      <p:sp>
        <p:nvSpPr>
          <p:cNvPr id="147" name="Google Shape;147;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8" name="Google Shape;148;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3"/>
          <p:cNvPicPr preferRelativeResize="0"/>
          <p:nvPr/>
        </p:nvPicPr>
        <p:blipFill rotWithShape="1">
          <a:blip r:embed="rId3">
            <a:alphaModFix/>
          </a:blip>
          <a:srcRect b="0" l="0" r="0" t="0"/>
          <a:stretch/>
        </p:blipFill>
        <p:spPr>
          <a:xfrm>
            <a:off x="2163381" y="293914"/>
            <a:ext cx="7669533" cy="6313715"/>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