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5614C9-9413-41A2-A98C-8EEF2DEC4E99}">
  <a:tblStyle styleId="{CF5614C9-9413-41A2-A98C-8EEF2DEC4E99}"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91" name="Google Shape;9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Regardez ces garçons. C’est Marwan et c’est Miled. Ils jouent dans la même équipe de football.</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 font-ils ?</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5 secondes]</a:t>
            </a:r>
            <a:endParaRPr>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Ils discutent ensemble. </a:t>
            </a:r>
            <a:endParaRPr b="1" i="1"/>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Miled dit à Marwan qu’il vient de fêter l’anniversaire de son père avec sa famille dans un restaurant au bord de la mer.</a:t>
            </a:r>
            <a:endParaRPr b="1" i="1">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Qu’est-ce que Miled décrit, à votre avis ? Est-ce qu’il décrit le restaurant ? Les gens ? Ou le paysage ?  </a:t>
            </a:r>
            <a:endParaRPr b="1" i="1">
              <a:highlight>
                <a:schemeClr val="lt1"/>
              </a:highlight>
            </a:endParaRPr>
          </a:p>
          <a:p>
            <a:pPr indent="0" lvl="0" marL="0" rtl="0" algn="l">
              <a:spcBef>
                <a:spcPts val="0"/>
              </a:spcBef>
              <a:spcAft>
                <a:spcPts val="0"/>
              </a:spcAft>
              <a:buNone/>
            </a:pPr>
            <a:r>
              <a:rPr lang="fr-FR">
                <a:latin typeface="Arial"/>
                <a:ea typeface="Arial"/>
                <a:cs typeface="Arial"/>
                <a:sym typeface="Arial"/>
              </a:rPr>
              <a:t>[Pause 5 secondes]</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Écoutons l’enregistrement pour le savoir.</a:t>
            </a:r>
            <a:endParaRPr/>
          </a:p>
          <a:p>
            <a:pPr indent="0" lvl="0" marL="0" rtl="0" algn="l">
              <a:spcBef>
                <a:spcPts val="0"/>
              </a:spcBef>
              <a:spcAft>
                <a:spcPts val="0"/>
              </a:spcAft>
              <a:buClr>
                <a:schemeClr val="dk1"/>
              </a:buClr>
              <a:buSzPts val="1200"/>
              <a:buFont typeface="Calibri"/>
              <a:buNone/>
            </a:pPr>
            <a:r>
              <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0" i="0" lang="fr-FR">
                <a:latin typeface="Arial"/>
                <a:ea typeface="Arial"/>
                <a:cs typeface="Arial"/>
                <a:sym typeface="Arial"/>
              </a:rPr>
              <a:t>Faire écouter l’enregistrement</a:t>
            </a:r>
            <a:endParaRPr b="0" i="0">
              <a:latin typeface="Arial"/>
              <a:ea typeface="Arial"/>
              <a:cs typeface="Arial"/>
              <a:sym typeface="Arial"/>
            </a:endParaRPr>
          </a:p>
        </p:txBody>
      </p:sp>
      <p:sp>
        <p:nvSpPr>
          <p:cNvPr id="160" name="Google Shape;160;p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just">
              <a:lnSpc>
                <a:spcPct val="115000"/>
              </a:lnSpc>
              <a:spcBef>
                <a:spcPts val="1200"/>
              </a:spcBef>
              <a:spcAft>
                <a:spcPts val="0"/>
              </a:spcAft>
              <a:buClr>
                <a:schemeClr val="dk1"/>
              </a:buClr>
              <a:buSzPts val="1200"/>
              <a:buFont typeface="Arial"/>
              <a:buNone/>
            </a:pPr>
            <a:r>
              <a:rPr lang="fr-FR">
                <a:latin typeface="Arial"/>
                <a:ea typeface="Arial"/>
                <a:cs typeface="Arial"/>
                <a:sym typeface="Arial"/>
              </a:rPr>
              <a:t>[Enregistrement]</a:t>
            </a:r>
            <a:endParaRPr>
              <a:latin typeface="Arial"/>
              <a:ea typeface="Arial"/>
              <a:cs typeface="Arial"/>
              <a:sym typeface="Arial"/>
            </a:endParaRPr>
          </a:p>
          <a:p>
            <a:pPr indent="0" lvl="0" marL="0" rtl="0" algn="just">
              <a:lnSpc>
                <a:spcPct val="115000"/>
              </a:lnSpc>
              <a:spcBef>
                <a:spcPts val="1200"/>
              </a:spcBef>
              <a:spcAft>
                <a:spcPts val="0"/>
              </a:spcAft>
              <a:buNone/>
            </a:pPr>
            <a:r>
              <a:rPr b="1" lang="fr-FR">
                <a:latin typeface="Arial"/>
                <a:ea typeface="Arial"/>
                <a:cs typeface="Arial"/>
                <a:sym typeface="Arial"/>
              </a:rPr>
              <a:t>Marwan :    	</a:t>
            </a:r>
            <a:r>
              <a:rPr lang="fr-FR">
                <a:latin typeface="Arial"/>
                <a:ea typeface="Arial"/>
                <a:cs typeface="Arial"/>
                <a:sym typeface="Arial"/>
              </a:rPr>
              <a:t>Tu as fêté l’anniversaire de ton papa hier ?</a:t>
            </a:r>
            <a:endParaRPr>
              <a:latin typeface="Arial"/>
              <a:ea typeface="Arial"/>
              <a:cs typeface="Arial"/>
              <a:sym typeface="Arial"/>
            </a:endParaRPr>
          </a:p>
          <a:p>
            <a:pPr indent="-889000" lvl="0" marL="901700" rtl="0" algn="just">
              <a:lnSpc>
                <a:spcPct val="115000"/>
              </a:lnSpc>
              <a:spcBef>
                <a:spcPts val="1200"/>
              </a:spcBef>
              <a:spcAft>
                <a:spcPts val="0"/>
              </a:spcAft>
              <a:buNone/>
            </a:pPr>
            <a:r>
              <a:rPr b="1" lang="fr-FR">
                <a:latin typeface="Arial"/>
                <a:ea typeface="Arial"/>
                <a:cs typeface="Arial"/>
                <a:sym typeface="Arial"/>
              </a:rPr>
              <a:t>Miled :         	</a:t>
            </a:r>
            <a:r>
              <a:rPr lang="fr-FR">
                <a:latin typeface="Arial"/>
                <a:ea typeface="Arial"/>
                <a:cs typeface="Arial"/>
                <a:sym typeface="Arial"/>
              </a:rPr>
              <a:t>Ouiiiiii, on a été dans un restaurant au bord de la mer. Notre table était presque dans l’eau !</a:t>
            </a:r>
            <a:endParaRPr>
              <a:latin typeface="Arial"/>
              <a:ea typeface="Arial"/>
              <a:cs typeface="Arial"/>
              <a:sym typeface="Arial"/>
            </a:endParaRPr>
          </a:p>
          <a:p>
            <a:pPr indent="0" lvl="0" marL="0" rtl="0" algn="just">
              <a:lnSpc>
                <a:spcPct val="115000"/>
              </a:lnSpc>
              <a:spcBef>
                <a:spcPts val="1200"/>
              </a:spcBef>
              <a:spcAft>
                <a:spcPts val="0"/>
              </a:spcAft>
              <a:buNone/>
            </a:pPr>
            <a:r>
              <a:rPr b="1" lang="fr-FR">
                <a:latin typeface="Arial"/>
                <a:ea typeface="Arial"/>
                <a:cs typeface="Arial"/>
                <a:sym typeface="Arial"/>
              </a:rPr>
              <a:t>Marwan :    	</a:t>
            </a:r>
            <a:r>
              <a:rPr lang="fr-FR">
                <a:latin typeface="Arial"/>
                <a:ea typeface="Arial"/>
                <a:cs typeface="Arial"/>
                <a:sym typeface="Arial"/>
              </a:rPr>
              <a:t>Sympa ! C’était beau ?</a:t>
            </a:r>
            <a:endParaRPr>
              <a:latin typeface="Arial"/>
              <a:ea typeface="Arial"/>
              <a:cs typeface="Arial"/>
              <a:sym typeface="Arial"/>
            </a:endParaRPr>
          </a:p>
          <a:p>
            <a:pPr indent="0" lvl="0" marL="0" rtl="0" algn="just">
              <a:lnSpc>
                <a:spcPct val="115000"/>
              </a:lnSpc>
              <a:spcBef>
                <a:spcPts val="1200"/>
              </a:spcBef>
              <a:spcAft>
                <a:spcPts val="0"/>
              </a:spcAft>
              <a:buNone/>
            </a:pPr>
            <a:r>
              <a:rPr b="1" lang="fr-FR">
                <a:latin typeface="Arial"/>
                <a:ea typeface="Arial"/>
                <a:cs typeface="Arial"/>
                <a:sym typeface="Arial"/>
              </a:rPr>
              <a:t>Miled :         	</a:t>
            </a:r>
            <a:r>
              <a:rPr lang="fr-FR">
                <a:latin typeface="Arial"/>
                <a:ea typeface="Arial"/>
                <a:cs typeface="Arial"/>
                <a:sym typeface="Arial"/>
              </a:rPr>
              <a:t>Magnifique ! Le paysage était sublime  !</a:t>
            </a:r>
            <a:endParaRPr>
              <a:latin typeface="Arial"/>
              <a:ea typeface="Arial"/>
              <a:cs typeface="Arial"/>
              <a:sym typeface="Arial"/>
            </a:endParaRPr>
          </a:p>
          <a:p>
            <a:pPr indent="0" lvl="0" marL="901700" rtl="0" algn="just">
              <a:lnSpc>
                <a:spcPct val="115000"/>
              </a:lnSpc>
              <a:spcBef>
                <a:spcPts val="1200"/>
              </a:spcBef>
              <a:spcAft>
                <a:spcPts val="0"/>
              </a:spcAft>
              <a:buClr>
                <a:schemeClr val="dk1"/>
              </a:buClr>
              <a:buSzPts val="1100"/>
              <a:buFont typeface="Arial"/>
              <a:buNone/>
            </a:pPr>
            <a:r>
              <a:rPr lang="fr-FR">
                <a:latin typeface="Arial"/>
                <a:ea typeface="Arial"/>
                <a:cs typeface="Arial"/>
                <a:sym typeface="Arial"/>
              </a:rPr>
              <a:t>Il faisait doux. Un brin d’air léger effleurait notre visage. L’odeur de mer se répandait </a:t>
            </a:r>
            <a:r>
              <a:rPr i="1" lang="fr-FR" sz="1000">
                <a:latin typeface="Arial"/>
                <a:ea typeface="Arial"/>
                <a:cs typeface="Arial"/>
                <a:sym typeface="Arial"/>
              </a:rPr>
              <a:t>hummmm</a:t>
            </a:r>
            <a:r>
              <a:rPr lang="fr-FR">
                <a:latin typeface="Arial"/>
                <a:ea typeface="Arial"/>
                <a:cs typeface="Arial"/>
                <a:sym typeface="Arial"/>
              </a:rPr>
              <a:t> comme un parfum frais.</a:t>
            </a:r>
            <a:endParaRPr>
              <a:latin typeface="Arial"/>
              <a:ea typeface="Arial"/>
              <a:cs typeface="Arial"/>
              <a:sym typeface="Arial"/>
            </a:endParaRPr>
          </a:p>
          <a:p>
            <a:pPr indent="0" lvl="0" marL="0" rtl="0" algn="just">
              <a:lnSpc>
                <a:spcPct val="115000"/>
              </a:lnSpc>
              <a:spcBef>
                <a:spcPts val="1200"/>
              </a:spcBef>
              <a:spcAft>
                <a:spcPts val="0"/>
              </a:spcAft>
              <a:buNone/>
            </a:pPr>
            <a:r>
              <a:rPr b="1" lang="fr-FR">
                <a:latin typeface="Arial"/>
                <a:ea typeface="Arial"/>
                <a:cs typeface="Arial"/>
                <a:sym typeface="Arial"/>
              </a:rPr>
              <a:t>Marwan :</a:t>
            </a:r>
            <a:r>
              <a:rPr lang="fr-FR">
                <a:latin typeface="Arial"/>
                <a:ea typeface="Arial"/>
                <a:cs typeface="Arial"/>
                <a:sym typeface="Arial"/>
              </a:rPr>
              <a:t>    	Il y avait des vagues ? Des bateaux ?</a:t>
            </a:r>
            <a:endParaRPr>
              <a:latin typeface="Arial"/>
              <a:ea typeface="Arial"/>
              <a:cs typeface="Arial"/>
              <a:sym typeface="Arial"/>
            </a:endParaRPr>
          </a:p>
          <a:p>
            <a:pPr indent="-889000" lvl="0" marL="901700" rtl="0" algn="just">
              <a:lnSpc>
                <a:spcPct val="115000"/>
              </a:lnSpc>
              <a:spcBef>
                <a:spcPts val="1200"/>
              </a:spcBef>
              <a:spcAft>
                <a:spcPts val="0"/>
              </a:spcAft>
              <a:buNone/>
            </a:pPr>
            <a:r>
              <a:rPr b="1" lang="fr-FR">
                <a:latin typeface="Arial"/>
                <a:ea typeface="Arial"/>
                <a:cs typeface="Arial"/>
                <a:sym typeface="Arial"/>
              </a:rPr>
              <a:t>Miled </a:t>
            </a:r>
            <a:r>
              <a:rPr lang="fr-FR">
                <a:latin typeface="Arial"/>
                <a:ea typeface="Arial"/>
                <a:cs typeface="Arial"/>
                <a:sym typeface="Arial"/>
              </a:rPr>
              <a:t>:         	Ouiiiii !!!! Des bateaux flottaient au loin devant nous. Et puis de petites vagues s’écrasaient sous nos pieds sur la plage…..! On les comptait 1-2-3 …..elles roulaient roulaient …roulaient et plafff elles s’écrasaient !</a:t>
            </a:r>
            <a:endParaRPr>
              <a:latin typeface="Arial"/>
              <a:ea typeface="Arial"/>
              <a:cs typeface="Arial"/>
              <a:sym typeface="Arial"/>
            </a:endParaRPr>
          </a:p>
          <a:p>
            <a:pPr indent="-889000" lvl="0" marL="901700" rtl="0" algn="just">
              <a:lnSpc>
                <a:spcPct val="115000"/>
              </a:lnSpc>
              <a:spcBef>
                <a:spcPts val="1200"/>
              </a:spcBef>
              <a:spcAft>
                <a:spcPts val="0"/>
              </a:spcAft>
              <a:buNone/>
            </a:pPr>
            <a:r>
              <a:rPr b="1" lang="fr-FR">
                <a:latin typeface="Arial"/>
                <a:ea typeface="Arial"/>
                <a:cs typeface="Arial"/>
                <a:sym typeface="Arial"/>
              </a:rPr>
              <a:t>Marwan </a:t>
            </a:r>
            <a:r>
              <a:rPr lang="fr-FR">
                <a:latin typeface="Arial"/>
                <a:ea typeface="Arial"/>
                <a:cs typeface="Arial"/>
                <a:sym typeface="Arial"/>
              </a:rPr>
              <a:t>:    	Donc vous pouviez toucher les petits poissons ! ?????</a:t>
            </a:r>
            <a:endParaRPr>
              <a:latin typeface="Arial"/>
              <a:ea typeface="Arial"/>
              <a:cs typeface="Arial"/>
              <a:sym typeface="Arial"/>
            </a:endParaRPr>
          </a:p>
          <a:p>
            <a:pPr indent="-889000" lvl="0" marL="901700" rtl="0" algn="just">
              <a:lnSpc>
                <a:spcPct val="115000"/>
              </a:lnSpc>
              <a:spcBef>
                <a:spcPts val="1200"/>
              </a:spcBef>
              <a:spcAft>
                <a:spcPts val="0"/>
              </a:spcAft>
              <a:buNone/>
            </a:pPr>
            <a:r>
              <a:rPr b="1" lang="fr-FR">
                <a:latin typeface="Arial"/>
                <a:ea typeface="Arial"/>
                <a:cs typeface="Arial"/>
                <a:sym typeface="Arial"/>
              </a:rPr>
              <a:t>Miled </a:t>
            </a:r>
            <a:r>
              <a:rPr lang="fr-FR">
                <a:latin typeface="Arial"/>
                <a:ea typeface="Arial"/>
                <a:cs typeface="Arial"/>
                <a:sym typeface="Arial"/>
              </a:rPr>
              <a:t>:        	Euhhhh plutôt on touchait le sable léger et blanc avec nos pieds.</a:t>
            </a:r>
            <a:endParaRPr>
              <a:latin typeface="Arial"/>
              <a:ea typeface="Arial"/>
              <a:cs typeface="Arial"/>
              <a:sym typeface="Arial"/>
            </a:endParaRPr>
          </a:p>
          <a:p>
            <a:pPr indent="0" lvl="0" marL="901700" rtl="0" algn="just">
              <a:lnSpc>
                <a:spcPct val="115000"/>
              </a:lnSpc>
              <a:spcBef>
                <a:spcPts val="1200"/>
              </a:spcBef>
              <a:spcAft>
                <a:spcPts val="0"/>
              </a:spcAft>
              <a:buClr>
                <a:schemeClr val="dk1"/>
              </a:buClr>
              <a:buSzPts val="1100"/>
              <a:buFont typeface="Arial"/>
              <a:buNone/>
            </a:pPr>
            <a:r>
              <a:rPr lang="fr-FR">
                <a:latin typeface="Arial"/>
                <a:ea typeface="Arial"/>
                <a:cs typeface="Arial"/>
                <a:sym typeface="Arial"/>
              </a:rPr>
              <a:t>Quant aux poissons, eh ben ils étaient bien frais dans mon assiette ! Yummy succulents ! Le goût du poisson frais était succulent !</a:t>
            </a:r>
            <a:endParaRPr>
              <a:latin typeface="Arial"/>
              <a:ea typeface="Arial"/>
              <a:cs typeface="Arial"/>
              <a:sym typeface="Arial"/>
            </a:endParaRPr>
          </a:p>
          <a:p>
            <a:pPr indent="0" lvl="0" marL="0" rtl="0" algn="l">
              <a:spcBef>
                <a:spcPts val="1200"/>
              </a:spcBef>
              <a:spcAft>
                <a:spcPts val="0"/>
              </a:spcAft>
              <a:buClr>
                <a:schemeClr val="dk1"/>
              </a:buClr>
              <a:buSzPts val="1200"/>
              <a:buFont typeface="Calibri"/>
              <a:buNone/>
            </a:pPr>
            <a:r>
              <a:t/>
            </a:r>
            <a:endParaRPr/>
          </a:p>
        </p:txBody>
      </p:sp>
      <p:sp>
        <p:nvSpPr>
          <p:cNvPr id="166" name="Google Shape;166;p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Alors, qu’est-ce que Miled décrit ?  </a:t>
            </a:r>
            <a:endParaRPr b="1" i="1"/>
          </a:p>
          <a:p>
            <a:pPr indent="0" lvl="0" marL="0" rtl="0" algn="l">
              <a:spcBef>
                <a:spcPts val="0"/>
              </a:spcBef>
              <a:spcAft>
                <a:spcPts val="0"/>
              </a:spcAft>
              <a:buNone/>
            </a:pPr>
            <a:r>
              <a:rPr lang="fr-FR">
                <a:latin typeface="Arial"/>
                <a:ea typeface="Arial"/>
                <a:cs typeface="Arial"/>
                <a:sym typeface="Arial"/>
              </a:rPr>
              <a:t>[Pause 5 secondes]</a:t>
            </a:r>
            <a:endParaRPr/>
          </a:p>
          <a:p>
            <a:pPr indent="0" lvl="0" marL="0" rtl="0" algn="l">
              <a:spcBef>
                <a:spcPts val="0"/>
              </a:spcBef>
              <a:spcAft>
                <a:spcPts val="0"/>
              </a:spcAft>
              <a:buNone/>
            </a:pPr>
            <a:r>
              <a:rPr lang="fr-FR">
                <a:latin typeface="Arial"/>
                <a:ea typeface="Arial"/>
                <a:cs typeface="Arial"/>
                <a:sym typeface="Arial"/>
              </a:rPr>
              <a:t>Cliquer pour montrer la réponse</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Oui ! Il décrit le paysage.</a:t>
            </a:r>
            <a:endParaRPr b="1" i="1">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b="1" i="1"/>
          </a:p>
        </p:txBody>
      </p:sp>
      <p:sp>
        <p:nvSpPr>
          <p:cNvPr id="174" name="Google Shape;174;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 name="Google Shape;181;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Comment Miled décrit-il le paysage au bord de la mer ? </a:t>
            </a:r>
            <a:endParaRPr b="1" i="1"/>
          </a:p>
          <a:p>
            <a:pPr indent="0" lvl="0" marL="0" rtl="0" algn="l">
              <a:spcBef>
                <a:spcPts val="0"/>
              </a:spcBef>
              <a:spcAft>
                <a:spcPts val="0"/>
              </a:spcAft>
              <a:buNone/>
            </a:pPr>
            <a:r>
              <a:rPr b="1" i="1" lang="fr-FR">
                <a:latin typeface="Arial"/>
                <a:ea typeface="Arial"/>
                <a:cs typeface="Arial"/>
                <a:sym typeface="Arial"/>
              </a:rPr>
              <a:t>Quels sont les mots qui manquent à sa description ? Lisons les phrases. </a:t>
            </a:r>
            <a:endParaRPr b="1" i="1"/>
          </a:p>
          <a:p>
            <a:pPr indent="0" lvl="0" marL="0" rtl="0" algn="l">
              <a:spcBef>
                <a:spcPts val="0"/>
              </a:spcBef>
              <a:spcAft>
                <a:spcPts val="0"/>
              </a:spcAft>
              <a:buNone/>
            </a:pPr>
            <a:r>
              <a:rPr lang="fr-FR">
                <a:latin typeface="Arial"/>
                <a:ea typeface="Arial"/>
                <a:cs typeface="Arial"/>
                <a:sym typeface="Arial"/>
              </a:rPr>
              <a:t>Cliquer pour montrer les phrases et les lire avec les apprenants</a:t>
            </a:r>
            <a:endParaRPr/>
          </a:p>
          <a:p>
            <a:pPr indent="0" lvl="0" marL="0" rtl="0" algn="l">
              <a:spcBef>
                <a:spcPts val="0"/>
              </a:spcBef>
              <a:spcAft>
                <a:spcPts val="0"/>
              </a:spcAft>
              <a:buNone/>
            </a:pPr>
            <a:r>
              <a:rPr lang="fr-FR">
                <a:latin typeface="Arial"/>
                <a:ea typeface="Arial"/>
                <a:cs typeface="Arial"/>
                <a:sym typeface="Arial"/>
              </a:rPr>
              <a:t>[Pause 1 minute]</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Nous allons écouter l’enregistrement encore une fois et vous allez compléter la description de Miled.</a:t>
            </a:r>
            <a:endParaRPr/>
          </a:p>
          <a:p>
            <a:pPr indent="0" lvl="0" marL="0" rtl="0" algn="l">
              <a:spcBef>
                <a:spcPts val="0"/>
              </a:spcBef>
              <a:spcAft>
                <a:spcPts val="0"/>
              </a:spcAft>
              <a:buNone/>
            </a:pPr>
            <a:r>
              <a:rPr b="1" i="1" lang="fr-FR">
                <a:latin typeface="Arial"/>
                <a:ea typeface="Arial"/>
                <a:cs typeface="Arial"/>
                <a:sym typeface="Arial"/>
              </a:rPr>
              <a:t>Écrivez le numéro et le mot dans votre cahier. </a:t>
            </a:r>
            <a:endParaRPr b="1" i="1"/>
          </a:p>
          <a:p>
            <a:pPr indent="0" lvl="0" marL="0" rtl="0" algn="just">
              <a:lnSpc>
                <a:spcPct val="114999"/>
              </a:lnSpc>
              <a:spcBef>
                <a:spcPts val="1200"/>
              </a:spcBef>
              <a:spcAft>
                <a:spcPts val="0"/>
              </a:spcAft>
              <a:buNone/>
            </a:pPr>
            <a:r>
              <a:rPr lang="fr-FR">
                <a:latin typeface="Arial"/>
                <a:ea typeface="Arial"/>
                <a:cs typeface="Arial"/>
                <a:sym typeface="Arial"/>
              </a:rPr>
              <a:t>Faire écouter l’enregistrement</a:t>
            </a:r>
            <a:endParaRPr>
              <a:latin typeface="Arial"/>
              <a:ea typeface="Arial"/>
              <a:cs typeface="Arial"/>
              <a:sym typeface="Arial"/>
            </a:endParaRPr>
          </a:p>
          <a:p>
            <a:pPr indent="0" lvl="0" marL="0" rtl="0" algn="just">
              <a:lnSpc>
                <a:spcPct val="114999"/>
              </a:lnSpc>
              <a:spcBef>
                <a:spcPts val="1200"/>
              </a:spcBef>
              <a:spcAft>
                <a:spcPts val="0"/>
              </a:spcAft>
              <a:buNone/>
            </a:pPr>
            <a:r>
              <a:rPr lang="fr-FR">
                <a:latin typeface="Arial"/>
                <a:ea typeface="Arial"/>
                <a:cs typeface="Arial"/>
                <a:sym typeface="Arial"/>
              </a:rPr>
              <a:t>[Enregistrement]</a:t>
            </a:r>
            <a:endParaRPr>
              <a:latin typeface="Arial"/>
              <a:ea typeface="Arial"/>
              <a:cs typeface="Arial"/>
              <a:sym typeface="Arial"/>
            </a:endParaRPr>
          </a:p>
          <a:p>
            <a:pPr indent="0" lvl="0" marL="0" rtl="0" algn="just">
              <a:lnSpc>
                <a:spcPct val="114999"/>
              </a:lnSpc>
              <a:spcBef>
                <a:spcPts val="1200"/>
              </a:spcBef>
              <a:spcAft>
                <a:spcPts val="0"/>
              </a:spcAft>
              <a:buNone/>
            </a:pPr>
            <a:r>
              <a:rPr b="1" lang="fr-FR">
                <a:latin typeface="Arial"/>
                <a:ea typeface="Arial"/>
                <a:cs typeface="Arial"/>
                <a:sym typeface="Arial"/>
              </a:rPr>
              <a:t>Marwan :    </a:t>
            </a:r>
            <a:r>
              <a:rPr lang="fr-FR">
                <a:latin typeface="Arial"/>
                <a:ea typeface="Arial"/>
                <a:cs typeface="Arial"/>
                <a:sym typeface="Arial"/>
              </a:rPr>
              <a:t>Tu as fêté l’anniversaire de ton papa hier ?</a:t>
            </a:r>
            <a:endParaRPr>
              <a:latin typeface="Arial"/>
              <a:ea typeface="Arial"/>
              <a:cs typeface="Arial"/>
              <a:sym typeface="Arial"/>
            </a:endParaRPr>
          </a:p>
          <a:p>
            <a:pPr indent="-889000" lvl="0" marL="901700" rtl="0" algn="just">
              <a:lnSpc>
                <a:spcPct val="114999"/>
              </a:lnSpc>
              <a:spcBef>
                <a:spcPts val="1200"/>
              </a:spcBef>
              <a:spcAft>
                <a:spcPts val="0"/>
              </a:spcAft>
              <a:buNone/>
            </a:pPr>
            <a:r>
              <a:rPr b="1" lang="fr-FR">
                <a:latin typeface="Arial"/>
                <a:ea typeface="Arial"/>
                <a:cs typeface="Arial"/>
                <a:sym typeface="Arial"/>
              </a:rPr>
              <a:t>Miled :         </a:t>
            </a:r>
            <a:r>
              <a:rPr lang="fr-FR">
                <a:latin typeface="Arial"/>
                <a:ea typeface="Arial"/>
                <a:cs typeface="Arial"/>
                <a:sym typeface="Arial"/>
              </a:rPr>
              <a:t>Ouiiiiii, on a été dans un restaurant au bord de la mer. Notre table était presque dans l’eau !</a:t>
            </a:r>
            <a:endParaRPr>
              <a:latin typeface="Arial"/>
              <a:ea typeface="Arial"/>
              <a:cs typeface="Arial"/>
              <a:sym typeface="Arial"/>
            </a:endParaRPr>
          </a:p>
          <a:p>
            <a:pPr indent="0" lvl="0" marL="0" rtl="0" algn="just">
              <a:lnSpc>
                <a:spcPct val="114999"/>
              </a:lnSpc>
              <a:spcBef>
                <a:spcPts val="1200"/>
              </a:spcBef>
              <a:spcAft>
                <a:spcPts val="0"/>
              </a:spcAft>
              <a:buNone/>
            </a:pPr>
            <a:r>
              <a:rPr b="1" lang="fr-FR">
                <a:latin typeface="Arial"/>
                <a:ea typeface="Arial"/>
                <a:cs typeface="Arial"/>
                <a:sym typeface="Arial"/>
              </a:rPr>
              <a:t>Marwan :    </a:t>
            </a:r>
            <a:r>
              <a:rPr lang="fr-FR">
                <a:latin typeface="Arial"/>
                <a:ea typeface="Arial"/>
                <a:cs typeface="Arial"/>
                <a:sym typeface="Arial"/>
              </a:rPr>
              <a:t>Sympa ! C’était beau ?</a:t>
            </a:r>
            <a:endParaRPr>
              <a:latin typeface="Arial"/>
              <a:ea typeface="Arial"/>
              <a:cs typeface="Arial"/>
              <a:sym typeface="Arial"/>
            </a:endParaRPr>
          </a:p>
          <a:p>
            <a:pPr indent="0" lvl="0" marL="0" rtl="0" algn="just">
              <a:lnSpc>
                <a:spcPct val="114999"/>
              </a:lnSpc>
              <a:spcBef>
                <a:spcPts val="1200"/>
              </a:spcBef>
              <a:spcAft>
                <a:spcPts val="0"/>
              </a:spcAft>
              <a:buNone/>
            </a:pPr>
            <a:r>
              <a:rPr b="1" lang="fr-FR">
                <a:latin typeface="Arial"/>
                <a:ea typeface="Arial"/>
                <a:cs typeface="Arial"/>
                <a:sym typeface="Arial"/>
              </a:rPr>
              <a:t>Miled :         </a:t>
            </a:r>
            <a:r>
              <a:rPr lang="fr-FR">
                <a:latin typeface="Arial"/>
                <a:ea typeface="Arial"/>
                <a:cs typeface="Arial"/>
                <a:sym typeface="Arial"/>
              </a:rPr>
              <a:t>Magnifique ! Le paysage était sublime  !</a:t>
            </a:r>
            <a:endParaRPr>
              <a:latin typeface="Arial"/>
              <a:ea typeface="Arial"/>
              <a:cs typeface="Arial"/>
              <a:sym typeface="Arial"/>
            </a:endParaRPr>
          </a:p>
          <a:p>
            <a:pPr indent="0" lvl="0" marL="901700" rtl="0" algn="just">
              <a:lnSpc>
                <a:spcPct val="114999"/>
              </a:lnSpc>
              <a:spcBef>
                <a:spcPts val="1200"/>
              </a:spcBef>
              <a:spcAft>
                <a:spcPts val="0"/>
              </a:spcAft>
              <a:buNone/>
            </a:pPr>
            <a:r>
              <a:rPr lang="fr-FR">
                <a:latin typeface="Arial"/>
                <a:ea typeface="Arial"/>
                <a:cs typeface="Arial"/>
                <a:sym typeface="Arial"/>
              </a:rPr>
              <a:t>Il faisait doux. Un brin d’air léger effleurait notre visage. L’odeur de mer se répandait </a:t>
            </a:r>
            <a:r>
              <a:rPr i="1" lang="fr-FR">
                <a:latin typeface="Arial"/>
                <a:ea typeface="Arial"/>
                <a:cs typeface="Arial"/>
                <a:sym typeface="Arial"/>
              </a:rPr>
              <a:t>hummmm</a:t>
            </a:r>
            <a:r>
              <a:rPr lang="fr-FR">
                <a:latin typeface="Arial"/>
                <a:ea typeface="Arial"/>
                <a:cs typeface="Arial"/>
                <a:sym typeface="Arial"/>
              </a:rPr>
              <a:t> comme un parfum frais.</a:t>
            </a:r>
            <a:endParaRPr>
              <a:latin typeface="Arial"/>
              <a:ea typeface="Arial"/>
              <a:cs typeface="Arial"/>
              <a:sym typeface="Arial"/>
            </a:endParaRPr>
          </a:p>
          <a:p>
            <a:pPr indent="0" lvl="0" marL="0" rtl="0" algn="just">
              <a:lnSpc>
                <a:spcPct val="114999"/>
              </a:lnSpc>
              <a:spcBef>
                <a:spcPts val="1200"/>
              </a:spcBef>
              <a:spcAft>
                <a:spcPts val="0"/>
              </a:spcAft>
              <a:buNone/>
            </a:pPr>
            <a:r>
              <a:rPr b="1" lang="fr-FR">
                <a:latin typeface="Arial"/>
                <a:ea typeface="Arial"/>
                <a:cs typeface="Arial"/>
                <a:sym typeface="Arial"/>
              </a:rPr>
              <a:t>Marwan :</a:t>
            </a:r>
            <a:r>
              <a:rPr lang="fr-FR">
                <a:latin typeface="Arial"/>
                <a:ea typeface="Arial"/>
                <a:cs typeface="Arial"/>
                <a:sym typeface="Arial"/>
              </a:rPr>
              <a:t>    Il y avait des vagues ? Des bateaux ?</a:t>
            </a:r>
            <a:endParaRPr>
              <a:latin typeface="Arial"/>
              <a:ea typeface="Arial"/>
              <a:cs typeface="Arial"/>
              <a:sym typeface="Arial"/>
            </a:endParaRPr>
          </a:p>
          <a:p>
            <a:pPr indent="-889000" lvl="0" marL="901700" rtl="0" algn="just">
              <a:lnSpc>
                <a:spcPct val="114999"/>
              </a:lnSpc>
              <a:spcBef>
                <a:spcPts val="1200"/>
              </a:spcBef>
              <a:spcAft>
                <a:spcPts val="0"/>
              </a:spcAft>
              <a:buNone/>
            </a:pPr>
            <a:r>
              <a:rPr b="1" lang="fr-FR">
                <a:latin typeface="Arial"/>
                <a:ea typeface="Arial"/>
                <a:cs typeface="Arial"/>
                <a:sym typeface="Arial"/>
              </a:rPr>
              <a:t>Miled </a:t>
            </a:r>
            <a:r>
              <a:rPr lang="fr-FR">
                <a:latin typeface="Arial"/>
                <a:ea typeface="Arial"/>
                <a:cs typeface="Arial"/>
                <a:sym typeface="Arial"/>
              </a:rPr>
              <a:t>:         Ouiiiii !!!! Des bateaux flottaient au loin devant nous. Et puis de petites vagues s’écrasaient sous nos pieds sur la plage…..! On les comptait 1-2-3 …..elles roulaient roulaient …roulaient et plafff elles s’écrasaient !</a:t>
            </a:r>
            <a:endParaRPr>
              <a:latin typeface="Arial"/>
              <a:ea typeface="Arial"/>
              <a:cs typeface="Arial"/>
              <a:sym typeface="Arial"/>
            </a:endParaRPr>
          </a:p>
          <a:p>
            <a:pPr indent="-889000" lvl="0" marL="901700" rtl="0" algn="just">
              <a:lnSpc>
                <a:spcPct val="114999"/>
              </a:lnSpc>
              <a:spcBef>
                <a:spcPts val="1200"/>
              </a:spcBef>
              <a:spcAft>
                <a:spcPts val="0"/>
              </a:spcAft>
              <a:buNone/>
            </a:pPr>
            <a:r>
              <a:rPr b="1" lang="fr-FR">
                <a:latin typeface="Arial"/>
                <a:ea typeface="Arial"/>
                <a:cs typeface="Arial"/>
                <a:sym typeface="Arial"/>
              </a:rPr>
              <a:t>Marwan </a:t>
            </a:r>
            <a:r>
              <a:rPr lang="fr-FR">
                <a:latin typeface="Arial"/>
                <a:ea typeface="Arial"/>
                <a:cs typeface="Arial"/>
                <a:sym typeface="Arial"/>
              </a:rPr>
              <a:t>:    Donc vous pouviez toucher les petits poissons ! ?????</a:t>
            </a:r>
            <a:endParaRPr>
              <a:latin typeface="Arial"/>
              <a:ea typeface="Arial"/>
              <a:cs typeface="Arial"/>
              <a:sym typeface="Arial"/>
            </a:endParaRPr>
          </a:p>
          <a:p>
            <a:pPr indent="-889000" lvl="0" marL="901700" rtl="0" algn="just">
              <a:lnSpc>
                <a:spcPct val="114999"/>
              </a:lnSpc>
              <a:spcBef>
                <a:spcPts val="1200"/>
              </a:spcBef>
              <a:spcAft>
                <a:spcPts val="0"/>
              </a:spcAft>
              <a:buNone/>
            </a:pPr>
            <a:r>
              <a:rPr b="1" lang="fr-FR">
                <a:latin typeface="Arial"/>
                <a:ea typeface="Arial"/>
                <a:cs typeface="Arial"/>
                <a:sym typeface="Arial"/>
              </a:rPr>
              <a:t>Miled </a:t>
            </a:r>
            <a:r>
              <a:rPr lang="fr-FR">
                <a:latin typeface="Arial"/>
                <a:ea typeface="Arial"/>
                <a:cs typeface="Arial"/>
                <a:sym typeface="Arial"/>
              </a:rPr>
              <a:t>:        Euhhhh plutôt on touchait le sable léger et blanc avec nos pieds.</a:t>
            </a:r>
            <a:endParaRPr>
              <a:latin typeface="Arial"/>
              <a:ea typeface="Arial"/>
              <a:cs typeface="Arial"/>
              <a:sym typeface="Arial"/>
            </a:endParaRPr>
          </a:p>
          <a:p>
            <a:pPr indent="0" lvl="0" marL="901700" rtl="0" algn="just">
              <a:lnSpc>
                <a:spcPct val="114999"/>
              </a:lnSpc>
              <a:spcBef>
                <a:spcPts val="1200"/>
              </a:spcBef>
              <a:spcAft>
                <a:spcPts val="0"/>
              </a:spcAft>
              <a:buNone/>
            </a:pPr>
            <a:r>
              <a:rPr lang="fr-FR">
                <a:latin typeface="Arial"/>
                <a:ea typeface="Arial"/>
                <a:cs typeface="Arial"/>
                <a:sym typeface="Arial"/>
              </a:rPr>
              <a:t>Quant aux poissons, eh ben ils étaient bien frais dans mon assiette ! Yummy succulents ! Le goût du poisson frais était succulent !</a:t>
            </a:r>
            <a:endParaRPr>
              <a:latin typeface="Arial"/>
              <a:ea typeface="Arial"/>
              <a:cs typeface="Arial"/>
              <a:sym typeface="Arial"/>
            </a:endParaRPr>
          </a:p>
          <a:p>
            <a:pPr indent="0" lvl="0" marL="0" rtl="0" algn="l">
              <a:spcBef>
                <a:spcPts val="1200"/>
              </a:spcBef>
              <a:spcAft>
                <a:spcPts val="0"/>
              </a:spcAft>
              <a:buNone/>
            </a:pPr>
            <a:r>
              <a:t/>
            </a:r>
            <a:endParaRPr/>
          </a:p>
          <a:p>
            <a:pPr indent="0" lvl="0" marL="0" rtl="0" algn="l">
              <a:spcBef>
                <a:spcPts val="0"/>
              </a:spcBef>
              <a:spcAft>
                <a:spcPts val="0"/>
              </a:spcAft>
              <a:buClr>
                <a:schemeClr val="dk1"/>
              </a:buClr>
              <a:buSzPts val="1200"/>
              <a:buFont typeface="Calibri"/>
              <a:buNone/>
            </a:pPr>
            <a:r>
              <a:t/>
            </a:r>
            <a:endParaRPr b="1" i="1"/>
          </a:p>
          <a:p>
            <a:pPr indent="0" lvl="0" marL="0" rtl="0" algn="l">
              <a:spcBef>
                <a:spcPts val="0"/>
              </a:spcBef>
              <a:spcAft>
                <a:spcPts val="0"/>
              </a:spcAft>
              <a:buClr>
                <a:schemeClr val="dk1"/>
              </a:buClr>
              <a:buSzPts val="1200"/>
              <a:buFont typeface="Calibri"/>
              <a:buNone/>
            </a:pPr>
            <a:r>
              <a:t/>
            </a:r>
            <a:endParaRPr/>
          </a:p>
        </p:txBody>
      </p:sp>
      <p:sp>
        <p:nvSpPr>
          <p:cNvPr id="182" name="Google Shape;182;p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lang="fr-FR"/>
              <a:t>Avant de passer à la correction demander aux apprenants de comparer leurs réponses en binôme </a:t>
            </a:r>
            <a:endParaRPr/>
          </a:p>
          <a:p>
            <a:pPr indent="0" lvl="0" marL="0" rtl="0" algn="l">
              <a:spcBef>
                <a:spcPts val="0"/>
              </a:spcBef>
              <a:spcAft>
                <a:spcPts val="0"/>
              </a:spcAft>
              <a:buClr>
                <a:schemeClr val="dk1"/>
              </a:buClr>
              <a:buSzPts val="1200"/>
              <a:buFont typeface="Calibri"/>
              <a:buNone/>
            </a:pPr>
            <a:r>
              <a:rPr lang="fr-FR"/>
              <a:t>Faire la correction avec l’ensemble de la classe et cliquer pour afficher le corrigé </a:t>
            </a:r>
            <a:endParaRPr/>
          </a:p>
          <a:p>
            <a:pPr indent="0" lvl="0" marL="0" rtl="0" algn="l">
              <a:spcBef>
                <a:spcPts val="0"/>
              </a:spcBef>
              <a:spcAft>
                <a:spcPts val="0"/>
              </a:spcAft>
              <a:buClr>
                <a:schemeClr val="dk1"/>
              </a:buClr>
              <a:buSzPts val="1100"/>
              <a:buFont typeface="Arial"/>
              <a:buNone/>
            </a:pPr>
            <a:r>
              <a:t/>
            </a:r>
            <a:endParaRPr b="1" i="1"/>
          </a:p>
        </p:txBody>
      </p:sp>
      <p:sp>
        <p:nvSpPr>
          <p:cNvPr id="190" name="Google Shape;190;p1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fr-FR" u="sng">
                <a:latin typeface="Arial"/>
                <a:ea typeface="Arial"/>
                <a:cs typeface="Arial"/>
                <a:sym typeface="Arial"/>
              </a:rPr>
              <a:t>Expression orale</a:t>
            </a:r>
            <a:endParaRPr/>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rgbClr val="000000"/>
              </a:buClr>
              <a:buSzPts val="1100"/>
              <a:buFont typeface="Arial"/>
              <a:buNone/>
            </a:pPr>
            <a:r>
              <a:rPr lang="fr-FR" sz="1100">
                <a:solidFill>
                  <a:srgbClr val="000000"/>
                </a:solidFill>
                <a:latin typeface="Arial"/>
                <a:ea typeface="Arial"/>
                <a:cs typeface="Arial"/>
                <a:sym typeface="Arial"/>
              </a:rPr>
              <a:t>Rendre compte d'une sortie, d'une visite, d'un événement.</a:t>
            </a:r>
            <a:endParaRPr sz="1100">
              <a:solidFill>
                <a:srgbClr val="000000"/>
              </a:solidFill>
              <a:latin typeface="Arial"/>
              <a:ea typeface="Arial"/>
              <a:cs typeface="Arial"/>
              <a:sym typeface="Arial"/>
            </a:endParaRPr>
          </a:p>
          <a:p>
            <a:pPr indent="0" lvl="0" marL="0" rtl="0" algn="l">
              <a:spcBef>
                <a:spcPts val="0"/>
              </a:spcBef>
              <a:spcAft>
                <a:spcPts val="0"/>
              </a:spcAft>
              <a:buClr>
                <a:schemeClr val="dk1"/>
              </a:buClr>
              <a:buSzPts val="1100"/>
              <a:buFont typeface="Calibri"/>
              <a:buNone/>
            </a:pPr>
            <a:r>
              <a:t/>
            </a:r>
            <a:endParaRPr sz="1100">
              <a:solidFill>
                <a:srgbClr val="000000"/>
              </a:solidFill>
            </a:endParaRPr>
          </a:p>
          <a:p>
            <a:pPr indent="0" lvl="0" marL="0" rtl="0" algn="l">
              <a:lnSpc>
                <a:spcPct val="115000"/>
              </a:lnSpc>
              <a:spcBef>
                <a:spcPts val="0"/>
              </a:spcBef>
              <a:spcAft>
                <a:spcPts val="0"/>
              </a:spcAft>
              <a:buClr>
                <a:schemeClr val="dk1"/>
              </a:buClr>
              <a:buSzPts val="1400"/>
              <a:buFont typeface="Arial"/>
              <a:buNone/>
            </a:pPr>
            <a:r>
              <a:rPr b="1" lang="fr-FR">
                <a:highlight>
                  <a:schemeClr val="lt1"/>
                </a:highlight>
                <a:latin typeface="Arial"/>
                <a:ea typeface="Arial"/>
                <a:cs typeface="Arial"/>
                <a:sym typeface="Arial"/>
              </a:rPr>
              <a:t>Objectif sp</a:t>
            </a:r>
            <a:r>
              <a:rPr b="1" lang="fr-FR">
                <a:latin typeface="Arial"/>
                <a:ea typeface="Arial"/>
                <a:cs typeface="Arial"/>
                <a:sym typeface="Arial"/>
              </a:rPr>
              <a:t>é</a:t>
            </a:r>
            <a:r>
              <a:rPr b="1" lang="fr-FR">
                <a:highlight>
                  <a:schemeClr val="lt1"/>
                </a:highlight>
                <a:latin typeface="Arial"/>
                <a:ea typeface="Arial"/>
                <a:cs typeface="Arial"/>
                <a:sym typeface="Arial"/>
              </a:rPr>
              <a:t>cifique</a:t>
            </a:r>
            <a:endParaRPr/>
          </a:p>
          <a:p>
            <a:pPr indent="0" lvl="0" marL="0" rtl="0" algn="l">
              <a:spcBef>
                <a:spcPts val="0"/>
              </a:spcBef>
              <a:spcAft>
                <a:spcPts val="0"/>
              </a:spcAft>
              <a:buClr>
                <a:schemeClr val="dk1"/>
              </a:buClr>
              <a:buSzPts val="1100"/>
              <a:buFont typeface="Arial"/>
              <a:buNone/>
            </a:pPr>
            <a:r>
              <a:rPr lang="fr-FR" sz="1100">
                <a:latin typeface="Arial"/>
                <a:ea typeface="Arial"/>
                <a:cs typeface="Arial"/>
                <a:sym typeface="Arial"/>
              </a:rPr>
              <a:t>Décrire un paysage dans le cadre d’une narration</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203" name="Google Shape;20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solidFill>
                <a:srgbClr val="000000"/>
              </a:solidFill>
            </a:endParaRPr>
          </a:p>
        </p:txBody>
      </p:sp>
      <p:sp>
        <p:nvSpPr>
          <p:cNvPr id="209" name="Google Shape;20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6" name="Google Shape;216;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Écoutons et lisons bien ces phrases. Quels sont les éléments mentionnés ?</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Faire écouter l’’extrait de l’enregistrement</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[Enregistrement]</a:t>
            </a:r>
            <a:endParaRPr/>
          </a:p>
          <a:p>
            <a:pPr indent="0" lvl="0" marL="0" rtl="0" algn="l">
              <a:spcBef>
                <a:spcPts val="0"/>
              </a:spcBef>
              <a:spcAft>
                <a:spcPts val="0"/>
              </a:spcAft>
              <a:buNone/>
            </a:pPr>
            <a:r>
              <a:rPr lang="fr-FR">
                <a:latin typeface="Arial"/>
                <a:ea typeface="Arial"/>
                <a:cs typeface="Arial"/>
                <a:sym typeface="Arial"/>
              </a:rPr>
              <a:t>[</a:t>
            </a:r>
            <a:r>
              <a:rPr b="1" lang="fr-FR">
                <a:latin typeface="Arial"/>
                <a:ea typeface="Arial"/>
                <a:cs typeface="Arial"/>
                <a:sym typeface="Arial"/>
              </a:rPr>
              <a:t>Il faisait doux</a:t>
            </a:r>
            <a:r>
              <a:rPr lang="fr-FR">
                <a:latin typeface="Arial"/>
                <a:ea typeface="Arial"/>
                <a:cs typeface="Arial"/>
                <a:sym typeface="Arial"/>
              </a:rPr>
              <a:t>. </a:t>
            </a:r>
            <a:endParaRPr/>
          </a:p>
          <a:p>
            <a:pPr indent="0" lvl="0" marL="0" rtl="0" algn="l">
              <a:spcBef>
                <a:spcPts val="0"/>
              </a:spcBef>
              <a:spcAft>
                <a:spcPts val="0"/>
              </a:spcAft>
              <a:buClr>
                <a:schemeClr val="dk1"/>
              </a:buClr>
              <a:buSzPts val="1200"/>
              <a:buFont typeface="Arial"/>
              <a:buNone/>
            </a:pPr>
            <a:r>
              <a:rPr b="1" lang="fr-FR">
                <a:latin typeface="Arial"/>
                <a:ea typeface="Arial"/>
                <a:cs typeface="Arial"/>
                <a:sym typeface="Arial"/>
              </a:rPr>
              <a:t>L’odeur de la mer se répandait </a:t>
            </a:r>
            <a:r>
              <a:rPr lang="fr-FR">
                <a:latin typeface="Arial"/>
                <a:ea typeface="Arial"/>
                <a:cs typeface="Arial"/>
                <a:sym typeface="Arial"/>
              </a:rPr>
              <a:t>comme un parfum frais.</a:t>
            </a:r>
            <a:endParaRPr/>
          </a:p>
          <a:p>
            <a:pPr indent="0" lvl="0" marL="0" rtl="0" algn="just">
              <a:lnSpc>
                <a:spcPct val="115000"/>
              </a:lnSpc>
              <a:spcBef>
                <a:spcPts val="1200"/>
              </a:spcBef>
              <a:spcAft>
                <a:spcPts val="0"/>
              </a:spcAft>
              <a:buClr>
                <a:schemeClr val="dk1"/>
              </a:buClr>
              <a:buSzPts val="1100"/>
              <a:buFont typeface="Arial"/>
              <a:buNone/>
            </a:pPr>
            <a:r>
              <a:rPr b="1" lang="fr-FR">
                <a:latin typeface="Arial"/>
                <a:ea typeface="Arial"/>
                <a:cs typeface="Arial"/>
                <a:sym typeface="Arial"/>
              </a:rPr>
              <a:t>Des bateaux flottaient </a:t>
            </a:r>
            <a:r>
              <a:rPr lang="fr-FR">
                <a:latin typeface="Arial"/>
                <a:ea typeface="Arial"/>
                <a:cs typeface="Arial"/>
                <a:sym typeface="Arial"/>
              </a:rPr>
              <a:t>au loin devant nous.</a:t>
            </a:r>
            <a:endParaRPr/>
          </a:p>
          <a:p>
            <a:pPr indent="-889000" lvl="0" marL="901700" rtl="0" algn="just">
              <a:lnSpc>
                <a:spcPct val="115000"/>
              </a:lnSpc>
              <a:spcBef>
                <a:spcPts val="1200"/>
              </a:spcBef>
              <a:spcAft>
                <a:spcPts val="0"/>
              </a:spcAft>
              <a:buNone/>
            </a:pPr>
            <a:r>
              <a:rPr b="1" lang="fr-FR">
                <a:latin typeface="Arial"/>
                <a:ea typeface="Arial"/>
                <a:cs typeface="Arial"/>
                <a:sym typeface="Arial"/>
              </a:rPr>
              <a:t>De petites vagues s’écrasaient </a:t>
            </a:r>
            <a:r>
              <a:rPr lang="fr-FR">
                <a:latin typeface="Arial"/>
                <a:ea typeface="Arial"/>
                <a:cs typeface="Arial"/>
                <a:sym typeface="Arial"/>
              </a:rPr>
              <a:t>sous nos pieds sur la plage ! </a:t>
            </a:r>
            <a:endParaRPr/>
          </a:p>
          <a:p>
            <a:pPr indent="-889000" lvl="0" marL="901700" rtl="0" algn="just">
              <a:lnSpc>
                <a:spcPct val="115000"/>
              </a:lnSpc>
              <a:spcBef>
                <a:spcPts val="1200"/>
              </a:spcBef>
              <a:spcAft>
                <a:spcPts val="0"/>
              </a:spcAft>
              <a:buClr>
                <a:schemeClr val="dk1"/>
              </a:buClr>
              <a:buSzPts val="1100"/>
              <a:buFont typeface="Arial"/>
              <a:buNone/>
            </a:pPr>
            <a:r>
              <a:rPr lang="fr-FR">
                <a:latin typeface="Arial"/>
                <a:ea typeface="Arial"/>
                <a:cs typeface="Arial"/>
                <a:sym typeface="Arial"/>
              </a:rPr>
              <a:t>Vous pouviez toucher les petits poissons ?</a:t>
            </a:r>
            <a:endParaRPr/>
          </a:p>
          <a:p>
            <a:pPr indent="0" lvl="0" marL="12700" rtl="0" algn="just">
              <a:lnSpc>
                <a:spcPct val="115000"/>
              </a:lnSpc>
              <a:spcBef>
                <a:spcPts val="1200"/>
              </a:spcBef>
              <a:spcAft>
                <a:spcPts val="0"/>
              </a:spcAft>
              <a:buClr>
                <a:schemeClr val="dk1"/>
              </a:buClr>
              <a:buSzPts val="1100"/>
              <a:buFont typeface="Arial"/>
              <a:buNone/>
            </a:pPr>
            <a:r>
              <a:rPr b="1" lang="fr-FR">
                <a:latin typeface="Arial"/>
                <a:ea typeface="Arial"/>
                <a:cs typeface="Arial"/>
                <a:sym typeface="Arial"/>
              </a:rPr>
              <a:t>On touchait le sable léger et blanc</a:t>
            </a:r>
            <a:r>
              <a:rPr lang="fr-FR">
                <a:latin typeface="Arial"/>
                <a:ea typeface="Arial"/>
                <a:cs typeface="Arial"/>
                <a:sym typeface="Arial"/>
              </a:rPr>
              <a:t> avec nos pieds.</a:t>
            </a:r>
            <a:endParaRPr/>
          </a:p>
          <a:p>
            <a:pPr indent="0" lvl="0" marL="0" rtl="0" algn="just">
              <a:lnSpc>
                <a:spcPct val="115000"/>
              </a:lnSpc>
              <a:spcBef>
                <a:spcPts val="1200"/>
              </a:spcBef>
              <a:spcAft>
                <a:spcPts val="0"/>
              </a:spcAft>
              <a:buClr>
                <a:schemeClr val="dk1"/>
              </a:buClr>
              <a:buSzPts val="1100"/>
              <a:buFont typeface="Arial"/>
              <a:buNone/>
            </a:pPr>
            <a:r>
              <a:rPr b="1" lang="fr-FR">
                <a:latin typeface="Arial"/>
                <a:ea typeface="Arial"/>
                <a:cs typeface="Arial"/>
                <a:sym typeface="Arial"/>
              </a:rPr>
              <a:t>Le goût du poisson frais </a:t>
            </a:r>
            <a:r>
              <a:rPr lang="fr-FR">
                <a:latin typeface="Arial"/>
                <a:ea typeface="Arial"/>
                <a:cs typeface="Arial"/>
                <a:sym typeface="Arial"/>
              </a:rPr>
              <a:t>était succulent !]</a:t>
            </a:r>
            <a:endParaRPr/>
          </a:p>
          <a:p>
            <a:pPr indent="0" lvl="0" marL="0" rtl="0" algn="l">
              <a:spcBef>
                <a:spcPts val="120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Quels sont les éléments mentionnés ?</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La mer, les bateaux, le sable, les poissons, la plage.</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 dit-on au sujet de ses éléments ?</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5 secondes] </a:t>
            </a:r>
            <a:endParaRPr/>
          </a:p>
          <a:p>
            <a:pPr indent="0" lvl="0" marL="0" rtl="0" algn="l">
              <a:spcBef>
                <a:spcPts val="0"/>
              </a:spcBef>
              <a:spcAft>
                <a:spcPts val="0"/>
              </a:spcAft>
              <a:buNone/>
            </a:pPr>
            <a:r>
              <a:rPr b="1" i="1" lang="fr-FR">
                <a:latin typeface="Arial"/>
                <a:ea typeface="Arial"/>
                <a:cs typeface="Arial"/>
                <a:sym typeface="Arial"/>
              </a:rPr>
              <a:t>L’odeur de mer se répandait, des bateaux flottaient, de petites vagues s’écrasaient, etc.</a:t>
            </a:r>
            <a:endParaRPr i="1"/>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Ces phrases vous permettent-elles d’imaginer le paysage ?</a:t>
            </a:r>
            <a:endParaRPr/>
          </a:p>
          <a:p>
            <a:pPr indent="0" lvl="0" marL="0" rtl="0" algn="l">
              <a:spcBef>
                <a:spcPts val="0"/>
              </a:spcBef>
              <a:spcAft>
                <a:spcPts val="0"/>
              </a:spcAft>
              <a:buNone/>
            </a:pPr>
            <a:r>
              <a:rPr lang="fr-FR">
                <a:latin typeface="Arial"/>
                <a:ea typeface="Arial"/>
                <a:cs typeface="Arial"/>
                <a:sym typeface="Arial"/>
              </a:rPr>
              <a:t>[Pause 3 secondes]</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Qu’est-ce qui vous a aidé à imaginer le paysage, un peu comme si vous étiez là-bas ?</a:t>
            </a:r>
            <a:endParaRPr/>
          </a:p>
          <a:p>
            <a:pPr indent="0" lvl="0" marL="0" rtl="0" algn="l">
              <a:spcBef>
                <a:spcPts val="0"/>
              </a:spcBef>
              <a:spcAft>
                <a:spcPts val="0"/>
              </a:spcAft>
              <a:buNone/>
            </a:pPr>
            <a:r>
              <a:rPr lang="fr-FR">
                <a:latin typeface="Arial"/>
                <a:ea typeface="Arial"/>
                <a:cs typeface="Arial"/>
                <a:sym typeface="Arial"/>
              </a:rPr>
              <a:t>[Pause 5 secondes]</a:t>
            </a:r>
            <a:endParaRPr/>
          </a:p>
          <a:p>
            <a:pPr indent="0" lvl="0" marL="0" rtl="0" algn="l">
              <a:spcBef>
                <a:spcPts val="0"/>
              </a:spcBef>
              <a:spcAft>
                <a:spcPts val="0"/>
              </a:spcAft>
              <a:buNone/>
            </a:pPr>
            <a:r>
              <a:rPr b="1" i="1" lang="fr-FR">
                <a:latin typeface="Arial"/>
                <a:ea typeface="Arial"/>
                <a:cs typeface="Arial"/>
                <a:sym typeface="Arial"/>
              </a:rPr>
              <a:t>La description du paysage à travers les 5 sens. </a:t>
            </a:r>
            <a:endParaRPr/>
          </a:p>
          <a:p>
            <a:pPr indent="0" lvl="0" marL="0" rtl="0" algn="l">
              <a:spcBef>
                <a:spcPts val="0"/>
              </a:spcBef>
              <a:spcAft>
                <a:spcPts val="0"/>
              </a:spcAft>
              <a:buNone/>
            </a:pPr>
            <a:r>
              <a:rPr b="1" i="1" lang="fr-FR">
                <a:latin typeface="Arial"/>
                <a:ea typeface="Arial"/>
                <a:cs typeface="Arial"/>
                <a:sym typeface="Arial"/>
              </a:rPr>
              <a:t>Quel sens utilise-t-on pour décrire chaque  élément du paysage ?</a:t>
            </a:r>
            <a:endParaRPr/>
          </a:p>
          <a:p>
            <a:pPr indent="0" lvl="0" marL="0" rtl="0" algn="l">
              <a:spcBef>
                <a:spcPts val="0"/>
              </a:spcBef>
              <a:spcAft>
                <a:spcPts val="0"/>
              </a:spcAft>
              <a:buNone/>
            </a:pPr>
            <a:r>
              <a:rPr lang="fr-FR">
                <a:latin typeface="Arial"/>
                <a:ea typeface="Arial"/>
                <a:cs typeface="Arial"/>
                <a:sym typeface="Arial"/>
              </a:rPr>
              <a:t>[Pause 10 secondes]</a:t>
            </a:r>
            <a:endParaRPr/>
          </a:p>
          <a:p>
            <a:pPr indent="0" lvl="0" marL="0" rtl="0" algn="l">
              <a:spcBef>
                <a:spcPts val="0"/>
              </a:spcBef>
              <a:spcAft>
                <a:spcPts val="0"/>
              </a:spcAft>
              <a:buNone/>
            </a:pPr>
            <a:r>
              <a:rPr b="1" i="1" lang="fr-FR">
                <a:latin typeface="Arial"/>
                <a:ea typeface="Arial"/>
                <a:cs typeface="Arial"/>
                <a:sym typeface="Arial"/>
              </a:rPr>
              <a:t>L’odeur de la mer se répandait comme un parfum frais : l’odorat </a:t>
            </a:r>
            <a:endParaRPr/>
          </a:p>
          <a:p>
            <a:pPr indent="0" lvl="0" marL="0" rtl="0" algn="l">
              <a:spcBef>
                <a:spcPts val="0"/>
              </a:spcBef>
              <a:spcAft>
                <a:spcPts val="0"/>
              </a:spcAft>
              <a:buNone/>
            </a:pPr>
            <a:r>
              <a:rPr b="1" i="1" lang="fr-FR">
                <a:latin typeface="Arial"/>
                <a:ea typeface="Arial"/>
                <a:cs typeface="Arial"/>
                <a:sym typeface="Arial"/>
              </a:rPr>
              <a:t>Des bateaux flottaient au loin devant nous : la vue </a:t>
            </a:r>
            <a:endParaRPr/>
          </a:p>
          <a:p>
            <a:pPr indent="0" lvl="0" marL="0" rtl="0" algn="l">
              <a:spcBef>
                <a:spcPts val="0"/>
              </a:spcBef>
              <a:spcAft>
                <a:spcPts val="0"/>
              </a:spcAft>
              <a:buNone/>
            </a:pPr>
            <a:r>
              <a:rPr b="1" i="1" lang="fr-FR">
                <a:latin typeface="Arial"/>
                <a:ea typeface="Arial"/>
                <a:cs typeface="Arial"/>
                <a:sym typeface="Arial"/>
              </a:rPr>
              <a:t>De petites vagues s’écrasaient sous nos pieds sur la plage : la vue </a:t>
            </a:r>
            <a:endParaRPr/>
          </a:p>
          <a:p>
            <a:pPr indent="0" lvl="0" marL="0" rtl="0" algn="l">
              <a:spcBef>
                <a:spcPts val="0"/>
              </a:spcBef>
              <a:spcAft>
                <a:spcPts val="0"/>
              </a:spcAft>
              <a:buNone/>
            </a:pPr>
            <a:r>
              <a:rPr b="1" i="1" lang="fr-FR">
                <a:latin typeface="Arial"/>
                <a:ea typeface="Arial"/>
                <a:cs typeface="Arial"/>
                <a:sym typeface="Arial"/>
              </a:rPr>
              <a:t>On touchait le sable léger et blanc avec nos pieds : le toucher </a:t>
            </a:r>
            <a:endParaRPr/>
          </a:p>
          <a:p>
            <a:pPr indent="0" lvl="0" marL="0" rtl="0" algn="l">
              <a:spcBef>
                <a:spcPts val="0"/>
              </a:spcBef>
              <a:spcAft>
                <a:spcPts val="0"/>
              </a:spcAft>
              <a:buNone/>
            </a:pPr>
            <a:r>
              <a:rPr b="1" i="1" lang="fr-FR">
                <a:latin typeface="Arial"/>
                <a:ea typeface="Arial"/>
                <a:cs typeface="Arial"/>
                <a:sym typeface="Arial"/>
              </a:rPr>
              <a:t>Le goût du poisson frais était succulent : le goût</a:t>
            </a:r>
            <a:endParaRPr/>
          </a:p>
          <a:p>
            <a:pPr indent="0" lvl="0" marL="0" rtl="0" algn="l">
              <a:spcBef>
                <a:spcPts val="0"/>
              </a:spcBef>
              <a:spcAft>
                <a:spcPts val="0"/>
              </a:spcAft>
              <a:buNone/>
            </a:pPr>
            <a:r>
              <a:rPr b="1" i="1" lang="fr-FR">
                <a:latin typeface="Arial"/>
                <a:ea typeface="Arial"/>
                <a:cs typeface="Arial"/>
                <a:sym typeface="Arial"/>
              </a:rPr>
              <a:t>À travers les 5 sens, vous pouvez imaginer le paysage , un peu comme si vous étiez là-bas. </a:t>
            </a:r>
            <a:endParaRPr/>
          </a:p>
          <a:p>
            <a:pPr indent="0" lvl="0" marL="0" rtl="0" algn="l">
              <a:spcBef>
                <a:spcPts val="0"/>
              </a:spcBef>
              <a:spcAft>
                <a:spcPts val="0"/>
              </a:spcAft>
              <a:buNone/>
            </a:pPr>
            <a:r>
              <a:rPr b="1" i="1" lang="fr-FR">
                <a:latin typeface="Arial"/>
                <a:ea typeface="Arial"/>
                <a:cs typeface="Arial"/>
                <a:sym typeface="Arial"/>
              </a:rPr>
              <a:t>Cela nous permet de sentir l’odeur de la mer, d’avoir le goût du poisson sous la dent, de toucher le sable, d’imaginer les bateaux, et d'entendre le bruit des vagues qui s'écrasaient sur les rochers.    </a:t>
            </a:r>
            <a:endParaRPr/>
          </a:p>
          <a:p>
            <a:pPr indent="0" lvl="0" marL="0" rtl="0" algn="l">
              <a:spcBef>
                <a:spcPts val="0"/>
              </a:spcBef>
              <a:spcAft>
                <a:spcPts val="0"/>
              </a:spcAft>
              <a:buNone/>
            </a:pPr>
            <a:r>
              <a:t/>
            </a:r>
            <a:endParaRPr b="1" i="1"/>
          </a:p>
          <a:p>
            <a:pPr indent="0" lvl="0" marL="0" rtl="0" algn="l">
              <a:spcBef>
                <a:spcPts val="0"/>
              </a:spcBef>
              <a:spcAft>
                <a:spcPts val="0"/>
              </a:spcAft>
              <a:buClr>
                <a:schemeClr val="dk1"/>
              </a:buClr>
              <a:buSzPts val="1200"/>
              <a:buFont typeface="Calibri"/>
              <a:buNone/>
            </a:pPr>
            <a:r>
              <a:t/>
            </a:r>
            <a:endParaRPr b="1" i="1"/>
          </a:p>
        </p:txBody>
      </p:sp>
      <p:sp>
        <p:nvSpPr>
          <p:cNvPr id="217" name="Google Shape;217;p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Que pensez-vous du choix des mots ? Comment a-t-on décrit l’odeur de la mer ? </a:t>
            </a:r>
            <a:endParaRPr/>
          </a:p>
          <a:p>
            <a:pPr indent="0" lvl="0" marL="0" rtl="0" algn="l">
              <a:spcBef>
                <a:spcPts val="0"/>
              </a:spcBef>
              <a:spcAft>
                <a:spcPts val="0"/>
              </a:spcAft>
              <a:buNone/>
            </a:pPr>
            <a:r>
              <a:rPr b="1" i="1" lang="fr-FR">
                <a:latin typeface="Arial"/>
                <a:ea typeface="Arial"/>
                <a:cs typeface="Arial"/>
                <a:sym typeface="Arial"/>
              </a:rPr>
              <a:t> </a:t>
            </a:r>
            <a:r>
              <a:rPr lang="fr-FR">
                <a:latin typeface="Arial"/>
                <a:ea typeface="Arial"/>
                <a:cs typeface="Arial"/>
                <a:sym typeface="Arial"/>
              </a:rPr>
              <a:t>[Pause 5 secondes]</a:t>
            </a:r>
            <a:endParaRPr/>
          </a:p>
          <a:p>
            <a:pPr indent="0" lvl="0" marL="0" rtl="0" algn="l">
              <a:spcBef>
                <a:spcPts val="0"/>
              </a:spcBef>
              <a:spcAft>
                <a:spcPts val="0"/>
              </a:spcAft>
              <a:buNone/>
            </a:pPr>
            <a:r>
              <a:rPr b="1" i="1" lang="fr-FR">
                <a:latin typeface="Arial"/>
                <a:ea typeface="Arial"/>
                <a:cs typeface="Arial"/>
                <a:sym typeface="Arial"/>
              </a:rPr>
              <a:t>Elle se répandait comme un parfum </a:t>
            </a:r>
            <a:r>
              <a:rPr b="1" i="1" lang="fr-FR" sz="1200" u="none" cap="none" strike="noStrike">
                <a:solidFill>
                  <a:schemeClr val="dk1"/>
                </a:solidFill>
                <a:latin typeface="Arial"/>
                <a:ea typeface="Arial"/>
                <a:cs typeface="Arial"/>
                <a:sym typeface="Arial"/>
              </a:rPr>
              <a:t>frais</a:t>
            </a:r>
            <a:r>
              <a:rPr b="1" i="1" lang="fr-FR" sz="1200" u="none" cap="none" strike="noStrike">
                <a:solidFill>
                  <a:srgbClr val="595959"/>
                </a:solidFill>
                <a:highlight>
                  <a:schemeClr val="lt1"/>
                </a:highlight>
                <a:latin typeface="Arial"/>
                <a:ea typeface="Arial"/>
                <a:cs typeface="Arial"/>
                <a:sym typeface="Arial"/>
              </a:rPr>
              <a:t>.</a:t>
            </a:r>
            <a:r>
              <a:rPr b="1" i="1" lang="fr-FR">
                <a:latin typeface="Arial"/>
                <a:ea typeface="Arial"/>
                <a:cs typeface="Arial"/>
                <a:sym typeface="Arial"/>
              </a:rPr>
              <a:t> </a:t>
            </a:r>
            <a:endParaRPr/>
          </a:p>
          <a:p>
            <a:pPr indent="0" lvl="0" marL="0" marR="0" rtl="0" algn="l">
              <a:lnSpc>
                <a:spcPct val="100000"/>
              </a:lnSpc>
              <a:spcBef>
                <a:spcPts val="0"/>
              </a:spcBef>
              <a:spcAft>
                <a:spcPts val="0"/>
              </a:spcAft>
              <a:buClr>
                <a:srgbClr val="000000"/>
              </a:buClr>
              <a:buSzPts val="1400"/>
              <a:buFont typeface="Arial"/>
              <a:buNone/>
            </a:pPr>
            <a:r>
              <a:rPr b="1" i="1" lang="fr-FR">
                <a:latin typeface="Arial"/>
                <a:ea typeface="Arial"/>
                <a:cs typeface="Arial"/>
                <a:sym typeface="Arial"/>
              </a:rPr>
              <a:t>Quel verbe a-ton utilisé pour parler des bateaux ?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Calibri"/>
              <a:buNone/>
            </a:pPr>
            <a:r>
              <a:rPr b="1" i="1" lang="fr-FR"/>
              <a:t>Ils flottaient. </a:t>
            </a:r>
            <a:endParaRPr/>
          </a:p>
          <a:p>
            <a:pPr indent="0" lvl="0" marL="0" rtl="0" algn="l">
              <a:spcBef>
                <a:spcPts val="0"/>
              </a:spcBef>
              <a:spcAft>
                <a:spcPts val="0"/>
              </a:spcAft>
              <a:buClr>
                <a:schemeClr val="dk1"/>
              </a:buClr>
              <a:buSzPts val="1200"/>
              <a:buFont typeface="Calibri"/>
              <a:buNone/>
            </a:pPr>
            <a:r>
              <a:rPr b="1" i="1" lang="fr-FR"/>
              <a:t>Et pour parler des vagues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Calibri"/>
              <a:buNone/>
            </a:pPr>
            <a:r>
              <a:rPr b="1" i="1" lang="fr-FR"/>
              <a:t>Elles s’écrasaient. </a:t>
            </a:r>
            <a:endParaRPr/>
          </a:p>
          <a:p>
            <a:pPr indent="0" lvl="0" marL="0" marR="0" rtl="0" algn="l">
              <a:lnSpc>
                <a:spcPct val="100000"/>
              </a:lnSpc>
              <a:spcBef>
                <a:spcPts val="0"/>
              </a:spcBef>
              <a:spcAft>
                <a:spcPts val="0"/>
              </a:spcAft>
              <a:buClr>
                <a:srgbClr val="000000"/>
              </a:buClr>
              <a:buSzPts val="1400"/>
              <a:buFont typeface="Arial"/>
              <a:buNone/>
            </a:pPr>
            <a:r>
              <a:rPr b="1" i="1" lang="fr-FR">
                <a:latin typeface="Arial"/>
                <a:ea typeface="Arial"/>
                <a:cs typeface="Arial"/>
                <a:sym typeface="Arial"/>
              </a:rPr>
              <a:t>Comment a-t-on décrit le sable ?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3 secondes]</a:t>
            </a:r>
            <a:endParaRPr/>
          </a:p>
          <a:p>
            <a:pPr indent="0" lvl="0" marL="0" marR="0" rtl="0" algn="l">
              <a:lnSpc>
                <a:spcPct val="100000"/>
              </a:lnSpc>
              <a:spcBef>
                <a:spcPts val="0"/>
              </a:spcBef>
              <a:spcAft>
                <a:spcPts val="0"/>
              </a:spcAft>
              <a:buClr>
                <a:srgbClr val="000000"/>
              </a:buClr>
              <a:buSzPts val="1400"/>
              <a:buFont typeface="Arial"/>
              <a:buNone/>
            </a:pPr>
            <a:r>
              <a:rPr b="1" i="1" lang="fr-FR">
                <a:latin typeface="Arial"/>
                <a:ea typeface="Arial"/>
                <a:cs typeface="Arial"/>
                <a:sym typeface="Arial"/>
              </a:rPr>
              <a:t>Le sable est léger et blanc. Quel verbe a-t-on utilisé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3 secondes]</a:t>
            </a:r>
            <a:endParaRPr/>
          </a:p>
          <a:p>
            <a:pPr indent="0" lvl="0" marL="0" marR="0" rtl="0" algn="l">
              <a:lnSpc>
                <a:spcPct val="100000"/>
              </a:lnSpc>
              <a:spcBef>
                <a:spcPts val="0"/>
              </a:spcBef>
              <a:spcAft>
                <a:spcPts val="0"/>
              </a:spcAft>
              <a:buClr>
                <a:srgbClr val="000000"/>
              </a:buClr>
              <a:buSzPts val="1400"/>
              <a:buFont typeface="Arial"/>
              <a:buNone/>
            </a:pPr>
            <a:r>
              <a:rPr b="1" i="1" lang="fr-FR">
                <a:latin typeface="Arial"/>
                <a:ea typeface="Arial"/>
                <a:cs typeface="Arial"/>
                <a:sym typeface="Arial"/>
              </a:rPr>
              <a:t>On touchait le sable.</a:t>
            </a:r>
            <a:endParaRPr/>
          </a:p>
          <a:p>
            <a:pPr indent="0" lvl="0" marL="0" marR="0" rtl="0" algn="l">
              <a:lnSpc>
                <a:spcPct val="100000"/>
              </a:lnSpc>
              <a:spcBef>
                <a:spcPts val="0"/>
              </a:spcBef>
              <a:spcAft>
                <a:spcPts val="0"/>
              </a:spcAft>
              <a:buClr>
                <a:srgbClr val="000000"/>
              </a:buClr>
              <a:buSzPts val="1400"/>
              <a:buFont typeface="Arial"/>
              <a:buNone/>
            </a:pPr>
            <a:r>
              <a:rPr b="1" i="1" lang="fr-FR">
                <a:latin typeface="Arial"/>
                <a:ea typeface="Arial"/>
                <a:cs typeface="Arial"/>
                <a:sym typeface="Arial"/>
              </a:rPr>
              <a:t>Comment a-t-on décrit le goût du poisson ?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Calibri"/>
              <a:buNone/>
            </a:pPr>
            <a:r>
              <a:rPr b="1" i="1" lang="fr-FR"/>
              <a:t>Frais et succulent. </a:t>
            </a:r>
            <a:endParaRPr/>
          </a:p>
          <a:p>
            <a:pPr indent="0" lvl="0" marL="0" rtl="0" algn="l">
              <a:spcBef>
                <a:spcPts val="0"/>
              </a:spcBef>
              <a:spcAft>
                <a:spcPts val="0"/>
              </a:spcAft>
              <a:buClr>
                <a:schemeClr val="dk1"/>
              </a:buClr>
              <a:buSzPts val="1200"/>
              <a:buFont typeface="Calibri"/>
              <a:buNone/>
            </a:pPr>
            <a:r>
              <a:rPr b="1" i="1" lang="fr-FR"/>
              <a:t>Que peut-on conclure ? Qu’est-ce qui est important en décrivant un paysage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Calibri"/>
              <a:buNone/>
            </a:pPr>
            <a:r>
              <a:rPr b="1" i="1" lang="fr-FR"/>
              <a:t>Le choix des éléments décrits, les verbes d’action et les adjectifs. </a:t>
            </a:r>
            <a:endParaRPr/>
          </a:p>
          <a:p>
            <a:pPr indent="0" lvl="0" marL="0" rtl="0" algn="l">
              <a:spcBef>
                <a:spcPts val="0"/>
              </a:spcBef>
              <a:spcAft>
                <a:spcPts val="0"/>
              </a:spcAft>
              <a:buClr>
                <a:schemeClr val="dk1"/>
              </a:buClr>
              <a:buSzPts val="1200"/>
              <a:buFont typeface="Calibri"/>
              <a:buNone/>
            </a:pPr>
            <a:r>
              <a:rPr b="1" i="1" lang="fr-FR"/>
              <a:t>À quel temps sont conjugués les verbes «se répandait, flottaient, s’écrasaient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Calibri"/>
              <a:buNone/>
            </a:pPr>
            <a:r>
              <a:rPr b="1" i="1" lang="fr-FR"/>
              <a:t>À l’imparfait. </a:t>
            </a:r>
            <a:endParaRPr/>
          </a:p>
        </p:txBody>
      </p:sp>
      <p:sp>
        <p:nvSpPr>
          <p:cNvPr id="227" name="Google Shape;227;p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 name="Google Shape;239;p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Le dimanche passé, Rania, ma cousine, est allée avec ses parents à l’île aux Lapins. </a:t>
            </a:r>
            <a:endParaRPr b="1" i="1"/>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Vous connaissez l’île aux Lapins ?</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[Pause 3 secondes]</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C’est une petite île</a:t>
            </a:r>
            <a:r>
              <a:rPr b="1" i="1" lang="fr-FR">
                <a:highlight>
                  <a:schemeClr val="lt1"/>
                </a:highlight>
                <a:latin typeface="Arial"/>
                <a:ea typeface="Arial"/>
                <a:cs typeface="Arial"/>
                <a:sym typeface="Arial"/>
              </a:rPr>
              <a:t>, </a:t>
            </a:r>
            <a:r>
              <a:rPr b="1" i="1" lang="fr-FR">
                <a:latin typeface="Arial"/>
                <a:ea typeface="Arial"/>
                <a:cs typeface="Arial"/>
                <a:sym typeface="Arial"/>
              </a:rPr>
              <a:t>un îlot, </a:t>
            </a:r>
            <a:r>
              <a:rPr b="1" i="1" lang="fr-FR">
                <a:highlight>
                  <a:schemeClr val="lt1"/>
                </a:highlight>
                <a:latin typeface="Arial"/>
                <a:ea typeface="Arial"/>
                <a:cs typeface="Arial"/>
                <a:sym typeface="Arial"/>
              </a:rPr>
              <a:t>au large </a:t>
            </a:r>
            <a:r>
              <a:rPr b="1" i="1" lang="fr-FR">
                <a:latin typeface="Arial"/>
                <a:ea typeface="Arial"/>
                <a:cs typeface="Arial"/>
                <a:sym typeface="Arial"/>
              </a:rPr>
              <a:t>de Tripoli. Vous pouvez y aller en bateau taxi. C’est très amusant !</a:t>
            </a:r>
            <a:endParaRPr b="1" i="1">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De retour, Rania parle à son amie de sa journée à l’île. </a:t>
            </a:r>
            <a:endParaRPr b="1" i="1"/>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 dit-elle ? Regardez l’image de l’île et à deux, formez 5 phrases pour décrire le paysage à l’île. </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N’oubliez pas d’employer l’imparfait et de décrire en activant les 5 sens. </a:t>
            </a:r>
            <a:endParaRPr b="1" i="1">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2 minutes]</a:t>
            </a:r>
            <a:endParaRPr>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rPr lang="fr-FR">
                <a:latin typeface="Arial"/>
                <a:ea typeface="Arial"/>
                <a:cs typeface="Arial"/>
                <a:sym typeface="Arial"/>
              </a:rPr>
              <a:t>Réponses attendues : </a:t>
            </a:r>
            <a:endParaRPr/>
          </a:p>
          <a:p>
            <a:pPr indent="0" lvl="0" marL="0" rtl="0" algn="l">
              <a:spcBef>
                <a:spcPts val="0"/>
              </a:spcBef>
              <a:spcAft>
                <a:spcPts val="0"/>
              </a:spcAft>
              <a:buNone/>
            </a:pPr>
            <a:r>
              <a:rPr lang="fr-FR">
                <a:latin typeface="Arial"/>
                <a:ea typeface="Arial"/>
                <a:cs typeface="Arial"/>
                <a:sym typeface="Arial"/>
              </a:rPr>
              <a:t>Il faisait chaud, et le soleil rayonnant réchauffait notre peau.</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Des palmiers se dressaient autour de la petite île. </a:t>
            </a:r>
            <a:endParaRPr/>
          </a:p>
          <a:p>
            <a:pPr indent="0" lvl="0" marL="0" rtl="0" algn="l">
              <a:spcBef>
                <a:spcPts val="0"/>
              </a:spcBef>
              <a:spcAft>
                <a:spcPts val="0"/>
              </a:spcAft>
              <a:buNone/>
            </a:pPr>
            <a:r>
              <a:rPr lang="fr-FR">
                <a:latin typeface="Arial"/>
                <a:ea typeface="Arial"/>
                <a:cs typeface="Arial"/>
                <a:sym typeface="Arial"/>
              </a:rPr>
              <a:t>Nous nous sommes installés sur le sable doré, à l’ombre d’un parasol.</a:t>
            </a:r>
            <a:endParaRPr/>
          </a:p>
          <a:p>
            <a:pPr indent="0" lvl="0" marL="0" rtl="0" algn="l">
              <a:spcBef>
                <a:spcPts val="0"/>
              </a:spcBef>
              <a:spcAft>
                <a:spcPts val="0"/>
              </a:spcAft>
              <a:buNone/>
            </a:pPr>
            <a:r>
              <a:rPr lang="fr-FR">
                <a:latin typeface="Arial"/>
                <a:ea typeface="Arial"/>
                <a:cs typeface="Arial"/>
                <a:sym typeface="Arial"/>
              </a:rPr>
              <a:t>Des tortues nageaient dans l’eau bleutée.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De petites vagues s’écrasaient lourdement sur la plage.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Des oiseaux  mangeaient des morceaux de pain abandonnés. </a:t>
            </a:r>
            <a:endParaRPr/>
          </a:p>
          <a:p>
            <a:pPr indent="0" lvl="0" marL="0" rtl="0" algn="l">
              <a:spcBef>
                <a:spcPts val="0"/>
              </a:spcBef>
              <a:spcAft>
                <a:spcPts val="0"/>
              </a:spcAft>
              <a:buNone/>
            </a:pPr>
            <a:r>
              <a:rPr lang="fr-FR">
                <a:latin typeface="Arial"/>
                <a:ea typeface="Arial"/>
                <a:cs typeface="Arial"/>
                <a:sym typeface="Arial"/>
              </a:rPr>
              <a:t>Des bateaux/ voiliers flottaient sur l’eau.</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Un pêcheur grillait de frais fruits de mer et des poissons. L’odeur était très bonne !</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Le sable était doux et blanc.</a:t>
            </a:r>
            <a:endParaRPr>
              <a:latin typeface="Arial"/>
              <a:ea typeface="Arial"/>
              <a:cs typeface="Arial"/>
              <a:sym typeface="Arial"/>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200"/>
              <a:buFont typeface="Calibri"/>
              <a:buNone/>
            </a:pPr>
            <a:r>
              <a:t/>
            </a:r>
            <a:endParaRPr b="1" i="1"/>
          </a:p>
          <a:p>
            <a:pPr indent="0" lvl="0" marL="0" rtl="0" algn="l">
              <a:spcBef>
                <a:spcPts val="0"/>
              </a:spcBef>
              <a:spcAft>
                <a:spcPts val="0"/>
              </a:spcAft>
              <a:buClr>
                <a:schemeClr val="dk1"/>
              </a:buClr>
              <a:buSzPts val="950"/>
              <a:buFont typeface="Calibri"/>
              <a:buNone/>
            </a:pPr>
            <a:r>
              <a:t/>
            </a:r>
            <a:endParaRPr sz="950">
              <a:solidFill>
                <a:srgbClr val="999999"/>
              </a:solidFill>
              <a:highlight>
                <a:srgbClr val="DDDDDD"/>
              </a:highlight>
              <a:latin typeface="Arial"/>
              <a:ea typeface="Arial"/>
              <a:cs typeface="Arial"/>
              <a:sym typeface="Arial"/>
            </a:endParaRPr>
          </a:p>
          <a:p>
            <a:pPr indent="0" lvl="0" marL="0" rtl="0" algn="l">
              <a:spcBef>
                <a:spcPts val="0"/>
              </a:spcBef>
              <a:spcAft>
                <a:spcPts val="0"/>
              </a:spcAft>
              <a:buClr>
                <a:schemeClr val="dk1"/>
              </a:buClr>
              <a:buSzPts val="950"/>
              <a:buFont typeface="Calibri"/>
              <a:buNone/>
            </a:pPr>
            <a:r>
              <a:t/>
            </a:r>
            <a:endParaRPr sz="950">
              <a:solidFill>
                <a:srgbClr val="999999"/>
              </a:solidFill>
              <a:highlight>
                <a:srgbClr val="DDDDDD"/>
              </a:highlight>
              <a:latin typeface="Arial"/>
              <a:ea typeface="Arial"/>
              <a:cs typeface="Arial"/>
              <a:sym typeface="Arial"/>
            </a:endParaRPr>
          </a:p>
          <a:p>
            <a:pPr indent="0" lvl="0" marL="0" rtl="0" algn="l">
              <a:spcBef>
                <a:spcPts val="0"/>
              </a:spcBef>
              <a:spcAft>
                <a:spcPts val="0"/>
              </a:spcAft>
              <a:buClr>
                <a:schemeClr val="dk1"/>
              </a:buClr>
              <a:buSzPts val="950"/>
              <a:buFont typeface="Calibri"/>
              <a:buNone/>
            </a:pPr>
            <a:r>
              <a:t/>
            </a:r>
            <a:endParaRPr sz="950">
              <a:solidFill>
                <a:srgbClr val="999999"/>
              </a:solidFill>
              <a:highlight>
                <a:srgbClr val="DDDDDD"/>
              </a:highlight>
              <a:latin typeface="Arial"/>
              <a:ea typeface="Arial"/>
              <a:cs typeface="Arial"/>
              <a:sym typeface="Arial"/>
            </a:endParaRPr>
          </a:p>
        </p:txBody>
      </p:sp>
      <p:sp>
        <p:nvSpPr>
          <p:cNvPr id="240" name="Google Shape;240;p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fr-FR" u="sng">
                <a:latin typeface="Arial"/>
                <a:ea typeface="Arial"/>
                <a:cs typeface="Arial"/>
                <a:sym typeface="Arial"/>
              </a:rPr>
              <a:t>Compréhension de l’oral</a:t>
            </a:r>
            <a:endParaRPr b="1" u="sng">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chemeClr val="dk1"/>
              </a:buClr>
              <a:buSzPts val="1100"/>
              <a:buFont typeface="Arial"/>
              <a:buNone/>
            </a:pPr>
            <a:r>
              <a:rPr lang="fr-FR" sz="1100">
                <a:latin typeface="Arial"/>
                <a:ea typeface="Arial"/>
                <a:cs typeface="Arial"/>
                <a:sym typeface="Arial"/>
              </a:rPr>
              <a:t>Comprendre le message de supports sonores variés : chansons, spots publicitaires.</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b="1" lang="fr-FR">
                <a:latin typeface="Arial"/>
                <a:ea typeface="Arial"/>
                <a:cs typeface="Arial"/>
                <a:sym typeface="Arial"/>
              </a:rPr>
              <a:t>Objectif spécifique</a:t>
            </a:r>
            <a:endParaRPr b="1">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lang="fr-FR" sz="1100">
                <a:latin typeface="Arial"/>
                <a:ea typeface="Arial"/>
                <a:cs typeface="Arial"/>
                <a:sym typeface="Arial"/>
              </a:rPr>
              <a:t>Comprendre un document sonore où l’on décrit un paysage dans le cadre d’une narration</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Calibri"/>
              <a:buNone/>
            </a:pPr>
            <a:r>
              <a:t/>
            </a:r>
            <a:endParaRPr>
              <a:solidFill>
                <a:srgbClr val="000000"/>
              </a:solidFill>
            </a:endParaRPr>
          </a:p>
          <a:p>
            <a:pPr indent="0" lvl="0" marL="0" rtl="0" algn="l">
              <a:lnSpc>
                <a:spcPct val="115000"/>
              </a:lnSpc>
              <a:spcBef>
                <a:spcPts val="0"/>
              </a:spcBef>
              <a:spcAft>
                <a:spcPts val="0"/>
              </a:spcAft>
              <a:buClr>
                <a:schemeClr val="dk1"/>
              </a:buClr>
              <a:buSzPts val="1400"/>
              <a:buFont typeface="Arial"/>
              <a:buNone/>
            </a:pPr>
            <a:r>
              <a:rPr b="1" lang="fr-FR" u="sng">
                <a:latin typeface="Arial"/>
                <a:ea typeface="Arial"/>
                <a:cs typeface="Arial"/>
                <a:sym typeface="Arial"/>
              </a:rPr>
              <a:t>Expression orale</a:t>
            </a:r>
            <a:endParaRPr>
              <a:latin typeface="Arial"/>
              <a:ea typeface="Arial"/>
              <a:cs typeface="Arial"/>
              <a:sym typeface="Arial"/>
            </a:endParaRPr>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rgbClr val="000000"/>
              </a:buClr>
              <a:buSzPts val="1100"/>
              <a:buFont typeface="Arial"/>
              <a:buNone/>
            </a:pPr>
            <a:r>
              <a:rPr lang="fr-FR" sz="1100">
                <a:solidFill>
                  <a:srgbClr val="000000"/>
                </a:solidFill>
                <a:latin typeface="Arial"/>
                <a:ea typeface="Arial"/>
                <a:cs typeface="Arial"/>
                <a:sym typeface="Arial"/>
              </a:rPr>
              <a:t>Rendre compte d'une sortie, d'une visite, d'un événement.</a:t>
            </a:r>
            <a:endParaRPr sz="1100">
              <a:solidFill>
                <a:srgbClr val="000000"/>
              </a:solidFill>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Arial"/>
              <a:buNone/>
            </a:pPr>
            <a:r>
              <a:rPr b="1" lang="fr-FR">
                <a:highlight>
                  <a:schemeClr val="lt1"/>
                </a:highlight>
                <a:latin typeface="Arial"/>
                <a:ea typeface="Arial"/>
                <a:cs typeface="Arial"/>
                <a:sym typeface="Arial"/>
              </a:rPr>
              <a:t>Objectif sp</a:t>
            </a:r>
            <a:r>
              <a:rPr b="1" lang="fr-FR">
                <a:latin typeface="Arial"/>
                <a:ea typeface="Arial"/>
                <a:cs typeface="Arial"/>
                <a:sym typeface="Arial"/>
              </a:rPr>
              <a:t>é</a:t>
            </a:r>
            <a:r>
              <a:rPr b="1" lang="fr-FR">
                <a:highlight>
                  <a:schemeClr val="lt1"/>
                </a:highlight>
                <a:latin typeface="Arial"/>
                <a:ea typeface="Arial"/>
                <a:cs typeface="Arial"/>
                <a:sym typeface="Arial"/>
              </a:rPr>
              <a:t>cifique</a:t>
            </a:r>
            <a:endParaRPr>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fr-FR" sz="1100">
                <a:latin typeface="Arial"/>
                <a:ea typeface="Arial"/>
                <a:cs typeface="Arial"/>
                <a:sym typeface="Arial"/>
              </a:rPr>
              <a:t>Décrire un paysage dans le cadre d’une narration</a:t>
            </a:r>
            <a:endParaRPr sz="1100">
              <a:solidFill>
                <a:srgbClr val="000000"/>
              </a:solidFill>
              <a:latin typeface="Arial"/>
              <a:ea typeface="Arial"/>
              <a:cs typeface="Arial"/>
              <a:sym typeface="Arial"/>
            </a:endParaRPr>
          </a:p>
          <a:p>
            <a:pPr indent="0" lvl="0" marL="0" rtl="0" algn="l">
              <a:spcBef>
                <a:spcPts val="0"/>
              </a:spcBef>
              <a:spcAft>
                <a:spcPts val="0"/>
              </a:spcAft>
              <a:buClr>
                <a:schemeClr val="dk1"/>
              </a:buClr>
              <a:buSzPts val="1100"/>
              <a:buFont typeface="Calibri"/>
              <a:buNone/>
            </a:pPr>
            <a:r>
              <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04" name="Google Shape;10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fr-FR">
                <a:latin typeface="Arial"/>
                <a:ea typeface="Arial"/>
                <a:cs typeface="Arial"/>
                <a:sym typeface="Arial"/>
              </a:rPr>
              <a:t>Il s’agit de l’activité de PO qui servira d’évaluation formative.</a:t>
            </a:r>
            <a:endParaRPr/>
          </a:p>
          <a:p>
            <a:pPr indent="0" lvl="0" marL="0" rtl="0" algn="l">
              <a:lnSpc>
                <a:spcPct val="100000"/>
              </a:lnSpc>
              <a:spcBef>
                <a:spcPts val="0"/>
              </a:spcBef>
              <a:spcAft>
                <a:spcPts val="0"/>
              </a:spcAft>
              <a:buClr>
                <a:schemeClr val="dk1"/>
              </a:buClr>
              <a:buSzPts val="1400"/>
              <a:buFont typeface="Arial"/>
              <a:buNone/>
            </a:pPr>
            <a:r>
              <a:rPr lang="fr-FR">
                <a:latin typeface="Arial"/>
                <a:ea typeface="Arial"/>
                <a:cs typeface="Arial"/>
                <a:sym typeface="Arial"/>
              </a:rPr>
              <a:t>Évaluation formative 1</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i="1" lang="fr-FR">
                <a:latin typeface="Arial"/>
                <a:ea typeface="Arial"/>
                <a:cs typeface="Arial"/>
                <a:sym typeface="Arial"/>
              </a:rPr>
              <a:t>Vous avez fait une sortie à la plage ou au bord de la mer. Décrivez le paysage où vous étiez à travers les cinq sens.</a:t>
            </a:r>
            <a:endParaRPr b="1" i="1">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i="1" lang="fr-FR">
                <a:latin typeface="Arial"/>
                <a:ea typeface="Arial"/>
                <a:cs typeface="Arial"/>
                <a:sym typeface="Arial"/>
              </a:rPr>
              <a:t>Vous pouvez vous aider de la valise à mots. Lisons-la.</a:t>
            </a:r>
            <a:endParaRPr/>
          </a:p>
          <a:p>
            <a:pPr indent="0" lvl="0" marL="0" rtl="0" algn="l">
              <a:lnSpc>
                <a:spcPct val="100000"/>
              </a:lnSpc>
              <a:spcBef>
                <a:spcPts val="0"/>
              </a:spcBef>
              <a:spcAft>
                <a:spcPts val="0"/>
              </a:spcAft>
              <a:buClr>
                <a:schemeClr val="dk1"/>
              </a:buClr>
              <a:buSzPts val="1100"/>
              <a:buFont typeface="Arial"/>
              <a:buNone/>
            </a:pPr>
            <a:r>
              <a:rPr b="0" i="0" lang="fr-FR">
                <a:latin typeface="Arial"/>
                <a:ea typeface="Arial"/>
                <a:cs typeface="Arial"/>
                <a:sym typeface="Arial"/>
              </a:rPr>
              <a:t>Cliquer pour afficher les expressions et les lire avec les apprenants</a:t>
            </a:r>
            <a:endParaRPr b="0" i="0">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Calibri"/>
              <a:buNone/>
            </a:pPr>
            <a:r>
              <a:t/>
            </a:r>
            <a:endParaRPr b="0" i="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15000"/>
              </a:lnSpc>
              <a:spcBef>
                <a:spcPts val="0"/>
              </a:spcBef>
              <a:spcAft>
                <a:spcPts val="0"/>
              </a:spcAft>
              <a:buClr>
                <a:schemeClr val="dk1"/>
              </a:buClr>
              <a:buSzPts val="1100"/>
              <a:buFont typeface="Arial"/>
              <a:buNone/>
            </a:pPr>
            <a:r>
              <a:rPr b="1" lang="fr-FR">
                <a:latin typeface="Arial"/>
                <a:ea typeface="Arial"/>
                <a:cs typeface="Arial"/>
                <a:sym typeface="Arial"/>
              </a:rPr>
              <a:t>Notes à l’attention de l’enseignant(e)</a:t>
            </a:r>
            <a:endParaRPr b="1">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lang="fr-FR">
                <a:latin typeface="Arial"/>
                <a:ea typeface="Arial"/>
                <a:cs typeface="Arial"/>
                <a:sym typeface="Arial"/>
              </a:rPr>
              <a:t>Critères d'évaluation :</a:t>
            </a:r>
            <a:endParaRPr b="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L’apprenant est capable de :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1- donner des idées conformes au sujet : </a:t>
            </a:r>
            <a:r>
              <a:rPr lang="fr-FR" sz="1100">
                <a:latin typeface="Arial"/>
                <a:ea typeface="Arial"/>
                <a:cs typeface="Arial"/>
                <a:sym typeface="Arial"/>
              </a:rPr>
              <a:t>Décrire un paysage dans le cadre d’une narration</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2- faire preuve de créativité / varier les idées </a:t>
            </a:r>
            <a:endParaRPr/>
          </a:p>
          <a:p>
            <a:pPr indent="0" lvl="0" marL="0" rtl="0" algn="l">
              <a:spcBef>
                <a:spcPts val="0"/>
              </a:spcBef>
              <a:spcAft>
                <a:spcPts val="0"/>
              </a:spcAft>
              <a:buNone/>
            </a:pPr>
            <a:r>
              <a:rPr lang="fr-FR">
                <a:latin typeface="Arial"/>
                <a:ea typeface="Arial"/>
                <a:cs typeface="Arial"/>
                <a:sym typeface="Arial"/>
              </a:rPr>
              <a:t>3- respecter la structure :  Décrire à travers les 5 sens : La vue, l’odorat, l’ouïe, le goût et le toucher.</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GN / PP + verbe à l’imparfait</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GN / PP + verbe être / avoir à l’imparfait</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4- utiliser les temps verbaux adéquats : l'imparfait</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fr-FR">
                <a:latin typeface="Arial"/>
                <a:ea typeface="Arial"/>
                <a:cs typeface="Arial"/>
                <a:sym typeface="Arial"/>
              </a:rPr>
              <a:t>Si l’apprenant répond uniquement à deux critères, l’enseignant(e) l’invite à revoir les détails de la leçon.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b="1" lang="fr-FR">
                <a:latin typeface="Arial"/>
                <a:ea typeface="Arial"/>
                <a:cs typeface="Arial"/>
                <a:sym typeface="Arial"/>
              </a:rPr>
              <a:t>Remarques sur l’évaluation formative :</a:t>
            </a:r>
            <a:endParaRPr b="1">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1- Demander à l’apprenant comment il a pensé pour trouver la réponse. (Repérer la démarche suivie par l’apprenant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2- Le but d’une évaluation formative est « d'évaluer pour enseigner » et non pas « d'enseigner pour évaluer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C’est pourquoi suite au résultat de l’évaluation l’enseignant est appelé à réguler les apprentissages : si le taux de réponses incorrectes est supérieur à 50%, il détecte les problèmes/lacunes des apprenants et y remédie.</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3- Donner de l’importance à l’aide individualisée : former différents groupes d’apprenants selon leurs besoins/aide individuelle pour chacun des apprenants.</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Mettre alors en pratique la différenciation pédagogique.</a:t>
            </a:r>
            <a:endParaRPr b="1" i="1">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p:txBody>
      </p:sp>
      <p:sp>
        <p:nvSpPr>
          <p:cNvPr id="247" name="Google Shape;247;p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b="1" i="1" lang="fr-FR">
                <a:latin typeface="Arial"/>
                <a:ea typeface="Arial"/>
                <a:cs typeface="Arial"/>
                <a:sym typeface="Arial"/>
              </a:rPr>
              <a:t>Les amis, il est temps de se dire « au revoir ».</a:t>
            </a:r>
            <a:endParaRPr>
              <a:latin typeface="Arial"/>
              <a:ea typeface="Arial"/>
              <a:cs typeface="Arial"/>
              <a:sym typeface="Arial"/>
            </a:endParaRPr>
          </a:p>
        </p:txBody>
      </p:sp>
      <p:sp>
        <p:nvSpPr>
          <p:cNvPr id="254" name="Google Shape;254;p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1" name="Google Shape;261;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
        <p:nvSpPr>
          <p:cNvPr id="262" name="Google Shape;262;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lang="fr-FR" u="sng">
                <a:latin typeface="Arial"/>
                <a:ea typeface="Arial"/>
                <a:cs typeface="Arial"/>
                <a:sym typeface="Arial"/>
              </a:rPr>
              <a:t>Compréhension de l’oral</a:t>
            </a:r>
            <a:endParaRPr b="1" u="sng">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chemeClr val="dk1"/>
              </a:buClr>
              <a:buSzPts val="1100"/>
              <a:buFont typeface="Arial"/>
              <a:buNone/>
            </a:pPr>
            <a:r>
              <a:rPr lang="fr-FR" sz="1100">
                <a:latin typeface="Arial"/>
                <a:ea typeface="Arial"/>
                <a:cs typeface="Arial"/>
                <a:sym typeface="Arial"/>
              </a:rPr>
              <a:t>Comprendre le message de supports sonores variés : chansons, spots publicitaires.</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fr-FR">
                <a:latin typeface="Arial"/>
                <a:ea typeface="Arial"/>
                <a:cs typeface="Arial"/>
                <a:sym typeface="Arial"/>
              </a:rPr>
              <a:t>Objectif spécifique</a:t>
            </a:r>
            <a:endParaRPr b="1"/>
          </a:p>
          <a:p>
            <a:pPr indent="0" lvl="0" marL="0" rtl="0" algn="l">
              <a:spcBef>
                <a:spcPts val="0"/>
              </a:spcBef>
              <a:spcAft>
                <a:spcPts val="0"/>
              </a:spcAft>
              <a:buClr>
                <a:schemeClr val="dk1"/>
              </a:buClr>
              <a:buSzPts val="1100"/>
              <a:buFont typeface="Arial"/>
              <a:buNone/>
            </a:pPr>
            <a:r>
              <a:rPr lang="fr-FR" sz="1100">
                <a:latin typeface="Arial"/>
                <a:ea typeface="Arial"/>
                <a:cs typeface="Arial"/>
                <a:sym typeface="Arial"/>
              </a:rPr>
              <a:t>Comprendre un document sonore où l’on décrit un paysage dans le cadre d’une narration</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Calibri"/>
              <a:buNone/>
            </a:pPr>
            <a:r>
              <a:t/>
            </a:r>
            <a:endParaRPr>
              <a:solidFill>
                <a:srgbClr val="000000"/>
              </a:solidFill>
            </a:endParaRPr>
          </a:p>
          <a:p>
            <a:pPr indent="0" lvl="0" marL="0" rtl="0" algn="l">
              <a:lnSpc>
                <a:spcPct val="115000"/>
              </a:lnSpc>
              <a:spcBef>
                <a:spcPts val="0"/>
              </a:spcBef>
              <a:spcAft>
                <a:spcPts val="0"/>
              </a:spcAft>
              <a:buClr>
                <a:schemeClr val="dk1"/>
              </a:buClr>
              <a:buSzPts val="1400"/>
              <a:buFont typeface="Calibri"/>
              <a:buNone/>
            </a:pPr>
            <a:r>
              <a:t/>
            </a:r>
            <a:endParaRPr b="1" u="sng"/>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10" name="Google Shape;11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16" name="Google Shape;11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fr-FR">
                <a:latin typeface="Arial"/>
                <a:ea typeface="Arial"/>
                <a:cs typeface="Arial"/>
                <a:sym typeface="Arial"/>
              </a:rPr>
              <a:t>Les diapos contiennent 3 niveaux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1- Sur les diapos, des recommandations d’ordre général.</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2- Dans les notes, des propositions de ce que l’enseignant pourrait dire sont mises en gras et en italique.</a:t>
            </a:r>
            <a:endParaRPr/>
          </a:p>
          <a:p>
            <a:pPr indent="0" lvl="0" marL="0" rtl="0" algn="l">
              <a:spcBef>
                <a:spcPts val="0"/>
              </a:spcBef>
              <a:spcAft>
                <a:spcPts val="0"/>
              </a:spcAft>
              <a:buNone/>
            </a:pPr>
            <a:r>
              <a:rPr lang="fr-FR">
                <a:latin typeface="Arial"/>
                <a:ea typeface="Arial"/>
                <a:cs typeface="Arial"/>
                <a:sym typeface="Arial"/>
              </a:rPr>
              <a:t>3- Dans les notes, des recommandations au sujet de l’exploitation des textes ou des activités. </a:t>
            </a:r>
            <a:endParaRPr/>
          </a:p>
          <a:p>
            <a:pPr indent="0" lvl="0" marL="0" marR="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Nou vous remercions de lire toutes les notes attentivement.</a:t>
            </a:r>
            <a:endParaRPr/>
          </a:p>
          <a:p>
            <a:pPr indent="0" lvl="0" marL="0" rtl="0" algn="l">
              <a:spcBef>
                <a:spcPts val="0"/>
              </a:spcBef>
              <a:spcAft>
                <a:spcPts val="0"/>
              </a:spcAft>
              <a:buNone/>
            </a:pPr>
            <a:r>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23" name="Google Shape;1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30" name="Google Shape;13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38" name="Google Shape;138;p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46" name="Google Shape;146;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Bonjour les amis ! Comment allez-vous ? </a:t>
            </a:r>
            <a:endParaRPr b="1" i="1"/>
          </a:p>
          <a:p>
            <a:pPr indent="0" lvl="0" marL="0" rtl="0" algn="l">
              <a:spcBef>
                <a:spcPts val="0"/>
              </a:spcBef>
              <a:spcAft>
                <a:spcPts val="0"/>
              </a:spcAft>
              <a:buNone/>
            </a:pPr>
            <a:r>
              <a:rPr b="1" i="1" lang="fr-FR">
                <a:latin typeface="Arial"/>
                <a:ea typeface="Arial"/>
                <a:cs typeface="Arial"/>
                <a:sym typeface="Arial"/>
              </a:rPr>
              <a:t>Ça vous dit de commencer la leçon avec le jeu de mimes ? </a:t>
            </a:r>
            <a:endParaRPr b="1" i="1"/>
          </a:p>
          <a:p>
            <a:pPr indent="0" lvl="0" marL="0" rtl="0" algn="l">
              <a:spcBef>
                <a:spcPts val="0"/>
              </a:spcBef>
              <a:spcAft>
                <a:spcPts val="0"/>
              </a:spcAft>
              <a:buNone/>
            </a:pPr>
            <a:r>
              <a:rPr lang="fr-FR">
                <a:latin typeface="Arial"/>
                <a:ea typeface="Arial"/>
                <a:cs typeface="Arial"/>
                <a:sym typeface="Arial"/>
              </a:rPr>
              <a:t>Écrire les mots suivants sur des bouts de papier : des vagues, du sable, un poisson, un bateau, le soleil</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Désigner un apprenant et lui montrer un mot</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L’apprenant mime le mot et la classe doit le deviner</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A la fin, poser la question : </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Quel sens a-t-on utilsé pour reconnaître ces mots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3 secondes]</a:t>
            </a:r>
            <a:endParaRPr/>
          </a:p>
          <a:p>
            <a:pPr indent="0" lvl="0" marL="0" rtl="0" algn="l">
              <a:spcBef>
                <a:spcPts val="0"/>
              </a:spcBef>
              <a:spcAft>
                <a:spcPts val="0"/>
              </a:spcAft>
              <a:buClr>
                <a:schemeClr val="dk1"/>
              </a:buClr>
              <a:buSzPts val="1200"/>
              <a:buFont typeface="Calibri"/>
              <a:buNone/>
            </a:pPr>
            <a:r>
              <a:rPr b="1" i="1" lang="fr-FR"/>
              <a:t>La vue. </a:t>
            </a:r>
            <a:endParaRPr/>
          </a:p>
          <a:p>
            <a:pPr indent="0" lvl="0" marL="0" rtl="0" algn="l">
              <a:spcBef>
                <a:spcPts val="0"/>
              </a:spcBef>
              <a:spcAft>
                <a:spcPts val="0"/>
              </a:spcAft>
              <a:buClr>
                <a:schemeClr val="dk1"/>
              </a:buClr>
              <a:buSzPts val="1200"/>
              <a:buFont typeface="Calibri"/>
              <a:buNone/>
            </a:pPr>
            <a:r>
              <a:rPr b="1" i="1" lang="fr-FR"/>
              <a:t>Quels sont les autres sens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3 secondes]</a:t>
            </a:r>
            <a:endParaRPr/>
          </a:p>
          <a:p>
            <a:pPr indent="0" lvl="0" marL="0" rtl="0" algn="l">
              <a:spcBef>
                <a:spcPts val="0"/>
              </a:spcBef>
              <a:spcAft>
                <a:spcPts val="0"/>
              </a:spcAft>
              <a:buClr>
                <a:schemeClr val="dk1"/>
              </a:buClr>
              <a:buSzPts val="1200"/>
              <a:buFont typeface="Calibri"/>
              <a:buNone/>
            </a:pPr>
            <a:r>
              <a:rPr b="1" i="1" lang="fr-FR"/>
              <a:t>L’odorat, le toucher, etc.</a:t>
            </a:r>
            <a:endParaRPr/>
          </a:p>
          <a:p>
            <a:pPr indent="0" lvl="0" marL="0" rtl="0" algn="l">
              <a:spcBef>
                <a:spcPts val="0"/>
              </a:spcBef>
              <a:spcAft>
                <a:spcPts val="0"/>
              </a:spcAft>
              <a:buClr>
                <a:schemeClr val="dk1"/>
              </a:buClr>
              <a:buSzPts val="1200"/>
              <a:buFont typeface="Calibri"/>
              <a:buNone/>
            </a:pPr>
            <a:r>
              <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Superbe ! Où voit-on tous ces éléments ?</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[Pause 3 secondes]</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Oui ! Au bord de la mer !</a:t>
            </a:r>
            <a:endParaRPr b="1" i="1">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p>
        </p:txBody>
      </p:sp>
      <p:sp>
        <p:nvSpPr>
          <p:cNvPr id="154" name="Google Shape;154;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3" name="Shape 63"/>
        <p:cNvGrpSpPr/>
        <p:nvPr/>
      </p:nvGrpSpPr>
      <p:grpSpPr>
        <a:xfrm>
          <a:off x="0" y="0"/>
          <a:ext cx="0" cy="0"/>
          <a:chOff x="0" y="0"/>
          <a:chExt cx="0" cy="0"/>
        </a:xfrm>
      </p:grpSpPr>
      <p:sp>
        <p:nvSpPr>
          <p:cNvPr id="64" name="Google Shape;64;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1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6" name="Google Shape;66;p1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7" name="Google Shape;67;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0" name="Shape 70"/>
        <p:cNvGrpSpPr/>
        <p:nvPr/>
      </p:nvGrpSpPr>
      <p:grpSpPr>
        <a:xfrm>
          <a:off x="0" y="0"/>
          <a:ext cx="0" cy="0"/>
          <a:chOff x="0" y="0"/>
          <a:chExt cx="0" cy="0"/>
        </a:xfrm>
      </p:grpSpPr>
      <p:sp>
        <p:nvSpPr>
          <p:cNvPr id="71" name="Google Shape;71;p1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2"/>
          <p:cNvSpPr/>
          <p:nvPr>
            <p:ph idx="2" type="pic"/>
          </p:nvPr>
        </p:nvSpPr>
        <p:spPr>
          <a:xfrm>
            <a:off x="5183188" y="987425"/>
            <a:ext cx="6172200" cy="4873625"/>
          </a:xfrm>
          <a:prstGeom prst="rect">
            <a:avLst/>
          </a:prstGeom>
          <a:noFill/>
          <a:ln>
            <a:noFill/>
          </a:ln>
        </p:spPr>
      </p:sp>
      <p:sp>
        <p:nvSpPr>
          <p:cNvPr id="73" name="Google Shape;73;p1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4" name="Google Shape;7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7" name="Shape 77"/>
        <p:cNvGrpSpPr/>
        <p:nvPr/>
      </p:nvGrpSpPr>
      <p:grpSpPr>
        <a:xfrm>
          <a:off x="0" y="0"/>
          <a:ext cx="0" cy="0"/>
          <a:chOff x="0" y="0"/>
          <a:chExt cx="0" cy="0"/>
        </a:xfrm>
      </p:grpSpPr>
      <p:sp>
        <p:nvSpPr>
          <p:cNvPr id="78" name="Google Shape;78;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1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3" name="Shape 83"/>
        <p:cNvGrpSpPr/>
        <p:nvPr/>
      </p:nvGrpSpPr>
      <p:grpSpPr>
        <a:xfrm>
          <a:off x="0" y="0"/>
          <a:ext cx="0" cy="0"/>
          <a:chOff x="0" y="0"/>
          <a:chExt cx="0" cy="0"/>
        </a:xfrm>
      </p:grpSpPr>
      <p:sp>
        <p:nvSpPr>
          <p:cNvPr id="84" name="Google Shape;84;p1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1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6" name="Google Shape;8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p:spTree>
      <p:nvGrpSpPr>
        <p:cNvPr id="27" name="Shape 27"/>
        <p:cNvGrpSpPr/>
        <p:nvPr/>
      </p:nvGrpSpPr>
      <p:grpSpPr>
        <a:xfrm>
          <a:off x="0" y="0"/>
          <a:ext cx="0" cy="0"/>
          <a:chOff x="0" y="0"/>
          <a:chExt cx="0" cy="0"/>
        </a:xfrm>
      </p:grpSpPr>
      <p:sp>
        <p:nvSpPr>
          <p:cNvPr id="28" name="Google Shape;28;p4"/>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9" name="Shape 29"/>
        <p:cNvGrpSpPr/>
        <p:nvPr/>
      </p:nvGrpSpPr>
      <p:grpSpPr>
        <a:xfrm>
          <a:off x="0" y="0"/>
          <a:ext cx="0" cy="0"/>
          <a:chOff x="0" y="0"/>
          <a:chExt cx="0" cy="0"/>
        </a:xfrm>
      </p:grpSpPr>
      <p:sp>
        <p:nvSpPr>
          <p:cNvPr id="30" name="Google Shape;30;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mative">
  <p:cSld name="fromative">
    <p:spTree>
      <p:nvGrpSpPr>
        <p:cNvPr id="33" name="Shape 33"/>
        <p:cNvGrpSpPr/>
        <p:nvPr/>
      </p:nvGrpSpPr>
      <p:grpSpPr>
        <a:xfrm>
          <a:off x="0" y="0"/>
          <a:ext cx="0" cy="0"/>
          <a:chOff x="0" y="0"/>
          <a:chExt cx="0" cy="0"/>
        </a:xfrm>
      </p:grpSpPr>
      <p:sp>
        <p:nvSpPr>
          <p:cNvPr id="34" name="Google Shape;34;p6"/>
          <p:cNvSpPr txBox="1"/>
          <p:nvPr>
            <p:ph idx="1" type="body"/>
          </p:nvPr>
        </p:nvSpPr>
        <p:spPr>
          <a:xfrm>
            <a:off x="0" y="538921"/>
            <a:ext cx="12192000" cy="584775"/>
          </a:xfrm>
          <a:prstGeom prst="rect">
            <a:avLst/>
          </a:prstGeom>
          <a:solidFill>
            <a:srgbClr val="DFBDC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6"/>
          <p:cNvSpPr txBox="1"/>
          <p:nvPr/>
        </p:nvSpPr>
        <p:spPr>
          <a:xfrm flipH="1">
            <a:off x="10031456" y="130795"/>
            <a:ext cx="2160544" cy="276999"/>
          </a:xfrm>
          <a:prstGeom prst="rect">
            <a:avLst/>
          </a:prstGeom>
          <a:solidFill>
            <a:srgbClr val="F1DDE3"/>
          </a:solidFill>
          <a:ln cap="flat" cmpd="sng" w="19050">
            <a:solidFill>
              <a:srgbClr val="F1DDE3"/>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1" lang="fr-FR" sz="1200" u="none" cap="none" strike="noStrike">
                <a:solidFill>
                  <a:srgbClr val="7F7F7F"/>
                </a:solidFill>
                <a:latin typeface="Arial"/>
                <a:ea typeface="Arial"/>
                <a:cs typeface="Arial"/>
                <a:sym typeface="Arial"/>
              </a:rPr>
              <a:t>Evaluation formative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6" name="Shape 36"/>
        <p:cNvGrpSpPr/>
        <p:nvPr/>
      </p:nvGrpSpPr>
      <p:grpSpPr>
        <a:xfrm>
          <a:off x="0" y="0"/>
          <a:ext cx="0" cy="0"/>
          <a:chOff x="0" y="0"/>
          <a:chExt cx="0" cy="0"/>
        </a:xfrm>
      </p:grpSpPr>
      <p:sp>
        <p:nvSpPr>
          <p:cNvPr id="37" name="Google Shape;37;p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9" name="Google Shape;39;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4" name="Google Shape;54;p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8" name="Shape 58"/>
        <p:cNvGrpSpPr/>
        <p:nvPr/>
      </p:nvGrpSpPr>
      <p:grpSpPr>
        <a:xfrm>
          <a:off x="0" y="0"/>
          <a:ext cx="0" cy="0"/>
          <a:chOff x="0" y="0"/>
          <a:chExt cx="0" cy="0"/>
        </a:xfrm>
      </p:grpSpPr>
      <p:sp>
        <p:nvSpPr>
          <p:cNvPr id="59" name="Google Shape;59;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3.jpg"/><Relationship Id="rId5"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5.jp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13.jpg"/><Relationship Id="rId4" Type="http://schemas.openxmlformats.org/officeDocument/2006/relationships/image" Target="../media/image18.jpg"/><Relationship Id="rId5" Type="http://schemas.openxmlformats.org/officeDocument/2006/relationships/image" Target="../media/image1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5"/>
          <p:cNvSpPr/>
          <p:nvPr/>
        </p:nvSpPr>
        <p:spPr>
          <a:xfrm>
            <a:off x="1524000" y="2056833"/>
            <a:ext cx="9144000" cy="1508125"/>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6000"/>
              <a:buFont typeface="Arial"/>
              <a:buNone/>
            </a:pPr>
            <a:r>
              <a:t/>
            </a:r>
            <a:endParaRPr b="0" i="0" sz="6000" u="none" cap="none" strike="noStrike">
              <a:solidFill>
                <a:srgbClr val="000000"/>
              </a:solidFill>
              <a:latin typeface="Arial"/>
              <a:ea typeface="Arial"/>
              <a:cs typeface="Arial"/>
              <a:sym typeface="Arial"/>
            </a:endParaRPr>
          </a:p>
        </p:txBody>
      </p:sp>
      <p:sp>
        <p:nvSpPr>
          <p:cNvPr id="94" name="Google Shape;94;p15"/>
          <p:cNvSpPr/>
          <p:nvPr/>
        </p:nvSpPr>
        <p:spPr>
          <a:xfrm>
            <a:off x="1524000" y="3657034"/>
            <a:ext cx="9144000" cy="114413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p:txBody>
      </p:sp>
      <p:sp>
        <p:nvSpPr>
          <p:cNvPr id="95" name="Google Shape;95;p15"/>
          <p:cNvSpPr/>
          <p:nvPr/>
        </p:nvSpPr>
        <p:spPr>
          <a:xfrm>
            <a:off x="0" y="2900007"/>
            <a:ext cx="6927314" cy="1264473"/>
          </a:xfrm>
          <a:prstGeom prst="rect">
            <a:avLst/>
          </a:prstGeom>
          <a:solidFill>
            <a:srgbClr val="DDEAF6"/>
          </a:solidFill>
          <a:ln cap="flat" cmpd="sng" w="12700">
            <a:solidFill>
              <a:srgbClr val="DDEAF6"/>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10000"/>
              </a:lnSpc>
              <a:spcBef>
                <a:spcPts val="0"/>
              </a:spcBef>
              <a:spcAft>
                <a:spcPts val="0"/>
              </a:spcAft>
              <a:buClr>
                <a:srgbClr val="002060"/>
              </a:buClr>
              <a:buSzPts val="3600"/>
              <a:buFont typeface="Arial"/>
              <a:buNone/>
            </a:pPr>
            <a:r>
              <a:rPr b="1" i="0" lang="fr-FR" sz="3600" u="none" cap="none" strike="noStrike">
                <a:solidFill>
                  <a:srgbClr val="002060"/>
                </a:solidFill>
                <a:latin typeface="Arial"/>
                <a:ea typeface="Arial"/>
                <a:cs typeface="Arial"/>
                <a:sym typeface="Arial"/>
              </a:rPr>
              <a:t>Classe : EB6 </a:t>
            </a:r>
            <a:endParaRPr/>
          </a:p>
          <a:p>
            <a:pPr indent="0" lvl="0" marL="182880" marR="0" rtl="0" algn="l">
              <a:lnSpc>
                <a:spcPct val="110000"/>
              </a:lnSpc>
              <a:spcBef>
                <a:spcPts val="0"/>
              </a:spcBef>
              <a:spcAft>
                <a:spcPts val="0"/>
              </a:spcAft>
              <a:buClr>
                <a:srgbClr val="002060"/>
              </a:buClr>
              <a:buSzPts val="3600"/>
              <a:buFont typeface="Arial"/>
              <a:buNone/>
            </a:pPr>
            <a:r>
              <a:rPr b="1" i="0" lang="fr-FR" sz="3600" u="none" cap="none" strike="noStrike">
                <a:solidFill>
                  <a:srgbClr val="002060"/>
                </a:solidFill>
                <a:latin typeface="Arial"/>
                <a:ea typeface="Arial"/>
                <a:cs typeface="Arial"/>
                <a:sym typeface="Arial"/>
              </a:rPr>
              <a:t>Leçon 8 : Orage en montagne</a:t>
            </a:r>
            <a:endParaRPr b="1" i="0" sz="3600" u="none" cap="none" strike="noStrike">
              <a:solidFill>
                <a:srgbClr val="002060"/>
              </a:solidFill>
              <a:latin typeface="Arial"/>
              <a:ea typeface="Arial"/>
              <a:cs typeface="Arial"/>
              <a:sym typeface="Arial"/>
            </a:endParaRPr>
          </a:p>
        </p:txBody>
      </p:sp>
      <p:sp>
        <p:nvSpPr>
          <p:cNvPr id="96" name="Google Shape;96;p15"/>
          <p:cNvSpPr/>
          <p:nvPr/>
        </p:nvSpPr>
        <p:spPr>
          <a:xfrm>
            <a:off x="0" y="1941583"/>
            <a:ext cx="6927314" cy="961259"/>
          </a:xfrm>
          <a:prstGeom prst="rect">
            <a:avLst/>
          </a:prstGeom>
          <a:solidFill>
            <a:srgbClr val="578CC3"/>
          </a:solidFill>
          <a:ln cap="flat" cmpd="sng" w="12700">
            <a:solidFill>
              <a:srgbClr val="578CC3"/>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00000"/>
              </a:lnSpc>
              <a:spcBef>
                <a:spcPts val="0"/>
              </a:spcBef>
              <a:spcAft>
                <a:spcPts val="0"/>
              </a:spcAft>
              <a:buClr>
                <a:srgbClr val="FFFFFF"/>
              </a:buClr>
              <a:buSzPts val="4000"/>
              <a:buFont typeface="Arial"/>
              <a:buNone/>
            </a:pPr>
            <a:r>
              <a:rPr b="1" i="0" lang="fr-FR" sz="4000" u="none" cap="none" strike="noStrike">
                <a:solidFill>
                  <a:srgbClr val="FFFFFF"/>
                </a:solidFill>
                <a:latin typeface="Arial"/>
                <a:ea typeface="Arial"/>
                <a:cs typeface="Arial"/>
                <a:sym typeface="Arial"/>
              </a:rPr>
              <a:t>Unité 2 : Personnes et lieux</a:t>
            </a:r>
            <a:endParaRPr b="1" i="0" sz="4000" u="none" cap="none" strike="noStrike">
              <a:solidFill>
                <a:srgbClr val="FFFFFF"/>
              </a:solidFill>
              <a:latin typeface="Arial"/>
              <a:ea typeface="Arial"/>
              <a:cs typeface="Arial"/>
              <a:sym typeface="Arial"/>
            </a:endParaRPr>
          </a:p>
        </p:txBody>
      </p:sp>
      <p:pic>
        <p:nvPicPr>
          <p:cNvPr id="97" name="Google Shape;97;p15"/>
          <p:cNvPicPr preferRelativeResize="0"/>
          <p:nvPr/>
        </p:nvPicPr>
        <p:blipFill rotWithShape="1">
          <a:blip r:embed="rId3">
            <a:alphaModFix/>
          </a:blip>
          <a:srcRect b="0" l="0" r="0" t="0"/>
          <a:stretch/>
        </p:blipFill>
        <p:spPr>
          <a:xfrm>
            <a:off x="7487813" y="2143109"/>
            <a:ext cx="4301096" cy="2172313"/>
          </a:xfrm>
          <a:prstGeom prst="rect">
            <a:avLst/>
          </a:prstGeom>
          <a:noFill/>
          <a:ln>
            <a:noFill/>
          </a:ln>
        </p:spPr>
      </p:pic>
      <p:pic>
        <p:nvPicPr>
          <p:cNvPr id="98" name="Google Shape;98;p15"/>
          <p:cNvPicPr preferRelativeResize="0"/>
          <p:nvPr/>
        </p:nvPicPr>
        <p:blipFill rotWithShape="1">
          <a:blip r:embed="rId4">
            <a:alphaModFix/>
          </a:blip>
          <a:srcRect b="84635" l="0" r="0" t="0"/>
          <a:stretch/>
        </p:blipFill>
        <p:spPr>
          <a:xfrm>
            <a:off x="0" y="0"/>
            <a:ext cx="12192000" cy="1053737"/>
          </a:xfrm>
          <a:prstGeom prst="rect">
            <a:avLst/>
          </a:prstGeom>
          <a:noFill/>
          <a:ln>
            <a:noFill/>
          </a:ln>
        </p:spPr>
      </p:pic>
      <p:pic>
        <p:nvPicPr>
          <p:cNvPr id="99" name="Google Shape;99;p15"/>
          <p:cNvPicPr preferRelativeResize="0"/>
          <p:nvPr/>
        </p:nvPicPr>
        <p:blipFill rotWithShape="1">
          <a:blip r:embed="rId5">
            <a:alphaModFix/>
          </a:blip>
          <a:srcRect b="0" l="0" r="0" t="0"/>
          <a:stretch/>
        </p:blipFill>
        <p:spPr>
          <a:xfrm>
            <a:off x="3172968" y="5433686"/>
            <a:ext cx="5846064" cy="774192"/>
          </a:xfrm>
          <a:prstGeom prst="rect">
            <a:avLst/>
          </a:prstGeom>
          <a:noFill/>
          <a:ln>
            <a:noFill/>
          </a:ln>
        </p:spPr>
      </p:pic>
      <p:sp>
        <p:nvSpPr>
          <p:cNvPr id="100" name="Google Shape;100;p15"/>
          <p:cNvSpPr/>
          <p:nvPr/>
        </p:nvSpPr>
        <p:spPr>
          <a:xfrm>
            <a:off x="494211" y="6281856"/>
            <a:ext cx="11508378" cy="545983"/>
          </a:xfrm>
          <a:prstGeom prst="rect">
            <a:avLst/>
          </a:prstGeom>
          <a:noFill/>
          <a:ln>
            <a:noFill/>
          </a:ln>
        </p:spPr>
        <p:txBody>
          <a:bodyPr anchorCtr="0" anchor="t" bIns="45700" lIns="91425" spcFirstLastPara="1" rIns="91425" wrap="square" tIns="45700">
            <a:noAutofit/>
          </a:bodyPr>
          <a:lstStyle/>
          <a:p>
            <a:pPr indent="0" lvl="0" marL="0" marR="0" rtl="0" algn="ctr">
              <a:lnSpc>
                <a:spcPct val="133333"/>
              </a:lnSpc>
              <a:spcBef>
                <a:spcPts val="0"/>
              </a:spcBef>
              <a:spcAft>
                <a:spcPts val="0"/>
              </a:spcAft>
              <a:buClr>
                <a:srgbClr val="000000"/>
              </a:buClr>
              <a:buSzPts val="900"/>
              <a:buFont typeface="Arial"/>
              <a:buNone/>
            </a:pPr>
            <a:r>
              <a:rPr b="0" i="0" lang="fr-FR" sz="900" u="none" cap="none" strike="noStrike">
                <a:solidFill>
                  <a:srgbClr val="3C3C3B"/>
                </a:solidFill>
                <a:latin typeface="Calibri"/>
                <a:ea typeface="Calibri"/>
                <a:cs typeface="Calibri"/>
                <a:sym typeface="Calibri"/>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 Bureau Comité Académique Commun et le Bureau des Equipements et des Outils Pédagogiques au Centre de Recherche et de Développement Pédagogiques (CRDP) grâce au soutien du projet QITABI 2 financé par l’USAID.</a:t>
            </a:r>
            <a:endParaRPr b="0" i="0" sz="900" u="none" cap="none" strike="noStrike">
              <a:solidFill>
                <a:srgbClr val="3C3C3B"/>
              </a:solidFill>
              <a:latin typeface="Calibri"/>
              <a:ea typeface="Calibri"/>
              <a:cs typeface="Calibri"/>
              <a:sym typeface="Calibri"/>
            </a:endParaRPr>
          </a:p>
        </p:txBody>
      </p:sp>
      <p:cxnSp>
        <p:nvCxnSpPr>
          <p:cNvPr id="101" name="Google Shape;101;p15"/>
          <p:cNvCxnSpPr/>
          <p:nvPr/>
        </p:nvCxnSpPr>
        <p:spPr>
          <a:xfrm>
            <a:off x="557349" y="6246361"/>
            <a:ext cx="11382102" cy="0"/>
          </a:xfrm>
          <a:prstGeom prst="straightConnector1">
            <a:avLst/>
          </a:prstGeom>
          <a:noFill/>
          <a:ln cap="flat" cmpd="sng" w="19050">
            <a:solidFill>
              <a:srgbClr val="5B8CC1"/>
            </a:solidFill>
            <a:prstDash val="solid"/>
            <a:miter lim="800000"/>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descr="A picture containing grass, soccer, person, field&#10;&#10;Description automatically generated" id="162" name="Google Shape;162;p24"/>
          <p:cNvPicPr preferRelativeResize="0"/>
          <p:nvPr/>
        </p:nvPicPr>
        <p:blipFill rotWithShape="1">
          <a:blip r:embed="rId3">
            <a:alphaModFix/>
          </a:blip>
          <a:srcRect b="0" l="0" r="0" t="0"/>
          <a:stretch/>
        </p:blipFill>
        <p:spPr>
          <a:xfrm>
            <a:off x="952500" y="0"/>
            <a:ext cx="10287000" cy="6858000"/>
          </a:xfrm>
          <a:prstGeom prst="roundRect">
            <a:avLst>
              <a:gd fmla="val 16667" name="adj"/>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5"/>
          <p:cNvSpPr txBox="1"/>
          <p:nvPr/>
        </p:nvSpPr>
        <p:spPr>
          <a:xfrm>
            <a:off x="2402457" y="281796"/>
            <a:ext cx="7387086" cy="584775"/>
          </a:xfrm>
          <a:prstGeom prst="rect">
            <a:avLst/>
          </a:prstGeom>
          <a:solidFill>
            <a:srgbClr val="BBD6EE"/>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fr-FR" sz="3200" u="none" cap="none" strike="noStrike">
                <a:solidFill>
                  <a:srgbClr val="595959"/>
                </a:solidFill>
                <a:latin typeface="Arial"/>
                <a:ea typeface="Arial"/>
                <a:cs typeface="Arial"/>
                <a:sym typeface="Arial"/>
              </a:rPr>
              <a:t>Qu’est-ce que Miled décrit ? </a:t>
            </a:r>
            <a:endParaRPr b="0" i="0" sz="3200" u="none" cap="none" strike="noStrike">
              <a:solidFill>
                <a:srgbClr val="595959"/>
              </a:solidFill>
              <a:latin typeface="Arial"/>
              <a:ea typeface="Arial"/>
              <a:cs typeface="Arial"/>
              <a:sym typeface="Arial"/>
            </a:endParaRPr>
          </a:p>
        </p:txBody>
      </p:sp>
      <p:pic>
        <p:nvPicPr>
          <p:cNvPr descr="A picture containing grass, soccer, person, field&#10;&#10;Description automatically generated" id="169" name="Google Shape;169;p25"/>
          <p:cNvPicPr preferRelativeResize="0"/>
          <p:nvPr/>
        </p:nvPicPr>
        <p:blipFill rotWithShape="1">
          <a:blip r:embed="rId3">
            <a:alphaModFix/>
          </a:blip>
          <a:srcRect b="0" l="0" r="0" t="0"/>
          <a:stretch/>
        </p:blipFill>
        <p:spPr>
          <a:xfrm>
            <a:off x="2011973" y="1143000"/>
            <a:ext cx="8168054" cy="5445369"/>
          </a:xfrm>
          <a:prstGeom prst="roundRect">
            <a:avLst>
              <a:gd fmla="val 16667" name="adj"/>
            </a:avLst>
          </a:prstGeom>
          <a:noFill/>
          <a:ln>
            <a:noFill/>
          </a:ln>
        </p:spPr>
      </p:pic>
      <p:pic>
        <p:nvPicPr>
          <p:cNvPr id="170" name="Google Shape;170;p25"/>
          <p:cNvPicPr preferRelativeResize="0"/>
          <p:nvPr/>
        </p:nvPicPr>
        <p:blipFill rotWithShape="1">
          <a:blip r:embed="rId4">
            <a:alphaModFix/>
          </a:blip>
          <a:srcRect b="0" l="0" r="0" t="0"/>
          <a:stretch/>
        </p:blipFill>
        <p:spPr>
          <a:xfrm>
            <a:off x="11177764" y="5839279"/>
            <a:ext cx="780635" cy="78415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6"/>
          <p:cNvSpPr txBox="1"/>
          <p:nvPr/>
        </p:nvSpPr>
        <p:spPr>
          <a:xfrm>
            <a:off x="2402457" y="281796"/>
            <a:ext cx="7387086" cy="584775"/>
          </a:xfrm>
          <a:prstGeom prst="rect">
            <a:avLst/>
          </a:prstGeom>
          <a:solidFill>
            <a:srgbClr val="BBD6EE"/>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fr-FR" sz="3200" u="none" cap="none" strike="noStrike">
                <a:solidFill>
                  <a:srgbClr val="595959"/>
                </a:solidFill>
                <a:latin typeface="Arial"/>
                <a:ea typeface="Arial"/>
                <a:cs typeface="Arial"/>
                <a:sym typeface="Arial"/>
              </a:rPr>
              <a:t>Qu’est-ce que Miled décrit ? </a:t>
            </a:r>
            <a:endParaRPr b="0" i="0" sz="3200" u="none" cap="none" strike="noStrike">
              <a:solidFill>
                <a:srgbClr val="595959"/>
              </a:solidFill>
              <a:latin typeface="Arial"/>
              <a:ea typeface="Arial"/>
              <a:cs typeface="Arial"/>
              <a:sym typeface="Arial"/>
            </a:endParaRPr>
          </a:p>
        </p:txBody>
      </p:sp>
      <p:sp>
        <p:nvSpPr>
          <p:cNvPr id="177" name="Google Shape;177;p26"/>
          <p:cNvSpPr/>
          <p:nvPr/>
        </p:nvSpPr>
        <p:spPr>
          <a:xfrm>
            <a:off x="4900248" y="2631830"/>
            <a:ext cx="5205047" cy="2860431"/>
          </a:xfrm>
          <a:prstGeom prst="roundRect">
            <a:avLst>
              <a:gd fmla="val 16667" name="adj"/>
            </a:avLst>
          </a:prstGeom>
          <a:solidFill>
            <a:srgbClr val="DDEAF6"/>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fr-FR" sz="4000" u="none" cap="none" strike="noStrike">
                <a:solidFill>
                  <a:schemeClr val="dk1"/>
                </a:solidFill>
                <a:latin typeface="Calibri"/>
                <a:ea typeface="Calibri"/>
                <a:cs typeface="Calibri"/>
                <a:sym typeface="Calibri"/>
              </a:rPr>
              <a:t>Il décrit le paysage.</a:t>
            </a:r>
            <a:r>
              <a:rPr b="0" i="0" lang="fr-FR" sz="1800" u="none" cap="none" strike="noStrike">
                <a:solidFill>
                  <a:schemeClr val="dk1"/>
                </a:solidFill>
                <a:latin typeface="Calibri"/>
                <a:ea typeface="Calibri"/>
                <a:cs typeface="Calibri"/>
                <a:sym typeface="Calibri"/>
              </a:rPr>
              <a:t>. </a:t>
            </a:r>
            <a:endParaRPr/>
          </a:p>
        </p:txBody>
      </p:sp>
      <p:pic>
        <p:nvPicPr>
          <p:cNvPr descr="A picture containing grass, soccer, person, field&#10;&#10;Description automatically generated" id="178" name="Google Shape;178;p26"/>
          <p:cNvPicPr preferRelativeResize="0"/>
          <p:nvPr/>
        </p:nvPicPr>
        <p:blipFill rotWithShape="1">
          <a:blip r:embed="rId3">
            <a:alphaModFix/>
          </a:blip>
          <a:srcRect b="0" l="0" r="0" t="0"/>
          <a:stretch/>
        </p:blipFill>
        <p:spPr>
          <a:xfrm>
            <a:off x="398584" y="1034561"/>
            <a:ext cx="4290646" cy="2860431"/>
          </a:xfrm>
          <a:prstGeom prst="roundRect">
            <a:avLst>
              <a:gd fmla="val 16667" name="adj"/>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1000"/>
                                        <p:tgtEl>
                                          <p:spTgt spid="1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7"/>
          <p:cNvSpPr txBox="1"/>
          <p:nvPr/>
        </p:nvSpPr>
        <p:spPr>
          <a:xfrm>
            <a:off x="530637" y="1123696"/>
            <a:ext cx="11130726" cy="5222938"/>
          </a:xfrm>
          <a:prstGeom prst="rect">
            <a:avLst/>
          </a:prstGeom>
          <a:noFill/>
          <a:ln>
            <a:noFill/>
          </a:ln>
        </p:spPr>
        <p:txBody>
          <a:bodyPr anchorCtr="0" anchor="t" bIns="91425" lIns="91425" spcFirstLastPara="1" rIns="91425" wrap="square" tIns="91425">
            <a:spAutoFit/>
          </a:bodyPr>
          <a:lstStyle/>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Il faisait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L’odeur de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se répandait comme un parfum frais.</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Des </a:t>
            </a:r>
            <a:r>
              <a:rPr b="0" i="0" lang="fr-FR" sz="1600" u="none" cap="none" strike="noStrike">
                <a:solidFill>
                  <a:srgbClr val="7F7F7F"/>
                </a:solidFill>
                <a:latin typeface="Calibri"/>
                <a:ea typeface="Calibri"/>
                <a:cs typeface="Calibri"/>
                <a:sym typeface="Calibri"/>
              </a:rPr>
              <a:t>………..……….. </a:t>
            </a:r>
            <a:r>
              <a:rPr b="0" i="0" lang="fr-FR" sz="2800" u="none" cap="none" strike="noStrike">
                <a:solidFill>
                  <a:srgbClr val="595959"/>
                </a:solidFill>
                <a:latin typeface="Calibri"/>
                <a:ea typeface="Calibri"/>
                <a:cs typeface="Calibri"/>
                <a:sym typeface="Calibri"/>
              </a:rPr>
              <a:t>flottaient au loin devant nous.</a:t>
            </a:r>
            <a:endParaRPr b="0" i="0" sz="2800" u="none" cap="none" strike="noStrike">
              <a:solidFill>
                <a:srgbClr val="595959"/>
              </a:solidFill>
              <a:latin typeface="Calibri"/>
              <a:ea typeface="Calibri"/>
              <a:cs typeface="Calibri"/>
              <a:sym typeface="Calibri"/>
            </a:endParaRPr>
          </a:p>
          <a:p>
            <a:pPr indent="-514350" lvl="0" marL="514350" marR="0" rtl="0" algn="l">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De petites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s’écrasaient sous nos pieds sur la plage ! </a:t>
            </a:r>
            <a:endParaRPr b="0" i="0" sz="2800" u="none" cap="none" strike="noStrike">
              <a:solidFill>
                <a:srgbClr val="595959"/>
              </a:solidFill>
              <a:latin typeface="Calibri"/>
              <a:ea typeface="Calibri"/>
              <a:cs typeface="Calibri"/>
              <a:sym typeface="Calibri"/>
            </a:endParaRPr>
          </a:p>
          <a:p>
            <a:pPr indent="-514350" lvl="0" marL="514350" marR="0" rtl="0" algn="l">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Vous pouviez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les petits poissons ?</a:t>
            </a:r>
            <a:endParaRPr b="0" i="0" sz="2800" u="none" cap="none" strike="noStrike">
              <a:solidFill>
                <a:srgbClr val="595959"/>
              </a:solidFill>
              <a:latin typeface="Calibri"/>
              <a:ea typeface="Calibri"/>
              <a:cs typeface="Calibri"/>
              <a:sym typeface="Calibri"/>
            </a:endParaRPr>
          </a:p>
          <a:p>
            <a:pPr indent="-514350" lvl="0" marL="5270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On touchait le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léger et blanc avec nos pieds.</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Le goût du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frais était succulent !</a:t>
            </a:r>
            <a:endParaRPr b="0" i="0" sz="2800" u="none" cap="none" strike="noStrike">
              <a:solidFill>
                <a:srgbClr val="595959"/>
              </a:solidFill>
              <a:latin typeface="Calibri"/>
              <a:ea typeface="Calibri"/>
              <a:cs typeface="Calibri"/>
              <a:sym typeface="Calibri"/>
            </a:endParaRPr>
          </a:p>
          <a:p>
            <a:pPr indent="0" lvl="0" marL="0" marR="0" rtl="0" algn="l">
              <a:spcBef>
                <a:spcPts val="1200"/>
              </a:spcBef>
              <a:spcAft>
                <a:spcPts val="0"/>
              </a:spcAft>
              <a:buClr>
                <a:schemeClr val="dk1"/>
              </a:buClr>
              <a:buSzPts val="2200"/>
              <a:buFont typeface="Calibri"/>
              <a:buNone/>
            </a:pPr>
            <a:r>
              <a:t/>
            </a:r>
            <a:endParaRPr b="0" i="0" sz="2200" u="none" cap="none" strike="noStrike">
              <a:solidFill>
                <a:schemeClr val="dk1"/>
              </a:solidFill>
              <a:highlight>
                <a:schemeClr val="lt1"/>
              </a:highlight>
              <a:latin typeface="Arial"/>
              <a:ea typeface="Arial"/>
              <a:cs typeface="Arial"/>
              <a:sym typeface="Arial"/>
            </a:endParaRPr>
          </a:p>
        </p:txBody>
      </p:sp>
      <p:sp>
        <p:nvSpPr>
          <p:cNvPr id="185" name="Google Shape;185;p2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Complétez la description de Miled.</a:t>
            </a:r>
            <a:endParaRPr/>
          </a:p>
        </p:txBody>
      </p:sp>
      <p:pic>
        <p:nvPicPr>
          <p:cNvPr id="186" name="Google Shape;186;p27"/>
          <p:cNvPicPr preferRelativeResize="0"/>
          <p:nvPr/>
        </p:nvPicPr>
        <p:blipFill rotWithShape="1">
          <a:blip r:embed="rId3">
            <a:alphaModFix/>
          </a:blip>
          <a:srcRect b="0" l="0" r="0" t="0"/>
          <a:stretch/>
        </p:blipFill>
        <p:spPr>
          <a:xfrm>
            <a:off x="11177764"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4">
                                            <p:txEl>
                                              <p:pRg end="0" st="0"/>
                                            </p:txEl>
                                          </p:spTgt>
                                        </p:tgtEl>
                                        <p:attrNameLst>
                                          <p:attrName>style.visibility</p:attrName>
                                        </p:attrNameLst>
                                      </p:cBhvr>
                                      <p:to>
                                        <p:strVal val="visible"/>
                                      </p:to>
                                    </p:set>
                                    <p:animEffect filter="fade" transition="in">
                                      <p:cBhvr>
                                        <p:cTn dur="500"/>
                                        <p:tgtEl>
                                          <p:spTgt spid="184">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1" st="1"/>
                                            </p:txEl>
                                          </p:spTgt>
                                        </p:tgtEl>
                                        <p:attrNameLst>
                                          <p:attrName>style.visibility</p:attrName>
                                        </p:attrNameLst>
                                      </p:cBhvr>
                                      <p:to>
                                        <p:strVal val="visible"/>
                                      </p:to>
                                    </p:set>
                                    <p:animEffect filter="fade" transition="in">
                                      <p:cBhvr>
                                        <p:cTn dur="500"/>
                                        <p:tgtEl>
                                          <p:spTgt spid="184">
                                            <p:txEl>
                                              <p:pRg end="1" st="1"/>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2" st="2"/>
                                            </p:txEl>
                                          </p:spTgt>
                                        </p:tgtEl>
                                        <p:attrNameLst>
                                          <p:attrName>style.visibility</p:attrName>
                                        </p:attrNameLst>
                                      </p:cBhvr>
                                      <p:to>
                                        <p:strVal val="visible"/>
                                      </p:to>
                                    </p:set>
                                    <p:animEffect filter="fade" transition="in">
                                      <p:cBhvr>
                                        <p:cTn dur="500"/>
                                        <p:tgtEl>
                                          <p:spTgt spid="184">
                                            <p:txEl>
                                              <p:pRg end="2" st="2"/>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3" st="3"/>
                                            </p:txEl>
                                          </p:spTgt>
                                        </p:tgtEl>
                                        <p:attrNameLst>
                                          <p:attrName>style.visibility</p:attrName>
                                        </p:attrNameLst>
                                      </p:cBhvr>
                                      <p:to>
                                        <p:strVal val="visible"/>
                                      </p:to>
                                    </p:set>
                                    <p:animEffect filter="fade" transition="in">
                                      <p:cBhvr>
                                        <p:cTn dur="500"/>
                                        <p:tgtEl>
                                          <p:spTgt spid="184">
                                            <p:txEl>
                                              <p:pRg end="3" st="3"/>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4" st="4"/>
                                            </p:txEl>
                                          </p:spTgt>
                                        </p:tgtEl>
                                        <p:attrNameLst>
                                          <p:attrName>style.visibility</p:attrName>
                                        </p:attrNameLst>
                                      </p:cBhvr>
                                      <p:to>
                                        <p:strVal val="visible"/>
                                      </p:to>
                                    </p:set>
                                    <p:animEffect filter="fade" transition="in">
                                      <p:cBhvr>
                                        <p:cTn dur="500"/>
                                        <p:tgtEl>
                                          <p:spTgt spid="184">
                                            <p:txEl>
                                              <p:pRg end="4" st="4"/>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5" st="5"/>
                                            </p:txEl>
                                          </p:spTgt>
                                        </p:tgtEl>
                                        <p:attrNameLst>
                                          <p:attrName>style.visibility</p:attrName>
                                        </p:attrNameLst>
                                      </p:cBhvr>
                                      <p:to>
                                        <p:strVal val="visible"/>
                                      </p:to>
                                    </p:set>
                                    <p:animEffect filter="fade" transition="in">
                                      <p:cBhvr>
                                        <p:cTn dur="500"/>
                                        <p:tgtEl>
                                          <p:spTgt spid="184">
                                            <p:txEl>
                                              <p:pRg end="5" st="5"/>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6" st="6"/>
                                            </p:txEl>
                                          </p:spTgt>
                                        </p:tgtEl>
                                        <p:attrNameLst>
                                          <p:attrName>style.visibility</p:attrName>
                                        </p:attrNameLst>
                                      </p:cBhvr>
                                      <p:to>
                                        <p:strVal val="visible"/>
                                      </p:to>
                                    </p:set>
                                    <p:animEffect filter="fade" transition="in">
                                      <p:cBhvr>
                                        <p:cTn dur="500"/>
                                        <p:tgtEl>
                                          <p:spTgt spid="184">
                                            <p:txEl>
                                              <p:pRg end="6" st="6"/>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7" st="7"/>
                                            </p:txEl>
                                          </p:spTgt>
                                        </p:tgtEl>
                                        <p:attrNameLst>
                                          <p:attrName>style.visibility</p:attrName>
                                        </p:attrNameLst>
                                      </p:cBhvr>
                                      <p:to>
                                        <p:strVal val="visible"/>
                                      </p:to>
                                    </p:set>
                                    <p:animEffect filter="fade" transition="in">
                                      <p:cBhvr>
                                        <p:cTn dur="500"/>
                                        <p:tgtEl>
                                          <p:spTgt spid="184">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8"/>
          <p:cNvSpPr txBox="1"/>
          <p:nvPr/>
        </p:nvSpPr>
        <p:spPr>
          <a:xfrm>
            <a:off x="530637" y="1123696"/>
            <a:ext cx="11130726" cy="5222938"/>
          </a:xfrm>
          <a:prstGeom prst="rect">
            <a:avLst/>
          </a:prstGeom>
          <a:noFill/>
          <a:ln>
            <a:noFill/>
          </a:ln>
        </p:spPr>
        <p:txBody>
          <a:bodyPr anchorCtr="0" anchor="t" bIns="91425" lIns="91425" spcFirstLastPara="1" rIns="91425" wrap="square" tIns="91425">
            <a:spAutoFit/>
          </a:bodyPr>
          <a:lstStyle/>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Il faisait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L’odeur de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se répandait comme un parfum frais.</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Des </a:t>
            </a:r>
            <a:r>
              <a:rPr b="0" i="0" lang="fr-FR" sz="1600" u="none" cap="none" strike="noStrike">
                <a:solidFill>
                  <a:srgbClr val="7F7F7F"/>
                </a:solidFill>
                <a:latin typeface="Calibri"/>
                <a:ea typeface="Calibri"/>
                <a:cs typeface="Calibri"/>
                <a:sym typeface="Calibri"/>
              </a:rPr>
              <a:t>………..………..    </a:t>
            </a:r>
            <a:r>
              <a:rPr b="0" i="0" lang="fr-FR" sz="2800" u="none" cap="none" strike="noStrike">
                <a:solidFill>
                  <a:srgbClr val="595959"/>
                </a:solidFill>
                <a:latin typeface="Calibri"/>
                <a:ea typeface="Calibri"/>
                <a:cs typeface="Calibri"/>
                <a:sym typeface="Calibri"/>
              </a:rPr>
              <a:t>flottaient au loin devant nous.</a:t>
            </a:r>
            <a:endParaRPr b="0" i="0" sz="2800" u="none" cap="none" strike="noStrike">
              <a:solidFill>
                <a:srgbClr val="595959"/>
              </a:solidFill>
              <a:latin typeface="Calibri"/>
              <a:ea typeface="Calibri"/>
              <a:cs typeface="Calibri"/>
              <a:sym typeface="Calibri"/>
            </a:endParaRPr>
          </a:p>
          <a:p>
            <a:pPr indent="-514350" lvl="0" marL="514350" marR="0" rtl="0" algn="l">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De petites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s’écrasaient sous nos pieds sur la plage ! </a:t>
            </a:r>
            <a:endParaRPr b="0" i="0" sz="2800" u="none" cap="none" strike="noStrike">
              <a:solidFill>
                <a:srgbClr val="595959"/>
              </a:solidFill>
              <a:latin typeface="Calibri"/>
              <a:ea typeface="Calibri"/>
              <a:cs typeface="Calibri"/>
              <a:sym typeface="Calibri"/>
            </a:endParaRPr>
          </a:p>
          <a:p>
            <a:pPr indent="-514350" lvl="0" marL="514350" marR="0" rtl="0" algn="l">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Vous pouviez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les petits poissons ?</a:t>
            </a:r>
            <a:endParaRPr b="0" i="0" sz="2800" u="none" cap="none" strike="noStrike">
              <a:solidFill>
                <a:srgbClr val="595959"/>
              </a:solidFill>
              <a:latin typeface="Calibri"/>
              <a:ea typeface="Calibri"/>
              <a:cs typeface="Calibri"/>
              <a:sym typeface="Calibri"/>
            </a:endParaRPr>
          </a:p>
          <a:p>
            <a:pPr indent="-514350" lvl="0" marL="5270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On touchait le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léger et blanc avec nos pieds.</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Le goût du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frais était succulent !</a:t>
            </a:r>
            <a:endParaRPr b="0" i="0" sz="2800" u="none" cap="none" strike="noStrike">
              <a:solidFill>
                <a:srgbClr val="595959"/>
              </a:solidFill>
              <a:latin typeface="Calibri"/>
              <a:ea typeface="Calibri"/>
              <a:cs typeface="Calibri"/>
              <a:sym typeface="Calibri"/>
            </a:endParaRPr>
          </a:p>
          <a:p>
            <a:pPr indent="0" lvl="0" marL="0" marR="0" rtl="0" algn="l">
              <a:spcBef>
                <a:spcPts val="1200"/>
              </a:spcBef>
              <a:spcAft>
                <a:spcPts val="0"/>
              </a:spcAft>
              <a:buClr>
                <a:schemeClr val="dk1"/>
              </a:buClr>
              <a:buSzPts val="2200"/>
              <a:buFont typeface="Calibri"/>
              <a:buNone/>
            </a:pPr>
            <a:r>
              <a:t/>
            </a:r>
            <a:endParaRPr b="0" i="0" sz="2200" u="none" cap="none" strike="noStrike">
              <a:solidFill>
                <a:schemeClr val="dk1"/>
              </a:solidFill>
              <a:highlight>
                <a:schemeClr val="lt1"/>
              </a:highlight>
              <a:latin typeface="Arial"/>
              <a:ea typeface="Arial"/>
              <a:cs typeface="Arial"/>
              <a:sym typeface="Arial"/>
            </a:endParaRPr>
          </a:p>
        </p:txBody>
      </p:sp>
      <p:sp>
        <p:nvSpPr>
          <p:cNvPr id="193" name="Google Shape;193;p28"/>
          <p:cNvSpPr txBox="1"/>
          <p:nvPr/>
        </p:nvSpPr>
        <p:spPr>
          <a:xfrm>
            <a:off x="2338002" y="1362251"/>
            <a:ext cx="990600"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doux</a:t>
            </a:r>
            <a:endParaRPr b="0" i="0" sz="1800" u="none" cap="none" strike="noStrike">
              <a:solidFill>
                <a:srgbClr val="2E75B5"/>
              </a:solidFill>
              <a:latin typeface="Calibri"/>
              <a:ea typeface="Calibri"/>
              <a:cs typeface="Calibri"/>
              <a:sym typeface="Calibri"/>
            </a:endParaRPr>
          </a:p>
        </p:txBody>
      </p:sp>
      <p:sp>
        <p:nvSpPr>
          <p:cNvPr id="194" name="Google Shape;194;p28"/>
          <p:cNvSpPr txBox="1"/>
          <p:nvPr/>
        </p:nvSpPr>
        <p:spPr>
          <a:xfrm>
            <a:off x="2719002" y="1974262"/>
            <a:ext cx="990600"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mer</a:t>
            </a:r>
            <a:endParaRPr b="0" i="0" sz="1800" u="none" cap="none" strike="noStrike">
              <a:solidFill>
                <a:srgbClr val="2E75B5"/>
              </a:solidFill>
              <a:latin typeface="Calibri"/>
              <a:ea typeface="Calibri"/>
              <a:cs typeface="Calibri"/>
              <a:sym typeface="Calibri"/>
            </a:endParaRPr>
          </a:p>
        </p:txBody>
      </p:sp>
      <p:sp>
        <p:nvSpPr>
          <p:cNvPr id="195" name="Google Shape;195;p28"/>
          <p:cNvSpPr txBox="1"/>
          <p:nvPr/>
        </p:nvSpPr>
        <p:spPr>
          <a:xfrm>
            <a:off x="1572861" y="2642366"/>
            <a:ext cx="148837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bateaux</a:t>
            </a:r>
            <a:endParaRPr b="0" i="0" sz="1800" u="none" cap="none" strike="noStrike">
              <a:solidFill>
                <a:srgbClr val="2E75B5"/>
              </a:solidFill>
              <a:latin typeface="Calibri"/>
              <a:ea typeface="Calibri"/>
              <a:cs typeface="Calibri"/>
              <a:sym typeface="Calibri"/>
            </a:endParaRPr>
          </a:p>
        </p:txBody>
      </p:sp>
      <p:sp>
        <p:nvSpPr>
          <p:cNvPr id="196" name="Google Shape;196;p28"/>
          <p:cNvSpPr txBox="1"/>
          <p:nvPr/>
        </p:nvSpPr>
        <p:spPr>
          <a:xfrm>
            <a:off x="2441541" y="3255353"/>
            <a:ext cx="148837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vagues</a:t>
            </a:r>
            <a:endParaRPr b="0" i="0" sz="1800" u="none" cap="none" strike="noStrike">
              <a:solidFill>
                <a:srgbClr val="2E75B5"/>
              </a:solidFill>
              <a:latin typeface="Calibri"/>
              <a:ea typeface="Calibri"/>
              <a:cs typeface="Calibri"/>
              <a:sym typeface="Calibri"/>
            </a:endParaRPr>
          </a:p>
        </p:txBody>
      </p:sp>
      <p:sp>
        <p:nvSpPr>
          <p:cNvPr id="197" name="Google Shape;197;p28"/>
          <p:cNvSpPr txBox="1"/>
          <p:nvPr/>
        </p:nvSpPr>
        <p:spPr>
          <a:xfrm>
            <a:off x="2940549" y="3913323"/>
            <a:ext cx="148837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toucher</a:t>
            </a:r>
            <a:endParaRPr b="0" i="0" sz="1800" u="none" cap="none" strike="noStrike">
              <a:solidFill>
                <a:srgbClr val="2E75B5"/>
              </a:solidFill>
              <a:latin typeface="Calibri"/>
              <a:ea typeface="Calibri"/>
              <a:cs typeface="Calibri"/>
              <a:sym typeface="Calibri"/>
            </a:endParaRPr>
          </a:p>
        </p:txBody>
      </p:sp>
      <p:sp>
        <p:nvSpPr>
          <p:cNvPr id="198" name="Google Shape;198;p28"/>
          <p:cNvSpPr txBox="1"/>
          <p:nvPr/>
        </p:nvSpPr>
        <p:spPr>
          <a:xfrm>
            <a:off x="3003516" y="4560955"/>
            <a:ext cx="148837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sable</a:t>
            </a:r>
            <a:endParaRPr b="0" i="0" sz="1800" u="none" cap="none" strike="noStrike">
              <a:solidFill>
                <a:srgbClr val="2E75B5"/>
              </a:solidFill>
              <a:latin typeface="Calibri"/>
              <a:ea typeface="Calibri"/>
              <a:cs typeface="Calibri"/>
              <a:sym typeface="Calibri"/>
            </a:endParaRPr>
          </a:p>
        </p:txBody>
      </p:sp>
      <p:sp>
        <p:nvSpPr>
          <p:cNvPr id="199" name="Google Shape;199;p28"/>
          <p:cNvSpPr txBox="1"/>
          <p:nvPr/>
        </p:nvSpPr>
        <p:spPr>
          <a:xfrm>
            <a:off x="2555841" y="5215620"/>
            <a:ext cx="148837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poisson</a:t>
            </a:r>
            <a:endParaRPr b="0" i="0" sz="1800" u="none" cap="none" strike="noStrike">
              <a:solidFill>
                <a:srgbClr val="2E75B5"/>
              </a:solidFill>
              <a:latin typeface="Calibri"/>
              <a:ea typeface="Calibri"/>
              <a:cs typeface="Calibri"/>
              <a:sym typeface="Calibri"/>
            </a:endParaRPr>
          </a:p>
        </p:txBody>
      </p:sp>
      <p:sp>
        <p:nvSpPr>
          <p:cNvPr id="200" name="Google Shape;200;p2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Complétez la description de Miled.</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193"/>
                                        </p:tgtEl>
                                        <p:attrNameLst>
                                          <p:attrName>style.visibility</p:attrName>
                                        </p:attrNameLst>
                                      </p:cBhvr>
                                      <p:to>
                                        <p:strVal val="visible"/>
                                      </p:to>
                                    </p:set>
                                    <p:anim calcmode="lin" valueType="num">
                                      <p:cBhvr additive="base">
                                        <p:cTn dur="500"/>
                                        <p:tgtEl>
                                          <p:spTgt spid="193"/>
                                        </p:tgtEl>
                                        <p:attrNameLst>
                                          <p:attrName>ppt_w</p:attrName>
                                        </p:attrNameLst>
                                      </p:cBhvr>
                                      <p:tavLst>
                                        <p:tav fmla="" tm="0">
                                          <p:val>
                                            <p:strVal val="0"/>
                                          </p:val>
                                        </p:tav>
                                        <p:tav fmla="" tm="100000">
                                          <p:val>
                                            <p:strVal val="#ppt_w"/>
                                          </p:val>
                                        </p:tav>
                                      </p:tavLst>
                                    </p:anim>
                                    <p:anim calcmode="lin" valueType="num">
                                      <p:cBhvr additive="base">
                                        <p:cTn dur="500"/>
                                        <p:tgtEl>
                                          <p:spTgt spid="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4"/>
                                        </p:tgtEl>
                                        <p:attrNameLst>
                                          <p:attrName>style.visibility</p:attrName>
                                        </p:attrNameLst>
                                      </p:cBhvr>
                                      <p:to>
                                        <p:strVal val="visible"/>
                                      </p:to>
                                    </p:set>
                                    <p:anim calcmode="lin" valueType="num">
                                      <p:cBhvr additive="base">
                                        <p:cTn dur="500"/>
                                        <p:tgtEl>
                                          <p:spTgt spid="194"/>
                                        </p:tgtEl>
                                        <p:attrNameLst>
                                          <p:attrName>ppt_w</p:attrName>
                                        </p:attrNameLst>
                                      </p:cBhvr>
                                      <p:tavLst>
                                        <p:tav fmla="" tm="0">
                                          <p:val>
                                            <p:strVal val="0"/>
                                          </p:val>
                                        </p:tav>
                                        <p:tav fmla="" tm="100000">
                                          <p:val>
                                            <p:strVal val="#ppt_w"/>
                                          </p:val>
                                        </p:tav>
                                      </p:tavLst>
                                    </p:anim>
                                    <p:anim calcmode="lin" valueType="num">
                                      <p:cBhvr additive="base">
                                        <p:cTn dur="500"/>
                                        <p:tgtEl>
                                          <p:spTgt spid="1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5"/>
                                        </p:tgtEl>
                                        <p:attrNameLst>
                                          <p:attrName>style.visibility</p:attrName>
                                        </p:attrNameLst>
                                      </p:cBhvr>
                                      <p:to>
                                        <p:strVal val="visible"/>
                                      </p:to>
                                    </p:set>
                                    <p:anim calcmode="lin" valueType="num">
                                      <p:cBhvr additive="base">
                                        <p:cTn dur="500"/>
                                        <p:tgtEl>
                                          <p:spTgt spid="195"/>
                                        </p:tgtEl>
                                        <p:attrNameLst>
                                          <p:attrName>ppt_w</p:attrName>
                                        </p:attrNameLst>
                                      </p:cBhvr>
                                      <p:tavLst>
                                        <p:tav fmla="" tm="0">
                                          <p:val>
                                            <p:strVal val="0"/>
                                          </p:val>
                                        </p:tav>
                                        <p:tav fmla="" tm="100000">
                                          <p:val>
                                            <p:strVal val="#ppt_w"/>
                                          </p:val>
                                        </p:tav>
                                      </p:tavLst>
                                    </p:anim>
                                    <p:anim calcmode="lin" valueType="num">
                                      <p:cBhvr additive="base">
                                        <p:cTn dur="500"/>
                                        <p:tgtEl>
                                          <p:spTgt spid="1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
                                        </p:tgtEl>
                                        <p:attrNameLst>
                                          <p:attrName>style.visibility</p:attrName>
                                        </p:attrNameLst>
                                      </p:cBhvr>
                                      <p:to>
                                        <p:strVal val="visible"/>
                                      </p:to>
                                    </p:set>
                                    <p:anim calcmode="lin" valueType="num">
                                      <p:cBhvr additive="base">
                                        <p:cTn dur="500"/>
                                        <p:tgtEl>
                                          <p:spTgt spid="196"/>
                                        </p:tgtEl>
                                        <p:attrNameLst>
                                          <p:attrName>ppt_w</p:attrName>
                                        </p:attrNameLst>
                                      </p:cBhvr>
                                      <p:tavLst>
                                        <p:tav fmla="" tm="0">
                                          <p:val>
                                            <p:strVal val="0"/>
                                          </p:val>
                                        </p:tav>
                                        <p:tav fmla="" tm="100000">
                                          <p:val>
                                            <p:strVal val="#ppt_w"/>
                                          </p:val>
                                        </p:tav>
                                      </p:tavLst>
                                    </p:anim>
                                    <p:anim calcmode="lin" valueType="num">
                                      <p:cBhvr additive="base">
                                        <p:cTn dur="500"/>
                                        <p:tgtEl>
                                          <p:spTgt spid="19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7"/>
                                        </p:tgtEl>
                                        <p:attrNameLst>
                                          <p:attrName>style.visibility</p:attrName>
                                        </p:attrNameLst>
                                      </p:cBhvr>
                                      <p:to>
                                        <p:strVal val="visible"/>
                                      </p:to>
                                    </p:set>
                                    <p:anim calcmode="lin" valueType="num">
                                      <p:cBhvr additive="base">
                                        <p:cTn dur="500"/>
                                        <p:tgtEl>
                                          <p:spTgt spid="197"/>
                                        </p:tgtEl>
                                        <p:attrNameLst>
                                          <p:attrName>ppt_w</p:attrName>
                                        </p:attrNameLst>
                                      </p:cBhvr>
                                      <p:tavLst>
                                        <p:tav fmla="" tm="0">
                                          <p:val>
                                            <p:strVal val="0"/>
                                          </p:val>
                                        </p:tav>
                                        <p:tav fmla="" tm="100000">
                                          <p:val>
                                            <p:strVal val="#ppt_w"/>
                                          </p:val>
                                        </p:tav>
                                      </p:tavLst>
                                    </p:anim>
                                    <p:anim calcmode="lin" valueType="num">
                                      <p:cBhvr additive="base">
                                        <p:cTn dur="500"/>
                                        <p:tgtEl>
                                          <p:spTgt spid="1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8"/>
                                        </p:tgtEl>
                                        <p:attrNameLst>
                                          <p:attrName>style.visibility</p:attrName>
                                        </p:attrNameLst>
                                      </p:cBhvr>
                                      <p:to>
                                        <p:strVal val="visible"/>
                                      </p:to>
                                    </p:set>
                                    <p:anim calcmode="lin" valueType="num">
                                      <p:cBhvr additive="base">
                                        <p:cTn dur="500"/>
                                        <p:tgtEl>
                                          <p:spTgt spid="198"/>
                                        </p:tgtEl>
                                        <p:attrNameLst>
                                          <p:attrName>ppt_w</p:attrName>
                                        </p:attrNameLst>
                                      </p:cBhvr>
                                      <p:tavLst>
                                        <p:tav fmla="" tm="0">
                                          <p:val>
                                            <p:strVal val="0"/>
                                          </p:val>
                                        </p:tav>
                                        <p:tav fmla="" tm="100000">
                                          <p:val>
                                            <p:strVal val="#ppt_w"/>
                                          </p:val>
                                        </p:tav>
                                      </p:tavLst>
                                    </p:anim>
                                    <p:anim calcmode="lin" valueType="num">
                                      <p:cBhvr additive="base">
                                        <p:cTn dur="500"/>
                                        <p:tgtEl>
                                          <p:spTgt spid="1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9"/>
                                        </p:tgtEl>
                                        <p:attrNameLst>
                                          <p:attrName>style.visibility</p:attrName>
                                        </p:attrNameLst>
                                      </p:cBhvr>
                                      <p:to>
                                        <p:strVal val="visible"/>
                                      </p:to>
                                    </p:set>
                                    <p:anim calcmode="lin" valueType="num">
                                      <p:cBhvr additive="base">
                                        <p:cTn dur="500"/>
                                        <p:tgtEl>
                                          <p:spTgt spid="199"/>
                                        </p:tgtEl>
                                        <p:attrNameLst>
                                          <p:attrName>ppt_w</p:attrName>
                                        </p:attrNameLst>
                                      </p:cBhvr>
                                      <p:tavLst>
                                        <p:tav fmla="" tm="0">
                                          <p:val>
                                            <p:strVal val="0"/>
                                          </p:val>
                                        </p:tav>
                                        <p:tav fmla="" tm="100000">
                                          <p:val>
                                            <p:strVal val="#ppt_w"/>
                                          </p:val>
                                        </p:tav>
                                      </p:tavLst>
                                    </p:anim>
                                    <p:anim calcmode="lin" valueType="num">
                                      <p:cBhvr additive="base">
                                        <p:cTn dur="500"/>
                                        <p:tgtEl>
                                          <p:spTgt spid="199"/>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29"/>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206" name="Google Shape;206;p29"/>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Expression orale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0" name="Shape 210"/>
        <p:cNvGrpSpPr/>
        <p:nvPr/>
      </p:nvGrpSpPr>
      <p:grpSpPr>
        <a:xfrm>
          <a:off x="0" y="0"/>
          <a:ext cx="0" cy="0"/>
          <a:chOff x="0" y="0"/>
          <a:chExt cx="0" cy="0"/>
        </a:xfrm>
      </p:grpSpPr>
      <p:sp>
        <p:nvSpPr>
          <p:cNvPr id="211" name="Google Shape;211;p30"/>
          <p:cNvSpPr txBox="1"/>
          <p:nvPr/>
        </p:nvSpPr>
        <p:spPr>
          <a:xfrm>
            <a:off x="475488" y="1133386"/>
            <a:ext cx="10852662" cy="5370671"/>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0" i="0" lang="fr-FR" sz="2000" u="none" cap="none" strike="noStrike">
                <a:solidFill>
                  <a:srgbClr val="595959"/>
                </a:solidFill>
                <a:highlight>
                  <a:srgbClr val="FFFFFF"/>
                </a:highlight>
                <a:latin typeface="Arial"/>
                <a:ea typeface="Arial"/>
                <a:cs typeface="Arial"/>
                <a:sym typeface="Arial"/>
              </a:rPr>
              <a:t>Pour préparer l'apprenant à s’exprimer en français à partir des structures lexicales et grammaticales de la leçon, les apprenants seront amenés à suivre les étapes suivantes : </a:t>
            </a:r>
            <a:endParaRPr b="1" i="0" sz="2000" u="sng"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1. </a:t>
            </a:r>
            <a:r>
              <a:rPr b="1" i="0" lang="fr-FR" sz="2000" u="none" cap="none" strike="noStrike">
                <a:solidFill>
                  <a:srgbClr val="595959"/>
                </a:solidFill>
                <a:highlight>
                  <a:srgbClr val="FFFFFF"/>
                </a:highlight>
                <a:latin typeface="Arial"/>
                <a:ea typeface="Arial"/>
                <a:cs typeface="Arial"/>
                <a:sym typeface="Arial"/>
              </a:rPr>
              <a:t>Conceptualisation :</a:t>
            </a:r>
            <a:endParaRPr b="1" i="0" sz="2000" u="none" cap="none" strike="noStrike">
              <a:solidFill>
                <a:srgbClr val="595959"/>
              </a:solidFill>
              <a:highlight>
                <a:srgbClr val="FFFFFF"/>
              </a:highlight>
              <a:latin typeface="Arial"/>
              <a:ea typeface="Arial"/>
              <a:cs typeface="Arial"/>
              <a:sym typeface="Arial"/>
            </a:endParaRPr>
          </a:p>
          <a:p>
            <a:pPr indent="0" lvl="0" marL="347345" marR="0" rtl="0" algn="l">
              <a:lnSpc>
                <a:spcPct val="120000"/>
              </a:lnSpc>
              <a:spcBef>
                <a:spcPts val="600"/>
              </a:spcBef>
              <a:spcAft>
                <a:spcPts val="0"/>
              </a:spcAft>
              <a:buNone/>
            </a:pPr>
            <a:r>
              <a:rPr b="1" i="0" lang="fr-FR" sz="2000" u="none" cap="none" strike="noStrike">
                <a:solidFill>
                  <a:srgbClr val="595959"/>
                </a:solidFill>
                <a:highlight>
                  <a:srgbClr val="FFFFFF"/>
                </a:highlight>
                <a:latin typeface="Arial"/>
                <a:ea typeface="Arial"/>
                <a:cs typeface="Arial"/>
                <a:sym typeface="Arial"/>
              </a:rPr>
              <a:t>Le repérage </a:t>
            </a:r>
            <a:endParaRPr b="1" i="0" sz="2000" u="none" cap="none" strike="noStrike">
              <a:solidFill>
                <a:srgbClr val="595959"/>
              </a:solidFill>
              <a:highlight>
                <a:srgbClr val="FFFFFF"/>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relever/repérer/ classer/ comparer/ les phrases/expressions cibles à partir des phrases tirées du texte du document sonore.</a:t>
            </a:r>
            <a:endParaRPr b="0" i="0" sz="2000" u="none" cap="none" strike="noStrike">
              <a:solidFill>
                <a:srgbClr val="595959"/>
              </a:solidFill>
              <a:highlight>
                <a:srgbClr val="FFFFFF"/>
              </a:highlight>
              <a:latin typeface="Arial"/>
              <a:ea typeface="Arial"/>
              <a:cs typeface="Arial"/>
              <a:sym typeface="Arial"/>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2. </a:t>
            </a:r>
            <a:r>
              <a:rPr b="1" i="0" lang="fr-FR" sz="2000" u="none" cap="none" strike="noStrike">
                <a:solidFill>
                  <a:srgbClr val="595959"/>
                </a:solidFill>
                <a:highlight>
                  <a:srgbClr val="FFFFFF"/>
                </a:highlight>
                <a:latin typeface="Arial"/>
                <a:ea typeface="Arial"/>
                <a:cs typeface="Arial"/>
                <a:sym typeface="Arial"/>
              </a:rPr>
              <a:t>Conceptualisation (Déduction de la règle)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None/>
            </a:pPr>
            <a:r>
              <a:rPr b="0" i="0" lang="fr-FR" sz="2000" u="none" cap="none" strike="noStrike">
                <a:solidFill>
                  <a:srgbClr val="595959"/>
                </a:solidFill>
                <a:highlight>
                  <a:srgbClr val="FFFFFF"/>
                </a:highlight>
                <a:latin typeface="Arial"/>
                <a:ea typeface="Arial"/>
                <a:cs typeface="Arial"/>
                <a:sym typeface="Arial"/>
              </a:rPr>
              <a:t>Guider les apprenants à déduire et à formuler la règle </a:t>
            </a:r>
            <a:endParaRPr b="0" i="0" sz="2000" u="none" cap="none" strike="noStrike">
              <a:solidFill>
                <a:srgbClr val="595959"/>
              </a:solidFill>
              <a:highlight>
                <a:srgbClr val="FFFFFF"/>
              </a:highlight>
              <a:latin typeface="Calibri"/>
              <a:ea typeface="Calibri"/>
              <a:cs typeface="Calibri"/>
              <a:sym typeface="Calibri"/>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3. </a:t>
            </a:r>
            <a:r>
              <a:rPr b="1" i="0" lang="fr-FR" sz="2000" u="none" cap="none" strike="noStrike">
                <a:solidFill>
                  <a:srgbClr val="595959"/>
                </a:solidFill>
                <a:highlight>
                  <a:srgbClr val="FFFFFF"/>
                </a:highlight>
                <a:latin typeface="Arial"/>
                <a:ea typeface="Arial"/>
                <a:cs typeface="Arial"/>
                <a:sym typeface="Arial"/>
              </a:rPr>
              <a:t>Entraînement : </a:t>
            </a:r>
            <a:r>
              <a:rPr b="0" i="0" lang="fr-FR" sz="2000" u="none" cap="none" strike="noStrike">
                <a:solidFill>
                  <a:srgbClr val="595959"/>
                </a:solidFill>
                <a:highlight>
                  <a:srgbClr val="FFFFFF"/>
                </a:highlight>
                <a:latin typeface="Arial"/>
                <a:ea typeface="Arial"/>
                <a:cs typeface="Arial"/>
                <a:sym typeface="Arial"/>
              </a:rPr>
              <a:t>Exercice(s) de systématisation </a:t>
            </a:r>
            <a:endParaRPr b="0" i="0" sz="2000" u="none"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600"/>
              </a:spcBef>
              <a:spcAft>
                <a:spcPts val="0"/>
              </a:spcAft>
              <a:buNone/>
            </a:pPr>
            <a:r>
              <a:rPr b="1" i="0" lang="fr-FR" sz="2000" u="none" cap="none" strike="noStrike">
                <a:solidFill>
                  <a:srgbClr val="2E75B5"/>
                </a:solidFill>
                <a:highlight>
                  <a:srgbClr val="FFFFFF"/>
                </a:highlight>
                <a:latin typeface="Arial"/>
                <a:ea typeface="Arial"/>
                <a:cs typeface="Arial"/>
                <a:sym typeface="Arial"/>
              </a:rPr>
              <a:t>4. </a:t>
            </a:r>
            <a:r>
              <a:rPr b="1" i="0" lang="fr-FR" sz="2000" u="none" cap="none" strike="noStrike">
                <a:solidFill>
                  <a:srgbClr val="595959"/>
                </a:solidFill>
                <a:highlight>
                  <a:srgbClr val="FFFFFF"/>
                </a:highlight>
                <a:latin typeface="Arial"/>
                <a:ea typeface="Arial"/>
                <a:cs typeface="Arial"/>
                <a:sym typeface="Arial"/>
              </a:rPr>
              <a:t>Appropriation/ production orale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Proposer une tâche contextualisée pour réinvestir les nouveaux acquis à partir d’une situation de communication en lien avec le vécu des apprenants (des Jeux de rôle et des monologues suivis)</a:t>
            </a:r>
            <a:endParaRPr b="0" i="0" sz="2000" u="none" cap="none" strike="noStrike">
              <a:solidFill>
                <a:srgbClr val="595959"/>
              </a:solidFill>
              <a:highlight>
                <a:srgbClr val="FFFFFF"/>
              </a:highlight>
              <a:latin typeface="Arial"/>
              <a:ea typeface="Arial"/>
              <a:cs typeface="Arial"/>
              <a:sym typeface="Arial"/>
            </a:endParaRPr>
          </a:p>
        </p:txBody>
      </p:sp>
      <p:sp>
        <p:nvSpPr>
          <p:cNvPr id="212" name="Google Shape;212;p3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l’expression orale</a:t>
            </a:r>
            <a:endParaRPr/>
          </a:p>
        </p:txBody>
      </p:sp>
      <p:pic>
        <p:nvPicPr>
          <p:cNvPr descr="A picture containing text, vector graphics&#10;&#10;Description automatically generated" id="213" name="Google Shape;213;p30"/>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1"/>
          <p:cNvSpPr txBox="1"/>
          <p:nvPr/>
        </p:nvSpPr>
        <p:spPr>
          <a:xfrm>
            <a:off x="17585" y="1816019"/>
            <a:ext cx="10685070" cy="4505819"/>
          </a:xfrm>
          <a:prstGeom prst="rect">
            <a:avLst/>
          </a:prstGeom>
          <a:noFill/>
          <a:ln>
            <a:noFill/>
          </a:ln>
        </p:spPr>
        <p:txBody>
          <a:bodyPr anchorCtr="0" anchor="t" bIns="91425" lIns="91425" spcFirstLastPara="1" rIns="91425" wrap="square" tIns="91425">
            <a:spAutoFit/>
          </a:bodyPr>
          <a:lstStyle/>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Il faisait doux</a:t>
            </a:r>
            <a:r>
              <a:rPr b="0" i="0" lang="fr-FR" sz="3200" u="none" cap="none" strike="noStrike">
                <a:solidFill>
                  <a:srgbClr val="595959"/>
                </a:solidFill>
                <a:highlight>
                  <a:schemeClr val="lt1"/>
                </a:highlight>
                <a:latin typeface="Calibri"/>
                <a:ea typeface="Calibri"/>
                <a:cs typeface="Calibri"/>
                <a:sym typeface="Calibri"/>
              </a:rPr>
              <a:t>.</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L’odeur de la mer se répandait </a:t>
            </a:r>
            <a:r>
              <a:rPr b="0" i="0" lang="fr-FR" sz="3200" u="none" cap="none" strike="noStrike">
                <a:solidFill>
                  <a:srgbClr val="595959"/>
                </a:solidFill>
                <a:highlight>
                  <a:schemeClr val="lt1"/>
                </a:highlight>
                <a:latin typeface="Calibri"/>
                <a:ea typeface="Calibri"/>
                <a:cs typeface="Calibri"/>
                <a:sym typeface="Calibri"/>
              </a:rPr>
              <a:t>comme un parfum frais.</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Des bateaux flottaient </a:t>
            </a:r>
            <a:r>
              <a:rPr b="0" i="0" lang="fr-FR" sz="3200" u="none" cap="none" strike="noStrike">
                <a:solidFill>
                  <a:srgbClr val="595959"/>
                </a:solidFill>
                <a:highlight>
                  <a:schemeClr val="lt1"/>
                </a:highlight>
                <a:latin typeface="Calibri"/>
                <a:ea typeface="Calibri"/>
                <a:cs typeface="Calibri"/>
                <a:sym typeface="Calibri"/>
              </a:rPr>
              <a:t>au loin devant nous.</a:t>
            </a:r>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De petites vagues s’écrasaient </a:t>
            </a:r>
            <a:r>
              <a:rPr b="0" i="0" lang="fr-FR" sz="3200" u="none" cap="none" strike="noStrike">
                <a:solidFill>
                  <a:srgbClr val="595959"/>
                </a:solidFill>
                <a:highlight>
                  <a:schemeClr val="lt1"/>
                </a:highlight>
                <a:latin typeface="Calibri"/>
                <a:ea typeface="Calibri"/>
                <a:cs typeface="Calibri"/>
                <a:sym typeface="Calibri"/>
              </a:rPr>
              <a:t>sous nos pieds sur la plage !</a:t>
            </a:r>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On touchait le sable léger et blanc</a:t>
            </a:r>
            <a:r>
              <a:rPr b="0" i="0" lang="fr-FR" sz="3200" u="none" cap="none" strike="noStrike">
                <a:solidFill>
                  <a:srgbClr val="595959"/>
                </a:solidFill>
                <a:highlight>
                  <a:schemeClr val="lt1"/>
                </a:highlight>
                <a:latin typeface="Calibri"/>
                <a:ea typeface="Calibri"/>
                <a:cs typeface="Calibri"/>
                <a:sym typeface="Calibri"/>
              </a:rPr>
              <a:t> avec nos pieds.</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Le goût du poisson frais </a:t>
            </a:r>
            <a:r>
              <a:rPr b="0" i="0" lang="fr-FR" sz="3200" u="none" cap="none" strike="noStrike">
                <a:solidFill>
                  <a:srgbClr val="595959"/>
                </a:solidFill>
                <a:highlight>
                  <a:schemeClr val="lt1"/>
                </a:highlight>
                <a:latin typeface="Calibri"/>
                <a:ea typeface="Calibri"/>
                <a:cs typeface="Calibri"/>
                <a:sym typeface="Calibri"/>
              </a:rPr>
              <a:t>était succulent !</a:t>
            </a:r>
            <a:endParaRPr b="0" i="0" sz="3200" u="none" cap="none" strike="noStrike">
              <a:solidFill>
                <a:srgbClr val="595959"/>
              </a:solidFill>
              <a:highlight>
                <a:schemeClr val="lt1"/>
              </a:highlight>
              <a:latin typeface="Calibri"/>
              <a:ea typeface="Calibri"/>
              <a:cs typeface="Calibri"/>
              <a:sym typeface="Calibri"/>
            </a:endParaRPr>
          </a:p>
        </p:txBody>
      </p:sp>
      <p:sp>
        <p:nvSpPr>
          <p:cNvPr id="220" name="Google Shape;220;p3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Autofit/>
          </a:bodyPr>
          <a:lstStyle/>
          <a:p>
            <a:pPr indent="0" lvl="0" marL="457200" rtl="0" algn="l">
              <a:lnSpc>
                <a:spcPct val="110000"/>
              </a:lnSpc>
              <a:spcBef>
                <a:spcPts val="0"/>
              </a:spcBef>
              <a:spcAft>
                <a:spcPts val="0"/>
              </a:spcAft>
              <a:buClr>
                <a:srgbClr val="002060"/>
              </a:buClr>
              <a:buSzPts val="2400"/>
              <a:buNone/>
            </a:pPr>
            <a:r>
              <a:rPr lang="fr-FR" sz="2400"/>
              <a:t>Quels sont les éléments mentionnés ? Que dit-on au sujet de ses éléments ?</a:t>
            </a:r>
            <a:endParaRPr/>
          </a:p>
        </p:txBody>
      </p:sp>
      <p:sp>
        <p:nvSpPr>
          <p:cNvPr id="221" name="Google Shape;221;p31"/>
          <p:cNvSpPr/>
          <p:nvPr/>
        </p:nvSpPr>
        <p:spPr>
          <a:xfrm>
            <a:off x="3246120" y="1310640"/>
            <a:ext cx="8686800" cy="786153"/>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22" name="Google Shape;222;p31"/>
          <p:cNvSpPr txBox="1"/>
          <p:nvPr/>
        </p:nvSpPr>
        <p:spPr>
          <a:xfrm>
            <a:off x="2952672" y="1405933"/>
            <a:ext cx="9239328"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La mer, les bateaux, le sable, les poissons, la plage</a:t>
            </a:r>
            <a:endParaRPr/>
          </a:p>
        </p:txBody>
      </p:sp>
      <p:pic>
        <p:nvPicPr>
          <p:cNvPr id="223" name="Google Shape;223;p31"/>
          <p:cNvPicPr preferRelativeResize="0"/>
          <p:nvPr/>
        </p:nvPicPr>
        <p:blipFill rotWithShape="1">
          <a:blip r:embed="rId3">
            <a:alphaModFix/>
          </a:blip>
          <a:srcRect b="0" l="0" r="0" t="0"/>
          <a:stretch/>
        </p:blipFill>
        <p:spPr>
          <a:xfrm>
            <a:off x="11177764"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500"/>
                                        <p:tgtEl>
                                          <p:spTgt spid="222"/>
                                        </p:tgtEl>
                                      </p:cBhvr>
                                    </p:animEffect>
                                  </p:childTnLst>
                                </p:cTn>
                              </p:par>
                              <p:par>
                                <p:cTn fill="hold" nodeType="with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500"/>
                                        <p:tgtEl>
                                          <p:spTgt spid="2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2"/>
          <p:cNvSpPr txBox="1"/>
          <p:nvPr/>
        </p:nvSpPr>
        <p:spPr>
          <a:xfrm>
            <a:off x="0" y="979840"/>
            <a:ext cx="10685070" cy="4505819"/>
          </a:xfrm>
          <a:prstGeom prst="rect">
            <a:avLst/>
          </a:prstGeom>
          <a:noFill/>
          <a:ln>
            <a:noFill/>
          </a:ln>
        </p:spPr>
        <p:txBody>
          <a:bodyPr anchorCtr="0" anchor="t" bIns="91425" lIns="91425" spcFirstLastPara="1" rIns="91425" wrap="square" tIns="91425">
            <a:spAutoFit/>
          </a:bodyPr>
          <a:lstStyle/>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Il faisait doux</a:t>
            </a:r>
            <a:r>
              <a:rPr b="0" i="0" lang="fr-FR" sz="3200" u="none" cap="none" strike="noStrike">
                <a:solidFill>
                  <a:srgbClr val="595959"/>
                </a:solidFill>
                <a:highlight>
                  <a:schemeClr val="lt1"/>
                </a:highlight>
                <a:latin typeface="Calibri"/>
                <a:ea typeface="Calibri"/>
                <a:cs typeface="Calibri"/>
                <a:sym typeface="Calibri"/>
              </a:rPr>
              <a:t>.</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L’odeur de la mer </a:t>
            </a:r>
            <a:r>
              <a:rPr b="1" i="0" lang="fr-FR" sz="3200" u="none" cap="none" strike="noStrike">
                <a:solidFill>
                  <a:srgbClr val="C00000"/>
                </a:solidFill>
                <a:highlight>
                  <a:schemeClr val="lt1"/>
                </a:highlight>
                <a:latin typeface="Calibri"/>
                <a:ea typeface="Calibri"/>
                <a:cs typeface="Calibri"/>
                <a:sym typeface="Calibri"/>
              </a:rPr>
              <a:t>se répandait </a:t>
            </a:r>
            <a:r>
              <a:rPr b="0" i="0" lang="fr-FR" sz="3200" u="none" cap="none" strike="noStrike">
                <a:solidFill>
                  <a:srgbClr val="595959"/>
                </a:solidFill>
                <a:highlight>
                  <a:schemeClr val="lt1"/>
                </a:highlight>
                <a:latin typeface="Calibri"/>
                <a:ea typeface="Calibri"/>
                <a:cs typeface="Calibri"/>
                <a:sym typeface="Calibri"/>
              </a:rPr>
              <a:t>comme un parfum frais.</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Des bateaux</a:t>
            </a:r>
            <a:r>
              <a:rPr b="1" i="0" lang="fr-FR" sz="3200" u="none" cap="none" strike="noStrike">
                <a:solidFill>
                  <a:srgbClr val="C00000"/>
                </a:solidFill>
                <a:highlight>
                  <a:schemeClr val="lt1"/>
                </a:highlight>
                <a:latin typeface="Calibri"/>
                <a:ea typeface="Calibri"/>
                <a:cs typeface="Calibri"/>
                <a:sym typeface="Calibri"/>
              </a:rPr>
              <a:t> flottaient </a:t>
            </a:r>
            <a:r>
              <a:rPr b="0" i="0" lang="fr-FR" sz="3200" u="none" cap="none" strike="noStrike">
                <a:solidFill>
                  <a:srgbClr val="595959"/>
                </a:solidFill>
                <a:highlight>
                  <a:schemeClr val="lt1"/>
                </a:highlight>
                <a:latin typeface="Calibri"/>
                <a:ea typeface="Calibri"/>
                <a:cs typeface="Calibri"/>
                <a:sym typeface="Calibri"/>
              </a:rPr>
              <a:t>au loin devant nous.</a:t>
            </a:r>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De petites vagues </a:t>
            </a:r>
            <a:r>
              <a:rPr b="1" i="0" lang="fr-FR" sz="3200" u="none" cap="none" strike="noStrike">
                <a:solidFill>
                  <a:srgbClr val="C00000"/>
                </a:solidFill>
                <a:highlight>
                  <a:schemeClr val="lt1"/>
                </a:highlight>
                <a:latin typeface="Calibri"/>
                <a:ea typeface="Calibri"/>
                <a:cs typeface="Calibri"/>
                <a:sym typeface="Calibri"/>
              </a:rPr>
              <a:t>s’écrasaient</a:t>
            </a:r>
            <a:r>
              <a:rPr b="1" i="0" lang="fr-FR" sz="3200" u="none" cap="none" strike="noStrike">
                <a:solidFill>
                  <a:srgbClr val="595959"/>
                </a:solidFill>
                <a:highlight>
                  <a:schemeClr val="lt1"/>
                </a:highlight>
                <a:latin typeface="Calibri"/>
                <a:ea typeface="Calibri"/>
                <a:cs typeface="Calibri"/>
                <a:sym typeface="Calibri"/>
              </a:rPr>
              <a:t> </a:t>
            </a:r>
            <a:r>
              <a:rPr b="0" i="0" lang="fr-FR" sz="3200" u="none" cap="none" strike="noStrike">
                <a:solidFill>
                  <a:srgbClr val="595959"/>
                </a:solidFill>
                <a:highlight>
                  <a:schemeClr val="lt1"/>
                </a:highlight>
                <a:latin typeface="Calibri"/>
                <a:ea typeface="Calibri"/>
                <a:cs typeface="Calibri"/>
                <a:sym typeface="Calibri"/>
              </a:rPr>
              <a:t>sous nos pieds sur la plage !</a:t>
            </a:r>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On </a:t>
            </a:r>
            <a:r>
              <a:rPr b="1" i="0" lang="fr-FR" sz="3200" u="none" cap="none" strike="noStrike">
                <a:solidFill>
                  <a:srgbClr val="C00000"/>
                </a:solidFill>
                <a:highlight>
                  <a:schemeClr val="lt1"/>
                </a:highlight>
                <a:latin typeface="Calibri"/>
                <a:ea typeface="Calibri"/>
                <a:cs typeface="Calibri"/>
                <a:sym typeface="Calibri"/>
              </a:rPr>
              <a:t>touchait</a:t>
            </a:r>
            <a:r>
              <a:rPr b="1" i="0" lang="fr-FR" sz="3200" u="none" cap="none" strike="noStrike">
                <a:solidFill>
                  <a:srgbClr val="595959"/>
                </a:solidFill>
                <a:highlight>
                  <a:schemeClr val="lt1"/>
                </a:highlight>
                <a:latin typeface="Calibri"/>
                <a:ea typeface="Calibri"/>
                <a:cs typeface="Calibri"/>
                <a:sym typeface="Calibri"/>
              </a:rPr>
              <a:t> le sable léger et blanc</a:t>
            </a:r>
            <a:r>
              <a:rPr b="0" i="0" lang="fr-FR" sz="3200" u="none" cap="none" strike="noStrike">
                <a:solidFill>
                  <a:srgbClr val="595959"/>
                </a:solidFill>
                <a:highlight>
                  <a:schemeClr val="lt1"/>
                </a:highlight>
                <a:latin typeface="Calibri"/>
                <a:ea typeface="Calibri"/>
                <a:cs typeface="Calibri"/>
                <a:sym typeface="Calibri"/>
              </a:rPr>
              <a:t> avec nos pieds.</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Le goût du poisson frais </a:t>
            </a:r>
            <a:r>
              <a:rPr b="1" i="0" lang="fr-FR" sz="3200" u="none" cap="none" strike="noStrike">
                <a:solidFill>
                  <a:srgbClr val="C00000"/>
                </a:solidFill>
                <a:highlight>
                  <a:schemeClr val="lt1"/>
                </a:highlight>
                <a:latin typeface="Calibri"/>
                <a:ea typeface="Calibri"/>
                <a:cs typeface="Calibri"/>
                <a:sym typeface="Calibri"/>
              </a:rPr>
              <a:t>était</a:t>
            </a:r>
            <a:r>
              <a:rPr b="0" i="0" lang="fr-FR" sz="3200" u="none" cap="none" strike="noStrike">
                <a:solidFill>
                  <a:srgbClr val="595959"/>
                </a:solidFill>
                <a:highlight>
                  <a:schemeClr val="lt1"/>
                </a:highlight>
                <a:latin typeface="Calibri"/>
                <a:ea typeface="Calibri"/>
                <a:cs typeface="Calibri"/>
                <a:sym typeface="Calibri"/>
              </a:rPr>
              <a:t> succulent !</a:t>
            </a:r>
            <a:endParaRPr b="0" i="0" sz="3200" u="none" cap="none" strike="noStrike">
              <a:solidFill>
                <a:srgbClr val="595959"/>
              </a:solidFill>
              <a:highlight>
                <a:schemeClr val="lt1"/>
              </a:highlight>
              <a:latin typeface="Calibri"/>
              <a:ea typeface="Calibri"/>
              <a:cs typeface="Calibri"/>
              <a:sym typeface="Calibri"/>
            </a:endParaRPr>
          </a:p>
        </p:txBody>
      </p:sp>
      <p:sp>
        <p:nvSpPr>
          <p:cNvPr id="230" name="Google Shape;230;p3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Autofit/>
          </a:bodyPr>
          <a:lstStyle/>
          <a:p>
            <a:pPr indent="0" lvl="0" marL="457200" rtl="0" algn="l">
              <a:lnSpc>
                <a:spcPct val="110000"/>
              </a:lnSpc>
              <a:spcBef>
                <a:spcPts val="0"/>
              </a:spcBef>
              <a:spcAft>
                <a:spcPts val="0"/>
              </a:spcAft>
              <a:buClr>
                <a:srgbClr val="002060"/>
              </a:buClr>
              <a:buSzPts val="2400"/>
              <a:buNone/>
            </a:pPr>
            <a:r>
              <a:rPr lang="fr-FR" sz="2400"/>
              <a:t>Comment a-t-on décrit le paysage ?</a:t>
            </a:r>
            <a:endParaRPr/>
          </a:p>
        </p:txBody>
      </p:sp>
      <p:cxnSp>
        <p:nvCxnSpPr>
          <p:cNvPr id="231" name="Google Shape;231;p32"/>
          <p:cNvCxnSpPr/>
          <p:nvPr/>
        </p:nvCxnSpPr>
        <p:spPr>
          <a:xfrm>
            <a:off x="4421875" y="2483558"/>
            <a:ext cx="6155140" cy="0"/>
          </a:xfrm>
          <a:prstGeom prst="straightConnector1">
            <a:avLst/>
          </a:prstGeom>
          <a:noFill/>
          <a:ln cap="flat" cmpd="sng" w="38100">
            <a:solidFill>
              <a:schemeClr val="accent1"/>
            </a:solidFill>
            <a:prstDash val="solid"/>
            <a:miter lim="800000"/>
            <a:headEnd len="sm" w="sm" type="none"/>
            <a:tailEnd len="sm" w="sm" type="none"/>
          </a:ln>
        </p:spPr>
      </p:cxnSp>
      <p:cxnSp>
        <p:nvCxnSpPr>
          <p:cNvPr id="232" name="Google Shape;232;p32"/>
          <p:cNvCxnSpPr/>
          <p:nvPr/>
        </p:nvCxnSpPr>
        <p:spPr>
          <a:xfrm>
            <a:off x="511070" y="3778243"/>
            <a:ext cx="4187930" cy="0"/>
          </a:xfrm>
          <a:prstGeom prst="straightConnector1">
            <a:avLst/>
          </a:prstGeom>
          <a:noFill/>
          <a:ln cap="flat" cmpd="sng" w="38100">
            <a:solidFill>
              <a:schemeClr val="accent1"/>
            </a:solidFill>
            <a:prstDash val="solid"/>
            <a:miter lim="800000"/>
            <a:headEnd len="sm" w="sm" type="none"/>
            <a:tailEnd len="sm" w="sm" type="none"/>
          </a:ln>
        </p:spPr>
      </p:cxnSp>
      <p:cxnSp>
        <p:nvCxnSpPr>
          <p:cNvPr id="233" name="Google Shape;233;p32"/>
          <p:cNvCxnSpPr/>
          <p:nvPr/>
        </p:nvCxnSpPr>
        <p:spPr>
          <a:xfrm>
            <a:off x="540707" y="4517760"/>
            <a:ext cx="5860093" cy="0"/>
          </a:xfrm>
          <a:prstGeom prst="straightConnector1">
            <a:avLst/>
          </a:prstGeom>
          <a:noFill/>
          <a:ln cap="flat" cmpd="sng" w="38100">
            <a:solidFill>
              <a:schemeClr val="accent1"/>
            </a:solidFill>
            <a:prstDash val="solid"/>
            <a:miter lim="800000"/>
            <a:headEnd len="sm" w="sm" type="none"/>
            <a:tailEnd len="sm" w="sm" type="none"/>
          </a:ln>
        </p:spPr>
      </p:cxnSp>
      <p:cxnSp>
        <p:nvCxnSpPr>
          <p:cNvPr id="234" name="Google Shape;234;p32"/>
          <p:cNvCxnSpPr/>
          <p:nvPr/>
        </p:nvCxnSpPr>
        <p:spPr>
          <a:xfrm>
            <a:off x="480860" y="5809761"/>
            <a:ext cx="6482393" cy="0"/>
          </a:xfrm>
          <a:prstGeom prst="straightConnector1">
            <a:avLst/>
          </a:prstGeom>
          <a:noFill/>
          <a:ln cap="flat" cmpd="sng" w="38100">
            <a:solidFill>
              <a:schemeClr val="accent1"/>
            </a:solidFill>
            <a:prstDash val="solid"/>
            <a:miter lim="800000"/>
            <a:headEnd len="sm" w="sm" type="none"/>
            <a:tailEnd len="sm" w="sm" type="none"/>
          </a:ln>
        </p:spPr>
      </p:cxnSp>
      <p:cxnSp>
        <p:nvCxnSpPr>
          <p:cNvPr id="235" name="Google Shape;235;p32"/>
          <p:cNvCxnSpPr/>
          <p:nvPr/>
        </p:nvCxnSpPr>
        <p:spPr>
          <a:xfrm>
            <a:off x="4152900" y="6513159"/>
            <a:ext cx="3543300" cy="0"/>
          </a:xfrm>
          <a:prstGeom prst="straightConnector1">
            <a:avLst/>
          </a:prstGeom>
          <a:noFill/>
          <a:ln cap="flat" cmpd="sng" w="38100">
            <a:solidFill>
              <a:schemeClr val="accent1"/>
            </a:solidFill>
            <a:prstDash val="solid"/>
            <a:miter lim="800000"/>
            <a:headEnd len="sm" w="sm" type="none"/>
            <a:tailEnd len="sm" w="sm" type="none"/>
          </a:ln>
        </p:spPr>
      </p:cxnSp>
      <p:sp>
        <p:nvSpPr>
          <p:cNvPr id="236" name="Google Shape;236;p32"/>
          <p:cNvSpPr/>
          <p:nvPr/>
        </p:nvSpPr>
        <p:spPr>
          <a:xfrm>
            <a:off x="5998842" y="1706270"/>
            <a:ext cx="5686898" cy="4220308"/>
          </a:xfrm>
          <a:prstGeom prst="roundRect">
            <a:avLst>
              <a:gd fmla="val 16667" name="adj"/>
            </a:avLst>
          </a:prstGeom>
          <a:solidFill>
            <a:srgbClr val="E1EFD8"/>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0" i="0" lang="fr-FR" sz="3200" u="none" cap="none" strike="noStrike">
                <a:solidFill>
                  <a:srgbClr val="002060"/>
                </a:solidFill>
                <a:latin typeface="Calibri"/>
                <a:ea typeface="Calibri"/>
                <a:cs typeface="Calibri"/>
                <a:sym typeface="Calibri"/>
              </a:rPr>
              <a:t>Élément décrit + verbe d’action à l’imparfait</a:t>
            </a:r>
            <a:endParaRPr/>
          </a:p>
          <a:p>
            <a:pPr indent="0" lvl="0" marL="0" marR="0" rtl="0" algn="l">
              <a:spcBef>
                <a:spcPts val="0"/>
              </a:spcBef>
              <a:spcAft>
                <a:spcPts val="0"/>
              </a:spcAft>
              <a:buNone/>
            </a:pPr>
            <a:r>
              <a:t/>
            </a:r>
            <a:endParaRPr sz="3200">
              <a:solidFill>
                <a:srgbClr val="002060"/>
              </a:solidFill>
              <a:latin typeface="Calibri"/>
              <a:ea typeface="Calibri"/>
              <a:cs typeface="Calibri"/>
              <a:sym typeface="Calibri"/>
            </a:endParaRPr>
          </a:p>
          <a:p>
            <a:pPr indent="0" lvl="0" marL="0" marR="0" rtl="0" algn="l">
              <a:spcBef>
                <a:spcPts val="0"/>
              </a:spcBef>
              <a:spcAft>
                <a:spcPts val="0"/>
              </a:spcAft>
              <a:buNone/>
            </a:pPr>
            <a:r>
              <a:rPr lang="fr-FR" sz="3200">
                <a:solidFill>
                  <a:srgbClr val="002060"/>
                </a:solidFill>
                <a:latin typeface="Calibri"/>
                <a:ea typeface="Calibri"/>
                <a:cs typeface="Calibri"/>
                <a:sym typeface="Calibri"/>
              </a:rPr>
              <a:t>Élément décrit + verbe être/avoir à l’imparfait</a:t>
            </a:r>
            <a:endParaRPr/>
          </a:p>
          <a:p>
            <a:pPr indent="0" lvl="0" marL="0" marR="0" rtl="0" algn="l">
              <a:spcBef>
                <a:spcPts val="0"/>
              </a:spcBef>
              <a:spcAft>
                <a:spcPts val="0"/>
              </a:spcAft>
              <a:buNone/>
            </a:pPr>
            <a:r>
              <a:t/>
            </a:r>
            <a:endParaRPr sz="3200">
              <a:solidFill>
                <a:srgbClr val="002060"/>
              </a:solidFill>
              <a:latin typeface="Calibri"/>
              <a:ea typeface="Calibri"/>
              <a:cs typeface="Calibri"/>
              <a:sym typeface="Calibri"/>
            </a:endParaRPr>
          </a:p>
          <a:p>
            <a:pPr indent="0" lvl="0" marL="0" marR="0" rtl="0" algn="l">
              <a:spcBef>
                <a:spcPts val="0"/>
              </a:spcBef>
              <a:spcAft>
                <a:spcPts val="0"/>
              </a:spcAft>
              <a:buNone/>
            </a:pPr>
            <a:r>
              <a:rPr lang="fr-FR" sz="3200">
                <a:solidFill>
                  <a:srgbClr val="002060"/>
                </a:solidFill>
                <a:latin typeface="Calibri"/>
                <a:ea typeface="Calibri"/>
                <a:cs typeface="Calibri"/>
                <a:sym typeface="Calibri"/>
              </a:rPr>
              <a:t>Des adjectifs qualificatifs</a:t>
            </a:r>
            <a:endParaRPr/>
          </a:p>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500"/>
                                        <p:tgtEl>
                                          <p:spTgt spid="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500"/>
                                        <p:tgtEl>
                                          <p:spTgt spid="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500"/>
                                        <p:tgtEl>
                                          <p:spTgt spid="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500"/>
                                        <p:tgtEl>
                                          <p:spTgt spid="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500"/>
                                        <p:tgtEl>
                                          <p:spTgt spid="2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500"/>
                                        <p:tgtEl>
                                          <p:spTgt spid="2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3"/>
          <p:cNvSpPr/>
          <p:nvPr/>
        </p:nvSpPr>
        <p:spPr>
          <a:xfrm>
            <a:off x="551514" y="191728"/>
            <a:ext cx="11088972" cy="5934753"/>
          </a:xfrm>
          <a:prstGeom prst="roundRect">
            <a:avLst>
              <a:gd fmla="val 16667" name="adj"/>
            </a:avLst>
          </a:prstGeom>
          <a:solidFill>
            <a:srgbClr val="D8F2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43" name="Google Shape;243;p33"/>
          <p:cNvPicPr preferRelativeResize="0"/>
          <p:nvPr/>
        </p:nvPicPr>
        <p:blipFill rotWithShape="1">
          <a:blip r:embed="rId3">
            <a:alphaModFix/>
          </a:blip>
          <a:srcRect b="0" l="0" r="0" t="0"/>
          <a:stretch/>
        </p:blipFill>
        <p:spPr>
          <a:xfrm>
            <a:off x="551514" y="294968"/>
            <a:ext cx="11159151" cy="637130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pic>
        <p:nvPicPr>
          <p:cNvPr id="106" name="Google Shape;106;p16"/>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07" name="Google Shape;107;p16"/>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Compréhension de l’oral / Expression orale</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graphicFrame>
        <p:nvGraphicFramePr>
          <p:cNvPr id="249" name="Google Shape;249;p34"/>
          <p:cNvGraphicFramePr/>
          <p:nvPr/>
        </p:nvGraphicFramePr>
        <p:xfrm>
          <a:off x="472740" y="565512"/>
          <a:ext cx="3000000" cy="3000000"/>
        </p:xfrm>
        <a:graphic>
          <a:graphicData uri="http://schemas.openxmlformats.org/drawingml/2006/table">
            <a:tbl>
              <a:tblPr>
                <a:noFill/>
                <a:tableStyleId>{CF5614C9-9413-41A2-A98C-8EEF2DEC4E99}</a:tableStyleId>
              </a:tblPr>
              <a:tblGrid>
                <a:gridCol w="2449275"/>
                <a:gridCol w="8766750"/>
              </a:tblGrid>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 ciel</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clair, bleu…</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 soleil</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brillant, chaud, réchauffant…</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943600">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Les oiseaux</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volaient joyeusement, se promenaient d’une branche à l’autre…</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La plage</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l’eau turquoise, les coquillages, l’odeur de la mer…</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 sable</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doux, blanc, chaud, fin, doré...</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Les vagues</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s'écrasaient, petites, lourdes…</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Les poissons</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le goût frais…</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bl>
          </a:graphicData>
        </a:graphic>
      </p:graphicFrame>
      <p:graphicFrame>
        <p:nvGraphicFramePr>
          <p:cNvPr id="250" name="Google Shape;250;p34"/>
          <p:cNvGraphicFramePr/>
          <p:nvPr/>
        </p:nvGraphicFramePr>
        <p:xfrm>
          <a:off x="472739" y="565512"/>
          <a:ext cx="3000000" cy="3000000"/>
        </p:xfrm>
        <a:graphic>
          <a:graphicData uri="http://schemas.openxmlformats.org/drawingml/2006/table">
            <a:tbl>
              <a:tblPr>
                <a:noFill/>
                <a:tableStyleId>{CF5614C9-9413-41A2-A98C-8EEF2DEC4E99}</a:tableStyleId>
              </a:tblPr>
              <a:tblGrid>
                <a:gridCol w="2449275"/>
                <a:gridCol w="8766750"/>
              </a:tblGrid>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clair, bleu…</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brillant, chaud, réchauffant…</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943600">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volaient joyeusement, se promenaient d’une branche à l’autre…</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l’eau turquoise, les coquillages, l’odeur de la mer…</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doux, blanc, chaud, fin, doré...</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s'écrasaient, petites, lourdes…</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le goût frais…</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500"/>
                                        <p:tgtEl>
                                          <p:spTgt spid="250"/>
                                        </p:tgtEl>
                                      </p:cBhvr>
                                    </p:animEffect>
                                    <p:set>
                                      <p:cBhvr>
                                        <p:cTn dur="1" fill="hold">
                                          <p:stCondLst>
                                            <p:cond delay="500"/>
                                          </p:stCondLst>
                                        </p:cTn>
                                        <p:tgtEl>
                                          <p:spTgt spid="25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5"/>
          <p:cNvSpPr txBox="1"/>
          <p:nvPr/>
        </p:nvSpPr>
        <p:spPr>
          <a:xfrm>
            <a:off x="468360" y="2334589"/>
            <a:ext cx="6663960" cy="1415742"/>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lang="fr-FR" sz="4000">
                <a:solidFill>
                  <a:srgbClr val="595959"/>
                </a:solidFill>
                <a:latin typeface="Arial"/>
                <a:ea typeface="Arial"/>
                <a:cs typeface="Arial"/>
                <a:sym typeface="Arial"/>
              </a:rPr>
              <a:t>Je peux décrire un paysage </a:t>
            </a:r>
            <a:endParaRPr/>
          </a:p>
          <a:p>
            <a:pPr indent="0" lvl="0" marL="0" marR="0" rtl="0" algn="l">
              <a:spcBef>
                <a:spcPts val="0"/>
              </a:spcBef>
              <a:spcAft>
                <a:spcPts val="0"/>
              </a:spcAft>
              <a:buNone/>
            </a:pPr>
            <a:r>
              <a:rPr b="1" lang="fr-FR" sz="4000">
                <a:solidFill>
                  <a:srgbClr val="595959"/>
                </a:solidFill>
                <a:latin typeface="Arial"/>
                <a:ea typeface="Arial"/>
                <a:cs typeface="Arial"/>
                <a:sym typeface="Arial"/>
              </a:rPr>
              <a:t>à travers les cinq sens !</a:t>
            </a:r>
            <a:endParaRPr sz="2000">
              <a:solidFill>
                <a:srgbClr val="595959"/>
              </a:solidFill>
              <a:latin typeface="Arial"/>
              <a:ea typeface="Arial"/>
              <a:cs typeface="Arial"/>
              <a:sym typeface="Arial"/>
            </a:endParaRPr>
          </a:p>
        </p:txBody>
      </p:sp>
      <p:pic>
        <p:nvPicPr>
          <p:cNvPr id="257" name="Google Shape;257;p35"/>
          <p:cNvPicPr preferRelativeResize="0"/>
          <p:nvPr/>
        </p:nvPicPr>
        <p:blipFill rotWithShape="1">
          <a:blip r:embed="rId3">
            <a:alphaModFix/>
          </a:blip>
          <a:srcRect b="0" l="0" r="0" t="0"/>
          <a:stretch/>
        </p:blipFill>
        <p:spPr>
          <a:xfrm>
            <a:off x="7726650" y="1993615"/>
            <a:ext cx="3887100" cy="2324712"/>
          </a:xfrm>
          <a:prstGeom prst="rect">
            <a:avLst/>
          </a:prstGeom>
          <a:noFill/>
          <a:ln>
            <a:noFill/>
          </a:ln>
        </p:spPr>
      </p:pic>
      <p:sp>
        <p:nvSpPr>
          <p:cNvPr id="258" name="Google Shape;258;p35"/>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Au revoir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pic>
        <p:nvPicPr>
          <p:cNvPr id="264" name="Google Shape;264;p36"/>
          <p:cNvPicPr preferRelativeResize="0"/>
          <p:nvPr/>
        </p:nvPicPr>
        <p:blipFill rotWithShape="1">
          <a:blip r:embed="rId3">
            <a:alphaModFix/>
          </a:blip>
          <a:srcRect b="84635" l="0" r="0" t="0"/>
          <a:stretch/>
        </p:blipFill>
        <p:spPr>
          <a:xfrm>
            <a:off x="0" y="0"/>
            <a:ext cx="12192000" cy="1053737"/>
          </a:xfrm>
          <a:prstGeom prst="rect">
            <a:avLst/>
          </a:prstGeom>
          <a:noFill/>
          <a:ln>
            <a:noFill/>
          </a:ln>
        </p:spPr>
      </p:pic>
      <p:pic>
        <p:nvPicPr>
          <p:cNvPr id="265" name="Google Shape;265;p36"/>
          <p:cNvPicPr preferRelativeResize="0"/>
          <p:nvPr/>
        </p:nvPicPr>
        <p:blipFill rotWithShape="1">
          <a:blip r:embed="rId4">
            <a:alphaModFix/>
          </a:blip>
          <a:srcRect b="20380" l="0" r="0" t="21372"/>
          <a:stretch/>
        </p:blipFill>
        <p:spPr>
          <a:xfrm>
            <a:off x="2368" y="1465729"/>
            <a:ext cx="12187263" cy="3994546"/>
          </a:xfrm>
          <a:prstGeom prst="rect">
            <a:avLst/>
          </a:prstGeom>
          <a:noFill/>
          <a:ln>
            <a:noFill/>
          </a:ln>
        </p:spPr>
      </p:pic>
      <p:pic>
        <p:nvPicPr>
          <p:cNvPr id="266" name="Google Shape;266;p36"/>
          <p:cNvPicPr preferRelativeResize="0"/>
          <p:nvPr/>
        </p:nvPicPr>
        <p:blipFill rotWithShape="1">
          <a:blip r:embed="rId5">
            <a:alphaModFix/>
          </a:blip>
          <a:srcRect b="2095" l="0" r="0" t="77968"/>
          <a:stretch/>
        </p:blipFill>
        <p:spPr>
          <a:xfrm>
            <a:off x="5414" y="5490753"/>
            <a:ext cx="12181172" cy="136724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pic>
        <p:nvPicPr>
          <p:cNvPr id="112" name="Google Shape;112;p17"/>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13" name="Google Shape;113;p17"/>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Compréhension de l’oral</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7" name="Shape 117"/>
        <p:cNvGrpSpPr/>
        <p:nvPr/>
      </p:nvGrpSpPr>
      <p:grpSpPr>
        <a:xfrm>
          <a:off x="0" y="0"/>
          <a:ext cx="0" cy="0"/>
          <a:chOff x="0" y="0"/>
          <a:chExt cx="0" cy="0"/>
        </a:xfrm>
      </p:grpSpPr>
      <p:sp>
        <p:nvSpPr>
          <p:cNvPr id="118" name="Google Shape;118;p18"/>
          <p:cNvSpPr txBox="1"/>
          <p:nvPr/>
        </p:nvSpPr>
        <p:spPr>
          <a:xfrm>
            <a:off x="566650" y="1169374"/>
            <a:ext cx="10761500" cy="5416837"/>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000000"/>
              </a:buClr>
              <a:buSzPts val="2400"/>
              <a:buFont typeface="Arial"/>
              <a:buNone/>
            </a:pPr>
            <a:r>
              <a:rPr b="0" i="0" lang="fr-FR" sz="2000" u="none" cap="none" strike="noStrike">
                <a:solidFill>
                  <a:srgbClr val="595959"/>
                </a:solidFill>
                <a:latin typeface="Arial"/>
                <a:ea typeface="Arial"/>
                <a:cs typeface="Arial"/>
                <a:sym typeface="Arial"/>
              </a:rPr>
              <a:t>Pour un enseignement efficace, il est vivement recommandé de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créer un rituel de classe et le respecter ;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instaurer un climat propice à l’apprentissage avant de commencer les activités (attention, concentration, posture de l’enseignant(e) et des apprenants)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donner l’occasion aux apprenants de prendre la parole, surtout les plus timides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mutualiser à deux avant de recueillir et reformuler les réponses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accepter toutes les réponses (tolérer l’erreur)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noter le nouveau lexique au tableau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expliquer la leçon en ayant recours à la mime, aux images, aux dessins…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analyser/ décortiquer et expliciter la consigne (le contexte, le qui, où, quand, quoi)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privilégier le travail en petits groupes (homogènes, hétérogènes...) ;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circuler et surveiller de près les apprenants pendant le travail autonome ou en groupes. Les guider et ne pas donner tout de suite les réponses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60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varier les activités.</a:t>
            </a:r>
            <a:endParaRPr b="0" i="0" sz="2000" u="none" cap="none" strike="noStrike">
              <a:solidFill>
                <a:srgbClr val="595959"/>
              </a:solidFill>
              <a:latin typeface="Arial"/>
              <a:ea typeface="Arial"/>
              <a:cs typeface="Arial"/>
              <a:sym typeface="Arial"/>
            </a:endParaRPr>
          </a:p>
        </p:txBody>
      </p:sp>
      <p:sp>
        <p:nvSpPr>
          <p:cNvPr id="119" name="Google Shape;119;p1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Remarques d’ordre général</a:t>
            </a:r>
            <a:endParaRPr/>
          </a:p>
        </p:txBody>
      </p:sp>
      <p:pic>
        <p:nvPicPr>
          <p:cNvPr descr="A picture containing text, vector graphics&#10;&#10;Description automatically generated" id="120" name="Google Shape;120;p18"/>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4" name="Shape 124"/>
        <p:cNvGrpSpPr/>
        <p:nvPr/>
      </p:nvGrpSpPr>
      <p:grpSpPr>
        <a:xfrm>
          <a:off x="0" y="0"/>
          <a:ext cx="0" cy="0"/>
          <a:chOff x="0" y="0"/>
          <a:chExt cx="0" cy="0"/>
        </a:xfrm>
      </p:grpSpPr>
      <p:sp>
        <p:nvSpPr>
          <p:cNvPr id="125" name="Google Shape;125;p19"/>
          <p:cNvSpPr txBox="1"/>
          <p:nvPr/>
        </p:nvSpPr>
        <p:spPr>
          <a:xfrm>
            <a:off x="532304" y="1123696"/>
            <a:ext cx="10795846" cy="4785895"/>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0" i="0" lang="fr-FR" sz="2000" u="none" cap="none" strike="noStrike">
                <a:solidFill>
                  <a:srgbClr val="595959"/>
                </a:solidFill>
                <a:latin typeface="Calibri"/>
                <a:ea typeface="Calibri"/>
                <a:cs typeface="Calibri"/>
                <a:sym typeface="Calibri"/>
              </a:rPr>
              <a:t>Enseigner la compréhension/expression orale permet aux apprenants d'être exposés au français oral (débit, intonation…) et de s'exprimer dans différentes situations de communication.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Le choix des textes de CO respecte les thèmes de votre manuel scolaire et tient compte des centres d'intérêt de vos apprenants.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La démarche adoptée s’inspire de celle préconisée par le département de français du CRDP.  En voici les étapes :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a:pPr>
            <a:r>
              <a:rPr b="1" i="0" lang="fr-FR" sz="2000" u="none" cap="none" strike="noStrike">
                <a:solidFill>
                  <a:srgbClr val="595959"/>
                </a:solidFill>
                <a:latin typeface="Calibri"/>
                <a:ea typeface="Calibri"/>
                <a:cs typeface="Calibri"/>
                <a:sym typeface="Calibri"/>
              </a:rPr>
              <a:t>Sensibilisation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À partir d’une image, mobiliser les anciens acquis sur le thème et introduire le lexique.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startAt="2"/>
            </a:pPr>
            <a:r>
              <a:rPr b="1" i="0" lang="fr-FR" sz="2000" u="none" cap="none" strike="noStrike">
                <a:solidFill>
                  <a:srgbClr val="595959"/>
                </a:solidFill>
                <a:latin typeface="Calibri"/>
                <a:ea typeface="Calibri"/>
                <a:cs typeface="Calibri"/>
                <a:sym typeface="Calibri"/>
              </a:rPr>
              <a:t>Anticipation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600"/>
              </a:spcAft>
              <a:buClr>
                <a:srgbClr val="595959"/>
              </a:buClr>
              <a:buSzPts val="2000"/>
              <a:buFont typeface="Arial"/>
              <a:buNone/>
            </a:pPr>
            <a:r>
              <a:rPr b="0" i="0" lang="fr-FR" sz="2000" u="none" cap="none" strike="noStrike">
                <a:solidFill>
                  <a:srgbClr val="595959"/>
                </a:solidFill>
                <a:latin typeface="Arial"/>
                <a:ea typeface="Arial"/>
                <a:cs typeface="Arial"/>
                <a:sym typeface="Arial"/>
              </a:rPr>
              <a:t>É</a:t>
            </a:r>
            <a:r>
              <a:rPr b="0" i="0" lang="fr-FR" sz="2000" u="none" cap="none" strike="noStrike">
                <a:solidFill>
                  <a:srgbClr val="595959"/>
                </a:solidFill>
                <a:latin typeface="Calibri"/>
                <a:ea typeface="Calibri"/>
                <a:cs typeface="Calibri"/>
                <a:sym typeface="Calibri"/>
              </a:rPr>
              <a:t>mettre des hypothèses sur les paramètres de la situation de communication.</a:t>
            </a:r>
            <a:endParaRPr b="0" i="0" sz="2000" u="none" cap="none" strike="noStrike">
              <a:solidFill>
                <a:srgbClr val="595959"/>
              </a:solidFill>
              <a:latin typeface="Calibri"/>
              <a:ea typeface="Calibri"/>
              <a:cs typeface="Calibri"/>
              <a:sym typeface="Calibri"/>
            </a:endParaRPr>
          </a:p>
        </p:txBody>
      </p:sp>
      <p:sp>
        <p:nvSpPr>
          <p:cNvPr id="126" name="Google Shape;126;p1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27" name="Google Shape;127;p19"/>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1" name="Shape 131"/>
        <p:cNvGrpSpPr/>
        <p:nvPr/>
      </p:nvGrpSpPr>
      <p:grpSpPr>
        <a:xfrm>
          <a:off x="0" y="0"/>
          <a:ext cx="0" cy="0"/>
          <a:chOff x="0" y="0"/>
          <a:chExt cx="0" cy="0"/>
        </a:xfrm>
      </p:grpSpPr>
      <p:sp>
        <p:nvSpPr>
          <p:cNvPr id="132" name="Google Shape;132;p20"/>
          <p:cNvSpPr txBox="1"/>
          <p:nvPr/>
        </p:nvSpPr>
        <p:spPr>
          <a:xfrm>
            <a:off x="515326" y="1251868"/>
            <a:ext cx="10812824" cy="4647396"/>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1" i="0" lang="fr-FR" sz="2000" u="none" cap="none" strike="noStrike">
                <a:solidFill>
                  <a:srgbClr val="2E75B5"/>
                </a:solidFill>
                <a:latin typeface="Calibri"/>
                <a:ea typeface="Calibri"/>
                <a:cs typeface="Calibri"/>
                <a:sym typeface="Calibri"/>
              </a:rPr>
              <a:t>3-</a:t>
            </a:r>
            <a:r>
              <a:rPr b="0" i="0" lang="fr-FR" sz="2000" u="none" cap="none" strike="noStrike">
                <a:solidFill>
                  <a:srgbClr val="2E75B5"/>
                </a:solidFill>
                <a:latin typeface="Calibri"/>
                <a:ea typeface="Calibri"/>
                <a:cs typeface="Calibri"/>
                <a:sym typeface="Calibri"/>
              </a:rPr>
              <a:t> </a:t>
            </a:r>
            <a:r>
              <a:rPr b="1" i="0" lang="fr-FR" sz="2000" u="none" cap="none" strike="noStrike">
                <a:solidFill>
                  <a:srgbClr val="595959"/>
                </a:solidFill>
                <a:latin typeface="Calibri"/>
                <a:ea typeface="Calibri"/>
                <a:cs typeface="Calibri"/>
                <a:sym typeface="Calibri"/>
              </a:rPr>
              <a:t>Compréhension globale :</a:t>
            </a:r>
            <a:r>
              <a:rPr b="0" i="0" lang="fr-FR" sz="2000" u="none" cap="none" strike="noStrike">
                <a:solidFill>
                  <a:srgbClr val="595959"/>
                </a:solidFill>
                <a:latin typeface="Calibri"/>
                <a:ea typeface="Calibri"/>
                <a:cs typeface="Calibri"/>
                <a:sym typeface="Calibri"/>
              </a:rPr>
              <a:t>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- 1ère écoute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Vérifier les hypothèses.</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Dégager l’idée principale du document.</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1800"/>
              <a:buFont typeface="Arial"/>
              <a:buNone/>
            </a:pPr>
            <a:r>
              <a:rPr b="1" i="0" lang="fr-FR" sz="2000" u="none" cap="none" strike="noStrike">
                <a:solidFill>
                  <a:srgbClr val="2E75B5"/>
                </a:solidFill>
                <a:latin typeface="Calibri"/>
                <a:ea typeface="Calibri"/>
                <a:cs typeface="Calibri"/>
                <a:sym typeface="Calibri"/>
              </a:rPr>
              <a:t>4- </a:t>
            </a:r>
            <a:r>
              <a:rPr b="1" i="0" lang="fr-FR" sz="2000" u="none" cap="none" strike="noStrike">
                <a:solidFill>
                  <a:srgbClr val="595959"/>
                </a:solidFill>
                <a:latin typeface="Calibri"/>
                <a:ea typeface="Calibri"/>
                <a:cs typeface="Calibri"/>
                <a:sym typeface="Calibri"/>
              </a:rPr>
              <a:t>Compréhension détaillée :</a:t>
            </a:r>
            <a:endParaRPr b="1" i="0" sz="2000" u="none" cap="none" strike="noStrike">
              <a:solidFill>
                <a:srgbClr val="595959"/>
              </a:solidFill>
              <a:latin typeface="Calibri"/>
              <a:ea typeface="Calibri"/>
              <a:cs typeface="Calibri"/>
              <a:sym typeface="Calibri"/>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2e écoute </a:t>
            </a:r>
            <a:endParaRPr/>
          </a:p>
          <a:p>
            <a:pPr indent="0" lvl="0" marL="5207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Repérer les détails du document : </a:t>
            </a:r>
            <a:endParaRPr/>
          </a:p>
          <a:p>
            <a:pPr indent="0" lvl="0" marL="5207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Les questions doivent viser les trois niveaux de compréhension : repérer, interpréter, évaluer.</a:t>
            </a:r>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Lire les questions avant de faire écouter et répondre aux questions.</a:t>
            </a:r>
            <a:endParaRPr/>
          </a:p>
          <a:p>
            <a:pPr indent="0" lvl="0" marL="520700" marR="0" rtl="0" algn="l">
              <a:lnSpc>
                <a:spcPct val="120000"/>
              </a:lnSpc>
              <a:spcBef>
                <a:spcPts val="600"/>
              </a:spcBef>
              <a:spcAft>
                <a:spcPts val="600"/>
              </a:spcAft>
              <a:buNone/>
            </a:pPr>
            <a:r>
              <a:rPr b="0" i="0" lang="fr-FR" sz="2000" u="none" cap="none" strike="noStrike">
                <a:solidFill>
                  <a:srgbClr val="595959"/>
                </a:solidFill>
                <a:latin typeface="Calibri"/>
                <a:ea typeface="Calibri"/>
                <a:cs typeface="Calibri"/>
                <a:sym typeface="Calibri"/>
              </a:rPr>
              <a:t>Proposer une 3e écoute en cas de besoin. </a:t>
            </a:r>
            <a:endParaRPr/>
          </a:p>
        </p:txBody>
      </p:sp>
      <p:sp>
        <p:nvSpPr>
          <p:cNvPr id="133" name="Google Shape;133;p2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34" name="Google Shape;134;p20"/>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9" name="Shape 139"/>
        <p:cNvGrpSpPr/>
        <p:nvPr/>
      </p:nvGrpSpPr>
      <p:grpSpPr>
        <a:xfrm>
          <a:off x="0" y="0"/>
          <a:ext cx="0" cy="0"/>
          <a:chOff x="0" y="0"/>
          <a:chExt cx="0" cy="0"/>
        </a:xfrm>
      </p:grpSpPr>
      <p:sp>
        <p:nvSpPr>
          <p:cNvPr id="140" name="Google Shape;140;p21"/>
          <p:cNvSpPr txBox="1"/>
          <p:nvPr/>
        </p:nvSpPr>
        <p:spPr>
          <a:xfrm>
            <a:off x="503025" y="1625603"/>
            <a:ext cx="10825125" cy="3739455"/>
          </a:xfrm>
          <a:prstGeom prst="rect">
            <a:avLst/>
          </a:prstGeom>
          <a:noFill/>
          <a:ln>
            <a:noFill/>
          </a:ln>
        </p:spPr>
        <p:txBody>
          <a:bodyPr anchorCtr="0" anchor="t" bIns="91425" lIns="91425" spcFirstLastPara="1" rIns="91425" wrap="square" tIns="91425">
            <a:spAutoFit/>
          </a:bodyPr>
          <a:lstStyle/>
          <a:p>
            <a:pPr indent="0" lvl="0" marL="0" marR="0" rtl="0" algn="l">
              <a:lnSpc>
                <a:spcPct val="15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L’activité introductrice </a:t>
            </a:r>
            <a:r>
              <a:rPr b="0" i="0" lang="fr-FR" sz="2400" u="none" cap="none" strike="noStrike">
                <a:solidFill>
                  <a:srgbClr val="595959"/>
                </a:solidFill>
                <a:latin typeface="Arial"/>
                <a:ea typeface="Arial"/>
                <a:cs typeface="Arial"/>
                <a:sym typeface="Arial"/>
              </a:rPr>
              <a:t>vise à mobiliser les anciens acquis et à sensibiliser les apprenants au thème et ou à l’objectif de la leçon. </a:t>
            </a:r>
            <a:endParaRPr b="0" i="0" sz="2400" u="none" cap="none" strike="noStrike">
              <a:solidFill>
                <a:srgbClr val="595959"/>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comprend trois parties :</a:t>
            </a:r>
            <a:endParaRPr b="0" i="0" sz="2400" u="none" cap="none" strike="noStrike">
              <a:solidFill>
                <a:srgbClr val="595959"/>
              </a:solidFill>
              <a:latin typeface="Arial"/>
              <a:ea typeface="Arial"/>
              <a:cs typeface="Arial"/>
              <a:sym typeface="Arial"/>
            </a:endParaRPr>
          </a:p>
          <a:p>
            <a:pPr indent="-393700" lvl="0" marL="457200" marR="0" rtl="0" algn="l">
              <a:spcBef>
                <a:spcPts val="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petite introduction (une accroche) ;</a:t>
            </a:r>
            <a:endParaRPr/>
          </a:p>
          <a:p>
            <a:pPr indent="-393700" lvl="0" marL="457200" marR="0" rtl="0" algn="l">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 développement ludique ;</a:t>
            </a:r>
            <a:endParaRPr b="0" i="0" sz="2400" u="none" cap="none" strike="noStrike">
              <a:solidFill>
                <a:srgbClr val="595959"/>
              </a:solidFill>
              <a:latin typeface="Calibri"/>
              <a:ea typeface="Calibri"/>
              <a:cs typeface="Calibri"/>
              <a:sym typeface="Calibri"/>
            </a:endParaRPr>
          </a:p>
          <a:p>
            <a:pPr indent="-393700" lvl="0" marL="457200" marR="0" rtl="0" algn="l">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conclusion (une synthèse suivie de l’annonce de l’objectif de la leçon). </a:t>
            </a:r>
            <a:endParaRPr b="0" i="0" sz="2400" u="none" cap="none" strike="noStrike">
              <a:solidFill>
                <a:srgbClr val="595959"/>
              </a:solidFill>
              <a:latin typeface="Calibri"/>
              <a:ea typeface="Calibri"/>
              <a:cs typeface="Calibri"/>
              <a:sym typeface="Calibri"/>
            </a:endParaRPr>
          </a:p>
          <a:p>
            <a:pPr indent="0" lvl="0" marL="0" marR="0" rtl="0" algn="l">
              <a:lnSpc>
                <a:spcPct val="150000"/>
              </a:lnSpc>
              <a:spcBef>
                <a:spcPts val="6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doit donc être scénarisée, simple et courte. </a:t>
            </a:r>
            <a:endParaRPr b="0" i="0" sz="2400" u="none" cap="none" strike="noStrike">
              <a:solidFill>
                <a:srgbClr val="595959"/>
              </a:solidFill>
              <a:latin typeface="Arial"/>
              <a:ea typeface="Arial"/>
              <a:cs typeface="Arial"/>
              <a:sym typeface="Arial"/>
            </a:endParaRPr>
          </a:p>
        </p:txBody>
      </p:sp>
      <p:sp>
        <p:nvSpPr>
          <p:cNvPr id="141" name="Google Shape;141;p2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42" name="Google Shape;142;p21"/>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7" name="Shape 147"/>
        <p:cNvGrpSpPr/>
        <p:nvPr/>
      </p:nvGrpSpPr>
      <p:grpSpPr>
        <a:xfrm>
          <a:off x="0" y="0"/>
          <a:ext cx="0" cy="0"/>
          <a:chOff x="0" y="0"/>
          <a:chExt cx="0" cy="0"/>
        </a:xfrm>
      </p:grpSpPr>
      <p:sp>
        <p:nvSpPr>
          <p:cNvPr id="148" name="Google Shape;148;p22"/>
          <p:cNvSpPr txBox="1"/>
          <p:nvPr/>
        </p:nvSpPr>
        <p:spPr>
          <a:xfrm>
            <a:off x="503025" y="1073940"/>
            <a:ext cx="10825125" cy="6370945"/>
          </a:xfrm>
          <a:prstGeom prst="rect">
            <a:avLst/>
          </a:prstGeom>
          <a:noFill/>
          <a:ln>
            <a:noFill/>
          </a:ln>
        </p:spPr>
        <p:txBody>
          <a:bodyPr anchorCtr="0" anchor="t" bIns="91425" lIns="91425" spcFirstLastPara="1" rIns="91425" wrap="square" tIns="91425">
            <a:spAutoFit/>
          </a:bodyPr>
          <a:lstStyle/>
          <a:p>
            <a:pPr indent="0" lvl="0" marL="0" marR="0" rtl="0" algn="l">
              <a:lnSpc>
                <a:spcPct val="13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Remarques d’ordre général </a:t>
            </a:r>
            <a:endParaRPr b="1"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Lors d’une activité introductrice, l’enseignant(e) est invité(e) à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susciter la curiosité des apprenants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observer des images et d’autres supports authentiques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participer la classe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noter au tableau les mots-clés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répéter et faire répéter les mots-clés ou les phrases-clés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déduire l’objectif de l'activité et annoncer l’objectif de la leçon à entamer.</a:t>
            </a:r>
            <a:endParaRPr/>
          </a:p>
          <a:p>
            <a:pPr indent="0" lvl="0" marL="0" marR="0" rtl="0" algn="l">
              <a:lnSpc>
                <a:spcPct val="130000"/>
              </a:lnSpc>
              <a:spcBef>
                <a:spcPts val="1200"/>
              </a:spcBef>
              <a:spcAft>
                <a:spcPts val="1200"/>
              </a:spcAft>
              <a:buNone/>
            </a:pPr>
            <a:r>
              <a:rPr b="0" i="0" lang="fr-FR" sz="2400" u="none" cap="none" strike="noStrike">
                <a:solidFill>
                  <a:srgbClr val="595959"/>
                </a:solidFill>
                <a:latin typeface="Calibri"/>
                <a:ea typeface="Calibri"/>
                <a:cs typeface="Calibri"/>
                <a:sym typeface="Calibri"/>
              </a:rPr>
              <a:t>Après la pause, recueillir et reformuler les réponses des apprenants. </a:t>
            </a:r>
            <a:r>
              <a:rPr b="0" i="0" lang="fr-FR" sz="2400" u="none" cap="none" strike="noStrike">
                <a:solidFill>
                  <a:srgbClr val="595959"/>
                </a:solidFill>
                <a:latin typeface="Arial"/>
                <a:ea typeface="Arial"/>
                <a:cs typeface="Arial"/>
                <a:sym typeface="Arial"/>
              </a:rPr>
              <a:t> </a:t>
            </a:r>
            <a:endParaRPr b="0" i="0" sz="2400" u="none" cap="none" strike="noStrike">
              <a:solidFill>
                <a:srgbClr val="595959"/>
              </a:solidFill>
              <a:latin typeface="Arial"/>
              <a:ea typeface="Arial"/>
              <a:cs typeface="Arial"/>
              <a:sym typeface="Arial"/>
            </a:endParaRPr>
          </a:p>
        </p:txBody>
      </p:sp>
      <p:sp>
        <p:nvSpPr>
          <p:cNvPr id="149" name="Google Shape;149;p2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50" name="Google Shape;150;p22"/>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pic>
        <p:nvPicPr>
          <p:cNvPr descr="A person and person in clothing&#10;&#10;Description automatically generated with low confidence" id="156" name="Google Shape;156;p23"/>
          <p:cNvPicPr preferRelativeResize="0"/>
          <p:nvPr/>
        </p:nvPicPr>
        <p:blipFill rotWithShape="1">
          <a:blip r:embed="rId3">
            <a:alphaModFix/>
          </a:blip>
          <a:srcRect b="0" l="0" r="0" t="0"/>
          <a:stretch/>
        </p:blipFill>
        <p:spPr>
          <a:xfrm>
            <a:off x="1659558" y="0"/>
            <a:ext cx="8872884" cy="6858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