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notesSlides/notesSlide2.xml" ContentType="application/vnd.openxmlformats-officedocument.presentationml.notesSlide+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notesSlides/notesSlide5.xml" ContentType="application/vnd.openxmlformats-officedocument.presentationml.notesSlide+xml"/>
  <Override PartName="/ppt/tags/tag17.xml" ContentType="application/vnd.openxmlformats-officedocument.presentationml.tags+xml"/>
  <Override PartName="/ppt/notesSlides/notesSlide6.xml" ContentType="application/vnd.openxmlformats-officedocument.presentationml.notesSlide+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heme/themeOverride1.xml" ContentType="application/vnd.openxmlformats-officedocument.themeOverr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tags/tag35.xml" ContentType="application/vnd.openxmlformats-officedocument.presentationml.tags+xml"/>
  <Override PartName="/ppt/notesSlides/notesSlide24.xml" ContentType="application/vnd.openxmlformats-officedocument.presentationml.notesSlide+xml"/>
  <Override PartName="/ppt/tags/tag36.xml" ContentType="application/vnd.openxmlformats-officedocument.presentationml.tags+xml"/>
  <Override PartName="/ppt/notesSlides/notesSlide25.xml" ContentType="application/vnd.openxmlformats-officedocument.presentationml.notesSlide+xml"/>
  <Override PartName="/ppt/tags/tag37.xml" ContentType="application/vnd.openxmlformats-officedocument.presentationml.tags+xml"/>
  <Override PartName="/ppt/notesSlides/notesSlide26.xml" ContentType="application/vnd.openxmlformats-officedocument.presentationml.notesSlide+xml"/>
  <Override PartName="/ppt/tags/tag38.xml" ContentType="application/vnd.openxmlformats-officedocument.presentationml.tags+xml"/>
  <Override PartName="/ppt/notesSlides/notesSlide27.xml" ContentType="application/vnd.openxmlformats-officedocument.presentationml.notesSlide+xml"/>
  <Override PartName="/ppt/tags/tag39.xml" ContentType="application/vnd.openxmlformats-officedocument.presentationml.tags+xml"/>
  <Override PartName="/ppt/notesSlides/notesSlide2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9" r:id="rId5"/>
  </p:sldMasterIdLst>
  <p:notesMasterIdLst>
    <p:notesMasterId r:id="rId35"/>
  </p:notesMasterIdLst>
  <p:sldIdLst>
    <p:sldId id="1885" r:id="rId6"/>
    <p:sldId id="542" r:id="rId7"/>
    <p:sldId id="1886" r:id="rId8"/>
    <p:sldId id="633" r:id="rId9"/>
    <p:sldId id="1824" r:id="rId10"/>
    <p:sldId id="1782" r:id="rId11"/>
    <p:sldId id="1719" r:id="rId12"/>
    <p:sldId id="1887" r:id="rId13"/>
    <p:sldId id="467" r:id="rId14"/>
    <p:sldId id="1793" r:id="rId15"/>
    <p:sldId id="1795" r:id="rId16"/>
    <p:sldId id="1826" r:id="rId17"/>
    <p:sldId id="1827" r:id="rId18"/>
    <p:sldId id="1828" r:id="rId19"/>
    <p:sldId id="1829" r:id="rId20"/>
    <p:sldId id="1830" r:id="rId21"/>
    <p:sldId id="1799" r:id="rId22"/>
    <p:sldId id="1837" r:id="rId23"/>
    <p:sldId id="1888" r:id="rId24"/>
    <p:sldId id="501" r:id="rId25"/>
    <p:sldId id="1838" r:id="rId26"/>
    <p:sldId id="1840" r:id="rId27"/>
    <p:sldId id="1841" r:id="rId28"/>
    <p:sldId id="1842" r:id="rId29"/>
    <p:sldId id="1843" r:id="rId30"/>
    <p:sldId id="1844" r:id="rId31"/>
    <p:sldId id="1845" r:id="rId32"/>
    <p:sldId id="1846" r:id="rId33"/>
    <p:sldId id="1889" r:id="rId34"/>
  </p:sldIdLst>
  <p:sldSz cx="12192000" cy="6858000"/>
  <p:notesSz cx="6858000" cy="9144000"/>
  <p:custDataLst>
    <p:tags r:id="rId36"/>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432" userDrawn="1">
          <p15:clr>
            <a:srgbClr val="A4A3A4"/>
          </p15:clr>
        </p15:guide>
        <p15:guide id="2" pos="912" userDrawn="1">
          <p15:clr>
            <a:srgbClr val="A4A3A4"/>
          </p15:clr>
        </p15:guide>
      </p15:sldGuideLst>
    </p:ext>
    <p:ext uri="{2D200454-40CA-4A62-9FC3-DE9A4176ACB9}">
      <p15:notesGuideLst xmlns:p15="http://schemas.microsoft.com/office/powerpoint/2012/main"/>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201" roundtripDataSignature="AMtx7mgERomWn9GsLzSVCuWwXtPL8GvWZ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ssica Saadeh" initials="" lastIdx="18" clrIdx="0"/>
  <p:cmAuthor id="1" name="Aline Halabi" initials="" lastIdx="36" clrIdx="1"/>
  <p:cmAuthor id="2" name="Claudine Trad" initials="" lastIdx="54" clrIdx="2"/>
  <p:cmAuthor id="3" name="Diane Ouellette" initials="" lastIdx="3" clrIdx="3"/>
  <p:cmAuthor id="4" name="Claudine Trad" initials="CT" lastIdx="1" clrIdx="4"/>
  <p:cmAuthor id="5" name="Claudine Trad" initials="CT [2]" lastIdx="1" clrIdx="5"/>
  <p:cmAuthor id="6" name="Dyana Majdalani" initials="DM" lastIdx="15" clrIdx="6">
    <p:extLst>
      <p:ext uri="{19B8F6BF-5375-455C-9EA6-DF929625EA0E}">
        <p15:presenceInfo xmlns:p15="http://schemas.microsoft.com/office/powerpoint/2012/main" userId="S::Dyana.Majdalani@qitabi.org::74c26060-097c-4909-8f38-5cb57c46cff7" providerId="AD"/>
      </p:ext>
    </p:extLst>
  </p:cmAuthor>
  <p:cmAuthor id="7" name="Elia Mansour" initials="EM" lastIdx="3" clrIdx="7">
    <p:extLst>
      <p:ext uri="{19B8F6BF-5375-455C-9EA6-DF929625EA0E}">
        <p15:presenceInfo xmlns:p15="http://schemas.microsoft.com/office/powerpoint/2012/main" userId="S::Elia.Mansour@qitabi.org::0ca26d34-a40f-4642-85d2-c962d07ad608" providerId="AD"/>
      </p:ext>
    </p:extLst>
  </p:cmAuthor>
  <p:cmAuthor id="8" name="Lamia Sabbah" initials="LS" lastIdx="21" clrIdx="8">
    <p:extLst>
      <p:ext uri="{19B8F6BF-5375-455C-9EA6-DF929625EA0E}">
        <p15:presenceInfo xmlns:p15="http://schemas.microsoft.com/office/powerpoint/2012/main" userId="S::lamia.sabbah@qitabi.org::24354568-2da4-46ce-ae24-392c2cd707cb" providerId="AD"/>
      </p:ext>
    </p:extLst>
  </p:cmAuthor>
  <p:cmAuthor id="9" name="Dany Aouad" initials="DA" lastIdx="1" clrIdx="9">
    <p:extLst>
      <p:ext uri="{19B8F6BF-5375-455C-9EA6-DF929625EA0E}">
        <p15:presenceInfo xmlns:p15="http://schemas.microsoft.com/office/powerpoint/2012/main" userId="S::Dany.Aouad@qitabi.org::d49ee0a1-a67e-483a-91b6-e3d7c013a9df" providerId="AD"/>
      </p:ext>
    </p:extLst>
  </p:cmAuthor>
  <p:cmAuthor id="10" name="Hanaa Ismail" initials="HI" lastIdx="7" clrIdx="10">
    <p:extLst>
      <p:ext uri="{19B8F6BF-5375-455C-9EA6-DF929625EA0E}">
        <p15:presenceInfo xmlns:p15="http://schemas.microsoft.com/office/powerpoint/2012/main" userId="S::hanaa.ismail@qitabi.org::5625a8a9-e03c-4c7c-8342-38d29e1aa95c" providerId="AD"/>
      </p:ext>
    </p:extLst>
  </p:cmAuthor>
  <p:cmAuthor id="11" name="Windows User" initials="WU" lastIdx="55" clrIdx="11">
    <p:extLst>
      <p:ext uri="{19B8F6BF-5375-455C-9EA6-DF929625EA0E}">
        <p15:presenceInfo xmlns:p15="http://schemas.microsoft.com/office/powerpoint/2012/main" userId="Windows User" providerId="None"/>
      </p:ext>
    </p:extLst>
  </p:cmAuthor>
  <p:cmAuthor id="12" name="Rola Bayram" initials="RB" lastIdx="1" clrIdx="12">
    <p:extLst>
      <p:ext uri="{19B8F6BF-5375-455C-9EA6-DF929625EA0E}">
        <p15:presenceInfo xmlns:p15="http://schemas.microsoft.com/office/powerpoint/2012/main" userId="S::Rola.Bayram@qitabi.org::40321eae-b015-4f1d-a6f9-ac9ce66463c2" providerId="AD"/>
      </p:ext>
    </p:extLst>
  </p:cmAuthor>
  <p:cmAuthor id="13" name="Zeina Hijazi" initials="ZH" lastIdx="246" clrIdx="13">
    <p:extLst>
      <p:ext uri="{19B8F6BF-5375-455C-9EA6-DF929625EA0E}">
        <p15:presenceInfo xmlns:p15="http://schemas.microsoft.com/office/powerpoint/2012/main" userId="f0300d29df19878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FF99FF"/>
    <a:srgbClr val="74C274"/>
    <a:srgbClr val="0076A3"/>
    <a:srgbClr val="C00000"/>
    <a:srgbClr val="59B4E1"/>
    <a:srgbClr val="578CC3"/>
    <a:srgbClr val="C7E6F5"/>
    <a:srgbClr val="DAF3F6"/>
    <a:srgbClr val="94CF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D9D3F7-0A7C-407F-A473-B294B1209C9B}" v="25" dt="2023-09-29T07:27:48.273"/>
  </p1510:revLst>
</p1510:revInfo>
</file>

<file path=ppt/tableStyles.xml><?xml version="1.0" encoding="utf-8"?>
<a:tblStyleLst xmlns:a="http://schemas.openxmlformats.org/drawingml/2006/main" def="{4CE2D9AB-6080-4C24-9549-F0847BFA2F4B}">
  <a:tblStyle styleId="{4CE2D9AB-6080-4C24-9549-F0847BFA2F4B}"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B5453733-6D8B-4BE3-BBA8-3C818A7719B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DD4448CA-4BAD-4322-A279-3849DE6F6109}" styleName="Table_2">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AF1"/>
          </a:solidFill>
        </a:fill>
      </a:tcStyle>
    </a:wholeTbl>
    <a:band1H>
      <a:tcTxStyle b="off" i="off"/>
      <a:tcStyle>
        <a:tcBdr/>
        <a:fill>
          <a:solidFill>
            <a:srgbClr val="CED2E2"/>
          </a:solidFill>
        </a:fill>
      </a:tcStyle>
    </a:band1H>
    <a:band2H>
      <a:tcTxStyle b="off" i="off"/>
      <a:tcStyle>
        <a:tcBdr/>
      </a:tcStyle>
    </a:band2H>
    <a:band1V>
      <a:tcTxStyle b="off" i="off"/>
      <a:tcStyle>
        <a:tcBdr/>
        <a:fill>
          <a:solidFill>
            <a:srgbClr val="CED2E2"/>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9A9EFCD9-3DC8-481B-9CFA-007158C08660}" styleName="Table_3">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04" autoAdjust="0"/>
    <p:restoredTop sz="68342" autoAdjust="0"/>
  </p:normalViewPr>
  <p:slideViewPr>
    <p:cSldViewPr snapToGrid="0">
      <p:cViewPr varScale="1">
        <p:scale>
          <a:sx n="58" d="100"/>
          <a:sy n="58" d="100"/>
        </p:scale>
        <p:origin x="1642" y="62"/>
      </p:cViewPr>
      <p:guideLst>
        <p:guide orient="horz" pos="3432"/>
        <p:guide pos="912"/>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p:cViewPr varScale="1">
        <p:scale>
          <a:sx n="66" d="100"/>
          <a:sy n="66" d="100"/>
        </p:scale>
        <p:origin x="1854" y="6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0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20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gs" Target="tags/tag1.xml"/><Relationship Id="rId203" Type="http://schemas.openxmlformats.org/officeDocument/2006/relationships/presProps" Target="presProps.xml"/><Relationship Id="rId20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202" Type="http://schemas.openxmlformats.org/officeDocument/2006/relationships/commentAuthors" Target="commentAuthors.xml"/><Relationship Id="rId207" Type="http://schemas.microsoft.com/office/2016/11/relationships/changesInfo" Target="changesInfos/changesInfo1.xml"/><Relationship Id="rId8" Type="http://schemas.openxmlformats.org/officeDocument/2006/relationships/slide" Target="slides/slide3.xml"/><Relationship Id="rId206" Type="http://schemas.openxmlformats.org/officeDocument/2006/relationships/tableStyles" Target="tableStyles.xml"/><Relationship Id="rId3" Type="http://schemas.openxmlformats.org/officeDocument/2006/relationships/customXml" Target="../customXml/item3.xml"/><Relationship Id="rId201" Type="http://customschemas.google.com/relationships/presentationmetadata" Target="metadata"/><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ie Berberian" userId="809d8dc8-07a5-4055-8049-407d3da2be71" providerId="ADAL" clId="{80D9D3F7-0A7C-407F-A473-B294B1209C9B}"/>
    <pc:docChg chg="modSld">
      <pc:chgData name="Elie Berberian" userId="809d8dc8-07a5-4055-8049-407d3da2be71" providerId="ADAL" clId="{80D9D3F7-0A7C-407F-A473-B294B1209C9B}" dt="2023-09-29T07:47:24.874" v="46" actId="948"/>
      <pc:docMkLst>
        <pc:docMk/>
      </pc:docMkLst>
      <pc:sldChg chg="modSp mod modNotesTx">
        <pc:chgData name="Elie Berberian" userId="809d8dc8-07a5-4055-8049-407d3da2be71" providerId="ADAL" clId="{80D9D3F7-0A7C-407F-A473-B294B1209C9B}" dt="2023-09-29T07:44:38.865" v="28" actId="948"/>
        <pc:sldMkLst>
          <pc:docMk/>
          <pc:sldMk cId="1854192523" sldId="467"/>
        </pc:sldMkLst>
        <pc:spChg chg="mod">
          <ac:chgData name="Elie Berberian" userId="809d8dc8-07a5-4055-8049-407d3da2be71" providerId="ADAL" clId="{80D9D3F7-0A7C-407F-A473-B294B1209C9B}" dt="2023-09-29T07:26:15.756" v="3" actId="20577"/>
          <ac:spMkLst>
            <pc:docMk/>
            <pc:sldMk cId="1854192523" sldId="467"/>
            <ac:spMk id="4" creationId="{5849A74B-5261-4085-B15E-1925B0B4DC2C}"/>
          </ac:spMkLst>
        </pc:spChg>
      </pc:sldChg>
      <pc:sldChg chg="modSp mod modNotesTx">
        <pc:chgData name="Elie Berberian" userId="809d8dc8-07a5-4055-8049-407d3da2be71" providerId="ADAL" clId="{80D9D3F7-0A7C-407F-A473-B294B1209C9B}" dt="2023-09-29T07:46:16.519" v="38" actId="948"/>
        <pc:sldMkLst>
          <pc:docMk/>
          <pc:sldMk cId="2243243971" sldId="501"/>
        </pc:sldMkLst>
        <pc:spChg chg="mod">
          <ac:chgData name="Elie Berberian" userId="809d8dc8-07a5-4055-8049-407d3da2be71" providerId="ADAL" clId="{80D9D3F7-0A7C-407F-A473-B294B1209C9B}" dt="2023-09-29T07:26:50.472" v="11" actId="20577"/>
          <ac:spMkLst>
            <pc:docMk/>
            <pc:sldMk cId="2243243971" sldId="501"/>
            <ac:spMk id="5" creationId="{8A036A78-0108-4728-A23D-00AEBC3C2F2B}"/>
          </ac:spMkLst>
        </pc:spChg>
        <pc:spChg chg="mod">
          <ac:chgData name="Elie Berberian" userId="809d8dc8-07a5-4055-8049-407d3da2be71" providerId="ADAL" clId="{80D9D3F7-0A7C-407F-A473-B294B1209C9B}" dt="2023-09-29T07:27:07.237" v="12" actId="1076"/>
          <ac:spMkLst>
            <pc:docMk/>
            <pc:sldMk cId="2243243971" sldId="501"/>
            <ac:spMk id="10" creationId="{9D25A44E-B710-434A-BD1C-D72A8C3B7338}"/>
          </ac:spMkLst>
        </pc:spChg>
      </pc:sldChg>
      <pc:sldChg chg="modNotesTx">
        <pc:chgData name="Elie Berberian" userId="809d8dc8-07a5-4055-8049-407d3da2be71" providerId="ADAL" clId="{80D9D3F7-0A7C-407F-A473-B294B1209C9B}" dt="2023-09-29T07:43:53.344" v="23" actId="948"/>
        <pc:sldMkLst>
          <pc:docMk/>
          <pc:sldMk cId="777578002" sldId="542"/>
        </pc:sldMkLst>
      </pc:sldChg>
      <pc:sldChg chg="modSp mod modNotesTx">
        <pc:chgData name="Elie Berberian" userId="809d8dc8-07a5-4055-8049-407d3da2be71" providerId="ADAL" clId="{80D9D3F7-0A7C-407F-A473-B294B1209C9B}" dt="2023-09-29T07:44:03.980" v="24" actId="948"/>
        <pc:sldMkLst>
          <pc:docMk/>
          <pc:sldMk cId="1625508939" sldId="633"/>
        </pc:sldMkLst>
        <pc:spChg chg="mod">
          <ac:chgData name="Elie Berberian" userId="809d8dc8-07a5-4055-8049-407d3da2be71" providerId="ADAL" clId="{80D9D3F7-0A7C-407F-A473-B294B1209C9B}" dt="2023-09-29T07:25:56.759" v="0" actId="20577"/>
          <ac:spMkLst>
            <pc:docMk/>
            <pc:sldMk cId="1625508939" sldId="633"/>
            <ac:spMk id="2" creationId="{D98D8C86-09D2-4530-A165-3666C3BFA106}"/>
          </ac:spMkLst>
        </pc:spChg>
      </pc:sldChg>
      <pc:sldChg chg="modNotesTx">
        <pc:chgData name="Elie Berberian" userId="809d8dc8-07a5-4055-8049-407d3da2be71" providerId="ADAL" clId="{80D9D3F7-0A7C-407F-A473-B294B1209C9B}" dt="2023-09-29T07:44:28.909" v="27" actId="948"/>
        <pc:sldMkLst>
          <pc:docMk/>
          <pc:sldMk cId="3517770898" sldId="1719"/>
        </pc:sldMkLst>
      </pc:sldChg>
      <pc:sldChg chg="modNotesTx">
        <pc:chgData name="Elie Berberian" userId="809d8dc8-07a5-4055-8049-407d3da2be71" providerId="ADAL" clId="{80D9D3F7-0A7C-407F-A473-B294B1209C9B}" dt="2023-09-29T07:44:21.054" v="26" actId="948"/>
        <pc:sldMkLst>
          <pc:docMk/>
          <pc:sldMk cId="986578311" sldId="1782"/>
        </pc:sldMkLst>
      </pc:sldChg>
      <pc:sldChg chg="modSp mod modNotesTx">
        <pc:chgData name="Elie Berberian" userId="809d8dc8-07a5-4055-8049-407d3da2be71" providerId="ADAL" clId="{80D9D3F7-0A7C-407F-A473-B294B1209C9B}" dt="2023-09-29T07:44:46.658" v="29" actId="948"/>
        <pc:sldMkLst>
          <pc:docMk/>
          <pc:sldMk cId="1705567751" sldId="1793"/>
        </pc:sldMkLst>
        <pc:spChg chg="mod">
          <ac:chgData name="Elie Berberian" userId="809d8dc8-07a5-4055-8049-407d3da2be71" providerId="ADAL" clId="{80D9D3F7-0A7C-407F-A473-B294B1209C9B}" dt="2023-09-29T07:26:18.685" v="4" actId="20577"/>
          <ac:spMkLst>
            <pc:docMk/>
            <pc:sldMk cId="1705567751" sldId="1793"/>
            <ac:spMk id="4" creationId="{5849A74B-5261-4085-B15E-1925B0B4DC2C}"/>
          </ac:spMkLst>
        </pc:spChg>
      </pc:sldChg>
      <pc:sldChg chg="modSp mod modNotesTx">
        <pc:chgData name="Elie Berberian" userId="809d8dc8-07a5-4055-8049-407d3da2be71" providerId="ADAL" clId="{80D9D3F7-0A7C-407F-A473-B294B1209C9B}" dt="2023-09-29T07:44:54.146" v="30" actId="948"/>
        <pc:sldMkLst>
          <pc:docMk/>
          <pc:sldMk cId="1476490375" sldId="1795"/>
        </pc:sldMkLst>
        <pc:spChg chg="mod">
          <ac:chgData name="Elie Berberian" userId="809d8dc8-07a5-4055-8049-407d3da2be71" providerId="ADAL" clId="{80D9D3F7-0A7C-407F-A473-B294B1209C9B}" dt="2023-09-29T07:26:22.162" v="5" actId="20577"/>
          <ac:spMkLst>
            <pc:docMk/>
            <pc:sldMk cId="1476490375" sldId="1795"/>
            <ac:spMk id="4" creationId="{5849A74B-5261-4085-B15E-1925B0B4DC2C}"/>
          </ac:spMkLst>
        </pc:spChg>
      </pc:sldChg>
      <pc:sldChg chg="modNotesTx">
        <pc:chgData name="Elie Berberian" userId="809d8dc8-07a5-4055-8049-407d3da2be71" providerId="ADAL" clId="{80D9D3F7-0A7C-407F-A473-B294B1209C9B}" dt="2023-09-29T07:45:59.695" v="36" actId="948"/>
        <pc:sldMkLst>
          <pc:docMk/>
          <pc:sldMk cId="3437367613" sldId="1799"/>
        </pc:sldMkLst>
      </pc:sldChg>
      <pc:sldChg chg="modSp mod modNotesTx">
        <pc:chgData name="Elie Berberian" userId="809d8dc8-07a5-4055-8049-407d3da2be71" providerId="ADAL" clId="{80D9D3F7-0A7C-407F-A473-B294B1209C9B}" dt="2023-09-29T07:44:12.142" v="25" actId="948"/>
        <pc:sldMkLst>
          <pc:docMk/>
          <pc:sldMk cId="2894445763" sldId="1824"/>
        </pc:sldMkLst>
        <pc:spChg chg="mod">
          <ac:chgData name="Elie Berberian" userId="809d8dc8-07a5-4055-8049-407d3da2be71" providerId="ADAL" clId="{80D9D3F7-0A7C-407F-A473-B294B1209C9B}" dt="2023-09-29T07:26:06.201" v="2" actId="20577"/>
          <ac:spMkLst>
            <pc:docMk/>
            <pc:sldMk cId="2894445763" sldId="1824"/>
            <ac:spMk id="2" creationId="{D98D8C86-09D2-4530-A165-3666C3BFA106}"/>
          </ac:spMkLst>
        </pc:spChg>
      </pc:sldChg>
      <pc:sldChg chg="modSp mod modNotesTx">
        <pc:chgData name="Elie Berberian" userId="809d8dc8-07a5-4055-8049-407d3da2be71" providerId="ADAL" clId="{80D9D3F7-0A7C-407F-A473-B294B1209C9B}" dt="2023-09-29T07:45:11.386" v="31" actId="948"/>
        <pc:sldMkLst>
          <pc:docMk/>
          <pc:sldMk cId="2912901394" sldId="1826"/>
        </pc:sldMkLst>
        <pc:spChg chg="mod">
          <ac:chgData name="Elie Berberian" userId="809d8dc8-07a5-4055-8049-407d3da2be71" providerId="ADAL" clId="{80D9D3F7-0A7C-407F-A473-B294B1209C9B}" dt="2023-09-29T07:26:25.080" v="6" actId="20577"/>
          <ac:spMkLst>
            <pc:docMk/>
            <pc:sldMk cId="2912901394" sldId="1826"/>
            <ac:spMk id="4" creationId="{5849A74B-5261-4085-B15E-1925B0B4DC2C}"/>
          </ac:spMkLst>
        </pc:spChg>
      </pc:sldChg>
      <pc:sldChg chg="modSp mod modNotesTx">
        <pc:chgData name="Elie Berberian" userId="809d8dc8-07a5-4055-8049-407d3da2be71" providerId="ADAL" clId="{80D9D3F7-0A7C-407F-A473-B294B1209C9B}" dt="2023-09-29T07:45:23.915" v="32" actId="948"/>
        <pc:sldMkLst>
          <pc:docMk/>
          <pc:sldMk cId="427030592" sldId="1827"/>
        </pc:sldMkLst>
        <pc:spChg chg="mod">
          <ac:chgData name="Elie Berberian" userId="809d8dc8-07a5-4055-8049-407d3da2be71" providerId="ADAL" clId="{80D9D3F7-0A7C-407F-A473-B294B1209C9B}" dt="2023-09-29T07:26:27.815" v="7" actId="20577"/>
          <ac:spMkLst>
            <pc:docMk/>
            <pc:sldMk cId="427030592" sldId="1827"/>
            <ac:spMk id="4" creationId="{5849A74B-5261-4085-B15E-1925B0B4DC2C}"/>
          </ac:spMkLst>
        </pc:spChg>
      </pc:sldChg>
      <pc:sldChg chg="modSp mod modNotesTx">
        <pc:chgData name="Elie Berberian" userId="809d8dc8-07a5-4055-8049-407d3da2be71" providerId="ADAL" clId="{80D9D3F7-0A7C-407F-A473-B294B1209C9B}" dt="2023-09-29T07:45:34.048" v="33" actId="948"/>
        <pc:sldMkLst>
          <pc:docMk/>
          <pc:sldMk cId="2250518794" sldId="1828"/>
        </pc:sldMkLst>
        <pc:spChg chg="mod">
          <ac:chgData name="Elie Berberian" userId="809d8dc8-07a5-4055-8049-407d3da2be71" providerId="ADAL" clId="{80D9D3F7-0A7C-407F-A473-B294B1209C9B}" dt="2023-09-29T07:26:31.487" v="8" actId="20577"/>
          <ac:spMkLst>
            <pc:docMk/>
            <pc:sldMk cId="2250518794" sldId="1828"/>
            <ac:spMk id="4" creationId="{5849A74B-5261-4085-B15E-1925B0B4DC2C}"/>
          </ac:spMkLst>
        </pc:spChg>
      </pc:sldChg>
      <pc:sldChg chg="modSp mod modNotesTx">
        <pc:chgData name="Elie Berberian" userId="809d8dc8-07a5-4055-8049-407d3da2be71" providerId="ADAL" clId="{80D9D3F7-0A7C-407F-A473-B294B1209C9B}" dt="2023-09-29T07:45:40.878" v="34" actId="948"/>
        <pc:sldMkLst>
          <pc:docMk/>
          <pc:sldMk cId="3489235758" sldId="1829"/>
        </pc:sldMkLst>
        <pc:spChg chg="mod">
          <ac:chgData name="Elie Berberian" userId="809d8dc8-07a5-4055-8049-407d3da2be71" providerId="ADAL" clId="{80D9D3F7-0A7C-407F-A473-B294B1209C9B}" dt="2023-09-29T07:26:34.288" v="9" actId="20577"/>
          <ac:spMkLst>
            <pc:docMk/>
            <pc:sldMk cId="3489235758" sldId="1829"/>
            <ac:spMk id="4" creationId="{5849A74B-5261-4085-B15E-1925B0B4DC2C}"/>
          </ac:spMkLst>
        </pc:spChg>
      </pc:sldChg>
      <pc:sldChg chg="modSp mod modNotesTx">
        <pc:chgData name="Elie Berberian" userId="809d8dc8-07a5-4055-8049-407d3da2be71" providerId="ADAL" clId="{80D9D3F7-0A7C-407F-A473-B294B1209C9B}" dt="2023-09-29T07:45:52.512" v="35" actId="948"/>
        <pc:sldMkLst>
          <pc:docMk/>
          <pc:sldMk cId="1673269610" sldId="1830"/>
        </pc:sldMkLst>
        <pc:spChg chg="mod">
          <ac:chgData name="Elie Berberian" userId="809d8dc8-07a5-4055-8049-407d3da2be71" providerId="ADAL" clId="{80D9D3F7-0A7C-407F-A473-B294B1209C9B}" dt="2023-09-29T07:26:37.559" v="10" actId="20577"/>
          <ac:spMkLst>
            <pc:docMk/>
            <pc:sldMk cId="1673269610" sldId="1830"/>
            <ac:spMk id="4" creationId="{5849A74B-5261-4085-B15E-1925B0B4DC2C}"/>
          </ac:spMkLst>
        </pc:spChg>
      </pc:sldChg>
      <pc:sldChg chg="modNotesTx">
        <pc:chgData name="Elie Berberian" userId="809d8dc8-07a5-4055-8049-407d3da2be71" providerId="ADAL" clId="{80D9D3F7-0A7C-407F-A473-B294B1209C9B}" dt="2023-09-29T07:46:07.603" v="37" actId="948"/>
        <pc:sldMkLst>
          <pc:docMk/>
          <pc:sldMk cId="1840794656" sldId="1837"/>
        </pc:sldMkLst>
      </pc:sldChg>
      <pc:sldChg chg="modSp mod modNotesTx">
        <pc:chgData name="Elie Berberian" userId="809d8dc8-07a5-4055-8049-407d3da2be71" providerId="ADAL" clId="{80D9D3F7-0A7C-407F-A473-B294B1209C9B}" dt="2023-09-29T07:46:23.568" v="39" actId="948"/>
        <pc:sldMkLst>
          <pc:docMk/>
          <pc:sldMk cId="895107080" sldId="1838"/>
        </pc:sldMkLst>
        <pc:spChg chg="mod">
          <ac:chgData name="Elie Berberian" userId="809d8dc8-07a5-4055-8049-407d3da2be71" providerId="ADAL" clId="{80D9D3F7-0A7C-407F-A473-B294B1209C9B}" dt="2023-09-29T07:27:13.161" v="13" actId="20577"/>
          <ac:spMkLst>
            <pc:docMk/>
            <pc:sldMk cId="895107080" sldId="1838"/>
            <ac:spMk id="5" creationId="{8A036A78-0108-4728-A23D-00AEBC3C2F2B}"/>
          </ac:spMkLst>
        </pc:spChg>
        <pc:spChg chg="mod">
          <ac:chgData name="Elie Berberian" userId="809d8dc8-07a5-4055-8049-407d3da2be71" providerId="ADAL" clId="{80D9D3F7-0A7C-407F-A473-B294B1209C9B}" dt="2023-09-29T07:27:20.719" v="14" actId="1076"/>
          <ac:spMkLst>
            <pc:docMk/>
            <pc:sldMk cId="895107080" sldId="1838"/>
            <ac:spMk id="10" creationId="{9D25A44E-B710-434A-BD1C-D72A8C3B7338}"/>
          </ac:spMkLst>
        </pc:spChg>
      </pc:sldChg>
      <pc:sldChg chg="modSp mod modNotesTx">
        <pc:chgData name="Elie Berberian" userId="809d8dc8-07a5-4055-8049-407d3da2be71" providerId="ADAL" clId="{80D9D3F7-0A7C-407F-A473-B294B1209C9B}" dt="2023-09-29T07:46:32.551" v="40" actId="948"/>
        <pc:sldMkLst>
          <pc:docMk/>
          <pc:sldMk cId="556420805" sldId="1840"/>
        </pc:sldMkLst>
        <pc:spChg chg="mod">
          <ac:chgData name="Elie Berberian" userId="809d8dc8-07a5-4055-8049-407d3da2be71" providerId="ADAL" clId="{80D9D3F7-0A7C-407F-A473-B294B1209C9B}" dt="2023-09-29T07:27:30.082" v="15" actId="20577"/>
          <ac:spMkLst>
            <pc:docMk/>
            <pc:sldMk cId="556420805" sldId="1840"/>
            <ac:spMk id="5" creationId="{8A036A78-0108-4728-A23D-00AEBC3C2F2B}"/>
          </ac:spMkLst>
        </pc:spChg>
        <pc:spChg chg="mod">
          <ac:chgData name="Elie Berberian" userId="809d8dc8-07a5-4055-8049-407d3da2be71" providerId="ADAL" clId="{80D9D3F7-0A7C-407F-A473-B294B1209C9B}" dt="2023-09-29T07:27:33.196" v="16" actId="1076"/>
          <ac:spMkLst>
            <pc:docMk/>
            <pc:sldMk cId="556420805" sldId="1840"/>
            <ac:spMk id="10" creationId="{9D25A44E-B710-434A-BD1C-D72A8C3B7338}"/>
          </ac:spMkLst>
        </pc:spChg>
      </pc:sldChg>
      <pc:sldChg chg="modSp mod modNotesTx">
        <pc:chgData name="Elie Berberian" userId="809d8dc8-07a5-4055-8049-407d3da2be71" providerId="ADAL" clId="{80D9D3F7-0A7C-407F-A473-B294B1209C9B}" dt="2023-09-29T07:46:42.870" v="41" actId="948"/>
        <pc:sldMkLst>
          <pc:docMk/>
          <pc:sldMk cId="523457669" sldId="1841"/>
        </pc:sldMkLst>
        <pc:spChg chg="mod">
          <ac:chgData name="Elie Berberian" userId="809d8dc8-07a5-4055-8049-407d3da2be71" providerId="ADAL" clId="{80D9D3F7-0A7C-407F-A473-B294B1209C9B}" dt="2023-09-29T07:27:36.223" v="17" actId="20577"/>
          <ac:spMkLst>
            <pc:docMk/>
            <pc:sldMk cId="523457669" sldId="1841"/>
            <ac:spMk id="5" creationId="{8A036A78-0108-4728-A23D-00AEBC3C2F2B}"/>
          </ac:spMkLst>
        </pc:spChg>
      </pc:sldChg>
      <pc:sldChg chg="modSp mod modNotesTx">
        <pc:chgData name="Elie Berberian" userId="809d8dc8-07a5-4055-8049-407d3da2be71" providerId="ADAL" clId="{80D9D3F7-0A7C-407F-A473-B294B1209C9B}" dt="2023-09-29T07:46:53.089" v="42" actId="948"/>
        <pc:sldMkLst>
          <pc:docMk/>
          <pc:sldMk cId="3938256668" sldId="1842"/>
        </pc:sldMkLst>
        <pc:spChg chg="mod">
          <ac:chgData name="Elie Berberian" userId="809d8dc8-07a5-4055-8049-407d3da2be71" providerId="ADAL" clId="{80D9D3F7-0A7C-407F-A473-B294B1209C9B}" dt="2023-09-29T07:27:38.394" v="18" actId="20577"/>
          <ac:spMkLst>
            <pc:docMk/>
            <pc:sldMk cId="3938256668" sldId="1842"/>
            <ac:spMk id="5" creationId="{8A036A78-0108-4728-A23D-00AEBC3C2F2B}"/>
          </ac:spMkLst>
        </pc:spChg>
      </pc:sldChg>
      <pc:sldChg chg="modSp mod modNotesTx">
        <pc:chgData name="Elie Berberian" userId="809d8dc8-07a5-4055-8049-407d3da2be71" providerId="ADAL" clId="{80D9D3F7-0A7C-407F-A473-B294B1209C9B}" dt="2023-09-29T07:46:59.935" v="43" actId="948"/>
        <pc:sldMkLst>
          <pc:docMk/>
          <pc:sldMk cId="294040482" sldId="1843"/>
        </pc:sldMkLst>
        <pc:spChg chg="mod">
          <ac:chgData name="Elie Berberian" userId="809d8dc8-07a5-4055-8049-407d3da2be71" providerId="ADAL" clId="{80D9D3F7-0A7C-407F-A473-B294B1209C9B}" dt="2023-09-29T07:27:41.476" v="19" actId="20577"/>
          <ac:spMkLst>
            <pc:docMk/>
            <pc:sldMk cId="294040482" sldId="1843"/>
            <ac:spMk id="5" creationId="{8A036A78-0108-4728-A23D-00AEBC3C2F2B}"/>
          </ac:spMkLst>
        </pc:spChg>
      </pc:sldChg>
      <pc:sldChg chg="modSp mod modNotesTx">
        <pc:chgData name="Elie Berberian" userId="809d8dc8-07a5-4055-8049-407d3da2be71" providerId="ADAL" clId="{80D9D3F7-0A7C-407F-A473-B294B1209C9B}" dt="2023-09-29T07:47:09.738" v="44" actId="948"/>
        <pc:sldMkLst>
          <pc:docMk/>
          <pc:sldMk cId="2394692265" sldId="1844"/>
        </pc:sldMkLst>
        <pc:spChg chg="mod">
          <ac:chgData name="Elie Berberian" userId="809d8dc8-07a5-4055-8049-407d3da2be71" providerId="ADAL" clId="{80D9D3F7-0A7C-407F-A473-B294B1209C9B}" dt="2023-09-29T07:27:43.707" v="20" actId="20577"/>
          <ac:spMkLst>
            <pc:docMk/>
            <pc:sldMk cId="2394692265" sldId="1844"/>
            <ac:spMk id="5" creationId="{8A036A78-0108-4728-A23D-00AEBC3C2F2B}"/>
          </ac:spMkLst>
        </pc:spChg>
      </pc:sldChg>
      <pc:sldChg chg="modSp mod modNotesTx">
        <pc:chgData name="Elie Berberian" userId="809d8dc8-07a5-4055-8049-407d3da2be71" providerId="ADAL" clId="{80D9D3F7-0A7C-407F-A473-B294B1209C9B}" dt="2023-09-29T07:47:17.463" v="45" actId="948"/>
        <pc:sldMkLst>
          <pc:docMk/>
          <pc:sldMk cId="3441063895" sldId="1845"/>
        </pc:sldMkLst>
        <pc:spChg chg="mod">
          <ac:chgData name="Elie Berberian" userId="809d8dc8-07a5-4055-8049-407d3da2be71" providerId="ADAL" clId="{80D9D3F7-0A7C-407F-A473-B294B1209C9B}" dt="2023-09-29T07:27:46.408" v="21" actId="20577"/>
          <ac:spMkLst>
            <pc:docMk/>
            <pc:sldMk cId="3441063895" sldId="1845"/>
            <ac:spMk id="5" creationId="{8A036A78-0108-4728-A23D-00AEBC3C2F2B}"/>
          </ac:spMkLst>
        </pc:spChg>
      </pc:sldChg>
      <pc:sldChg chg="modSp mod modNotesTx">
        <pc:chgData name="Elie Berberian" userId="809d8dc8-07a5-4055-8049-407d3da2be71" providerId="ADAL" clId="{80D9D3F7-0A7C-407F-A473-B294B1209C9B}" dt="2023-09-29T07:47:24.874" v="46" actId="948"/>
        <pc:sldMkLst>
          <pc:docMk/>
          <pc:sldMk cId="4039396464" sldId="1846"/>
        </pc:sldMkLst>
        <pc:spChg chg="mod">
          <ac:chgData name="Elie Berberian" userId="809d8dc8-07a5-4055-8049-407d3da2be71" providerId="ADAL" clId="{80D9D3F7-0A7C-407F-A473-B294B1209C9B}" dt="2023-09-29T07:27:48.273" v="22" actId="20577"/>
          <ac:spMkLst>
            <pc:docMk/>
            <pc:sldMk cId="4039396464" sldId="1846"/>
            <ac:spMk id="5" creationId="{8A036A78-0108-4728-A23D-00AEBC3C2F2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dirty="0"/>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lvl1pPr>
              <a:defRPr>
                <a:latin typeface="Comic Sans MS" panose="030F0702030302020204" pitchFamily="66" charset="0"/>
                <a:cs typeface="Arial" panose="020B0604020202020204" pitchFamily="34" charset="0"/>
              </a:defRPr>
            </a:lvl1pPr>
          </a:lstStyle>
          <a:p>
            <a:pPr algn="r">
              <a:buSzPts val="1200"/>
            </a:pPr>
            <a:fld id="{00000000-1234-1234-1234-123412341234}" type="slidenum">
              <a:rPr lang="fr-FR" sz="1200" smtClean="0">
                <a:solidFill>
                  <a:schemeClr val="dk1"/>
                </a:solidFill>
                <a:ea typeface="Calibri"/>
                <a:sym typeface="Calibri"/>
              </a:rPr>
              <a:pPr algn="r">
                <a:buSzPts val="1200"/>
              </a:pPr>
              <a:t>‹#›</a:t>
            </a:fld>
            <a:endParaRPr lang="fr-FR" sz="1200" dirty="0">
              <a:solidFill>
                <a:schemeClr val="dk1"/>
              </a:solidFill>
              <a:ea typeface="Calibri"/>
              <a:sym typeface="Calibri"/>
            </a:endParaRPr>
          </a:p>
        </p:txBody>
      </p:sp>
    </p:spTree>
    <p:extLst>
      <p:ext uri="{BB962C8B-B14F-4D97-AF65-F5344CB8AC3E}">
        <p14:creationId xmlns:p14="http://schemas.microsoft.com/office/powerpoint/2010/main" val="679729471"/>
      </p:ext>
    </p:extLst>
  </p:cSld>
  <p:clrMap bg1="lt1" tx1="dk1" bg2="dk2" tx2="lt2" accent1="accent1" accent2="accent2" accent3="accent3" accent4="accent4" accent5="accent5" accent6="accent6" hlink="hlink" folHlink="folHlink"/>
  <p:notesStyle>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b12e75e382_2_2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latin typeface="Arial" panose="020B0604020202020204" pitchFamily="34" charset="0"/>
              <a:cs typeface="Arial" panose="020B0604020202020204" pitchFamily="34" charset="0"/>
            </a:endParaRPr>
          </a:p>
        </p:txBody>
      </p:sp>
      <p:sp>
        <p:nvSpPr>
          <p:cNvPr id="150" name="Google Shape;150;gb12e75e382_2_2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rPr>
                  <a:t>Puisque K est le sommet principal, alors [KL] est un des 2 côtés isométriques du triangle isocèle et [LM] est sa base. </a:t>
                </a:r>
              </a:p>
              <a:p>
                <a:pPr marL="228600" indent="0"/>
                <a:r>
                  <a:rPr lang="fr-FR" sz="1000" b="1" i="0" u="none" dirty="0">
                    <a:latin typeface="Comic Sans MS" pitchFamily="66" charset="0"/>
                  </a:rPr>
                  <a:t>C'est pourquoi KM = KL = 6,6 cm. </a:t>
                </a:r>
              </a:p>
              <a:p>
                <a:pPr marL="228600" indent="0"/>
                <a:r>
                  <a:rPr lang="fr-FR" sz="1000" b="1" i="0" u="none" dirty="0">
                    <a:latin typeface="Comic Sans MS" pitchFamily="66" charset="0"/>
                  </a:rPr>
                  <a:t>Maintenant, utilisez votre</a:t>
                </a:r>
                <a:r>
                  <a:rPr lang="fr-FR" sz="1000" b="1" i="0" u="none" baseline="0" dirty="0">
                    <a:latin typeface="Comic Sans MS" pitchFamily="66" charset="0"/>
                  </a:rPr>
                  <a:t> figure </a:t>
                </a:r>
                <a:r>
                  <a:rPr lang="fr-FR" sz="1000" b="1" i="0" u="none" dirty="0">
                    <a:latin typeface="Comic Sans MS" pitchFamily="66" charset="0"/>
                  </a:rPr>
                  <a:t>et complétez. »</a:t>
                </a: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0" i="0" u="none" dirty="0">
                  <a:solidFill>
                    <a:schemeClr val="bg1"/>
                  </a:solidFill>
                  <a:effectLst/>
                  <a:latin typeface="Comic Sans MS" pitchFamily="66" charset="0"/>
                  <a:ea typeface="Calibri" panose="020F0502020204030204" pitchFamily="34" charset="0"/>
                  <a:cs typeface="Calibri"/>
                  <a:sym typeface="Comic Sans MS"/>
                </a:endParaRPr>
              </a:p>
              <a:p>
                <a:pPr marL="228600" indent="0"/>
                <a:endParaRPr lang="fr-FR" sz="1000" b="1" i="0" u="none" dirty="0">
                  <a:latin typeface="Comic Sans MS" pitchFamily="66" charset="0"/>
                  <a:ea typeface="Calibri" panose="020F0502020204030204" pitchFamily="34" charset="0"/>
                  <a:cs typeface="Calibri"/>
                </a:endParaRPr>
              </a:p>
              <a:p>
                <a:pPr marL="228600" indent="0"/>
                <a:r>
                  <a:rPr lang="fr-FR" sz="1000" b="0" i="0" dirty="0">
                    <a:solidFill>
                      <a:schemeClr val="bg1"/>
                    </a:solidFill>
                    <a:effectLst/>
                    <a:highlight>
                      <a:srgbClr val="00FF00"/>
                    </a:highlight>
                    <a:latin typeface="Comic Sans MS" pitchFamily="66" charset="0"/>
                    <a:ea typeface="Calibri" panose="020F0502020204030204" pitchFamily="34" charset="0"/>
                    <a:cs typeface="Calibri" panose="020F0502020204030204" pitchFamily="34" charset="0"/>
                    <a:sym typeface="Comic Sans MS"/>
                  </a:rPr>
                  <a:t>Demandez</a:t>
                </a:r>
                <a:r>
                  <a:rPr lang="fr-FR" sz="1000" b="0" i="0" baseline="0" dirty="0">
                    <a:solidFill>
                      <a:schemeClr val="bg1"/>
                    </a:solidFill>
                    <a:effectLst/>
                    <a:highlight>
                      <a:srgbClr val="00FF00"/>
                    </a:highlight>
                    <a:latin typeface="Comic Sans MS" pitchFamily="66" charset="0"/>
                    <a:ea typeface="Calibri" panose="020F0502020204030204" pitchFamily="34" charset="0"/>
                    <a:cs typeface="Calibri" panose="020F0502020204030204" pitchFamily="34" charset="0"/>
                    <a:sym typeface="Comic Sans MS"/>
                  </a:rPr>
                  <a:t> aux élèves de justifier leurs réponses.</a:t>
                </a:r>
                <a:endParaRPr lang="fr-FR" sz="1800" i="0" dirty="0">
                  <a:effectLst/>
                  <a:latin typeface="Comic Sans MS" pitchFamily="66" charset="0"/>
                  <a:ea typeface="Calibri" panose="020F0502020204030204" pitchFamily="34" charset="0"/>
                  <a:cs typeface="Arial" panose="020B0604020202020204" pitchFamily="34"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noProof="0" dirty="0">
                    <a:latin typeface="Comic Sans MS" pitchFamily="66" charset="0"/>
                  </a:rPr>
                  <a:t>L’enseignant</a:t>
                </a:r>
                <a:r>
                  <a:rPr lang="fr-FR" i="0" baseline="0" noProof="0" dirty="0">
                    <a:latin typeface="Comic Sans MS" pitchFamily="66" charset="0"/>
                  </a:rPr>
                  <a:t>(e) corrige l’activité d’une manière interactive.</a:t>
                </a:r>
                <a:endParaRPr lang="fr-FR" sz="1200" b="1" i="0" u="none" noProof="0" dirty="0">
                  <a:latin typeface="Comic Sans MS" pitchFamily="66" charset="0"/>
                </a:endParaRPr>
              </a:p>
              <a:p>
                <a:pPr marL="228600" indent="0"/>
                <a:r>
                  <a:rPr lang="fr-FR" sz="1000" b="0" i="0" noProof="0" dirty="0">
                    <a:latin typeface="Comic Sans MS" pitchFamily="66" charset="0"/>
                  </a:rPr>
                  <a:t>L’enseignant</a:t>
                </a:r>
                <a:r>
                  <a:rPr lang="fr-FR" sz="1000" b="0" i="0" baseline="0" noProof="0" dirty="0">
                    <a:latin typeface="Comic Sans MS" pitchFamily="66" charset="0"/>
                  </a:rPr>
                  <a:t>(e) dit : </a:t>
                </a:r>
                <a:r>
                  <a:rPr lang="fr-FR" sz="1000" b="1" i="0" u="none" baseline="0" noProof="0" dirty="0">
                    <a:latin typeface="Comic Sans MS" pitchFamily="66" charset="0"/>
                    <a:cs typeface="Calibri"/>
                  </a:rPr>
                  <a:t>« </a:t>
                </a:r>
                <a:r>
                  <a:rPr lang="fr-FR" sz="1800" b="1" i="0" noProof="0" dirty="0">
                    <a:latin typeface="Comic Sans MS" pitchFamily="66" charset="0"/>
                  </a:rPr>
                  <a:t>KLM est un triangle isocèle de sommet K alors la base du triangle KLM est [LM] et les angles à</a:t>
                </a:r>
                <a:r>
                  <a:rPr lang="fr-FR" sz="1800" b="1" i="0" baseline="0" noProof="0" dirty="0">
                    <a:latin typeface="Comic Sans MS" pitchFamily="66" charset="0"/>
                  </a:rPr>
                  <a:t> la</a:t>
                </a:r>
                <a:r>
                  <a:rPr lang="fr-FR" sz="1800" b="1" i="0" noProof="0" dirty="0">
                    <a:latin typeface="Comic Sans MS" pitchFamily="66" charset="0"/>
                  </a:rPr>
                  <a:t> base sont </a:t>
                </a:r>
                <a14:m>
                  <m:oMath xmlns:m="http://schemas.openxmlformats.org/officeDocument/2006/math">
                    <m:acc>
                      <m:accPr>
                        <m:chr m:val="̂"/>
                        <m:ctrlPr>
                          <a:rPr lang="fr-FR" sz="1800" b="1" i="1" u="none" noProof="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800" b="1" i="0" u="none" noProof="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𝐊𝐌𝐋</m:t>
                        </m:r>
                      </m:e>
                    </m:acc>
                  </m:oMath>
                </a14:m>
                <a:r>
                  <a:rPr lang="fr-FR" sz="1800" b="1" i="0" u="none" noProof="0" dirty="0">
                    <a:effectLst/>
                    <a:latin typeface="Comic Sans MS" pitchFamily="66" charset="0"/>
                    <a:ea typeface="Times New Roman" panose="02020603050405020304" pitchFamily="18" charset="0"/>
                    <a:cs typeface="Arial" panose="020B0604020202020204" pitchFamily="34" charset="0"/>
                  </a:rPr>
                  <a:t> et</a:t>
                </a:r>
                <a:r>
                  <a:rPr lang="fr-FR" sz="1800" b="1" i="0" u="none" baseline="0" noProof="0" dirty="0">
                    <a:effectLst/>
                    <a:latin typeface="Comic Sans MS" pitchFamily="66" charset="0"/>
                    <a:ea typeface="Times New Roman" panose="02020603050405020304" pitchFamily="18" charset="0"/>
                    <a:cs typeface="Arial" panose="020B0604020202020204" pitchFamily="34" charset="0"/>
                  </a:rPr>
                  <a:t> </a:t>
                </a:r>
                <a:r>
                  <a:rPr lang="fr-FR" sz="1800" b="1" i="0" u="none" noProof="0" dirty="0">
                    <a:effectLst/>
                    <a:latin typeface="Comic Sans MS" pitchFamily="66" charset="0"/>
                    <a:ea typeface="Times New Roman" panose="02020603050405020304" pitchFamily="18" charset="0"/>
                    <a:cs typeface="Arial" panose="020B0604020202020204" pitchFamily="34" charset="0"/>
                  </a:rPr>
                  <a:t> </a:t>
                </a:r>
                <a14:m>
                  <m:oMath xmlns:m="http://schemas.openxmlformats.org/officeDocument/2006/math">
                    <m:acc>
                      <m:accPr>
                        <m:chr m:val="̂"/>
                        <m:ctrlPr>
                          <a:rPr lang="fr-FR" sz="1800" b="1" i="1" u="none" noProof="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800" b="1" i="0" u="none" noProof="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𝐊𝐋𝐌</m:t>
                        </m:r>
                      </m:e>
                    </m:acc>
                  </m:oMath>
                </a14:m>
                <a:r>
                  <a:rPr lang="fr-FR" sz="1800" b="1" i="0" noProof="0" dirty="0">
                    <a:latin typeface="Comic Sans MS" pitchFamily="66" charset="0"/>
                  </a:rPr>
                  <a:t>.</a:t>
                </a:r>
              </a:p>
              <a:p>
                <a:pPr marL="228600" indent="0"/>
                <a:r>
                  <a:rPr lang="fr-FR" sz="1800" b="1" i="0" noProof="0" dirty="0">
                    <a:latin typeface="Comic Sans MS" pitchFamily="66" charset="0"/>
                  </a:rPr>
                  <a:t>KM = KL = 6,5 cm. Ce sont les côtés isométriques de ce triangle isocèle et ils sont égaux.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14:m>
                  <m:oMath xmlns:m="http://schemas.openxmlformats.org/officeDocument/2006/math">
                    <m:acc>
                      <m:accPr>
                        <m:chr m:val="̂"/>
                        <m:ctrlPr>
                          <a:rPr lang="fr-FR" sz="1800" b="1" i="1" u="none" noProof="0" smtClean="0">
                            <a:effectLst/>
                            <a:latin typeface="Cambria Math" panose="02040503050406030204" pitchFamily="18" charset="0"/>
                            <a:ea typeface="Calibri" panose="020F0502020204030204" pitchFamily="34" charset="0"/>
                            <a:cs typeface="Calibri" panose="020F0502020204030204" pitchFamily="34" charset="0"/>
                          </a:rPr>
                        </m:ctrlPr>
                      </m:accPr>
                      <m:e>
                        <m:r>
                          <a:rPr lang="fr-FR" sz="1800" b="1" i="0" u="none" noProof="0" smtClean="0">
                            <a:effectLst/>
                            <a:latin typeface="Cambria Math" panose="02040503050406030204" pitchFamily="18" charset="0"/>
                            <a:ea typeface="Calibri" panose="020F0502020204030204" pitchFamily="34" charset="0"/>
                            <a:cs typeface="Calibri" panose="020F0502020204030204" pitchFamily="34" charset="0"/>
                          </a:rPr>
                          <m:t>𝐊𝐋𝐌</m:t>
                        </m:r>
                      </m:e>
                    </m:acc>
                  </m:oMath>
                </a14:m>
                <a:r>
                  <a:rPr lang="fr-FR" sz="1800" b="1" i="0" u="none" noProof="0" dirty="0">
                    <a:effectLst/>
                    <a:latin typeface="Comic Sans MS" pitchFamily="66" charset="0"/>
                    <a:ea typeface="Times New Roman" panose="02020603050405020304" pitchFamily="18" charset="0"/>
                    <a:cs typeface="Arial" panose="020B0604020202020204" pitchFamily="34" charset="0"/>
                  </a:rPr>
                  <a:t> = </a:t>
                </a:r>
                <a14:m>
                  <m:oMath xmlns:m="http://schemas.openxmlformats.org/officeDocument/2006/math">
                    <m:acc>
                      <m:accPr>
                        <m:chr m:val="̂"/>
                        <m:ctrlPr>
                          <a:rPr lang="fr-FR" sz="1800" b="1" i="1" u="none" noProof="0">
                            <a:solidFill>
                              <a:srgbClr val="FF0000"/>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800" b="1" i="0" u="none" noProof="0" smtClean="0">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𝐊𝐌𝐋</m:t>
                        </m:r>
                      </m:e>
                    </m:acc>
                  </m:oMath>
                </a14:m>
                <a:r>
                  <a:rPr lang="fr-FR" sz="1800" b="1" i="0" u="none" baseline="0" noProof="0" dirty="0">
                    <a:effectLst/>
                    <a:latin typeface="Comic Sans MS" pitchFamily="66" charset="0"/>
                    <a:ea typeface="Times New Roman" panose="02020603050405020304" pitchFamily="18" charset="0"/>
                    <a:cs typeface="Arial" panose="020B0604020202020204" pitchFamily="34" charset="0"/>
                  </a:rPr>
                  <a:t> </a:t>
                </a:r>
                <a:r>
                  <a:rPr lang="fr-FR" sz="1800" b="1" i="0" noProof="0" dirty="0">
                    <a:latin typeface="Comic Sans MS" pitchFamily="66" charset="0"/>
                  </a:rPr>
                  <a:t>sont les angles à</a:t>
                </a:r>
                <a:r>
                  <a:rPr lang="fr-FR" sz="1800" b="1" i="0" baseline="0" noProof="0" dirty="0">
                    <a:latin typeface="Comic Sans MS" pitchFamily="66" charset="0"/>
                  </a:rPr>
                  <a:t> la</a:t>
                </a:r>
                <a:r>
                  <a:rPr lang="fr-FR" sz="1800" b="1" i="0" noProof="0" dirty="0">
                    <a:latin typeface="Comic Sans MS" pitchFamily="66" charset="0"/>
                  </a:rPr>
                  <a:t> base de ce triangle </a:t>
                </a:r>
                <a:r>
                  <a:rPr lang="fr-FR" sz="1800" b="1" i="0" noProof="0" dirty="0"/>
                  <a:t>isocèle. Ils sont également égaux</a:t>
                </a:r>
                <a:r>
                  <a:rPr lang="fr-FR" sz="1800" b="1" i="0" u="none" noProof="0" dirty="0">
                    <a:effectLst/>
                    <a:latin typeface="Calibri" panose="020F0502020204030204" pitchFamily="34" charset="0"/>
                    <a:ea typeface="Times New Roman" panose="02020603050405020304" pitchFamily="18" charset="0"/>
                    <a:cs typeface="Arial" panose="020B0604020202020204" pitchFamily="34" charset="0"/>
                  </a:rPr>
                  <a:t>. »</a:t>
                </a:r>
                <a:endParaRPr lang="fr-FR" sz="1800" b="1" i="0" u="none" noProof="0" dirty="0">
                  <a:effectLst/>
                  <a:latin typeface="Calibri" panose="020F0502020204030204" pitchFamily="34"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Use your figure and complete</a:t>
                </a:r>
              </a:p>
              <a:p>
                <a:pPr marL="628650" marR="0">
                  <a:lnSpc>
                    <a:spcPct val="107000"/>
                  </a:lnSpc>
                  <a:spcBef>
                    <a:spcPts val="0"/>
                  </a:spcBef>
                  <a:spcAft>
                    <a:spcPts val="800"/>
                  </a:spcAft>
                </a:pPr>
                <a:endParaRPr lang="en-US" sz="1800" b="1" i="1" dirty="0">
                  <a:solidFill>
                    <a:schemeClr val="bg1"/>
                  </a:solidFill>
                  <a:effectLst/>
                  <a:latin typeface="Calibri" panose="020F0502020204030204" pitchFamily="34" charset="0"/>
                  <a:cs typeface="Arial" panose="020B0604020202020204" pitchFamily="34" charset="0"/>
                  <a:sym typeface="Comic Sans MS"/>
                </a:endParaRP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Arial" panose="020B0604020202020204" pitchFamily="34" charset="0"/>
                  </a:rPr>
                  <a:t>The base of triangle KLM is ______ and the base angles are ______ and _______.</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KM = _______</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Arial" panose="020B0604020202020204" pitchFamily="34" charset="0"/>
                  </a:rPr>
                  <a:t> </a:t>
                </a:r>
                <a:r>
                  <a:rPr lang="en-US" sz="1800" i="0">
                    <a:effectLst/>
                    <a:latin typeface="Cambria Math" panose="02040503050406030204" pitchFamily="18" charset="0"/>
                    <a:cs typeface="Calibri" panose="020F0502020204030204" pitchFamily="34" charset="0"/>
                  </a:rPr>
                  <a:t>(</a:t>
                </a:r>
                <a:r>
                  <a:rPr lang="en-US" sz="1800" i="0">
                    <a:effectLst/>
                    <a:latin typeface="Cambria Math" panose="02040503050406030204" pitchFamily="18" charset="0"/>
                    <a:ea typeface="Calibri" panose="020F0502020204030204" pitchFamily="34" charset="0"/>
                    <a:cs typeface="Calibri" panose="020F0502020204030204" pitchFamily="34" charset="0"/>
                  </a:rPr>
                  <a:t>𝐾𝐿𝑀) ̂</a:t>
                </a:r>
                <a:r>
                  <a:rPr lang="en-US" sz="1800" dirty="0">
                    <a:effectLst/>
                    <a:latin typeface="Calibri" panose="020F0502020204030204" pitchFamily="34" charset="0"/>
                    <a:ea typeface="Times New Roman" panose="02020603050405020304" pitchFamily="18" charset="0"/>
                    <a:cs typeface="Arial" panose="020B0604020202020204" pitchFamily="34" charset="0"/>
                  </a:rPr>
                  <a:t> = ______</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endParaRPr lang="en-US" sz="1800" b="1" i="1" dirty="0">
                  <a:solidFill>
                    <a:schemeClr val="bg1"/>
                  </a:solidFill>
                  <a:effectLst/>
                  <a:latin typeface="Calibri" panose="020F0502020204030204" pitchFamily="34" charset="0"/>
                  <a:cs typeface="Arial" panose="020B0604020202020204" pitchFamily="34" charset="0"/>
                  <a:sym typeface="Comic Sans MS"/>
                </a:endParaRPr>
              </a:p>
              <a:p>
                <a:pPr marL="628650" marR="0">
                  <a:lnSpc>
                    <a:spcPct val="107000"/>
                  </a:lnSpc>
                  <a:spcBef>
                    <a:spcPts val="0"/>
                  </a:spcBef>
                  <a:spcAft>
                    <a:spcPts val="800"/>
                  </a:spcAft>
                </a:pPr>
                <a:endParaRPr lang="en-US" sz="1800" b="1" i="1" dirty="0">
                  <a:solidFill>
                    <a:schemeClr val="bg1"/>
                  </a:solidFill>
                  <a:effectLst/>
                  <a:latin typeface="Calibri" panose="020F0502020204030204" pitchFamily="34" charset="0"/>
                  <a:cs typeface="Arial" panose="020B0604020202020204" pitchFamily="34" charset="0"/>
                  <a:sym typeface="Comic Sans MS"/>
                </a:endParaRPr>
              </a:p>
              <a:p>
                <a:pPr marL="628650" marR="0">
                  <a:lnSpc>
                    <a:spcPct val="107000"/>
                  </a:lnSpc>
                  <a:spcBef>
                    <a:spcPts val="0"/>
                  </a:spcBef>
                  <a:spcAft>
                    <a:spcPts val="800"/>
                  </a:spcAft>
                </a:pPr>
                <a:endParaRPr lang="en-US" sz="1800" b="1" i="1" dirty="0">
                  <a:solidFill>
                    <a:schemeClr val="bg1"/>
                  </a:solidFill>
                  <a:latin typeface="Comic Sans MS"/>
                  <a:cs typeface="Calibri" panose="020F0502020204030204" pitchFamily="34" charset="0"/>
                  <a:sym typeface="Comic Sans MS"/>
                </a:endParaRPr>
              </a:p>
              <a:p>
                <a:pPr marL="628650" marR="0">
                  <a:lnSpc>
                    <a:spcPct val="107000"/>
                  </a:lnSpc>
                  <a:spcBef>
                    <a:spcPts val="0"/>
                  </a:spcBef>
                  <a:spcAft>
                    <a:spcPts val="800"/>
                  </a:spcAft>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5</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For the teacher</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ask students to justify their answer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10</a:t>
            </a:fld>
            <a:endParaRPr lang="en-US" dirty="0">
              <a:latin typeface="Comic Sans MS" panose="030F0702030302020204" pitchFamily="66" charset="0"/>
            </a:endParaRPr>
          </a:p>
        </p:txBody>
      </p:sp>
    </p:spTree>
    <p:extLst>
      <p:ext uri="{BB962C8B-B14F-4D97-AF65-F5344CB8AC3E}">
        <p14:creationId xmlns:p14="http://schemas.microsoft.com/office/powerpoint/2010/main" val="13774158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noProof="0" dirty="0"/>
              <a:t>Note pour l’enseignant(e)</a:t>
            </a:r>
            <a:endParaRPr lang="fr-FR" sz="120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alibri"/>
                <a:cs typeface="Calibri"/>
              </a:rPr>
              <a:t> « </a:t>
            </a:r>
            <a:r>
              <a:rPr lang="fr-FR" b="1" i="0" dirty="0"/>
              <a:t>Utilisez la</a:t>
            </a:r>
            <a:r>
              <a:rPr lang="fr-FR" b="1" i="0" baseline="0" dirty="0"/>
              <a:t> figure pour répondre et compléter. »</a:t>
            </a:r>
            <a:endParaRPr lang="fr-FR" sz="1200" b="1" i="0" dirty="0">
              <a:latin typeface="Calibri" panose="020F0502020204030204" pitchFamily="34"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1" i="0" u="none" dirty="0"/>
          </a:p>
          <a:p>
            <a:pPr marL="228600" indent="0"/>
            <a:r>
              <a:rPr lang="fr-FR" sz="1000" b="0" i="0" u="none" dirty="0">
                <a:effectLst/>
                <a:highlight>
                  <a:srgbClr val="00FF00"/>
                </a:highlight>
                <a:latin typeface="Calibri"/>
                <a:ea typeface="Calibri" panose="020F0502020204030204" pitchFamily="34" charset="0"/>
                <a:cs typeface="Calibri"/>
              </a:rPr>
              <a:t>Demandez</a:t>
            </a:r>
            <a:r>
              <a:rPr lang="fr-FR" sz="1000" b="0" i="0" u="none" baseline="0" dirty="0">
                <a:effectLst/>
                <a:highlight>
                  <a:srgbClr val="00FF00"/>
                </a:highlight>
                <a:latin typeface="Calibri"/>
                <a:ea typeface="Calibri" panose="020F0502020204030204" pitchFamily="34" charset="0"/>
                <a:cs typeface="Calibri"/>
              </a:rPr>
              <a:t> aux élèves de justifier leurs réponses.</a:t>
            </a:r>
            <a:endParaRPr lang="fr-FR" sz="1800" i="0" dirty="0">
              <a:effectLst/>
              <a:latin typeface="Calibri" panose="020F0502020204030204" pitchFamily="34" charset="0"/>
              <a:ea typeface="Calibri" panose="020F0502020204030204" pitchFamily="34" charset="0"/>
              <a:cs typeface="Arial" panose="020B0604020202020204" pitchFamily="34" charset="0"/>
            </a:endParaRPr>
          </a:p>
          <a:p>
            <a:pPr marL="228600" indent="0"/>
            <a:endParaRPr lang="fr-FR" sz="1800" b="0" i="0" u="none" dirty="0">
              <a:effectLst/>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800" b="1" i="0" u="none" baseline="0" dirty="0">
                <a:latin typeface="Calibri"/>
                <a:cs typeface="Calibri"/>
              </a:rPr>
              <a:t>« </a:t>
            </a:r>
            <a:r>
              <a:rPr lang="fr-FR" sz="1800" b="1" i="0"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VFS est</a:t>
            </a:r>
            <a:r>
              <a:rPr lang="fr-FR" sz="1800" b="1" i="0" baseline="0"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 un triangle isocèle en V puisque</a:t>
            </a:r>
            <a:r>
              <a:rPr lang="fr-FR" sz="1800" b="1" i="0"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 </a:t>
            </a:r>
            <a:r>
              <a:rPr lang="fr-FR" sz="1800" b="1" i="0" u="none" dirty="0">
                <a:solidFill>
                  <a:srgbClr val="FF0000"/>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rPr>
              <a:t>VS = VF. </a:t>
            </a:r>
          </a:p>
          <a:p>
            <a:pPr marL="228600" indent="0"/>
            <a:r>
              <a:rPr lang="fr-FR" sz="1800" b="1" i="0" u="none" dirty="0">
                <a:solidFill>
                  <a:srgbClr val="FF0000"/>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rPr>
              <a:t>Un</a:t>
            </a:r>
            <a:r>
              <a:rPr lang="fr-FR" sz="1800" b="1" i="0" u="none" baseline="0" dirty="0">
                <a:solidFill>
                  <a:srgbClr val="FF0000"/>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rPr>
              <a:t> triangle isocèle a 2 côtés égaux. »</a:t>
            </a:r>
            <a:endParaRPr lang="fr-FR" sz="1800" b="1" i="0"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11</a:t>
            </a:fld>
            <a:endParaRPr lang="en-US" dirty="0">
              <a:latin typeface="Comic Sans MS" panose="030F0702030302020204" pitchFamily="66" charset="0"/>
            </a:endParaRPr>
          </a:p>
        </p:txBody>
      </p:sp>
    </p:spTree>
    <p:extLst>
      <p:ext uri="{BB962C8B-B14F-4D97-AF65-F5344CB8AC3E}">
        <p14:creationId xmlns:p14="http://schemas.microsoft.com/office/powerpoint/2010/main" val="1156190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noProof="0" dirty="0">
                    <a:latin typeface="Comic Sans MS" pitchFamily="66" charset="0"/>
                  </a:rPr>
                  <a:t>Note pour l’enseignant(e)</a:t>
                </a:r>
                <a:endParaRPr lang="fr-FR" sz="120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b="1" i="0" dirty="0">
                    <a:latin typeface="Comic Sans MS" pitchFamily="66" charset="0"/>
                  </a:rPr>
                  <a:t>Utilisez la</a:t>
                </a:r>
                <a:r>
                  <a:rPr lang="fr-FR" b="1" i="0" baseline="0" dirty="0">
                    <a:latin typeface="Comic Sans MS" pitchFamily="66" charset="0"/>
                  </a:rPr>
                  <a:t> figure pour répondre.</a:t>
                </a:r>
                <a:r>
                  <a:rPr lang="fr-FR" sz="1200" b="1" i="0" u="none" baseline="0" dirty="0">
                    <a:latin typeface="Comic Sans MS" pitchFamily="66" charset="0"/>
                    <a:cs typeface="Calibri"/>
                  </a:rPr>
                  <a:t> »</a:t>
                </a:r>
                <a:endParaRPr lang="fr-FR" sz="12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1" i="0" u="none" dirty="0">
                  <a:latin typeface="Comic Sans MS" pitchFamily="66" charset="0"/>
                </a:endParaRPr>
              </a:p>
              <a:p>
                <a:pPr marL="228600" indent="0"/>
                <a:r>
                  <a:rPr lang="fr-FR" sz="1000" b="0" i="0" u="none" dirty="0">
                    <a:effectLst/>
                    <a:highlight>
                      <a:srgbClr val="00FF00"/>
                    </a:highlight>
                    <a:latin typeface="Comic Sans MS" pitchFamily="66" charset="0"/>
                    <a:ea typeface="Calibri" panose="020F0502020204030204" pitchFamily="34" charset="0"/>
                    <a:cs typeface="Calibri"/>
                  </a:rPr>
                  <a:t>Demandez</a:t>
                </a:r>
                <a:r>
                  <a:rPr lang="fr-FR" sz="1000" b="0" i="0" u="none" baseline="0" dirty="0">
                    <a:effectLst/>
                    <a:highlight>
                      <a:srgbClr val="00FF00"/>
                    </a:highlight>
                    <a:latin typeface="Comic Sans MS" pitchFamily="66" charset="0"/>
                    <a:ea typeface="Calibri" panose="020F0502020204030204" pitchFamily="34" charset="0"/>
                    <a:cs typeface="Calibri"/>
                  </a:rPr>
                  <a:t> aux élèves de justifier leurs réponses.</a:t>
                </a:r>
                <a:endParaRPr lang="fr-FR" sz="1800" i="0" dirty="0">
                  <a:effectLst/>
                  <a:latin typeface="Comic Sans MS" pitchFamily="66" charset="0"/>
                  <a:ea typeface="Calibri" panose="020F0502020204030204" pitchFamily="34" charset="0"/>
                  <a:cs typeface="Arial" panose="020B0604020202020204" pitchFamily="34" charset="0"/>
                </a:endParaRPr>
              </a:p>
              <a:p>
                <a:pPr marL="228600" indent="0"/>
                <a:endParaRPr lang="fr-FR" sz="18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800" b="1" i="0" u="none" baseline="0" dirty="0">
                    <a:latin typeface="Comic Sans MS" pitchFamily="66" charset="0"/>
                    <a:cs typeface="Calibri"/>
                  </a:rPr>
                  <a:t>« </a:t>
                </a:r>
                <a:r>
                  <a:rPr lang="fr-FR" sz="1800" b="1" i="0" u="none" dirty="0">
                    <a:effectLst/>
                    <a:highlight>
                      <a:srgbClr val="00FFFF"/>
                    </a:highlight>
                    <a:latin typeface="Comic Sans MS" pitchFamily="66" charset="0"/>
                    <a:ea typeface="Calibri" panose="020F0502020204030204" pitchFamily="34" charset="0"/>
                    <a:cs typeface="Arial" panose="020B0604020202020204" pitchFamily="34" charset="0"/>
                  </a:rPr>
                  <a:t>Dans</a:t>
                </a:r>
                <a:r>
                  <a:rPr lang="fr-FR" sz="1800" b="1" i="0" u="none" baseline="0" dirty="0">
                    <a:effectLst/>
                    <a:highlight>
                      <a:srgbClr val="00FFFF"/>
                    </a:highlight>
                    <a:latin typeface="Comic Sans MS" pitchFamily="66" charset="0"/>
                    <a:ea typeface="Calibri" panose="020F0502020204030204" pitchFamily="34" charset="0"/>
                    <a:cs typeface="Arial" panose="020B0604020202020204" pitchFamily="34" charset="0"/>
                  </a:rPr>
                  <a:t> le triangle V</a:t>
                </a:r>
                <a:r>
                  <a:rPr lang="fr-FR" sz="1800" b="1" i="0" dirty="0">
                    <a:effectLst/>
                    <a:highlight>
                      <a:srgbClr val="00FFFF"/>
                    </a:highlight>
                    <a:latin typeface="Comic Sans MS" pitchFamily="66" charset="0"/>
                    <a:ea typeface="Times New Roman" panose="02020603050405020304" pitchFamily="18" charset="0"/>
                    <a:cs typeface="Arial" panose="020B0604020202020204" pitchFamily="34" charset="0"/>
                  </a:rPr>
                  <a:t>FS,</a:t>
                </a:r>
                <a:r>
                  <a:rPr lang="fr-FR" sz="1800" b="1" i="0" baseline="0" dirty="0">
                    <a:effectLst/>
                    <a:highlight>
                      <a:srgbClr val="00FFFF"/>
                    </a:highlight>
                    <a:latin typeface="Comic Sans MS" pitchFamily="66" charset="0"/>
                    <a:ea typeface="Times New Roman" panose="02020603050405020304" pitchFamily="18" charset="0"/>
                    <a:cs typeface="Arial" panose="020B0604020202020204" pitchFamily="34" charset="0"/>
                  </a:rPr>
                  <a:t> le sommet principal est V et les angles à la base sont </a:t>
                </a:r>
                <a:r>
                  <a:rPr lang="fr-FR" sz="1800" b="1" i="0" baseline="0" dirty="0">
                    <a:effectLst/>
                    <a:highlight>
                      <a:srgbClr val="00FFFF"/>
                    </a:highlight>
                    <a:latin typeface="Comic Sans MS" pitchFamily="66" charset="0"/>
                    <a:ea typeface="Times New Roman" panose="02020603050405020304" pitchFamily="18" charset="0"/>
                    <a:cs typeface="Calibri"/>
                  </a:rPr>
                  <a:t> </a:t>
                </a:r>
                <a14:m>
                  <m:oMath xmlns:m="http://schemas.openxmlformats.org/officeDocument/2006/math">
                    <m:acc>
                      <m:accPr>
                        <m:chr m:val="̂"/>
                        <m:ctrlPr>
                          <a:rPr lang="fr-FR" sz="1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800" b="1" i="1" smtClean="0">
                            <a:solidFill>
                              <a:schemeClr val="tx1">
                                <a:lumMod val="75000"/>
                                <a:lumOff val="25000"/>
                              </a:schemeClr>
                            </a:solidFill>
                            <a:effectLst/>
                            <a:latin typeface="Cambria Math"/>
                            <a:ea typeface="Calibri" panose="020F0502020204030204" pitchFamily="34" charset="0"/>
                            <a:cs typeface="Calibri" panose="020F0502020204030204" pitchFamily="34" charset="0"/>
                          </a:rPr>
                          <m:t>𝑽𝑺𝑭</m:t>
                        </m:r>
                      </m:e>
                    </m:acc>
                    <m:r>
                      <a:rPr lang="en-US" sz="1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fr-FR" sz="1800" b="1" i="0" dirty="0">
                    <a:solidFill>
                      <a:schemeClr val="tx1">
                        <a:lumMod val="75000"/>
                        <a:lumOff val="25000"/>
                      </a:schemeClr>
                    </a:solidFill>
                    <a:effectLst/>
                    <a:latin typeface="+mj-lt"/>
                    <a:ea typeface="Calibri" panose="020F0502020204030204" pitchFamily="34" charset="0"/>
                    <a:cs typeface="Calibri" panose="020F0502020204030204" pitchFamily="34" charset="0"/>
                  </a:rPr>
                  <a:t>et </a:t>
                </a:r>
                <a14:m>
                  <m:oMath xmlns:m="http://schemas.openxmlformats.org/officeDocument/2006/math">
                    <m:r>
                      <a:rPr lang="fr-FR" sz="1800" b="1" i="1" smtClean="0">
                        <a:solidFill>
                          <a:schemeClr val="tx1">
                            <a:lumMod val="75000"/>
                            <a:lumOff val="25000"/>
                          </a:schemeClr>
                        </a:solidFill>
                        <a:effectLst/>
                        <a:latin typeface="Cambria Math"/>
                        <a:ea typeface="Calibri" panose="020F0502020204030204" pitchFamily="34" charset="0"/>
                        <a:cs typeface="Calibri" panose="020F0502020204030204" pitchFamily="34" charset="0"/>
                      </a:rPr>
                      <m:t> </m:t>
                    </m:r>
                    <m:acc>
                      <m:accPr>
                        <m:chr m:val="̂"/>
                        <m:ctrlPr>
                          <a:rPr lang="fr-FR" sz="18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fr-FR" sz="1800" b="1" i="1" smtClean="0">
                            <a:solidFill>
                              <a:schemeClr val="tx1">
                                <a:lumMod val="75000"/>
                                <a:lumOff val="25000"/>
                              </a:schemeClr>
                            </a:solidFill>
                            <a:latin typeface="Cambria Math"/>
                            <a:ea typeface="Calibri" panose="020F0502020204030204" pitchFamily="34" charset="0"/>
                            <a:cs typeface="Calibri" panose="020F0502020204030204" pitchFamily="34" charset="0"/>
                          </a:rPr>
                          <m:t>𝑽𝑭𝑺</m:t>
                        </m:r>
                      </m:e>
                    </m:acc>
                  </m:oMath>
                </a14:m>
                <a:r>
                  <a:rPr lang="fr-FR" sz="1800" b="1" i="1" u="none" baseline="0" dirty="0">
                    <a:solidFill>
                      <a:srgbClr val="FF0000"/>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rPr>
                  <a:t>. »</a:t>
                </a:r>
                <a:endParaRPr lang="fr-FR" sz="18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endParaRPr>
              </a:p>
              <a:p>
                <a:endParaRPr lang="fr-FR" sz="1800" b="1" u="none"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Teaching suggestions</a:t>
                </a:r>
                <a:endParaRPr lang="en-US" sz="1800" b="1" u="sng" dirty="0">
                  <a:solidFill>
                    <a:schemeClr val="dk1"/>
                  </a:solidFill>
                  <a:latin typeface="Calibri"/>
                  <a:sym typeface="Calibri"/>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“Use the figure to answer.”</a:t>
                </a:r>
              </a:p>
              <a:p>
                <a:r>
                  <a:rPr lang="en-US" sz="1200" b="0" i="0" dirty="0">
                    <a:latin typeface="Calibri" panose="020F0502020204030204" pitchFamily="34" charset="0"/>
                    <a:cs typeface="Calibri" panose="020F0502020204030204" pitchFamily="34" charset="0"/>
                  </a:rPr>
                  <a:t>Note for the teacher: </a:t>
                </a:r>
                <a:r>
                  <a:rPr lang="en-US" sz="1200" dirty="0">
                    <a:latin typeface="Calibri" panose="020F0502020204030204" pitchFamily="34" charset="0"/>
                    <a:cs typeface="Calibri" panose="020F0502020204030204" pitchFamily="34" charset="0"/>
                  </a:rPr>
                  <a:t>Give students </a:t>
                </a:r>
                <a:r>
                  <a:rPr lang="en-US" sz="1200" b="0" u="none" dirty="0">
                    <a:solidFill>
                      <a:schemeClr val="bg1"/>
                    </a:solidFill>
                    <a:effectLst/>
                    <a:latin typeface="Comic Sans MS"/>
                    <a:cs typeface="Calibri" panose="020F0502020204030204" pitchFamily="34" charset="0"/>
                    <a:sym typeface="Comic Sans MS"/>
                  </a:rPr>
                  <a:t>some time to complete </a:t>
                </a:r>
                <a:r>
                  <a:rPr lang="en-US" sz="1200" b="0" dirty="0">
                    <a:solidFill>
                      <a:schemeClr val="bg1"/>
                    </a:solidFill>
                    <a:effectLst/>
                    <a:latin typeface="Comic Sans MS"/>
                    <a:sym typeface="Comic Sans MS"/>
                  </a:rPr>
                  <a:t>the activity.</a:t>
                </a:r>
              </a:p>
              <a:p>
                <a:r>
                  <a:rPr lang="en-US" sz="1200" b="0" u="none" dirty="0">
                    <a:effectLst/>
                  </a:rPr>
                  <a:t>Ask </a:t>
                </a:r>
                <a:r>
                  <a:rPr lang="en-US" sz="2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students to justify their answer.</a:t>
                </a:r>
                <a:endParaRPr lang="en-US" sz="2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none" dirty="0"/>
                  <a:t>Teaching suggestions</a:t>
                </a:r>
                <a:endParaRPr lang="en-US" sz="1800" b="1" u="sng" dirty="0">
                  <a:solidFill>
                    <a:schemeClr val="dk1"/>
                  </a:solidFill>
                  <a:latin typeface="Calibri"/>
                  <a:sym typeface="Calibri"/>
                </a:endParaRPr>
              </a:p>
              <a:p>
                <a:r>
                  <a:rPr lang="en-US" sz="1200" b="0" u="none" dirty="0">
                    <a:effectLst/>
                  </a:rPr>
                  <a:t>The teacher corrects the activity interactively.</a:t>
                </a:r>
                <a:endParaRPr lang="en-US" sz="1200" b="1" u="sng" dirty="0">
                  <a:effectLst/>
                  <a:highlight>
                    <a:srgbClr val="00FFFF"/>
                  </a:highlight>
                  <a:latin typeface="Times New Roman" panose="02020603050405020304" pitchFamily="18" charset="0"/>
                  <a:cs typeface="Arial" panose="020B0604020202020204" pitchFamily="34" charset="0"/>
                </a:endParaRPr>
              </a:p>
              <a:p>
                <a:r>
                  <a:rPr lang="en-US" sz="1200" b="0" u="none" dirty="0">
                    <a:latin typeface="Calibri"/>
                    <a:ea typeface="Calibri" panose="020F0502020204030204" pitchFamily="34" charset="0"/>
                    <a:cs typeface="Calibri"/>
                  </a:rPr>
                  <a:t>Teacher says: </a:t>
                </a:r>
                <a:r>
                  <a:rPr lang="en-US" sz="1200" b="1" i="1" u="none" dirty="0">
                    <a:latin typeface="Calibri"/>
                    <a:ea typeface="Calibri" panose="020F0502020204030204" pitchFamily="34" charset="0"/>
                    <a:cs typeface="Calibri"/>
                  </a:rPr>
                  <a:t>“</a:t>
                </a:r>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In triangle VFS, the principal vertex is </a:t>
                </a:r>
                <a:r>
                  <a:rPr lang="en-US" sz="1200" b="1" i="1" u="none" dirty="0">
                    <a:solidFill>
                      <a:srgbClr val="FF0000"/>
                    </a:solidFill>
                    <a:effectLst/>
                    <a:highlight>
                      <a:srgbClr val="00FFFF"/>
                    </a:highlight>
                    <a:latin typeface="Calibri" panose="020F0502020204030204" pitchFamily="34" charset="0"/>
                    <a:ea typeface="Times New Roman" panose="02020603050405020304" pitchFamily="18" charset="0"/>
                    <a:cs typeface="Arial" panose="020B0604020202020204" pitchFamily="34" charset="0"/>
                  </a:rPr>
                  <a:t>V </a:t>
                </a:r>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and the base angles are </a:t>
                </a:r>
                <a:r>
                  <a:rPr lang="en-US" sz="1200" b="1" i="0" u="none">
                    <a:solidFill>
                      <a:srgbClr val="FF0000"/>
                    </a:solidFill>
                    <a:effectLst/>
                    <a:highlight>
                      <a:srgbClr val="00FFFF"/>
                    </a:highlight>
                    <a:latin typeface="Cambria Math" panose="02040503050406030204" pitchFamily="18" charset="0"/>
                    <a:cs typeface="Calibri" panose="020F0502020204030204" pitchFamily="34" charset="0"/>
                  </a:rPr>
                  <a:t>(</a:t>
                </a:r>
                <a:r>
                  <a:rPr lang="en-US" sz="1200" b="1" i="0" u="none">
                    <a:solidFill>
                      <a:srgbClr val="FF0000"/>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𝑽𝑭𝑺) ̂</a:t>
                </a:r>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 and </a:t>
                </a:r>
                <a:r>
                  <a:rPr lang="en-US" sz="1200" b="1" i="0" u="none">
                    <a:solidFill>
                      <a:srgbClr val="FF0000"/>
                    </a:solidFill>
                    <a:effectLst/>
                    <a:highlight>
                      <a:srgbClr val="00FFFF"/>
                    </a:highlight>
                    <a:latin typeface="Cambria Math" panose="02040503050406030204" pitchFamily="18" charset="0"/>
                    <a:cs typeface="Calibri" panose="020F0502020204030204" pitchFamily="34" charset="0"/>
                  </a:rPr>
                  <a:t>(</a:t>
                </a:r>
                <a:r>
                  <a:rPr lang="en-US" sz="1200" b="1" i="0" u="none">
                    <a:solidFill>
                      <a:srgbClr val="FF0000"/>
                    </a:solidFill>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a:t>𝑽𝑺𝑭) ̂</a:t>
                </a:r>
                <a:r>
                  <a:rPr lang="en-US" sz="1200" b="1" i="1" u="none" dirty="0">
                    <a:effectLst/>
                    <a:highlight>
                      <a:srgbClr val="00FFFF"/>
                    </a:highlight>
                    <a:latin typeface="Calibri" panose="020F0502020204030204" pitchFamily="34" charset="0"/>
                    <a:ea typeface="Times New Roman" panose="02020603050405020304" pitchFamily="18" charset="0"/>
                    <a:cs typeface="Arial" panose="020B0604020202020204" pitchFamily="34" charset="0"/>
                  </a:rPr>
                  <a:t>.”</a:t>
                </a:r>
              </a:p>
              <a:p>
                <a:endParaRPr lang="en-US" sz="12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12</a:t>
            </a:fld>
            <a:endParaRPr lang="en-US" dirty="0">
              <a:latin typeface="Comic Sans MS" panose="030F0702030302020204" pitchFamily="66" charset="0"/>
            </a:endParaRPr>
          </a:p>
        </p:txBody>
      </p:sp>
    </p:spTree>
    <p:extLst>
      <p:ext uri="{BB962C8B-B14F-4D97-AF65-F5344CB8AC3E}">
        <p14:creationId xmlns:p14="http://schemas.microsoft.com/office/powerpoint/2010/main" val="2827373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noProof="0" dirty="0">
                <a:latin typeface="Comic Sans MS" pitchFamily="66" charset="0"/>
              </a:rPr>
              <a:t>Note pour l’enseignant(e)</a:t>
            </a:r>
            <a:endParaRPr lang="fr-FR" sz="120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b="1" i="0" dirty="0">
                <a:latin typeface="Comic Sans MS" pitchFamily="66" charset="0"/>
              </a:rPr>
              <a:t>Utilisez la</a:t>
            </a:r>
            <a:r>
              <a:rPr lang="fr-FR" b="1" i="0" baseline="0" dirty="0">
                <a:latin typeface="Comic Sans MS" pitchFamily="66" charset="0"/>
              </a:rPr>
              <a:t> figure pour répondre.</a:t>
            </a:r>
            <a:r>
              <a:rPr lang="fr-FR" sz="1200" b="1" i="0" u="none" baseline="0" dirty="0">
                <a:latin typeface="Comic Sans MS" pitchFamily="66" charset="0"/>
                <a:cs typeface="Calibri"/>
              </a:rPr>
              <a:t> »</a:t>
            </a:r>
            <a:endParaRPr lang="fr-FR" sz="12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1" i="0" u="none" dirty="0">
              <a:latin typeface="Comic Sans MS" pitchFamily="66" charset="0"/>
            </a:endParaRPr>
          </a:p>
          <a:p>
            <a:pPr marL="228600" indent="0"/>
            <a:r>
              <a:rPr lang="fr-FR" sz="1000" b="0" i="0" u="none" dirty="0">
                <a:effectLst/>
                <a:highlight>
                  <a:srgbClr val="00FF00"/>
                </a:highlight>
                <a:latin typeface="Comic Sans MS" pitchFamily="66" charset="0"/>
                <a:ea typeface="Calibri" panose="020F0502020204030204" pitchFamily="34" charset="0"/>
                <a:cs typeface="Calibri"/>
              </a:rPr>
              <a:t>Demandez</a:t>
            </a:r>
            <a:r>
              <a:rPr lang="fr-FR" sz="1000" b="0" i="0" u="none" baseline="0" dirty="0">
                <a:effectLst/>
                <a:highlight>
                  <a:srgbClr val="00FF00"/>
                </a:highlight>
                <a:latin typeface="Comic Sans MS" pitchFamily="66" charset="0"/>
                <a:ea typeface="Calibri" panose="020F0502020204030204" pitchFamily="34" charset="0"/>
                <a:cs typeface="Calibri"/>
              </a:rPr>
              <a:t> aux élèves de justifier leurs réponses.</a:t>
            </a:r>
            <a:endParaRPr lang="fr-FR" sz="1800" i="0" dirty="0">
              <a:effectLst/>
              <a:latin typeface="Comic Sans MS" pitchFamily="66" charset="0"/>
              <a:ea typeface="Calibri" panose="020F0502020204030204" pitchFamily="34" charset="0"/>
              <a:cs typeface="Arial" panose="020B0604020202020204" pitchFamily="34" charset="0"/>
            </a:endParaRPr>
          </a:p>
          <a:p>
            <a:pPr marL="228600" indent="0"/>
            <a:endParaRPr lang="fr-FR" sz="18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0" i="0" dirty="0">
                <a:latin typeface="Comic Sans MS" pitchFamily="66" charset="0"/>
              </a:rPr>
              <a:t>L’enseignant</a:t>
            </a:r>
            <a:r>
              <a:rPr lang="fr-FR" sz="1000" b="0" i="0" baseline="0" dirty="0">
                <a:latin typeface="Comic Sans MS" pitchFamily="66" charset="0"/>
              </a:rPr>
              <a:t>(e) dit : </a:t>
            </a:r>
            <a:r>
              <a:rPr lang="fr-FR" sz="1800" b="1" i="0" u="none" baseline="0" dirty="0">
                <a:latin typeface="Comic Sans MS" pitchFamily="66" charset="0"/>
                <a:cs typeface="Calibri"/>
              </a:rPr>
              <a:t>« </a:t>
            </a:r>
            <a:r>
              <a:rPr lang="fr-FR" sz="1800" b="1" i="0" u="none" dirty="0">
                <a:effectLst/>
                <a:latin typeface="Comic Sans MS" pitchFamily="66" charset="0"/>
                <a:ea typeface="Times New Roman" panose="02020603050405020304" pitchFamily="18" charset="0"/>
                <a:cs typeface="Arial" panose="020B0604020202020204" pitchFamily="34" charset="0"/>
              </a:rPr>
              <a:t>[SF] est la base du triangle VSF. »</a:t>
            </a:r>
            <a:endParaRPr lang="fr-FR" sz="1800" b="1" i="0" u="none" dirty="0">
              <a:latin typeface="Comic Sans MS" pitchFamily="66" charset="0"/>
            </a:endParaRPr>
          </a:p>
          <a:p>
            <a:endParaRPr lang="en-US" sz="1800" b="0" u="none" dirty="0">
              <a:effectLst/>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13</a:t>
            </a:fld>
            <a:endParaRPr lang="en-US" dirty="0">
              <a:latin typeface="Comic Sans MS" panose="030F0702030302020204" pitchFamily="66" charset="0"/>
            </a:endParaRPr>
          </a:p>
        </p:txBody>
      </p:sp>
    </p:spTree>
    <p:extLst>
      <p:ext uri="{BB962C8B-B14F-4D97-AF65-F5344CB8AC3E}">
        <p14:creationId xmlns:p14="http://schemas.microsoft.com/office/powerpoint/2010/main" val="17061250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noProof="0" dirty="0">
                <a:latin typeface="Comic Sans MS" pitchFamily="66" charset="0"/>
              </a:rPr>
              <a:t>Note pour l’enseignant(e)</a:t>
            </a:r>
            <a:endParaRPr lang="fr-FR" sz="120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b="1" i="0" dirty="0">
                <a:latin typeface="Comic Sans MS" pitchFamily="66" charset="0"/>
              </a:rPr>
              <a:t>Utilisez la</a:t>
            </a:r>
            <a:r>
              <a:rPr lang="fr-FR" b="1" i="0" baseline="0" dirty="0">
                <a:latin typeface="Comic Sans MS" pitchFamily="66" charset="0"/>
              </a:rPr>
              <a:t> figure pour répondre.</a:t>
            </a:r>
            <a:r>
              <a:rPr lang="fr-FR" sz="1200" b="1" i="0" u="none" baseline="0" dirty="0">
                <a:latin typeface="Comic Sans MS" pitchFamily="66" charset="0"/>
                <a:cs typeface="Calibri"/>
              </a:rPr>
              <a:t> »</a:t>
            </a:r>
            <a:endParaRPr lang="fr-FR" sz="12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1" i="0" u="none" dirty="0">
              <a:latin typeface="Comic Sans MS" pitchFamily="66" charset="0"/>
            </a:endParaRPr>
          </a:p>
          <a:p>
            <a:pPr marL="228600" indent="0"/>
            <a:r>
              <a:rPr lang="fr-FR" sz="1000" b="0" i="0" u="none" dirty="0">
                <a:effectLst/>
                <a:highlight>
                  <a:srgbClr val="00FF00"/>
                </a:highlight>
                <a:latin typeface="Comic Sans MS" pitchFamily="66" charset="0"/>
                <a:ea typeface="Calibri" panose="020F0502020204030204" pitchFamily="34" charset="0"/>
                <a:cs typeface="Calibri"/>
              </a:rPr>
              <a:t>Demandez</a:t>
            </a:r>
            <a:r>
              <a:rPr lang="fr-FR" sz="1000" b="0" i="0" u="none" baseline="0" dirty="0">
                <a:effectLst/>
                <a:highlight>
                  <a:srgbClr val="00FF00"/>
                </a:highlight>
                <a:latin typeface="Comic Sans MS" pitchFamily="66" charset="0"/>
                <a:ea typeface="Calibri" panose="020F0502020204030204" pitchFamily="34" charset="0"/>
                <a:cs typeface="Calibri"/>
              </a:rPr>
              <a:t> aux élèves de justifier leurs réponses.</a:t>
            </a:r>
            <a:endParaRPr lang="fr-FR" sz="1800" i="0" dirty="0">
              <a:effectLst/>
              <a:latin typeface="Comic Sans MS" pitchFamily="66" charset="0"/>
              <a:ea typeface="Calibri" panose="020F0502020204030204" pitchFamily="34" charset="0"/>
              <a:cs typeface="Arial" panose="020B0604020202020204" pitchFamily="34" charset="0"/>
            </a:endParaRPr>
          </a:p>
          <a:p>
            <a:pPr marL="228600" indent="0"/>
            <a:endParaRPr lang="fr-FR" sz="18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a:t>
            </a:r>
            <a:r>
              <a:rPr lang="fr-FR" sz="1800" b="1" i="0" u="none" baseline="0" dirty="0">
                <a:latin typeface="Comic Sans MS" pitchFamily="66" charset="0"/>
                <a:cs typeface="Calibri"/>
              </a:rPr>
              <a:t> « </a:t>
            </a:r>
            <a:r>
              <a:rPr lang="fr-FR" sz="1800" b="1" i="0" u="none" dirty="0">
                <a:effectLst/>
                <a:latin typeface="Comic Sans MS" pitchFamily="66" charset="0"/>
                <a:ea typeface="Times New Roman" panose="02020603050405020304" pitchFamily="18" charset="0"/>
                <a:cs typeface="Arial" panose="020B0604020202020204" pitchFamily="34" charset="0"/>
              </a:rPr>
              <a:t>FCD est un triangle rectangle puisqu’il a 2 côtés</a:t>
            </a:r>
            <a:r>
              <a:rPr lang="fr-FR" sz="1800" b="1" i="0" u="none" baseline="0" dirty="0">
                <a:effectLst/>
                <a:latin typeface="Comic Sans MS" pitchFamily="66" charset="0"/>
                <a:ea typeface="Times New Roman" panose="02020603050405020304" pitchFamily="18" charset="0"/>
                <a:cs typeface="Arial" panose="020B0604020202020204" pitchFamily="34" charset="0"/>
              </a:rPr>
              <a:t> perpendiculaires. Il a un angle droit. »</a:t>
            </a:r>
            <a:endParaRPr lang="fr-FR" sz="1200" b="1" i="0" u="sng" dirty="0">
              <a:effectLst/>
              <a:highlight>
                <a:srgbClr val="00FFFF"/>
              </a:highlight>
              <a:latin typeface="Comic Sans MS" pitchFamily="66" charset="0"/>
              <a:ea typeface="Times New Roman" panose="02020603050405020304" pitchFamily="18" charset="0"/>
              <a:cs typeface="Arial" panose="020B0604020202020204" pitchFamily="34" charset="0"/>
            </a:endParaRPr>
          </a:p>
          <a:p>
            <a:endParaRPr lang="fr-FR" sz="1800" i="0"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14</a:t>
            </a:fld>
            <a:endParaRPr lang="en-US" dirty="0">
              <a:latin typeface="Comic Sans MS" panose="030F0702030302020204" pitchFamily="66" charset="0"/>
            </a:endParaRPr>
          </a:p>
        </p:txBody>
      </p:sp>
    </p:spTree>
    <p:extLst>
      <p:ext uri="{BB962C8B-B14F-4D97-AF65-F5344CB8AC3E}">
        <p14:creationId xmlns:p14="http://schemas.microsoft.com/office/powerpoint/2010/main" val="2235415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noProof="0" dirty="0">
                    <a:latin typeface="Comic Sans MS" pitchFamily="66" charset="0"/>
                  </a:rPr>
                  <a:t>Note pour l’enseignant(e)</a:t>
                </a:r>
                <a:endParaRPr lang="fr-FR" sz="120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b="1" i="0" dirty="0">
                    <a:latin typeface="Comic Sans MS" pitchFamily="66" charset="0"/>
                  </a:rPr>
                  <a:t>Utilisez la</a:t>
                </a:r>
                <a:r>
                  <a:rPr lang="fr-FR" b="1" i="0" baseline="0" dirty="0">
                    <a:latin typeface="Comic Sans MS" pitchFamily="66" charset="0"/>
                  </a:rPr>
                  <a:t> figure pour répondre.</a:t>
                </a:r>
                <a:r>
                  <a:rPr lang="fr-FR" sz="1200" b="1" i="0" u="none" baseline="0" dirty="0">
                    <a:latin typeface="Comic Sans MS" pitchFamily="66" charset="0"/>
                    <a:cs typeface="Calibri"/>
                  </a:rPr>
                  <a:t> »</a:t>
                </a:r>
                <a:endParaRPr lang="fr-FR" sz="12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1" i="0" u="none" dirty="0">
                  <a:latin typeface="Comic Sans MS" pitchFamily="66" charset="0"/>
                </a:endParaRPr>
              </a:p>
              <a:p>
                <a:pPr marL="228600" indent="0"/>
                <a:r>
                  <a:rPr lang="fr-FR" sz="1000" b="0" i="0" u="none" dirty="0">
                    <a:effectLst/>
                    <a:highlight>
                      <a:srgbClr val="00FF00"/>
                    </a:highlight>
                    <a:latin typeface="Comic Sans MS" pitchFamily="66" charset="0"/>
                    <a:ea typeface="Calibri" panose="020F0502020204030204" pitchFamily="34" charset="0"/>
                    <a:cs typeface="Calibri"/>
                  </a:rPr>
                  <a:t>Demandez</a:t>
                </a:r>
                <a:r>
                  <a:rPr lang="fr-FR" sz="1000" b="0" i="0" u="none" baseline="0" dirty="0">
                    <a:effectLst/>
                    <a:highlight>
                      <a:srgbClr val="00FF00"/>
                    </a:highlight>
                    <a:latin typeface="Comic Sans MS" pitchFamily="66" charset="0"/>
                    <a:ea typeface="Calibri" panose="020F0502020204030204" pitchFamily="34" charset="0"/>
                    <a:cs typeface="Calibri"/>
                  </a:rPr>
                  <a:t> aux élèves de justifier leurs réponses.</a:t>
                </a:r>
                <a:endParaRPr lang="fr-FR" sz="1800" i="0" dirty="0">
                  <a:effectLst/>
                  <a:latin typeface="Comic Sans MS" pitchFamily="66" charset="0"/>
                  <a:ea typeface="Calibri" panose="020F0502020204030204" pitchFamily="34" charset="0"/>
                  <a:cs typeface="Arial" panose="020B0604020202020204" pitchFamily="34" charset="0"/>
                </a:endParaRPr>
              </a:p>
              <a:p>
                <a:pPr marL="228600" indent="0"/>
                <a:endParaRPr lang="fr-FR" sz="18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0" i="0" dirty="0">
                    <a:latin typeface="Comic Sans MS" pitchFamily="66" charset="0"/>
                  </a:rPr>
                  <a:t>L’enseignant</a:t>
                </a:r>
                <a:r>
                  <a:rPr lang="fr-FR" sz="1000" b="0" i="0" baseline="0" dirty="0">
                    <a:latin typeface="Comic Sans MS" pitchFamily="66" charset="0"/>
                  </a:rPr>
                  <a:t>(e) dit :</a:t>
                </a:r>
                <a:r>
                  <a:rPr lang="fr-FR" sz="1200" b="1" i="0" u="none" baseline="0" dirty="0">
                    <a:latin typeface="Comic Sans MS" pitchFamily="66" charset="0"/>
                    <a:cs typeface="Calibri"/>
                  </a:rPr>
                  <a:t> « </a:t>
                </a:r>
                <a:r>
                  <a:rPr lang="fr-FR" sz="1200" b="1" i="0" u="none" dirty="0">
                    <a:effectLst/>
                    <a:highlight>
                      <a:srgbClr val="00FFFF"/>
                    </a:highlight>
                    <a:latin typeface="Comic Sans MS" pitchFamily="66" charset="0"/>
                    <a:ea typeface="Calibri" panose="020F0502020204030204" pitchFamily="34" charset="0"/>
                    <a:cs typeface="Arial" panose="020B0604020202020204" pitchFamily="34" charset="0"/>
                  </a:rPr>
                  <a:t>Les</a:t>
                </a:r>
                <a:r>
                  <a:rPr lang="fr-FR" sz="1200" b="1" i="0" u="none" baseline="0" dirty="0">
                    <a:effectLst/>
                    <a:highlight>
                      <a:srgbClr val="00FFFF"/>
                    </a:highlight>
                    <a:latin typeface="Comic Sans MS" pitchFamily="66" charset="0"/>
                    <a:ea typeface="Calibri" panose="020F0502020204030204" pitchFamily="34" charset="0"/>
                    <a:cs typeface="Arial" panose="020B0604020202020204" pitchFamily="34" charset="0"/>
                  </a:rPr>
                  <a:t> côtés de l’angle</a:t>
                </a:r>
                <a14:m>
                  <m:oMath xmlns:m="http://schemas.openxmlformats.org/officeDocument/2006/math">
                    <m:r>
                      <a:rPr lang="fr-FR" sz="1100" b="1" i="0" u="none">
                        <a:effectLst/>
                        <a:highlight>
                          <a:srgbClr val="00FFFF"/>
                        </a:highlight>
                        <a:latin typeface="Cambria Math" panose="02040503050406030204" pitchFamily="18" charset="0"/>
                        <a:ea typeface="Times New Roman" panose="02020603050405020304" pitchFamily="18" charset="0"/>
                        <a:cs typeface="Calibri" panose="020F0502020204030204" pitchFamily="34" charset="0"/>
                      </a:rPr>
                      <m:t> </m:t>
                    </m:r>
                    <m:acc>
                      <m:accPr>
                        <m:chr m:val="̂"/>
                        <m:ctrlPr>
                          <a:rPr lang="fr-FR" b="1" i="1" smtClean="0">
                            <a:latin typeface="Cambria Math" panose="02040503050406030204" pitchFamily="18" charset="0"/>
                          </a:rPr>
                        </m:ctrlPr>
                      </m:accPr>
                      <m:e>
                        <m:r>
                          <a:rPr lang="fr-FR" b="1" i="0">
                            <a:latin typeface="Cambria Math" panose="02040503050406030204" pitchFamily="18" charset="0"/>
                          </a:rPr>
                          <m:t>𝐅𝐂𝐃</m:t>
                        </m:r>
                      </m:e>
                    </m:acc>
                  </m:oMath>
                </a14:m>
                <a:r>
                  <a:rPr lang="fr-FR" i="0" baseline="0" dirty="0">
                    <a:latin typeface="Comic Sans MS" pitchFamily="66" charset="0"/>
                  </a:rPr>
                  <a:t> </a:t>
                </a:r>
                <a:r>
                  <a:rPr lang="fr-FR" sz="1200" b="1" i="0" u="none" dirty="0">
                    <a:effectLst/>
                    <a:highlight>
                      <a:srgbClr val="00FFFF"/>
                    </a:highlight>
                    <a:latin typeface="Comic Sans MS" pitchFamily="66" charset="0"/>
                    <a:ea typeface="Times New Roman" panose="02020603050405020304" pitchFamily="18" charset="0"/>
                    <a:cs typeface="Arial" panose="020B0604020202020204" pitchFamily="34" charset="0"/>
                  </a:rPr>
                  <a:t>sont </a:t>
                </a:r>
                <a:r>
                  <a:rPr lang="fr-FR" sz="1200" b="1" i="0" u="none" dirty="0">
                    <a:solidFill>
                      <a:srgbClr val="FF0000"/>
                    </a:solidFill>
                    <a:effectLst/>
                    <a:highlight>
                      <a:srgbClr val="00FFFF"/>
                    </a:highlight>
                    <a:latin typeface="Comic Sans MS" pitchFamily="66" charset="0"/>
                    <a:ea typeface="Times New Roman" panose="02020603050405020304" pitchFamily="18" charset="0"/>
                    <a:cs typeface="Arial" panose="020B0604020202020204" pitchFamily="34" charset="0"/>
                  </a:rPr>
                  <a:t>[FC] et [DC]. »</a:t>
                </a:r>
                <a:endParaRPr lang="fr-FR" i="0" dirty="0">
                  <a:latin typeface="Comic Sans MS" panose="030F0702030302020204" pitchFamily="66"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1800" b="1" dirty="0">
                    <a:solidFill>
                      <a:schemeClr val="bg1"/>
                    </a:solidFill>
                    <a:latin typeface="Comic Sans MS"/>
                    <a:sym typeface="Comic Sans MS"/>
                  </a:rPr>
                  <a:t>Use your figure and answer the question</a:t>
                </a:r>
                <a:endParaRPr lang="en-US" sz="1800" b="1" i="1" dirty="0">
                  <a:solidFill>
                    <a:schemeClr val="bg1"/>
                  </a:solidFill>
                  <a:latin typeface="Comic Sans MS"/>
                  <a:cs typeface="Calibri" panose="020F0502020204030204" pitchFamily="34" charset="0"/>
                  <a:sym typeface="Comic Sans MS"/>
                </a:endParaRPr>
              </a:p>
              <a:p>
                <a:pPr marL="342900" marR="0" lvl="0" indent="-342900" rtl="0">
                  <a:lnSpc>
                    <a:spcPct val="150000"/>
                  </a:lnSpc>
                  <a:spcBef>
                    <a:spcPts val="0"/>
                  </a:spcBef>
                  <a:spcAft>
                    <a:spcPts val="800"/>
                  </a:spcAft>
                  <a:buFont typeface="Calibri" panose="020F0502020204030204" pitchFamily="34" charset="0"/>
                  <a:buChar char="-"/>
                </a:pPr>
                <a:r>
                  <a:rPr lang="en-US" sz="1800" dirty="0">
                    <a:effectLst/>
                    <a:latin typeface="Calibri" panose="020F0502020204030204" pitchFamily="34" charset="0"/>
                    <a:ea typeface="Times New Roman" panose="02020603050405020304" pitchFamily="18" charset="0"/>
                    <a:cs typeface="Arial" panose="020B0604020202020204" pitchFamily="34" charset="0"/>
                  </a:rPr>
                  <a:t>The sides of angle </a:t>
                </a:r>
                <a:r>
                  <a:rPr lang="en-US" sz="1800" i="0">
                    <a:effectLst/>
                    <a:latin typeface="Cambria Math" panose="02040503050406030204" pitchFamily="18" charset="0"/>
                    <a:cs typeface="Calibri" panose="020F0502020204030204" pitchFamily="34" charset="0"/>
                  </a:rPr>
                  <a:t>(</a:t>
                </a:r>
                <a:r>
                  <a:rPr lang="en-US" sz="1800" i="0">
                    <a:effectLst/>
                    <a:latin typeface="Cambria Math" panose="02040503050406030204" pitchFamily="18" charset="0"/>
                    <a:ea typeface="Times New Roman" panose="02020603050405020304" pitchFamily="18" charset="0"/>
                    <a:cs typeface="Calibri" panose="020F0502020204030204" pitchFamily="34" charset="0"/>
                  </a:rPr>
                  <a:t>𝐹𝐶𝐷) ̂  </a:t>
                </a:r>
                <a:r>
                  <a:rPr lang="en-US" sz="1800" dirty="0">
                    <a:effectLst/>
                    <a:latin typeface="Calibri" panose="020F0502020204030204" pitchFamily="34" charset="0"/>
                    <a:ea typeface="Times New Roman" panose="02020603050405020304" pitchFamily="18" charset="0"/>
                    <a:cs typeface="Arial" panose="020B0604020202020204" pitchFamily="34" charset="0"/>
                  </a:rPr>
                  <a:t>are ___________</a:t>
                </a:r>
              </a:p>
              <a:p>
                <a:pPr marL="628650" marR="0">
                  <a:lnSpc>
                    <a:spcPct val="107000"/>
                  </a:lnSpc>
                  <a:spcBef>
                    <a:spcPts val="0"/>
                  </a:spcBef>
                  <a:spcAft>
                    <a:spcPts val="800"/>
                  </a:spcAft>
                </a:pPr>
                <a:endParaRPr lang="en-US" sz="1800" b="1" i="1" dirty="0">
                  <a:latin typeface="Calibri" panose="020F0502020204030204" pitchFamily="34" charset="0"/>
                  <a:cs typeface="Calibri" panose="020F0502020204030204" pitchFamily="34" charset="0"/>
                </a:endParaRPr>
              </a:p>
              <a:p>
                <a:pPr marL="628650" marR="0">
                  <a:lnSpc>
                    <a:spcPct val="107000"/>
                  </a:lnSpc>
                  <a:spcBef>
                    <a:spcPts val="0"/>
                  </a:spcBef>
                  <a:spcAft>
                    <a:spcPts val="800"/>
                  </a:spcAft>
                </a:pPr>
                <a:endParaRPr lang="en-US" sz="1800" b="1" i="1" dirty="0">
                  <a:latin typeface="Calibri" panose="020F0502020204030204" pitchFamily="34" charset="0"/>
                  <a:cs typeface="Calibri" panose="020F0502020204030204" pitchFamily="34" charset="0"/>
                </a:endParaRPr>
              </a:p>
              <a:p>
                <a:pPr marL="628650" marR="0">
                  <a:lnSpc>
                    <a:spcPct val="107000"/>
                  </a:lnSpc>
                  <a:spcBef>
                    <a:spcPts val="0"/>
                  </a:spcBef>
                  <a:spcAft>
                    <a:spcPts val="800"/>
                  </a:spcAft>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3</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15</a:t>
            </a:fld>
            <a:endParaRPr lang="en-US" dirty="0">
              <a:latin typeface="Comic Sans MS" panose="030F0702030302020204" pitchFamily="66" charset="0"/>
            </a:endParaRPr>
          </a:p>
        </p:txBody>
      </p:sp>
    </p:spTree>
    <p:extLst>
      <p:ext uri="{BB962C8B-B14F-4D97-AF65-F5344CB8AC3E}">
        <p14:creationId xmlns:p14="http://schemas.microsoft.com/office/powerpoint/2010/main" val="2182847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noProof="0" dirty="0">
                <a:latin typeface="Comic Sans MS" pitchFamily="66" charset="0"/>
              </a:rPr>
              <a:t>Note pour l’enseignant(e)</a:t>
            </a:r>
            <a:endParaRPr lang="fr-FR" sz="120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b="1" i="0" dirty="0">
                <a:latin typeface="Comic Sans MS" pitchFamily="66" charset="0"/>
              </a:rPr>
              <a:t>Utilisez la</a:t>
            </a:r>
            <a:r>
              <a:rPr lang="fr-FR" b="1" i="0" baseline="0" dirty="0">
                <a:latin typeface="Comic Sans MS" pitchFamily="66" charset="0"/>
              </a:rPr>
              <a:t> figure pour répondre. »</a:t>
            </a:r>
            <a:endParaRPr lang="fr-FR" sz="12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1" i="0" u="none" dirty="0">
              <a:latin typeface="Comic Sans MS" pitchFamily="66" charset="0"/>
            </a:endParaRPr>
          </a:p>
          <a:p>
            <a:pPr marL="228600" indent="0"/>
            <a:r>
              <a:rPr lang="fr-FR" sz="1000" b="0" i="0" u="none" dirty="0">
                <a:effectLst/>
                <a:highlight>
                  <a:srgbClr val="00FF00"/>
                </a:highlight>
                <a:latin typeface="Comic Sans MS" pitchFamily="66" charset="0"/>
                <a:ea typeface="Calibri" panose="020F0502020204030204" pitchFamily="34" charset="0"/>
                <a:cs typeface="Calibri"/>
              </a:rPr>
              <a:t>Demandez</a:t>
            </a:r>
            <a:r>
              <a:rPr lang="fr-FR" sz="1000" b="0" i="0" u="none" baseline="0" dirty="0">
                <a:effectLst/>
                <a:highlight>
                  <a:srgbClr val="00FF00"/>
                </a:highlight>
                <a:latin typeface="Comic Sans MS" pitchFamily="66" charset="0"/>
                <a:ea typeface="Calibri" panose="020F0502020204030204" pitchFamily="34" charset="0"/>
                <a:cs typeface="Calibri"/>
              </a:rPr>
              <a:t> aux élèves de justifier leurs réponses.</a:t>
            </a:r>
            <a:endParaRPr lang="fr-FR" sz="1800" i="0" dirty="0">
              <a:effectLst/>
              <a:latin typeface="Comic Sans MS" pitchFamily="66" charset="0"/>
              <a:ea typeface="Calibri" panose="020F0502020204030204" pitchFamily="34" charset="0"/>
              <a:cs typeface="Arial" panose="020B0604020202020204" pitchFamily="34" charset="0"/>
            </a:endParaRPr>
          </a:p>
          <a:p>
            <a:pPr marL="228600" indent="0"/>
            <a:endParaRPr lang="fr-FR" sz="18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800" b="1" i="0" u="none" baseline="0" dirty="0">
                <a:latin typeface="Comic Sans MS" pitchFamily="66" charset="0"/>
                <a:cs typeface="Calibri"/>
              </a:rPr>
              <a:t>« </a:t>
            </a:r>
            <a:r>
              <a:rPr lang="fr-FR" sz="1800" b="1" i="0" u="none" dirty="0">
                <a:effectLst/>
                <a:highlight>
                  <a:srgbClr val="00FFFF"/>
                </a:highlight>
                <a:latin typeface="Comic Sans MS" pitchFamily="66" charset="0"/>
                <a:ea typeface="Calibri" panose="020F0502020204030204" pitchFamily="34" charset="0"/>
                <a:cs typeface="Arial" panose="020B0604020202020204" pitchFamily="34" charset="0"/>
              </a:rPr>
              <a:t>Dans</a:t>
            </a:r>
            <a:r>
              <a:rPr lang="fr-FR" sz="1800" b="1" i="0" u="none" baseline="0" dirty="0">
                <a:effectLst/>
                <a:highlight>
                  <a:srgbClr val="00FFFF"/>
                </a:highlight>
                <a:latin typeface="Comic Sans MS" pitchFamily="66" charset="0"/>
                <a:ea typeface="Calibri" panose="020F0502020204030204" pitchFamily="34" charset="0"/>
                <a:cs typeface="Arial" panose="020B0604020202020204" pitchFamily="34" charset="0"/>
              </a:rPr>
              <a:t> le </a:t>
            </a:r>
            <a:r>
              <a:rPr lang="fr-FR" sz="1800" b="1" i="0" dirty="0">
                <a:effectLst/>
                <a:highlight>
                  <a:srgbClr val="00FFFF"/>
                </a:highlight>
                <a:latin typeface="Comic Sans MS" pitchFamily="66" charset="0"/>
                <a:ea typeface="Times New Roman" panose="02020603050405020304" pitchFamily="18" charset="0"/>
                <a:cs typeface="Arial" panose="020B0604020202020204" pitchFamily="34" charset="0"/>
              </a:rPr>
              <a:t>triangle DCF, [FD] est</a:t>
            </a:r>
            <a:r>
              <a:rPr lang="fr-FR" sz="1800" b="1" i="0" baseline="0" dirty="0">
                <a:effectLst/>
                <a:highlight>
                  <a:srgbClr val="00FFFF"/>
                </a:highlight>
                <a:latin typeface="Comic Sans MS" pitchFamily="66" charset="0"/>
                <a:ea typeface="Times New Roman" panose="02020603050405020304" pitchFamily="18" charset="0"/>
                <a:cs typeface="Arial" panose="020B0604020202020204" pitchFamily="34" charset="0"/>
              </a:rPr>
              <a:t> l’h</a:t>
            </a:r>
            <a:r>
              <a:rPr lang="fr-FR" sz="1800" b="1" i="0" u="none" dirty="0">
                <a:solidFill>
                  <a:srgbClr val="FF0000"/>
                </a:solidFill>
                <a:effectLst/>
                <a:highlight>
                  <a:srgbClr val="00FFFF"/>
                </a:highlight>
                <a:latin typeface="Comic Sans MS" pitchFamily="66" charset="0"/>
                <a:ea typeface="Times New Roman" panose="02020603050405020304" pitchFamily="18" charset="0"/>
                <a:cs typeface="Arial" panose="020B0604020202020204" pitchFamily="34" charset="0"/>
              </a:rPr>
              <a:t>ypoténuse</a:t>
            </a:r>
            <a:r>
              <a:rPr lang="fr-FR" sz="1800" b="1" i="0" dirty="0">
                <a:effectLst/>
                <a:highlight>
                  <a:srgbClr val="00FFFF"/>
                </a:highlight>
                <a:latin typeface="Comic Sans MS" pitchFamily="66" charset="0"/>
                <a:ea typeface="Times New Roman" panose="02020603050405020304" pitchFamily="18"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800" b="1" i="0" u="sng" dirty="0">
              <a:effectLst/>
              <a:highlight>
                <a:srgbClr val="00FF00"/>
              </a:highlight>
              <a:latin typeface="Comic Sans MS" pitchFamily="66"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16</a:t>
            </a:fld>
            <a:endParaRPr lang="en-US" dirty="0">
              <a:latin typeface="Comic Sans MS" panose="030F0702030302020204" pitchFamily="66" charset="0"/>
            </a:endParaRPr>
          </a:p>
        </p:txBody>
      </p:sp>
    </p:spTree>
    <p:extLst>
      <p:ext uri="{BB962C8B-B14F-4D97-AF65-F5344CB8AC3E}">
        <p14:creationId xmlns:p14="http://schemas.microsoft.com/office/powerpoint/2010/main" val="14477680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noProof="0" dirty="0">
                    <a:latin typeface="Comic Sans MS" pitchFamily="66" charset="0"/>
                  </a:rPr>
                  <a:t>Note pour l’enseignant(e)</a:t>
                </a:r>
                <a:endParaRPr lang="fr-FR" sz="120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00" b="1" i="0" u="none" baseline="0" dirty="0">
                    <a:latin typeface="Comic Sans MS" pitchFamily="66" charset="0"/>
                    <a:cs typeface="Calibri"/>
                  </a:rPr>
                  <a:t> « </a:t>
                </a:r>
                <a:r>
                  <a:rPr lang="fr-FR" sz="1000" b="1" i="0" dirty="0">
                    <a:latin typeface="Comic Sans MS" pitchFamily="66" charset="0"/>
                  </a:rPr>
                  <a:t>ABC est un triangle isocèle de sommet principal C. </a:t>
                </a:r>
              </a:p>
              <a:p>
                <a:pPr marL="228600" indent="0"/>
                <a:r>
                  <a:rPr lang="fr-FR" sz="1000" b="1" i="0" dirty="0">
                    <a:latin typeface="Comic Sans MS" pitchFamily="66" charset="0"/>
                  </a:rPr>
                  <a:t>[CD] est la médiane relative au côté [AB]. </a:t>
                </a:r>
              </a:p>
              <a:p>
                <a:pPr marL="228600" indent="0"/>
                <a:r>
                  <a:rPr lang="fr-FR" sz="1000" b="1" i="0" dirty="0">
                    <a:latin typeface="Comic Sans MS" pitchFamily="66" charset="0"/>
                  </a:rPr>
                  <a:t>Utilisez les instruments de la boîte à outils pour construire : </a:t>
                </a:r>
              </a:p>
              <a:p>
                <a:pPr marL="228600" marR="0" lvl="0" indent="0" algn="l" defTabSz="914400" rtl="0" eaLnBrk="1" fontAlgn="auto" latinLnBrk="0" hangingPunct="1">
                  <a:lnSpc>
                    <a:spcPct val="100000"/>
                  </a:lnSpc>
                  <a:spcBef>
                    <a:spcPts val="0"/>
                  </a:spcBef>
                  <a:spcAft>
                    <a:spcPts val="0"/>
                  </a:spcAft>
                  <a:buClr>
                    <a:srgbClr val="000000"/>
                  </a:buClr>
                  <a:buSzPts val="1400"/>
                  <a:buFontTx/>
                  <a:buChar char="-"/>
                  <a:tabLst/>
                  <a:defRPr/>
                </a:pPr>
                <a:r>
                  <a:rPr lang="fr-FR" sz="1000" b="1" i="0" dirty="0">
                    <a:latin typeface="Comic Sans MS" pitchFamily="66" charset="0"/>
                  </a:rPr>
                  <a:t>La hauteur issue de C</a:t>
                </a:r>
                <a:r>
                  <a:rPr lang="fr-FR" sz="1000" b="1" i="0" u="none" dirty="0">
                    <a:latin typeface="Comic Sans MS" pitchFamily="66" charset="0"/>
                    <a:ea typeface="Calibri" panose="020F0502020204030204" pitchFamily="34" charset="0"/>
                    <a:cs typeface="Calibri"/>
                  </a:rPr>
                  <a:t>, </a:t>
                </a:r>
              </a:p>
              <a:p>
                <a:pPr marL="228600" marR="0" lvl="0" indent="0" algn="l" defTabSz="914400" rtl="0" eaLnBrk="1" fontAlgn="auto" latinLnBrk="0" hangingPunct="1">
                  <a:lnSpc>
                    <a:spcPct val="100000"/>
                  </a:lnSpc>
                  <a:spcBef>
                    <a:spcPts val="0"/>
                  </a:spcBef>
                  <a:spcAft>
                    <a:spcPts val="0"/>
                  </a:spcAft>
                  <a:buClr>
                    <a:srgbClr val="000000"/>
                  </a:buClr>
                  <a:buSzPts val="1400"/>
                  <a:buFontTx/>
                  <a:buChar char="-"/>
                  <a:tabLst/>
                  <a:defRPr/>
                </a:pPr>
                <a:r>
                  <a:rPr lang="fr-FR" sz="1000" b="1" i="0" u="none" dirty="0">
                    <a:latin typeface="Comic Sans MS" pitchFamily="66" charset="0"/>
                    <a:ea typeface="Calibri" panose="020F0502020204030204" pitchFamily="34" charset="0"/>
                    <a:cs typeface="Calibri"/>
                  </a:rPr>
                  <a:t>La médiatrice de [AB], </a:t>
                </a:r>
              </a:p>
              <a:p>
                <a:pPr marL="228600" marR="0" lvl="0" indent="0" algn="l" defTabSz="914400" rtl="0" eaLnBrk="1" fontAlgn="auto" latinLnBrk="0" hangingPunct="1">
                  <a:lnSpc>
                    <a:spcPct val="100000"/>
                  </a:lnSpc>
                  <a:spcBef>
                    <a:spcPts val="0"/>
                  </a:spcBef>
                  <a:spcAft>
                    <a:spcPts val="0"/>
                  </a:spcAft>
                  <a:buClr>
                    <a:srgbClr val="000000"/>
                  </a:buClr>
                  <a:buSzPts val="1400"/>
                  <a:buFontTx/>
                  <a:buChar char="-"/>
                  <a:tabLst/>
                  <a:defRPr/>
                </a:pPr>
                <a:r>
                  <a:rPr lang="fr-FR" sz="1000" b="1" i="0" u="none" dirty="0">
                    <a:latin typeface="Comic Sans MS" pitchFamily="66" charset="0"/>
                    <a:ea typeface="Calibri" panose="020F0502020204030204" pitchFamily="34" charset="0"/>
                    <a:cs typeface="Calibri"/>
                  </a:rPr>
                  <a:t>Et la bissectrice de </a:t>
                </a:r>
                <a:r>
                  <a:rPr lang="fr-FR" sz="1000" b="1" i="0" dirty="0">
                    <a:solidFill>
                      <a:schemeClr val="bg2"/>
                    </a:solidFill>
                    <a:effectLst/>
                    <a:latin typeface="Comic Sans MS" pitchFamily="66" charset="0"/>
                    <a:ea typeface="Calibri" panose="020F0502020204030204" pitchFamily="34" charset="0"/>
                    <a:cs typeface="Arial" panose="020B0604020202020204" pitchFamily="34" charset="0"/>
                  </a:rPr>
                  <a:t> </a:t>
                </a:r>
                <a14:m>
                  <m:oMath xmlns:m="http://schemas.openxmlformats.org/officeDocument/2006/math">
                    <m:acc>
                      <m:accPr>
                        <m:chr m:val="̂"/>
                        <m:ctrlPr>
                          <a:rPr lang="fr-FR" sz="1000" b="1" i="1" smtClean="0">
                            <a:solidFill>
                              <a:schemeClr val="bg2"/>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000" b="1" i="0" smtClean="0">
                            <a:solidFill>
                              <a:schemeClr val="bg2"/>
                            </a:solidFill>
                            <a:effectLst/>
                            <a:latin typeface="Cambria Math" panose="02040503050406030204" pitchFamily="18" charset="0"/>
                            <a:ea typeface="Calibri" panose="020F0502020204030204" pitchFamily="34" charset="0"/>
                            <a:cs typeface="Calibri" panose="020F0502020204030204" pitchFamily="34" charset="0"/>
                          </a:rPr>
                          <m:t>𝐀𝐂𝐁</m:t>
                        </m:r>
                      </m:e>
                    </m:acc>
                  </m:oMath>
                </a14:m>
                <a:r>
                  <a:rPr lang="fr-FR" sz="1000" b="1" i="0" u="none" dirty="0">
                    <a:latin typeface="Comic Sans MS" pitchFamily="66" charset="0"/>
                    <a:ea typeface="Calibri" panose="020F0502020204030204" pitchFamily="34" charset="0"/>
                    <a:cs typeface="Calibri"/>
                  </a:rPr>
                  <a:t>.</a:t>
                </a:r>
              </a:p>
              <a:p>
                <a:pPr marL="22860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fr-FR" sz="1000" b="1" i="0" dirty="0">
                    <a:latin typeface="Comic Sans MS" pitchFamily="66" charset="0"/>
                  </a:rPr>
                  <a:t>Que remarquez-vous ? »</a:t>
                </a: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r>
                  <a:rPr lang="fr-FR" sz="1200" b="0" i="0" u="none" baseline="0" noProof="0" dirty="0">
                    <a:solidFill>
                      <a:schemeClr val="dk1"/>
                    </a:solidFill>
                    <a:latin typeface="Comic Sans MS" pitchFamily="66" charset="0"/>
                  </a:rPr>
                  <a:t>.</a:t>
                </a:r>
                <a:endParaRPr lang="fr-FR" sz="1800" b="0" i="0" u="sng" dirty="0">
                  <a:effectLst/>
                  <a:highlight>
                    <a:srgbClr val="00FF00"/>
                  </a:highlight>
                  <a:latin typeface="Comic Sans MS" pitchFamily="66"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200" b="1" i="0" u="sng" dirty="0">
                  <a:effectLst/>
                  <a:highlight>
                    <a:srgbClr val="00FF00"/>
                  </a:highligh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2 angle bisectors are drawn.</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Without using the protractor or the compass, find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𝑨𝑪𝑩)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3</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 Remind students that the bisector of an angle is the semi straight line issued from the vertex so to draw the third bisector connect the third vertex and the point of concurrency, since the 3 bisectors in a triangle are concurrent.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17</a:t>
            </a:fld>
            <a:endParaRPr lang="en-US" dirty="0">
              <a:latin typeface="Comic Sans MS" panose="030F0702030302020204" pitchFamily="66" charset="0"/>
            </a:endParaRPr>
          </a:p>
        </p:txBody>
      </p:sp>
    </p:spTree>
    <p:extLst>
      <p:ext uri="{BB962C8B-B14F-4D97-AF65-F5344CB8AC3E}">
        <p14:creationId xmlns:p14="http://schemas.microsoft.com/office/powerpoint/2010/main" val="915666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200" b="1" i="0" baseline="0" dirty="0">
                <a:effectLst/>
                <a:latin typeface="Comic Sans MS" pitchFamily="66" charset="0"/>
              </a:rPr>
              <a:t>« </a:t>
            </a:r>
            <a:r>
              <a:rPr lang="fr-FR" b="1" i="0" dirty="0">
                <a:effectLst/>
                <a:latin typeface="Comic Sans MS" pitchFamily="66" charset="0"/>
              </a:rPr>
              <a:t>Dans un triangle isocèle, la hauteur issue du sommet principal (ou relative</a:t>
            </a:r>
            <a:r>
              <a:rPr lang="fr-FR" b="1" i="0" baseline="0" dirty="0">
                <a:effectLst/>
                <a:latin typeface="Comic Sans MS" pitchFamily="66" charset="0"/>
              </a:rPr>
              <a:t> </a:t>
            </a:r>
            <a:r>
              <a:rPr lang="fr-FR" b="1" i="0" dirty="0">
                <a:effectLst/>
                <a:latin typeface="Comic Sans MS" pitchFamily="66" charset="0"/>
              </a:rPr>
              <a:t>à la base) est à la fois la médiatrice, la médiane et la bissectrice. »</a:t>
            </a:r>
          </a:p>
          <a:p>
            <a:pPr marL="228600" indent="0"/>
            <a:endParaRPr lang="fr-FR" sz="1000" b="1" i="0" u="none" strike="noStrike" cap="none" dirty="0">
              <a:solidFill>
                <a:schemeClr val="dk1"/>
              </a:solidFill>
              <a:effectLst/>
              <a:highlight>
                <a:srgbClr val="00FFFF"/>
              </a:highlight>
              <a:latin typeface="Comic Sans MS" pitchFamily="66" charset="0"/>
              <a:cs typeface="Calibri"/>
              <a:sym typeface="Calibri"/>
            </a:endParaRPr>
          </a:p>
          <a:p>
            <a:pPr marL="228600" indent="0"/>
            <a:r>
              <a:rPr lang="fr-FR" sz="1800" i="0" dirty="0">
                <a:effectLst/>
                <a:highlight>
                  <a:srgbClr val="00FF00"/>
                </a:highlight>
                <a:latin typeface="Comic Sans MS" pitchFamily="66" charset="0"/>
                <a:ea typeface="Calibri" panose="020F0502020204030204" pitchFamily="34" charset="0"/>
                <a:cs typeface="Calibri" panose="020F0502020204030204" pitchFamily="34" charset="0"/>
              </a:rPr>
              <a:t>Répétez</a:t>
            </a:r>
            <a:r>
              <a:rPr lang="fr-FR" sz="1800" i="0" baseline="0" dirty="0">
                <a:effectLst/>
                <a:highlight>
                  <a:srgbClr val="00FF00"/>
                </a:highlight>
                <a:latin typeface="Comic Sans MS" pitchFamily="66" charset="0"/>
                <a:ea typeface="Calibri" panose="020F0502020204030204" pitchFamily="34" charset="0"/>
                <a:cs typeface="Calibri" panose="020F0502020204030204" pitchFamily="34" charset="0"/>
              </a:rPr>
              <a:t> cet exercice en utilisant un triangle équilatéral.</a:t>
            </a:r>
            <a:endParaRPr lang="fr-FR" sz="1800" i="0" dirty="0">
              <a:effectLst/>
              <a:highlight>
                <a:srgbClr val="00FF00"/>
              </a:highlight>
              <a:latin typeface="Comic Sans MS" pitchFamily="66" charset="0"/>
              <a:ea typeface="Calibri" panose="020F0502020204030204" pitchFamily="34" charset="0"/>
              <a:cs typeface="Arial" panose="020B0604020202020204" pitchFamily="34" charset="0"/>
            </a:endParaRPr>
          </a:p>
          <a:p>
            <a:pPr marL="228600" indent="0"/>
            <a:r>
              <a:rPr lang="fr-FR" sz="1800" i="0" dirty="0">
                <a:latin typeface="Comic Sans MS" pitchFamily="66" charset="0"/>
              </a:rPr>
              <a:t>Les élèves déduisent que dans un triangle équilatéral, toute médiatrice</a:t>
            </a:r>
            <a:r>
              <a:rPr lang="fr-FR" sz="1800" i="0" baseline="0" dirty="0">
                <a:latin typeface="Comic Sans MS" pitchFamily="66" charset="0"/>
              </a:rPr>
              <a:t> </a:t>
            </a:r>
            <a:r>
              <a:rPr lang="fr-FR" sz="1800" i="0" dirty="0">
                <a:latin typeface="Comic Sans MS" pitchFamily="66" charset="0"/>
              </a:rPr>
              <a:t>est à la fois la bissectrice de l'angle, la médiane et la hauteur.</a:t>
            </a:r>
            <a:endParaRPr lang="fr-FR" sz="1200" b="1" i="0" u="sng" dirty="0">
              <a:effectLst/>
              <a:highlight>
                <a:srgbClr val="00FF00"/>
              </a:highlight>
              <a:latin typeface="Comic Sans MS" pitchFamily="66"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0"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18</a:t>
            </a:fld>
            <a:endParaRPr lang="en-US" dirty="0">
              <a:latin typeface="Comic Sans MS" panose="030F0702030302020204" pitchFamily="66" charset="0"/>
            </a:endParaRPr>
          </a:p>
        </p:txBody>
      </p:sp>
    </p:spTree>
    <p:extLst>
      <p:ext uri="{BB962C8B-B14F-4D97-AF65-F5344CB8AC3E}">
        <p14:creationId xmlns:p14="http://schemas.microsoft.com/office/powerpoint/2010/main" val="12302222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br>
              <a:rPr lang="en-US" sz="1200" b="1" dirty="0">
                <a:solidFill>
                  <a:schemeClr val="bg1"/>
                </a:solidFill>
                <a:latin typeface="Comic Sans MS" panose="030F0702030302020204" pitchFamily="66" charset="0"/>
              </a:rPr>
            </a:b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19</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2251457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indent="0" algn="just" defTabSz="914400" rtl="0" eaLnBrk="1" fontAlgn="auto" latinLnBrk="0" hangingPunct="1">
              <a:lnSpc>
                <a:spcPct val="150000"/>
              </a:lnSpc>
              <a:spcBef>
                <a:spcPts val="0"/>
              </a:spcBef>
              <a:spcAft>
                <a:spcPts val="0"/>
              </a:spcAft>
              <a:buClr>
                <a:srgbClr val="000000"/>
              </a:buClr>
              <a:buSzPts val="1400"/>
              <a:buFont typeface="Wingdings" panose="05000000000000000000" pitchFamily="2" charset="2"/>
              <a:buNone/>
              <a:tabLst/>
              <a:defRPr/>
            </a:pPr>
            <a:r>
              <a:rPr lang="fr-FR" i="0" dirty="0">
                <a:latin typeface="Comic Sans MS" pitchFamily="66" charset="0"/>
              </a:rPr>
              <a:t>L’enseignant</a:t>
            </a:r>
            <a:r>
              <a:rPr lang="fr-FR" i="0" baseline="0" dirty="0">
                <a:latin typeface="Comic Sans MS" pitchFamily="66" charset="0"/>
              </a:rPr>
              <a:t>(e) dit :</a:t>
            </a:r>
            <a:r>
              <a:rPr lang="fr-FR" sz="1200" b="1" i="0" u="none" baseline="0" dirty="0">
                <a:latin typeface="Comic Sans MS" pitchFamily="66" charset="0"/>
                <a:cs typeface="Calibri"/>
              </a:rPr>
              <a:t> « </a:t>
            </a:r>
            <a:r>
              <a:rPr lang="fr-FR" sz="1200" b="1" i="0" u="none" strike="noStrike" cap="none" dirty="0">
                <a:solidFill>
                  <a:schemeClr val="tx1">
                    <a:lumMod val="65000"/>
                    <a:lumOff val="35000"/>
                  </a:schemeClr>
                </a:solidFill>
                <a:latin typeface="Comic Sans MS" pitchFamily="66" charset="0"/>
                <a:ea typeface="Calibri"/>
                <a:cs typeface="Calibri"/>
                <a:sym typeface="Calibri"/>
              </a:rPr>
              <a:t>A la fin de cette séance, l’élève doit devenir capable d’utiliser le vocabulaire : sommet principal et base (pour décrire les</a:t>
            </a:r>
            <a:r>
              <a:rPr lang="fr-FR" sz="1200" b="1" i="0" u="none" strike="noStrike" cap="none" baseline="0" dirty="0">
                <a:solidFill>
                  <a:schemeClr val="tx1">
                    <a:lumMod val="65000"/>
                    <a:lumOff val="35000"/>
                  </a:schemeClr>
                </a:solidFill>
                <a:latin typeface="Comic Sans MS" pitchFamily="66" charset="0"/>
                <a:ea typeface="Calibri"/>
                <a:cs typeface="Calibri"/>
                <a:sym typeface="Calibri"/>
              </a:rPr>
              <a:t> </a:t>
            </a:r>
            <a:r>
              <a:rPr lang="fr-FR" sz="1200" b="1" i="0" u="none" strike="noStrike" cap="none" dirty="0">
                <a:solidFill>
                  <a:schemeClr val="tx1">
                    <a:lumMod val="65000"/>
                    <a:lumOff val="35000"/>
                  </a:schemeClr>
                </a:solidFill>
                <a:latin typeface="Comic Sans MS" pitchFamily="66" charset="0"/>
                <a:ea typeface="Calibri"/>
                <a:cs typeface="Calibri"/>
                <a:sym typeface="Calibri"/>
              </a:rPr>
              <a:t>parties d’un triangle isocèle), hypoténuse et côtés de</a:t>
            </a:r>
            <a:r>
              <a:rPr lang="fr-FR" sz="1200" b="1" i="0" u="none" strike="noStrike" cap="none" baseline="0" dirty="0">
                <a:solidFill>
                  <a:schemeClr val="tx1">
                    <a:lumMod val="65000"/>
                    <a:lumOff val="35000"/>
                  </a:schemeClr>
                </a:solidFill>
                <a:latin typeface="Comic Sans MS" pitchFamily="66" charset="0"/>
                <a:ea typeface="Calibri"/>
                <a:cs typeface="Calibri"/>
                <a:sym typeface="Calibri"/>
              </a:rPr>
              <a:t> l’angle droit</a:t>
            </a:r>
            <a:r>
              <a:rPr lang="fr-FR" sz="1200" b="1" i="0" u="none" strike="noStrike" cap="none" dirty="0">
                <a:solidFill>
                  <a:schemeClr val="tx1">
                    <a:lumMod val="65000"/>
                    <a:lumOff val="35000"/>
                  </a:schemeClr>
                </a:solidFill>
                <a:latin typeface="Comic Sans MS" pitchFamily="66" charset="0"/>
                <a:ea typeface="Calibri"/>
                <a:cs typeface="Calibri"/>
                <a:sym typeface="Calibri"/>
              </a:rPr>
              <a:t> (pour décrire les parties d’un triangle rectangle</a:t>
            </a:r>
            <a:r>
              <a:rPr lang="fr-FR" sz="1200" b="1" i="0" u="none" dirty="0">
                <a:latin typeface="Comic Sans MS" pitchFamily="66" charset="0"/>
                <a:ea typeface="Calibri" panose="020F0502020204030204" pitchFamily="34" charset="0"/>
                <a:cs typeface="Calibri"/>
              </a:rPr>
              <a:t>). »</a:t>
            </a:r>
          </a:p>
          <a:p>
            <a:pPr marL="228600" indent="0" algn="just">
              <a:lnSpc>
                <a:spcPct val="150000"/>
              </a:lnSpc>
              <a:buFont typeface="Wingdings" panose="05000000000000000000" pitchFamily="2" charset="2"/>
              <a:buChar char="§"/>
            </a:pPr>
            <a:endParaRPr lang="fr-FR" sz="1200" b="1" i="0" u="none" strike="noStrike" cap="none" dirty="0">
              <a:solidFill>
                <a:schemeClr val="tx1">
                  <a:lumMod val="65000"/>
                  <a:lumOff val="35000"/>
                </a:schemeClr>
              </a:solidFill>
              <a:latin typeface="Comic Sans MS" pitchFamily="66" charset="0"/>
              <a:ea typeface="Calibri"/>
              <a:cs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i="1" u="none" dirty="0"/>
          </a:p>
        </p:txBody>
      </p:sp>
      <p:sp>
        <p:nvSpPr>
          <p:cNvPr id="4" name="Slide Number Placeholder 3"/>
          <p:cNvSpPr>
            <a:spLocks noGrp="1"/>
          </p:cNvSpPr>
          <p:nvPr>
            <p:ph type="sldNum" idx="12"/>
          </p:nvPr>
        </p:nvSpPr>
        <p:spPr/>
        <p:txBody>
          <a:bodyPr/>
          <a:lstStyle/>
          <a:p>
            <a:pPr algn="r">
              <a:buSzPts val="1200"/>
            </a:pPr>
            <a:fld id="{00000000-1234-1234-1234-123412341234}" type="slidenum">
              <a:rPr lang="fr-FR" sz="1200" smtClean="0">
                <a:solidFill>
                  <a:schemeClr val="dk1"/>
                </a:solidFill>
                <a:ea typeface="Calibri"/>
                <a:sym typeface="Calibri"/>
              </a:rPr>
              <a:pPr algn="r">
                <a:buSzPts val="1200"/>
              </a:pPr>
              <a:t>2</a:t>
            </a:fld>
            <a:endParaRPr lang="fr-FR" sz="1200" dirty="0">
              <a:solidFill>
                <a:schemeClr val="dk1"/>
              </a:solidFill>
              <a:ea typeface="Calibri"/>
              <a:sym typeface="Calibri"/>
            </a:endParaRPr>
          </a:p>
        </p:txBody>
      </p:sp>
    </p:spTree>
    <p:extLst>
      <p:ext uri="{BB962C8B-B14F-4D97-AF65-F5344CB8AC3E}">
        <p14:creationId xmlns:p14="http://schemas.microsoft.com/office/powerpoint/2010/main" val="12811630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noProof="0" dirty="0">
                    <a:latin typeface="Comic Sans MS" pitchFamily="66" charset="0"/>
                  </a:rPr>
                  <a:t>Note pour l’enseignant(e)</a:t>
                </a:r>
                <a:endParaRPr lang="fr-FR" sz="1200" i="0" baseline="0" dirty="0">
                  <a:latin typeface="Comic Sans MS" pitchFamily="66" charset="0"/>
                </a:endParaRPr>
              </a:p>
              <a:p>
                <a:pPr marL="228600" indent="0"/>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b="1" i="0" dirty="0">
                    <a:latin typeface="Comic Sans MS" pitchFamily="66" charset="0"/>
                  </a:rPr>
                  <a:t>Utilisez les instruments de la boîte à</a:t>
                </a:r>
                <a:r>
                  <a:rPr lang="fr-FR" b="1" i="0" baseline="0" dirty="0">
                    <a:latin typeface="Comic Sans MS" pitchFamily="66" charset="0"/>
                  </a:rPr>
                  <a:t> outils pour construire le triangle ABC rectangle an A, </a:t>
                </a:r>
                <a:r>
                  <a:rPr lang="fr-FR" sz="1200" b="1" i="0" u="none" dirty="0">
                    <a:latin typeface="Comic Sans MS" pitchFamily="66" charset="0"/>
                    <a:ea typeface="Calibri" panose="020F0502020204030204" pitchFamily="34" charset="0"/>
                    <a:cs typeface="Calibri"/>
                  </a:rPr>
                  <a:t>tel que AB = 4 cm et AC = 5 cm.</a:t>
                </a:r>
                <a:r>
                  <a:rPr lang="fr-FR" sz="1200" b="1" i="0" u="none" dirty="0">
                    <a:latin typeface="Comic Sans MS" pitchFamily="66" charset="0"/>
                    <a:ea typeface="Calibri" panose="020F0502020204030204" pitchFamily="34" charset="0"/>
                    <a:cs typeface="Calibri" panose="020F0502020204030204" pitchFamily="34" charset="0"/>
                  </a:rPr>
                  <a:t> »</a:t>
                </a:r>
                <a:endParaRPr lang="fr-FR" sz="12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r>
                  <a:rPr lang="en-US" sz="1800" b="0" i="0" u="none" baseline="0" noProof="0" dirty="0">
                    <a:solidFill>
                      <a:schemeClr val="dk1"/>
                    </a:solidFill>
                    <a:latin typeface="Comic Sans MS" pitchFamily="66" charset="0"/>
                  </a:rPr>
                  <a:t>.</a:t>
                </a:r>
                <a:endParaRPr lang="en-US" sz="1200" b="0" i="0" u="none" dirty="0">
                  <a:latin typeface="Comic Sans MS" pitchFamily="66" charset="0"/>
                </a:endParaRPr>
              </a:p>
            </p:txBody>
          </p:sp>
        </mc:Choice>
        <mc:Fallback xmlns="">
          <p:sp>
            <p:nvSpPr>
              <p:cNvPr id="3" name="Notes Placeholder 2"/>
              <p:cNvSpPr>
                <a:spLocks noGrp="1"/>
              </p:cNvSpPr>
              <p:nvPr>
                <p:ph type="body" idx="1"/>
              </p:nvPr>
            </p:nvSpPr>
            <p:spPr/>
            <p:txBody>
              <a:bodyPr/>
              <a:lstStyle/>
              <a:p>
                <a:r>
                  <a:rPr lang="en-US" sz="1200" b="1" i="1" u="sng" dirty="0">
                    <a:effectLst/>
                    <a:latin typeface="Arial" panose="020B0604020202020204" pitchFamily="34" charset="0"/>
                    <a:ea typeface="Calibri" panose="020F0502020204030204" pitchFamily="34" charset="0"/>
                    <a:cs typeface="Arial" panose="020B0604020202020204" pitchFamily="34" charset="0"/>
                  </a:rPr>
                  <a:t>VO</a:t>
                </a: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Now count to 10 and I am sure you can do it.</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Check your understanding</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rPr>
                  <a:t>Construct triangle LMN such that LM = 10 cm, </a:t>
                </a:r>
                <a:r>
                  <a:rPr lang="en-US" sz="1800" b="1" i="0">
                    <a:effectLst/>
                    <a:latin typeface="Cambria Math" panose="02040503050406030204" pitchFamily="18" charset="0"/>
                    <a:cs typeface="Calibri" panose="020F0502020204030204" pitchFamily="34" charset="0"/>
                  </a:rPr>
                  <a:t>(</a:t>
                </a:r>
                <a:r>
                  <a:rPr lang="en-US" sz="1800" b="1" i="0">
                    <a:effectLst/>
                    <a:latin typeface="Cambria Math" panose="02040503050406030204" pitchFamily="18" charset="0"/>
                    <a:ea typeface="Calibri" panose="020F0502020204030204" pitchFamily="34" charset="0"/>
                    <a:cs typeface="Calibri" panose="020F0502020204030204" pitchFamily="34" charset="0"/>
                  </a:rPr>
                  <a:t>𝑳𝑴𝑵) ̂=𝟑𝟎° </a:t>
                </a:r>
                <a:r>
                  <a:rPr lang="en-US" sz="1800" b="1" dirty="0">
                    <a:effectLst/>
                    <a:latin typeface="Calibri" panose="020F0502020204030204" pitchFamily="34" charset="0"/>
                    <a:ea typeface="Times New Roman" panose="02020603050405020304" pitchFamily="18" charset="0"/>
                  </a:rPr>
                  <a:t> </a:t>
                </a:r>
                <a:r>
                  <a:rPr lang="en-US" sz="1800" dirty="0">
                    <a:effectLst/>
                    <a:latin typeface="Calibri" panose="020F0502020204030204" pitchFamily="34" charset="0"/>
                    <a:ea typeface="Times New Roman" panose="02020603050405020304" pitchFamily="18" charset="0"/>
                  </a:rPr>
                  <a:t>and</a:t>
                </a:r>
                <a:r>
                  <a:rPr lang="en-US" sz="1800" b="1" dirty="0">
                    <a:effectLst/>
                    <a:latin typeface="Calibri" panose="020F0502020204030204" pitchFamily="34" charset="0"/>
                    <a:ea typeface="Times New Roman" panose="02020603050405020304" pitchFamily="18" charset="0"/>
                  </a:rPr>
                  <a:t> </a:t>
                </a:r>
                <a:r>
                  <a:rPr lang="en-US" sz="1800" b="1" i="0">
                    <a:effectLst/>
                    <a:latin typeface="Cambria Math" panose="02040503050406030204" pitchFamily="18" charset="0"/>
                    <a:cs typeface="Calibri" panose="020F0502020204030204" pitchFamily="34" charset="0"/>
                  </a:rPr>
                  <a:t>(</a:t>
                </a:r>
                <a:r>
                  <a:rPr lang="en-US" sz="1800" b="1" i="0">
                    <a:effectLst/>
                    <a:latin typeface="Cambria Math" panose="02040503050406030204" pitchFamily="18" charset="0"/>
                    <a:ea typeface="Calibri" panose="020F0502020204030204" pitchFamily="34" charset="0"/>
                    <a:cs typeface="Calibri" panose="020F0502020204030204" pitchFamily="34" charset="0"/>
                  </a:rPr>
                  <a:t>𝑴𝑳𝑵) ̂=𝟏𝟏𝟎° </a:t>
                </a:r>
                <a:r>
                  <a:rPr lang="en-US" sz="1800" b="1" dirty="0">
                    <a:effectLst/>
                    <a:latin typeface="Calibri" panose="020F0502020204030204" pitchFamily="34" charset="0"/>
                    <a:ea typeface="Times New Roman" panose="02020603050405020304" pitchFamily="18" charset="0"/>
                  </a:rPr>
                  <a:t>.</a:t>
                </a:r>
                <a:endParaRPr lang="en-US" sz="1800" dirty="0">
                  <a:effectLst/>
                  <a:latin typeface="+mn-lt"/>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latin typeface="Calibri" panose="020F0502020204030204" pitchFamily="34" charset="0"/>
                    <a:cs typeface="Calibri" panose="020F0502020204030204" pitchFamily="34" charset="0"/>
                  </a:rPr>
                  <a:t>Give students </a:t>
                </a:r>
                <a:r>
                  <a:rPr lang="en-US" sz="1800" b="0" u="sng" dirty="0">
                    <a:solidFill>
                      <a:schemeClr val="bg1"/>
                    </a:solidFill>
                    <a:effectLst/>
                    <a:latin typeface="Comic Sans MS"/>
                    <a:cs typeface="Calibri" panose="020F0502020204030204" pitchFamily="34" charset="0"/>
                    <a:sym typeface="Comic Sans MS"/>
                  </a:rPr>
                  <a:t>5</a:t>
                </a:r>
                <a:r>
                  <a:rPr lang="en-US" sz="1800" b="0" u="sng" dirty="0">
                    <a:solidFill>
                      <a:schemeClr val="bg1"/>
                    </a:solidFill>
                    <a:effectLst/>
                    <a:latin typeface="Comic Sans MS"/>
                    <a:sym typeface="Comic Sans MS"/>
                  </a:rPr>
                  <a:t> minutes </a:t>
                </a:r>
                <a:r>
                  <a:rPr lang="en-US" sz="1800" b="0" dirty="0">
                    <a:solidFill>
                      <a:schemeClr val="bg1"/>
                    </a:solidFill>
                    <a:effectLst/>
                    <a:latin typeface="Comic Sans MS"/>
                    <a:sym typeface="Comic Sans MS"/>
                  </a:rPr>
                  <a:t>to do the activity.</a:t>
                </a:r>
                <a:endParaRPr lang="en-US" sz="1800" b="0" dirty="0">
                  <a:effectLst/>
                </a:endParaRPr>
              </a:p>
              <a:p>
                <a:pPr marL="514350" marR="0">
                  <a:lnSpc>
                    <a:spcPct val="107000"/>
                  </a:lnSpc>
                  <a:spcBef>
                    <a:spcPts val="0"/>
                  </a:spcBef>
                  <a:spcAft>
                    <a:spcPts val="800"/>
                  </a:spcAft>
                </a:pPr>
                <a:endParaRPr lang="en-US" sz="1800" dirty="0">
                  <a:effectLst/>
                  <a:latin typeface="+mn-lt"/>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b="1" u="sng" dirty="0">
                    <a:effectLst/>
                    <a:highlight>
                      <a:srgbClr val="00FF00"/>
                    </a:highlight>
                    <a:latin typeface="Arial" panose="020B0604020202020204" pitchFamily="34" charset="0"/>
                    <a:ea typeface="Calibri" panose="020F0502020204030204" pitchFamily="34" charset="0"/>
                    <a:cs typeface="Arial" panose="020B0604020202020204" pitchFamily="34" charset="0"/>
                  </a:rPr>
                  <a:t>For the teacher: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Ask students to write the steps they followed in constructing the triangle and the bisectors.</a:t>
                </a:r>
              </a:p>
              <a:p>
                <a:pPr marL="514350" marR="0" lvl="0" indent="-228600" algn="l" defTabSz="914400" rtl="0" eaLnBrk="1" fontAlgn="auto" latinLnBrk="0" hangingPunct="1">
                  <a:lnSpc>
                    <a:spcPct val="107000"/>
                  </a:lnSpc>
                  <a:spcBef>
                    <a:spcPts val="0"/>
                  </a:spcBef>
                  <a:spcAft>
                    <a:spcPts val="80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Calibri" panose="020F0502020204030204" pitchFamily="34" charset="0"/>
                  </a:rPr>
                  <a:t>Encourage students to justify their answers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20</a:t>
            </a:fld>
            <a:endParaRPr lang="en-US" dirty="0">
              <a:latin typeface="Comic Sans MS" panose="030F0702030302020204" pitchFamily="66" charset="0"/>
            </a:endParaRPr>
          </a:p>
        </p:txBody>
      </p:sp>
    </p:spTree>
    <p:extLst>
      <p:ext uri="{BB962C8B-B14F-4D97-AF65-F5344CB8AC3E}">
        <p14:creationId xmlns:p14="http://schemas.microsoft.com/office/powerpoint/2010/main" val="23499105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dirty="0">
                <a:latin typeface="Comic Sans MS" pitchFamily="66" charset="0"/>
              </a:rPr>
              <a:t>A l'extérieur du triangle ABC, construisez un triangle isocèle ABD de base [AB] tel que BD = 3 cm. »</a:t>
            </a:r>
            <a:endParaRPr lang="fr-FR" sz="1000" b="1" i="0" u="none" dirty="0">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0" i="0" u="none" dirty="0">
              <a:solidFill>
                <a:schemeClr val="bg1"/>
              </a:solidFill>
              <a:effectLst/>
              <a:latin typeface="Comic Sans MS" pitchFamily="66" charset="0"/>
              <a:ea typeface="Calibri" panose="020F0502020204030204" pitchFamily="34" charset="0"/>
              <a:cs typeface="Calibri"/>
              <a:sym typeface="Comic Sans M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21</a:t>
            </a:fld>
            <a:endParaRPr lang="en-US">
              <a:latin typeface="Comic Sans MS" panose="030F0702030302020204" pitchFamily="66" charset="0"/>
            </a:endParaRPr>
          </a:p>
        </p:txBody>
      </p:sp>
    </p:spTree>
    <p:extLst>
      <p:ext uri="{BB962C8B-B14F-4D97-AF65-F5344CB8AC3E}">
        <p14:creationId xmlns:p14="http://schemas.microsoft.com/office/powerpoint/2010/main" val="20914251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dirty="0">
                <a:latin typeface="Comic Sans MS" pitchFamily="66" charset="0"/>
              </a:rPr>
              <a:t>A l'extérieur du triangle ABC, construisez le triangle ACE rectangle isocèle</a:t>
            </a:r>
            <a:r>
              <a:rPr lang="fr-FR" sz="1000" b="1" i="0" baseline="0" dirty="0">
                <a:latin typeface="Comic Sans MS" pitchFamily="66" charset="0"/>
              </a:rPr>
              <a:t> en A. </a:t>
            </a:r>
            <a:r>
              <a:rPr lang="fr-FR" sz="1000" b="1" i="0" dirty="0">
                <a:latin typeface="Comic Sans MS" pitchFamily="66" charset="0"/>
              </a:rPr>
              <a:t>»</a:t>
            </a:r>
            <a:endParaRPr lang="fr-FR" sz="1000" b="1" i="0" u="none" dirty="0">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0" i="0" u="none" dirty="0">
              <a:solidFill>
                <a:schemeClr val="bg1"/>
              </a:solidFill>
              <a:effectLst/>
              <a:latin typeface="Comic Sans MS" pitchFamily="66" charset="0"/>
              <a:ea typeface="Calibri" panose="020F0502020204030204" pitchFamily="34" charset="0"/>
              <a:cs typeface="Calibri"/>
              <a:sym typeface="Comic Sans MS"/>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22</a:t>
            </a:fld>
            <a:endParaRPr lang="en-US" dirty="0">
              <a:latin typeface="Comic Sans MS" panose="030F0702030302020204" pitchFamily="66" charset="0"/>
            </a:endParaRPr>
          </a:p>
        </p:txBody>
      </p:sp>
    </p:spTree>
    <p:extLst>
      <p:ext uri="{BB962C8B-B14F-4D97-AF65-F5344CB8AC3E}">
        <p14:creationId xmlns:p14="http://schemas.microsoft.com/office/powerpoint/2010/main" val="19267362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ea typeface="Calibri" panose="020F0502020204030204" pitchFamily="34" charset="0"/>
                <a:cs typeface="Calibri"/>
              </a:rPr>
              <a:t>Utilisez</a:t>
            </a:r>
            <a:r>
              <a:rPr lang="fr-FR" sz="1000" b="1" i="0" u="none" baseline="0" dirty="0">
                <a:latin typeface="Comic Sans MS" pitchFamily="66" charset="0"/>
                <a:ea typeface="Calibri" panose="020F0502020204030204" pitchFamily="34" charset="0"/>
                <a:cs typeface="Calibri"/>
              </a:rPr>
              <a:t> votre figure pour répondre. </a:t>
            </a:r>
            <a:r>
              <a:rPr lang="fr-FR" sz="1000" b="1" i="0" dirty="0">
                <a:latin typeface="Comic Sans MS" pitchFamily="66" charset="0"/>
              </a:rPr>
              <a:t>»</a:t>
            </a:r>
            <a:endParaRPr lang="fr-FR" sz="1000" b="1" i="0" u="none" dirty="0">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0" i="0" u="none" dirty="0">
              <a:solidFill>
                <a:schemeClr val="bg1"/>
              </a:solidFill>
              <a:effectLst/>
              <a:latin typeface="Comic Sans MS" pitchFamily="66" charset="0"/>
              <a:ea typeface="Calibri" panose="020F0502020204030204" pitchFamily="34" charset="0"/>
              <a:cs typeface="Calibri"/>
              <a:sym typeface="Comic Sans MS"/>
            </a:endParaRP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ea typeface="Calibri" panose="020F0502020204030204" pitchFamily="34" charset="0"/>
                <a:cs typeface="Calibri"/>
              </a:rPr>
              <a:t>L’hypoténuse du triangle ABC est [BC]. </a:t>
            </a:r>
            <a:r>
              <a:rPr lang="fr-FR" sz="1000" b="1" i="0" dirty="0">
                <a:latin typeface="Comic Sans MS" pitchFamily="66" charset="0"/>
              </a:rPr>
              <a:t>»</a:t>
            </a:r>
            <a:endParaRPr lang="fr-FR" sz="1000" b="1" i="0" u="none" dirty="0">
              <a:latin typeface="Comic Sans MS"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23</a:t>
            </a:fld>
            <a:endParaRPr lang="en-US" dirty="0">
              <a:latin typeface="Comic Sans MS" panose="030F0702030302020204" pitchFamily="66" charset="0"/>
            </a:endParaRPr>
          </a:p>
        </p:txBody>
      </p:sp>
    </p:spTree>
    <p:extLst>
      <p:ext uri="{BB962C8B-B14F-4D97-AF65-F5344CB8AC3E}">
        <p14:creationId xmlns:p14="http://schemas.microsoft.com/office/powerpoint/2010/main" val="15488815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ea typeface="Calibri" panose="020F0502020204030204" pitchFamily="34" charset="0"/>
                <a:cs typeface="Calibri"/>
              </a:rPr>
              <a:t>Utilisez</a:t>
            </a:r>
            <a:r>
              <a:rPr lang="fr-FR" sz="1000" b="1" i="0" u="none" baseline="0" dirty="0">
                <a:latin typeface="Comic Sans MS" pitchFamily="66" charset="0"/>
                <a:ea typeface="Calibri" panose="020F0502020204030204" pitchFamily="34" charset="0"/>
                <a:cs typeface="Calibri"/>
              </a:rPr>
              <a:t> votre figure pour répondre. </a:t>
            </a:r>
            <a:r>
              <a:rPr lang="fr-FR" sz="1000" b="1" i="0" dirty="0">
                <a:latin typeface="Comic Sans MS" pitchFamily="66" charset="0"/>
              </a:rPr>
              <a:t>»</a:t>
            </a:r>
            <a:endParaRPr lang="fr-FR" sz="1000" b="1" i="0" u="none" dirty="0">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0" i="0" u="none" dirty="0">
              <a:solidFill>
                <a:schemeClr val="bg1"/>
              </a:solidFill>
              <a:effectLst/>
              <a:latin typeface="Comic Sans MS" pitchFamily="66" charset="0"/>
              <a:ea typeface="Calibri" panose="020F0502020204030204" pitchFamily="34" charset="0"/>
              <a:cs typeface="Calibri"/>
              <a:sym typeface="Comic Sans MS"/>
            </a:endParaRP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ea typeface="Calibri" panose="020F0502020204030204" pitchFamily="34" charset="0"/>
                <a:cs typeface="Calibri"/>
              </a:rPr>
              <a:t>Le sommet</a:t>
            </a:r>
            <a:r>
              <a:rPr lang="fr-FR" sz="1000" b="1" i="0" u="none" baseline="0" dirty="0">
                <a:latin typeface="Comic Sans MS" pitchFamily="66" charset="0"/>
                <a:ea typeface="Calibri" panose="020F0502020204030204" pitchFamily="34" charset="0"/>
                <a:cs typeface="Calibri"/>
              </a:rPr>
              <a:t> principal du triangle ABD est D. »</a:t>
            </a:r>
            <a:endParaRPr lang="fr-FR" sz="2800" b="1" i="0" u="none" strike="noStrike" cap="none" dirty="0">
              <a:solidFill>
                <a:schemeClr val="bg2"/>
              </a:solidFill>
              <a:latin typeface="Comic Sans MS" pitchFamily="66" charset="0"/>
              <a:ea typeface="Calibri"/>
              <a:cs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2800" b="1" i="0" u="none" dirty="0">
              <a:latin typeface="Comic Sans MS"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24</a:t>
            </a:fld>
            <a:endParaRPr lang="en-US" dirty="0">
              <a:latin typeface="Comic Sans MS" panose="030F0702030302020204" pitchFamily="66" charset="0"/>
            </a:endParaRPr>
          </a:p>
        </p:txBody>
      </p:sp>
    </p:spTree>
    <p:extLst>
      <p:ext uri="{BB962C8B-B14F-4D97-AF65-F5344CB8AC3E}">
        <p14:creationId xmlns:p14="http://schemas.microsoft.com/office/powerpoint/2010/main" val="41513816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ea typeface="Calibri" panose="020F0502020204030204" pitchFamily="34" charset="0"/>
                    <a:cs typeface="Calibri"/>
                  </a:rPr>
                  <a:t>Utilisez</a:t>
                </a:r>
                <a:r>
                  <a:rPr lang="fr-FR" sz="1000" b="1" i="0" u="none" baseline="0" dirty="0">
                    <a:latin typeface="Comic Sans MS" pitchFamily="66" charset="0"/>
                    <a:ea typeface="Calibri" panose="020F0502020204030204" pitchFamily="34" charset="0"/>
                    <a:cs typeface="Calibri"/>
                  </a:rPr>
                  <a:t> votre figure pour répondre. </a:t>
                </a:r>
                <a:r>
                  <a:rPr lang="fr-FR" sz="1000" b="1" i="0" dirty="0">
                    <a:latin typeface="Comic Sans MS" pitchFamily="66" charset="0"/>
                  </a:rPr>
                  <a:t>»</a:t>
                </a:r>
                <a:endParaRPr lang="fr-FR" sz="1000" b="1" i="0" u="none" dirty="0">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0" i="0" u="none" dirty="0">
                  <a:solidFill>
                    <a:schemeClr val="bg1"/>
                  </a:solidFill>
                  <a:effectLst/>
                  <a:latin typeface="Comic Sans MS" pitchFamily="66" charset="0"/>
                  <a:ea typeface="Calibri" panose="020F0502020204030204" pitchFamily="34" charset="0"/>
                  <a:cs typeface="Calibri"/>
                  <a:sym typeface="Comic Sans MS"/>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2800" b="1" i="0" u="none"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ea typeface="Calibri" panose="020F0502020204030204" pitchFamily="34" charset="0"/>
                    <a:cs typeface="Calibri"/>
                  </a:rPr>
                  <a:t>Les</a:t>
                </a:r>
                <a:r>
                  <a:rPr lang="fr-FR" sz="1000" b="1" i="0" u="none" baseline="0" dirty="0">
                    <a:latin typeface="Comic Sans MS" pitchFamily="66" charset="0"/>
                    <a:ea typeface="Calibri" panose="020F0502020204030204" pitchFamily="34" charset="0"/>
                    <a:cs typeface="Calibri"/>
                  </a:rPr>
                  <a:t> angles à la base</a:t>
                </a:r>
                <a:r>
                  <a:rPr lang="fr-FR" sz="1000" b="1" i="0" u="none" dirty="0">
                    <a:latin typeface="Comic Sans MS" pitchFamily="66" charset="0"/>
                    <a:ea typeface="Calibri" panose="020F0502020204030204" pitchFamily="34" charset="0"/>
                    <a:cs typeface="Calibri"/>
                  </a:rPr>
                  <a:t> du triangle ABD </a:t>
                </a:r>
                <a:r>
                  <a:rPr lang="fr-FR" sz="1000" b="1" i="0" u="none" baseline="0" dirty="0">
                    <a:latin typeface="Comic Sans MS" pitchFamily="66" charset="0"/>
                    <a:ea typeface="Calibri" panose="020F0502020204030204" pitchFamily="34" charset="0"/>
                    <a:cs typeface="Calibri"/>
                  </a:rPr>
                  <a:t>sont </a:t>
                </a:r>
                <a14:m>
                  <m:oMath xmlns:m="http://schemas.openxmlformats.org/officeDocument/2006/math">
                    <m:acc>
                      <m:accPr>
                        <m:chr m:val="̂"/>
                        <m:ctrlPr>
                          <a:rPr lang="fr-FR" sz="1000" b="1" i="1" u="none" smtClean="0">
                            <a:solidFill>
                              <a:srgbClr val="FF0000"/>
                            </a:solidFill>
                            <a:effectLst/>
                            <a:latin typeface="Cambria Math" panose="02040503050406030204" pitchFamily="18" charset="0"/>
                            <a:cs typeface="Calibri" panose="020F0502020204030204" pitchFamily="34" charset="0"/>
                          </a:rPr>
                        </m:ctrlPr>
                      </m:accPr>
                      <m:e>
                        <m:r>
                          <a:rPr lang="fr-FR" sz="10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𝐃𝐁𝐀</m:t>
                        </m:r>
                      </m:e>
                    </m:acc>
                  </m:oMath>
                </a14:m>
                <a:r>
                  <a:rPr lang="fr-FR" sz="1000" b="1" i="0" u="none" dirty="0">
                    <a:effectLst/>
                    <a:latin typeface="Comic Sans MS" pitchFamily="66" charset="0"/>
                    <a:ea typeface="Times New Roman" panose="02020603050405020304" pitchFamily="18" charset="0"/>
                    <a:cs typeface="Arial" panose="020B0604020202020204" pitchFamily="34" charset="0"/>
                  </a:rPr>
                  <a:t> and </a:t>
                </a:r>
                <a14:m>
                  <m:oMath xmlns:m="http://schemas.openxmlformats.org/officeDocument/2006/math">
                    <m:acc>
                      <m:accPr>
                        <m:chr m:val="̂"/>
                        <m:ctrlPr>
                          <a:rPr lang="fr-FR" sz="1000" b="1" i="1" u="none">
                            <a:solidFill>
                              <a:srgbClr val="FF0000"/>
                            </a:solidFill>
                            <a:effectLst/>
                            <a:latin typeface="Cambria Math" panose="02040503050406030204" pitchFamily="18" charset="0"/>
                            <a:cs typeface="Calibri" panose="020F0502020204030204" pitchFamily="34" charset="0"/>
                          </a:rPr>
                        </m:ctrlPr>
                      </m:accPr>
                      <m:e>
                        <m:r>
                          <a:rPr lang="fr-FR" sz="10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𝐃𝐀𝐁</m:t>
                        </m:r>
                      </m:e>
                    </m:acc>
                  </m:oMath>
                </a14:m>
                <a:r>
                  <a:rPr lang="fr-FR" sz="1000" b="1" i="0" u="none" strike="noStrike" cap="none" dirty="0">
                    <a:solidFill>
                      <a:schemeClr val="dk1"/>
                    </a:solidFill>
                    <a:effectLst/>
                    <a:latin typeface="Comic Sans MS" pitchFamily="66" charset="0"/>
                    <a:ea typeface="Calibri"/>
                    <a:cs typeface="Calibri"/>
                    <a:sym typeface="Calibri"/>
                  </a:rPr>
                  <a:t>. »</a:t>
                </a:r>
                <a:endParaRPr lang="fr-FR" sz="1000" b="1" i="0" u="none" strike="noStrike" cap="none" dirty="0">
                  <a:solidFill>
                    <a:schemeClr val="dk1"/>
                  </a:solidFill>
                  <a:effectLst/>
                  <a:highlight>
                    <a:srgbClr val="00FFFF"/>
                  </a:highlight>
                  <a:latin typeface="Comic Sans MS" pitchFamily="66" charset="0"/>
                  <a:ea typeface="Calibri"/>
                  <a:cs typeface="Calibri"/>
                  <a:sym typeface="Calibri"/>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Teaching suggestions</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“Use your figure to answer.</a:t>
                </a:r>
                <a:r>
                  <a:rPr lang="en-US" sz="1800" b="1" i="1" dirty="0">
                    <a:latin typeface="Calibri" panose="020F0502020204030204" pitchFamily="34" charset="0"/>
                    <a:ea typeface="Calibri" panose="020F0502020204030204" pitchFamily="34" charset="0"/>
                    <a:cs typeface="Calibri" panose="020F0502020204030204" pitchFamily="34" charset="0"/>
                  </a:rPr>
                  <a:t>”</a:t>
                </a:r>
              </a:p>
              <a:p>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Teaching suggestions</a:t>
                </a:r>
                <a:endParaRPr lang="en-US" sz="2800" b="1" u="sng" dirty="0">
                  <a:solidFill>
                    <a:schemeClr val="dk1"/>
                  </a:solidFill>
                  <a:latin typeface="Calibri"/>
                  <a:sym typeface="Calibri"/>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u="none" dirty="0">
                    <a:solidFill>
                      <a:schemeClr val="bg2"/>
                    </a:solidFill>
                    <a:effectLst/>
                    <a:latin typeface="+mj-lt"/>
                    <a:ea typeface="Calibri" panose="020F0502020204030204" pitchFamily="34" charset="0"/>
                    <a:cs typeface="Calibri" panose="020F0502020204030204" pitchFamily="34" charset="0"/>
                  </a:rPr>
                  <a:t>The base angles in triangle ABD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are </a:t>
                </a:r>
                <a:r>
                  <a:rPr lang="en-US" sz="1800" b="1" i="0" u="none">
                    <a:solidFill>
                      <a:srgbClr val="FF0000"/>
                    </a:solidFill>
                    <a:effectLst/>
                    <a:latin typeface="Cambria Math" panose="02040503050406030204" pitchFamily="18" charset="0"/>
                    <a:cs typeface="Calibri" panose="020F0502020204030204" pitchFamily="34" charset="0"/>
                  </a:rPr>
                  <a:t>(</a:t>
                </a:r>
                <a:r>
                  <a:rPr lang="en-US" sz="18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𝑫𝑩𝑨)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and </a:t>
                </a:r>
                <a:r>
                  <a:rPr lang="en-US" sz="1800" b="1" i="0" u="none">
                    <a:solidFill>
                      <a:srgbClr val="FF0000"/>
                    </a:solidFill>
                    <a:effectLst/>
                    <a:latin typeface="Cambria Math" panose="02040503050406030204" pitchFamily="18" charset="0"/>
                    <a:cs typeface="Calibri" panose="020F0502020204030204" pitchFamily="34" charset="0"/>
                  </a:rPr>
                  <a:t>(</a:t>
                </a:r>
                <a:r>
                  <a:rPr lang="en-US" sz="18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𝑫𝑨𝑩) ̂</a:t>
                </a:r>
                <a:r>
                  <a:rPr lang="en-US" sz="1800" b="1" i="1" u="none" strike="noStrike" cap="none" dirty="0">
                    <a:solidFill>
                      <a:schemeClr val="dk1"/>
                    </a:solidFill>
                    <a:effectLst/>
                    <a:latin typeface="Calibri"/>
                    <a:ea typeface="Calibri"/>
                    <a:cs typeface="Calibri"/>
                    <a:sym typeface="Calibri"/>
                  </a:rPr>
                  <a:t>.”</a:t>
                </a:r>
                <a:endParaRPr lang="en-US" sz="1800" b="1" i="1" u="none" strike="noStrike" cap="none" dirty="0">
                  <a:solidFill>
                    <a:schemeClr val="dk1"/>
                  </a:solidFill>
                  <a:effectLst/>
                  <a:highlight>
                    <a:srgbClr val="00FFFF"/>
                  </a:highlight>
                  <a:latin typeface="Calibri"/>
                  <a:ea typeface="Calibri"/>
                  <a:cs typeface="Calibri"/>
                  <a:sym typeface="Calibri"/>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25</a:t>
            </a:fld>
            <a:endParaRPr lang="en-US" dirty="0">
              <a:latin typeface="Comic Sans MS" panose="030F0702030302020204" pitchFamily="66" charset="0"/>
            </a:endParaRPr>
          </a:p>
        </p:txBody>
      </p:sp>
    </p:spTree>
    <p:extLst>
      <p:ext uri="{BB962C8B-B14F-4D97-AF65-F5344CB8AC3E}">
        <p14:creationId xmlns:p14="http://schemas.microsoft.com/office/powerpoint/2010/main" val="34725608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ea typeface="Calibri" panose="020F0502020204030204" pitchFamily="34" charset="0"/>
                <a:cs typeface="Calibri"/>
              </a:rPr>
              <a:t>Utilisez</a:t>
            </a:r>
            <a:r>
              <a:rPr lang="fr-FR" sz="1000" b="1" i="0" u="none" baseline="0" dirty="0">
                <a:latin typeface="Comic Sans MS" pitchFamily="66" charset="0"/>
                <a:ea typeface="Calibri" panose="020F0502020204030204" pitchFamily="34" charset="0"/>
                <a:cs typeface="Calibri"/>
              </a:rPr>
              <a:t> votre figure pour répondre. </a:t>
            </a:r>
            <a:r>
              <a:rPr lang="fr-FR" sz="1000" b="1" i="0" dirty="0">
                <a:latin typeface="Comic Sans MS" pitchFamily="66" charset="0"/>
              </a:rPr>
              <a:t>»</a:t>
            </a:r>
            <a:endParaRPr lang="fr-FR" sz="1000" b="1" i="0" u="none" dirty="0">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0" i="0" u="none" dirty="0">
              <a:solidFill>
                <a:schemeClr val="bg1"/>
              </a:solidFill>
              <a:effectLst/>
              <a:latin typeface="Comic Sans MS" pitchFamily="66" charset="0"/>
              <a:ea typeface="Calibri" panose="020F0502020204030204" pitchFamily="34" charset="0"/>
              <a:cs typeface="Calibri"/>
              <a:sym typeface="Comic Sans MS"/>
            </a:endParaRP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ea typeface="Calibri" panose="020F0502020204030204" pitchFamily="34" charset="0"/>
                <a:cs typeface="Calibri"/>
              </a:rPr>
              <a:t>Le sommet</a:t>
            </a:r>
            <a:r>
              <a:rPr lang="fr-FR" sz="1000" b="1" i="0" u="none" baseline="0" dirty="0">
                <a:latin typeface="Comic Sans MS" pitchFamily="66" charset="0"/>
                <a:ea typeface="Calibri" panose="020F0502020204030204" pitchFamily="34" charset="0"/>
                <a:cs typeface="Calibri"/>
              </a:rPr>
              <a:t> principal du triangle ACE est A.</a:t>
            </a:r>
            <a:r>
              <a:rPr lang="fr-FR" sz="2800" b="1" i="0" u="none" strike="noStrike" cap="none" baseline="0" dirty="0">
                <a:solidFill>
                  <a:schemeClr val="bg2"/>
                </a:solidFill>
                <a:latin typeface="Comic Sans MS" pitchFamily="66" charset="0"/>
                <a:ea typeface="Calibri" panose="020F0502020204030204" pitchFamily="34" charset="0"/>
                <a:cs typeface="Calibri"/>
                <a:sym typeface="Calibri"/>
              </a:rPr>
              <a:t> »</a:t>
            </a:r>
            <a:endParaRPr lang="fr-FR" sz="2800" b="1" i="0" u="none" strike="noStrike" cap="none" dirty="0">
              <a:solidFill>
                <a:schemeClr val="bg2"/>
              </a:solidFill>
              <a:latin typeface="Comic Sans MS" pitchFamily="66" charset="0"/>
              <a:ea typeface="Calibri"/>
              <a:cs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2800" b="1" i="0" u="none" dirty="0">
              <a:latin typeface="Comic Sans MS" pitchFamily="66"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26</a:t>
            </a:fld>
            <a:endParaRPr lang="en-US" dirty="0">
              <a:latin typeface="Comic Sans MS" panose="030F0702030302020204" pitchFamily="66" charset="0"/>
            </a:endParaRPr>
          </a:p>
        </p:txBody>
      </p:sp>
    </p:spTree>
    <p:extLst>
      <p:ext uri="{BB962C8B-B14F-4D97-AF65-F5344CB8AC3E}">
        <p14:creationId xmlns:p14="http://schemas.microsoft.com/office/powerpoint/2010/main" val="9122350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ea typeface="Calibri" panose="020F0502020204030204" pitchFamily="34" charset="0"/>
                    <a:cs typeface="Calibri"/>
                  </a:rPr>
                  <a:t>Utilisez</a:t>
                </a:r>
                <a:r>
                  <a:rPr lang="fr-FR" sz="1000" b="1" i="0" u="none" baseline="0" dirty="0">
                    <a:latin typeface="Comic Sans MS" pitchFamily="66" charset="0"/>
                    <a:ea typeface="Calibri" panose="020F0502020204030204" pitchFamily="34" charset="0"/>
                    <a:cs typeface="Calibri"/>
                  </a:rPr>
                  <a:t> votre figure pour répondre. </a:t>
                </a:r>
                <a:r>
                  <a:rPr lang="fr-FR" sz="1000" b="1" i="0" dirty="0">
                    <a:latin typeface="Comic Sans MS" pitchFamily="66" charset="0"/>
                  </a:rPr>
                  <a:t>»</a:t>
                </a:r>
                <a:endParaRPr lang="fr-FR" sz="1000" b="1" i="0" u="none" dirty="0">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0" i="0" u="none" dirty="0">
                  <a:solidFill>
                    <a:schemeClr val="bg1"/>
                  </a:solidFill>
                  <a:effectLst/>
                  <a:latin typeface="Comic Sans MS" pitchFamily="66" charset="0"/>
                  <a:ea typeface="Calibri" panose="020F0502020204030204" pitchFamily="34" charset="0"/>
                  <a:cs typeface="Calibri"/>
                  <a:sym typeface="Comic Sans MS"/>
                </a:endParaRP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ea typeface="Calibri" panose="020F0502020204030204" pitchFamily="34" charset="0"/>
                    <a:cs typeface="Calibri"/>
                  </a:rPr>
                  <a:t>Les angles à la base du triangle ACE sont </a:t>
                </a:r>
                <a14:m>
                  <m:oMath xmlns:m="http://schemas.openxmlformats.org/officeDocument/2006/math">
                    <m:acc>
                      <m:accPr>
                        <m:chr m:val="̂"/>
                        <m:ctrlPr>
                          <a:rPr lang="fr-FR" sz="2800" b="1" i="1" u="none" smtClean="0">
                            <a:solidFill>
                              <a:srgbClr val="FF0000"/>
                            </a:solidFill>
                            <a:effectLst/>
                            <a:latin typeface="Cambria Math" panose="02040503050406030204" pitchFamily="18" charset="0"/>
                            <a:cs typeface="Calibri" panose="020F0502020204030204" pitchFamily="34" charset="0"/>
                          </a:rPr>
                        </m:ctrlPr>
                      </m:accPr>
                      <m:e>
                        <m:r>
                          <a:rPr lang="fr-FR" sz="28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𝐀𝐄𝐂</m:t>
                        </m:r>
                      </m:e>
                    </m:acc>
                  </m:oMath>
                </a14:m>
                <a:r>
                  <a:rPr lang="fr-FR" sz="2800" b="1" i="0" u="none" dirty="0">
                    <a:effectLst/>
                    <a:latin typeface="Comic Sans MS" pitchFamily="66" charset="0"/>
                    <a:ea typeface="Times New Roman" panose="02020603050405020304" pitchFamily="18" charset="0"/>
                    <a:cs typeface="Arial" panose="020B0604020202020204" pitchFamily="34" charset="0"/>
                  </a:rPr>
                  <a:t> et </a:t>
                </a:r>
                <a14:m>
                  <m:oMath xmlns:m="http://schemas.openxmlformats.org/officeDocument/2006/math">
                    <m:acc>
                      <m:accPr>
                        <m:chr m:val="̂"/>
                        <m:ctrlPr>
                          <a:rPr lang="fr-FR" sz="2800" b="1" i="1" u="none">
                            <a:solidFill>
                              <a:srgbClr val="FF0000"/>
                            </a:solidFill>
                            <a:effectLst/>
                            <a:latin typeface="Cambria Math" panose="02040503050406030204" pitchFamily="18" charset="0"/>
                            <a:cs typeface="Calibri" panose="020F0502020204030204" pitchFamily="34" charset="0"/>
                          </a:rPr>
                        </m:ctrlPr>
                      </m:accPr>
                      <m:e>
                        <m:r>
                          <a:rPr lang="fr-FR" sz="28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m:t>𝐀𝐂𝐄</m:t>
                        </m:r>
                      </m:e>
                    </m:acc>
                  </m:oMath>
                </a14:m>
                <a:r>
                  <a:rPr lang="fr-FR" sz="2800" b="1" i="0" u="none" strike="noStrike" cap="none" dirty="0">
                    <a:solidFill>
                      <a:schemeClr val="bg2"/>
                    </a:solidFill>
                    <a:latin typeface="Comic Sans MS" pitchFamily="66" charset="0"/>
                    <a:ea typeface="Calibri"/>
                    <a:cs typeface="Calibri"/>
                    <a:sym typeface="Calibri"/>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2800" b="1" i="0" u="none" dirty="0">
                  <a:latin typeface="Comic Sans MS" pitchFamily="66" charset="0"/>
                </a:endParaRPr>
              </a:p>
            </p:txBody>
          </p:sp>
        </mc:Choice>
        <mc:Fallback xmlns="">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Teaching suggestions</a:t>
                </a:r>
                <a:endParaRPr lang="en-US" sz="2800" b="1" u="sng" dirty="0">
                  <a:solidFill>
                    <a:schemeClr val="dk1"/>
                  </a:solidFill>
                  <a:latin typeface="Calibri"/>
                  <a:sym typeface="Calibri"/>
                </a:endParaRPr>
              </a:p>
              <a:p>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“Use your figure to answer.</a:t>
                </a:r>
                <a:r>
                  <a:rPr lang="en-US" sz="1800" b="1" i="1" dirty="0">
                    <a:latin typeface="Calibri" panose="020F0502020204030204" pitchFamily="34" charset="0"/>
                    <a:ea typeface="Calibri" panose="020F0502020204030204" pitchFamily="34" charset="0"/>
                    <a:cs typeface="Calibri" panose="020F0502020204030204" pitchFamily="34" charset="0"/>
                  </a:rPr>
                  <a:t>”</a:t>
                </a:r>
              </a:p>
              <a:p>
                <a:r>
                  <a:rPr lang="en-US" sz="1800" b="0" i="0" dirty="0">
                    <a:latin typeface="Calibri" panose="020F0502020204030204" pitchFamily="34" charset="0"/>
                    <a:cs typeface="Calibri" panose="020F0502020204030204" pitchFamily="34" charset="0"/>
                  </a:rPr>
                  <a:t>Note for the teacher: </a:t>
                </a:r>
                <a:r>
                  <a:rPr lang="en-US" sz="1800" dirty="0">
                    <a:latin typeface="Calibri" panose="020F0502020204030204" pitchFamily="34" charset="0"/>
                    <a:cs typeface="Calibri" panose="020F0502020204030204" pitchFamily="34" charset="0"/>
                  </a:rPr>
                  <a:t>Give students </a:t>
                </a:r>
                <a:r>
                  <a:rPr lang="en-US" sz="1800" b="0" u="none" dirty="0">
                    <a:solidFill>
                      <a:schemeClr val="bg1"/>
                    </a:solidFill>
                    <a:effectLst/>
                    <a:latin typeface="Comic Sans MS"/>
                    <a:cs typeface="Calibri" panose="020F0502020204030204" pitchFamily="34" charset="0"/>
                    <a:sym typeface="Comic Sans MS"/>
                  </a:rPr>
                  <a:t>some time to complete </a:t>
                </a:r>
                <a:r>
                  <a:rPr lang="en-US" sz="1800" b="0" dirty="0">
                    <a:solidFill>
                      <a:schemeClr val="bg1"/>
                    </a:solidFill>
                    <a:effectLst/>
                    <a:latin typeface="Comic Sans MS"/>
                    <a:sym typeface="Comic Sans MS"/>
                  </a:rPr>
                  <a:t>the activity.</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2800" b="1" u="none" dirty="0"/>
                  <a:t>Teaching suggestions</a:t>
                </a:r>
                <a:endParaRPr lang="en-US" sz="2800" b="1" u="sng" dirty="0">
                  <a:solidFill>
                    <a:schemeClr val="dk1"/>
                  </a:solidFill>
                  <a:latin typeface="Calibri"/>
                  <a:sym typeface="Calibri"/>
                </a:endParaRPr>
              </a:p>
              <a:p>
                <a:r>
                  <a:rPr lang="en-US" sz="1800" b="0" u="none" dirty="0">
                    <a:effectLst/>
                  </a:rPr>
                  <a:t>The teacher corrects the activity interactively.</a:t>
                </a:r>
                <a:endParaRPr lang="en-US" sz="1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0" u="none" dirty="0">
                    <a:latin typeface="Calibri"/>
                    <a:ea typeface="Calibri" panose="020F0502020204030204" pitchFamily="34" charset="0"/>
                    <a:cs typeface="Calibri"/>
                  </a:rPr>
                  <a:t>Teacher says: </a:t>
                </a:r>
                <a:r>
                  <a:rPr lang="en-US" sz="1800" b="1" i="1" u="none" dirty="0">
                    <a:latin typeface="Calibri"/>
                    <a:ea typeface="Calibri" panose="020F0502020204030204" pitchFamily="34" charset="0"/>
                    <a:cs typeface="Calibri"/>
                  </a:rPr>
                  <a:t>“</a:t>
                </a:r>
                <a:r>
                  <a:rPr lang="en-US" sz="1800" b="1" i="1" u="none" dirty="0">
                    <a:solidFill>
                      <a:schemeClr val="bg2"/>
                    </a:solidFill>
                    <a:effectLst/>
                    <a:latin typeface="+mj-lt"/>
                    <a:ea typeface="Calibri" panose="020F0502020204030204" pitchFamily="34" charset="0"/>
                    <a:cs typeface="Calibri" panose="020F0502020204030204" pitchFamily="34" charset="0"/>
                  </a:rPr>
                  <a:t>The base angles in triangle ACE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are </a:t>
                </a:r>
                <a:r>
                  <a:rPr lang="en-US" sz="1800" b="1" i="0" u="none">
                    <a:solidFill>
                      <a:srgbClr val="FF0000"/>
                    </a:solidFill>
                    <a:effectLst/>
                    <a:latin typeface="Cambria Math" panose="02040503050406030204" pitchFamily="18" charset="0"/>
                    <a:cs typeface="Calibri" panose="020F0502020204030204" pitchFamily="34" charset="0"/>
                  </a:rPr>
                  <a:t>(</a:t>
                </a:r>
                <a:r>
                  <a:rPr lang="en-US" sz="18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𝑨𝑬𝑪) ̂</a:t>
                </a:r>
                <a:r>
                  <a:rPr lang="en-US" sz="1800" b="1" i="1" u="none" dirty="0">
                    <a:effectLst/>
                    <a:latin typeface="Calibri" panose="020F0502020204030204" pitchFamily="34" charset="0"/>
                    <a:ea typeface="Times New Roman" panose="02020603050405020304" pitchFamily="18" charset="0"/>
                    <a:cs typeface="Arial" panose="020B0604020202020204" pitchFamily="34" charset="0"/>
                  </a:rPr>
                  <a:t> and </a:t>
                </a:r>
                <a:r>
                  <a:rPr lang="en-US" sz="1800" b="1" i="0" u="none">
                    <a:solidFill>
                      <a:srgbClr val="FF0000"/>
                    </a:solidFill>
                    <a:effectLst/>
                    <a:latin typeface="Cambria Math" panose="02040503050406030204" pitchFamily="18" charset="0"/>
                    <a:cs typeface="Calibri" panose="020F0502020204030204" pitchFamily="34" charset="0"/>
                  </a:rPr>
                  <a:t>(</a:t>
                </a:r>
                <a:r>
                  <a:rPr lang="en-US" sz="1800" b="1" i="0" u="none">
                    <a:solidFill>
                      <a:srgbClr val="FF0000"/>
                    </a:solidFill>
                    <a:effectLst/>
                    <a:latin typeface="Cambria Math" panose="02040503050406030204" pitchFamily="18" charset="0"/>
                    <a:ea typeface="Calibri" panose="020F0502020204030204" pitchFamily="34" charset="0"/>
                    <a:cs typeface="Calibri" panose="020F0502020204030204" pitchFamily="34" charset="0"/>
                  </a:rPr>
                  <a:t>𝑨𝑪𝑬) ̂</a:t>
                </a:r>
                <a:r>
                  <a:rPr lang="en-US" sz="1800" b="1" i="1" u="none" dirty="0">
                    <a:solidFill>
                      <a:schemeClr val="bg2"/>
                    </a:solidFill>
                    <a:latin typeface="+mj-lt"/>
                  </a:rPr>
                  <a:t>.”</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b="1" i="1" u="none" strike="noStrike" cap="none" dirty="0">
                  <a:solidFill>
                    <a:schemeClr val="dk1"/>
                  </a:solidFill>
                  <a:effectLst/>
                  <a:highlight>
                    <a:srgbClr val="00FFFF"/>
                  </a:highlight>
                  <a:latin typeface="Calibri"/>
                  <a:ea typeface="Calibri"/>
                  <a:cs typeface="Calibri"/>
                  <a:sym typeface="Calibri"/>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51435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27</a:t>
            </a:fld>
            <a:endParaRPr lang="en-US" dirty="0">
              <a:latin typeface="Comic Sans MS" panose="030F0702030302020204" pitchFamily="66" charset="0"/>
            </a:endParaRPr>
          </a:p>
        </p:txBody>
      </p:sp>
    </p:spTree>
    <p:extLst>
      <p:ext uri="{BB962C8B-B14F-4D97-AF65-F5344CB8AC3E}">
        <p14:creationId xmlns:p14="http://schemas.microsoft.com/office/powerpoint/2010/main" val="41435540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indent="0"/>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ea typeface="Calibri" panose="020F0502020204030204" pitchFamily="34" charset="0"/>
                <a:cs typeface="Calibri"/>
              </a:rPr>
              <a:t>Utilisez</a:t>
            </a:r>
            <a:r>
              <a:rPr lang="fr-FR" sz="1000" b="1" i="0" u="none" baseline="0" dirty="0">
                <a:latin typeface="Comic Sans MS" pitchFamily="66" charset="0"/>
                <a:ea typeface="Calibri" panose="020F0502020204030204" pitchFamily="34" charset="0"/>
                <a:cs typeface="Calibri"/>
              </a:rPr>
              <a:t> votre figure pour répondre. </a:t>
            </a:r>
            <a:r>
              <a:rPr lang="fr-FR" sz="1000" b="1" i="0" dirty="0">
                <a:latin typeface="Comic Sans MS" pitchFamily="66" charset="0"/>
              </a:rPr>
              <a:t>»</a:t>
            </a:r>
            <a:endParaRPr lang="fr-FR" sz="1000" b="1" i="0" u="none" dirty="0">
              <a:latin typeface="Comic Sans MS" pitchFamily="66"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0" i="0" u="none" dirty="0">
              <a:solidFill>
                <a:schemeClr val="bg1"/>
              </a:solidFill>
              <a:effectLst/>
              <a:latin typeface="Comic Sans MS" pitchFamily="66" charset="0"/>
              <a:ea typeface="Calibri" panose="020F0502020204030204" pitchFamily="34" charset="0"/>
              <a:cs typeface="Calibri"/>
              <a:sym typeface="Comic Sans MS"/>
            </a:endParaRPr>
          </a:p>
          <a:p>
            <a:pPr marL="228600" indent="0"/>
            <a:endParaRPr lang="fr-FR" sz="12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endParaRPr lang="fr-FR" sz="1200" b="1" i="0" u="none"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0" i="0" dirty="0">
                <a:latin typeface="Comic Sans MS" pitchFamily="66" charset="0"/>
              </a:rPr>
              <a:t>L’enseignant</a:t>
            </a:r>
            <a:r>
              <a:rPr lang="fr-FR" sz="1000" b="0" i="0" baseline="0" dirty="0">
                <a:latin typeface="Comic Sans MS" pitchFamily="66" charset="0"/>
              </a:rPr>
              <a:t>(e) dit : </a:t>
            </a:r>
            <a:r>
              <a:rPr lang="fr-FR" sz="1000" b="1" i="0" u="none" baseline="0" dirty="0">
                <a:latin typeface="Comic Sans MS" pitchFamily="66" charset="0"/>
                <a:cs typeface="Calibri"/>
              </a:rPr>
              <a:t>« </a:t>
            </a:r>
            <a:r>
              <a:rPr lang="fr-FR" sz="1000" b="1" i="0" u="none" dirty="0">
                <a:latin typeface="Comic Sans MS" pitchFamily="66" charset="0"/>
                <a:ea typeface="Calibri" panose="020F0502020204030204" pitchFamily="34" charset="0"/>
                <a:cs typeface="Calibri"/>
              </a:rPr>
              <a:t>L’hypoténuse du triangle</a:t>
            </a:r>
            <a:r>
              <a:rPr lang="fr-FR" sz="1000" b="1" i="0" u="none" strike="noStrike" cap="none" dirty="0">
                <a:solidFill>
                  <a:schemeClr val="bg2"/>
                </a:solidFill>
                <a:effectLst/>
                <a:latin typeface="Comic Sans MS" pitchFamily="66" charset="0"/>
                <a:ea typeface="Calibri" panose="020F0502020204030204" pitchFamily="34" charset="0"/>
                <a:cs typeface="Calibri" panose="020F0502020204030204" pitchFamily="34" charset="0"/>
                <a:sym typeface="Calibri"/>
              </a:rPr>
              <a:t> ACE est [EC]. »</a:t>
            </a: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28</a:t>
            </a:fld>
            <a:endParaRPr lang="en-US" dirty="0">
              <a:latin typeface="Comic Sans MS" panose="030F0702030302020204" pitchFamily="66" charset="0"/>
            </a:endParaRPr>
          </a:p>
        </p:txBody>
      </p:sp>
    </p:spTree>
    <p:extLst>
      <p:ext uri="{BB962C8B-B14F-4D97-AF65-F5344CB8AC3E}">
        <p14:creationId xmlns:p14="http://schemas.microsoft.com/office/powerpoint/2010/main" val="2862395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200" b="1" dirty="0">
              <a:solidFill>
                <a:schemeClr val="bg1"/>
              </a:solidFill>
              <a:latin typeface="Comic Sans MS" panose="030F0702030302020204" pitchFamily="66" charset="0"/>
            </a:endParaRPr>
          </a:p>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3</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2758164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b="1" i="0" noProof="0" dirty="0">
                    <a:solidFill>
                      <a:srgbClr val="595959"/>
                    </a:solidFill>
                    <a:latin typeface="Comic Sans MS" pitchFamily="66" charset="0"/>
                  </a:rPr>
                  <a:t>Note pour l’enseignant(e)</a:t>
                </a:r>
              </a:p>
              <a:p>
                <a:pPr marL="22860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dit :</a:t>
                </a:r>
                <a:r>
                  <a:rPr lang="fr-FR" sz="800" b="1" i="0" u="none" baseline="0" dirty="0">
                    <a:latin typeface="Comic Sans MS" pitchFamily="66" charset="0"/>
                    <a:cs typeface="Calibri"/>
                  </a:rPr>
                  <a:t> « </a:t>
                </a:r>
                <a:r>
                  <a:rPr lang="fr-FR" sz="800" b="1" i="0" u="none" dirty="0">
                    <a:latin typeface="Comic Sans MS" pitchFamily="66" charset="0"/>
                    <a:ea typeface="Calibri" panose="020F0502020204030204" pitchFamily="34" charset="0"/>
                    <a:cs typeface="Calibri"/>
                  </a:rPr>
                  <a:t>Tracez</a:t>
                </a:r>
                <a:r>
                  <a:rPr lang="fr-FR" sz="800" b="1" i="0" u="none" baseline="0" dirty="0">
                    <a:latin typeface="Comic Sans MS" pitchFamily="66" charset="0"/>
                    <a:ea typeface="Calibri" panose="020F0502020204030204" pitchFamily="34" charset="0"/>
                    <a:cs typeface="Calibri"/>
                  </a:rPr>
                  <a:t> </a:t>
                </a:r>
                <a:r>
                  <a:rPr lang="fr-FR" sz="800" b="1" i="0" u="none" dirty="0">
                    <a:latin typeface="Comic Sans MS" pitchFamily="66" charset="0"/>
                    <a:ea typeface="Calibri" panose="020F0502020204030204" pitchFamily="34" charset="0"/>
                    <a:cs typeface="Calibri"/>
                  </a:rPr>
                  <a:t>le triangle ABC</a:t>
                </a:r>
                <a:r>
                  <a:rPr lang="fr-FR" sz="800" b="1" i="0" u="none" baseline="0" dirty="0">
                    <a:latin typeface="Comic Sans MS" pitchFamily="66" charset="0"/>
                    <a:ea typeface="Calibri" panose="020F0502020204030204" pitchFamily="34" charset="0"/>
                    <a:cs typeface="Calibri"/>
                  </a:rPr>
                  <a:t> </a:t>
                </a:r>
                <a:r>
                  <a:rPr lang="fr-FR" sz="800" b="1" i="0" u="none" dirty="0">
                    <a:latin typeface="Comic Sans MS" pitchFamily="66" charset="0"/>
                    <a:ea typeface="Calibri" panose="020F0502020204030204" pitchFamily="34" charset="0"/>
                    <a:cs typeface="Calibri"/>
                  </a:rPr>
                  <a:t>rectangle en</a:t>
                </a:r>
                <a:r>
                  <a:rPr lang="fr-FR" sz="800" b="1" i="0" u="none" baseline="0" dirty="0">
                    <a:latin typeface="Comic Sans MS" pitchFamily="66" charset="0"/>
                    <a:ea typeface="Calibri" panose="020F0502020204030204" pitchFamily="34" charset="0"/>
                    <a:cs typeface="Calibri"/>
                  </a:rPr>
                  <a:t> A. »</a:t>
                </a:r>
                <a:endParaRPr lang="fr-FR" sz="8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800" b="0" i="0" u="none" dirty="0">
                  <a:solidFill>
                    <a:schemeClr val="bg1"/>
                  </a:solidFill>
                  <a:effectLst/>
                  <a:highlight>
                    <a:srgbClr val="00FF00"/>
                  </a:highlight>
                  <a:latin typeface="Comic Sans MS" pitchFamily="66" charset="0"/>
                  <a:ea typeface="Calibri" panose="020F0502020204030204" pitchFamily="34" charset="0"/>
                  <a:cs typeface="Arial" panose="020B0604020202020204" pitchFamily="34" charset="0"/>
                  <a:sym typeface="Comic Sans MS"/>
                </a:endParaRPr>
              </a:p>
              <a:p>
                <a:pPr marL="228600" indent="0"/>
                <a:r>
                  <a:rPr lang="fr-FR" sz="1800" i="0" dirty="0">
                    <a:effectLst/>
                    <a:highlight>
                      <a:srgbClr val="00FF00"/>
                    </a:highlight>
                    <a:latin typeface="Comic Sans MS" pitchFamily="66" charset="0"/>
                    <a:ea typeface="Calibri" panose="020F0502020204030204" pitchFamily="34" charset="0"/>
                    <a:cs typeface="Calibri" panose="020F0502020204030204" pitchFamily="34" charset="0"/>
                  </a:rPr>
                  <a:t>Avant</a:t>
                </a:r>
                <a:r>
                  <a:rPr lang="fr-FR" sz="1800" i="0" baseline="0" dirty="0">
                    <a:effectLst/>
                    <a:highlight>
                      <a:srgbClr val="00FF00"/>
                    </a:highlight>
                    <a:latin typeface="Comic Sans MS" pitchFamily="66" charset="0"/>
                    <a:ea typeface="Calibri" panose="020F0502020204030204" pitchFamily="34" charset="0"/>
                    <a:cs typeface="Calibri" panose="020F0502020204030204" pitchFamily="34" charset="0"/>
                  </a:rPr>
                  <a:t> de commencer la séance, demandez aux élèves d’énoncer les principales propriétés de certains triangles particuliers qu’ils ont apprises.</a:t>
                </a:r>
                <a:endParaRPr lang="fr-FR" i="0" dirty="0">
                  <a:latin typeface="Comic Sans MS" panose="030F0702030302020204" pitchFamily="66"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pPr marL="0" marR="0" lvl="0" indent="0" rtl="0">
                  <a:lnSpc>
                    <a:spcPct val="106000"/>
                  </a:lnSpc>
                  <a:spcBef>
                    <a:spcPts val="0"/>
                  </a:spcBef>
                  <a:spcAft>
                    <a:spcPts val="800"/>
                  </a:spcAft>
                  <a:buFont typeface="Calibri" panose="020F0502020204030204" pitchFamily="34" charset="0"/>
                  <a:buNone/>
                </a:pPr>
                <a:r>
                  <a:rPr lang="en-US" sz="10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457200" marR="0">
                  <a:lnSpc>
                    <a:spcPct val="106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your protractor and draw the bisector of angle </a:t>
                </a:r>
                <a:r>
                  <a:rPr lang="en-US" sz="1800" b="1" i="0">
                    <a:effectLst/>
                    <a:highlight>
                      <a:srgbClr val="00FFFF"/>
                    </a:highlight>
                    <a:latin typeface="Cambria Math" panose="02040503050406030204" pitchFamily="18" charset="0"/>
                    <a:cs typeface="Calibri" panose="020F0502020204030204" pitchFamily="34" charset="0"/>
                  </a:rPr>
                  <a:t>(</a:t>
                </a:r>
                <a:r>
                  <a:rPr lang="en-US" sz="1800" b="1"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𝑪𝑨𝑩) ̂   </a:t>
                </a:r>
                <a:r>
                  <a:rPr lang="en-US" sz="1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in triangle ABC. </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800" dirty="0">
                  <a:effectLst/>
                  <a:highlight>
                    <a:srgbClr val="00FFFF"/>
                  </a:highlight>
                  <a:latin typeface="Arial" panose="020B060402020202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b="1" dirty="0">
                    <a:effectLst/>
                    <a:highlight>
                      <a:srgbClr val="00FF00"/>
                    </a:highlight>
                    <a:latin typeface="Calibri" panose="020F0502020204030204" pitchFamily="34" charset="0"/>
                    <a:ea typeface="Calibri" panose="020F0502020204030204" pitchFamily="34" charset="0"/>
                    <a:cs typeface="Arial" panose="020B0604020202020204" pitchFamily="34" charset="0"/>
                  </a:rPr>
                  <a:t>To the teacher</a:t>
                </a: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 </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00"/>
                    </a:highlight>
                    <a:latin typeface="Calibri" panose="020F0502020204030204" pitchFamily="34" charset="0"/>
                    <a:ea typeface="Calibri" panose="020F0502020204030204" pitchFamily="34" charset="0"/>
                    <a:cs typeface="Arial" panose="020B0604020202020204" pitchFamily="34" charset="0"/>
                  </a:rPr>
                  <a:t>Remind students of drawing the bisector of an angle using a protractor or a compass.</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4</a:t>
            </a:fld>
            <a:endParaRPr lang="en-US" dirty="0">
              <a:latin typeface="Comic Sans MS" panose="030F0702030302020204" pitchFamily="66" charset="0"/>
            </a:endParaRPr>
          </a:p>
        </p:txBody>
      </p:sp>
    </p:spTree>
    <p:extLst>
      <p:ext uri="{BB962C8B-B14F-4D97-AF65-F5344CB8AC3E}">
        <p14:creationId xmlns:p14="http://schemas.microsoft.com/office/powerpoint/2010/main" val="749282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 </a:t>
                </a:r>
                <a:r>
                  <a:rPr lang="fr-FR" sz="800" b="1" i="0" u="none" baseline="0" dirty="0">
                    <a:latin typeface="Comic Sans MS" pitchFamily="66" charset="0"/>
                    <a:cs typeface="Calibri"/>
                  </a:rPr>
                  <a:t>« </a:t>
                </a:r>
                <a:r>
                  <a:rPr lang="fr-FR" sz="800" b="1" i="0" u="none" dirty="0">
                    <a:latin typeface="Comic Sans MS" pitchFamily="66" charset="0"/>
                    <a:ea typeface="Calibri" panose="020F0502020204030204" pitchFamily="34" charset="0"/>
                    <a:cs typeface="Calibri"/>
                  </a:rPr>
                  <a:t>Comment sont</a:t>
                </a:r>
                <a:r>
                  <a:rPr lang="fr-FR" sz="800" b="1" i="0" u="none" baseline="0" dirty="0">
                    <a:latin typeface="Comic Sans MS" pitchFamily="66" charset="0"/>
                    <a:ea typeface="Calibri" panose="020F0502020204030204" pitchFamily="34" charset="0"/>
                    <a:cs typeface="Calibri"/>
                  </a:rPr>
                  <a:t> les côtés [AB] et [AC] ? »</a:t>
                </a:r>
                <a:endParaRPr lang="fr-FR" sz="8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1200" b="0" i="0" u="none" dirty="0">
                  <a:solidFill>
                    <a:schemeClr val="bg1"/>
                  </a:solidFill>
                  <a:effectLst/>
                  <a:latin typeface="Comic Sans MS" pitchFamily="66" charset="0"/>
                  <a:ea typeface="Calibri" panose="020F0502020204030204" pitchFamily="34" charset="0"/>
                  <a:cs typeface="Calibri"/>
                  <a:sym typeface="Comic Sans MS"/>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 </a:t>
                </a:r>
                <a:r>
                  <a:rPr lang="fr-FR" b="1" i="0" baseline="0" dirty="0">
                    <a:latin typeface="Comic Sans MS" pitchFamily="66" charset="0"/>
                  </a:rPr>
                  <a:t>« Les</a:t>
                </a:r>
                <a:r>
                  <a:rPr lang="fr-FR" sz="800" b="1" i="0" baseline="0" dirty="0">
                    <a:latin typeface="Comic Sans MS" pitchFamily="66" charset="0"/>
                  </a:rPr>
                  <a:t> </a:t>
                </a:r>
                <a:r>
                  <a:rPr lang="fr-FR" sz="800" b="1" i="0" dirty="0">
                    <a:latin typeface="Comic Sans MS" pitchFamily="66" charset="0"/>
                  </a:rPr>
                  <a:t>côtés sont perpendiculaires. Quelle est la mesure de l’angle </a:t>
                </a:r>
                <a14:m>
                  <m:oMath xmlns:m="http://schemas.openxmlformats.org/officeDocument/2006/math">
                    <m:acc>
                      <m:accPr>
                        <m:chr m:val="̂"/>
                        <m:ctrlPr>
                          <a:rPr lang="fr-FR" sz="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800" b="1" i="0"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𝐂𝐀𝐁</m:t>
                        </m:r>
                      </m:e>
                    </m:acc>
                    <m:r>
                      <a:rPr lang="en-US" sz="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 </m:t>
                    </m:r>
                  </m:oMath>
                </a14:m>
                <a:r>
                  <a:rPr lang="fr-FR" sz="800" b="1" i="0" baseline="0" dirty="0">
                    <a:latin typeface="Comic Sans MS" pitchFamily="66" charset="0"/>
                  </a:rPr>
                  <a:t>? »</a:t>
                </a:r>
                <a:endParaRPr lang="fr-FR" sz="800" b="1" i="0" u="none" dirty="0">
                  <a:effectLst/>
                  <a:latin typeface="Comic Sans MS" pitchFamily="66" charset="0"/>
                  <a:ea typeface="Calibri" panose="020F0502020204030204" pitchFamily="34" charset="0"/>
                  <a:cs typeface="Arial" panose="020B060402020202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800" b="1" i="0" u="none" dirty="0">
                  <a:solidFill>
                    <a:srgbClr val="595959"/>
                  </a:solidFill>
                  <a:latin typeface="Comic Sans MS" pitchFamily="66" charset="0"/>
                  <a:cs typeface="Calibri"/>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p>
              <a:p>
                <a:pPr marL="228600" indent="0"/>
                <a:r>
                  <a:rPr lang="fr-FR" b="0" i="0" dirty="0">
                    <a:latin typeface="Comic Sans MS" pitchFamily="66" charset="0"/>
                  </a:rPr>
                  <a:t>L’enseignant</a:t>
                </a:r>
                <a:r>
                  <a:rPr lang="fr-FR" b="0" i="0" baseline="0" dirty="0">
                    <a:latin typeface="Comic Sans MS" pitchFamily="66" charset="0"/>
                  </a:rPr>
                  <a:t>(e) dit : </a:t>
                </a:r>
                <a:r>
                  <a:rPr lang="fr-FR" b="1" i="0" baseline="0" dirty="0">
                    <a:latin typeface="Comic Sans MS" pitchFamily="66" charset="0"/>
                  </a:rPr>
                  <a:t>«</a:t>
                </a:r>
                <a:r>
                  <a:rPr lang="fr-FR" sz="800" b="1" i="0" dirty="0">
                    <a:latin typeface="Comic Sans MS" pitchFamily="66" charset="0"/>
                  </a:rPr>
                  <a:t> </a:t>
                </a:r>
                <a14:m>
                  <m:oMath xmlns:m="http://schemas.openxmlformats.org/officeDocument/2006/math">
                    <m:acc>
                      <m:accPr>
                        <m:chr m:val="̂"/>
                        <m:ctrlPr>
                          <a:rPr lang="fr-FR" sz="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800" b="1" i="0"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𝐂𝐀𝐁</m:t>
                        </m:r>
                      </m:e>
                    </m:acc>
                    <m:r>
                      <a:rPr lang="fr-FR" sz="800" b="1" i="0" smtClean="0">
                        <a:solidFill>
                          <a:schemeClr val="tx1">
                            <a:lumMod val="75000"/>
                            <a:lumOff val="25000"/>
                          </a:schemeClr>
                        </a:solidFill>
                        <a:effectLst/>
                        <a:latin typeface="Cambria Math"/>
                        <a:ea typeface="Calibri" panose="020F0502020204030204" pitchFamily="34" charset="0"/>
                        <a:cs typeface="Calibri" panose="020F0502020204030204" pitchFamily="34" charset="0"/>
                      </a:rPr>
                      <m:t> </m:t>
                    </m:r>
                  </m:oMath>
                </a14:m>
                <a:r>
                  <a:rPr lang="fr-FR" sz="800" b="1" i="0" baseline="0" dirty="0">
                    <a:latin typeface="Comic Sans MS" pitchFamily="66" charset="0"/>
                  </a:rPr>
                  <a:t> = 90</a:t>
                </a:r>
                <a14:m>
                  <m:oMath xmlns:m="http://schemas.openxmlformats.org/officeDocument/2006/math">
                    <m:r>
                      <a:rPr lang="fr-FR" sz="800" b="1" i="0"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m:t>
                    </m:r>
                  </m:oMath>
                </a14:m>
                <a:r>
                  <a:rPr lang="fr-FR" sz="800" b="1" i="0" baseline="0" dirty="0">
                    <a:latin typeface="Comic Sans MS" pitchFamily="66" charset="0"/>
                  </a:rPr>
                  <a:t>. Donc</a:t>
                </a:r>
                <a:r>
                  <a:rPr lang="fr-FR" sz="800" b="1" i="0" dirty="0">
                    <a:latin typeface="Comic Sans MS" pitchFamily="66" charset="0"/>
                  </a:rPr>
                  <a:t>, les côtés de l'angle droit dans ce triangle rectangle sont [AB] et [AC].</a:t>
                </a:r>
              </a:p>
              <a:p>
                <a:pPr marL="228600" indent="0"/>
                <a:r>
                  <a:rPr lang="fr-FR" sz="800" b="1" i="0" dirty="0">
                    <a:latin typeface="Comic Sans MS" pitchFamily="66" charset="0"/>
                  </a:rPr>
                  <a:t>Que peut-on</a:t>
                </a:r>
                <a:r>
                  <a:rPr lang="fr-FR" sz="800" b="1" i="0" baseline="0" dirty="0">
                    <a:latin typeface="Comic Sans MS" pitchFamily="66" charset="0"/>
                  </a:rPr>
                  <a:t> dire</a:t>
                </a:r>
                <a:r>
                  <a:rPr lang="fr-FR" sz="800" b="1" i="0" dirty="0">
                    <a:latin typeface="Comic Sans MS" pitchFamily="66" charset="0"/>
                  </a:rPr>
                  <a:t> du troisième côté, [BC] ? »</a:t>
                </a:r>
                <a:endParaRPr lang="fr-FR" sz="800" b="1" i="0" u="none" dirty="0">
                  <a:effectLst/>
                  <a:latin typeface="Comic Sans MS" pitchFamily="66" charset="0"/>
                  <a:ea typeface="Calibri" panose="020F0502020204030204" pitchFamily="34" charset="0"/>
                  <a:cs typeface="Arial" panose="020B060402020202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800" b="1" i="0" u="none" dirty="0">
                  <a:solidFill>
                    <a:srgbClr val="595959"/>
                  </a:solidFill>
                  <a:latin typeface="Comic Sans MS" pitchFamily="66" charset="0"/>
                  <a:cs typeface="Calibri"/>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p>
              <a:p>
                <a:pPr marL="228600" indent="0"/>
                <a:r>
                  <a:rPr lang="fr-FR" b="0" i="0" dirty="0">
                    <a:latin typeface="Comic Sans MS" pitchFamily="66" charset="0"/>
                  </a:rPr>
                  <a:t>L’enseignant</a:t>
                </a:r>
                <a:r>
                  <a:rPr lang="fr-FR" b="0" i="0" baseline="0" dirty="0">
                    <a:latin typeface="Comic Sans MS" pitchFamily="66" charset="0"/>
                  </a:rPr>
                  <a:t>(e) dit : </a:t>
                </a:r>
                <a:r>
                  <a:rPr lang="fr-FR" b="1" i="0" baseline="0" dirty="0">
                    <a:latin typeface="Comic Sans MS" pitchFamily="66" charset="0"/>
                  </a:rPr>
                  <a:t>« </a:t>
                </a:r>
                <a:r>
                  <a:rPr lang="fr-FR" sz="800" b="1" i="0" dirty="0">
                    <a:latin typeface="Comic Sans MS" pitchFamily="66" charset="0"/>
                  </a:rPr>
                  <a:t>C'est le côté le plus long et il est opposé à l'angle droit. </a:t>
                </a:r>
              </a:p>
              <a:p>
                <a:pPr marL="228600" indent="0"/>
                <a:r>
                  <a:rPr lang="fr-FR" sz="800" b="1" i="0" dirty="0">
                    <a:latin typeface="Comic Sans MS" pitchFamily="66" charset="0"/>
                  </a:rPr>
                  <a:t>Ce côté s'appelle l'hypoténuse. »</a:t>
                </a:r>
                <a:endParaRPr lang="fr-FR" sz="800" b="1" i="0" u="none" dirty="0">
                  <a:effectLst/>
                  <a:latin typeface="Comic Sans MS" pitchFamily="66" charset="0"/>
                  <a:ea typeface="Calibri" panose="020F0502020204030204" pitchFamily="34" charset="0"/>
                  <a:cs typeface="Arial" panose="020B0604020202020204" pitchFamily="34" charset="0"/>
                </a:endParaRP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0" marR="0" indent="45720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How are the sides [AB] and [AC]? </a:t>
                </a:r>
                <a:r>
                  <a:rPr lang="en-US" sz="1800" u="sng" dirty="0">
                    <a:effectLst/>
                    <a:highlight>
                      <a:srgbClr val="00FFFF"/>
                    </a:highlight>
                    <a:latin typeface="Calibri" panose="020F0502020204030204" pitchFamily="34" charset="0"/>
                    <a:ea typeface="Calibri" panose="020F0502020204030204" pitchFamily="34" charset="0"/>
                    <a:cs typeface="Arial" panose="020B0604020202020204" pitchFamily="34" charset="0"/>
                  </a:rPr>
                  <a:t>perpendicular</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What is the measure of angle </a:t>
                </a:r>
                <a:r>
                  <a:rPr lang="en-US" sz="1800" i="0">
                    <a:effectLst/>
                    <a:highlight>
                      <a:srgbClr val="00FFFF"/>
                    </a:highlight>
                    <a:latin typeface="Cambria Math" panose="02040503050406030204" pitchFamily="18" charset="0"/>
                    <a:cs typeface="Calibri" panose="020F0502020204030204" pitchFamily="34" charset="0"/>
                  </a:rPr>
                  <a:t>(</a:t>
                </a:r>
                <a:r>
                  <a:rPr lang="en-US" sz="1800" i="0">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𝐵𝐴𝐶) ̂</a:t>
                </a: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 </a:t>
                </a:r>
                <a:r>
                  <a:rPr lang="en-US" sz="1800" u="sng" dirty="0">
                    <a:effectLst/>
                    <a:highlight>
                      <a:srgbClr val="00FFFF"/>
                    </a:highlight>
                    <a:latin typeface="Calibri" panose="020F0502020204030204" pitchFamily="34" charset="0"/>
                    <a:ea typeface="Calibri" panose="020F0502020204030204" pitchFamily="34" charset="0"/>
                    <a:cs typeface="Arial" panose="020B0604020202020204" pitchFamily="34" charset="0"/>
                  </a:rPr>
                  <a:t>90</a:t>
                </a:r>
                <a:r>
                  <a:rPr lang="en-US" sz="1800" u="sng" baseline="300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o</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pPr marL="0" marR="0" indent="457200">
                  <a:lnSpc>
                    <a:spcPct val="107000"/>
                  </a:lnSpc>
                  <a:spcBef>
                    <a:spcPts val="0"/>
                  </a:spcBef>
                  <a:spcAft>
                    <a:spcPts val="800"/>
                  </a:spcAft>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So, the sides of the right angle in the right triangle are [AB] and [AC]</a:t>
                </a:r>
                <a:endParaRPr lang="en-US" sz="1800" dirty="0">
                  <a:effectLst/>
                  <a:latin typeface="Calibri" panose="020F0502020204030204" pitchFamily="34" charset="0"/>
                  <a:ea typeface="Calibri" panose="020F0502020204030204" pitchFamily="34" charset="0"/>
                  <a:cs typeface="Arial" panose="020B0604020202020204" pitchFamily="34" charset="0"/>
                </a:endParaRPr>
              </a:p>
              <a:p>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What about the third side [BC]? </a:t>
                </a:r>
              </a:p>
              <a:p>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It is the longest side opposite to the right angle. </a:t>
                </a:r>
                <a:endParaRPr lang="en-US" sz="1000" b="1" u="sng"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highlight>
                      <a:srgbClr val="00FFFF"/>
                    </a:highlight>
                    <a:latin typeface="Calibri" panose="020F0502020204030204" pitchFamily="34" charset="0"/>
                    <a:ea typeface="Calibri" panose="020F0502020204030204" pitchFamily="34" charset="0"/>
                    <a:cs typeface="Arial" panose="020B0604020202020204" pitchFamily="34" charset="0"/>
                  </a:rPr>
                  <a:t>It is called the </a:t>
                </a:r>
                <a:r>
                  <a:rPr lang="en-US" sz="1800" b="1" u="none" dirty="0">
                    <a:solidFill>
                      <a:srgbClr val="C00000"/>
                    </a:solidFill>
                    <a:effectLst/>
                    <a:highlight>
                      <a:srgbClr val="00FFFF"/>
                    </a:highlight>
                    <a:latin typeface="Calibri" panose="020F0502020204030204" pitchFamily="34" charset="0"/>
                    <a:ea typeface="Calibri" panose="020F0502020204030204" pitchFamily="34" charset="0"/>
                    <a:cs typeface="Arial" panose="020B0604020202020204" pitchFamily="34" charset="0"/>
                  </a:rPr>
                  <a:t>hypotenuse</a:t>
                </a:r>
                <a:endParaRPr lang="en-US" sz="1000" b="1" u="none" dirty="0">
                  <a:effectLst/>
                  <a:highlight>
                    <a:srgbClr val="00FF00"/>
                  </a:highlight>
                  <a:latin typeface="Calibri" panose="020F0502020204030204" pitchFamily="34" charset="0"/>
                  <a:ea typeface="Calibri" panose="020F0502020204030204" pitchFamily="34"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5</a:t>
            </a:fld>
            <a:endParaRPr lang="en-US" dirty="0">
              <a:latin typeface="Comic Sans MS" panose="030F0702030302020204" pitchFamily="66" charset="0"/>
            </a:endParaRPr>
          </a:p>
        </p:txBody>
      </p:sp>
    </p:spTree>
    <p:extLst>
      <p:ext uri="{BB962C8B-B14F-4D97-AF65-F5344CB8AC3E}">
        <p14:creationId xmlns:p14="http://schemas.microsoft.com/office/powerpoint/2010/main" val="3278672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 </a:t>
                </a:r>
                <a:r>
                  <a:rPr lang="fr-FR" sz="800" b="1" i="0" u="none" baseline="0" dirty="0">
                    <a:latin typeface="Comic Sans MS" pitchFamily="66" charset="0"/>
                    <a:cs typeface="Calibri"/>
                  </a:rPr>
                  <a:t>« S</a:t>
                </a:r>
                <a:r>
                  <a:rPr lang="fr-FR" sz="800" b="1" i="0" u="none" dirty="0">
                    <a:latin typeface="Comic Sans MS" pitchFamily="66" charset="0"/>
                    <a:ea typeface="Calibri" panose="020F0502020204030204" pitchFamily="34" charset="0"/>
                    <a:cs typeface="Calibri"/>
                  </a:rPr>
                  <a:t>oit</a:t>
                </a:r>
                <a:r>
                  <a:rPr lang="fr-FR" sz="800" b="1" i="0" u="none" baseline="0" dirty="0">
                    <a:latin typeface="Comic Sans MS" pitchFamily="66" charset="0"/>
                    <a:ea typeface="Calibri" panose="020F0502020204030204" pitchFamily="34" charset="0"/>
                    <a:cs typeface="Calibri"/>
                  </a:rPr>
                  <a:t> ABC un triangle isocèle.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800" b="1" i="0" u="none" baseline="0" dirty="0">
                    <a:latin typeface="Comic Sans MS" pitchFamily="66" charset="0"/>
                    <a:ea typeface="Calibri" panose="020F0502020204030204" pitchFamily="34" charset="0"/>
                    <a:cs typeface="Calibri"/>
                  </a:rPr>
                  <a:t>Quels côtés ont la même longueur ?</a:t>
                </a:r>
                <a:r>
                  <a:rPr lang="fr-FR" sz="800" b="1" i="0" u="none" baseline="0" dirty="0">
                    <a:latin typeface="Comic Sans MS" pitchFamily="66" charset="0"/>
                    <a:ea typeface="Calibri" panose="020F0502020204030204" pitchFamily="34" charset="0"/>
                    <a:cs typeface="Calibri" panose="020F0502020204030204" pitchFamily="34" charset="0"/>
                  </a:rPr>
                  <a:t> »</a:t>
                </a:r>
                <a:endParaRPr lang="fr-FR" sz="8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p>
              <a:p>
                <a:pPr marL="228600" indent="0"/>
                <a:endParaRPr lang="fr-FR" sz="1200" b="0" i="0" u="none" dirty="0">
                  <a:solidFill>
                    <a:schemeClr val="bg1"/>
                  </a:solidFill>
                  <a:effectLst/>
                  <a:latin typeface="Comic Sans MS" pitchFamily="66" charset="0"/>
                  <a:ea typeface="Calibri" panose="020F0502020204030204" pitchFamily="34" charset="0"/>
                  <a:cs typeface="Calibri"/>
                  <a:sym typeface="Comic Sans MS"/>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p>
              <a:p>
                <a:pPr marL="228600" indent="0"/>
                <a:r>
                  <a:rPr lang="fr-FR" b="0" i="0" dirty="0">
                    <a:latin typeface="Comic Sans MS" pitchFamily="66" charset="0"/>
                  </a:rPr>
                  <a:t>L’enseignant</a:t>
                </a:r>
                <a:r>
                  <a:rPr lang="fr-FR" b="0" i="0" baseline="0" dirty="0">
                    <a:latin typeface="Comic Sans MS" pitchFamily="66" charset="0"/>
                  </a:rPr>
                  <a:t>(e) dit : </a:t>
                </a:r>
                <a:r>
                  <a:rPr lang="fr-FR" sz="1200" b="1" i="0" u="none" baseline="0" dirty="0">
                    <a:latin typeface="Comic Sans MS" pitchFamily="66" charset="0"/>
                    <a:cs typeface="Calibri"/>
                  </a:rPr>
                  <a:t>« </a:t>
                </a:r>
                <a14:m>
                  <m:oMath xmlns:m="http://schemas.openxmlformats.org/officeDocument/2006/math">
                    <m:r>
                      <a:rPr lang="fr-FR" sz="1200" b="1" i="0" u="none" strike="noStrike" cap="none" baseline="0" smtClean="0">
                        <a:solidFill>
                          <a:schemeClr val="dk1"/>
                        </a:solidFill>
                        <a:effectLst/>
                        <a:latin typeface="Cambria Math"/>
                        <a:ea typeface="Calibri" panose="020F0502020204030204" pitchFamily="34" charset="0"/>
                        <a:cs typeface="Calibri"/>
                        <a:sym typeface="Calibri"/>
                      </a:rPr>
                      <m:t>[</m:t>
                    </m:r>
                    <m:r>
                      <a:rPr lang="fr-FR" sz="1200" b="1" i="0" u="none" strike="noStrike" cap="none" smtClean="0">
                        <a:solidFill>
                          <a:schemeClr val="dk1"/>
                        </a:solidFill>
                        <a:effectLst/>
                        <a:latin typeface="Cambria Math" panose="02040503050406030204" pitchFamily="18" charset="0"/>
                        <a:ea typeface="Calibri"/>
                        <a:cs typeface="Calibri"/>
                        <a:sym typeface="Calibri"/>
                      </a:rPr>
                      <m:t>𝐂𝐀</m:t>
                    </m:r>
                    <m:r>
                      <a:rPr lang="fr-FR" sz="1200" b="1" i="0" u="none" strike="noStrike" cap="none" smtClean="0">
                        <a:solidFill>
                          <a:schemeClr val="dk1"/>
                        </a:solidFill>
                        <a:effectLst/>
                        <a:latin typeface="Cambria Math" panose="02040503050406030204" pitchFamily="18" charset="0"/>
                        <a:ea typeface="Calibri"/>
                        <a:cs typeface="Calibri"/>
                        <a:sym typeface="Calibri"/>
                      </a:rPr>
                      <m:t>] </m:t>
                    </m:r>
                  </m:oMath>
                </a14:m>
                <a:r>
                  <a:rPr lang="fr-FR" sz="1200" b="1" i="0" u="none" strike="noStrike" cap="none" dirty="0">
                    <a:solidFill>
                      <a:schemeClr val="dk1"/>
                    </a:solidFill>
                    <a:effectLst/>
                    <a:latin typeface="Comic Sans MS" pitchFamily="66" charset="0"/>
                    <a:ea typeface="Calibri"/>
                    <a:cs typeface="Calibri"/>
                    <a:sym typeface="Calibri"/>
                  </a:rPr>
                  <a:t>e</a:t>
                </a:r>
                <a14:m>
                  <m:oMath xmlns:m="http://schemas.openxmlformats.org/officeDocument/2006/math">
                    <m:r>
                      <a:rPr lang="fr-FR" sz="1200" b="1" i="0" u="none" strike="noStrike" cap="none" smtClean="0">
                        <a:solidFill>
                          <a:schemeClr val="dk1"/>
                        </a:solidFill>
                        <a:effectLst/>
                        <a:latin typeface="Cambria Math"/>
                        <a:ea typeface="Calibri"/>
                        <a:cs typeface="Calibri"/>
                        <a:sym typeface="Calibri"/>
                      </a:rPr>
                      <m:t>𝐭</m:t>
                    </m:r>
                    <m:r>
                      <a:rPr lang="fr-FR" sz="1200" b="1" i="0" u="none" strike="noStrike" cap="none" smtClean="0">
                        <a:solidFill>
                          <a:schemeClr val="dk1"/>
                        </a:solidFill>
                        <a:effectLst/>
                        <a:latin typeface="Cambria Math" panose="02040503050406030204" pitchFamily="18" charset="0"/>
                        <a:ea typeface="Calibri"/>
                        <a:cs typeface="Calibri"/>
                        <a:sym typeface="Calibri"/>
                      </a:rPr>
                      <m:t> [</m:t>
                    </m:r>
                    <m:r>
                      <a:rPr lang="fr-FR" sz="1200" b="1" i="0" u="none" strike="noStrike" cap="none" smtClean="0">
                        <a:solidFill>
                          <a:schemeClr val="dk1"/>
                        </a:solidFill>
                        <a:effectLst/>
                        <a:latin typeface="Cambria Math" panose="02040503050406030204" pitchFamily="18" charset="0"/>
                        <a:ea typeface="Calibri"/>
                        <a:cs typeface="Calibri"/>
                        <a:sym typeface="Calibri"/>
                      </a:rPr>
                      <m:t>𝐂𝐁</m:t>
                    </m:r>
                    <m:r>
                      <a:rPr lang="fr-FR" sz="1200" b="1" i="0" u="none" strike="noStrike" cap="none" smtClean="0">
                        <a:solidFill>
                          <a:schemeClr val="dk1"/>
                        </a:solidFill>
                        <a:effectLst/>
                        <a:latin typeface="Cambria Math" panose="02040503050406030204" pitchFamily="18" charset="0"/>
                        <a:ea typeface="Calibri"/>
                        <a:cs typeface="Calibri"/>
                        <a:sym typeface="Calibri"/>
                      </a:rPr>
                      <m:t>].</m:t>
                    </m:r>
                  </m:oMath>
                </a14:m>
                <a:r>
                  <a:rPr lang="fr-FR" sz="1200" b="1" i="0" u="none" strike="noStrike" cap="none" dirty="0">
                    <a:solidFill>
                      <a:schemeClr val="dk1"/>
                    </a:solidFill>
                    <a:effectLst/>
                    <a:highlight>
                      <a:srgbClr val="00FFFF"/>
                    </a:highlight>
                    <a:latin typeface="Comic Sans MS" pitchFamily="66" charset="0"/>
                    <a:ea typeface="Calibri"/>
                    <a:cs typeface="Calibri"/>
                    <a:sym typeface="Calibri"/>
                  </a:rPr>
                  <a:t> </a:t>
                </a:r>
                <a:r>
                  <a:rPr lang="fr-FR" sz="1200" b="1" i="0" dirty="0">
                    <a:latin typeface="Comic Sans MS" pitchFamily="66" charset="0"/>
                  </a:rPr>
                  <a:t>On les appelle les côtés isométriques du triangle isocèle. </a:t>
                </a:r>
              </a:p>
              <a:p>
                <a:pPr marL="228600" indent="0"/>
                <a:r>
                  <a:rPr lang="fr-FR" sz="1200" b="1" i="0" dirty="0">
                    <a:latin typeface="Comic Sans MS" pitchFamily="66" charset="0"/>
                  </a:rPr>
                  <a:t>Et le troisième côté [AB], s'appelle la base.</a:t>
                </a:r>
              </a:p>
              <a:p>
                <a:pPr marL="228600" indent="0"/>
                <a:r>
                  <a:rPr lang="fr-FR" sz="1200" b="1" i="0" dirty="0">
                    <a:latin typeface="Comic Sans MS" pitchFamily="66" charset="0"/>
                  </a:rPr>
                  <a:t>Maintenant, quels angles ont la même mesure ? »</a:t>
                </a:r>
              </a:p>
              <a:p>
                <a:pPr marL="228600" indent="0"/>
                <a:r>
                  <a:rPr lang="fr-FR" b="0" i="0" baseline="0" noProof="0" dirty="0">
                    <a:solidFill>
                      <a:srgbClr val="595959"/>
                    </a:solidFill>
                    <a:latin typeface="Comic Sans MS" pitchFamily="66" charset="0"/>
                  </a:rPr>
                  <a:t>Donnez aux élèves le temps pour compléter cette activité.</a:t>
                </a:r>
                <a:endParaRPr lang="fr-FR" sz="1050" b="1" i="0" u="none" dirty="0">
                  <a:latin typeface="Comic Sans MS" pitchFamily="66" charset="0"/>
                </a:endParaRPr>
              </a:p>
              <a:p>
                <a:pPr marL="228600" indent="0"/>
                <a:endParaRPr lang="fr-FR" sz="800" b="0" i="0" u="none" dirty="0">
                  <a:effectLst/>
                  <a:latin typeface="Comic Sans MS" pitchFamily="66" charset="0"/>
                </a:endParaRPr>
              </a:p>
              <a:p>
                <a:pPr marL="228600" marR="0" lvl="4" indent="0" algn="l" defTabSz="914400" rtl="0" eaLnBrk="1" fontAlgn="auto" latinLnBrk="0" hangingPunct="1">
                  <a:lnSpc>
                    <a:spcPct val="100000"/>
                  </a:lnSpc>
                  <a:spcBef>
                    <a:spcPts val="600"/>
                  </a:spcBef>
                  <a:spcAft>
                    <a:spcPts val="0"/>
                  </a:spcAft>
                  <a:buClr>
                    <a:srgbClr val="000000"/>
                  </a:buClr>
                  <a:buSzPts val="1400"/>
                  <a:buFont typeface="Arial"/>
                  <a:buNone/>
                  <a:tabLst/>
                  <a:defRPr/>
                </a:pPr>
                <a:r>
                  <a:rPr lang="fr-FR" i="0" dirty="0">
                    <a:latin typeface="Comic Sans MS" pitchFamily="66" charset="0"/>
                  </a:rPr>
                  <a:t>L’enseignant</a:t>
                </a:r>
                <a:r>
                  <a:rPr lang="fr-FR" i="0" baseline="0" dirty="0">
                    <a:latin typeface="Comic Sans MS" pitchFamily="66" charset="0"/>
                  </a:rPr>
                  <a:t>(e) corrige l’activité d’une manière interactive.</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 </a:t>
                </a:r>
                <a:r>
                  <a:rPr lang="fr-FR" b="1" i="0" baseline="0" dirty="0">
                    <a:latin typeface="Comic Sans MS" pitchFamily="66" charset="0"/>
                  </a:rPr>
                  <a:t>« </a:t>
                </a:r>
                <a14:m>
                  <m:oMath xmlns:m="http://schemas.openxmlformats.org/officeDocument/2006/math">
                    <m:acc>
                      <m:accPr>
                        <m:chr m:val="̂"/>
                        <m:ctrlPr>
                          <a:rPr lang="fr-FR" sz="105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1050" b="1" i="0" smtClean="0">
                            <a:solidFill>
                              <a:schemeClr val="tx1">
                                <a:lumMod val="75000"/>
                                <a:lumOff val="25000"/>
                              </a:schemeClr>
                            </a:solidFill>
                            <a:effectLst/>
                            <a:latin typeface="Cambria Math"/>
                            <a:ea typeface="Calibri" panose="020F0502020204030204" pitchFamily="34" charset="0"/>
                            <a:cs typeface="Calibri" panose="020F0502020204030204" pitchFamily="34" charset="0"/>
                          </a:rPr>
                          <m:t>𝐂𝐀𝐁</m:t>
                        </m:r>
                      </m:e>
                    </m:acc>
                    <m:r>
                      <a:rPr lang="fr-FR" sz="1050" b="1" i="0"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fr-FR" sz="105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fr-FR" sz="1050" b="1" i="0" smtClean="0">
                            <a:solidFill>
                              <a:schemeClr val="tx1">
                                <a:lumMod val="75000"/>
                                <a:lumOff val="25000"/>
                              </a:schemeClr>
                            </a:solidFill>
                            <a:latin typeface="Cambria Math"/>
                            <a:ea typeface="Calibri" panose="020F0502020204030204" pitchFamily="34" charset="0"/>
                            <a:cs typeface="Calibri" panose="020F0502020204030204" pitchFamily="34" charset="0"/>
                          </a:rPr>
                          <m:t>𝐂𝐁𝐀</m:t>
                        </m:r>
                      </m:e>
                    </m:acc>
                    <m:r>
                      <a:rPr lang="fr-FR" sz="1050" b="1" i="0" smtClean="0">
                        <a:solidFill>
                          <a:schemeClr val="tx1">
                            <a:lumMod val="75000"/>
                            <a:lumOff val="25000"/>
                          </a:schemeClr>
                        </a:solidFill>
                        <a:latin typeface="Cambria Math"/>
                        <a:ea typeface="Calibri" panose="020F0502020204030204" pitchFamily="34" charset="0"/>
                        <a:cs typeface="Calibri" panose="020F0502020204030204" pitchFamily="34" charset="0"/>
                      </a:rPr>
                      <m:t>. </m:t>
                    </m:r>
                  </m:oMath>
                </a14:m>
                <a:r>
                  <a:rPr lang="fr-FR" sz="1050" b="1" i="0" dirty="0">
                    <a:solidFill>
                      <a:schemeClr val="tx1">
                        <a:lumMod val="75000"/>
                        <a:lumOff val="25000"/>
                      </a:schemeClr>
                    </a:solidFill>
                    <a:latin typeface="Comic Sans MS" pitchFamily="66" charset="0"/>
                  </a:rPr>
                  <a:t>Ils sont</a:t>
                </a:r>
                <a:r>
                  <a:rPr lang="fr-FR" sz="1050" b="1" i="0" baseline="0" dirty="0">
                    <a:solidFill>
                      <a:schemeClr val="tx1">
                        <a:lumMod val="75000"/>
                        <a:lumOff val="25000"/>
                      </a:schemeClr>
                    </a:solidFill>
                    <a:latin typeface="Comic Sans MS" pitchFamily="66" charset="0"/>
                  </a:rPr>
                  <a:t> les angles à la base.</a:t>
                </a:r>
              </a:p>
              <a:p>
                <a:pPr marL="228600" indent="0"/>
                <a:r>
                  <a:rPr lang="fr-FR" sz="1050" b="1" i="0" dirty="0">
                    <a:latin typeface="Comic Sans MS" pitchFamily="66" charset="0"/>
                  </a:rPr>
                  <a:t>Le troisième angle opposé à la base est l'angle au sommet.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50" b="1" i="0" dirty="0">
                    <a:latin typeface="Comic Sans MS" pitchFamily="66" charset="0"/>
                  </a:rPr>
                  <a:t>Ainsi, ABC est un triangle isocèle de sommet principal C. »</a:t>
                </a:r>
                <a:endParaRPr lang="fr-FR" sz="1050" b="1" i="0" dirty="0">
                  <a:solidFill>
                    <a:schemeClr val="tx1">
                      <a:lumMod val="75000"/>
                      <a:lumOff val="25000"/>
                    </a:schemeClr>
                  </a:solidFill>
                  <a:latin typeface="Comic Sans MS" pitchFamily="66" charset="0"/>
                </a:endParaRPr>
              </a:p>
              <a:p>
                <a:pPr marL="228600" indent="0"/>
                <a:endParaRPr lang="fr-FR" sz="1050" b="1" i="0" u="none" strike="noStrike" cap="none" dirty="0">
                  <a:solidFill>
                    <a:schemeClr val="dk1"/>
                  </a:solidFill>
                  <a:effectLst/>
                  <a:highlight>
                    <a:srgbClr val="00FFFF"/>
                  </a:highlight>
                  <a:latin typeface="Comic Sans MS" pitchFamily="66" charset="0"/>
                  <a:ea typeface="Calibri"/>
                  <a:cs typeface="Calibri"/>
                  <a:sym typeface="Calibri"/>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sz="1050" b="1" i="0" dirty="0">
                  <a:solidFill>
                    <a:schemeClr val="tx1">
                      <a:lumMod val="75000"/>
                      <a:lumOff val="25000"/>
                    </a:schemeClr>
                  </a:solidFill>
                  <a:latin typeface="Comic Sans MS" pitchFamily="66" charset="0"/>
                </a:endParaRPr>
              </a:p>
            </p:txBody>
          </p:sp>
        </mc:Choice>
        <mc:Fallback xmlns="">
          <p:sp>
            <p:nvSpPr>
              <p:cNvPr id="3" name="Notes Placeholder 2"/>
              <p:cNvSpPr>
                <a:spLocks noGrp="1"/>
              </p:cNvSpPr>
              <p:nvPr>
                <p:ph type="body" idx="1"/>
              </p:nvPr>
            </p:nvSpPr>
            <p:spPr/>
            <p:txBody>
              <a:bodyPr/>
              <a:lstStyle/>
              <a:p>
                <a:r>
                  <a:rPr lang="en-US" sz="800" b="1" u="sng" dirty="0">
                    <a:effectLst/>
                    <a:highlight>
                      <a:srgbClr val="00FFFF"/>
                    </a:highlight>
                    <a:latin typeface="Times New Roman" panose="02020603050405020304" pitchFamily="18" charset="0"/>
                    <a:ea typeface="Times New Roman" panose="02020603050405020304" pitchFamily="18" charset="0"/>
                    <a:cs typeface="Arial" panose="020B0604020202020204" pitchFamily="34" charset="0"/>
                  </a:rPr>
                  <a:t>VO</a:t>
                </a: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Use the protractor and measure the 3 angles of the triangle.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What do you notice?</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𝐶𝐴𝐵) ̂  = </a:t>
                </a:r>
                <a:r>
                  <a:rPr lang="en-US" sz="800" i="0" u="sng">
                    <a:effectLst/>
                    <a:highlight>
                      <a:srgbClr val="00FFFF"/>
                    </a:highlight>
                    <a:latin typeface="Cambria Math" panose="02040503050406030204" pitchFamily="18" charset="0"/>
                    <a:cs typeface="Calibri" panose="020F0502020204030204" pitchFamily="34" charset="0"/>
                  </a:rPr>
                  <a:t>(</a:t>
                </a:r>
                <a:r>
                  <a:rPr lang="en-US" sz="800" i="0" u="sng">
                    <a:effectLst/>
                    <a:highlight>
                      <a:srgbClr val="00FFFF"/>
                    </a:highlight>
                    <a:latin typeface="Cambria Math" panose="02040503050406030204" pitchFamily="18" charset="0"/>
                    <a:ea typeface="Calibri" panose="020F0502020204030204" pitchFamily="34" charset="0"/>
                    <a:cs typeface="Calibri" panose="020F0502020204030204" pitchFamily="34" charset="0"/>
                  </a:rPr>
                  <a:t>𝐶𝐵𝐴) ̂  </a:t>
                </a:r>
                <a:r>
                  <a:rPr lang="en-US" sz="800" u="sng"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 </a:t>
                </a:r>
                <a:endParaRPr lang="en-US" sz="800" u="sng" dirty="0">
                  <a:effectLst/>
                  <a:latin typeface="Calibri" panose="020F0502020204030204" pitchFamily="34" charset="0"/>
                  <a:ea typeface="Calibri" panose="020F0502020204030204" pitchFamily="34" charset="0"/>
                  <a:cs typeface="Arial" panose="020B0604020202020204" pitchFamily="34" charset="0"/>
                </a:endParaRPr>
              </a:p>
              <a:p>
                <a:pPr marL="628650" marR="0">
                  <a:lnSpc>
                    <a:spcPct val="107000"/>
                  </a:lnSpc>
                  <a:spcBef>
                    <a:spcPts val="0"/>
                  </a:spcBef>
                  <a:spcAft>
                    <a:spcPts val="800"/>
                  </a:spcAft>
                </a:pPr>
                <a:r>
                  <a:rPr lang="en-US" sz="800" dirty="0">
                    <a:effectLst/>
                    <a:highlight>
                      <a:srgbClr val="00FFFF"/>
                    </a:highlight>
                    <a:latin typeface="Calibri" panose="020F0502020204030204" pitchFamily="34" charset="0"/>
                    <a:ea typeface="Calibri" panose="020F0502020204030204" pitchFamily="34" charset="0"/>
                    <a:cs typeface="Calibri" panose="020F0502020204030204" pitchFamily="34" charset="0"/>
                  </a:rPr>
                  <a:t>Such a triangle has 2 equal sides and 2 equal angles.</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endParaRPr lang="en-US" sz="800" dirty="0">
                  <a:latin typeface="Comic Sans MS" panose="030F0702030302020204" pitchFamily="66"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1" dirty="0">
                    <a:latin typeface="Calibri" panose="020F0502020204030204" pitchFamily="34" charset="0"/>
                    <a:cs typeface="Calibri" panose="020F0502020204030204" pitchFamily="34" charset="0"/>
                  </a:rPr>
                  <a:t>For the teacher</a:t>
                </a: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800" dirty="0">
                    <a:latin typeface="Calibri" panose="020F0502020204030204" pitchFamily="34" charset="0"/>
                    <a:cs typeface="Calibri" panose="020F0502020204030204" pitchFamily="34" charset="0"/>
                  </a:rPr>
                  <a:t>Give students 5</a:t>
                </a:r>
                <a:r>
                  <a:rPr lang="en-US" sz="800" b="0" u="sng" dirty="0">
                    <a:solidFill>
                      <a:schemeClr val="bg1"/>
                    </a:solidFill>
                    <a:effectLst/>
                    <a:latin typeface="Comic Sans MS"/>
                    <a:sym typeface="Comic Sans MS"/>
                  </a:rPr>
                  <a:t> minutes </a:t>
                </a:r>
                <a:r>
                  <a:rPr lang="en-US" sz="800" b="0" dirty="0">
                    <a:solidFill>
                      <a:schemeClr val="bg1"/>
                    </a:solidFill>
                    <a:effectLst/>
                    <a:latin typeface="Comic Sans MS"/>
                    <a:sym typeface="Comic Sans MS"/>
                  </a:rPr>
                  <a:t>to do the activity.</a:t>
                </a:r>
                <a:endParaRPr lang="en-US" sz="800" b="0" dirty="0">
                  <a:effectLst/>
                </a:endParaRPr>
              </a:p>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omic Sans MS" panose="030F0702030302020204" pitchFamily="66" charset="0"/>
                  <a:cs typeface="Arial" panose="020B0604020202020204" pitchFamily="34" charset="0"/>
                </a:endParaRPr>
              </a:p>
            </p:txBody>
          </p:sp>
        </mc:Fallback>
      </mc:AlternateContent>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6</a:t>
            </a:fld>
            <a:endParaRPr lang="en-US" dirty="0">
              <a:latin typeface="Comic Sans MS" panose="030F0702030302020204" pitchFamily="66" charset="0"/>
            </a:endParaRPr>
          </a:p>
        </p:txBody>
      </p:sp>
    </p:spTree>
    <p:extLst>
      <p:ext uri="{BB962C8B-B14F-4D97-AF65-F5344CB8AC3E}">
        <p14:creationId xmlns:p14="http://schemas.microsoft.com/office/powerpoint/2010/main" val="1803365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u="none" noProof="0" dirty="0">
                <a:latin typeface="Comic Sans MS" pitchFamily="66" charset="0"/>
              </a:rPr>
              <a:t>Note pour l’enseignant(e)</a:t>
            </a:r>
            <a:endParaRPr lang="fr-FR"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000" b="1" i="0" u="none" baseline="0" dirty="0">
                <a:latin typeface="Comic Sans MS" pitchFamily="66" charset="0"/>
                <a:cs typeface="Calibri"/>
              </a:rPr>
              <a:t> « </a:t>
            </a:r>
            <a:r>
              <a:rPr lang="fr-FR" sz="1000" b="1" i="0" u="none" dirty="0">
                <a:latin typeface="Comic Sans MS" pitchFamily="66" charset="0"/>
                <a:ea typeface="Calibri" panose="020F0502020204030204" pitchFamily="34" charset="0"/>
                <a:cs typeface="Calibri"/>
              </a:rPr>
              <a:t>Durant </a:t>
            </a:r>
            <a:r>
              <a:rPr lang="fr-FR" sz="1000" b="1" i="0" dirty="0">
                <a:latin typeface="Comic Sans MS" pitchFamily="66" charset="0"/>
              </a:rPr>
              <a:t> la séance précédente, vous avez appris à identifier des triangles particuliers par leurs côtés et leurs angles et aujourd'hui, nous avons appris un nouveau vocabulaire.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1" i="0" dirty="0">
                <a:latin typeface="Comic Sans MS" pitchFamily="66" charset="0"/>
              </a:rPr>
              <a:t>Les côtés de l'angle droit d'un triangle rectangle sont perpendiculaires et le troisième côté s'appelle l'hypoténuse.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1" i="0" dirty="0">
                <a:latin typeface="Comic Sans MS" pitchFamily="66" charset="0"/>
              </a:rPr>
              <a:t>C'est le côté le plus long et se trouve à l'opposé de l'angle droit.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1" i="0" dirty="0">
                <a:latin typeface="Comic Sans MS" pitchFamily="66" charset="0"/>
              </a:rPr>
              <a:t>D'autre part, les deux angles égaux dans un triangle isocèle sont appelés les angles à</a:t>
            </a:r>
            <a:r>
              <a:rPr lang="fr-FR" sz="1000" b="1" i="0" baseline="0" dirty="0">
                <a:latin typeface="Comic Sans MS" pitchFamily="66" charset="0"/>
              </a:rPr>
              <a:t> la</a:t>
            </a:r>
            <a:r>
              <a:rPr lang="fr-FR" sz="1000" b="1" i="0" dirty="0">
                <a:latin typeface="Comic Sans MS" pitchFamily="66" charset="0"/>
              </a:rPr>
              <a:t> base et le troisième angle est l'angle au sommet.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000" b="1" i="0" dirty="0">
                <a:latin typeface="Comic Sans MS" pitchFamily="66" charset="0"/>
              </a:rPr>
              <a:t>Les 2 côtés égaux sont les côtés isométriques du triangle isocèle, et le troisième côté s'appelle la base</a:t>
            </a:r>
            <a:r>
              <a:rPr lang="fr-FR" sz="1000" b="1" i="0" u="none" dirty="0">
                <a:latin typeface="Comic Sans MS" pitchFamily="66" charset="0"/>
                <a:ea typeface="Calibri" panose="020F0502020204030204" pitchFamily="34" charset="0"/>
                <a:cs typeface="Calibri"/>
              </a:rPr>
              <a:t>. »</a:t>
            </a:r>
          </a:p>
          <a:p>
            <a:endParaRPr lang="en-US" b="1" i="1"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7</a:t>
            </a:fld>
            <a:endParaRPr lang="en-US" dirty="0">
              <a:latin typeface="Comic Sans MS" panose="030F0702030302020204" pitchFamily="66" charset="0"/>
            </a:endParaRPr>
          </a:p>
        </p:txBody>
      </p:sp>
    </p:spTree>
    <p:extLst>
      <p:ext uri="{BB962C8B-B14F-4D97-AF65-F5344CB8AC3E}">
        <p14:creationId xmlns:p14="http://schemas.microsoft.com/office/powerpoint/2010/main" val="300634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66813"/>
            <a:ext cx="5486400" cy="3086100"/>
          </a:xfrm>
        </p:spPr>
      </p:sp>
      <p:sp>
        <p:nvSpPr>
          <p:cNvPr id="3" name="Notes Placeholder 2"/>
          <p:cNvSpPr>
            <a:spLocks noGrp="1"/>
          </p:cNvSpPr>
          <p:nvPr>
            <p:ph type="body" idx="1"/>
          </p:nvPr>
        </p:nvSpPr>
        <p:spPr/>
        <p:txBody>
          <a:bodyPr/>
          <a:lstStyle/>
          <a:p>
            <a:endParaRPr lang="en-US" dirty="0">
              <a:latin typeface="Comic Sans MS" panose="030F0702030302020204" pitchFamily="66" charset="0"/>
            </a:endParaRP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smtClean="0">
                <a:solidFill>
                  <a:schemeClr val="dk1"/>
                </a:solidFill>
                <a:ea typeface="Calibri"/>
                <a:cs typeface="Calibri"/>
                <a:sym typeface="Calibri"/>
              </a:rPr>
              <a:t>8</a:t>
            </a:fld>
            <a:endParaRPr lang="fr-FR" sz="1200" b="0" i="0" u="none" strike="noStrike" cap="none" dirty="0">
              <a:solidFill>
                <a:schemeClr val="dk1"/>
              </a:solidFill>
              <a:ea typeface="Calibri"/>
              <a:cs typeface="Calibri"/>
              <a:sym typeface="Calibri"/>
            </a:endParaRPr>
          </a:p>
        </p:txBody>
      </p:sp>
    </p:spTree>
    <p:extLst>
      <p:ext uri="{BB962C8B-B14F-4D97-AF65-F5344CB8AC3E}">
        <p14:creationId xmlns:p14="http://schemas.microsoft.com/office/powerpoint/2010/main" val="3124870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noProof="0" dirty="0">
                <a:latin typeface="Comic Sans MS" pitchFamily="66" charset="0"/>
              </a:rPr>
              <a:t>Note pour l’enseignant(e)</a:t>
            </a:r>
            <a:endParaRPr lang="fr-FR" sz="1200" i="0" baseline="0" dirty="0">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dirty="0">
                <a:latin typeface="Comic Sans MS" pitchFamily="66" charset="0"/>
              </a:rPr>
              <a:t>L’enseignant</a:t>
            </a:r>
            <a:r>
              <a:rPr lang="fr-FR" b="0" i="0" baseline="0" dirty="0">
                <a:latin typeface="Comic Sans MS" pitchFamily="66" charset="0"/>
              </a:rPr>
              <a:t>(e) dit :</a:t>
            </a:r>
            <a:r>
              <a:rPr lang="fr-FR" sz="1200" b="1" i="0" u="none" baseline="0" dirty="0">
                <a:latin typeface="Comic Sans MS" pitchFamily="66" charset="0"/>
                <a:cs typeface="Calibri"/>
              </a:rPr>
              <a:t> « </a:t>
            </a:r>
            <a:r>
              <a:rPr lang="fr-FR" b="1" i="0" dirty="0">
                <a:latin typeface="Comic Sans MS" pitchFamily="66" charset="0"/>
              </a:rPr>
              <a:t>Utilisez les instruments de la boîte à outils et</a:t>
            </a:r>
            <a:r>
              <a:rPr lang="fr-FR" b="1" i="0" baseline="0" dirty="0">
                <a:latin typeface="Comic Sans MS" pitchFamily="66" charset="0"/>
              </a:rPr>
              <a:t> </a:t>
            </a:r>
            <a:r>
              <a:rPr lang="fr-FR" b="1" i="0" dirty="0">
                <a:latin typeface="Comic Sans MS" pitchFamily="66" charset="0"/>
              </a:rPr>
              <a:t>tracez le triangle</a:t>
            </a:r>
            <a:r>
              <a:rPr lang="fr-FR" b="1" i="0" baseline="0" dirty="0">
                <a:latin typeface="Comic Sans MS" pitchFamily="66" charset="0"/>
              </a:rPr>
              <a:t> isocèle KLM de sommet K.</a:t>
            </a:r>
            <a:r>
              <a:rPr lang="fr-FR" b="1" i="0" dirty="0">
                <a:latin typeface="Comic Sans MS" pitchFamily="66" charset="0"/>
              </a:rPr>
              <a:t> </a:t>
            </a: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u="none" dirty="0">
                <a:latin typeface="Comic Sans MS" pitchFamily="66" charset="0"/>
                <a:ea typeface="Calibri" panose="020F0502020204030204" pitchFamily="34" charset="0"/>
                <a:cs typeface="Calibri"/>
              </a:rPr>
              <a:t>LM = 4,5 cm et KL = 6,5 cm. »</a:t>
            </a:r>
            <a:endParaRPr lang="fr-FR" sz="1200" b="1" i="0" dirty="0">
              <a:latin typeface="Comic Sans MS" pitchFamily="66" charset="0"/>
              <a:ea typeface="Calibri" panose="020F0502020204030204" pitchFamily="34" charset="0"/>
              <a:cs typeface="Calibri" panose="020F0502020204030204" pitchFamily="34" charset="0"/>
            </a:endParaRPr>
          </a:p>
          <a:p>
            <a:pPr marL="228600" marR="0" lvl="4"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baseline="0" noProof="0" dirty="0">
                <a:solidFill>
                  <a:srgbClr val="595959"/>
                </a:solidFill>
                <a:latin typeface="Comic Sans MS" pitchFamily="66" charset="0"/>
              </a:rPr>
              <a:t>Donnez aux élèves le temps pour compléter cette activité.</a:t>
            </a:r>
            <a:endParaRPr lang="fr-FR" sz="1200" b="1" i="0" u="none" dirty="0">
              <a:latin typeface="Comic Sans MS" pitchFamily="66" charset="0"/>
            </a:endParaRPr>
          </a:p>
          <a:p>
            <a:pPr marL="228600" indent="0"/>
            <a:endParaRPr lang="fr-FR" sz="1000" b="0" i="0" u="none" dirty="0">
              <a:effectLst/>
              <a:latin typeface="Comic Sans MS" pitchFamily="66" charset="0"/>
            </a:endParaRPr>
          </a:p>
          <a:p>
            <a:pPr marL="2286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800" i="0" dirty="0">
                <a:effectLst/>
                <a:highlight>
                  <a:srgbClr val="00FF00"/>
                </a:highlight>
                <a:latin typeface="Comic Sans MS" pitchFamily="66" charset="0"/>
                <a:ea typeface="Calibri" panose="020F0502020204030204" pitchFamily="34" charset="0"/>
                <a:cs typeface="Calibri" panose="020F0502020204030204" pitchFamily="34" charset="0"/>
              </a:rPr>
              <a:t>Demander</a:t>
            </a:r>
            <a:r>
              <a:rPr lang="fr-FR" sz="1800" i="0" baseline="0" dirty="0">
                <a:effectLst/>
                <a:highlight>
                  <a:srgbClr val="00FF00"/>
                </a:highlight>
                <a:latin typeface="Comic Sans MS" pitchFamily="66" charset="0"/>
                <a:ea typeface="Calibri" panose="020F0502020204030204" pitchFamily="34" charset="0"/>
                <a:cs typeface="Calibri" panose="020F0502020204030204" pitchFamily="34" charset="0"/>
              </a:rPr>
              <a:t> aux élèves d’écrire les étapes qu’ils ont suivies pour construire le triangle.</a:t>
            </a:r>
            <a:endParaRPr lang="fr-FR" i="0" dirty="0">
              <a:latin typeface="Comic Sans MS" panose="030F0702030302020204" pitchFamily="66"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EE398571-67E4-422E-96B6-00BD69A096C8}" type="slidenum">
              <a:rPr lang="en-US" smtClean="0">
                <a:latin typeface="Comic Sans MS" panose="030F0702030302020204" pitchFamily="66" charset="0"/>
              </a:rPr>
              <a:t>9</a:t>
            </a:fld>
            <a:endParaRPr lang="en-US">
              <a:latin typeface="Comic Sans MS" panose="030F0702030302020204" pitchFamily="66" charset="0"/>
            </a:endParaRPr>
          </a:p>
        </p:txBody>
      </p:sp>
    </p:spTree>
    <p:extLst>
      <p:ext uri="{BB962C8B-B14F-4D97-AF65-F5344CB8AC3E}">
        <p14:creationId xmlns:p14="http://schemas.microsoft.com/office/powerpoint/2010/main" val="14099937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7"/>
        <p:cNvGrpSpPr/>
        <p:nvPr/>
      </p:nvGrpSpPr>
      <p:grpSpPr>
        <a:xfrm>
          <a:off x="0" y="0"/>
          <a:ext cx="0" cy="0"/>
          <a:chOff x="0" y="0"/>
          <a:chExt cx="0" cy="0"/>
        </a:xfrm>
      </p:grpSpPr>
      <p:sp>
        <p:nvSpPr>
          <p:cNvPr id="18" name="Google Shape;18;p78"/>
          <p:cNvSpPr txBox="1">
            <a:spLocks noGrp="1"/>
          </p:cNvSpPr>
          <p:nvPr>
            <p:ph type="ctrTitle"/>
          </p:nvPr>
        </p:nvSpPr>
        <p:spPr>
          <a:xfrm>
            <a:off x="457200" y="4960137"/>
            <a:ext cx="7772400" cy="1463040"/>
          </a:xfrm>
          <a:prstGeom prst="rect">
            <a:avLst/>
          </a:prstGeom>
          <a:noFill/>
          <a:ln>
            <a:noFill/>
          </a:ln>
        </p:spPr>
        <p:txBody>
          <a:bodyPr spcFirstLastPara="1" wrap="square" lIns="91425" tIns="45700" rIns="91425" bIns="45700" anchor="ctr" anchorCtr="0">
            <a:normAutofit/>
          </a:bodyPr>
          <a:lstStyle>
            <a:lvl1pPr lvl="0" algn="r">
              <a:lnSpc>
                <a:spcPct val="80000"/>
              </a:lnSpc>
              <a:spcBef>
                <a:spcPts val="0"/>
              </a:spcBef>
              <a:spcAft>
                <a:spcPts val="0"/>
              </a:spcAft>
              <a:buClr>
                <a:srgbClr val="253356"/>
              </a:buClr>
              <a:buSzPts val="4400"/>
              <a:buFont typeface="Calibri"/>
              <a:buNone/>
              <a:defRPr sz="44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78"/>
          <p:cNvSpPr txBox="1">
            <a:spLocks noGrp="1"/>
          </p:cNvSpPr>
          <p:nvPr>
            <p:ph type="subTitle" idx="1"/>
          </p:nvPr>
        </p:nvSpPr>
        <p:spPr>
          <a:xfrm>
            <a:off x="8610600" y="4960137"/>
            <a:ext cx="3200400" cy="1463040"/>
          </a:xfrm>
          <a:prstGeom prst="rect">
            <a:avLst/>
          </a:prstGeom>
          <a:noFill/>
          <a:ln>
            <a:noFill/>
          </a:ln>
        </p:spPr>
        <p:txBody>
          <a:bodyPr spcFirstLastPara="1" wrap="square" lIns="91425" tIns="45700" rIns="91425" bIns="45700" anchor="ctr" anchorCtr="0">
            <a:normAutofit/>
          </a:bodyPr>
          <a:lstStyle>
            <a:lvl1pPr lvl="0" algn="l">
              <a:lnSpc>
                <a:spcPct val="100000"/>
              </a:lnSpc>
              <a:spcBef>
                <a:spcPts val="0"/>
              </a:spcBef>
              <a:spcAft>
                <a:spcPts val="0"/>
              </a:spcAft>
              <a:buSzPts val="1600"/>
              <a:buNone/>
              <a:defRPr sz="1600">
                <a:solidFill>
                  <a:srgbClr val="224F76"/>
                </a:solidFill>
                <a:latin typeface="Comic Sans MS" panose="030F0702030302020204" pitchFamily="66" charset="0"/>
              </a:defRPr>
            </a:lvl1pPr>
            <a:lvl2pPr lvl="1" algn="ctr">
              <a:lnSpc>
                <a:spcPct val="90000"/>
              </a:lnSpc>
              <a:spcBef>
                <a:spcPts val="200"/>
              </a:spcBef>
              <a:spcAft>
                <a:spcPts val="0"/>
              </a:spcAft>
              <a:buSzPts val="1600"/>
              <a:buNone/>
              <a:defRPr sz="1600"/>
            </a:lvl2pPr>
            <a:lvl3pPr lvl="2" algn="ctr">
              <a:lnSpc>
                <a:spcPct val="90000"/>
              </a:lnSpc>
              <a:spcBef>
                <a:spcPts val="400"/>
              </a:spcBef>
              <a:spcAft>
                <a:spcPts val="0"/>
              </a:spcAft>
              <a:buSzPts val="1600"/>
              <a:buNone/>
              <a:defRPr sz="16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20" name="Google Shape;20;p78"/>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1" name="Google Shape;21;p78"/>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solidFill>
                  <a:srgbClr val="3B465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22" name="Google Shape;22;p78"/>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3B4658"/>
                </a:solidFill>
                <a:latin typeface="Calibri"/>
                <a:ea typeface="Calibri"/>
                <a:cs typeface="Calibri"/>
                <a:sym typeface="Calibri"/>
              </a:defRPr>
            </a:lvl9pPr>
          </a:lstStyle>
          <a:p>
            <a:fld id="{00000000-1234-1234-1234-123412341234}" type="slidenum">
              <a:rPr lang="fr-FR" smtClean="0"/>
              <a:pPr/>
              <a:t>‹#›</a:t>
            </a:fld>
            <a:endParaRPr lang="fr-FR" dirty="0"/>
          </a:p>
        </p:txBody>
      </p:sp>
      <p:cxnSp>
        <p:nvCxnSpPr>
          <p:cNvPr id="23" name="Google Shape;23;p78"/>
          <p:cNvCxnSpPr/>
          <p:nvPr/>
        </p:nvCxnSpPr>
        <p:spPr>
          <a:xfrm rot="10800000">
            <a:off x="8386843" y="5264106"/>
            <a:ext cx="0" cy="914400"/>
          </a:xfrm>
          <a:prstGeom prst="straightConnector1">
            <a:avLst/>
          </a:prstGeom>
          <a:noFill/>
          <a:ln w="19050" cap="flat" cmpd="sng">
            <a:solidFill>
              <a:srgbClr val="374C81"/>
            </a:solidFill>
            <a:prstDash val="solid"/>
            <a:round/>
            <a:headEnd type="none" w="sm" len="sm"/>
            <a:tailEnd type="none" w="sm" len="sm"/>
          </a:ln>
        </p:spPr>
      </p:cxnSp>
      <p:pic>
        <p:nvPicPr>
          <p:cNvPr id="24" name="Google Shape;24;p78"/>
          <p:cNvPicPr preferRelativeResize="0"/>
          <p:nvPr/>
        </p:nvPicPr>
        <p:blipFill rotWithShape="1">
          <a:blip r:embed="rId3">
            <a:alphaModFix/>
          </a:blip>
          <a:srcRect/>
          <a:stretch/>
        </p:blipFill>
        <p:spPr>
          <a:xfrm>
            <a:off x="3113412" y="-9184"/>
            <a:ext cx="5971525" cy="4921794"/>
          </a:xfrm>
          <a:prstGeom prst="rect">
            <a:avLst/>
          </a:prstGeom>
          <a:noFill/>
          <a:ln>
            <a:noFill/>
          </a:ln>
        </p:spPr>
      </p:pic>
      <p:pic>
        <p:nvPicPr>
          <p:cNvPr id="9" name="Picture 8">
            <a:extLst>
              <a:ext uri="{FF2B5EF4-FFF2-40B4-BE49-F238E27FC236}">
                <a16:creationId xmlns:a16="http://schemas.microsoft.com/office/drawing/2014/main" id="{0E6AB4AA-0162-4CD9-9344-14364959834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ustDataLst>
      <p:tags r:id="rId1"/>
    </p:custData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D2C4D15-71B1-4028-B46F-4EE71232F863}" type="datetimeFigureOut">
              <a:rPr lang="en-US" smtClean="0"/>
              <a:t>20-Oct-23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550103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193074"/>
            <a:ext cx="10515600" cy="497614"/>
          </a:xfrm>
        </p:spPr>
        <p:txBody>
          <a:bodyPr/>
          <a:lstStyle/>
          <a:p>
            <a:r>
              <a:rPr lang="en-US"/>
              <a:t>Click to edit Master title style</a:t>
            </a:r>
          </a:p>
        </p:txBody>
      </p:sp>
      <p:sp>
        <p:nvSpPr>
          <p:cNvPr id="3" name="Content Placeholder 2"/>
          <p:cNvSpPr>
            <a:spLocks noGrp="1"/>
          </p:cNvSpPr>
          <p:nvPr>
            <p:ph idx="1"/>
          </p:nvPr>
        </p:nvSpPr>
        <p:spPr>
          <a:xfrm>
            <a:off x="838200" y="1825625"/>
            <a:ext cx="10515600" cy="394815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339403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D2C4D15-71B1-4028-B46F-4EE71232F863}" type="datetimeFigureOut">
              <a:rPr lang="en-US" smtClean="0"/>
              <a:t>20-Oct-23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952185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2C4D15-71B1-4028-B46F-4EE71232F863}" type="datetimeFigureOut">
              <a:rPr lang="en-US" smtClean="0"/>
              <a:t>20-Oct-23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3581171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2C4D15-71B1-4028-B46F-4EE71232F863}" type="datetimeFigureOut">
              <a:rPr lang="en-US" smtClean="0"/>
              <a:t>20-Oct-23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20892900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2C4D15-71B1-4028-B46F-4EE71232F863}" type="datetimeFigureOut">
              <a:rPr lang="en-US" smtClean="0"/>
              <a:t>20-Oct-23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910833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C4D15-71B1-4028-B46F-4EE71232F863}" type="datetimeFigureOut">
              <a:rPr lang="en-US" smtClean="0"/>
              <a:t>20-Oct-23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699289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20-Oct-23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11955938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D2C4D15-71B1-4028-B46F-4EE71232F863}" type="datetimeFigureOut">
              <a:rPr lang="en-US" smtClean="0"/>
              <a:t>20-Oct-23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213438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userDrawn="1">
  <p:cSld name="Title and Content">
    <p:spTree>
      <p:nvGrpSpPr>
        <p:cNvPr id="1" name="Shape 25"/>
        <p:cNvGrpSpPr/>
        <p:nvPr/>
      </p:nvGrpSpPr>
      <p:grpSpPr>
        <a:xfrm>
          <a:off x="0" y="0"/>
          <a:ext cx="0" cy="0"/>
          <a:chOff x="0" y="0"/>
          <a:chExt cx="0" cy="0"/>
        </a:xfrm>
      </p:grpSpPr>
      <p:pic>
        <p:nvPicPr>
          <p:cNvPr id="5" name="Picture 4">
            <a:extLst>
              <a:ext uri="{FF2B5EF4-FFF2-40B4-BE49-F238E27FC236}">
                <a16:creationId xmlns:a16="http://schemas.microsoft.com/office/drawing/2014/main" id="{224D0976-5416-4F7C-8A38-BA93034402F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86274" t="84401" r="2211" b="3525"/>
          <a:stretch/>
        </p:blipFill>
        <p:spPr>
          <a:xfrm rot="10800000">
            <a:off x="0" y="62147"/>
            <a:ext cx="784932" cy="463359"/>
          </a:xfrm>
          <a:prstGeom prst="rect">
            <a:avLst/>
          </a:prstGeom>
        </p:spPr>
      </p:pic>
    </p:spTree>
    <p:custDataLst>
      <p:tags r:id="rId1"/>
    </p:custData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20-Oct-23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4832933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2C4D15-71B1-4028-B46F-4EE71232F863}" type="datetimeFigureOut">
              <a:rPr lang="en-US" smtClean="0"/>
              <a:t>20-Oct-23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09E340D-D49F-4060-B830-48E207260F1E}" type="slidenum">
              <a:rPr lang="en-US" smtClean="0"/>
              <a:t>‹#›</a:t>
            </a:fld>
            <a:endParaRPr lang="en-US" dirty="0"/>
          </a:p>
        </p:txBody>
      </p:sp>
    </p:spTree>
    <p:extLst>
      <p:ext uri="{BB962C8B-B14F-4D97-AF65-F5344CB8AC3E}">
        <p14:creationId xmlns:p14="http://schemas.microsoft.com/office/powerpoint/2010/main" val="581241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3CBD9-FB64-4910-AC0F-11198A49C2B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8C4E409E-EDAE-4805-AB3E-22CFFF0C7052}"/>
              </a:ext>
            </a:extLst>
          </p:cNvPr>
          <p:cNvSpPr>
            <a:spLocks noGrp="1"/>
          </p:cNvSpPr>
          <p:nvPr>
            <p:ph type="dt" idx="10"/>
          </p:nvPr>
        </p:nvSpPr>
        <p:spPr/>
        <p:txBody>
          <a:bodyPr/>
          <a:lstStyle/>
          <a:p>
            <a:endParaRPr lang="en-US" dirty="0"/>
          </a:p>
        </p:txBody>
      </p:sp>
      <p:sp>
        <p:nvSpPr>
          <p:cNvPr id="4" name="Footer Placeholder 3">
            <a:extLst>
              <a:ext uri="{FF2B5EF4-FFF2-40B4-BE49-F238E27FC236}">
                <a16:creationId xmlns:a16="http://schemas.microsoft.com/office/drawing/2014/main" id="{0F7B34BA-43D4-4286-8534-0171D6E6087D}"/>
              </a:ext>
            </a:extLst>
          </p:cNvPr>
          <p:cNvSpPr>
            <a:spLocks noGrp="1"/>
          </p:cNvSpPr>
          <p:nvPr>
            <p:ph type="ftr" idx="11"/>
          </p:nvPr>
        </p:nvSpPr>
        <p:spPr/>
        <p:txBody>
          <a:bodyPr/>
          <a:lstStyle/>
          <a:p>
            <a:endParaRPr lang="en-US" dirty="0"/>
          </a:p>
        </p:txBody>
      </p:sp>
      <p:sp>
        <p:nvSpPr>
          <p:cNvPr id="5" name="Slide Number Placeholder 4">
            <a:extLst>
              <a:ext uri="{FF2B5EF4-FFF2-40B4-BE49-F238E27FC236}">
                <a16:creationId xmlns:a16="http://schemas.microsoft.com/office/drawing/2014/main" id="{40234500-51CA-4351-AD6E-55B6333AB47D}"/>
              </a:ext>
            </a:extLst>
          </p:cNvPr>
          <p:cNvSpPr>
            <a:spLocks noGrp="1"/>
          </p:cNvSpPr>
          <p:nvPr>
            <p:ph type="sldNum" idx="12"/>
          </p:nvPr>
        </p:nvSpPr>
        <p:spPr/>
        <p:txBody>
          <a:bodyPr/>
          <a:lstStyle/>
          <a:p>
            <a:fld id="{00000000-1234-1234-1234-123412341234}" type="slidenum">
              <a:rPr lang="fr-FR" smtClean="0"/>
              <a:pPr/>
              <a:t>‹#›</a:t>
            </a:fld>
            <a:endParaRPr lang="fr-FR" dirty="0"/>
          </a:p>
        </p:txBody>
      </p:sp>
    </p:spTree>
    <p:extLst>
      <p:ext uri="{BB962C8B-B14F-4D97-AF65-F5344CB8AC3E}">
        <p14:creationId xmlns:p14="http://schemas.microsoft.com/office/powerpoint/2010/main" val="1872719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34"/>
        <p:cNvGrpSpPr/>
        <p:nvPr/>
      </p:nvGrpSpPr>
      <p:grpSpPr>
        <a:xfrm>
          <a:off x="0" y="0"/>
          <a:ext cx="0" cy="0"/>
          <a:chOff x="0" y="0"/>
          <a:chExt cx="0" cy="0"/>
        </a:xfrm>
      </p:grpSpPr>
      <p:pic>
        <p:nvPicPr>
          <p:cNvPr id="35" name="Google Shape;35;p81"/>
          <p:cNvPicPr preferRelativeResize="0"/>
          <p:nvPr/>
        </p:nvPicPr>
        <p:blipFill rotWithShape="1">
          <a:blip r:embed="rId3">
            <a:alphaModFix/>
          </a:blip>
          <a:srcRect/>
          <a:stretch/>
        </p:blipFill>
        <p:spPr>
          <a:xfrm>
            <a:off x="0" y="8737"/>
            <a:ext cx="12192000" cy="6840526"/>
          </a:xfrm>
          <a:prstGeom prst="rect">
            <a:avLst/>
          </a:prstGeom>
          <a:noFill/>
          <a:ln>
            <a:noFill/>
          </a:ln>
        </p:spPr>
      </p:pic>
    </p:spTree>
    <p:custDataLst>
      <p:tags r:id="rId1"/>
    </p:custData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36"/>
        <p:cNvGrpSpPr/>
        <p:nvPr/>
      </p:nvGrpSpPr>
      <p:grpSpPr>
        <a:xfrm>
          <a:off x="0" y="0"/>
          <a:ext cx="0" cy="0"/>
          <a:chOff x="0" y="0"/>
          <a:chExt cx="0" cy="0"/>
        </a:xfrm>
      </p:grpSpPr>
      <p:sp>
        <p:nvSpPr>
          <p:cNvPr id="37" name="Google Shape;37;p82"/>
          <p:cNvSpPr txBox="1">
            <a:spLocks noGrp="1"/>
          </p:cNvSpPr>
          <p:nvPr>
            <p:ph type="body" idx="1"/>
          </p:nvPr>
        </p:nvSpPr>
        <p:spPr>
          <a:xfrm>
            <a:off x="1024128"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8" name="Google Shape;38;p82"/>
          <p:cNvSpPr txBox="1">
            <a:spLocks noGrp="1"/>
          </p:cNvSpPr>
          <p:nvPr>
            <p:ph type="body" idx="2"/>
          </p:nvPr>
        </p:nvSpPr>
        <p:spPr>
          <a:xfrm>
            <a:off x="6412285" y="2286001"/>
            <a:ext cx="4754880"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39" name="Google Shape;39;p82"/>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2"/>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1" name="Google Shape;41;p82"/>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42" name="Google Shape;42;p82"/>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43"/>
        <p:cNvGrpSpPr/>
        <p:nvPr/>
      </p:nvGrpSpPr>
      <p:grpSpPr>
        <a:xfrm>
          <a:off x="0" y="0"/>
          <a:ext cx="0" cy="0"/>
          <a:chOff x="0" y="0"/>
          <a:chExt cx="0" cy="0"/>
        </a:xfrm>
      </p:grpSpPr>
      <p:sp>
        <p:nvSpPr>
          <p:cNvPr id="44" name="Google Shape;44;p83"/>
          <p:cNvSpPr txBox="1">
            <a:spLocks noGrp="1"/>
          </p:cNvSpPr>
          <p:nvPr>
            <p:ph type="body" idx="1"/>
          </p:nvPr>
        </p:nvSpPr>
        <p:spPr>
          <a:xfrm>
            <a:off x="1024128" y="2179636"/>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dirty="0"/>
          </a:p>
        </p:txBody>
      </p:sp>
      <p:sp>
        <p:nvSpPr>
          <p:cNvPr id="45" name="Google Shape;45;p83"/>
          <p:cNvSpPr txBox="1">
            <a:spLocks noGrp="1"/>
          </p:cNvSpPr>
          <p:nvPr>
            <p:ph type="body" idx="2"/>
          </p:nvPr>
        </p:nvSpPr>
        <p:spPr>
          <a:xfrm>
            <a:off x="6412285" y="2199168"/>
            <a:ext cx="4754880" cy="822960"/>
          </a:xfrm>
          <a:prstGeom prst="rect">
            <a:avLst/>
          </a:prstGeom>
          <a:noFill/>
          <a:ln>
            <a:noFill/>
          </a:ln>
        </p:spPr>
        <p:txBody>
          <a:bodyPr spcFirstLastPara="1" wrap="square" lIns="137150" tIns="45700" rIns="137150" bIns="45700" anchor="ctr" anchorCtr="0">
            <a:normAutofit/>
          </a:bodyPr>
          <a:lstStyle>
            <a:lvl1pPr marL="457200" lvl="0" indent="-228600" algn="l">
              <a:lnSpc>
                <a:spcPct val="90000"/>
              </a:lnSpc>
              <a:spcBef>
                <a:spcPts val="0"/>
              </a:spcBef>
              <a:spcAft>
                <a:spcPts val="0"/>
              </a:spcAft>
              <a:buSzPts val="2200"/>
              <a:buNone/>
              <a:defRPr sz="2200" b="0" cap="none">
                <a:solidFill>
                  <a:schemeClr val="accent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914400" lvl="1" indent="-228600" algn="l">
              <a:lnSpc>
                <a:spcPct val="90000"/>
              </a:lnSpc>
              <a:spcBef>
                <a:spcPts val="200"/>
              </a:spcBef>
              <a:spcAft>
                <a:spcPts val="0"/>
              </a:spcAft>
              <a:buSzPts val="2000"/>
              <a:buNone/>
              <a:defRPr sz="2000" b="1"/>
            </a:lvl2pPr>
            <a:lvl3pPr marL="1371600" lvl="2" indent="-228600" algn="l">
              <a:lnSpc>
                <a:spcPct val="90000"/>
              </a:lnSpc>
              <a:spcBef>
                <a:spcPts val="400"/>
              </a:spcBef>
              <a:spcAft>
                <a:spcPts val="0"/>
              </a:spcAft>
              <a:buSzPts val="1800"/>
              <a:buNone/>
              <a:defRPr sz="1800" b="1"/>
            </a:lvl3pPr>
            <a:lvl4pPr marL="1828800" lvl="3" indent="-228600" algn="l">
              <a:lnSpc>
                <a:spcPct val="90000"/>
              </a:lnSpc>
              <a:spcBef>
                <a:spcPts val="400"/>
              </a:spcBef>
              <a:spcAft>
                <a:spcPts val="0"/>
              </a:spcAft>
              <a:buSzPts val="1600"/>
              <a:buNone/>
              <a:defRPr sz="1600" b="1"/>
            </a:lvl4pPr>
            <a:lvl5pPr marL="2286000" lvl="4" indent="-228600" algn="l">
              <a:lnSpc>
                <a:spcPct val="90000"/>
              </a:lnSpc>
              <a:spcBef>
                <a:spcPts val="400"/>
              </a:spcBef>
              <a:spcAft>
                <a:spcPts val="0"/>
              </a:spcAft>
              <a:buSzPts val="1600"/>
              <a:buNone/>
              <a:defRPr sz="1600" b="1"/>
            </a:lvl5pPr>
            <a:lvl6pPr marL="2743200" lvl="5" indent="-228600" algn="l">
              <a:lnSpc>
                <a:spcPct val="90000"/>
              </a:lnSpc>
              <a:spcBef>
                <a:spcPts val="400"/>
              </a:spcBef>
              <a:spcAft>
                <a:spcPts val="0"/>
              </a:spcAft>
              <a:buSzPts val="1600"/>
              <a:buNone/>
              <a:defRPr sz="1600" b="1"/>
            </a:lvl6pPr>
            <a:lvl7pPr marL="3200400" lvl="6" indent="-228600" algn="l">
              <a:lnSpc>
                <a:spcPct val="90000"/>
              </a:lnSpc>
              <a:spcBef>
                <a:spcPts val="400"/>
              </a:spcBef>
              <a:spcAft>
                <a:spcPts val="0"/>
              </a:spcAft>
              <a:buSzPts val="1600"/>
              <a:buNone/>
              <a:defRPr sz="1600" b="1"/>
            </a:lvl7pPr>
            <a:lvl8pPr marL="3657600" lvl="7" indent="-228600" algn="l">
              <a:lnSpc>
                <a:spcPct val="90000"/>
              </a:lnSpc>
              <a:spcBef>
                <a:spcPts val="400"/>
              </a:spcBef>
              <a:spcAft>
                <a:spcPts val="0"/>
              </a:spcAft>
              <a:buSzPts val="1600"/>
              <a:buNone/>
              <a:defRPr sz="1600" b="1"/>
            </a:lvl8pPr>
            <a:lvl9pPr marL="4114800" lvl="8" indent="-228600" algn="l">
              <a:lnSpc>
                <a:spcPct val="90000"/>
              </a:lnSpc>
              <a:spcBef>
                <a:spcPts val="400"/>
              </a:spcBef>
              <a:spcAft>
                <a:spcPts val="400"/>
              </a:spcAft>
              <a:buSzPts val="1600"/>
              <a:buNone/>
              <a:defRPr sz="1600" b="1"/>
            </a:lvl9pPr>
          </a:lstStyle>
          <a:p>
            <a:endParaRPr dirty="0"/>
          </a:p>
        </p:txBody>
      </p:sp>
      <p:sp>
        <p:nvSpPr>
          <p:cNvPr id="46" name="Google Shape;46;p83"/>
          <p:cNvSpPr txBox="1"/>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p>
            <a:pPr marL="0" marR="0" lvl="0" indent="0" algn="l" rtl="0">
              <a:lnSpc>
                <a:spcPct val="80000"/>
              </a:lnSpc>
              <a:spcBef>
                <a:spcPts val="0"/>
              </a:spcBef>
              <a:spcAft>
                <a:spcPts val="0"/>
              </a:spcAft>
              <a:buClr>
                <a:srgbClr val="253356"/>
              </a:buClr>
              <a:buSzPts val="4000"/>
              <a:buFont typeface="Calibri"/>
              <a:buNone/>
            </a:pPr>
            <a:r>
              <a:rPr lang="fr-FR" sz="4000" b="0" i="0" u="none" strike="noStrike" cap="none" dirty="0">
                <a:solidFill>
                  <a:srgbClr val="253356"/>
                </a:solidFill>
                <a:latin typeface="Comic Sans MS" panose="030F0702030302020204" pitchFamily="66" charset="0"/>
                <a:ea typeface="Calibri"/>
                <a:cs typeface="Arial" panose="020B0604020202020204" pitchFamily="34" charset="0"/>
                <a:sym typeface="Calibri"/>
              </a:rPr>
              <a:t>CLICK TO EDIT MASTER TITLE STYLE</a:t>
            </a:r>
            <a:endParaRPr sz="1400" b="0" i="0" u="none" strike="noStrike" cap="none" dirty="0">
              <a:solidFill>
                <a:srgbClr val="000000"/>
              </a:solidFill>
              <a:latin typeface="Comic Sans MS" panose="030F0702030302020204" pitchFamily="66" charset="0"/>
              <a:ea typeface="Arial"/>
              <a:cs typeface="Arial"/>
              <a:sym typeface="Arial"/>
            </a:endParaRPr>
          </a:p>
        </p:txBody>
      </p:sp>
      <p:sp>
        <p:nvSpPr>
          <p:cNvPr id="47" name="Google Shape;47;p83"/>
          <p:cNvSpPr txBox="1">
            <a:spLocks noGrp="1"/>
          </p:cNvSpPr>
          <p:nvPr>
            <p:ph type="body" idx="3"/>
          </p:nvPr>
        </p:nvSpPr>
        <p:spPr>
          <a:xfrm>
            <a:off x="1024128"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8" name="Google Shape;48;p83"/>
          <p:cNvSpPr txBox="1">
            <a:spLocks noGrp="1"/>
          </p:cNvSpPr>
          <p:nvPr>
            <p:ph type="body" idx="4"/>
          </p:nvPr>
        </p:nvSpPr>
        <p:spPr>
          <a:xfrm>
            <a:off x="6412285" y="3163941"/>
            <a:ext cx="4754880" cy="273327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49" name="Google Shape;49;p83"/>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0" name="Google Shape;50;p83"/>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1" name="Google Shape;51;p83"/>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p:cSld name="Content with Caption">
    <p:spTree>
      <p:nvGrpSpPr>
        <p:cNvPr id="1" name="Shape 52"/>
        <p:cNvGrpSpPr/>
        <p:nvPr/>
      </p:nvGrpSpPr>
      <p:grpSpPr>
        <a:xfrm>
          <a:off x="0" y="0"/>
          <a:ext cx="0" cy="0"/>
          <a:chOff x="0" y="0"/>
          <a:chExt cx="0" cy="0"/>
        </a:xfrm>
      </p:grpSpPr>
      <p:sp>
        <p:nvSpPr>
          <p:cNvPr id="53" name="Google Shape;53;p84"/>
          <p:cNvSpPr txBox="1">
            <a:spLocks noGrp="1"/>
          </p:cNvSpPr>
          <p:nvPr>
            <p:ph type="title"/>
          </p:nvPr>
        </p:nvSpPr>
        <p:spPr>
          <a:xfrm>
            <a:off x="1024128" y="1139688"/>
            <a:ext cx="4389120" cy="1069181"/>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0C0C0C"/>
              </a:buClr>
              <a:buSzPts val="2800"/>
              <a:buFont typeface="Calibri"/>
              <a:buNone/>
              <a:defRPr sz="2800">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4"/>
          <p:cNvSpPr txBox="1">
            <a:spLocks noGrp="1"/>
          </p:cNvSpPr>
          <p:nvPr>
            <p:ph type="body" idx="1"/>
          </p:nvPr>
        </p:nvSpPr>
        <p:spPr>
          <a:xfrm>
            <a:off x="5715000" y="1139687"/>
            <a:ext cx="5469835" cy="4867921"/>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5" name="Google Shape;55;p84"/>
          <p:cNvSpPr txBox="1">
            <a:spLocks noGrp="1"/>
          </p:cNvSpPr>
          <p:nvPr>
            <p:ph type="body" idx="2"/>
          </p:nvPr>
        </p:nvSpPr>
        <p:spPr>
          <a:xfrm>
            <a:off x="1024467" y="2505076"/>
            <a:ext cx="4387851" cy="350202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374C81"/>
                </a:solidFill>
                <a:latin typeface="Comic Sans MS" panose="030F0702030302020204" pitchFamily="66" charset="0"/>
              </a:defRPr>
            </a:lvl1pPr>
            <a:lvl2pPr marL="914400" lvl="1" indent="-228600" algn="l">
              <a:lnSpc>
                <a:spcPct val="90000"/>
              </a:lnSpc>
              <a:spcBef>
                <a:spcPts val="200"/>
              </a:spcBef>
              <a:spcAft>
                <a:spcPts val="0"/>
              </a:spcAft>
              <a:buSzPts val="1600"/>
              <a:buNone/>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56" name="Google Shape;56;p84"/>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7" name="Google Shape;57;p84"/>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58" name="Google Shape;58;p84"/>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59"/>
        <p:cNvGrpSpPr/>
        <p:nvPr/>
      </p:nvGrpSpPr>
      <p:grpSpPr>
        <a:xfrm>
          <a:off x="0" y="0"/>
          <a:ext cx="0" cy="0"/>
          <a:chOff x="0" y="0"/>
          <a:chExt cx="0" cy="0"/>
        </a:xfrm>
      </p:grpSpPr>
      <p:sp>
        <p:nvSpPr>
          <p:cNvPr id="60" name="Google Shape;60;p85"/>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85"/>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2" name="Google Shape;62;p85"/>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63" name="Google Shape;63;p85"/>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
        <p:nvSpPr>
          <p:cNvPr id="64" name="Google Shape;64;p85"/>
          <p:cNvSpPr>
            <a:spLocks noGrp="1"/>
          </p:cNvSpPr>
          <p:nvPr>
            <p:ph type="pic" idx="2"/>
          </p:nvPr>
        </p:nvSpPr>
        <p:spPr>
          <a:xfrm>
            <a:off x="7315200" y="2239964"/>
            <a:ext cx="3852333" cy="3736975"/>
          </a:xfrm>
          <a:prstGeom prst="rect">
            <a:avLst/>
          </a:prstGeom>
          <a:noFill/>
          <a:ln>
            <a:noFill/>
          </a:ln>
        </p:spPr>
        <p:txBody>
          <a:bodyPr spcFirstLastPara="1" wrap="square" lIns="45700" tIns="45700" rIns="45700" bIns="45700" anchor="t" anchorCtr="0">
            <a:normAutofit/>
          </a:bodyPr>
          <a:lstStyle>
            <a:lvl1pPr marR="0" lvl="0" algn="l" rtl="0">
              <a:lnSpc>
                <a:spcPct val="90000"/>
              </a:lnSpc>
              <a:spcBef>
                <a:spcPts val="1200"/>
              </a:spcBef>
              <a:spcAft>
                <a:spcPts val="0"/>
              </a:spcAft>
              <a:buClr>
                <a:schemeClr val="accent1"/>
              </a:buClr>
              <a:buSzPts val="2000"/>
              <a:buFont typeface="Twentieth Century"/>
              <a:buChar char=" "/>
              <a:defRPr sz="2000" b="0" i="0" u="none" strike="noStrike" cap="none">
                <a:solidFill>
                  <a:schemeClr val="dk1"/>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90000"/>
              </a:lnSpc>
              <a:spcBef>
                <a:spcPts val="200"/>
              </a:spcBef>
              <a:spcAft>
                <a:spcPts val="0"/>
              </a:spcAft>
              <a:buClr>
                <a:schemeClr val="accent1"/>
              </a:buClr>
              <a:buSzPts val="1600"/>
              <a:buFont typeface="Noto Sans Symbols"/>
              <a:buChar char="🢝"/>
              <a:defRPr sz="16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400"/>
              </a:spcAft>
              <a:buClr>
                <a:schemeClr val="accent1"/>
              </a:buClr>
              <a:buSzPts val="1200"/>
              <a:buFont typeface="Noto Sans Symbols"/>
              <a:buChar char="🢝"/>
              <a:defRPr sz="1200" b="0" i="0" u="none" strike="noStrike" cap="none">
                <a:solidFill>
                  <a:schemeClr val="dk1"/>
                </a:solidFill>
                <a:latin typeface="Calibri"/>
                <a:ea typeface="Calibri"/>
                <a:cs typeface="Calibri"/>
                <a:sym typeface="Calibri"/>
              </a:defRPr>
            </a:lvl9pPr>
          </a:lstStyle>
          <a:p>
            <a:endParaRPr dirty="0"/>
          </a:p>
        </p:txBody>
      </p:sp>
      <p:sp>
        <p:nvSpPr>
          <p:cNvPr id="65" name="Google Shape;65;p85"/>
          <p:cNvSpPr txBox="1">
            <a:spLocks noGrp="1"/>
          </p:cNvSpPr>
          <p:nvPr>
            <p:ph type="body" idx="1"/>
          </p:nvPr>
        </p:nvSpPr>
        <p:spPr>
          <a:xfrm>
            <a:off x="1024128" y="2239964"/>
            <a:ext cx="6043699" cy="3736975"/>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Comic Sans MS" panose="030F0702030302020204" pitchFamily="66"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Tree>
    <p:custDataLst>
      <p:tags r:id="rId1"/>
    </p:custData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Comic Sans MS" panose="030F0702030302020204" pitchFamily="66" charset="0"/>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Comic Sans MS" panose="030F0702030302020204" pitchFamily="66" charset="0"/>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Comic Sans MS" panose="030F0702030302020204" pitchFamily="66"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dirty="0"/>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5.jpe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omic Sans MS" panose="030F0702030302020204" pitchFamily="66" charset="0"/>
                <a:ea typeface="Comic Sans MS" panose="030F0702030302020204" pitchFamily="66" charset="0"/>
                <a:cs typeface="Arial" panose="020B0604020202020204" pitchFamily="34" charset="0"/>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2"/>
    </p:custDataLst>
  </p:cSld>
  <p:clrMap bg1="lt1" tx1="dk1" bg2="dk2" tx2="lt2" accent1="accent1" accent2="accent2" accent3="accent3" accent4="accent4" accent5="accent5" accent6="accent6" hlink="hlink" folHlink="folHlink"/>
  <p:sldLayoutIdLst>
    <p:sldLayoutId id="2147483649" r:id="rId1"/>
    <p:sldLayoutId id="2147483650" r:id="rId2"/>
    <p:sldLayoutId id="214748367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2C4D15-71B1-4028-B46F-4EE71232F863}" type="datetimeFigureOut">
              <a:rPr lang="en-US" smtClean="0"/>
              <a:t>20-Oct-23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9E340D-D49F-4060-B830-48E207260F1E}" type="slidenum">
              <a:rPr lang="en-US" smtClean="0"/>
              <a:t>‹#›</a:t>
            </a:fld>
            <a:endParaRPr lang="en-US" dirty="0"/>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368" y="0"/>
            <a:ext cx="12187263" cy="6858000"/>
          </a:xfrm>
          <a:prstGeom prst="rect">
            <a:avLst/>
          </a:prstGeom>
        </p:spPr>
      </p:pic>
    </p:spTree>
    <p:extLst>
      <p:ext uri="{BB962C8B-B14F-4D97-AF65-F5344CB8AC3E}">
        <p14:creationId xmlns:p14="http://schemas.microsoft.com/office/powerpoint/2010/main" val="399231273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8.jpeg"/><Relationship Id="rId5" Type="http://schemas.openxmlformats.org/officeDocument/2006/relationships/image" Target="../media/image7.jp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notesSlide" Target="../notesSlides/notesSlide10.xml"/><Relationship Id="rId7" Type="http://schemas.openxmlformats.org/officeDocument/2006/relationships/image" Target="../media/image260.png"/><Relationship Id="rId2" Type="http://schemas.openxmlformats.org/officeDocument/2006/relationships/slideLayout" Target="../slideLayouts/slideLayout2.xml"/><Relationship Id="rId1" Type="http://schemas.openxmlformats.org/officeDocument/2006/relationships/tags" Target="../tags/tag21.xml"/><Relationship Id="rId6" Type="http://schemas.openxmlformats.org/officeDocument/2006/relationships/image" Target="../media/image25.png"/><Relationship Id="rId5" Type="http://schemas.openxmlformats.org/officeDocument/2006/relationships/image" Target="../media/image240.png"/><Relationship Id="rId10" Type="http://schemas.openxmlformats.org/officeDocument/2006/relationships/image" Target="../media/image29.png"/><Relationship Id="rId4" Type="http://schemas.openxmlformats.org/officeDocument/2006/relationships/image" Target="../media/image230.png"/><Relationship Id="rId9" Type="http://schemas.openxmlformats.org/officeDocument/2006/relationships/image" Target="../media/image28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33.png"/><Relationship Id="rId2" Type="http://schemas.openxmlformats.org/officeDocument/2006/relationships/slideLayout" Target="../slideLayouts/slideLayout2.xml"/><Relationship Id="rId1" Type="http://schemas.openxmlformats.org/officeDocument/2006/relationships/tags" Target="../tags/tag2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hemeOverride" Target="../theme/themeOverride1.xml"/><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5.png"/><Relationship Id="rId3" Type="http://schemas.openxmlformats.org/officeDocument/2006/relationships/notesSlide" Target="../notesSlides/notesSlide17.xml"/><Relationship Id="rId7" Type="http://schemas.openxmlformats.org/officeDocument/2006/relationships/image" Target="../media/image12.png"/><Relationship Id="rId12"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28.xml"/><Relationship Id="rId6" Type="http://schemas.openxmlformats.org/officeDocument/2006/relationships/image" Target="../media/image11.png"/><Relationship Id="rId11" Type="http://schemas.openxmlformats.org/officeDocument/2006/relationships/image" Target="../media/image17.png"/><Relationship Id="rId5" Type="http://schemas.openxmlformats.org/officeDocument/2006/relationships/image" Target="../media/image27.svg"/><Relationship Id="rId15" Type="http://schemas.openxmlformats.org/officeDocument/2006/relationships/image" Target="../media/image36.png"/><Relationship Id="rId10" Type="http://schemas.openxmlformats.org/officeDocument/2006/relationships/image" Target="../media/image16.png"/><Relationship Id="rId4" Type="http://schemas.openxmlformats.org/officeDocument/2006/relationships/image" Target="../media/image26.png"/><Relationship Id="rId9" Type="http://schemas.openxmlformats.org/officeDocument/2006/relationships/image" Target="../media/image371.png"/><Relationship Id="rId1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20.xml"/><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13.png"/><Relationship Id="rId11" Type="http://schemas.openxmlformats.org/officeDocument/2006/relationships/image" Target="../media/image17.png"/><Relationship Id="rId5" Type="http://schemas.openxmlformats.org/officeDocument/2006/relationships/image" Target="../media/image12.png"/><Relationship Id="rId10" Type="http://schemas.openxmlformats.org/officeDocument/2006/relationships/image" Target="../media/image15.png"/><Relationship Id="rId4" Type="http://schemas.openxmlformats.org/officeDocument/2006/relationships/image" Target="../media/image11.png"/><Relationship Id="rId9" Type="http://schemas.openxmlformats.org/officeDocument/2006/relationships/image" Target="../media/image16.png"/></Relationships>
</file>

<file path=ppt/slides/_rels/slide21.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notesSlide" Target="../notesSlides/notesSlide21.xml"/><Relationship Id="rId7" Type="http://schemas.openxmlformats.org/officeDocument/2006/relationships/image" Target="../media/image22.png"/><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21.svg"/><Relationship Id="rId11" Type="http://schemas.openxmlformats.org/officeDocument/2006/relationships/image" Target="../media/image17.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5.png"/><Relationship Id="rId9"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33.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36.xml"/><Relationship Id="rId5" Type="http://schemas.openxmlformats.org/officeDocument/2006/relationships/image" Target="../media/image380.png"/><Relationship Id="rId4" Type="http://schemas.openxmlformats.org/officeDocument/2006/relationships/image" Target="../media/image370.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38.xml"/><Relationship Id="rId5" Type="http://schemas.openxmlformats.org/officeDocument/2006/relationships/image" Target="../media/image400.png"/><Relationship Id="rId4" Type="http://schemas.openxmlformats.org/officeDocument/2006/relationships/image" Target="../media/image390.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29.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jp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10.sv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notesSlide" Target="../notesSlides/notesSlide4.xml"/><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13.png"/><Relationship Id="rId11" Type="http://schemas.openxmlformats.org/officeDocument/2006/relationships/image" Target="../media/image17.png"/><Relationship Id="rId5" Type="http://schemas.openxmlformats.org/officeDocument/2006/relationships/image" Target="../media/image12.png"/><Relationship Id="rId10" Type="http://schemas.openxmlformats.org/officeDocument/2006/relationships/image" Target="../media/image16.png"/><Relationship Id="rId4" Type="http://schemas.openxmlformats.org/officeDocument/2006/relationships/image" Target="../media/image11.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18.emf"/></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22.png"/><Relationship Id="rId3" Type="http://schemas.openxmlformats.org/officeDocument/2006/relationships/notesSlide" Target="../notesSlides/notesSlide9.xml"/><Relationship Id="rId7" Type="http://schemas.openxmlformats.org/officeDocument/2006/relationships/image" Target="../media/image14.png"/><Relationship Id="rId12" Type="http://schemas.openxmlformats.org/officeDocument/2006/relationships/image" Target="../media/image21.svg"/><Relationship Id="rId2" Type="http://schemas.openxmlformats.org/officeDocument/2006/relationships/slideLayout" Target="../slideLayouts/slideLayout2.xml"/><Relationship Id="rId16" Type="http://schemas.openxmlformats.org/officeDocument/2006/relationships/image" Target="../media/image25.svg"/><Relationship Id="rId1" Type="http://schemas.openxmlformats.org/officeDocument/2006/relationships/tags" Target="../tags/tag20.xml"/><Relationship Id="rId6" Type="http://schemas.openxmlformats.org/officeDocument/2006/relationships/image" Target="../media/image13.png"/><Relationship Id="rId11" Type="http://schemas.openxmlformats.org/officeDocument/2006/relationships/image" Target="../media/image20.png"/><Relationship Id="rId5" Type="http://schemas.openxmlformats.org/officeDocument/2006/relationships/image" Target="../media/image12.png"/><Relationship Id="rId15" Type="http://schemas.openxmlformats.org/officeDocument/2006/relationships/image" Target="../media/image24.png"/><Relationship Id="rId10" Type="http://schemas.openxmlformats.org/officeDocument/2006/relationships/image" Target="../media/image15.png"/><Relationship Id="rId4" Type="http://schemas.openxmlformats.org/officeDocument/2006/relationships/image" Target="../media/image11.png"/><Relationship Id="rId9" Type="http://schemas.openxmlformats.org/officeDocument/2006/relationships/image" Target="../media/image17.png"/><Relationship Id="rId14" Type="http://schemas.openxmlformats.org/officeDocument/2006/relationships/image" Target="../media/image2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BCDCF3B7-0C3C-4646-BFFB-A48BAEFA674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D62568CB-1C57-4EA4-8810-E95D89598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6495" y="5411954"/>
            <a:ext cx="6275009" cy="830997"/>
          </a:xfrm>
          <a:prstGeom prst="rect">
            <a:avLst/>
          </a:prstGeom>
        </p:spPr>
      </p:pic>
      <p:sp>
        <p:nvSpPr>
          <p:cNvPr id="15" name="Rectangle 14">
            <a:extLst>
              <a:ext uri="{FF2B5EF4-FFF2-40B4-BE49-F238E27FC236}">
                <a16:creationId xmlns:a16="http://schemas.microsoft.com/office/drawing/2014/main" id="{2496F8BC-DAA5-4387-B458-1022061CADCF}"/>
              </a:ext>
            </a:extLst>
          </p:cNvPr>
          <p:cNvSpPr/>
          <p:nvPr/>
        </p:nvSpPr>
        <p:spPr>
          <a:xfrm>
            <a:off x="418009" y="6303335"/>
            <a:ext cx="11355977" cy="553998"/>
          </a:xfrm>
          <a:prstGeom prst="rect">
            <a:avLst/>
          </a:prstGeom>
        </p:spPr>
        <p:txBody>
          <a:bodyPr wrap="square">
            <a:spAutoFit/>
          </a:bodyPr>
          <a:lstStyle/>
          <a:p>
            <a:pPr algn="ctr">
              <a:lnSpc>
                <a:spcPts val="1200"/>
              </a:lnSpc>
            </a:pPr>
            <a:r>
              <a:rPr lang="en-US" sz="900" dirty="0">
                <a:solidFill>
                  <a:srgbClr val="3C3C3B"/>
                </a:solidFill>
                <a:latin typeface="Neo Sans" pitchFamily="2" charset="0"/>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Joint Academic Department (JAD) and the Equipment Installations and Material Support Bureau (EIMSB) at the Centre of</a:t>
            </a:r>
          </a:p>
          <a:p>
            <a:pPr algn="ctr">
              <a:lnSpc>
                <a:spcPts val="1200"/>
              </a:lnSpc>
            </a:pPr>
            <a:r>
              <a:rPr lang="en-US" sz="900" dirty="0">
                <a:solidFill>
                  <a:srgbClr val="3C3C3B"/>
                </a:solidFill>
                <a:latin typeface="Neo Sans" pitchFamily="2" charset="0"/>
                <a:cs typeface="Neo Sans Arabic Light" panose="020B0304030504040204" pitchFamily="34" charset="-78"/>
              </a:rPr>
              <a:t>Educational Research and Development (CRDP) with the support of USAID-funded QITABI 2 project.</a:t>
            </a:r>
          </a:p>
        </p:txBody>
      </p:sp>
      <p:pic>
        <p:nvPicPr>
          <p:cNvPr id="16" name="Picture 15">
            <a:extLst>
              <a:ext uri="{FF2B5EF4-FFF2-40B4-BE49-F238E27FC236}">
                <a16:creationId xmlns:a16="http://schemas.microsoft.com/office/drawing/2014/main" id="{354E84AD-A907-4F4A-9836-ED218CC07617}"/>
              </a:ext>
            </a:extLst>
          </p:cNvPr>
          <p:cNvPicPr>
            <a:picLocks noChangeAspect="1"/>
          </p:cNvPicPr>
          <p:nvPr/>
        </p:nvPicPr>
        <p:blipFill rotWithShape="1">
          <a:blip r:embed="rId5">
            <a:extLst>
              <a:ext uri="{28A0092B-C50C-407E-A947-70E740481C1C}">
                <a14:useLocalDpi xmlns:a14="http://schemas.microsoft.com/office/drawing/2010/main" val="0"/>
              </a:ext>
            </a:extLst>
          </a:blip>
          <a:srcRect b="84635"/>
          <a:stretch/>
        </p:blipFill>
        <p:spPr>
          <a:xfrm>
            <a:off x="0" y="0"/>
            <a:ext cx="12192000" cy="1053737"/>
          </a:xfrm>
          <a:prstGeom prst="rect">
            <a:avLst/>
          </a:prstGeom>
        </p:spPr>
      </p:pic>
      <p:cxnSp>
        <p:nvCxnSpPr>
          <p:cNvPr id="17" name="Straight Connector 16">
            <a:extLst>
              <a:ext uri="{FF2B5EF4-FFF2-40B4-BE49-F238E27FC236}">
                <a16:creationId xmlns:a16="http://schemas.microsoft.com/office/drawing/2014/main" id="{EAE29665-1F06-464F-8BBF-47A1EC7E0B9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6E945F8-6D63-452A-9473-C5CCA7F905B4}"/>
              </a:ext>
            </a:extLst>
          </p:cNvPr>
          <p:cNvSpPr txBox="1"/>
          <p:nvPr/>
        </p:nvSpPr>
        <p:spPr>
          <a:xfrm>
            <a:off x="0" y="2506067"/>
            <a:ext cx="6877811" cy="707886"/>
          </a:xfrm>
          <a:prstGeom prst="rect">
            <a:avLst/>
          </a:prstGeom>
          <a:solidFill>
            <a:schemeClr val="accent5">
              <a:lumMod val="40000"/>
              <a:lumOff val="60000"/>
            </a:schemeClr>
          </a:solidFill>
        </p:spPr>
        <p:txBody>
          <a:bodyPr wrap="square" lIns="91440" tIns="45720" rIns="91440" bIns="45720" rtlCol="0" anchor="t">
            <a:spAutoFit/>
          </a:bodyPr>
          <a:lstStyle/>
          <a:p>
            <a:pPr marL="274320" lvl="3">
              <a:buSzPts val="2000"/>
            </a:pPr>
            <a:r>
              <a:rPr lang="fr-FR" sz="4000" b="1" dirty="0">
                <a:solidFill>
                  <a:schemeClr val="accent2">
                    <a:lumMod val="75000"/>
                  </a:schemeClr>
                </a:solidFill>
                <a:latin typeface="Comic Sans MS"/>
              </a:rPr>
              <a:t>EB6 - Chapitre 12</a:t>
            </a:r>
            <a:endParaRPr lang="fr-FR" sz="4000" b="1" dirty="0">
              <a:solidFill>
                <a:schemeClr val="accent2">
                  <a:lumMod val="75000"/>
                </a:schemeClr>
              </a:solidFill>
              <a:latin typeface="Comic Sans MS" panose="030F0702030302020204" pitchFamily="66" charset="0"/>
            </a:endParaRPr>
          </a:p>
        </p:txBody>
      </p:sp>
      <p:sp>
        <p:nvSpPr>
          <p:cNvPr id="12" name="TextBox 11">
            <a:extLst>
              <a:ext uri="{FF2B5EF4-FFF2-40B4-BE49-F238E27FC236}">
                <a16:creationId xmlns:a16="http://schemas.microsoft.com/office/drawing/2014/main" id="{34576670-85E9-4D66-835E-4993A0FA66FD}"/>
              </a:ext>
            </a:extLst>
          </p:cNvPr>
          <p:cNvSpPr txBox="1"/>
          <p:nvPr/>
        </p:nvSpPr>
        <p:spPr>
          <a:xfrm>
            <a:off x="0" y="1828161"/>
            <a:ext cx="6877811" cy="707886"/>
          </a:xfrm>
          <a:prstGeom prst="rect">
            <a:avLst/>
          </a:prstGeom>
          <a:solidFill>
            <a:schemeClr val="accent2">
              <a:lumMod val="75000"/>
            </a:schemeClr>
          </a:solidFill>
        </p:spPr>
        <p:txBody>
          <a:bodyPr wrap="square" lIns="91440" tIns="45720" rIns="91440" bIns="45720" rtlCol="0" anchor="t">
            <a:spAutoFit/>
          </a:bodyPr>
          <a:lstStyle/>
          <a:p>
            <a:pPr marL="274320" lvl="1">
              <a:buSzPts val="2000"/>
            </a:pPr>
            <a:r>
              <a:rPr lang="fr-FR" sz="4000" b="1" dirty="0">
                <a:solidFill>
                  <a:schemeClr val="bg1"/>
                </a:solidFill>
                <a:latin typeface="Comic Sans MS"/>
              </a:rPr>
              <a:t>Triangles</a:t>
            </a:r>
            <a:endParaRPr lang="fr-FR" sz="4000" b="1" dirty="0">
              <a:solidFill>
                <a:schemeClr val="bg1"/>
              </a:solidFill>
              <a:latin typeface="Comic Sans MS" panose="030F0702030302020204" pitchFamily="66" charset="0"/>
            </a:endParaRPr>
          </a:p>
        </p:txBody>
      </p:sp>
      <p:pic>
        <p:nvPicPr>
          <p:cNvPr id="1026" name="Picture 2" descr="A picture containing building, window&#10;&#10;Description automatically generated">
            <a:extLst>
              <a:ext uri="{FF2B5EF4-FFF2-40B4-BE49-F238E27FC236}">
                <a16:creationId xmlns:a16="http://schemas.microsoft.com/office/drawing/2014/main" id="{1EF62954-5F8E-4F23-B50C-EF2051C7B39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05586" y="1739215"/>
            <a:ext cx="3162300"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Utilisez votre figure pour compléter.</a:t>
            </a:r>
            <a:endParaRPr lang="fr-FR" sz="3200" b="1" dirty="0">
              <a:solidFill>
                <a:schemeClr val="bg1"/>
              </a:solidFill>
              <a:latin typeface="Comic Sans MS"/>
            </a:endParaRPr>
          </a:p>
        </p:txBody>
      </p:sp>
      <mc:AlternateContent xmlns:mc="http://schemas.openxmlformats.org/markup-compatibility/2006" xmlns:a14="http://schemas.microsoft.com/office/drawing/2010/main">
        <mc:Choice Requires="a14">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5"/>
                <a:ext cx="7821256" cy="4531354"/>
              </a:xfrm>
              <a:prstGeom prst="rect">
                <a:avLst/>
              </a:prstGeom>
            </p:spPr>
            <p:txBody>
              <a:bodyPr vert="horz" lIns="91440" tIns="45720" rIns="91440" bIns="45720" rtlCol="0" anchor="t">
                <a:normAutofit fontScale="925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00000"/>
                  </a:lnSpc>
                  <a:buFont typeface="Arial"/>
                  <a:buNone/>
                </a:pPr>
                <a:r>
                  <a:rPr lang="fr-FR" sz="2800" dirty="0">
                    <a:solidFill>
                      <a:schemeClr val="tx1">
                        <a:lumMod val="75000"/>
                        <a:lumOff val="25000"/>
                      </a:schemeClr>
                    </a:solidFill>
                    <a:effectLst/>
                    <a:ea typeface="Calibri" panose="020F0502020204030204" pitchFamily="34" charset="0"/>
                    <a:cs typeface="Calibri" panose="020F0502020204030204" pitchFamily="34" charset="0"/>
                  </a:rPr>
                  <a:t>La </a:t>
                </a:r>
                <a:r>
                  <a:rPr lang="fr-FR" sz="2800" dirty="0">
                    <a:solidFill>
                      <a:schemeClr val="tx1">
                        <a:lumMod val="75000"/>
                        <a:lumOff val="25000"/>
                      </a:schemeClr>
                    </a:solidFill>
                    <a:ea typeface="Calibri" panose="020F0502020204030204" pitchFamily="34" charset="0"/>
                    <a:cs typeface="Calibri" panose="020F0502020204030204" pitchFamily="34" charset="0"/>
                  </a:rPr>
                  <a:t>base du triangle </a:t>
                </a:r>
                <a:r>
                  <a:rPr lang="fr-FR" sz="2800" dirty="0">
                    <a:solidFill>
                      <a:schemeClr val="tx1">
                        <a:lumMod val="75000"/>
                        <a:lumOff val="25000"/>
                      </a:schemeClr>
                    </a:solidFill>
                    <a:effectLst/>
                    <a:ea typeface="Calibri" panose="020F0502020204030204" pitchFamily="34" charset="0"/>
                    <a:cs typeface="Calibri" panose="020F0502020204030204" pitchFamily="34" charset="0"/>
                  </a:rPr>
                  <a:t>KLM est </a:t>
                </a:r>
              </a:p>
              <a:p>
                <a:pPr marL="0" indent="0">
                  <a:lnSpc>
                    <a:spcPct val="200000"/>
                  </a:lnSpc>
                  <a:buFont typeface="Arial"/>
                  <a:buNone/>
                </a:pPr>
                <a:r>
                  <a:rPr lang="fr-FR" sz="2800" dirty="0">
                    <a:solidFill>
                      <a:schemeClr val="tx1">
                        <a:lumMod val="75000"/>
                        <a:lumOff val="25000"/>
                      </a:schemeClr>
                    </a:solidFill>
                    <a:ea typeface="Calibri" panose="020F0502020204030204" pitchFamily="34" charset="0"/>
                    <a:cs typeface="Calibri" panose="020F0502020204030204" pitchFamily="34" charset="0"/>
                  </a:rPr>
                  <a:t>e</a:t>
                </a:r>
                <a:r>
                  <a:rPr lang="fr-FR" sz="2800" dirty="0">
                    <a:solidFill>
                      <a:schemeClr val="tx1">
                        <a:lumMod val="75000"/>
                        <a:lumOff val="25000"/>
                      </a:schemeClr>
                    </a:solidFill>
                    <a:effectLst/>
                    <a:ea typeface="Calibri" panose="020F0502020204030204" pitchFamily="34" charset="0"/>
                    <a:cs typeface="Calibri" panose="020F0502020204030204" pitchFamily="34" charset="0"/>
                  </a:rPr>
                  <a:t>t les </a:t>
                </a:r>
                <a:r>
                  <a:rPr lang="fr-FR" sz="2800" dirty="0">
                    <a:solidFill>
                      <a:schemeClr val="tx1">
                        <a:lumMod val="75000"/>
                        <a:lumOff val="25000"/>
                      </a:schemeClr>
                    </a:solidFill>
                    <a:ea typeface="Calibri" panose="020F0502020204030204" pitchFamily="34" charset="0"/>
                    <a:cs typeface="Calibri" panose="020F0502020204030204" pitchFamily="34" charset="0"/>
                  </a:rPr>
                  <a:t>an</a:t>
                </a:r>
                <a:r>
                  <a:rPr lang="fr-FR" sz="2800" dirty="0">
                    <a:solidFill>
                      <a:schemeClr val="tx1">
                        <a:lumMod val="75000"/>
                        <a:lumOff val="25000"/>
                      </a:schemeClr>
                    </a:solidFill>
                    <a:effectLst/>
                    <a:ea typeface="Calibri" panose="020F0502020204030204" pitchFamily="34" charset="0"/>
                    <a:cs typeface="Calibri" panose="020F0502020204030204" pitchFamily="34" charset="0"/>
                  </a:rPr>
                  <a:t>gles à la base sont                   et            </a:t>
                </a:r>
              </a:p>
              <a:p>
                <a:pPr marL="0" indent="0">
                  <a:lnSpc>
                    <a:spcPct val="200000"/>
                  </a:lnSpc>
                  <a:buFont typeface="Arial"/>
                  <a:buNone/>
                </a:pPr>
                <a:r>
                  <a:rPr lang="fr-FR" sz="2800" dirty="0">
                    <a:solidFill>
                      <a:schemeClr val="tx1">
                        <a:lumMod val="75000"/>
                        <a:lumOff val="25000"/>
                      </a:schemeClr>
                    </a:solidFill>
                    <a:effectLst/>
                    <a:ea typeface="Calibri" panose="020F0502020204030204" pitchFamily="34" charset="0"/>
                    <a:cs typeface="Calibri" panose="020F0502020204030204" pitchFamily="34" charset="0"/>
                  </a:rPr>
                  <a:t>KM </a:t>
                </a:r>
                <a:r>
                  <a:rPr lang="fr-FR"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p>
              <a:p>
                <a:pPr marL="0" indent="0">
                  <a:lnSpc>
                    <a:spcPct val="200000"/>
                  </a:lnSpc>
                  <a:buFont typeface="Arial"/>
                  <a:buNone/>
                </a:pPr>
                <a14:m>
                  <m:oMath xmlns:m="http://schemas.openxmlformats.org/officeDocument/2006/math">
                    <m:acc>
                      <m:accPr>
                        <m:chr m:val="̂"/>
                        <m:ctrlPr>
                          <a:rPr lang="fr-FR"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𝑲𝑳𝑴</m:t>
                        </m:r>
                      </m:e>
                    </m:acc>
                  </m:oMath>
                </a14:m>
                <a:r>
                  <a:rPr lang="fr-FR" sz="2800" dirty="0">
                    <a:solidFill>
                      <a:schemeClr val="tx1">
                        <a:lumMod val="75000"/>
                        <a:lumOff val="25000"/>
                      </a:schemeClr>
                    </a:solidFill>
                    <a:ea typeface="Calibri" panose="020F0502020204030204" pitchFamily="34" charset="0"/>
                    <a:cs typeface="Calibri" panose="020F0502020204030204" pitchFamily="34" charset="0"/>
                  </a:rPr>
                  <a:t> </a:t>
                </a:r>
                <a:r>
                  <a:rPr lang="fr-FR" sz="2800" dirty="0">
                    <a:solidFill>
                      <a:schemeClr val="tx1">
                        <a:lumMod val="75000"/>
                        <a:lumOff val="25000"/>
                      </a:schemeClr>
                    </a:solidFill>
                    <a:latin typeface="Arial" panose="020B0604020202020204" pitchFamily="34" charset="0"/>
                    <a:ea typeface="Calibri" panose="020F0502020204030204" pitchFamily="34" charset="0"/>
                    <a:cs typeface="Arial" panose="020B0604020202020204" pitchFamily="34" charset="0"/>
                  </a:rPr>
                  <a:t>=</a:t>
                </a:r>
                <a:endParaRPr lang="fr-FR" sz="28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endParaRPr>
              </a:p>
            </p:txBody>
          </p:sp>
        </mc:Choice>
        <mc:Fallback xmlns="">
          <p:sp>
            <p:nvSpPr>
              <p:cNvPr id="15" name="Subtitle 2">
                <a:extLst>
                  <a:ext uri="{FF2B5EF4-FFF2-40B4-BE49-F238E27FC236}">
                    <a16:creationId xmlns:a16="http://schemas.microsoft.com/office/drawing/2014/main" xmlns="" xmlns:a14="http://schemas.microsoft.com/office/drawing/2010/main" id="{DEDA19AC-106F-4455-AD49-5BBA5EC26DED}"/>
                  </a:ext>
                </a:extLst>
              </p:cNvPr>
              <p:cNvSpPr txBox="1">
                <a:spLocks noRot="1" noChangeAspect="1" noMove="1" noResize="1" noEditPoints="1" noAdjustHandles="1" noChangeArrowheads="1" noChangeShapeType="1" noTextEdit="1"/>
              </p:cNvSpPr>
              <p:nvPr/>
            </p:nvSpPr>
            <p:spPr>
              <a:xfrm>
                <a:off x="289811" y="1754345"/>
                <a:ext cx="7821256" cy="4531354"/>
              </a:xfrm>
              <a:prstGeom prst="rect">
                <a:avLst/>
              </a:prstGeom>
              <a:blipFill rotWithShape="1">
                <a:blip r:embed="rId4"/>
                <a:stretch>
                  <a:fillRect l="-14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Rounded Corners 15">
                <a:extLst>
                  <a:ext uri="{FF2B5EF4-FFF2-40B4-BE49-F238E27FC236}">
                    <a16:creationId xmlns:a16="http://schemas.microsoft.com/office/drawing/2014/main" id="{BF2C2A45-BC65-476D-A91E-82E7B7D7B7FE}"/>
                  </a:ext>
                </a:extLst>
              </p:cNvPr>
              <p:cNvSpPr/>
              <p:nvPr/>
            </p:nvSpPr>
            <p:spPr>
              <a:xfrm>
                <a:off x="4931664" y="2896187"/>
                <a:ext cx="1164336"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_____</m:t>
                          </m:r>
                        </m:e>
                      </m:acc>
                    </m:oMath>
                  </m:oMathPara>
                </a14:m>
                <a:endParaRPr lang="en-US" sz="3200" b="1" baseline="30000" dirty="0">
                  <a:solidFill>
                    <a:schemeClr val="tx1">
                      <a:lumMod val="75000"/>
                      <a:lumOff val="25000"/>
                    </a:schemeClr>
                  </a:solidFill>
                  <a:latin typeface="+mj-lt"/>
                </a:endParaRPr>
              </a:p>
            </p:txBody>
          </p:sp>
        </mc:Choice>
        <mc:Fallback xmlns="">
          <p:sp>
            <p:nvSpPr>
              <p:cNvPr id="16" name="Rectangle: Rounded Corners 15">
                <a:extLst>
                  <a:ext uri="{FF2B5EF4-FFF2-40B4-BE49-F238E27FC236}">
                    <a16:creationId xmlns:a16="http://schemas.microsoft.com/office/drawing/2014/main" xmlns:a14="http://schemas.microsoft.com/office/drawing/2010/main" xmlns="" id="{BF2C2A45-BC65-476D-A91E-82E7B7D7B7FE}"/>
                  </a:ext>
                </a:extLst>
              </p:cNvPr>
              <p:cNvSpPr>
                <a:spLocks noRot="1" noChangeAspect="1" noMove="1" noResize="1" noEditPoints="1" noAdjustHandles="1" noChangeArrowheads="1" noChangeShapeType="1" noTextEdit="1"/>
              </p:cNvSpPr>
              <p:nvPr/>
            </p:nvSpPr>
            <p:spPr>
              <a:xfrm>
                <a:off x="4931664" y="2896187"/>
                <a:ext cx="1164336" cy="707886"/>
              </a:xfrm>
              <a:prstGeom prst="roundRect">
                <a:avLst/>
              </a:prstGeom>
              <a:blipFill rotWithShape="1">
                <a:blip r:embed="rId5"/>
                <a:stretch>
                  <a:fillRect/>
                </a:stretch>
              </a:blipFill>
              <a:ln w="12700">
                <a:solidFill>
                  <a:schemeClr val="tx1">
                    <a:lumMod val="75000"/>
                    <a:lumOff val="25000"/>
                  </a:schemeClr>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Rounded Corners 6">
                <a:extLst>
                  <a:ext uri="{FF2B5EF4-FFF2-40B4-BE49-F238E27FC236}">
                    <a16:creationId xmlns:a16="http://schemas.microsoft.com/office/drawing/2014/main" id="{D676A751-8FE0-4C38-910A-B4CF3B4E51CB}"/>
                  </a:ext>
                </a:extLst>
              </p:cNvPr>
              <p:cNvSpPr/>
              <p:nvPr/>
            </p:nvSpPr>
            <p:spPr>
              <a:xfrm>
                <a:off x="6885573" y="2827763"/>
                <a:ext cx="1164336"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_____</m:t>
                          </m:r>
                        </m:e>
                      </m:acc>
                    </m:oMath>
                  </m:oMathPara>
                </a14:m>
                <a:endParaRPr lang="en-US" sz="3200" b="1" baseline="30000" dirty="0">
                  <a:solidFill>
                    <a:schemeClr val="tx1">
                      <a:lumMod val="75000"/>
                      <a:lumOff val="25000"/>
                    </a:schemeClr>
                  </a:solidFill>
                  <a:latin typeface="+mj-lt"/>
                </a:endParaRPr>
              </a:p>
            </p:txBody>
          </p:sp>
        </mc:Choice>
        <mc:Fallback xmlns="">
          <p:sp>
            <p:nvSpPr>
              <p:cNvPr id="7" name="Rectangle: Rounded Corners 6">
                <a:extLst>
                  <a:ext uri="{FF2B5EF4-FFF2-40B4-BE49-F238E27FC236}">
                    <a16:creationId xmlns:a16="http://schemas.microsoft.com/office/drawing/2014/main" xmlns:a14="http://schemas.microsoft.com/office/drawing/2010/main" xmlns="" id="{D676A751-8FE0-4C38-910A-B4CF3B4E51CB}"/>
                  </a:ext>
                </a:extLst>
              </p:cNvPr>
              <p:cNvSpPr>
                <a:spLocks noRot="1" noChangeAspect="1" noMove="1" noResize="1" noEditPoints="1" noAdjustHandles="1" noChangeArrowheads="1" noChangeShapeType="1" noTextEdit="1"/>
              </p:cNvSpPr>
              <p:nvPr/>
            </p:nvSpPr>
            <p:spPr>
              <a:xfrm>
                <a:off x="6885573" y="2827763"/>
                <a:ext cx="1164336" cy="707886"/>
              </a:xfrm>
              <a:prstGeom prst="roundRect">
                <a:avLst/>
              </a:prstGeom>
              <a:blipFill rotWithShape="1">
                <a:blip r:embed="rId6"/>
                <a:stretch>
                  <a:fillRect/>
                </a:stretch>
              </a:blipFill>
              <a:ln w="12700">
                <a:solidFill>
                  <a:schemeClr val="tx1">
                    <a:lumMod val="75000"/>
                    <a:lumOff val="25000"/>
                  </a:schemeClr>
                </a:solidFill>
              </a:ln>
            </p:spPr>
            <p:txBody>
              <a:bodyPr/>
              <a:lstStyle/>
              <a:p>
                <a:r>
                  <a:rPr lang="en-US">
                    <a:noFill/>
                  </a:rPr>
                  <a:t> </a:t>
                </a:r>
              </a:p>
            </p:txBody>
          </p:sp>
        </mc:Fallback>
      </mc:AlternateContent>
      <p:sp>
        <p:nvSpPr>
          <p:cNvPr id="8" name="Rectangle: Rounded Corners 7">
            <a:extLst>
              <a:ext uri="{FF2B5EF4-FFF2-40B4-BE49-F238E27FC236}">
                <a16:creationId xmlns:a16="http://schemas.microsoft.com/office/drawing/2014/main" id="{B65BBF04-4D8E-4ADC-8655-D9C09C241356}"/>
              </a:ext>
            </a:extLst>
          </p:cNvPr>
          <p:cNvSpPr/>
          <p:nvPr/>
        </p:nvSpPr>
        <p:spPr>
          <a:xfrm>
            <a:off x="5112411" y="1891868"/>
            <a:ext cx="1416405"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1" baseline="30000" dirty="0">
              <a:solidFill>
                <a:schemeClr val="tx1">
                  <a:lumMod val="75000"/>
                  <a:lumOff val="25000"/>
                </a:schemeClr>
              </a:solidFill>
              <a:latin typeface="+mj-lt"/>
            </a:endParaRPr>
          </a:p>
          <a:p>
            <a:pPr algn="ctr"/>
            <a:r>
              <a:rPr lang="en-US" sz="3200" b="1" baseline="30000" dirty="0">
                <a:solidFill>
                  <a:schemeClr val="tx1">
                    <a:lumMod val="75000"/>
                    <a:lumOff val="25000"/>
                  </a:schemeClr>
                </a:solidFill>
                <a:latin typeface="+mj-lt"/>
              </a:rPr>
              <a:t>_____</a:t>
            </a:r>
          </a:p>
        </p:txBody>
      </p:sp>
      <p:sp>
        <p:nvSpPr>
          <p:cNvPr id="9" name="Rectangle: Rounded Corners 8">
            <a:extLst>
              <a:ext uri="{FF2B5EF4-FFF2-40B4-BE49-F238E27FC236}">
                <a16:creationId xmlns:a16="http://schemas.microsoft.com/office/drawing/2014/main" id="{586CC3DB-2EED-43B9-B4DE-C7D877ED9CEB}"/>
              </a:ext>
            </a:extLst>
          </p:cNvPr>
          <p:cNvSpPr/>
          <p:nvPr/>
        </p:nvSpPr>
        <p:spPr>
          <a:xfrm>
            <a:off x="1335907" y="3648144"/>
            <a:ext cx="1364559"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1" baseline="30000" dirty="0">
              <a:solidFill>
                <a:schemeClr val="tx1">
                  <a:lumMod val="75000"/>
                  <a:lumOff val="25000"/>
                </a:schemeClr>
              </a:solidFill>
              <a:latin typeface="+mj-lt"/>
            </a:endParaRPr>
          </a:p>
          <a:p>
            <a:pPr algn="ctr"/>
            <a:r>
              <a:rPr lang="en-US" sz="3200" b="1" baseline="30000" dirty="0">
                <a:solidFill>
                  <a:schemeClr val="tx1">
                    <a:lumMod val="75000"/>
                    <a:lumOff val="25000"/>
                  </a:schemeClr>
                </a:solidFill>
                <a:latin typeface="+mj-lt"/>
              </a:rPr>
              <a:t>____</a:t>
            </a:r>
          </a:p>
        </p:txBody>
      </p:sp>
      <mc:AlternateContent xmlns:mc="http://schemas.openxmlformats.org/markup-compatibility/2006" xmlns:a14="http://schemas.microsoft.com/office/drawing/2010/main">
        <mc:Choice Requires="a14">
          <p:sp>
            <p:nvSpPr>
              <p:cNvPr id="12" name="Rectangle: Rounded Corners 11">
                <a:extLst>
                  <a:ext uri="{FF2B5EF4-FFF2-40B4-BE49-F238E27FC236}">
                    <a16:creationId xmlns:a16="http://schemas.microsoft.com/office/drawing/2014/main" id="{DD7006EB-F2B8-4C78-903F-284A3B98E852}"/>
                  </a:ext>
                </a:extLst>
              </p:cNvPr>
              <p:cNvSpPr/>
              <p:nvPr/>
            </p:nvSpPr>
            <p:spPr>
              <a:xfrm>
                <a:off x="1545273" y="4726586"/>
                <a:ext cx="1371600"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_____</m:t>
                          </m:r>
                        </m:e>
                      </m:acc>
                    </m:oMath>
                  </m:oMathPara>
                </a14:m>
                <a:endParaRPr lang="en-US" sz="3200" b="1" baseline="30000" dirty="0">
                  <a:solidFill>
                    <a:schemeClr val="tx1">
                      <a:lumMod val="75000"/>
                      <a:lumOff val="25000"/>
                    </a:schemeClr>
                  </a:solidFill>
                  <a:latin typeface="+mj-lt"/>
                </a:endParaRPr>
              </a:p>
            </p:txBody>
          </p:sp>
        </mc:Choice>
        <mc:Fallback xmlns="">
          <p:sp>
            <p:nvSpPr>
              <p:cNvPr id="12" name="Rectangle: Rounded Corners 11">
                <a:extLst>
                  <a:ext uri="{FF2B5EF4-FFF2-40B4-BE49-F238E27FC236}">
                    <a16:creationId xmlns:a16="http://schemas.microsoft.com/office/drawing/2014/main" xmlns:a14="http://schemas.microsoft.com/office/drawing/2010/main" xmlns="" id="{DD7006EB-F2B8-4C78-903F-284A3B98E852}"/>
                  </a:ext>
                </a:extLst>
              </p:cNvPr>
              <p:cNvSpPr>
                <a:spLocks noRot="1" noChangeAspect="1" noMove="1" noResize="1" noEditPoints="1" noAdjustHandles="1" noChangeArrowheads="1" noChangeShapeType="1" noTextEdit="1"/>
              </p:cNvSpPr>
              <p:nvPr/>
            </p:nvSpPr>
            <p:spPr>
              <a:xfrm>
                <a:off x="1545273" y="4726586"/>
                <a:ext cx="1371600" cy="707886"/>
              </a:xfrm>
              <a:prstGeom prst="roundRect">
                <a:avLst/>
              </a:prstGeom>
              <a:blipFill rotWithShape="1">
                <a:blip r:embed="rId7"/>
                <a:stretch>
                  <a:fillRect/>
                </a:stretch>
              </a:blipFill>
              <a:ln w="12700">
                <a:solidFill>
                  <a:schemeClr val="tx1">
                    <a:lumMod val="75000"/>
                    <a:lumOff val="25000"/>
                  </a:schemeClr>
                </a:solidFill>
              </a:ln>
            </p:spPr>
            <p:txBody>
              <a:bodyPr/>
              <a:lstStyle/>
              <a:p>
                <a:r>
                  <a:rPr lang="en-US">
                    <a:noFill/>
                  </a:rPr>
                  <a:t> </a:t>
                </a:r>
              </a:p>
            </p:txBody>
          </p:sp>
        </mc:Fallback>
      </mc:AlternateContent>
      <p:sp>
        <p:nvSpPr>
          <p:cNvPr id="24" name="Rectangle 23">
            <a:extLst>
              <a:ext uri="{FF2B5EF4-FFF2-40B4-BE49-F238E27FC236}">
                <a16:creationId xmlns:a16="http://schemas.microsoft.com/office/drawing/2014/main" id="{3C1C187B-55A8-4943-9217-E4F55B1C56D1}"/>
              </a:ext>
            </a:extLst>
          </p:cNvPr>
          <p:cNvSpPr/>
          <p:nvPr/>
        </p:nvSpPr>
        <p:spPr>
          <a:xfrm>
            <a:off x="8086141" y="3744016"/>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6,5 cm</a:t>
            </a:r>
          </a:p>
        </p:txBody>
      </p:sp>
      <p:sp>
        <p:nvSpPr>
          <p:cNvPr id="25" name="Rectangle 24">
            <a:extLst>
              <a:ext uri="{FF2B5EF4-FFF2-40B4-BE49-F238E27FC236}">
                <a16:creationId xmlns:a16="http://schemas.microsoft.com/office/drawing/2014/main" id="{AA97950E-98AF-4943-86E9-73A2E74079D0}"/>
              </a:ext>
            </a:extLst>
          </p:cNvPr>
          <p:cNvSpPr/>
          <p:nvPr/>
        </p:nvSpPr>
        <p:spPr>
          <a:xfrm>
            <a:off x="10288361" y="375433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6,5 cm</a:t>
            </a:r>
          </a:p>
        </p:txBody>
      </p:sp>
      <p:sp>
        <p:nvSpPr>
          <p:cNvPr id="26" name="Rectangle 25">
            <a:extLst>
              <a:ext uri="{FF2B5EF4-FFF2-40B4-BE49-F238E27FC236}">
                <a16:creationId xmlns:a16="http://schemas.microsoft.com/office/drawing/2014/main" id="{FF894AEE-6208-42FC-B2CD-8D507C346783}"/>
              </a:ext>
            </a:extLst>
          </p:cNvPr>
          <p:cNvSpPr/>
          <p:nvPr/>
        </p:nvSpPr>
        <p:spPr>
          <a:xfrm>
            <a:off x="9139977" y="562454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4,5 cm</a:t>
            </a:r>
          </a:p>
        </p:txBody>
      </p:sp>
      <mc:AlternateContent xmlns:mc="http://schemas.openxmlformats.org/markup-compatibility/2006" xmlns:a14="http://schemas.microsoft.com/office/drawing/2010/main">
        <mc:Choice Requires="a14">
          <p:sp>
            <p:nvSpPr>
              <p:cNvPr id="32" name="Rectangle: Rounded Corners 31">
                <a:extLst>
                  <a:ext uri="{FF2B5EF4-FFF2-40B4-BE49-F238E27FC236}">
                    <a16:creationId xmlns:a16="http://schemas.microsoft.com/office/drawing/2014/main" id="{9FFCBFA3-BF98-47DB-A532-3C3EA26F11EA}"/>
                  </a:ext>
                </a:extLst>
              </p:cNvPr>
              <p:cNvSpPr/>
              <p:nvPr/>
            </p:nvSpPr>
            <p:spPr>
              <a:xfrm>
                <a:off x="4959702" y="2868830"/>
                <a:ext cx="1136298" cy="704752"/>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t>𝑲𝑴𝑳</m:t>
                          </m:r>
                        </m:e>
                      </m:acc>
                    </m:oMath>
                  </m:oMathPara>
                </a14:m>
                <a:endParaRPr lang="en-US" sz="3200" b="1" baseline="30000" dirty="0">
                  <a:solidFill>
                    <a:schemeClr val="bg1"/>
                  </a:solidFill>
                  <a:latin typeface="+mj-lt"/>
                </a:endParaRPr>
              </a:p>
            </p:txBody>
          </p:sp>
        </mc:Choice>
        <mc:Fallback xmlns="">
          <p:sp>
            <p:nvSpPr>
              <p:cNvPr id="32" name="Rectangle: Rounded Corners 31">
                <a:extLst>
                  <a:ext uri="{FF2B5EF4-FFF2-40B4-BE49-F238E27FC236}">
                    <a16:creationId xmlns:a16="http://schemas.microsoft.com/office/drawing/2014/main" xmlns:a14="http://schemas.microsoft.com/office/drawing/2010/main" xmlns="" id="{9FFCBFA3-BF98-47DB-A532-3C3EA26F11EA}"/>
                  </a:ext>
                </a:extLst>
              </p:cNvPr>
              <p:cNvSpPr>
                <a:spLocks noRot="1" noChangeAspect="1" noMove="1" noResize="1" noEditPoints="1" noAdjustHandles="1" noChangeArrowheads="1" noChangeShapeType="1" noTextEdit="1"/>
              </p:cNvSpPr>
              <p:nvPr/>
            </p:nvSpPr>
            <p:spPr>
              <a:xfrm>
                <a:off x="4959702" y="2868830"/>
                <a:ext cx="1136298" cy="704752"/>
              </a:xfrm>
              <a:prstGeom prst="roundRect">
                <a:avLst/>
              </a:prstGeom>
              <a:blipFill rotWithShape="1">
                <a:blip r:embed="rId8"/>
                <a:stretch>
                  <a:fillRect/>
                </a:stretch>
              </a:blipFill>
              <a:ln w="57150">
                <a:noFill/>
              </a:ln>
            </p:spPr>
            <p:txBody>
              <a:bodyPr/>
              <a:lstStyle/>
              <a:p>
                <a:r>
                  <a:rPr lang="en-US">
                    <a:noFill/>
                  </a:rPr>
                  <a:t> </a:t>
                </a:r>
              </a:p>
            </p:txBody>
          </p:sp>
        </mc:Fallback>
      </mc:AlternateContent>
      <p:sp>
        <p:nvSpPr>
          <p:cNvPr id="33" name="Rectangle: Rounded Corners 32">
            <a:extLst>
              <a:ext uri="{FF2B5EF4-FFF2-40B4-BE49-F238E27FC236}">
                <a16:creationId xmlns:a16="http://schemas.microsoft.com/office/drawing/2014/main" id="{0FA3A437-C598-45D5-BABC-82618AA3D0A8}"/>
              </a:ext>
            </a:extLst>
          </p:cNvPr>
          <p:cNvSpPr/>
          <p:nvPr/>
        </p:nvSpPr>
        <p:spPr>
          <a:xfrm>
            <a:off x="5130462" y="1876511"/>
            <a:ext cx="1416405" cy="70788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latin typeface="+mj-lt"/>
              </a:rPr>
              <a:t>[LM]</a:t>
            </a:r>
            <a:endParaRPr lang="en-US" sz="2800" b="1" baseline="30000" dirty="0">
              <a:solidFill>
                <a:schemeClr val="bg1"/>
              </a:solidFill>
              <a:latin typeface="+mj-lt"/>
            </a:endParaRPr>
          </a:p>
        </p:txBody>
      </p:sp>
      <p:sp>
        <p:nvSpPr>
          <p:cNvPr id="34" name="Rectangle: Rounded Corners 33">
            <a:extLst>
              <a:ext uri="{FF2B5EF4-FFF2-40B4-BE49-F238E27FC236}">
                <a16:creationId xmlns:a16="http://schemas.microsoft.com/office/drawing/2014/main" id="{0B37E8E5-4CC1-4EB6-82F8-8E2CD1D55B7F}"/>
              </a:ext>
            </a:extLst>
          </p:cNvPr>
          <p:cNvSpPr/>
          <p:nvPr/>
        </p:nvSpPr>
        <p:spPr>
          <a:xfrm>
            <a:off x="1387755" y="3648246"/>
            <a:ext cx="1312711" cy="778531"/>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2800" b="1" dirty="0">
                <a:solidFill>
                  <a:schemeClr val="bg1"/>
                </a:solidFill>
                <a:latin typeface="+mj-lt"/>
              </a:rPr>
              <a:t>KL</a:t>
            </a:r>
            <a:endParaRPr lang="en-US" sz="2800" b="1" baseline="30000" dirty="0">
              <a:solidFill>
                <a:schemeClr val="bg1"/>
              </a:solidFill>
              <a:latin typeface="+mj-lt"/>
            </a:endParaRPr>
          </a:p>
        </p:txBody>
      </p:sp>
      <mc:AlternateContent xmlns:mc="http://schemas.openxmlformats.org/markup-compatibility/2006" xmlns:a14="http://schemas.microsoft.com/office/drawing/2010/main">
        <mc:Choice Requires="a14">
          <p:sp>
            <p:nvSpPr>
              <p:cNvPr id="35" name="Rectangle: Rounded Corners 34">
                <a:extLst>
                  <a:ext uri="{FF2B5EF4-FFF2-40B4-BE49-F238E27FC236}">
                    <a16:creationId xmlns:a16="http://schemas.microsoft.com/office/drawing/2014/main" id="{F30C7603-013B-4D81-BF1A-B4279D66AFCB}"/>
                  </a:ext>
                </a:extLst>
              </p:cNvPr>
              <p:cNvSpPr/>
              <p:nvPr/>
            </p:nvSpPr>
            <p:spPr>
              <a:xfrm>
                <a:off x="6885573" y="2797272"/>
                <a:ext cx="1136299" cy="77631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t>𝑲𝑳𝑴</m:t>
                          </m:r>
                        </m:e>
                      </m:acc>
                    </m:oMath>
                  </m:oMathPara>
                </a14:m>
                <a:endParaRPr lang="en-US" sz="3200" b="1" baseline="30000" dirty="0">
                  <a:solidFill>
                    <a:schemeClr val="bg1"/>
                  </a:solidFill>
                  <a:latin typeface="+mj-lt"/>
                </a:endParaRPr>
              </a:p>
            </p:txBody>
          </p:sp>
        </mc:Choice>
        <mc:Fallback xmlns="">
          <p:sp>
            <p:nvSpPr>
              <p:cNvPr id="35" name="Rectangle: Rounded Corners 34">
                <a:extLst>
                  <a:ext uri="{FF2B5EF4-FFF2-40B4-BE49-F238E27FC236}">
                    <a16:creationId xmlns:a16="http://schemas.microsoft.com/office/drawing/2014/main" xmlns:a14="http://schemas.microsoft.com/office/drawing/2010/main" xmlns="" id="{F30C7603-013B-4D81-BF1A-B4279D66AFCB}"/>
                  </a:ext>
                </a:extLst>
              </p:cNvPr>
              <p:cNvSpPr>
                <a:spLocks noRot="1" noChangeAspect="1" noMove="1" noResize="1" noEditPoints="1" noAdjustHandles="1" noChangeArrowheads="1" noChangeShapeType="1" noTextEdit="1"/>
              </p:cNvSpPr>
              <p:nvPr/>
            </p:nvSpPr>
            <p:spPr>
              <a:xfrm>
                <a:off x="6885573" y="2797272"/>
                <a:ext cx="1136299" cy="776310"/>
              </a:xfrm>
              <a:prstGeom prst="roundRect">
                <a:avLst/>
              </a:prstGeom>
              <a:blipFill rotWithShape="1">
                <a:blip r:embed="rId9"/>
                <a:stretch>
                  <a:fillRect/>
                </a:stretch>
              </a:blipFill>
              <a:ln w="5715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Rounded Corners 35">
                <a:extLst>
                  <a:ext uri="{FF2B5EF4-FFF2-40B4-BE49-F238E27FC236}">
                    <a16:creationId xmlns:a16="http://schemas.microsoft.com/office/drawing/2014/main" id="{CD7F4675-57EA-47E6-8BA6-9F5355147E4A}"/>
                  </a:ext>
                </a:extLst>
              </p:cNvPr>
              <p:cNvSpPr/>
              <p:nvPr/>
            </p:nvSpPr>
            <p:spPr>
              <a:xfrm>
                <a:off x="1604162" y="4726586"/>
                <a:ext cx="1312711" cy="778531"/>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
                    </m:oMathParaPr>
                    <m:oMath xmlns:m="http://schemas.openxmlformats.org/officeDocument/2006/math">
                      <m:acc>
                        <m:accPr>
                          <m:chr m:val="̂"/>
                          <m:ctrlP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t>𝑲𝑴𝑳</m:t>
                          </m:r>
                        </m:e>
                      </m:acc>
                    </m:oMath>
                  </m:oMathPara>
                </a14:m>
                <a:endParaRPr lang="en-US" sz="3200" b="1" baseline="30000" dirty="0">
                  <a:solidFill>
                    <a:schemeClr val="bg1"/>
                  </a:solidFill>
                  <a:latin typeface="+mj-lt"/>
                </a:endParaRPr>
              </a:p>
            </p:txBody>
          </p:sp>
        </mc:Choice>
        <mc:Fallback xmlns="">
          <p:sp>
            <p:nvSpPr>
              <p:cNvPr id="36" name="Rectangle: Rounded Corners 35">
                <a:extLst>
                  <a:ext uri="{FF2B5EF4-FFF2-40B4-BE49-F238E27FC236}">
                    <a16:creationId xmlns:a16="http://schemas.microsoft.com/office/drawing/2014/main" xmlns:a14="http://schemas.microsoft.com/office/drawing/2010/main" xmlns="" id="{CD7F4675-57EA-47E6-8BA6-9F5355147E4A}"/>
                  </a:ext>
                </a:extLst>
              </p:cNvPr>
              <p:cNvSpPr>
                <a:spLocks noRot="1" noChangeAspect="1" noMove="1" noResize="1" noEditPoints="1" noAdjustHandles="1" noChangeArrowheads="1" noChangeShapeType="1" noTextEdit="1"/>
              </p:cNvSpPr>
              <p:nvPr/>
            </p:nvSpPr>
            <p:spPr>
              <a:xfrm>
                <a:off x="1604162" y="4726586"/>
                <a:ext cx="1312711" cy="778531"/>
              </a:xfrm>
              <a:prstGeom prst="roundRect">
                <a:avLst/>
              </a:prstGeom>
              <a:blipFill rotWithShape="1">
                <a:blip r:embed="rId10"/>
                <a:stretch>
                  <a:fillRect/>
                </a:stretch>
              </a:blipFill>
              <a:ln w="57150">
                <a:noFill/>
              </a:ln>
            </p:spPr>
            <p:txBody>
              <a:bodyPr/>
              <a:lstStyle/>
              <a:p>
                <a:r>
                  <a:rPr lang="en-US">
                    <a:noFill/>
                  </a:rPr>
                  <a:t> </a:t>
                </a:r>
              </a:p>
            </p:txBody>
          </p:sp>
        </mc:Fallback>
      </mc:AlternateContent>
      <p:grpSp>
        <p:nvGrpSpPr>
          <p:cNvPr id="29" name="Group 28">
            <a:extLst>
              <a:ext uri="{FF2B5EF4-FFF2-40B4-BE49-F238E27FC236}">
                <a16:creationId xmlns:a16="http://schemas.microsoft.com/office/drawing/2014/main" id="{BA0EEB04-DE46-4532-976D-1FF06542308C}"/>
              </a:ext>
            </a:extLst>
          </p:cNvPr>
          <p:cNvGrpSpPr/>
          <p:nvPr/>
        </p:nvGrpSpPr>
        <p:grpSpPr>
          <a:xfrm>
            <a:off x="8065317" y="1787103"/>
            <a:ext cx="3553054" cy="4429968"/>
            <a:chOff x="2950218" y="2999928"/>
            <a:chExt cx="2678302" cy="3339322"/>
          </a:xfrm>
        </p:grpSpPr>
        <p:sp>
          <p:nvSpPr>
            <p:cNvPr id="30" name="Rectangle 29">
              <a:extLst>
                <a:ext uri="{FF2B5EF4-FFF2-40B4-BE49-F238E27FC236}">
                  <a16:creationId xmlns:a16="http://schemas.microsoft.com/office/drawing/2014/main" id="{F236CF7C-9ACE-4AA0-A86F-C8041E2DAEBC}"/>
                </a:ext>
              </a:extLst>
            </p:cNvPr>
            <p:cNvSpPr/>
            <p:nvPr/>
          </p:nvSpPr>
          <p:spPr>
            <a:xfrm>
              <a:off x="2950218" y="5692329"/>
              <a:ext cx="439543"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L</a:t>
              </a:r>
            </a:p>
          </p:txBody>
        </p:sp>
        <p:sp>
          <p:nvSpPr>
            <p:cNvPr id="31" name="Rectangle 30">
              <a:extLst>
                <a:ext uri="{FF2B5EF4-FFF2-40B4-BE49-F238E27FC236}">
                  <a16:creationId xmlns:a16="http://schemas.microsoft.com/office/drawing/2014/main" id="{264E65FB-08A0-49FA-942D-DF0E3BC8AEF7}"/>
                </a:ext>
              </a:extLst>
            </p:cNvPr>
            <p:cNvSpPr/>
            <p:nvPr/>
          </p:nvSpPr>
          <p:spPr>
            <a:xfrm>
              <a:off x="5036690" y="5692919"/>
              <a:ext cx="591830"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M</a:t>
              </a:r>
            </a:p>
          </p:txBody>
        </p:sp>
        <p:cxnSp>
          <p:nvCxnSpPr>
            <p:cNvPr id="37" name="Straight Connector 36">
              <a:extLst>
                <a:ext uri="{FF2B5EF4-FFF2-40B4-BE49-F238E27FC236}">
                  <a16:creationId xmlns:a16="http://schemas.microsoft.com/office/drawing/2014/main" id="{0B9908A9-870B-4CE0-8F0B-3B7B5EACA2FD}"/>
                </a:ext>
              </a:extLst>
            </p:cNvPr>
            <p:cNvCxnSpPr>
              <a:cxnSpLocks/>
            </p:cNvCxnSpPr>
            <p:nvPr/>
          </p:nvCxnSpPr>
          <p:spPr>
            <a:xfrm>
              <a:off x="3315603" y="5830399"/>
              <a:ext cx="1746935" cy="780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BF86B35-C7DF-48F3-A8B7-90C8AB750F0C}"/>
                </a:ext>
              </a:extLst>
            </p:cNvPr>
            <p:cNvCxnSpPr>
              <a:cxnSpLocks/>
              <a:stCxn id="41" idx="7"/>
            </p:cNvCxnSpPr>
            <p:nvPr/>
          </p:nvCxnSpPr>
          <p:spPr>
            <a:xfrm flipV="1">
              <a:off x="3327221" y="3570280"/>
              <a:ext cx="871974" cy="223899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992045DD-3F39-47F1-950A-BC466E1D6C60}"/>
                </a:ext>
              </a:extLst>
            </p:cNvPr>
            <p:cNvCxnSpPr>
              <a:cxnSpLocks/>
              <a:stCxn id="42" idx="1"/>
            </p:cNvCxnSpPr>
            <p:nvPr/>
          </p:nvCxnSpPr>
          <p:spPr>
            <a:xfrm flipH="1" flipV="1">
              <a:off x="4202785" y="3570280"/>
              <a:ext cx="829756" cy="225202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0" name="Rectangle 39">
              <a:extLst>
                <a:ext uri="{FF2B5EF4-FFF2-40B4-BE49-F238E27FC236}">
                  <a16:creationId xmlns:a16="http://schemas.microsoft.com/office/drawing/2014/main" id="{D017C16A-AEF1-4CC9-B1C2-9DECF182A2DD}"/>
                </a:ext>
              </a:extLst>
            </p:cNvPr>
            <p:cNvSpPr/>
            <p:nvPr/>
          </p:nvSpPr>
          <p:spPr>
            <a:xfrm>
              <a:off x="4145307" y="2999928"/>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K</a:t>
              </a:r>
            </a:p>
          </p:txBody>
        </p:sp>
        <p:sp>
          <p:nvSpPr>
            <p:cNvPr id="41" name="Oval 40">
              <a:extLst>
                <a:ext uri="{FF2B5EF4-FFF2-40B4-BE49-F238E27FC236}">
                  <a16:creationId xmlns:a16="http://schemas.microsoft.com/office/drawing/2014/main" id="{6A321CF8-8F0E-44CE-BE14-0D9FC1D18CE6}"/>
                </a:ext>
              </a:extLst>
            </p:cNvPr>
            <p:cNvSpPr/>
            <p:nvPr/>
          </p:nvSpPr>
          <p:spPr>
            <a:xfrm>
              <a:off x="3288197" y="5802577"/>
              <a:ext cx="45720"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44F61843-1797-4D45-A03F-FB98D16359C1}"/>
                </a:ext>
              </a:extLst>
            </p:cNvPr>
            <p:cNvSpPr/>
            <p:nvPr/>
          </p:nvSpPr>
          <p:spPr>
            <a:xfrm>
              <a:off x="5025845" y="5815609"/>
              <a:ext cx="45720"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FF144011-7659-4B4A-9691-6CDEDDC6FD23}"/>
                </a:ext>
              </a:extLst>
            </p:cNvPr>
            <p:cNvSpPr/>
            <p:nvPr/>
          </p:nvSpPr>
          <p:spPr>
            <a:xfrm>
              <a:off x="4177007" y="3543309"/>
              <a:ext cx="45720" cy="4572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ustDataLst>
      <p:tags r:id="rId1"/>
    </p:custDataLst>
    <p:extLst>
      <p:ext uri="{BB962C8B-B14F-4D97-AF65-F5344CB8AC3E}">
        <p14:creationId xmlns:p14="http://schemas.microsoft.com/office/powerpoint/2010/main" val="1705567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 presetClass="exit"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500"/>
                                        <p:tgtEl>
                                          <p:spTgt spid="32"/>
                                        </p:tgtEl>
                                      </p:cBhvr>
                                    </p:animEffect>
                                  </p:childTnLst>
                                </p:cTn>
                              </p:par>
                              <p:par>
                                <p:cTn id="15" presetID="1" presetClass="exit"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1" presetClass="exit"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 presetClass="exit"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fade">
                                      <p:cBhvr>
                                        <p:cTn id="35" dur="500"/>
                                        <p:tgtEl>
                                          <p:spTgt spid="36"/>
                                        </p:tgtEl>
                                      </p:cBhvr>
                                    </p:animEffect>
                                  </p:childTnLst>
                                </p:cTn>
                              </p:par>
                              <p:par>
                                <p:cTn id="36" presetID="1" presetClass="exit"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7" grpId="0" animBg="1"/>
      <p:bldP spid="8" grpId="0" animBg="1"/>
      <p:bldP spid="9" grpId="0" animBg="1"/>
      <p:bldP spid="12" grpId="0" animBg="1"/>
      <p:bldP spid="32" grpId="0" animBg="1"/>
      <p:bldP spid="33" grpId="0" animBg="1"/>
      <p:bldP spid="34" grpId="0" animBg="1"/>
      <p:bldP spid="35" grpId="0" animBg="1"/>
      <p:bldP spid="3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5"/>
            <a:ext cx="7821256" cy="2349821"/>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50000"/>
              </a:lnSpc>
              <a:buFont typeface="Arial"/>
              <a:buNone/>
            </a:pPr>
            <a:r>
              <a:rPr lang="fr-FR" sz="3000" dirty="0">
                <a:solidFill>
                  <a:schemeClr val="tx1">
                    <a:lumMod val="75000"/>
                    <a:lumOff val="25000"/>
                  </a:schemeClr>
                </a:solidFill>
                <a:effectLst/>
                <a:ea typeface="Calibri" panose="020F0502020204030204" pitchFamily="34" charset="0"/>
                <a:cs typeface="Calibri" panose="020F0502020204030204" pitchFamily="34" charset="0"/>
              </a:rPr>
              <a:t>VFS est un triangle isocèle </a:t>
            </a:r>
          </a:p>
          <a:p>
            <a:pPr marL="0" indent="0">
              <a:lnSpc>
                <a:spcPct val="250000"/>
              </a:lnSpc>
              <a:buFont typeface="Arial"/>
              <a:buNone/>
            </a:pPr>
            <a:r>
              <a:rPr lang="fr-FR" sz="3000" dirty="0">
                <a:solidFill>
                  <a:schemeClr val="tx1">
                    <a:lumMod val="75000"/>
                    <a:lumOff val="25000"/>
                  </a:schemeClr>
                </a:solidFill>
                <a:effectLst/>
                <a:ea typeface="Calibri" panose="020F0502020204030204" pitchFamily="34" charset="0"/>
                <a:cs typeface="Calibri" panose="020F0502020204030204" pitchFamily="34" charset="0"/>
              </a:rPr>
              <a:t>puisque </a:t>
            </a:r>
            <a:endParaRPr lang="fr-FR" sz="3000" dirty="0">
              <a:solidFill>
                <a:schemeClr val="tx1">
                  <a:lumMod val="75000"/>
                  <a:lumOff val="25000"/>
                </a:schemeClr>
              </a:solidFill>
            </a:endParaRPr>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Utilisez la figure pour compléter.</a:t>
            </a:r>
            <a:endParaRPr lang="fr-FR" sz="3200" b="1" dirty="0">
              <a:solidFill>
                <a:schemeClr val="bg1"/>
              </a:solidFill>
              <a:latin typeface="Comic Sans MS"/>
            </a:endParaRPr>
          </a:p>
        </p:txBody>
      </p:sp>
      <p:sp>
        <p:nvSpPr>
          <p:cNvPr id="16" name="Rectangle: Rounded Corners 15">
            <a:extLst>
              <a:ext uri="{FF2B5EF4-FFF2-40B4-BE49-F238E27FC236}">
                <a16:creationId xmlns:a16="http://schemas.microsoft.com/office/drawing/2014/main" id="{BF2C2A45-BC65-476D-A91E-82E7B7D7B7FE}"/>
              </a:ext>
            </a:extLst>
          </p:cNvPr>
          <p:cNvSpPr/>
          <p:nvPr/>
        </p:nvSpPr>
        <p:spPr>
          <a:xfrm>
            <a:off x="1716824" y="3330353"/>
            <a:ext cx="1739690"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lnSpc>
                <a:spcPct val="200000"/>
              </a:lnSpc>
            </a:pPr>
            <a:r>
              <a:rPr lang="en-US" sz="3800" b="1" baseline="30000" dirty="0">
                <a:solidFill>
                  <a:schemeClr val="bg1"/>
                </a:solidFill>
              </a:rPr>
              <a:t>VS </a:t>
            </a:r>
            <a:r>
              <a:rPr lang="en-US" sz="3800" b="1" baseline="30000" dirty="0">
                <a:solidFill>
                  <a:schemeClr val="bg1"/>
                </a:solidFill>
                <a:latin typeface="Arial" panose="020B0604020202020204" pitchFamily="34" charset="0"/>
                <a:cs typeface="Arial" panose="020B0604020202020204" pitchFamily="34" charset="0"/>
              </a:rPr>
              <a:t>=</a:t>
            </a:r>
            <a:r>
              <a:rPr lang="en-US" sz="3800" b="1" baseline="30000" dirty="0">
                <a:solidFill>
                  <a:schemeClr val="bg1"/>
                </a:solidFill>
              </a:rPr>
              <a:t> VF</a:t>
            </a:r>
          </a:p>
        </p:txBody>
      </p:sp>
      <p:grpSp>
        <p:nvGrpSpPr>
          <p:cNvPr id="50" name="Group 49">
            <a:extLst>
              <a:ext uri="{FF2B5EF4-FFF2-40B4-BE49-F238E27FC236}">
                <a16:creationId xmlns:a16="http://schemas.microsoft.com/office/drawing/2014/main" id="{DCFBD286-AB8F-412F-87B6-9B75D30A4B1E}"/>
              </a:ext>
            </a:extLst>
          </p:cNvPr>
          <p:cNvGrpSpPr/>
          <p:nvPr/>
        </p:nvGrpSpPr>
        <p:grpSpPr>
          <a:xfrm>
            <a:off x="7589215" y="1378856"/>
            <a:ext cx="3398099" cy="5357727"/>
            <a:chOff x="8841008" y="1523205"/>
            <a:chExt cx="3807070" cy="6615168"/>
          </a:xfrm>
        </p:grpSpPr>
        <p:grpSp>
          <p:nvGrpSpPr>
            <p:cNvPr id="44" name="Group 43">
              <a:extLst>
                <a:ext uri="{FF2B5EF4-FFF2-40B4-BE49-F238E27FC236}">
                  <a16:creationId xmlns:a16="http://schemas.microsoft.com/office/drawing/2014/main" id="{ECADF463-6E8F-4C0A-B4BC-4C622A23DA9E}"/>
                </a:ext>
              </a:extLst>
            </p:cNvPr>
            <p:cNvGrpSpPr/>
            <p:nvPr/>
          </p:nvGrpSpPr>
          <p:grpSpPr>
            <a:xfrm>
              <a:off x="9405477" y="1782166"/>
              <a:ext cx="2743908" cy="6011886"/>
              <a:chOff x="6321959" y="508537"/>
              <a:chExt cx="2743908" cy="6011886"/>
            </a:xfrm>
          </p:grpSpPr>
          <p:grpSp>
            <p:nvGrpSpPr>
              <p:cNvPr id="6" name="Group 5">
                <a:extLst>
                  <a:ext uri="{FF2B5EF4-FFF2-40B4-BE49-F238E27FC236}">
                    <a16:creationId xmlns:a16="http://schemas.microsoft.com/office/drawing/2014/main" id="{B4E80F27-C0F5-46D0-B7E2-43264AFB1A03}"/>
                  </a:ext>
                </a:extLst>
              </p:cNvPr>
              <p:cNvGrpSpPr/>
              <p:nvPr/>
            </p:nvGrpSpPr>
            <p:grpSpPr>
              <a:xfrm rot="3624966" flipH="1">
                <a:off x="5951789" y="1056720"/>
                <a:ext cx="3486617" cy="2390251"/>
                <a:chOff x="8308341" y="2525002"/>
                <a:chExt cx="3536401" cy="2340838"/>
              </a:xfrm>
            </p:grpSpPr>
            <p:cxnSp>
              <p:nvCxnSpPr>
                <p:cNvPr id="25" name="Straight Connector 24">
                  <a:extLst>
                    <a:ext uri="{FF2B5EF4-FFF2-40B4-BE49-F238E27FC236}">
                      <a16:creationId xmlns:a16="http://schemas.microsoft.com/office/drawing/2014/main" id="{C0289075-C6CB-45A2-8C90-1CB59E5F80D3}"/>
                    </a:ext>
                  </a:extLst>
                </p:cNvPr>
                <p:cNvCxnSpPr>
                  <a:cxnSpLocks/>
                  <a:stCxn id="34" idx="0"/>
                  <a:endCxn id="33" idx="4"/>
                </p:cNvCxnSpPr>
                <p:nvPr/>
              </p:nvCxnSpPr>
              <p:spPr>
                <a:xfrm rot="3624966" flipH="1" flipV="1">
                  <a:off x="9768046" y="2789144"/>
                  <a:ext cx="1355117" cy="27982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0427C976-0B08-4B39-8934-EB55801EBBFA}"/>
                    </a:ext>
                  </a:extLst>
                </p:cNvPr>
                <p:cNvCxnSpPr>
                  <a:cxnSpLocks/>
                  <a:stCxn id="35" idx="7"/>
                  <a:endCxn id="33" idx="3"/>
                </p:cNvCxnSpPr>
                <p:nvPr/>
              </p:nvCxnSpPr>
              <p:spPr>
                <a:xfrm rot="3624966" flipV="1">
                  <a:off x="9157642" y="1675701"/>
                  <a:ext cx="1116308" cy="281491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EEAF3301-0350-4F3A-894D-670F81BA8ABA}"/>
                    </a:ext>
                  </a:extLst>
                </p:cNvPr>
                <p:cNvCxnSpPr/>
                <p:nvPr/>
              </p:nvCxnSpPr>
              <p:spPr>
                <a:xfrm rot="10977726" flipV="1">
                  <a:off x="9558786" y="3003161"/>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F47C517-E6E7-4D63-A260-A3C2C91C004F}"/>
                    </a:ext>
                  </a:extLst>
                </p:cNvPr>
                <p:cNvCxnSpPr>
                  <a:cxnSpLocks/>
                </p:cNvCxnSpPr>
                <p:nvPr/>
              </p:nvCxnSpPr>
              <p:spPr>
                <a:xfrm rot="20932988">
                  <a:off x="9558970" y="3005739"/>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2CA4635-1690-4800-B2B1-5328A8C4734B}"/>
                    </a:ext>
                  </a:extLst>
                </p:cNvPr>
                <p:cNvCxnSpPr/>
                <p:nvPr/>
              </p:nvCxnSpPr>
              <p:spPr>
                <a:xfrm rot="18772506" flipV="1">
                  <a:off x="10317650" y="4179213"/>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C5118236-6AF9-44E0-A702-5DB6F5E836CE}"/>
                    </a:ext>
                  </a:extLst>
                </p:cNvPr>
                <p:cNvCxnSpPr>
                  <a:cxnSpLocks/>
                </p:cNvCxnSpPr>
                <p:nvPr/>
              </p:nvCxnSpPr>
              <p:spPr>
                <a:xfrm rot="7127768">
                  <a:off x="10315555" y="4177700"/>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50EFC9F0-7065-4E03-9278-BAE6A8F4CEA3}"/>
                    </a:ext>
                  </a:extLst>
                </p:cNvPr>
                <p:cNvSpPr/>
                <p:nvPr/>
              </p:nvSpPr>
              <p:spPr>
                <a:xfrm rot="2129860">
                  <a:off x="11250965" y="2904586"/>
                  <a:ext cx="124380" cy="98433"/>
                </a:xfrm>
                <a:prstGeom prst="ellipse">
                  <a:avLst/>
                </a:prstGeom>
                <a:solidFill>
                  <a:schemeClr val="tx1">
                    <a:lumMod val="65000"/>
                    <a:lumOff val="3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3" name="Group 42">
                <a:extLst>
                  <a:ext uri="{FF2B5EF4-FFF2-40B4-BE49-F238E27FC236}">
                    <a16:creationId xmlns:a16="http://schemas.microsoft.com/office/drawing/2014/main" id="{2346B17D-F45F-46A5-A3F6-CDF3C8F08AFF}"/>
                  </a:ext>
                </a:extLst>
              </p:cNvPr>
              <p:cNvGrpSpPr/>
              <p:nvPr/>
            </p:nvGrpSpPr>
            <p:grpSpPr>
              <a:xfrm>
                <a:off x="6321959" y="3583655"/>
                <a:ext cx="2743908" cy="2936768"/>
                <a:chOff x="6321959" y="3583655"/>
                <a:chExt cx="2743908" cy="2936768"/>
              </a:xfrm>
            </p:grpSpPr>
            <p:sp>
              <p:nvSpPr>
                <p:cNvPr id="2" name="Rectangle 1">
                  <a:extLst>
                    <a:ext uri="{FF2B5EF4-FFF2-40B4-BE49-F238E27FC236}">
                      <a16:creationId xmlns:a16="http://schemas.microsoft.com/office/drawing/2014/main" id="{446930E0-839E-45CC-83B0-FA5B7F2022A6}"/>
                    </a:ext>
                  </a:extLst>
                </p:cNvPr>
                <p:cNvSpPr/>
                <p:nvPr/>
              </p:nvSpPr>
              <p:spPr>
                <a:xfrm>
                  <a:off x="6383273" y="3644798"/>
                  <a:ext cx="2621280" cy="282536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E8C257CA-7784-4AE9-B9CE-1B66F2090A41}"/>
                    </a:ext>
                  </a:extLst>
                </p:cNvPr>
                <p:cNvSpPr/>
                <p:nvPr/>
              </p:nvSpPr>
              <p:spPr>
                <a:xfrm rot="1495106" flipH="1">
                  <a:off x="6321959" y="3583655"/>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E608EA32-CED0-495C-8B3E-8D95BC04C20E}"/>
                    </a:ext>
                  </a:extLst>
                </p:cNvPr>
                <p:cNvSpPr/>
                <p:nvPr/>
              </p:nvSpPr>
              <p:spPr>
                <a:xfrm rot="1495106" flipH="1">
                  <a:off x="8943238" y="3594542"/>
                  <a:ext cx="122629" cy="10051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864448F1-8CC5-4A8D-AE8D-97BDE70A941E}"/>
                    </a:ext>
                  </a:extLst>
                </p:cNvPr>
                <p:cNvSpPr/>
                <p:nvPr/>
              </p:nvSpPr>
              <p:spPr>
                <a:xfrm rot="1495106" flipH="1">
                  <a:off x="893176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CD38EBF5-95A1-4D13-B728-C5D89FFFE2D1}"/>
                    </a:ext>
                  </a:extLst>
                </p:cNvPr>
                <p:cNvSpPr/>
                <p:nvPr/>
              </p:nvSpPr>
              <p:spPr>
                <a:xfrm rot="1495106" flipH="1">
                  <a:off x="634237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8" name="Straight Connector 37">
                  <a:extLst>
                    <a:ext uri="{FF2B5EF4-FFF2-40B4-BE49-F238E27FC236}">
                      <a16:creationId xmlns:a16="http://schemas.microsoft.com/office/drawing/2014/main" id="{C1760371-E31A-42FD-A46F-D8A81DC8A3E6}"/>
                    </a:ext>
                  </a:extLst>
                </p:cNvPr>
                <p:cNvCxnSpPr>
                  <a:cxnSpLocks/>
                  <a:stCxn id="37" idx="0"/>
                  <a:endCxn id="35" idx="4"/>
                </p:cNvCxnSpPr>
                <p:nvPr/>
              </p:nvCxnSpPr>
              <p:spPr>
                <a:xfrm flipV="1">
                  <a:off x="6422898" y="3690375"/>
                  <a:ext cx="2562441" cy="27342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grpSp>
        </p:grpSp>
        <p:sp>
          <p:nvSpPr>
            <p:cNvPr id="45" name="Rectangle 44">
              <a:extLst>
                <a:ext uri="{FF2B5EF4-FFF2-40B4-BE49-F238E27FC236}">
                  <a16:creationId xmlns:a16="http://schemas.microsoft.com/office/drawing/2014/main" id="{13F0C8A2-17A4-4EFD-9C88-1948555E6F1C}"/>
                </a:ext>
              </a:extLst>
            </p:cNvPr>
            <p:cNvSpPr/>
            <p:nvPr/>
          </p:nvSpPr>
          <p:spPr>
            <a:xfrm>
              <a:off x="10349090" y="1523205"/>
              <a:ext cx="48442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V</a:t>
              </a:r>
            </a:p>
          </p:txBody>
        </p:sp>
        <p:sp>
          <p:nvSpPr>
            <p:cNvPr id="46" name="Rectangle 45">
              <a:extLst>
                <a:ext uri="{FF2B5EF4-FFF2-40B4-BE49-F238E27FC236}">
                  <a16:creationId xmlns:a16="http://schemas.microsoft.com/office/drawing/2014/main" id="{7FFFDD15-2CFF-405C-A933-D9E552FF3728}"/>
                </a:ext>
              </a:extLst>
            </p:cNvPr>
            <p:cNvSpPr/>
            <p:nvPr/>
          </p:nvSpPr>
          <p:spPr>
            <a:xfrm>
              <a:off x="8955158" y="4377323"/>
              <a:ext cx="505268"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S</a:t>
              </a:r>
              <a:endParaRPr lang="en-US" sz="3600" b="0" cap="none" spc="0" dirty="0">
                <a:ln w="0"/>
                <a:solidFill>
                  <a:schemeClr val="tx1">
                    <a:lumMod val="75000"/>
                    <a:lumOff val="25000"/>
                  </a:schemeClr>
                </a:solidFill>
                <a:latin typeface="+mn-lt"/>
              </a:endParaRPr>
            </a:p>
          </p:txBody>
        </p:sp>
        <p:sp>
          <p:nvSpPr>
            <p:cNvPr id="47" name="Rectangle 46">
              <a:extLst>
                <a:ext uri="{FF2B5EF4-FFF2-40B4-BE49-F238E27FC236}">
                  <a16:creationId xmlns:a16="http://schemas.microsoft.com/office/drawing/2014/main" id="{E5E63C5D-E97A-4F0E-AF4F-ADBDAE3A6A0A}"/>
                </a:ext>
              </a:extLst>
            </p:cNvPr>
            <p:cNvSpPr/>
            <p:nvPr/>
          </p:nvSpPr>
          <p:spPr>
            <a:xfrm>
              <a:off x="8841008" y="7492042"/>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48" name="Rectangle 47">
              <a:extLst>
                <a:ext uri="{FF2B5EF4-FFF2-40B4-BE49-F238E27FC236}">
                  <a16:creationId xmlns:a16="http://schemas.microsoft.com/office/drawing/2014/main" id="{A8BBFE17-5BD6-4FB6-A717-1C65BEA24361}"/>
                </a:ext>
              </a:extLst>
            </p:cNvPr>
            <p:cNvSpPr/>
            <p:nvPr/>
          </p:nvSpPr>
          <p:spPr>
            <a:xfrm>
              <a:off x="12113254" y="742063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49" name="Rectangle 48">
              <a:extLst>
                <a:ext uri="{FF2B5EF4-FFF2-40B4-BE49-F238E27FC236}">
                  <a16:creationId xmlns:a16="http://schemas.microsoft.com/office/drawing/2014/main" id="{F9C8DC8A-CE1A-406F-B8A9-F97EBE51C95C}"/>
                </a:ext>
              </a:extLst>
            </p:cNvPr>
            <p:cNvSpPr/>
            <p:nvPr/>
          </p:nvSpPr>
          <p:spPr>
            <a:xfrm>
              <a:off x="12182886" y="4512961"/>
              <a:ext cx="4651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grpSp>
    </p:spTree>
    <p:custDataLst>
      <p:tags r:id="rId1"/>
    </p:custDataLst>
    <p:extLst>
      <p:ext uri="{BB962C8B-B14F-4D97-AF65-F5344CB8AC3E}">
        <p14:creationId xmlns:p14="http://schemas.microsoft.com/office/powerpoint/2010/main" val="1476490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1" nodeType="clickEffect">
                                  <p:stCondLst>
                                    <p:cond delay="0"/>
                                  </p:stCondLst>
                                  <p:childTnLst>
                                    <p:set>
                                      <p:cBhvr>
                                        <p:cTn id="6" dur="indefinite"/>
                                        <p:tgtEl>
                                          <p:spTgt spid="16"/>
                                        </p:tgtEl>
                                        <p:attrNameLst>
                                          <p:attrName>fillcolor</p:attrName>
                                        </p:attrNameLst>
                                      </p:cBhvr>
                                      <p:to>
                                        <p:clrVal>
                                          <a:srgbClr val="74C274"/>
                                        </p:clrVal>
                                      </p:to>
                                    </p:set>
                                    <p:set>
                                      <p:cBhvr>
                                        <p:cTn id="7" dur="indefinite"/>
                                        <p:tgtEl>
                                          <p:spTgt spid="16"/>
                                        </p:tgtEl>
                                        <p:attrNameLst>
                                          <p:attrName>fill.type</p:attrName>
                                        </p:attrNameLst>
                                      </p:cBhvr>
                                      <p:to>
                                        <p:strVal val="solid"/>
                                      </p:to>
                                    </p:set>
                                    <p:set>
                                      <p:cBhvr>
                                        <p:cTn id="8" dur="indefinite"/>
                                        <p:tgtEl>
                                          <p:spTgt spid="16"/>
                                        </p:tgtEl>
                                        <p:attrNameLst>
                                          <p:attrName>fill.on</p:attrName>
                                        </p:attrNameLst>
                                      </p:cBhvr>
                                      <p:to>
                                        <p:strVal val="true"/>
                                      </p:to>
                                    </p:set>
                                  </p:childTnLst>
                                </p:cTn>
                              </p:par>
                              <p:par>
                                <p:cTn id="9" presetID="7" presetClass="emph" presetSubtype="1" nodeType="withEffect">
                                  <p:stCondLst>
                                    <p:cond delay="0"/>
                                  </p:stCondLst>
                                  <p:childTnLst>
                                    <p:set>
                                      <p:cBhvr>
                                        <p:cTn id="10" dur="indefinite"/>
                                        <p:tgtEl>
                                          <p:spTgt spid="16"/>
                                        </p:tgtEl>
                                        <p:attrNameLst>
                                          <p:attrName>stroke.color</p:attrName>
                                        </p:attrNameLst>
                                      </p:cBhvr>
                                      <p:to>
                                        <p:clrVal>
                                          <a:schemeClr val="bg1"/>
                                        </p:clrVal>
                                      </p:to>
                                    </p:set>
                                    <p:set>
                                      <p:cBhvr>
                                        <p:cTn id="11" dur="indefinite"/>
                                        <p:tgtEl>
                                          <p:spTgt spid="16"/>
                                        </p:tgtEl>
                                        <p:attrNameLst>
                                          <p:attrName>stroke.on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Utilisez la figure pour compléter.</a:t>
            </a:r>
            <a:endParaRPr lang="fr-FR" sz="3200" b="1" dirty="0">
              <a:solidFill>
                <a:schemeClr val="bg1"/>
              </a:solidFill>
              <a:latin typeface="Comic Sans MS"/>
            </a:endParaRPr>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5"/>
            <a:ext cx="7821256" cy="5103655"/>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50000"/>
              </a:lnSpc>
              <a:buFont typeface="Arial"/>
              <a:buNone/>
            </a:pPr>
            <a:r>
              <a:rPr lang="fr-FR" sz="3200" dirty="0">
                <a:solidFill>
                  <a:schemeClr val="tx1">
                    <a:lumMod val="75000"/>
                    <a:lumOff val="25000"/>
                  </a:schemeClr>
                </a:solidFill>
                <a:effectLst/>
                <a:ea typeface="Calibri" panose="020F0502020204030204" pitchFamily="34" charset="0"/>
                <a:cs typeface="Calibri" panose="020F0502020204030204" pitchFamily="34" charset="0"/>
              </a:rPr>
              <a:t>Dans le triangle VFS, le sommet principal est             et les angles à la base sont                et</a:t>
            </a:r>
            <a:endParaRPr lang="fr-FR" sz="3200" dirty="0">
              <a:solidFill>
                <a:schemeClr val="tx1">
                  <a:lumMod val="75000"/>
                  <a:lumOff val="25000"/>
                </a:schemeClr>
              </a:solidFill>
            </a:endParaRPr>
          </a:p>
        </p:txBody>
      </p:sp>
      <p:sp>
        <p:nvSpPr>
          <p:cNvPr id="16" name="Rectangle: Rounded Corners 15">
            <a:extLst>
              <a:ext uri="{FF2B5EF4-FFF2-40B4-BE49-F238E27FC236}">
                <a16:creationId xmlns:a16="http://schemas.microsoft.com/office/drawing/2014/main" id="{BF2C2A45-BC65-476D-A91E-82E7B7D7B7FE}"/>
              </a:ext>
            </a:extLst>
          </p:cNvPr>
          <p:cNvSpPr/>
          <p:nvPr/>
        </p:nvSpPr>
        <p:spPr>
          <a:xfrm>
            <a:off x="2855861" y="3423404"/>
            <a:ext cx="1255185"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1" baseline="30000" dirty="0">
              <a:solidFill>
                <a:schemeClr val="tx1">
                  <a:lumMod val="75000"/>
                  <a:lumOff val="25000"/>
                </a:schemeClr>
              </a:solidFill>
              <a:latin typeface="+mj-lt"/>
            </a:endParaRPr>
          </a:p>
        </p:txBody>
      </p:sp>
      <mc:AlternateContent xmlns:mc="http://schemas.openxmlformats.org/markup-compatibility/2006" xmlns:a14="http://schemas.microsoft.com/office/drawing/2010/main">
        <mc:Choice Requires="a14">
          <p:sp>
            <p:nvSpPr>
              <p:cNvPr id="6" name="Rectangle: Rounded Corners 5">
                <a:extLst>
                  <a:ext uri="{FF2B5EF4-FFF2-40B4-BE49-F238E27FC236}">
                    <a16:creationId xmlns:a16="http://schemas.microsoft.com/office/drawing/2014/main" id="{8AEEFAB0-FC63-4A5F-A173-9B6F6E3A7228}"/>
                  </a:ext>
                </a:extLst>
              </p:cNvPr>
              <p:cNvSpPr/>
              <p:nvPr/>
            </p:nvSpPr>
            <p:spPr>
              <a:xfrm>
                <a:off x="2291137" y="4629127"/>
                <a:ext cx="1621542"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___</m:t>
                          </m:r>
                        </m:e>
                      </m:acc>
                    </m:oMath>
                  </m:oMathPara>
                </a14:m>
                <a:endParaRPr lang="en-US" sz="3200" b="1" baseline="30000" dirty="0">
                  <a:solidFill>
                    <a:schemeClr val="tx1">
                      <a:lumMod val="75000"/>
                      <a:lumOff val="25000"/>
                    </a:schemeClr>
                  </a:solidFill>
                  <a:latin typeface="+mj-lt"/>
                </a:endParaRPr>
              </a:p>
            </p:txBody>
          </p:sp>
        </mc:Choice>
        <mc:Fallback xmlns="">
          <p:sp>
            <p:nvSpPr>
              <p:cNvPr id="6" name="Rectangle: Rounded Corners 5">
                <a:extLst>
                  <a:ext uri="{FF2B5EF4-FFF2-40B4-BE49-F238E27FC236}">
                    <a16:creationId xmlns:a16="http://schemas.microsoft.com/office/drawing/2014/main" id="{8AEEFAB0-FC63-4A5F-A173-9B6F6E3A7228}"/>
                  </a:ext>
                </a:extLst>
              </p:cNvPr>
              <p:cNvSpPr>
                <a:spLocks noRot="1" noChangeAspect="1" noMove="1" noResize="1" noEditPoints="1" noAdjustHandles="1" noChangeArrowheads="1" noChangeShapeType="1" noTextEdit="1"/>
              </p:cNvSpPr>
              <p:nvPr/>
            </p:nvSpPr>
            <p:spPr>
              <a:xfrm>
                <a:off x="2291137" y="4629127"/>
                <a:ext cx="1621542" cy="707886"/>
              </a:xfrm>
              <a:prstGeom prst="roundRect">
                <a:avLst/>
              </a:prstGeom>
              <a:blipFill>
                <a:blip r:embed="rId4"/>
                <a:stretch>
                  <a:fillRect/>
                </a:stretch>
              </a:blipFill>
              <a:ln w="12700">
                <a:solidFill>
                  <a:schemeClr val="tx1">
                    <a:lumMod val="75000"/>
                    <a:lumOff val="25000"/>
                  </a:schemeClr>
                </a:solid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 name="Rectangle: Rounded Corners 6">
                <a:extLst>
                  <a:ext uri="{FF2B5EF4-FFF2-40B4-BE49-F238E27FC236}">
                    <a16:creationId xmlns:a16="http://schemas.microsoft.com/office/drawing/2014/main" id="{0681282B-902E-4726-93C5-B12BE34E03AA}"/>
                  </a:ext>
                </a:extLst>
              </p:cNvPr>
              <p:cNvSpPr/>
              <p:nvPr/>
            </p:nvSpPr>
            <p:spPr>
              <a:xfrm>
                <a:off x="4702233" y="4604235"/>
                <a:ext cx="1621542"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___</m:t>
                          </m:r>
                        </m:e>
                      </m:acc>
                    </m:oMath>
                  </m:oMathPara>
                </a14:m>
                <a:endParaRPr lang="en-US" sz="3200" b="1" baseline="30000" dirty="0">
                  <a:solidFill>
                    <a:schemeClr val="tx1">
                      <a:lumMod val="75000"/>
                      <a:lumOff val="25000"/>
                    </a:schemeClr>
                  </a:solidFill>
                  <a:latin typeface="+mj-lt"/>
                </a:endParaRPr>
              </a:p>
            </p:txBody>
          </p:sp>
        </mc:Choice>
        <mc:Fallback xmlns="">
          <p:sp>
            <p:nvSpPr>
              <p:cNvPr id="7" name="Rectangle: Rounded Corners 6">
                <a:extLst>
                  <a:ext uri="{FF2B5EF4-FFF2-40B4-BE49-F238E27FC236}">
                    <a16:creationId xmlns:a16="http://schemas.microsoft.com/office/drawing/2014/main" id="{0681282B-902E-4726-93C5-B12BE34E03AA}"/>
                  </a:ext>
                </a:extLst>
              </p:cNvPr>
              <p:cNvSpPr>
                <a:spLocks noRot="1" noChangeAspect="1" noMove="1" noResize="1" noEditPoints="1" noAdjustHandles="1" noChangeArrowheads="1" noChangeShapeType="1" noTextEdit="1"/>
              </p:cNvSpPr>
              <p:nvPr/>
            </p:nvSpPr>
            <p:spPr>
              <a:xfrm>
                <a:off x="4702233" y="4604235"/>
                <a:ext cx="1621542" cy="707886"/>
              </a:xfrm>
              <a:prstGeom prst="roundRect">
                <a:avLst/>
              </a:prstGeom>
              <a:blipFill>
                <a:blip r:embed="rId5"/>
                <a:stretch>
                  <a:fillRect/>
                </a:stretch>
              </a:blipFill>
              <a:ln w="12700">
                <a:solidFill>
                  <a:schemeClr val="tx1">
                    <a:lumMod val="75000"/>
                    <a:lumOff val="25000"/>
                  </a:schemeClr>
                </a:solidFill>
              </a:ln>
            </p:spPr>
            <p:txBody>
              <a:bodyPr/>
              <a:lstStyle/>
              <a:p>
                <a:r>
                  <a:rPr lang="fr-FR">
                    <a:noFill/>
                  </a:rPr>
                  <a:t> </a:t>
                </a:r>
              </a:p>
            </p:txBody>
          </p:sp>
        </mc:Fallback>
      </mc:AlternateContent>
      <p:grpSp>
        <p:nvGrpSpPr>
          <p:cNvPr id="8" name="Group 7">
            <a:extLst>
              <a:ext uri="{FF2B5EF4-FFF2-40B4-BE49-F238E27FC236}">
                <a16:creationId xmlns:a16="http://schemas.microsoft.com/office/drawing/2014/main" id="{D9C66A18-D66D-4EFA-80D8-5D6DF4FE8F7C}"/>
              </a:ext>
            </a:extLst>
          </p:cNvPr>
          <p:cNvGrpSpPr/>
          <p:nvPr/>
        </p:nvGrpSpPr>
        <p:grpSpPr>
          <a:xfrm>
            <a:off x="7589215" y="1378856"/>
            <a:ext cx="3398099" cy="5357727"/>
            <a:chOff x="8841008" y="1523205"/>
            <a:chExt cx="3807070" cy="6615168"/>
          </a:xfrm>
        </p:grpSpPr>
        <p:grpSp>
          <p:nvGrpSpPr>
            <p:cNvPr id="10" name="Group 9">
              <a:extLst>
                <a:ext uri="{FF2B5EF4-FFF2-40B4-BE49-F238E27FC236}">
                  <a16:creationId xmlns:a16="http://schemas.microsoft.com/office/drawing/2014/main" id="{04F8F012-A0EF-4987-8757-A32DE6713F0F}"/>
                </a:ext>
              </a:extLst>
            </p:cNvPr>
            <p:cNvGrpSpPr/>
            <p:nvPr/>
          </p:nvGrpSpPr>
          <p:grpSpPr>
            <a:xfrm>
              <a:off x="9405477" y="1782166"/>
              <a:ext cx="2743908" cy="6011886"/>
              <a:chOff x="6321959" y="508537"/>
              <a:chExt cx="2743908" cy="6011886"/>
            </a:xfrm>
          </p:grpSpPr>
          <p:grpSp>
            <p:nvGrpSpPr>
              <p:cNvPr id="18" name="Group 17">
                <a:extLst>
                  <a:ext uri="{FF2B5EF4-FFF2-40B4-BE49-F238E27FC236}">
                    <a16:creationId xmlns:a16="http://schemas.microsoft.com/office/drawing/2014/main" id="{61ADCA44-7CAC-4315-90CB-ED0AD9141CF6}"/>
                  </a:ext>
                </a:extLst>
              </p:cNvPr>
              <p:cNvGrpSpPr/>
              <p:nvPr/>
            </p:nvGrpSpPr>
            <p:grpSpPr>
              <a:xfrm rot="3624966" flipH="1">
                <a:off x="5951789" y="1056720"/>
                <a:ext cx="3486617" cy="2390251"/>
                <a:chOff x="8308341" y="2525002"/>
                <a:chExt cx="3536401" cy="2340838"/>
              </a:xfrm>
            </p:grpSpPr>
            <p:cxnSp>
              <p:nvCxnSpPr>
                <p:cNvPr id="26" name="Straight Connector 25">
                  <a:extLst>
                    <a:ext uri="{FF2B5EF4-FFF2-40B4-BE49-F238E27FC236}">
                      <a16:creationId xmlns:a16="http://schemas.microsoft.com/office/drawing/2014/main" id="{B2E0CAA6-EB32-42E1-A544-2265F220618A}"/>
                    </a:ext>
                  </a:extLst>
                </p:cNvPr>
                <p:cNvCxnSpPr>
                  <a:cxnSpLocks/>
                  <a:stCxn id="21" idx="0"/>
                  <a:endCxn id="32" idx="4"/>
                </p:cNvCxnSpPr>
                <p:nvPr/>
              </p:nvCxnSpPr>
              <p:spPr>
                <a:xfrm rot="3624966" flipH="1" flipV="1">
                  <a:off x="9768046" y="2789144"/>
                  <a:ext cx="1355117" cy="27982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1642711B-1BB8-4E58-93CD-2FC29B841C0C}"/>
                    </a:ext>
                  </a:extLst>
                </p:cNvPr>
                <p:cNvCxnSpPr>
                  <a:cxnSpLocks/>
                  <a:stCxn id="22" idx="7"/>
                  <a:endCxn id="32" idx="3"/>
                </p:cNvCxnSpPr>
                <p:nvPr/>
              </p:nvCxnSpPr>
              <p:spPr>
                <a:xfrm rot="3624966" flipV="1">
                  <a:off x="9157642" y="1675701"/>
                  <a:ext cx="1116308" cy="281491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DB68203B-54BA-4FFC-B257-BA8BEF3957C3}"/>
                    </a:ext>
                  </a:extLst>
                </p:cNvPr>
                <p:cNvCxnSpPr/>
                <p:nvPr/>
              </p:nvCxnSpPr>
              <p:spPr>
                <a:xfrm rot="10977726" flipV="1">
                  <a:off x="9558786" y="3003161"/>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CC7FAC3-DA02-419F-806E-8D29E056EE2B}"/>
                    </a:ext>
                  </a:extLst>
                </p:cNvPr>
                <p:cNvCxnSpPr>
                  <a:cxnSpLocks/>
                </p:cNvCxnSpPr>
                <p:nvPr/>
              </p:nvCxnSpPr>
              <p:spPr>
                <a:xfrm rot="20932988">
                  <a:off x="9558970" y="3005739"/>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33C858A1-CDC4-4703-A9F8-5F8137593CA9}"/>
                    </a:ext>
                  </a:extLst>
                </p:cNvPr>
                <p:cNvCxnSpPr/>
                <p:nvPr/>
              </p:nvCxnSpPr>
              <p:spPr>
                <a:xfrm rot="18772506" flipV="1">
                  <a:off x="10317650" y="4179213"/>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E08E0FF-81F1-4269-A18C-8B265EA55FCC}"/>
                    </a:ext>
                  </a:extLst>
                </p:cNvPr>
                <p:cNvCxnSpPr>
                  <a:cxnSpLocks/>
                </p:cNvCxnSpPr>
                <p:nvPr/>
              </p:nvCxnSpPr>
              <p:spPr>
                <a:xfrm rot="7127768">
                  <a:off x="10315555" y="4177700"/>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29D85BD0-8962-4E02-AA33-31BB1087EE64}"/>
                    </a:ext>
                  </a:extLst>
                </p:cNvPr>
                <p:cNvSpPr/>
                <p:nvPr/>
              </p:nvSpPr>
              <p:spPr>
                <a:xfrm rot="2129860">
                  <a:off x="11250965" y="2904586"/>
                  <a:ext cx="124380" cy="98433"/>
                </a:xfrm>
                <a:prstGeom prst="ellipse">
                  <a:avLst/>
                </a:prstGeom>
                <a:solidFill>
                  <a:schemeClr val="tx1">
                    <a:lumMod val="65000"/>
                    <a:lumOff val="3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a:extLst>
                  <a:ext uri="{FF2B5EF4-FFF2-40B4-BE49-F238E27FC236}">
                    <a16:creationId xmlns:a16="http://schemas.microsoft.com/office/drawing/2014/main" id="{23A9B267-122E-4C5F-9674-15F5A047CA74}"/>
                  </a:ext>
                </a:extLst>
              </p:cNvPr>
              <p:cNvGrpSpPr/>
              <p:nvPr/>
            </p:nvGrpSpPr>
            <p:grpSpPr>
              <a:xfrm>
                <a:off x="6321959" y="3583655"/>
                <a:ext cx="2743908" cy="2936768"/>
                <a:chOff x="6321959" y="3583655"/>
                <a:chExt cx="2743908" cy="2936768"/>
              </a:xfrm>
            </p:grpSpPr>
            <p:sp>
              <p:nvSpPr>
                <p:cNvPr id="20" name="Rectangle 19">
                  <a:extLst>
                    <a:ext uri="{FF2B5EF4-FFF2-40B4-BE49-F238E27FC236}">
                      <a16:creationId xmlns:a16="http://schemas.microsoft.com/office/drawing/2014/main" id="{9D86F71D-DEF3-4DCA-9A77-99EDDFB75CEC}"/>
                    </a:ext>
                  </a:extLst>
                </p:cNvPr>
                <p:cNvSpPr/>
                <p:nvPr/>
              </p:nvSpPr>
              <p:spPr>
                <a:xfrm>
                  <a:off x="6383273" y="3644798"/>
                  <a:ext cx="2621280" cy="282536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1D7E8D48-940E-41D6-A203-BFF4E51BA8B2}"/>
                    </a:ext>
                  </a:extLst>
                </p:cNvPr>
                <p:cNvSpPr/>
                <p:nvPr/>
              </p:nvSpPr>
              <p:spPr>
                <a:xfrm rot="1495106" flipH="1">
                  <a:off x="6321959" y="3583655"/>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F0B07A06-B32B-438C-8DB0-BDE0B5AE7BD6}"/>
                    </a:ext>
                  </a:extLst>
                </p:cNvPr>
                <p:cNvSpPr/>
                <p:nvPr/>
              </p:nvSpPr>
              <p:spPr>
                <a:xfrm rot="1495106" flipH="1">
                  <a:off x="8943238" y="3594542"/>
                  <a:ext cx="122629" cy="10051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4E24D962-B460-4E4F-96F4-228BC7448B53}"/>
                    </a:ext>
                  </a:extLst>
                </p:cNvPr>
                <p:cNvSpPr/>
                <p:nvPr/>
              </p:nvSpPr>
              <p:spPr>
                <a:xfrm rot="1495106" flipH="1">
                  <a:off x="893176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CD70DEB0-A0B2-4326-B462-9B083B728C18}"/>
                    </a:ext>
                  </a:extLst>
                </p:cNvPr>
                <p:cNvSpPr/>
                <p:nvPr/>
              </p:nvSpPr>
              <p:spPr>
                <a:xfrm rot="1495106" flipH="1">
                  <a:off x="634237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5" name="Straight Connector 24">
                  <a:extLst>
                    <a:ext uri="{FF2B5EF4-FFF2-40B4-BE49-F238E27FC236}">
                      <a16:creationId xmlns:a16="http://schemas.microsoft.com/office/drawing/2014/main" id="{724A3EB8-819A-4F81-89BE-AFC98AFEB4E3}"/>
                    </a:ext>
                  </a:extLst>
                </p:cNvPr>
                <p:cNvCxnSpPr>
                  <a:cxnSpLocks/>
                  <a:stCxn id="24" idx="0"/>
                  <a:endCxn id="22" idx="4"/>
                </p:cNvCxnSpPr>
                <p:nvPr/>
              </p:nvCxnSpPr>
              <p:spPr>
                <a:xfrm flipV="1">
                  <a:off x="6422898" y="3690375"/>
                  <a:ext cx="2562441" cy="27342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grpSp>
        </p:grpSp>
        <p:sp>
          <p:nvSpPr>
            <p:cNvPr id="11" name="Rectangle 10">
              <a:extLst>
                <a:ext uri="{FF2B5EF4-FFF2-40B4-BE49-F238E27FC236}">
                  <a16:creationId xmlns:a16="http://schemas.microsoft.com/office/drawing/2014/main" id="{004243B1-6FCD-41AD-9F27-A6FDDE42A487}"/>
                </a:ext>
              </a:extLst>
            </p:cNvPr>
            <p:cNvSpPr/>
            <p:nvPr/>
          </p:nvSpPr>
          <p:spPr>
            <a:xfrm>
              <a:off x="10349090" y="1523205"/>
              <a:ext cx="48442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V</a:t>
              </a:r>
            </a:p>
          </p:txBody>
        </p:sp>
        <p:sp>
          <p:nvSpPr>
            <p:cNvPr id="12" name="Rectangle 11">
              <a:extLst>
                <a:ext uri="{FF2B5EF4-FFF2-40B4-BE49-F238E27FC236}">
                  <a16:creationId xmlns:a16="http://schemas.microsoft.com/office/drawing/2014/main" id="{917F2A0D-8349-4597-AE12-D775C1AB9D45}"/>
                </a:ext>
              </a:extLst>
            </p:cNvPr>
            <p:cNvSpPr/>
            <p:nvPr/>
          </p:nvSpPr>
          <p:spPr>
            <a:xfrm>
              <a:off x="8955158" y="4377323"/>
              <a:ext cx="505268"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S</a:t>
              </a:r>
              <a:endParaRPr lang="en-US" sz="3600" b="0" cap="none" spc="0" dirty="0">
                <a:ln w="0"/>
                <a:solidFill>
                  <a:schemeClr val="tx1">
                    <a:lumMod val="75000"/>
                    <a:lumOff val="25000"/>
                  </a:schemeClr>
                </a:solidFill>
                <a:latin typeface="+mn-lt"/>
              </a:endParaRPr>
            </a:p>
          </p:txBody>
        </p:sp>
        <p:sp>
          <p:nvSpPr>
            <p:cNvPr id="13" name="Rectangle 12">
              <a:extLst>
                <a:ext uri="{FF2B5EF4-FFF2-40B4-BE49-F238E27FC236}">
                  <a16:creationId xmlns:a16="http://schemas.microsoft.com/office/drawing/2014/main" id="{F8905E18-6ACB-4214-A4E0-0F5D8900E5E4}"/>
                </a:ext>
              </a:extLst>
            </p:cNvPr>
            <p:cNvSpPr/>
            <p:nvPr/>
          </p:nvSpPr>
          <p:spPr>
            <a:xfrm>
              <a:off x="8841008" y="7492042"/>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14" name="Rectangle 13">
              <a:extLst>
                <a:ext uri="{FF2B5EF4-FFF2-40B4-BE49-F238E27FC236}">
                  <a16:creationId xmlns:a16="http://schemas.microsoft.com/office/drawing/2014/main" id="{8315BBA4-5A26-40D4-9EB2-7D6250332E97}"/>
                </a:ext>
              </a:extLst>
            </p:cNvPr>
            <p:cNvSpPr/>
            <p:nvPr/>
          </p:nvSpPr>
          <p:spPr>
            <a:xfrm>
              <a:off x="12113254" y="742063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7" name="Rectangle 16">
              <a:extLst>
                <a:ext uri="{FF2B5EF4-FFF2-40B4-BE49-F238E27FC236}">
                  <a16:creationId xmlns:a16="http://schemas.microsoft.com/office/drawing/2014/main" id="{76EA6CB4-2D51-456B-B72F-AD7F3AFC6244}"/>
                </a:ext>
              </a:extLst>
            </p:cNvPr>
            <p:cNvSpPr/>
            <p:nvPr/>
          </p:nvSpPr>
          <p:spPr>
            <a:xfrm>
              <a:off x="12182886" y="4512961"/>
              <a:ext cx="4651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grpSp>
      <p:sp>
        <p:nvSpPr>
          <p:cNvPr id="33" name="Rectangle: Rounded Corners 32">
            <a:extLst>
              <a:ext uri="{FF2B5EF4-FFF2-40B4-BE49-F238E27FC236}">
                <a16:creationId xmlns:a16="http://schemas.microsoft.com/office/drawing/2014/main" id="{3D6582B4-A805-45B5-A61E-35DDEEDF28F1}"/>
              </a:ext>
            </a:extLst>
          </p:cNvPr>
          <p:cNvSpPr/>
          <p:nvPr/>
        </p:nvSpPr>
        <p:spPr>
          <a:xfrm>
            <a:off x="2868714" y="3429000"/>
            <a:ext cx="1255185" cy="707886"/>
          </a:xfrm>
          <a:prstGeom prst="roundRect">
            <a:avLst/>
          </a:prstGeom>
          <a:solidFill>
            <a:srgbClr val="74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V</a:t>
            </a:r>
            <a:endParaRPr lang="en-US" sz="3200" b="1" baseline="30000" dirty="0">
              <a:solidFill>
                <a:schemeClr val="bg1"/>
              </a:solidFill>
              <a:latin typeface="+mj-lt"/>
            </a:endParaRPr>
          </a:p>
        </p:txBody>
      </p:sp>
      <mc:AlternateContent xmlns:mc="http://schemas.openxmlformats.org/markup-compatibility/2006" xmlns:a14="http://schemas.microsoft.com/office/drawing/2010/main">
        <mc:Choice Requires="a14">
          <p:sp>
            <p:nvSpPr>
              <p:cNvPr id="34" name="Rectangle: Rounded Corners 33">
                <a:extLst>
                  <a:ext uri="{FF2B5EF4-FFF2-40B4-BE49-F238E27FC236}">
                    <a16:creationId xmlns:a16="http://schemas.microsoft.com/office/drawing/2014/main" id="{09D1678E-D1BD-485A-8F57-7864EA2AFCFC}"/>
                  </a:ext>
                </a:extLst>
              </p:cNvPr>
              <p:cNvSpPr/>
              <p:nvPr/>
            </p:nvSpPr>
            <p:spPr>
              <a:xfrm>
                <a:off x="2317971" y="4638487"/>
                <a:ext cx="1621542" cy="707886"/>
              </a:xfrm>
              <a:prstGeom prst="roundRect">
                <a:avLst/>
              </a:prstGeom>
              <a:solidFill>
                <a:srgbClr val="74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t>𝑽𝑭𝑺</m:t>
                          </m:r>
                        </m:e>
                      </m:acc>
                    </m:oMath>
                  </m:oMathPara>
                </a14:m>
                <a:endParaRPr lang="en-US" sz="3200" b="1" baseline="30000" dirty="0">
                  <a:solidFill>
                    <a:schemeClr val="bg1"/>
                  </a:solidFill>
                  <a:latin typeface="+mj-lt"/>
                </a:endParaRPr>
              </a:p>
            </p:txBody>
          </p:sp>
        </mc:Choice>
        <mc:Fallback xmlns="">
          <p:sp>
            <p:nvSpPr>
              <p:cNvPr id="34" name="Rectangle: Rounded Corners 33">
                <a:extLst>
                  <a:ext uri="{FF2B5EF4-FFF2-40B4-BE49-F238E27FC236}">
                    <a16:creationId xmlns:a16="http://schemas.microsoft.com/office/drawing/2014/main" id="{09D1678E-D1BD-485A-8F57-7864EA2AFCFC}"/>
                  </a:ext>
                </a:extLst>
              </p:cNvPr>
              <p:cNvSpPr>
                <a:spLocks noRot="1" noChangeAspect="1" noMove="1" noResize="1" noEditPoints="1" noAdjustHandles="1" noChangeArrowheads="1" noChangeShapeType="1" noTextEdit="1"/>
              </p:cNvSpPr>
              <p:nvPr/>
            </p:nvSpPr>
            <p:spPr>
              <a:xfrm>
                <a:off x="2317971" y="4638487"/>
                <a:ext cx="1621542" cy="707886"/>
              </a:xfrm>
              <a:prstGeom prst="roundRect">
                <a:avLst/>
              </a:prstGeom>
              <a:blipFill>
                <a:blip r:embed="rId6"/>
                <a:stretch>
                  <a:fillRect/>
                </a:stretch>
              </a:blipFill>
              <a:ln w="12700">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5" name="Rectangle: Rounded Corners 34">
                <a:extLst>
                  <a:ext uri="{FF2B5EF4-FFF2-40B4-BE49-F238E27FC236}">
                    <a16:creationId xmlns:a16="http://schemas.microsoft.com/office/drawing/2014/main" id="{52912963-935D-4C28-A740-8D46E34742EF}"/>
                  </a:ext>
                </a:extLst>
              </p:cNvPr>
              <p:cNvSpPr/>
              <p:nvPr/>
            </p:nvSpPr>
            <p:spPr>
              <a:xfrm>
                <a:off x="4707311" y="4616681"/>
                <a:ext cx="1621542" cy="707886"/>
              </a:xfrm>
              <a:prstGeom prst="roundRect">
                <a:avLst/>
              </a:prstGeom>
              <a:solidFill>
                <a:srgbClr val="74C274"/>
              </a:solidFill>
              <a:ln w="1270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bg1"/>
                              </a:solidFill>
                              <a:effectLst/>
                              <a:latin typeface="Cambria Math" panose="02040503050406030204" pitchFamily="18" charset="0"/>
                              <a:ea typeface="Calibri" panose="020F0502020204030204" pitchFamily="34" charset="0"/>
                              <a:cs typeface="Calibri" panose="020F0502020204030204" pitchFamily="34" charset="0"/>
                            </a:rPr>
                            <m:t>𝑽𝑺𝑭</m:t>
                          </m:r>
                        </m:e>
                      </m:acc>
                    </m:oMath>
                  </m:oMathPara>
                </a14:m>
                <a:endParaRPr lang="en-US" sz="3200" b="1" baseline="30000" dirty="0">
                  <a:solidFill>
                    <a:schemeClr val="bg1"/>
                  </a:solidFill>
                  <a:latin typeface="+mj-lt"/>
                </a:endParaRPr>
              </a:p>
            </p:txBody>
          </p:sp>
        </mc:Choice>
        <mc:Fallback xmlns="">
          <p:sp>
            <p:nvSpPr>
              <p:cNvPr id="35" name="Rectangle: Rounded Corners 34">
                <a:extLst>
                  <a:ext uri="{FF2B5EF4-FFF2-40B4-BE49-F238E27FC236}">
                    <a16:creationId xmlns:a16="http://schemas.microsoft.com/office/drawing/2014/main" id="{52912963-935D-4C28-A740-8D46E34742EF}"/>
                  </a:ext>
                </a:extLst>
              </p:cNvPr>
              <p:cNvSpPr>
                <a:spLocks noRot="1" noChangeAspect="1" noMove="1" noResize="1" noEditPoints="1" noAdjustHandles="1" noChangeArrowheads="1" noChangeShapeType="1" noTextEdit="1"/>
              </p:cNvSpPr>
              <p:nvPr/>
            </p:nvSpPr>
            <p:spPr>
              <a:xfrm>
                <a:off x="4707311" y="4616681"/>
                <a:ext cx="1621542" cy="707886"/>
              </a:xfrm>
              <a:prstGeom prst="roundRect">
                <a:avLst/>
              </a:prstGeom>
              <a:blipFill>
                <a:blip r:embed="rId7"/>
                <a:stretch>
                  <a:fillRect/>
                </a:stretch>
              </a:blipFill>
              <a:ln w="12700">
                <a:noFill/>
              </a:ln>
            </p:spPr>
            <p:txBody>
              <a:bodyPr/>
              <a:lstStyle/>
              <a:p>
                <a:r>
                  <a:rPr lang="fr-FR">
                    <a:noFill/>
                  </a:rPr>
                  <a:t> </a:t>
                </a:r>
              </a:p>
            </p:txBody>
          </p:sp>
        </mc:Fallback>
      </mc:AlternateContent>
    </p:spTree>
    <p:custDataLst>
      <p:tags r:id="rId1"/>
    </p:custDataLst>
    <p:extLst>
      <p:ext uri="{BB962C8B-B14F-4D97-AF65-F5344CB8AC3E}">
        <p14:creationId xmlns:p14="http://schemas.microsoft.com/office/powerpoint/2010/main" val="2912901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animEffect transition="in" filter="fade">
                                      <p:cBhvr>
                                        <p:cTn id="9" dur="500"/>
                                        <p:tgtEl>
                                          <p:spTgt spid="3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P spid="7" grpId="0" animBg="1"/>
      <p:bldP spid="33" grpId="0" animBg="1"/>
      <p:bldP spid="34" grpId="0" animBg="1"/>
      <p:bldP spid="3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Utilisez la figure pour compléter.</a:t>
            </a:r>
            <a:endParaRPr lang="fr-FR" sz="3200" b="1" dirty="0">
              <a:solidFill>
                <a:schemeClr val="bg1"/>
              </a:solidFill>
              <a:latin typeface="Comic Sans MS"/>
            </a:endParaRPr>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2445475"/>
            <a:ext cx="7821256" cy="1967050"/>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nSpc>
                <a:spcPct val="250000"/>
              </a:lnSpc>
              <a:buFont typeface="Arial"/>
              <a:buNone/>
            </a:pPr>
            <a:r>
              <a:rPr lang="fr-FR" sz="3000" dirty="0">
                <a:solidFill>
                  <a:schemeClr val="tx1">
                    <a:lumMod val="75000"/>
                    <a:lumOff val="25000"/>
                  </a:schemeClr>
                </a:solidFill>
                <a:effectLst/>
                <a:ea typeface="Calibri" panose="020F0502020204030204" pitchFamily="34" charset="0"/>
                <a:cs typeface="Calibri" panose="020F0502020204030204" pitchFamily="34" charset="0"/>
              </a:rPr>
              <a:t>[SF] est la                      du triangle VFS.</a:t>
            </a:r>
            <a:endParaRPr lang="fr-FR" sz="3000" dirty="0">
              <a:solidFill>
                <a:schemeClr val="tx1">
                  <a:lumMod val="75000"/>
                  <a:lumOff val="25000"/>
                </a:schemeClr>
              </a:solidFill>
            </a:endParaRPr>
          </a:p>
        </p:txBody>
      </p:sp>
      <p:sp>
        <p:nvSpPr>
          <p:cNvPr id="16" name="Rectangle: Rounded Corners 15">
            <a:extLst>
              <a:ext uri="{FF2B5EF4-FFF2-40B4-BE49-F238E27FC236}">
                <a16:creationId xmlns:a16="http://schemas.microsoft.com/office/drawing/2014/main" id="{BF2C2A45-BC65-476D-A91E-82E7B7D7B7FE}"/>
              </a:ext>
            </a:extLst>
          </p:cNvPr>
          <p:cNvSpPr/>
          <p:nvPr/>
        </p:nvSpPr>
        <p:spPr>
          <a:xfrm>
            <a:off x="2643952" y="2776243"/>
            <a:ext cx="1949164"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b="1" dirty="0">
                <a:solidFill>
                  <a:schemeClr val="tx1">
                    <a:lumMod val="75000"/>
                    <a:lumOff val="25000"/>
                  </a:schemeClr>
                </a:solidFill>
                <a:latin typeface="+mj-lt"/>
              </a:rPr>
              <a:t>______</a:t>
            </a:r>
            <a:endParaRPr lang="fr-FR" sz="3200" b="1" baseline="30000" dirty="0">
              <a:solidFill>
                <a:schemeClr val="tx1">
                  <a:lumMod val="75000"/>
                  <a:lumOff val="25000"/>
                </a:schemeClr>
              </a:solidFill>
              <a:latin typeface="+mj-lt"/>
            </a:endParaRPr>
          </a:p>
        </p:txBody>
      </p:sp>
      <p:grpSp>
        <p:nvGrpSpPr>
          <p:cNvPr id="6" name="Group 5">
            <a:extLst>
              <a:ext uri="{FF2B5EF4-FFF2-40B4-BE49-F238E27FC236}">
                <a16:creationId xmlns:a16="http://schemas.microsoft.com/office/drawing/2014/main" id="{53A7D9BD-E511-4719-88F6-057E3C1DEF78}"/>
              </a:ext>
            </a:extLst>
          </p:cNvPr>
          <p:cNvGrpSpPr/>
          <p:nvPr/>
        </p:nvGrpSpPr>
        <p:grpSpPr>
          <a:xfrm>
            <a:off x="7561389" y="1378856"/>
            <a:ext cx="3450913" cy="5480586"/>
            <a:chOff x="8809832" y="1523205"/>
            <a:chExt cx="3866240" cy="6766861"/>
          </a:xfrm>
        </p:grpSpPr>
        <p:grpSp>
          <p:nvGrpSpPr>
            <p:cNvPr id="7" name="Group 6">
              <a:extLst>
                <a:ext uri="{FF2B5EF4-FFF2-40B4-BE49-F238E27FC236}">
                  <a16:creationId xmlns:a16="http://schemas.microsoft.com/office/drawing/2014/main" id="{3C7D97CD-F720-429B-8928-94B1D2EF258D}"/>
                </a:ext>
              </a:extLst>
            </p:cNvPr>
            <p:cNvGrpSpPr/>
            <p:nvPr/>
          </p:nvGrpSpPr>
          <p:grpSpPr>
            <a:xfrm>
              <a:off x="9405477" y="1782166"/>
              <a:ext cx="2743908" cy="6011886"/>
              <a:chOff x="6321959" y="508537"/>
              <a:chExt cx="2743908" cy="6011886"/>
            </a:xfrm>
          </p:grpSpPr>
          <p:grpSp>
            <p:nvGrpSpPr>
              <p:cNvPr id="14" name="Group 13">
                <a:extLst>
                  <a:ext uri="{FF2B5EF4-FFF2-40B4-BE49-F238E27FC236}">
                    <a16:creationId xmlns:a16="http://schemas.microsoft.com/office/drawing/2014/main" id="{EEDB5905-6FF1-4F44-A2E4-0AEC2FCB88B6}"/>
                  </a:ext>
                </a:extLst>
              </p:cNvPr>
              <p:cNvGrpSpPr/>
              <p:nvPr/>
            </p:nvGrpSpPr>
            <p:grpSpPr>
              <a:xfrm rot="3624966" flipH="1">
                <a:off x="5951789" y="1056720"/>
                <a:ext cx="3486617" cy="2390251"/>
                <a:chOff x="8308341" y="2525002"/>
                <a:chExt cx="3536401" cy="2340838"/>
              </a:xfrm>
            </p:grpSpPr>
            <p:cxnSp>
              <p:nvCxnSpPr>
                <p:cNvPr id="24" name="Straight Connector 23">
                  <a:extLst>
                    <a:ext uri="{FF2B5EF4-FFF2-40B4-BE49-F238E27FC236}">
                      <a16:creationId xmlns:a16="http://schemas.microsoft.com/office/drawing/2014/main" id="{41F1C678-A43C-4E31-9FFD-3CC3306D1279}"/>
                    </a:ext>
                  </a:extLst>
                </p:cNvPr>
                <p:cNvCxnSpPr>
                  <a:cxnSpLocks/>
                  <a:stCxn id="19" idx="0"/>
                  <a:endCxn id="30" idx="4"/>
                </p:cNvCxnSpPr>
                <p:nvPr/>
              </p:nvCxnSpPr>
              <p:spPr>
                <a:xfrm rot="3624966" flipH="1" flipV="1">
                  <a:off x="9768046" y="2789144"/>
                  <a:ext cx="1355117" cy="27982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7BF00E9C-BE63-4BA6-B96C-3DB3B9009494}"/>
                    </a:ext>
                  </a:extLst>
                </p:cNvPr>
                <p:cNvCxnSpPr>
                  <a:cxnSpLocks/>
                  <a:stCxn id="20" idx="7"/>
                  <a:endCxn id="30" idx="3"/>
                </p:cNvCxnSpPr>
                <p:nvPr/>
              </p:nvCxnSpPr>
              <p:spPr>
                <a:xfrm rot="3624966" flipV="1">
                  <a:off x="9157642" y="1675701"/>
                  <a:ext cx="1116308" cy="281491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7765253E-9DDF-4A27-A2D8-7B02ECE5D643}"/>
                    </a:ext>
                  </a:extLst>
                </p:cNvPr>
                <p:cNvCxnSpPr/>
                <p:nvPr/>
              </p:nvCxnSpPr>
              <p:spPr>
                <a:xfrm rot="10977726" flipV="1">
                  <a:off x="9558786" y="3003161"/>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94EE5EB-A860-495D-A4BE-B8DE4971A389}"/>
                    </a:ext>
                  </a:extLst>
                </p:cNvPr>
                <p:cNvCxnSpPr>
                  <a:cxnSpLocks/>
                </p:cNvCxnSpPr>
                <p:nvPr/>
              </p:nvCxnSpPr>
              <p:spPr>
                <a:xfrm rot="20932988">
                  <a:off x="9558970" y="3005739"/>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E3FE350-7AB6-4218-9906-D21C415D7DBA}"/>
                    </a:ext>
                  </a:extLst>
                </p:cNvPr>
                <p:cNvCxnSpPr/>
                <p:nvPr/>
              </p:nvCxnSpPr>
              <p:spPr>
                <a:xfrm rot="18772506" flipV="1">
                  <a:off x="10317650" y="4179213"/>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03A53E1-7AC4-4DFF-BE95-F0CA4834823C}"/>
                    </a:ext>
                  </a:extLst>
                </p:cNvPr>
                <p:cNvCxnSpPr>
                  <a:cxnSpLocks/>
                </p:cNvCxnSpPr>
                <p:nvPr/>
              </p:nvCxnSpPr>
              <p:spPr>
                <a:xfrm rot="7127768">
                  <a:off x="10315555" y="4177700"/>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D1B7C4C5-0EDB-488A-88ED-9D9A87899322}"/>
                    </a:ext>
                  </a:extLst>
                </p:cNvPr>
                <p:cNvSpPr/>
                <p:nvPr/>
              </p:nvSpPr>
              <p:spPr>
                <a:xfrm rot="2129860">
                  <a:off x="11250965" y="2904586"/>
                  <a:ext cx="124380" cy="98433"/>
                </a:xfrm>
                <a:prstGeom prst="ellipse">
                  <a:avLst/>
                </a:prstGeom>
                <a:solidFill>
                  <a:schemeClr val="tx1">
                    <a:lumMod val="65000"/>
                    <a:lumOff val="3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nvGrpSpPr>
              <p:cNvPr id="17" name="Group 16">
                <a:extLst>
                  <a:ext uri="{FF2B5EF4-FFF2-40B4-BE49-F238E27FC236}">
                    <a16:creationId xmlns:a16="http://schemas.microsoft.com/office/drawing/2014/main" id="{588576F6-0689-4A31-AD9D-60C8126BF5DE}"/>
                  </a:ext>
                </a:extLst>
              </p:cNvPr>
              <p:cNvGrpSpPr/>
              <p:nvPr/>
            </p:nvGrpSpPr>
            <p:grpSpPr>
              <a:xfrm>
                <a:off x="6321959" y="3583655"/>
                <a:ext cx="2743908" cy="2936768"/>
                <a:chOff x="6321959" y="3583655"/>
                <a:chExt cx="2743908" cy="2936768"/>
              </a:xfrm>
            </p:grpSpPr>
            <p:sp>
              <p:nvSpPr>
                <p:cNvPr id="18" name="Rectangle 17">
                  <a:extLst>
                    <a:ext uri="{FF2B5EF4-FFF2-40B4-BE49-F238E27FC236}">
                      <a16:creationId xmlns:a16="http://schemas.microsoft.com/office/drawing/2014/main" id="{5CF86219-24B4-415D-9B99-D660002ABBFA}"/>
                    </a:ext>
                  </a:extLst>
                </p:cNvPr>
                <p:cNvSpPr/>
                <p:nvPr/>
              </p:nvSpPr>
              <p:spPr>
                <a:xfrm>
                  <a:off x="6383273" y="3644798"/>
                  <a:ext cx="2621280" cy="282536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9" name="Oval 18">
                  <a:extLst>
                    <a:ext uri="{FF2B5EF4-FFF2-40B4-BE49-F238E27FC236}">
                      <a16:creationId xmlns:a16="http://schemas.microsoft.com/office/drawing/2014/main" id="{1C78121F-C50E-498E-8138-A2F9055020F3}"/>
                    </a:ext>
                  </a:extLst>
                </p:cNvPr>
                <p:cNvSpPr/>
                <p:nvPr/>
              </p:nvSpPr>
              <p:spPr>
                <a:xfrm rot="1495106" flipH="1">
                  <a:off x="6321959" y="3583655"/>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Oval 19">
                  <a:extLst>
                    <a:ext uri="{FF2B5EF4-FFF2-40B4-BE49-F238E27FC236}">
                      <a16:creationId xmlns:a16="http://schemas.microsoft.com/office/drawing/2014/main" id="{BE4B4342-85C3-480F-AA96-91BEAB4D140F}"/>
                    </a:ext>
                  </a:extLst>
                </p:cNvPr>
                <p:cNvSpPr/>
                <p:nvPr/>
              </p:nvSpPr>
              <p:spPr>
                <a:xfrm rot="1495106" flipH="1">
                  <a:off x="8943238" y="3594542"/>
                  <a:ext cx="122629" cy="10051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Oval 20">
                  <a:extLst>
                    <a:ext uri="{FF2B5EF4-FFF2-40B4-BE49-F238E27FC236}">
                      <a16:creationId xmlns:a16="http://schemas.microsoft.com/office/drawing/2014/main" id="{253BB31F-E150-450C-9CCE-7E0EC82F5599}"/>
                    </a:ext>
                  </a:extLst>
                </p:cNvPr>
                <p:cNvSpPr/>
                <p:nvPr/>
              </p:nvSpPr>
              <p:spPr>
                <a:xfrm rot="1495106" flipH="1">
                  <a:off x="893176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Oval 21">
                  <a:extLst>
                    <a:ext uri="{FF2B5EF4-FFF2-40B4-BE49-F238E27FC236}">
                      <a16:creationId xmlns:a16="http://schemas.microsoft.com/office/drawing/2014/main" id="{2522BD8B-9040-442F-8119-DFA01FFE25C9}"/>
                    </a:ext>
                  </a:extLst>
                </p:cNvPr>
                <p:cNvSpPr/>
                <p:nvPr/>
              </p:nvSpPr>
              <p:spPr>
                <a:xfrm rot="1495106" flipH="1">
                  <a:off x="634237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3" name="Straight Connector 22">
                  <a:extLst>
                    <a:ext uri="{FF2B5EF4-FFF2-40B4-BE49-F238E27FC236}">
                      <a16:creationId xmlns:a16="http://schemas.microsoft.com/office/drawing/2014/main" id="{626B4F68-E4F2-4471-BACF-D6BFF17FE882}"/>
                    </a:ext>
                  </a:extLst>
                </p:cNvPr>
                <p:cNvCxnSpPr>
                  <a:cxnSpLocks/>
                  <a:stCxn id="22" idx="0"/>
                  <a:endCxn id="20" idx="4"/>
                </p:cNvCxnSpPr>
                <p:nvPr/>
              </p:nvCxnSpPr>
              <p:spPr>
                <a:xfrm flipV="1">
                  <a:off x="6422898" y="3690375"/>
                  <a:ext cx="2562441" cy="27342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grpSp>
        </p:grpSp>
        <p:sp>
          <p:nvSpPr>
            <p:cNvPr id="8" name="Rectangle 7">
              <a:extLst>
                <a:ext uri="{FF2B5EF4-FFF2-40B4-BE49-F238E27FC236}">
                  <a16:creationId xmlns:a16="http://schemas.microsoft.com/office/drawing/2014/main" id="{77FE5CA8-1BA9-4A24-9DAA-0C53983A5336}"/>
                </a:ext>
              </a:extLst>
            </p:cNvPr>
            <p:cNvSpPr/>
            <p:nvPr/>
          </p:nvSpPr>
          <p:spPr>
            <a:xfrm>
              <a:off x="10319940" y="1523205"/>
              <a:ext cx="542730" cy="798023"/>
            </a:xfrm>
            <a:prstGeom prst="rect">
              <a:avLst/>
            </a:prstGeom>
            <a:noFill/>
          </p:spPr>
          <p:txBody>
            <a:bodyPr wrap="none" lIns="91440" tIns="45720" rIns="91440" bIns="45720">
              <a:spAutoFit/>
            </a:bodyPr>
            <a:lstStyle/>
            <a:p>
              <a:pPr algn="ctr"/>
              <a:r>
                <a:rPr lang="fr-FR" sz="3600" b="0" cap="none" spc="0" dirty="0">
                  <a:ln w="0"/>
                  <a:solidFill>
                    <a:schemeClr val="tx1">
                      <a:lumMod val="75000"/>
                      <a:lumOff val="25000"/>
                    </a:schemeClr>
                  </a:solidFill>
                  <a:latin typeface="+mn-lt"/>
                </a:rPr>
                <a:t>V</a:t>
              </a:r>
            </a:p>
          </p:txBody>
        </p:sp>
        <p:sp>
          <p:nvSpPr>
            <p:cNvPr id="10" name="Rectangle 9">
              <a:extLst>
                <a:ext uri="{FF2B5EF4-FFF2-40B4-BE49-F238E27FC236}">
                  <a16:creationId xmlns:a16="http://schemas.microsoft.com/office/drawing/2014/main" id="{84309F0B-24D9-4101-86A6-5CAC07C4AD7B}"/>
                </a:ext>
              </a:extLst>
            </p:cNvPr>
            <p:cNvSpPr/>
            <p:nvPr/>
          </p:nvSpPr>
          <p:spPr>
            <a:xfrm>
              <a:off x="8924754" y="4377323"/>
              <a:ext cx="566077" cy="798023"/>
            </a:xfrm>
            <a:prstGeom prst="rect">
              <a:avLst/>
            </a:prstGeom>
            <a:noFill/>
          </p:spPr>
          <p:txBody>
            <a:bodyPr wrap="none" lIns="91440" tIns="45720" rIns="91440" bIns="45720">
              <a:spAutoFit/>
            </a:bodyPr>
            <a:lstStyle/>
            <a:p>
              <a:pPr algn="ctr"/>
              <a:r>
                <a:rPr lang="fr-FR" sz="3600" dirty="0">
                  <a:ln w="0"/>
                  <a:solidFill>
                    <a:schemeClr val="tx1">
                      <a:lumMod val="75000"/>
                      <a:lumOff val="25000"/>
                    </a:schemeClr>
                  </a:solidFill>
                  <a:latin typeface="+mn-lt"/>
                </a:rPr>
                <a:t>S</a:t>
              </a:r>
              <a:endParaRPr lang="fr-FR" sz="3600" b="0" cap="none" spc="0" dirty="0">
                <a:ln w="0"/>
                <a:solidFill>
                  <a:schemeClr val="tx1">
                    <a:lumMod val="75000"/>
                    <a:lumOff val="25000"/>
                  </a:schemeClr>
                </a:solidFill>
                <a:latin typeface="+mn-lt"/>
              </a:endParaRPr>
            </a:p>
          </p:txBody>
        </p:sp>
        <p:sp>
          <p:nvSpPr>
            <p:cNvPr id="11" name="Rectangle 10">
              <a:extLst>
                <a:ext uri="{FF2B5EF4-FFF2-40B4-BE49-F238E27FC236}">
                  <a16:creationId xmlns:a16="http://schemas.microsoft.com/office/drawing/2014/main" id="{D5728BF1-88DA-456D-B5C6-38A5B86F39EF}"/>
                </a:ext>
              </a:extLst>
            </p:cNvPr>
            <p:cNvSpPr/>
            <p:nvPr/>
          </p:nvSpPr>
          <p:spPr>
            <a:xfrm>
              <a:off x="8809832" y="7492043"/>
              <a:ext cx="580445" cy="798023"/>
            </a:xfrm>
            <a:prstGeom prst="rect">
              <a:avLst/>
            </a:prstGeom>
            <a:noFill/>
          </p:spPr>
          <p:txBody>
            <a:bodyPr wrap="none" lIns="91440" tIns="45720" rIns="91440" bIns="45720">
              <a:spAutoFit/>
            </a:bodyPr>
            <a:lstStyle/>
            <a:p>
              <a:pPr algn="ctr"/>
              <a:r>
                <a:rPr lang="fr-FR" sz="3600" b="0" cap="none" spc="0" dirty="0">
                  <a:ln w="0"/>
                  <a:solidFill>
                    <a:schemeClr val="tx1">
                      <a:lumMod val="75000"/>
                      <a:lumOff val="25000"/>
                    </a:schemeClr>
                  </a:solidFill>
                  <a:latin typeface="+mn-lt"/>
                </a:rPr>
                <a:t>D</a:t>
              </a:r>
            </a:p>
          </p:txBody>
        </p:sp>
        <p:sp>
          <p:nvSpPr>
            <p:cNvPr id="12" name="Rectangle 11">
              <a:extLst>
                <a:ext uri="{FF2B5EF4-FFF2-40B4-BE49-F238E27FC236}">
                  <a16:creationId xmlns:a16="http://schemas.microsoft.com/office/drawing/2014/main" id="{80EA4390-2A53-43E7-B649-09A76750E1DC}"/>
                </a:ext>
              </a:extLst>
            </p:cNvPr>
            <p:cNvSpPr/>
            <p:nvPr/>
          </p:nvSpPr>
          <p:spPr>
            <a:xfrm>
              <a:off x="12091769" y="7420630"/>
              <a:ext cx="519383" cy="798023"/>
            </a:xfrm>
            <a:prstGeom prst="rect">
              <a:avLst/>
            </a:prstGeom>
            <a:noFill/>
          </p:spPr>
          <p:txBody>
            <a:bodyPr wrap="none" lIns="91440" tIns="45720" rIns="91440" bIns="45720">
              <a:spAutoFit/>
            </a:bodyPr>
            <a:lstStyle/>
            <a:p>
              <a:pPr algn="ctr"/>
              <a:r>
                <a:rPr lang="fr-FR" sz="3600" b="0" cap="none" spc="0" dirty="0">
                  <a:ln w="0"/>
                  <a:solidFill>
                    <a:schemeClr val="tx1">
                      <a:lumMod val="75000"/>
                      <a:lumOff val="25000"/>
                    </a:schemeClr>
                  </a:solidFill>
                  <a:latin typeface="+mn-lt"/>
                </a:rPr>
                <a:t>C</a:t>
              </a:r>
            </a:p>
          </p:txBody>
        </p:sp>
        <p:sp>
          <p:nvSpPr>
            <p:cNvPr id="13" name="Rectangle 12">
              <a:extLst>
                <a:ext uri="{FF2B5EF4-FFF2-40B4-BE49-F238E27FC236}">
                  <a16:creationId xmlns:a16="http://schemas.microsoft.com/office/drawing/2014/main" id="{7D41EE7C-C707-44C9-A621-556187F8177A}"/>
                </a:ext>
              </a:extLst>
            </p:cNvPr>
            <p:cNvSpPr/>
            <p:nvPr/>
          </p:nvSpPr>
          <p:spPr>
            <a:xfrm>
              <a:off x="12154893" y="4512961"/>
              <a:ext cx="521179" cy="798023"/>
            </a:xfrm>
            <a:prstGeom prst="rect">
              <a:avLst/>
            </a:prstGeom>
            <a:noFill/>
          </p:spPr>
          <p:txBody>
            <a:bodyPr wrap="none" lIns="91440" tIns="45720" rIns="91440" bIns="45720">
              <a:spAutoFit/>
            </a:bodyPr>
            <a:lstStyle/>
            <a:p>
              <a:pPr algn="ctr"/>
              <a:r>
                <a:rPr lang="fr-FR" sz="3600" b="0" cap="none" spc="0" dirty="0">
                  <a:ln w="0"/>
                  <a:solidFill>
                    <a:schemeClr val="tx1">
                      <a:lumMod val="75000"/>
                      <a:lumOff val="25000"/>
                    </a:schemeClr>
                  </a:solidFill>
                  <a:latin typeface="+mn-lt"/>
                </a:rPr>
                <a:t>F</a:t>
              </a:r>
            </a:p>
          </p:txBody>
        </p:sp>
      </p:grpSp>
      <p:sp>
        <p:nvSpPr>
          <p:cNvPr id="31" name="Rectangle: Rounded Corners 30">
            <a:extLst>
              <a:ext uri="{FF2B5EF4-FFF2-40B4-BE49-F238E27FC236}">
                <a16:creationId xmlns:a16="http://schemas.microsoft.com/office/drawing/2014/main" id="{3923E047-55F3-4C30-90BF-9EFDE6EE3D2A}"/>
              </a:ext>
            </a:extLst>
          </p:cNvPr>
          <p:cNvSpPr/>
          <p:nvPr/>
        </p:nvSpPr>
        <p:spPr>
          <a:xfrm>
            <a:off x="2643952" y="2792856"/>
            <a:ext cx="1949164" cy="70788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b="1" dirty="0">
                <a:solidFill>
                  <a:schemeClr val="bg1"/>
                </a:solidFill>
                <a:latin typeface="+mj-lt"/>
              </a:rPr>
              <a:t>base</a:t>
            </a:r>
            <a:endParaRPr lang="fr-FR" sz="3200" b="1" baseline="30000" dirty="0">
              <a:solidFill>
                <a:schemeClr val="bg1"/>
              </a:solidFill>
              <a:latin typeface="+mj-lt"/>
            </a:endParaRPr>
          </a:p>
        </p:txBody>
      </p:sp>
    </p:spTree>
    <p:custDataLst>
      <p:tags r:id="rId1"/>
    </p:custDataLst>
    <p:extLst>
      <p:ext uri="{BB962C8B-B14F-4D97-AF65-F5344CB8AC3E}">
        <p14:creationId xmlns:p14="http://schemas.microsoft.com/office/powerpoint/2010/main" val="427030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animEffect transition="in" filter="fade">
                                      <p:cBhvr>
                                        <p:cTn id="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defRPr sz="3200">
                <a:solidFill>
                  <a:schemeClr val="bg1"/>
                </a:solidFill>
                <a:latin typeface="Comic Sans MS"/>
              </a:defRPr>
            </a:lvl2pPr>
          </a:lstStyle>
          <a:p>
            <a:pPr lvl="1"/>
            <a:r>
              <a:rPr lang="fr-FR" b="1" dirty="0">
                <a:sym typeface="Comic Sans MS"/>
              </a:rPr>
              <a:t>Utilisez la figure pour compléter.</a:t>
            </a:r>
            <a:endParaRPr lang="fr-FR" b="1" dirty="0"/>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5"/>
            <a:ext cx="7821256" cy="2349821"/>
          </a:xfrm>
          <a:prstGeom prst="rect">
            <a:avLst/>
          </a:prstGeom>
        </p:spPr>
        <p:txBody>
          <a:bodyPr vert="horz" lIns="91440" tIns="45720" rIns="91440" bIns="45720" rtlCol="0" anchor="t">
            <a:normAutofit fontScale="92500" lnSpcReduction="10000"/>
          </a:bodyPr>
          <a:lstStyle>
            <a:defPPr marR="0" lvl="0" algn="l" rtl="0">
              <a:lnSpc>
                <a:spcPct val="100000"/>
              </a:lnSpc>
              <a:spcBef>
                <a:spcPts val="0"/>
              </a:spcBef>
              <a:spcAft>
                <a:spcPts val="0"/>
              </a:spcAft>
            </a:defPPr>
            <a:lvl1pPr marL="0" indent="0" defTabSz="457200" eaLnBrk="1" latinLnBrk="0" hangingPunct="1">
              <a:lnSpc>
                <a:spcPct val="250000"/>
              </a:lnSpc>
              <a:spcBef>
                <a:spcPct val="20000"/>
              </a:spcBef>
              <a:spcAft>
                <a:spcPts val="600"/>
              </a:spcAft>
              <a:buClr>
                <a:schemeClr val="accent1"/>
              </a:buClr>
              <a:buSzPct val="115000"/>
              <a:buNone/>
              <a:defRPr sz="3200" kern="1200">
                <a:solidFill>
                  <a:schemeClr val="tx1">
                    <a:lumMod val="75000"/>
                    <a:lumOff val="25000"/>
                  </a:schemeClr>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fr-FR" sz="3500" dirty="0"/>
              <a:t>FCD est un triangle rectangle puisque</a:t>
            </a:r>
          </a:p>
          <a:p>
            <a:r>
              <a:rPr lang="fr-FR" dirty="0"/>
              <a:t> </a:t>
            </a:r>
          </a:p>
        </p:txBody>
      </p:sp>
      <p:sp>
        <p:nvSpPr>
          <p:cNvPr id="16" name="Rectangle: Rounded Corners 15">
            <a:extLst>
              <a:ext uri="{FF2B5EF4-FFF2-40B4-BE49-F238E27FC236}">
                <a16:creationId xmlns:a16="http://schemas.microsoft.com/office/drawing/2014/main" id="{BF2C2A45-BC65-476D-A91E-82E7B7D7B7FE}"/>
              </a:ext>
            </a:extLst>
          </p:cNvPr>
          <p:cNvSpPr/>
          <p:nvPr/>
        </p:nvSpPr>
        <p:spPr>
          <a:xfrm>
            <a:off x="1385677" y="3353272"/>
            <a:ext cx="3901065"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tx1">
                    <a:lumMod val="75000"/>
                    <a:lumOff val="25000"/>
                  </a:schemeClr>
                </a:solidFill>
                <a:latin typeface="+mj-lt"/>
              </a:rPr>
              <a:t>______</a:t>
            </a:r>
            <a:endParaRPr lang="en-US" sz="3200" b="1" baseline="30000" dirty="0">
              <a:solidFill>
                <a:schemeClr val="tx1">
                  <a:lumMod val="75000"/>
                  <a:lumOff val="25000"/>
                </a:schemeClr>
              </a:solidFill>
              <a:latin typeface="+mj-lt"/>
            </a:endParaRPr>
          </a:p>
        </p:txBody>
      </p:sp>
      <p:grpSp>
        <p:nvGrpSpPr>
          <p:cNvPr id="7" name="Group 6">
            <a:extLst>
              <a:ext uri="{FF2B5EF4-FFF2-40B4-BE49-F238E27FC236}">
                <a16:creationId xmlns:a16="http://schemas.microsoft.com/office/drawing/2014/main" id="{71B315AE-1EF6-4662-B8B0-3C46F0C9AAD1}"/>
              </a:ext>
            </a:extLst>
          </p:cNvPr>
          <p:cNvGrpSpPr/>
          <p:nvPr/>
        </p:nvGrpSpPr>
        <p:grpSpPr>
          <a:xfrm>
            <a:off x="7589215" y="1378856"/>
            <a:ext cx="3398099" cy="5357727"/>
            <a:chOff x="8841008" y="1523205"/>
            <a:chExt cx="3807070" cy="6615168"/>
          </a:xfrm>
        </p:grpSpPr>
        <p:grpSp>
          <p:nvGrpSpPr>
            <p:cNvPr id="8" name="Group 7">
              <a:extLst>
                <a:ext uri="{FF2B5EF4-FFF2-40B4-BE49-F238E27FC236}">
                  <a16:creationId xmlns:a16="http://schemas.microsoft.com/office/drawing/2014/main" id="{58385E10-7E1A-496E-9317-50675DF9A9D1}"/>
                </a:ext>
              </a:extLst>
            </p:cNvPr>
            <p:cNvGrpSpPr/>
            <p:nvPr/>
          </p:nvGrpSpPr>
          <p:grpSpPr>
            <a:xfrm>
              <a:off x="9405477" y="1782166"/>
              <a:ext cx="2743908" cy="6011886"/>
              <a:chOff x="6321959" y="508537"/>
              <a:chExt cx="2743908" cy="6011886"/>
            </a:xfrm>
          </p:grpSpPr>
          <p:grpSp>
            <p:nvGrpSpPr>
              <p:cNvPr id="14" name="Group 13">
                <a:extLst>
                  <a:ext uri="{FF2B5EF4-FFF2-40B4-BE49-F238E27FC236}">
                    <a16:creationId xmlns:a16="http://schemas.microsoft.com/office/drawing/2014/main" id="{888522F4-0F99-4D2C-B3AE-EEDE1D88620B}"/>
                  </a:ext>
                </a:extLst>
              </p:cNvPr>
              <p:cNvGrpSpPr/>
              <p:nvPr/>
            </p:nvGrpSpPr>
            <p:grpSpPr>
              <a:xfrm rot="3624966" flipH="1">
                <a:off x="5951789" y="1056720"/>
                <a:ext cx="3486617" cy="2390251"/>
                <a:chOff x="8308341" y="2525002"/>
                <a:chExt cx="3536401" cy="2340838"/>
              </a:xfrm>
            </p:grpSpPr>
            <p:cxnSp>
              <p:nvCxnSpPr>
                <p:cNvPr id="24" name="Straight Connector 23">
                  <a:extLst>
                    <a:ext uri="{FF2B5EF4-FFF2-40B4-BE49-F238E27FC236}">
                      <a16:creationId xmlns:a16="http://schemas.microsoft.com/office/drawing/2014/main" id="{23F39D9F-1619-49F3-B7A1-B4F5DD12AEFD}"/>
                    </a:ext>
                  </a:extLst>
                </p:cNvPr>
                <p:cNvCxnSpPr>
                  <a:cxnSpLocks/>
                  <a:stCxn id="19" idx="0"/>
                  <a:endCxn id="30" idx="4"/>
                </p:cNvCxnSpPr>
                <p:nvPr/>
              </p:nvCxnSpPr>
              <p:spPr>
                <a:xfrm rot="3624966" flipH="1" flipV="1">
                  <a:off x="9768046" y="2789144"/>
                  <a:ext cx="1355117" cy="27982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725C61B9-8366-4F0D-9739-F905AA84C194}"/>
                    </a:ext>
                  </a:extLst>
                </p:cNvPr>
                <p:cNvCxnSpPr>
                  <a:cxnSpLocks/>
                  <a:stCxn id="20" idx="7"/>
                  <a:endCxn id="30" idx="3"/>
                </p:cNvCxnSpPr>
                <p:nvPr/>
              </p:nvCxnSpPr>
              <p:spPr>
                <a:xfrm rot="3624966" flipV="1">
                  <a:off x="9157642" y="1675701"/>
                  <a:ext cx="1116308" cy="281491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41CF264B-F07B-4292-9A9D-AD8EAB128D29}"/>
                    </a:ext>
                  </a:extLst>
                </p:cNvPr>
                <p:cNvCxnSpPr/>
                <p:nvPr/>
              </p:nvCxnSpPr>
              <p:spPr>
                <a:xfrm rot="10977726" flipV="1">
                  <a:off x="9558786" y="3003161"/>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5D3F44E-ABDD-4417-AF77-A227AF67EFDB}"/>
                    </a:ext>
                  </a:extLst>
                </p:cNvPr>
                <p:cNvCxnSpPr>
                  <a:cxnSpLocks/>
                </p:cNvCxnSpPr>
                <p:nvPr/>
              </p:nvCxnSpPr>
              <p:spPr>
                <a:xfrm rot="20932988">
                  <a:off x="9558970" y="3005739"/>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A669B1A-B917-44BE-A362-07664DFA5F7D}"/>
                    </a:ext>
                  </a:extLst>
                </p:cNvPr>
                <p:cNvCxnSpPr/>
                <p:nvPr/>
              </p:nvCxnSpPr>
              <p:spPr>
                <a:xfrm rot="18772506" flipV="1">
                  <a:off x="10317650" y="4179213"/>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72613F0B-3840-4BA7-8BE8-F09145876AE3}"/>
                    </a:ext>
                  </a:extLst>
                </p:cNvPr>
                <p:cNvCxnSpPr>
                  <a:cxnSpLocks/>
                </p:cNvCxnSpPr>
                <p:nvPr/>
              </p:nvCxnSpPr>
              <p:spPr>
                <a:xfrm rot="7127768">
                  <a:off x="10315555" y="4177700"/>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7EF99516-3921-49FB-9172-BF7C567EDCD4}"/>
                    </a:ext>
                  </a:extLst>
                </p:cNvPr>
                <p:cNvSpPr/>
                <p:nvPr/>
              </p:nvSpPr>
              <p:spPr>
                <a:xfrm rot="2129860">
                  <a:off x="11250965" y="2904586"/>
                  <a:ext cx="124380" cy="98433"/>
                </a:xfrm>
                <a:prstGeom prst="ellipse">
                  <a:avLst/>
                </a:prstGeom>
                <a:solidFill>
                  <a:schemeClr val="tx1">
                    <a:lumMod val="65000"/>
                    <a:lumOff val="3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7" name="Group 16">
                <a:extLst>
                  <a:ext uri="{FF2B5EF4-FFF2-40B4-BE49-F238E27FC236}">
                    <a16:creationId xmlns:a16="http://schemas.microsoft.com/office/drawing/2014/main" id="{51794D41-CE8B-4D0A-B8B5-68BC36D74938}"/>
                  </a:ext>
                </a:extLst>
              </p:cNvPr>
              <p:cNvGrpSpPr/>
              <p:nvPr/>
            </p:nvGrpSpPr>
            <p:grpSpPr>
              <a:xfrm>
                <a:off x="6321959" y="3583655"/>
                <a:ext cx="2743908" cy="2936768"/>
                <a:chOff x="6321959" y="3583655"/>
                <a:chExt cx="2743908" cy="2936768"/>
              </a:xfrm>
            </p:grpSpPr>
            <p:sp>
              <p:nvSpPr>
                <p:cNvPr id="18" name="Rectangle 17">
                  <a:extLst>
                    <a:ext uri="{FF2B5EF4-FFF2-40B4-BE49-F238E27FC236}">
                      <a16:creationId xmlns:a16="http://schemas.microsoft.com/office/drawing/2014/main" id="{607CBB74-7E4B-4EE6-9959-3DB430E82CFD}"/>
                    </a:ext>
                  </a:extLst>
                </p:cNvPr>
                <p:cNvSpPr/>
                <p:nvPr/>
              </p:nvSpPr>
              <p:spPr>
                <a:xfrm>
                  <a:off x="6383273" y="3644798"/>
                  <a:ext cx="2621280" cy="282536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250310B1-9EB8-426D-9A17-95B35EBAF509}"/>
                    </a:ext>
                  </a:extLst>
                </p:cNvPr>
                <p:cNvSpPr/>
                <p:nvPr/>
              </p:nvSpPr>
              <p:spPr>
                <a:xfrm rot="1495106" flipH="1">
                  <a:off x="6321959" y="3583655"/>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6B71F416-BD03-46D5-BDF1-08307712DB74}"/>
                    </a:ext>
                  </a:extLst>
                </p:cNvPr>
                <p:cNvSpPr/>
                <p:nvPr/>
              </p:nvSpPr>
              <p:spPr>
                <a:xfrm rot="1495106" flipH="1">
                  <a:off x="8943238" y="3594542"/>
                  <a:ext cx="122629" cy="10051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BC7919F5-E502-447D-B1B4-6CC7926FF5A5}"/>
                    </a:ext>
                  </a:extLst>
                </p:cNvPr>
                <p:cNvSpPr/>
                <p:nvPr/>
              </p:nvSpPr>
              <p:spPr>
                <a:xfrm rot="1495106" flipH="1">
                  <a:off x="893176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2A85707F-1059-492B-8D5B-C829C3AFA914}"/>
                    </a:ext>
                  </a:extLst>
                </p:cNvPr>
                <p:cNvSpPr/>
                <p:nvPr/>
              </p:nvSpPr>
              <p:spPr>
                <a:xfrm rot="1495106" flipH="1">
                  <a:off x="634237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3" name="Straight Connector 22">
                  <a:extLst>
                    <a:ext uri="{FF2B5EF4-FFF2-40B4-BE49-F238E27FC236}">
                      <a16:creationId xmlns:a16="http://schemas.microsoft.com/office/drawing/2014/main" id="{BC21CAA3-478F-4789-8B65-A76AB91F51AB}"/>
                    </a:ext>
                  </a:extLst>
                </p:cNvPr>
                <p:cNvCxnSpPr>
                  <a:cxnSpLocks/>
                  <a:stCxn id="22" idx="0"/>
                  <a:endCxn id="20" idx="4"/>
                </p:cNvCxnSpPr>
                <p:nvPr/>
              </p:nvCxnSpPr>
              <p:spPr>
                <a:xfrm flipV="1">
                  <a:off x="6422898" y="3690375"/>
                  <a:ext cx="2562441" cy="27342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grpSp>
        </p:grpSp>
        <p:sp>
          <p:nvSpPr>
            <p:cNvPr id="9" name="Rectangle 8">
              <a:extLst>
                <a:ext uri="{FF2B5EF4-FFF2-40B4-BE49-F238E27FC236}">
                  <a16:creationId xmlns:a16="http://schemas.microsoft.com/office/drawing/2014/main" id="{DCC6709D-5080-4190-8F18-6DB8CABE152E}"/>
                </a:ext>
              </a:extLst>
            </p:cNvPr>
            <p:cNvSpPr/>
            <p:nvPr/>
          </p:nvSpPr>
          <p:spPr>
            <a:xfrm>
              <a:off x="10349090" y="1523205"/>
              <a:ext cx="48442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V</a:t>
              </a:r>
            </a:p>
          </p:txBody>
        </p:sp>
        <p:sp>
          <p:nvSpPr>
            <p:cNvPr id="10" name="Rectangle 9">
              <a:extLst>
                <a:ext uri="{FF2B5EF4-FFF2-40B4-BE49-F238E27FC236}">
                  <a16:creationId xmlns:a16="http://schemas.microsoft.com/office/drawing/2014/main" id="{4A3EF5DC-936D-4157-8A04-A09D05F32267}"/>
                </a:ext>
              </a:extLst>
            </p:cNvPr>
            <p:cNvSpPr/>
            <p:nvPr/>
          </p:nvSpPr>
          <p:spPr>
            <a:xfrm>
              <a:off x="8955158" y="4377323"/>
              <a:ext cx="505268"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S</a:t>
              </a:r>
              <a:endParaRPr lang="en-US" sz="3600" b="0" cap="none" spc="0" dirty="0">
                <a:ln w="0"/>
                <a:solidFill>
                  <a:schemeClr val="tx1">
                    <a:lumMod val="75000"/>
                    <a:lumOff val="25000"/>
                  </a:schemeClr>
                </a:solidFill>
                <a:latin typeface="+mn-lt"/>
              </a:endParaRPr>
            </a:p>
          </p:txBody>
        </p:sp>
        <p:sp>
          <p:nvSpPr>
            <p:cNvPr id="11" name="Rectangle 10">
              <a:extLst>
                <a:ext uri="{FF2B5EF4-FFF2-40B4-BE49-F238E27FC236}">
                  <a16:creationId xmlns:a16="http://schemas.microsoft.com/office/drawing/2014/main" id="{ADB4BCAA-06CA-4ED5-8025-4739F5212F5C}"/>
                </a:ext>
              </a:extLst>
            </p:cNvPr>
            <p:cNvSpPr/>
            <p:nvPr/>
          </p:nvSpPr>
          <p:spPr>
            <a:xfrm>
              <a:off x="8841008" y="7492042"/>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12" name="Rectangle 11">
              <a:extLst>
                <a:ext uri="{FF2B5EF4-FFF2-40B4-BE49-F238E27FC236}">
                  <a16:creationId xmlns:a16="http://schemas.microsoft.com/office/drawing/2014/main" id="{B6DD345E-8EBF-45B1-8C41-79162957C66A}"/>
                </a:ext>
              </a:extLst>
            </p:cNvPr>
            <p:cNvSpPr/>
            <p:nvPr/>
          </p:nvSpPr>
          <p:spPr>
            <a:xfrm>
              <a:off x="12113254" y="742063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3" name="Rectangle 12">
              <a:extLst>
                <a:ext uri="{FF2B5EF4-FFF2-40B4-BE49-F238E27FC236}">
                  <a16:creationId xmlns:a16="http://schemas.microsoft.com/office/drawing/2014/main" id="{3C7A042E-45A9-44A8-8E0B-C2884BC30084}"/>
                </a:ext>
              </a:extLst>
            </p:cNvPr>
            <p:cNvSpPr/>
            <p:nvPr/>
          </p:nvSpPr>
          <p:spPr>
            <a:xfrm>
              <a:off x="12182886" y="4512961"/>
              <a:ext cx="4651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grpSp>
      <p:sp>
        <p:nvSpPr>
          <p:cNvPr id="31" name="Rectangle: Rounded Corners 30">
            <a:extLst>
              <a:ext uri="{FF2B5EF4-FFF2-40B4-BE49-F238E27FC236}">
                <a16:creationId xmlns:a16="http://schemas.microsoft.com/office/drawing/2014/main" id="{A0EE5D9E-991C-4BFC-8016-173C25EA9A8D}"/>
              </a:ext>
            </a:extLst>
          </p:cNvPr>
          <p:cNvSpPr/>
          <p:nvPr/>
        </p:nvSpPr>
        <p:spPr>
          <a:xfrm>
            <a:off x="1385677" y="3353272"/>
            <a:ext cx="4251110" cy="70788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b="1" dirty="0">
                <a:solidFill>
                  <a:schemeClr val="bg1"/>
                </a:solidFill>
                <a:latin typeface="+mj-lt"/>
              </a:rPr>
              <a:t>il a un angle droit</a:t>
            </a:r>
          </a:p>
        </p:txBody>
      </p:sp>
    </p:spTree>
    <p:custDataLst>
      <p:tags r:id="rId2"/>
    </p:custDataLst>
    <p:extLst>
      <p:ext uri="{BB962C8B-B14F-4D97-AF65-F5344CB8AC3E}">
        <p14:creationId xmlns:p14="http://schemas.microsoft.com/office/powerpoint/2010/main" val="2250518794"/>
      </p:ext>
    </p:extLst>
  </p:cSld>
  <p:clrMapOvr>
    <a:overrideClrMapping bg1="lt1" tx1="dk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animEffect transition="in" filter="fade">
                                      <p:cBhvr>
                                        <p:cTn id="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defRPr sz="3200">
                <a:solidFill>
                  <a:schemeClr val="bg1"/>
                </a:solidFill>
                <a:latin typeface="Comic Sans MS"/>
              </a:defRPr>
            </a:lvl2pPr>
          </a:lstStyle>
          <a:p>
            <a:pPr lvl="1"/>
            <a:r>
              <a:rPr lang="fr-FR" b="1" dirty="0">
                <a:sym typeface="Comic Sans MS"/>
              </a:rPr>
              <a:t>Utilisez la figure pour compléter.</a:t>
            </a:r>
            <a:endParaRPr lang="fr-FR" b="1" dirty="0"/>
          </a:p>
        </p:txBody>
      </p:sp>
      <mc:AlternateContent xmlns:mc="http://schemas.openxmlformats.org/markup-compatibility/2006" xmlns:a14="http://schemas.microsoft.com/office/drawing/2010/main">
        <mc:Choice Requires="a14">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5"/>
                <a:ext cx="7821256" cy="3072836"/>
              </a:xfrm>
              <a:prstGeom prst="rect">
                <a:avLst/>
              </a:prstGeom>
            </p:spPr>
            <p:txBody>
              <a:bodyPr vert="horz" lIns="91440" tIns="45720" rIns="91440" bIns="45720" rtlCol="0" anchor="t">
                <a:normAutofit/>
              </a:bodyPr>
              <a:lstStyle>
                <a:defPPr marR="0" lvl="0" algn="l" rtl="0">
                  <a:lnSpc>
                    <a:spcPct val="100000"/>
                  </a:lnSpc>
                  <a:spcBef>
                    <a:spcPts val="0"/>
                  </a:spcBef>
                  <a:spcAft>
                    <a:spcPts val="0"/>
                  </a:spcAft>
                </a:defPPr>
                <a:lvl1pPr marL="0" indent="0" defTabSz="457200" eaLnBrk="1" latinLnBrk="0" hangingPunct="1">
                  <a:lnSpc>
                    <a:spcPct val="250000"/>
                  </a:lnSpc>
                  <a:spcBef>
                    <a:spcPct val="20000"/>
                  </a:spcBef>
                  <a:spcAft>
                    <a:spcPts val="600"/>
                  </a:spcAft>
                  <a:buClr>
                    <a:schemeClr val="accent1"/>
                  </a:buClr>
                  <a:buSzPct val="115000"/>
                  <a:buNone/>
                  <a:defRPr sz="3200" kern="1200">
                    <a:solidFill>
                      <a:schemeClr val="tx1">
                        <a:lumMod val="75000"/>
                        <a:lumOff val="25000"/>
                      </a:schemeClr>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fr-FR" dirty="0">
                    <a:latin typeface="+mj-lt"/>
                  </a:rPr>
                  <a:t>Les côtés de l’angle </a:t>
                </a:r>
                <a14:m>
                  <m:oMath xmlns:m="http://schemas.openxmlformats.org/officeDocument/2006/math">
                    <m:acc>
                      <m:accPr>
                        <m:chr m:val="̂"/>
                        <m:ctrlPr>
                          <a:rPr lang="fr-FR" i="1">
                            <a:latin typeface="Cambria Math" panose="02040503050406030204" pitchFamily="18" charset="0"/>
                          </a:rPr>
                        </m:ctrlPr>
                      </m:accPr>
                      <m:e>
                        <m:r>
                          <a:rPr lang="fr-FR">
                            <a:latin typeface="Cambria Math" panose="02040503050406030204" pitchFamily="18" charset="0"/>
                          </a:rPr>
                          <m:t>𝑭𝑪𝑫</m:t>
                        </m:r>
                      </m:e>
                    </m:acc>
                  </m:oMath>
                </a14:m>
                <a:r>
                  <a:rPr lang="fr-FR" dirty="0">
                    <a:latin typeface="+mj-lt"/>
                  </a:rPr>
                  <a:t> </a:t>
                </a:r>
              </a:p>
              <a:p>
                <a:r>
                  <a:rPr lang="fr-FR" dirty="0">
                    <a:latin typeface="+mj-lt"/>
                  </a:rPr>
                  <a:t>sont                   et  </a:t>
                </a:r>
              </a:p>
            </p:txBody>
          </p:sp>
        </mc:Choice>
        <mc:Fallback xmlns="">
          <p:sp>
            <p:nvSpPr>
              <p:cNvPr id="15" name="Subtitle 2">
                <a:extLst>
                  <a:ext uri="{FF2B5EF4-FFF2-40B4-BE49-F238E27FC236}">
                    <a16:creationId xmlns:a16="http://schemas.microsoft.com/office/drawing/2014/main" xmlns="" xmlns:a14="http://schemas.microsoft.com/office/drawing/2010/main" id="{DEDA19AC-106F-4455-AD49-5BBA5EC26DED}"/>
                  </a:ext>
                </a:extLst>
              </p:cNvPr>
              <p:cNvSpPr txBox="1">
                <a:spLocks noRot="1" noChangeAspect="1" noMove="1" noResize="1" noEditPoints="1" noAdjustHandles="1" noChangeArrowheads="1" noChangeShapeType="1" noTextEdit="1"/>
              </p:cNvSpPr>
              <p:nvPr/>
            </p:nvSpPr>
            <p:spPr>
              <a:xfrm>
                <a:off x="289811" y="1754345"/>
                <a:ext cx="7821256" cy="3072836"/>
              </a:xfrm>
              <a:prstGeom prst="rect">
                <a:avLst/>
              </a:prstGeom>
              <a:blipFill rotWithShape="1">
                <a:blip r:embed="rId4"/>
                <a:stretch>
                  <a:fillRect l="-2027"/>
                </a:stretch>
              </a:blipFill>
            </p:spPr>
            <p:txBody>
              <a:bodyPr/>
              <a:lstStyle/>
              <a:p>
                <a:r>
                  <a:rPr lang="en-US">
                    <a:noFill/>
                  </a:rPr>
                  <a:t> </a:t>
                </a:r>
              </a:p>
            </p:txBody>
          </p:sp>
        </mc:Fallback>
      </mc:AlternateContent>
      <p:sp>
        <p:nvSpPr>
          <p:cNvPr id="16" name="Rectangle: Rounded Corners 15">
            <a:extLst>
              <a:ext uri="{FF2B5EF4-FFF2-40B4-BE49-F238E27FC236}">
                <a16:creationId xmlns:a16="http://schemas.microsoft.com/office/drawing/2014/main" id="{BF2C2A45-BC65-476D-A91E-82E7B7D7B7FE}"/>
              </a:ext>
            </a:extLst>
          </p:cNvPr>
          <p:cNvSpPr/>
          <p:nvPr/>
        </p:nvSpPr>
        <p:spPr>
          <a:xfrm>
            <a:off x="1261868" y="3659369"/>
            <a:ext cx="1970430"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b="1" dirty="0">
                <a:solidFill>
                  <a:schemeClr val="tx1">
                    <a:lumMod val="75000"/>
                    <a:lumOff val="25000"/>
                  </a:schemeClr>
                </a:solidFill>
                <a:latin typeface="+mj-lt"/>
              </a:rPr>
              <a:t>______</a:t>
            </a:r>
            <a:endParaRPr lang="fr-FR" sz="3200" b="1" baseline="30000" dirty="0">
              <a:solidFill>
                <a:schemeClr val="tx1">
                  <a:lumMod val="75000"/>
                  <a:lumOff val="25000"/>
                </a:schemeClr>
              </a:solidFill>
              <a:latin typeface="+mj-lt"/>
            </a:endParaRPr>
          </a:p>
        </p:txBody>
      </p:sp>
      <p:sp>
        <p:nvSpPr>
          <p:cNvPr id="6" name="Rectangle: Rounded Corners 5">
            <a:extLst>
              <a:ext uri="{FF2B5EF4-FFF2-40B4-BE49-F238E27FC236}">
                <a16:creationId xmlns:a16="http://schemas.microsoft.com/office/drawing/2014/main" id="{FF796499-3E18-4E1F-BF4A-A3B32399AC55}"/>
              </a:ext>
            </a:extLst>
          </p:cNvPr>
          <p:cNvSpPr/>
          <p:nvPr/>
        </p:nvSpPr>
        <p:spPr>
          <a:xfrm>
            <a:off x="4314878" y="3659369"/>
            <a:ext cx="1970430"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b="1" dirty="0">
                <a:solidFill>
                  <a:schemeClr val="tx1">
                    <a:lumMod val="75000"/>
                    <a:lumOff val="25000"/>
                  </a:schemeClr>
                </a:solidFill>
                <a:latin typeface="+mj-lt"/>
              </a:rPr>
              <a:t>______</a:t>
            </a:r>
            <a:endParaRPr lang="fr-FR" sz="3200" b="1" baseline="30000" dirty="0">
              <a:solidFill>
                <a:schemeClr val="tx1">
                  <a:lumMod val="75000"/>
                  <a:lumOff val="25000"/>
                </a:schemeClr>
              </a:solidFill>
              <a:latin typeface="+mj-lt"/>
            </a:endParaRPr>
          </a:p>
        </p:txBody>
      </p:sp>
      <p:grpSp>
        <p:nvGrpSpPr>
          <p:cNvPr id="8" name="Group 7">
            <a:extLst>
              <a:ext uri="{FF2B5EF4-FFF2-40B4-BE49-F238E27FC236}">
                <a16:creationId xmlns:a16="http://schemas.microsoft.com/office/drawing/2014/main" id="{03337E0B-A899-4592-BF11-ADFFC425EB5F}"/>
              </a:ext>
            </a:extLst>
          </p:cNvPr>
          <p:cNvGrpSpPr/>
          <p:nvPr/>
        </p:nvGrpSpPr>
        <p:grpSpPr>
          <a:xfrm>
            <a:off x="7561389" y="1378856"/>
            <a:ext cx="3450913" cy="5480586"/>
            <a:chOff x="8809832" y="1523205"/>
            <a:chExt cx="3866240" cy="6766861"/>
          </a:xfrm>
        </p:grpSpPr>
        <p:grpSp>
          <p:nvGrpSpPr>
            <p:cNvPr id="9" name="Group 8">
              <a:extLst>
                <a:ext uri="{FF2B5EF4-FFF2-40B4-BE49-F238E27FC236}">
                  <a16:creationId xmlns:a16="http://schemas.microsoft.com/office/drawing/2014/main" id="{49FFDB42-0CEE-47DE-BAF5-364D4336FEC9}"/>
                </a:ext>
              </a:extLst>
            </p:cNvPr>
            <p:cNvGrpSpPr/>
            <p:nvPr/>
          </p:nvGrpSpPr>
          <p:grpSpPr>
            <a:xfrm>
              <a:off x="9405477" y="1782166"/>
              <a:ext cx="2743908" cy="6011886"/>
              <a:chOff x="6321959" y="508537"/>
              <a:chExt cx="2743908" cy="6011886"/>
            </a:xfrm>
          </p:grpSpPr>
          <p:grpSp>
            <p:nvGrpSpPr>
              <p:cNvPr id="17" name="Group 16">
                <a:extLst>
                  <a:ext uri="{FF2B5EF4-FFF2-40B4-BE49-F238E27FC236}">
                    <a16:creationId xmlns:a16="http://schemas.microsoft.com/office/drawing/2014/main" id="{6FCF0CE5-9B98-4C18-9856-4F8D56D708F4}"/>
                  </a:ext>
                </a:extLst>
              </p:cNvPr>
              <p:cNvGrpSpPr/>
              <p:nvPr/>
            </p:nvGrpSpPr>
            <p:grpSpPr>
              <a:xfrm rot="3624966" flipH="1">
                <a:off x="5951789" y="1056720"/>
                <a:ext cx="3486617" cy="2390251"/>
                <a:chOff x="8308341" y="2525002"/>
                <a:chExt cx="3536401" cy="2340838"/>
              </a:xfrm>
            </p:grpSpPr>
            <p:cxnSp>
              <p:nvCxnSpPr>
                <p:cNvPr id="25" name="Straight Connector 24">
                  <a:extLst>
                    <a:ext uri="{FF2B5EF4-FFF2-40B4-BE49-F238E27FC236}">
                      <a16:creationId xmlns:a16="http://schemas.microsoft.com/office/drawing/2014/main" id="{95C0A3CE-AD3D-4838-932C-6F3013C418D4}"/>
                    </a:ext>
                  </a:extLst>
                </p:cNvPr>
                <p:cNvCxnSpPr>
                  <a:cxnSpLocks/>
                  <a:stCxn id="20" idx="0"/>
                  <a:endCxn id="31" idx="4"/>
                </p:cNvCxnSpPr>
                <p:nvPr/>
              </p:nvCxnSpPr>
              <p:spPr>
                <a:xfrm rot="3624966" flipH="1" flipV="1">
                  <a:off x="9768046" y="2789144"/>
                  <a:ext cx="1355117" cy="27982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326E3F28-7262-45B6-9B61-04326C6B2C0B}"/>
                    </a:ext>
                  </a:extLst>
                </p:cNvPr>
                <p:cNvCxnSpPr>
                  <a:cxnSpLocks/>
                  <a:stCxn id="21" idx="7"/>
                  <a:endCxn id="31" idx="3"/>
                </p:cNvCxnSpPr>
                <p:nvPr/>
              </p:nvCxnSpPr>
              <p:spPr>
                <a:xfrm rot="3624966" flipV="1">
                  <a:off x="9157642" y="1675701"/>
                  <a:ext cx="1116308" cy="281491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FCA9AA23-ADE5-4CEE-9500-328268867EDF}"/>
                    </a:ext>
                  </a:extLst>
                </p:cNvPr>
                <p:cNvCxnSpPr/>
                <p:nvPr/>
              </p:nvCxnSpPr>
              <p:spPr>
                <a:xfrm rot="10977726" flipV="1">
                  <a:off x="9558786" y="3003161"/>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5DB889E6-FB9B-4236-9E9A-A246BEDB5A39}"/>
                    </a:ext>
                  </a:extLst>
                </p:cNvPr>
                <p:cNvCxnSpPr>
                  <a:cxnSpLocks/>
                </p:cNvCxnSpPr>
                <p:nvPr/>
              </p:nvCxnSpPr>
              <p:spPr>
                <a:xfrm rot="20932988">
                  <a:off x="9558970" y="3005739"/>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D40334F-FD4A-460F-965F-2DB913AD10CB}"/>
                    </a:ext>
                  </a:extLst>
                </p:cNvPr>
                <p:cNvCxnSpPr/>
                <p:nvPr/>
              </p:nvCxnSpPr>
              <p:spPr>
                <a:xfrm rot="18772506" flipV="1">
                  <a:off x="10317650" y="4179213"/>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1366083B-007B-43D0-945E-5878C49841E8}"/>
                    </a:ext>
                  </a:extLst>
                </p:cNvPr>
                <p:cNvCxnSpPr>
                  <a:cxnSpLocks/>
                </p:cNvCxnSpPr>
                <p:nvPr/>
              </p:nvCxnSpPr>
              <p:spPr>
                <a:xfrm rot="7127768">
                  <a:off x="10315555" y="4177700"/>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8CF63225-34CD-4C15-9317-218AEAFC4F23}"/>
                    </a:ext>
                  </a:extLst>
                </p:cNvPr>
                <p:cNvSpPr/>
                <p:nvPr/>
              </p:nvSpPr>
              <p:spPr>
                <a:xfrm rot="2129860">
                  <a:off x="11250965" y="2904586"/>
                  <a:ext cx="124380" cy="98433"/>
                </a:xfrm>
                <a:prstGeom prst="ellipse">
                  <a:avLst/>
                </a:prstGeom>
                <a:solidFill>
                  <a:schemeClr val="tx1">
                    <a:lumMod val="65000"/>
                    <a:lumOff val="3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grpSp>
            <p:nvGrpSpPr>
              <p:cNvPr id="18" name="Group 17">
                <a:extLst>
                  <a:ext uri="{FF2B5EF4-FFF2-40B4-BE49-F238E27FC236}">
                    <a16:creationId xmlns:a16="http://schemas.microsoft.com/office/drawing/2014/main" id="{27BA975B-CF60-4D6E-B0A5-38CEDD173E68}"/>
                  </a:ext>
                </a:extLst>
              </p:cNvPr>
              <p:cNvGrpSpPr/>
              <p:nvPr/>
            </p:nvGrpSpPr>
            <p:grpSpPr>
              <a:xfrm>
                <a:off x="6321959" y="3583655"/>
                <a:ext cx="2743908" cy="2936768"/>
                <a:chOff x="6321959" y="3583655"/>
                <a:chExt cx="2743908" cy="2936768"/>
              </a:xfrm>
            </p:grpSpPr>
            <p:sp>
              <p:nvSpPr>
                <p:cNvPr id="19" name="Rectangle 18">
                  <a:extLst>
                    <a:ext uri="{FF2B5EF4-FFF2-40B4-BE49-F238E27FC236}">
                      <a16:creationId xmlns:a16="http://schemas.microsoft.com/office/drawing/2014/main" id="{D8FC1C91-3394-4953-9685-9A78CDEEFB9A}"/>
                    </a:ext>
                  </a:extLst>
                </p:cNvPr>
                <p:cNvSpPr/>
                <p:nvPr/>
              </p:nvSpPr>
              <p:spPr>
                <a:xfrm>
                  <a:off x="6383273" y="3644798"/>
                  <a:ext cx="2621280" cy="282536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Oval 19">
                  <a:extLst>
                    <a:ext uri="{FF2B5EF4-FFF2-40B4-BE49-F238E27FC236}">
                      <a16:creationId xmlns:a16="http://schemas.microsoft.com/office/drawing/2014/main" id="{EFA891BC-009F-476A-ABAB-0DA1615B8079}"/>
                    </a:ext>
                  </a:extLst>
                </p:cNvPr>
                <p:cNvSpPr/>
                <p:nvPr/>
              </p:nvSpPr>
              <p:spPr>
                <a:xfrm rot="1495106" flipH="1">
                  <a:off x="6321959" y="3583655"/>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1" name="Oval 20">
                  <a:extLst>
                    <a:ext uri="{FF2B5EF4-FFF2-40B4-BE49-F238E27FC236}">
                      <a16:creationId xmlns:a16="http://schemas.microsoft.com/office/drawing/2014/main" id="{C28E16EA-474A-4DA3-9D5B-94F126532F57}"/>
                    </a:ext>
                  </a:extLst>
                </p:cNvPr>
                <p:cNvSpPr/>
                <p:nvPr/>
              </p:nvSpPr>
              <p:spPr>
                <a:xfrm rot="1495106" flipH="1">
                  <a:off x="8943238" y="3594542"/>
                  <a:ext cx="122629" cy="10051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2" name="Oval 21">
                  <a:extLst>
                    <a:ext uri="{FF2B5EF4-FFF2-40B4-BE49-F238E27FC236}">
                      <a16:creationId xmlns:a16="http://schemas.microsoft.com/office/drawing/2014/main" id="{D51D6F1B-5156-4CBF-A213-69F6C4BDD473}"/>
                    </a:ext>
                  </a:extLst>
                </p:cNvPr>
                <p:cNvSpPr/>
                <p:nvPr/>
              </p:nvSpPr>
              <p:spPr>
                <a:xfrm rot="1495106" flipH="1">
                  <a:off x="893176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3" name="Oval 22">
                  <a:extLst>
                    <a:ext uri="{FF2B5EF4-FFF2-40B4-BE49-F238E27FC236}">
                      <a16:creationId xmlns:a16="http://schemas.microsoft.com/office/drawing/2014/main" id="{85ABCF1F-C482-49D2-828A-B062A2A91A2E}"/>
                    </a:ext>
                  </a:extLst>
                </p:cNvPr>
                <p:cNvSpPr/>
                <p:nvPr/>
              </p:nvSpPr>
              <p:spPr>
                <a:xfrm rot="1495106" flipH="1">
                  <a:off x="634237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4" name="Straight Connector 23">
                  <a:extLst>
                    <a:ext uri="{FF2B5EF4-FFF2-40B4-BE49-F238E27FC236}">
                      <a16:creationId xmlns:a16="http://schemas.microsoft.com/office/drawing/2014/main" id="{C4A31A56-A931-4353-9904-B03DF3D1C5DB}"/>
                    </a:ext>
                  </a:extLst>
                </p:cNvPr>
                <p:cNvCxnSpPr>
                  <a:cxnSpLocks/>
                  <a:stCxn id="23" idx="0"/>
                  <a:endCxn id="21" idx="4"/>
                </p:cNvCxnSpPr>
                <p:nvPr/>
              </p:nvCxnSpPr>
              <p:spPr>
                <a:xfrm flipV="1">
                  <a:off x="6422898" y="3690375"/>
                  <a:ext cx="2562441" cy="27342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grpSp>
        </p:grpSp>
        <p:sp>
          <p:nvSpPr>
            <p:cNvPr id="10" name="Rectangle 9">
              <a:extLst>
                <a:ext uri="{FF2B5EF4-FFF2-40B4-BE49-F238E27FC236}">
                  <a16:creationId xmlns:a16="http://schemas.microsoft.com/office/drawing/2014/main" id="{F900F1A8-8A28-4414-ABB9-C90C6DF72765}"/>
                </a:ext>
              </a:extLst>
            </p:cNvPr>
            <p:cNvSpPr/>
            <p:nvPr/>
          </p:nvSpPr>
          <p:spPr>
            <a:xfrm>
              <a:off x="10319940" y="1523205"/>
              <a:ext cx="542730" cy="798023"/>
            </a:xfrm>
            <a:prstGeom prst="rect">
              <a:avLst/>
            </a:prstGeom>
            <a:noFill/>
          </p:spPr>
          <p:txBody>
            <a:bodyPr wrap="none" lIns="91440" tIns="45720" rIns="91440" bIns="45720">
              <a:spAutoFit/>
            </a:bodyPr>
            <a:lstStyle/>
            <a:p>
              <a:pPr algn="ctr"/>
              <a:r>
                <a:rPr lang="fr-FR" sz="3600" b="0" cap="none" spc="0" dirty="0">
                  <a:ln w="0"/>
                  <a:solidFill>
                    <a:schemeClr val="tx1">
                      <a:lumMod val="75000"/>
                      <a:lumOff val="25000"/>
                    </a:schemeClr>
                  </a:solidFill>
                  <a:latin typeface="+mn-lt"/>
                </a:rPr>
                <a:t>V</a:t>
              </a:r>
            </a:p>
          </p:txBody>
        </p:sp>
        <p:sp>
          <p:nvSpPr>
            <p:cNvPr id="11" name="Rectangle 10">
              <a:extLst>
                <a:ext uri="{FF2B5EF4-FFF2-40B4-BE49-F238E27FC236}">
                  <a16:creationId xmlns:a16="http://schemas.microsoft.com/office/drawing/2014/main" id="{BFEB4669-C8CA-461B-92F2-C8DA4E3BAD5D}"/>
                </a:ext>
              </a:extLst>
            </p:cNvPr>
            <p:cNvSpPr/>
            <p:nvPr/>
          </p:nvSpPr>
          <p:spPr>
            <a:xfrm>
              <a:off x="8924754" y="4377323"/>
              <a:ext cx="566077" cy="798023"/>
            </a:xfrm>
            <a:prstGeom prst="rect">
              <a:avLst/>
            </a:prstGeom>
            <a:noFill/>
          </p:spPr>
          <p:txBody>
            <a:bodyPr wrap="none" lIns="91440" tIns="45720" rIns="91440" bIns="45720">
              <a:spAutoFit/>
            </a:bodyPr>
            <a:lstStyle/>
            <a:p>
              <a:pPr algn="ctr"/>
              <a:r>
                <a:rPr lang="fr-FR" sz="3600" dirty="0">
                  <a:ln w="0"/>
                  <a:solidFill>
                    <a:schemeClr val="tx1">
                      <a:lumMod val="75000"/>
                      <a:lumOff val="25000"/>
                    </a:schemeClr>
                  </a:solidFill>
                  <a:latin typeface="+mn-lt"/>
                </a:rPr>
                <a:t>S</a:t>
              </a:r>
              <a:endParaRPr lang="fr-FR" sz="3600" b="0" cap="none" spc="0" dirty="0">
                <a:ln w="0"/>
                <a:solidFill>
                  <a:schemeClr val="tx1">
                    <a:lumMod val="75000"/>
                    <a:lumOff val="25000"/>
                  </a:schemeClr>
                </a:solidFill>
                <a:latin typeface="+mn-lt"/>
              </a:endParaRPr>
            </a:p>
          </p:txBody>
        </p:sp>
        <p:sp>
          <p:nvSpPr>
            <p:cNvPr id="12" name="Rectangle 11">
              <a:extLst>
                <a:ext uri="{FF2B5EF4-FFF2-40B4-BE49-F238E27FC236}">
                  <a16:creationId xmlns:a16="http://schemas.microsoft.com/office/drawing/2014/main" id="{CA8F6DD6-1CAB-4177-92C9-F38613EA5D84}"/>
                </a:ext>
              </a:extLst>
            </p:cNvPr>
            <p:cNvSpPr/>
            <p:nvPr/>
          </p:nvSpPr>
          <p:spPr>
            <a:xfrm>
              <a:off x="8809832" y="7492043"/>
              <a:ext cx="580445" cy="798023"/>
            </a:xfrm>
            <a:prstGeom prst="rect">
              <a:avLst/>
            </a:prstGeom>
            <a:noFill/>
          </p:spPr>
          <p:txBody>
            <a:bodyPr wrap="none" lIns="91440" tIns="45720" rIns="91440" bIns="45720">
              <a:spAutoFit/>
            </a:bodyPr>
            <a:lstStyle/>
            <a:p>
              <a:pPr algn="ctr"/>
              <a:r>
                <a:rPr lang="fr-FR" sz="3600" b="0" cap="none" spc="0" dirty="0">
                  <a:ln w="0"/>
                  <a:solidFill>
                    <a:schemeClr val="tx1">
                      <a:lumMod val="75000"/>
                      <a:lumOff val="25000"/>
                    </a:schemeClr>
                  </a:solidFill>
                  <a:latin typeface="+mn-lt"/>
                </a:rPr>
                <a:t>D</a:t>
              </a:r>
            </a:p>
          </p:txBody>
        </p:sp>
        <p:sp>
          <p:nvSpPr>
            <p:cNvPr id="13" name="Rectangle 12">
              <a:extLst>
                <a:ext uri="{FF2B5EF4-FFF2-40B4-BE49-F238E27FC236}">
                  <a16:creationId xmlns:a16="http://schemas.microsoft.com/office/drawing/2014/main" id="{A163E010-9F3D-4589-A8C2-C8B8BF7ABC66}"/>
                </a:ext>
              </a:extLst>
            </p:cNvPr>
            <p:cNvSpPr/>
            <p:nvPr/>
          </p:nvSpPr>
          <p:spPr>
            <a:xfrm>
              <a:off x="12091769" y="7420630"/>
              <a:ext cx="519383" cy="798023"/>
            </a:xfrm>
            <a:prstGeom prst="rect">
              <a:avLst/>
            </a:prstGeom>
            <a:noFill/>
          </p:spPr>
          <p:txBody>
            <a:bodyPr wrap="none" lIns="91440" tIns="45720" rIns="91440" bIns="45720">
              <a:spAutoFit/>
            </a:bodyPr>
            <a:lstStyle/>
            <a:p>
              <a:pPr algn="ctr"/>
              <a:r>
                <a:rPr lang="fr-FR" sz="3600" b="0" cap="none" spc="0" dirty="0">
                  <a:ln w="0"/>
                  <a:solidFill>
                    <a:schemeClr val="tx1">
                      <a:lumMod val="75000"/>
                      <a:lumOff val="25000"/>
                    </a:schemeClr>
                  </a:solidFill>
                  <a:latin typeface="+mn-lt"/>
                </a:rPr>
                <a:t>C</a:t>
              </a:r>
            </a:p>
          </p:txBody>
        </p:sp>
        <p:sp>
          <p:nvSpPr>
            <p:cNvPr id="14" name="Rectangle 13">
              <a:extLst>
                <a:ext uri="{FF2B5EF4-FFF2-40B4-BE49-F238E27FC236}">
                  <a16:creationId xmlns:a16="http://schemas.microsoft.com/office/drawing/2014/main" id="{545AD426-4385-4281-8462-EB546E5D6417}"/>
                </a:ext>
              </a:extLst>
            </p:cNvPr>
            <p:cNvSpPr/>
            <p:nvPr/>
          </p:nvSpPr>
          <p:spPr>
            <a:xfrm>
              <a:off x="12154893" y="4512961"/>
              <a:ext cx="521179" cy="798023"/>
            </a:xfrm>
            <a:prstGeom prst="rect">
              <a:avLst/>
            </a:prstGeom>
            <a:noFill/>
          </p:spPr>
          <p:txBody>
            <a:bodyPr wrap="none" lIns="91440" tIns="45720" rIns="91440" bIns="45720">
              <a:spAutoFit/>
            </a:bodyPr>
            <a:lstStyle/>
            <a:p>
              <a:pPr algn="ctr"/>
              <a:r>
                <a:rPr lang="fr-FR" sz="3600" b="0" cap="none" spc="0" dirty="0">
                  <a:ln w="0"/>
                  <a:solidFill>
                    <a:schemeClr val="tx1">
                      <a:lumMod val="75000"/>
                      <a:lumOff val="25000"/>
                    </a:schemeClr>
                  </a:solidFill>
                  <a:latin typeface="+mn-lt"/>
                </a:rPr>
                <a:t>F</a:t>
              </a:r>
            </a:p>
          </p:txBody>
        </p:sp>
      </p:grpSp>
      <p:sp>
        <p:nvSpPr>
          <p:cNvPr id="32" name="Rectangle: Rounded Corners 31">
            <a:extLst>
              <a:ext uri="{FF2B5EF4-FFF2-40B4-BE49-F238E27FC236}">
                <a16:creationId xmlns:a16="http://schemas.microsoft.com/office/drawing/2014/main" id="{381511BA-0665-49E0-A445-2DBEC1D3F797}"/>
              </a:ext>
            </a:extLst>
          </p:cNvPr>
          <p:cNvSpPr/>
          <p:nvPr/>
        </p:nvSpPr>
        <p:spPr>
          <a:xfrm>
            <a:off x="1256327" y="3659369"/>
            <a:ext cx="1970430" cy="70788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b="1" dirty="0">
                <a:solidFill>
                  <a:schemeClr val="bg1"/>
                </a:solidFill>
                <a:latin typeface="+mj-lt"/>
              </a:rPr>
              <a:t>[FC]</a:t>
            </a:r>
          </a:p>
        </p:txBody>
      </p:sp>
      <p:sp>
        <p:nvSpPr>
          <p:cNvPr id="33" name="Rectangle: Rounded Corners 32">
            <a:extLst>
              <a:ext uri="{FF2B5EF4-FFF2-40B4-BE49-F238E27FC236}">
                <a16:creationId xmlns:a16="http://schemas.microsoft.com/office/drawing/2014/main" id="{79024CF5-E936-491A-A85D-CD62978BBF1C}"/>
              </a:ext>
            </a:extLst>
          </p:cNvPr>
          <p:cNvSpPr/>
          <p:nvPr/>
        </p:nvSpPr>
        <p:spPr>
          <a:xfrm>
            <a:off x="4309337" y="3659369"/>
            <a:ext cx="1970430" cy="70788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b="1" dirty="0">
                <a:solidFill>
                  <a:schemeClr val="bg1"/>
                </a:solidFill>
                <a:latin typeface="+mj-lt"/>
              </a:rPr>
              <a:t>[DC]</a:t>
            </a:r>
          </a:p>
        </p:txBody>
      </p:sp>
    </p:spTree>
    <p:custDataLst>
      <p:tags r:id="rId1"/>
    </p:custDataLst>
    <p:extLst>
      <p:ext uri="{BB962C8B-B14F-4D97-AF65-F5344CB8AC3E}">
        <p14:creationId xmlns:p14="http://schemas.microsoft.com/office/powerpoint/2010/main" val="3489235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animEffect transition="in" filter="fade">
                                      <p:cBhvr>
                                        <p:cTn id="9" dur="5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hidden"/>
                                      </p:to>
                                    </p:set>
                                  </p:childTnLst>
                                </p:cTn>
                              </p:par>
                              <p:par>
                                <p:cTn id="14" presetID="10" presetClass="entr" presetSubtype="0"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P spid="32" grpId="0" animBg="1"/>
      <p:bldP spid="3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defRPr sz="3200">
                <a:solidFill>
                  <a:schemeClr val="bg1"/>
                </a:solidFill>
                <a:latin typeface="Comic Sans MS"/>
              </a:defRPr>
            </a:lvl2pPr>
          </a:lstStyle>
          <a:p>
            <a:pPr lvl="1"/>
            <a:r>
              <a:rPr lang="fr-FR" b="1" dirty="0">
                <a:sym typeface="Comic Sans MS"/>
              </a:rPr>
              <a:t>Utilisez la figure pour compléter.</a:t>
            </a:r>
            <a:endParaRPr lang="fr-FR" b="1" dirty="0"/>
          </a:p>
        </p:txBody>
      </p:sp>
      <p:sp>
        <p:nvSpPr>
          <p:cNvPr id="15" name="Subtitle 2">
            <a:extLst>
              <a:ext uri="{FF2B5EF4-FFF2-40B4-BE49-F238E27FC236}">
                <a16:creationId xmlns:a16="http://schemas.microsoft.com/office/drawing/2014/main" id="{DEDA19AC-106F-4455-AD49-5BBA5EC26DED}"/>
              </a:ext>
            </a:extLst>
          </p:cNvPr>
          <p:cNvSpPr txBox="1">
            <a:spLocks/>
          </p:cNvSpPr>
          <p:nvPr/>
        </p:nvSpPr>
        <p:spPr>
          <a:xfrm>
            <a:off x="289811" y="1754345"/>
            <a:ext cx="7821256" cy="3072836"/>
          </a:xfrm>
          <a:prstGeom prst="rect">
            <a:avLst/>
          </a:prstGeom>
        </p:spPr>
        <p:txBody>
          <a:bodyPr vert="horz" lIns="91440" tIns="45720" rIns="91440" bIns="45720" rtlCol="0" anchor="t">
            <a:normAutofit/>
          </a:bodyPr>
          <a:lstStyle>
            <a:defPPr marR="0" lvl="0" algn="l" rtl="0">
              <a:lnSpc>
                <a:spcPct val="100000"/>
              </a:lnSpc>
              <a:spcBef>
                <a:spcPts val="0"/>
              </a:spcBef>
              <a:spcAft>
                <a:spcPts val="0"/>
              </a:spcAft>
            </a:defPPr>
            <a:lvl1pPr marL="0" indent="0" defTabSz="457200" eaLnBrk="1" latinLnBrk="0" hangingPunct="1">
              <a:lnSpc>
                <a:spcPct val="250000"/>
              </a:lnSpc>
              <a:spcBef>
                <a:spcPct val="20000"/>
              </a:spcBef>
              <a:spcAft>
                <a:spcPts val="600"/>
              </a:spcAft>
              <a:buClr>
                <a:schemeClr val="accent1"/>
              </a:buClr>
              <a:buSzPct val="115000"/>
              <a:buNone/>
              <a:defRPr sz="3200" kern="1200">
                <a:solidFill>
                  <a:schemeClr val="tx1">
                    <a:lumMod val="75000"/>
                    <a:lumOff val="25000"/>
                  </a:schemeClr>
                </a:solidFill>
                <a:effectLst/>
                <a:latin typeface="+mn-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fr-FR" dirty="0"/>
              <a:t>Dans le triangle DCF, [FD] est </a:t>
            </a:r>
          </a:p>
          <a:p>
            <a:r>
              <a:rPr lang="fr-FR" dirty="0"/>
              <a:t>l’</a:t>
            </a:r>
          </a:p>
        </p:txBody>
      </p:sp>
      <p:sp>
        <p:nvSpPr>
          <p:cNvPr id="16" name="Rectangle: Rounded Corners 15">
            <a:extLst>
              <a:ext uri="{FF2B5EF4-FFF2-40B4-BE49-F238E27FC236}">
                <a16:creationId xmlns:a16="http://schemas.microsoft.com/office/drawing/2014/main" id="{BF2C2A45-BC65-476D-A91E-82E7B7D7B7FE}"/>
              </a:ext>
            </a:extLst>
          </p:cNvPr>
          <p:cNvSpPr/>
          <p:nvPr/>
        </p:nvSpPr>
        <p:spPr>
          <a:xfrm>
            <a:off x="785250" y="3569626"/>
            <a:ext cx="3054951" cy="707886"/>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tx1">
                    <a:lumMod val="75000"/>
                    <a:lumOff val="25000"/>
                  </a:schemeClr>
                </a:solidFill>
                <a:latin typeface="+mj-lt"/>
              </a:rPr>
              <a:t>______</a:t>
            </a:r>
            <a:endParaRPr lang="en-US" sz="3200" b="1" baseline="30000" dirty="0">
              <a:solidFill>
                <a:schemeClr val="tx1">
                  <a:lumMod val="75000"/>
                  <a:lumOff val="25000"/>
                </a:schemeClr>
              </a:solidFill>
              <a:latin typeface="+mj-lt"/>
            </a:endParaRPr>
          </a:p>
        </p:txBody>
      </p:sp>
      <p:grpSp>
        <p:nvGrpSpPr>
          <p:cNvPr id="6" name="Group 5">
            <a:extLst>
              <a:ext uri="{FF2B5EF4-FFF2-40B4-BE49-F238E27FC236}">
                <a16:creationId xmlns:a16="http://schemas.microsoft.com/office/drawing/2014/main" id="{D2FBC197-8F83-4D7E-A133-24C068F78C20}"/>
              </a:ext>
            </a:extLst>
          </p:cNvPr>
          <p:cNvGrpSpPr/>
          <p:nvPr/>
        </p:nvGrpSpPr>
        <p:grpSpPr>
          <a:xfrm>
            <a:off x="7589215" y="1378856"/>
            <a:ext cx="3398099" cy="5357727"/>
            <a:chOff x="8841008" y="1523205"/>
            <a:chExt cx="3807070" cy="6615168"/>
          </a:xfrm>
        </p:grpSpPr>
        <p:grpSp>
          <p:nvGrpSpPr>
            <p:cNvPr id="7" name="Group 6">
              <a:extLst>
                <a:ext uri="{FF2B5EF4-FFF2-40B4-BE49-F238E27FC236}">
                  <a16:creationId xmlns:a16="http://schemas.microsoft.com/office/drawing/2014/main" id="{D27094CC-C9B9-4396-B6EF-7B58229FEA00}"/>
                </a:ext>
              </a:extLst>
            </p:cNvPr>
            <p:cNvGrpSpPr/>
            <p:nvPr/>
          </p:nvGrpSpPr>
          <p:grpSpPr>
            <a:xfrm>
              <a:off x="9405477" y="1782166"/>
              <a:ext cx="2743908" cy="6011886"/>
              <a:chOff x="6321959" y="508537"/>
              <a:chExt cx="2743908" cy="6011886"/>
            </a:xfrm>
          </p:grpSpPr>
          <p:grpSp>
            <p:nvGrpSpPr>
              <p:cNvPr id="14" name="Group 13">
                <a:extLst>
                  <a:ext uri="{FF2B5EF4-FFF2-40B4-BE49-F238E27FC236}">
                    <a16:creationId xmlns:a16="http://schemas.microsoft.com/office/drawing/2014/main" id="{970FD9C2-B152-412F-9A7B-4555A0496C2E}"/>
                  </a:ext>
                </a:extLst>
              </p:cNvPr>
              <p:cNvGrpSpPr/>
              <p:nvPr/>
            </p:nvGrpSpPr>
            <p:grpSpPr>
              <a:xfrm rot="3624966" flipH="1">
                <a:off x="5951789" y="1056720"/>
                <a:ext cx="3486617" cy="2390251"/>
                <a:chOff x="8308341" y="2525002"/>
                <a:chExt cx="3536401" cy="2340838"/>
              </a:xfrm>
            </p:grpSpPr>
            <p:cxnSp>
              <p:nvCxnSpPr>
                <p:cNvPr id="24" name="Straight Connector 23">
                  <a:extLst>
                    <a:ext uri="{FF2B5EF4-FFF2-40B4-BE49-F238E27FC236}">
                      <a16:creationId xmlns:a16="http://schemas.microsoft.com/office/drawing/2014/main" id="{468BAB3E-CFA8-4D7C-8A43-050EB3E63918}"/>
                    </a:ext>
                  </a:extLst>
                </p:cNvPr>
                <p:cNvCxnSpPr>
                  <a:cxnSpLocks/>
                  <a:stCxn id="19" idx="0"/>
                  <a:endCxn id="30" idx="4"/>
                </p:cNvCxnSpPr>
                <p:nvPr/>
              </p:nvCxnSpPr>
              <p:spPr>
                <a:xfrm rot="3624966" flipH="1" flipV="1">
                  <a:off x="9768046" y="2789144"/>
                  <a:ext cx="1355117" cy="279827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58C75F60-B955-4ABE-8BBB-3E6BD7C4B491}"/>
                    </a:ext>
                  </a:extLst>
                </p:cNvPr>
                <p:cNvCxnSpPr>
                  <a:cxnSpLocks/>
                  <a:stCxn id="20" idx="7"/>
                  <a:endCxn id="30" idx="3"/>
                </p:cNvCxnSpPr>
                <p:nvPr/>
              </p:nvCxnSpPr>
              <p:spPr>
                <a:xfrm rot="3624966" flipV="1">
                  <a:off x="9157642" y="1675701"/>
                  <a:ext cx="1116308" cy="2814910"/>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2F61DC3A-6935-4D2C-ADDB-920FA1A5D729}"/>
                    </a:ext>
                  </a:extLst>
                </p:cNvPr>
                <p:cNvCxnSpPr/>
                <p:nvPr/>
              </p:nvCxnSpPr>
              <p:spPr>
                <a:xfrm rot="10977726" flipV="1">
                  <a:off x="9558786" y="3003161"/>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FA81201-DAD8-474F-8E20-6C4C8CFC65D1}"/>
                    </a:ext>
                  </a:extLst>
                </p:cNvPr>
                <p:cNvCxnSpPr>
                  <a:cxnSpLocks/>
                </p:cNvCxnSpPr>
                <p:nvPr/>
              </p:nvCxnSpPr>
              <p:spPr>
                <a:xfrm rot="20932988">
                  <a:off x="9558970" y="3005739"/>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D05339E4-8BFC-4C47-A460-6B2E8345A0A9}"/>
                    </a:ext>
                  </a:extLst>
                </p:cNvPr>
                <p:cNvCxnSpPr/>
                <p:nvPr/>
              </p:nvCxnSpPr>
              <p:spPr>
                <a:xfrm rot="18772506" flipV="1">
                  <a:off x="10317650" y="4179213"/>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1D46DE13-7A41-4301-A20B-11C476E3FB74}"/>
                    </a:ext>
                  </a:extLst>
                </p:cNvPr>
                <p:cNvCxnSpPr>
                  <a:cxnSpLocks/>
                </p:cNvCxnSpPr>
                <p:nvPr/>
              </p:nvCxnSpPr>
              <p:spPr>
                <a:xfrm rot="7127768">
                  <a:off x="10315555" y="4177700"/>
                  <a:ext cx="125609" cy="20747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8E56459E-D15E-4F2B-8981-62D284D9FFB9}"/>
                    </a:ext>
                  </a:extLst>
                </p:cNvPr>
                <p:cNvSpPr/>
                <p:nvPr/>
              </p:nvSpPr>
              <p:spPr>
                <a:xfrm rot="2129860">
                  <a:off x="11250965" y="2904586"/>
                  <a:ext cx="124380" cy="98433"/>
                </a:xfrm>
                <a:prstGeom prst="ellipse">
                  <a:avLst/>
                </a:prstGeom>
                <a:solidFill>
                  <a:schemeClr val="tx1">
                    <a:lumMod val="65000"/>
                    <a:lumOff val="35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7" name="Group 16">
                <a:extLst>
                  <a:ext uri="{FF2B5EF4-FFF2-40B4-BE49-F238E27FC236}">
                    <a16:creationId xmlns:a16="http://schemas.microsoft.com/office/drawing/2014/main" id="{4164E7FF-8B91-4566-967E-CFC69A4EBB35}"/>
                  </a:ext>
                </a:extLst>
              </p:cNvPr>
              <p:cNvGrpSpPr/>
              <p:nvPr/>
            </p:nvGrpSpPr>
            <p:grpSpPr>
              <a:xfrm>
                <a:off x="6321959" y="3583655"/>
                <a:ext cx="2743908" cy="2936768"/>
                <a:chOff x="6321959" y="3583655"/>
                <a:chExt cx="2743908" cy="2936768"/>
              </a:xfrm>
            </p:grpSpPr>
            <p:sp>
              <p:nvSpPr>
                <p:cNvPr id="18" name="Rectangle 17">
                  <a:extLst>
                    <a:ext uri="{FF2B5EF4-FFF2-40B4-BE49-F238E27FC236}">
                      <a16:creationId xmlns:a16="http://schemas.microsoft.com/office/drawing/2014/main" id="{D761CE0B-5BB5-4CE9-BA5B-5D406C29B097}"/>
                    </a:ext>
                  </a:extLst>
                </p:cNvPr>
                <p:cNvSpPr/>
                <p:nvPr/>
              </p:nvSpPr>
              <p:spPr>
                <a:xfrm>
                  <a:off x="6383273" y="3644798"/>
                  <a:ext cx="2621280" cy="2825369"/>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B47B8942-288B-4159-90EE-EB0D57BD931F}"/>
                    </a:ext>
                  </a:extLst>
                </p:cNvPr>
                <p:cNvSpPr/>
                <p:nvPr/>
              </p:nvSpPr>
              <p:spPr>
                <a:xfrm rot="1495106" flipH="1">
                  <a:off x="6321959" y="3583655"/>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0837DEB0-8E83-4DA8-A6E6-DC1E4D0570D8}"/>
                    </a:ext>
                  </a:extLst>
                </p:cNvPr>
                <p:cNvSpPr/>
                <p:nvPr/>
              </p:nvSpPr>
              <p:spPr>
                <a:xfrm rot="1495106" flipH="1">
                  <a:off x="8943238" y="3594542"/>
                  <a:ext cx="122629" cy="10051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2E1D265D-5846-4692-A2AC-C55ABFFC7681}"/>
                    </a:ext>
                  </a:extLst>
                </p:cNvPr>
                <p:cNvSpPr/>
                <p:nvPr/>
              </p:nvSpPr>
              <p:spPr>
                <a:xfrm rot="1495106" flipH="1">
                  <a:off x="893176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3203A18E-91FB-40B4-A51A-AEBC02A69CE9}"/>
                    </a:ext>
                  </a:extLst>
                </p:cNvPr>
                <p:cNvSpPr/>
                <p:nvPr/>
              </p:nvSpPr>
              <p:spPr>
                <a:xfrm rot="1495106" flipH="1">
                  <a:off x="6342371" y="6419912"/>
                  <a:ext cx="122629" cy="10051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3" name="Straight Connector 22">
                  <a:extLst>
                    <a:ext uri="{FF2B5EF4-FFF2-40B4-BE49-F238E27FC236}">
                      <a16:creationId xmlns:a16="http://schemas.microsoft.com/office/drawing/2014/main" id="{34DBF70B-AE5D-41DB-AAE1-EAED5BECADBF}"/>
                    </a:ext>
                  </a:extLst>
                </p:cNvPr>
                <p:cNvCxnSpPr>
                  <a:cxnSpLocks/>
                  <a:stCxn id="22" idx="0"/>
                  <a:endCxn id="20" idx="4"/>
                </p:cNvCxnSpPr>
                <p:nvPr/>
              </p:nvCxnSpPr>
              <p:spPr>
                <a:xfrm flipV="1">
                  <a:off x="6422898" y="3690375"/>
                  <a:ext cx="2562441" cy="2734216"/>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grpSp>
        </p:grpSp>
        <p:sp>
          <p:nvSpPr>
            <p:cNvPr id="8" name="Rectangle 7">
              <a:extLst>
                <a:ext uri="{FF2B5EF4-FFF2-40B4-BE49-F238E27FC236}">
                  <a16:creationId xmlns:a16="http://schemas.microsoft.com/office/drawing/2014/main" id="{81FAFA62-7662-443A-95C4-D897DAF63DA7}"/>
                </a:ext>
              </a:extLst>
            </p:cNvPr>
            <p:cNvSpPr/>
            <p:nvPr/>
          </p:nvSpPr>
          <p:spPr>
            <a:xfrm>
              <a:off x="10349090" y="1523205"/>
              <a:ext cx="48442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V</a:t>
              </a:r>
            </a:p>
          </p:txBody>
        </p:sp>
        <p:sp>
          <p:nvSpPr>
            <p:cNvPr id="10" name="Rectangle 9">
              <a:extLst>
                <a:ext uri="{FF2B5EF4-FFF2-40B4-BE49-F238E27FC236}">
                  <a16:creationId xmlns:a16="http://schemas.microsoft.com/office/drawing/2014/main" id="{2D0AD035-D67F-4119-8BFC-06D858EDD54C}"/>
                </a:ext>
              </a:extLst>
            </p:cNvPr>
            <p:cNvSpPr/>
            <p:nvPr/>
          </p:nvSpPr>
          <p:spPr>
            <a:xfrm>
              <a:off x="8955158" y="4377323"/>
              <a:ext cx="505268" cy="646331"/>
            </a:xfrm>
            <a:prstGeom prst="rect">
              <a:avLst/>
            </a:prstGeom>
            <a:noFill/>
          </p:spPr>
          <p:txBody>
            <a:bodyPr wrap="none" lIns="91440" tIns="45720" rIns="91440" bIns="45720">
              <a:spAutoFit/>
            </a:bodyPr>
            <a:lstStyle/>
            <a:p>
              <a:pPr algn="ctr"/>
              <a:r>
                <a:rPr lang="en-US" sz="3600" dirty="0">
                  <a:ln w="0"/>
                  <a:solidFill>
                    <a:schemeClr val="tx1">
                      <a:lumMod val="75000"/>
                      <a:lumOff val="25000"/>
                    </a:schemeClr>
                  </a:solidFill>
                  <a:latin typeface="+mn-lt"/>
                </a:rPr>
                <a:t>S</a:t>
              </a:r>
              <a:endParaRPr lang="en-US" sz="3600" b="0" cap="none" spc="0" dirty="0">
                <a:ln w="0"/>
                <a:solidFill>
                  <a:schemeClr val="tx1">
                    <a:lumMod val="75000"/>
                    <a:lumOff val="25000"/>
                  </a:schemeClr>
                </a:solidFill>
                <a:latin typeface="+mn-lt"/>
              </a:endParaRPr>
            </a:p>
          </p:txBody>
        </p:sp>
        <p:sp>
          <p:nvSpPr>
            <p:cNvPr id="11" name="Rectangle 10">
              <a:extLst>
                <a:ext uri="{FF2B5EF4-FFF2-40B4-BE49-F238E27FC236}">
                  <a16:creationId xmlns:a16="http://schemas.microsoft.com/office/drawing/2014/main" id="{C0CA4563-6078-47C8-8346-21A1682E2121}"/>
                </a:ext>
              </a:extLst>
            </p:cNvPr>
            <p:cNvSpPr/>
            <p:nvPr/>
          </p:nvSpPr>
          <p:spPr>
            <a:xfrm>
              <a:off x="8841008" y="7492042"/>
              <a:ext cx="518091"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D</a:t>
              </a:r>
            </a:p>
          </p:txBody>
        </p:sp>
        <p:sp>
          <p:nvSpPr>
            <p:cNvPr id="12" name="Rectangle 11">
              <a:extLst>
                <a:ext uri="{FF2B5EF4-FFF2-40B4-BE49-F238E27FC236}">
                  <a16:creationId xmlns:a16="http://schemas.microsoft.com/office/drawing/2014/main" id="{E49904B1-49F7-46D8-9D41-5F862C98D948}"/>
                </a:ext>
              </a:extLst>
            </p:cNvPr>
            <p:cNvSpPr/>
            <p:nvPr/>
          </p:nvSpPr>
          <p:spPr>
            <a:xfrm>
              <a:off x="12113254" y="742063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3" name="Rectangle 12">
              <a:extLst>
                <a:ext uri="{FF2B5EF4-FFF2-40B4-BE49-F238E27FC236}">
                  <a16:creationId xmlns:a16="http://schemas.microsoft.com/office/drawing/2014/main" id="{B456B138-DEE5-447F-A8CD-1E4107B85200}"/>
                </a:ext>
              </a:extLst>
            </p:cNvPr>
            <p:cNvSpPr/>
            <p:nvPr/>
          </p:nvSpPr>
          <p:spPr>
            <a:xfrm>
              <a:off x="12182886" y="4512961"/>
              <a:ext cx="46519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F</a:t>
              </a:r>
            </a:p>
          </p:txBody>
        </p:sp>
      </p:grpSp>
      <p:sp>
        <p:nvSpPr>
          <p:cNvPr id="31" name="Rectangle: Rounded Corners 30">
            <a:extLst>
              <a:ext uri="{FF2B5EF4-FFF2-40B4-BE49-F238E27FC236}">
                <a16:creationId xmlns:a16="http://schemas.microsoft.com/office/drawing/2014/main" id="{901398D5-85DB-4633-B79B-505F6F7C9095}"/>
              </a:ext>
            </a:extLst>
          </p:cNvPr>
          <p:cNvSpPr/>
          <p:nvPr/>
        </p:nvSpPr>
        <p:spPr>
          <a:xfrm>
            <a:off x="785250" y="3580314"/>
            <a:ext cx="3054951" cy="70788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fr-FR" sz="3200" b="1" dirty="0">
                <a:solidFill>
                  <a:schemeClr val="bg1"/>
                </a:solidFill>
                <a:latin typeface="+mj-lt"/>
              </a:rPr>
              <a:t>hypoténuse</a:t>
            </a:r>
          </a:p>
        </p:txBody>
      </p:sp>
    </p:spTree>
    <p:custDataLst>
      <p:tags r:id="rId1"/>
    </p:custDataLst>
    <p:extLst>
      <p:ext uri="{BB962C8B-B14F-4D97-AF65-F5344CB8AC3E}">
        <p14:creationId xmlns:p14="http://schemas.microsoft.com/office/powerpoint/2010/main" val="1673269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animEffect transition="in" filter="fade">
                                      <p:cBhvr>
                                        <p:cTn id="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Triangle">
            <a:extLst>
              <a:ext uri="{FF2B5EF4-FFF2-40B4-BE49-F238E27FC236}">
                <a16:creationId xmlns:a16="http://schemas.microsoft.com/office/drawing/2014/main" id="{DA1D3B3E-8742-4683-A449-5CF9EFD3AA6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79422" y="2337106"/>
            <a:ext cx="6126025" cy="3707031"/>
          </a:xfrm>
          <a:prstGeom prst="rect">
            <a:avLst/>
          </a:prstGeom>
        </p:spPr>
      </p:pic>
      <p:sp>
        <p:nvSpPr>
          <p:cNvPr id="11" name="Rectangle 10">
            <a:extLst>
              <a:ext uri="{FF2B5EF4-FFF2-40B4-BE49-F238E27FC236}">
                <a16:creationId xmlns:a16="http://schemas.microsoft.com/office/drawing/2014/main" id="{743D83BF-2269-4C11-B164-DB7F83169332}"/>
              </a:ext>
            </a:extLst>
          </p:cNvPr>
          <p:cNvSpPr/>
          <p:nvPr/>
        </p:nvSpPr>
        <p:spPr>
          <a:xfrm>
            <a:off x="6856240" y="5559448"/>
            <a:ext cx="288281" cy="266416"/>
          </a:xfrm>
          <a:custGeom>
            <a:avLst/>
            <a:gdLst>
              <a:gd name="connsiteX0" fmla="*/ 0 w 288281"/>
              <a:gd name="connsiteY0" fmla="*/ 0 h 266416"/>
              <a:gd name="connsiteX1" fmla="*/ 288281 w 288281"/>
              <a:gd name="connsiteY1" fmla="*/ 0 h 266416"/>
              <a:gd name="connsiteX2" fmla="*/ 288281 w 288281"/>
              <a:gd name="connsiteY2" fmla="*/ 266416 h 266416"/>
              <a:gd name="connsiteX3" fmla="*/ 0 w 288281"/>
              <a:gd name="connsiteY3" fmla="*/ 266416 h 266416"/>
              <a:gd name="connsiteX4" fmla="*/ 0 w 288281"/>
              <a:gd name="connsiteY4" fmla="*/ 0 h 266416"/>
              <a:gd name="connsiteX0" fmla="*/ 288281 w 379721"/>
              <a:gd name="connsiteY0" fmla="*/ 266416 h 357856"/>
              <a:gd name="connsiteX1" fmla="*/ 0 w 379721"/>
              <a:gd name="connsiteY1" fmla="*/ 266416 h 357856"/>
              <a:gd name="connsiteX2" fmla="*/ 0 w 379721"/>
              <a:gd name="connsiteY2" fmla="*/ 0 h 357856"/>
              <a:gd name="connsiteX3" fmla="*/ 288281 w 379721"/>
              <a:gd name="connsiteY3" fmla="*/ 0 h 357856"/>
              <a:gd name="connsiteX4" fmla="*/ 379721 w 379721"/>
              <a:gd name="connsiteY4" fmla="*/ 357856 h 357856"/>
              <a:gd name="connsiteX0" fmla="*/ 288281 w 288281"/>
              <a:gd name="connsiteY0" fmla="*/ 266416 h 266416"/>
              <a:gd name="connsiteX1" fmla="*/ 0 w 288281"/>
              <a:gd name="connsiteY1" fmla="*/ 266416 h 266416"/>
              <a:gd name="connsiteX2" fmla="*/ 0 w 288281"/>
              <a:gd name="connsiteY2" fmla="*/ 0 h 266416"/>
              <a:gd name="connsiteX3" fmla="*/ 288281 w 288281"/>
              <a:gd name="connsiteY3" fmla="*/ 0 h 266416"/>
              <a:gd name="connsiteX0" fmla="*/ 0 w 288281"/>
              <a:gd name="connsiteY0" fmla="*/ 266416 h 266416"/>
              <a:gd name="connsiteX1" fmla="*/ 0 w 288281"/>
              <a:gd name="connsiteY1" fmla="*/ 0 h 266416"/>
              <a:gd name="connsiteX2" fmla="*/ 288281 w 288281"/>
              <a:gd name="connsiteY2" fmla="*/ 0 h 266416"/>
            </a:gdLst>
            <a:ahLst/>
            <a:cxnLst>
              <a:cxn ang="0">
                <a:pos x="connsiteX0" y="connsiteY0"/>
              </a:cxn>
              <a:cxn ang="0">
                <a:pos x="connsiteX1" y="connsiteY1"/>
              </a:cxn>
              <a:cxn ang="0">
                <a:pos x="connsiteX2" y="connsiteY2"/>
              </a:cxn>
            </a:cxnLst>
            <a:rect l="l" t="t" r="r" b="b"/>
            <a:pathLst>
              <a:path w="288281" h="266416">
                <a:moveTo>
                  <a:pt x="0" y="266416"/>
                </a:moveTo>
                <a:lnTo>
                  <a:pt x="0" y="0"/>
                </a:lnTo>
                <a:lnTo>
                  <a:pt x="288281" y="0"/>
                </a:lnTo>
              </a:path>
            </a:pathLst>
          </a:custGeom>
          <a:noFill/>
          <a:ln w="28575">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ABC est un triangle isocèle de sommet principal C.</a:t>
            </a:r>
          </a:p>
          <a:p>
            <a:pPr marL="457200" lvl="1">
              <a:buSzPts val="6000"/>
            </a:pPr>
            <a:r>
              <a:rPr lang="fr-FR" sz="3200" b="1" dirty="0">
                <a:solidFill>
                  <a:schemeClr val="bg1"/>
                </a:solidFill>
                <a:latin typeface="Comic Sans MS"/>
                <a:sym typeface="Comic Sans MS"/>
              </a:rPr>
              <a:t>[CD] est la médiane relative à [AB].</a:t>
            </a:r>
            <a:endParaRPr lang="fr-FR" sz="3200" b="1" dirty="0">
              <a:solidFill>
                <a:schemeClr val="bg1"/>
              </a:solidFill>
              <a:latin typeface="Comic Sans MS"/>
            </a:endParaRPr>
          </a:p>
        </p:txBody>
      </p:sp>
      <p:grpSp>
        <p:nvGrpSpPr>
          <p:cNvPr id="2" name="Group 1">
            <a:extLst>
              <a:ext uri="{FF2B5EF4-FFF2-40B4-BE49-F238E27FC236}">
                <a16:creationId xmlns:a16="http://schemas.microsoft.com/office/drawing/2014/main" id="{4FD56A9A-78B8-4ABF-8591-C63EC900014B}"/>
              </a:ext>
            </a:extLst>
          </p:cNvPr>
          <p:cNvGrpSpPr/>
          <p:nvPr/>
        </p:nvGrpSpPr>
        <p:grpSpPr>
          <a:xfrm>
            <a:off x="9474623" y="1698468"/>
            <a:ext cx="2623916" cy="946342"/>
            <a:chOff x="7745894" y="1191092"/>
            <a:chExt cx="4331224" cy="1562100"/>
          </a:xfrm>
        </p:grpSpPr>
        <p:grpSp>
          <p:nvGrpSpPr>
            <p:cNvPr id="29" name="Group 28">
              <a:extLst>
                <a:ext uri="{FF2B5EF4-FFF2-40B4-BE49-F238E27FC236}">
                  <a16:creationId xmlns:a16="http://schemas.microsoft.com/office/drawing/2014/main" id="{1B9C1273-17C1-45B5-8E2F-AF37CC754E9C}"/>
                </a:ext>
              </a:extLst>
            </p:cNvPr>
            <p:cNvGrpSpPr/>
            <p:nvPr/>
          </p:nvGrpSpPr>
          <p:grpSpPr>
            <a:xfrm>
              <a:off x="7745894" y="1191092"/>
              <a:ext cx="4331224" cy="1562100"/>
              <a:chOff x="827749" y="0"/>
              <a:chExt cx="4249077" cy="1562100"/>
            </a:xfrm>
          </p:grpSpPr>
          <p:grpSp>
            <p:nvGrpSpPr>
              <p:cNvPr id="31" name="Group 30">
                <a:extLst>
                  <a:ext uri="{FF2B5EF4-FFF2-40B4-BE49-F238E27FC236}">
                    <a16:creationId xmlns:a16="http://schemas.microsoft.com/office/drawing/2014/main" id="{13729E00-EB0B-4ED6-8A7A-167175E0977B}"/>
                  </a:ext>
                </a:extLst>
              </p:cNvPr>
              <p:cNvGrpSpPr/>
              <p:nvPr/>
            </p:nvGrpSpPr>
            <p:grpSpPr>
              <a:xfrm>
                <a:off x="827749" y="0"/>
                <a:ext cx="4249077" cy="1562100"/>
                <a:chOff x="790040" y="0"/>
                <a:chExt cx="4055508" cy="1562100"/>
              </a:xfrm>
              <a:solidFill>
                <a:schemeClr val="accent2">
                  <a:lumMod val="20000"/>
                  <a:lumOff val="80000"/>
                </a:schemeClr>
              </a:solidFill>
            </p:grpSpPr>
            <p:sp>
              <p:nvSpPr>
                <p:cNvPr id="33" name="Rectangle: Rounded Corners 32">
                  <a:extLst>
                    <a:ext uri="{FF2B5EF4-FFF2-40B4-BE49-F238E27FC236}">
                      <a16:creationId xmlns:a16="http://schemas.microsoft.com/office/drawing/2014/main" id="{F0248DE2-ED22-474A-8D71-BE6AC161E29F}"/>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34" name="Picture 33" descr="See the source image">
                  <a:extLst>
                    <a:ext uri="{FF2B5EF4-FFF2-40B4-BE49-F238E27FC236}">
                      <a16:creationId xmlns:a16="http://schemas.microsoft.com/office/drawing/2014/main" id="{D7024CC8-7FD4-4F35-9123-73810FCCC185}"/>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8011207">
                  <a:off x="3900875" y="229024"/>
                  <a:ext cx="833344" cy="730623"/>
                </a:xfrm>
                <a:prstGeom prst="rect">
                  <a:avLst/>
                </a:prstGeom>
                <a:grpFill/>
                <a:ln>
                  <a:noFill/>
                </a:ln>
              </p:spPr>
            </p:pic>
          </p:grpSp>
          <p:pic>
            <p:nvPicPr>
              <p:cNvPr id="32" name="Picture 31" descr="See the source image">
                <a:extLst>
                  <a:ext uri="{FF2B5EF4-FFF2-40B4-BE49-F238E27FC236}">
                    <a16:creationId xmlns:a16="http://schemas.microsoft.com/office/drawing/2014/main" id="{DAB8697F-DB9D-4F42-97C0-9720F35FCFDC}"/>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915154">
                <a:off x="2721077" y="246802"/>
                <a:ext cx="2171700" cy="1013460"/>
              </a:xfrm>
              <a:prstGeom prst="rect">
                <a:avLst/>
              </a:prstGeom>
              <a:noFill/>
              <a:ln>
                <a:noFill/>
              </a:ln>
            </p:spPr>
          </p:pic>
        </p:grpSp>
        <p:pic>
          <p:nvPicPr>
            <p:cNvPr id="35" name="Picture 34" descr="See the source image">
              <a:extLst>
                <a:ext uri="{FF2B5EF4-FFF2-40B4-BE49-F238E27FC236}">
                  <a16:creationId xmlns:a16="http://schemas.microsoft.com/office/drawing/2014/main" id="{470324EC-385E-4AEA-A634-E4BE60213AE2}"/>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04581" y="1698975"/>
              <a:ext cx="2047819" cy="1019175"/>
            </a:xfrm>
            <a:prstGeom prst="rect">
              <a:avLst/>
            </a:prstGeom>
            <a:noFill/>
            <a:ln>
              <a:noFill/>
            </a:ln>
          </p:spPr>
        </p:pic>
      </p:grpSp>
      <mc:AlternateContent xmlns:mc="http://schemas.openxmlformats.org/markup-compatibility/2006" xmlns:a14="http://schemas.microsoft.com/office/drawing/2010/main">
        <mc:Choice Requires="a14">
          <p:sp>
            <p:nvSpPr>
              <p:cNvPr id="14" name="Subtitle 2">
                <a:extLst>
                  <a:ext uri="{FF2B5EF4-FFF2-40B4-BE49-F238E27FC236}">
                    <a16:creationId xmlns:a16="http://schemas.microsoft.com/office/drawing/2014/main" id="{0FC40FC0-3EAA-44D2-94A4-F445FD8CD0D5}"/>
                  </a:ext>
                </a:extLst>
              </p:cNvPr>
              <p:cNvSpPr txBox="1">
                <a:spLocks/>
              </p:cNvSpPr>
              <p:nvPr/>
            </p:nvSpPr>
            <p:spPr>
              <a:xfrm>
                <a:off x="194689" y="1790174"/>
                <a:ext cx="7969192" cy="1657336"/>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None/>
                </a:pPr>
                <a:r>
                  <a:rPr lang="fr-FR" sz="2800" dirty="0">
                    <a:solidFill>
                      <a:schemeClr val="tx1">
                        <a:lumMod val="75000"/>
                        <a:lumOff val="25000"/>
                      </a:schemeClr>
                    </a:solidFill>
                    <a:effectLst/>
                    <a:latin typeface="+mj-lt"/>
                    <a:ea typeface="Calibri" panose="020F0502020204030204" pitchFamily="34" charset="0"/>
                    <a:cs typeface="Arial" panose="020B0604020202020204" pitchFamily="34" charset="0"/>
                  </a:rPr>
                  <a:t>Construisez</a:t>
                </a:r>
                <a:r>
                  <a:rPr lang="fr-FR" sz="2800" dirty="0">
                    <a:solidFill>
                      <a:schemeClr val="tx1">
                        <a:lumMod val="75000"/>
                        <a:lumOff val="25000"/>
                      </a:schemeClr>
                    </a:solidFill>
                    <a:latin typeface="+mj-lt"/>
                    <a:ea typeface="Calibri" panose="020F0502020204030204" pitchFamily="34" charset="0"/>
                    <a:cs typeface="Arial" panose="020B0604020202020204" pitchFamily="34" charset="0"/>
                  </a:rPr>
                  <a:t> la hauteur issue</a:t>
                </a:r>
                <a:r>
                  <a:rPr lang="fr-FR" sz="2800" dirty="0">
                    <a:solidFill>
                      <a:schemeClr val="tx1">
                        <a:lumMod val="75000"/>
                        <a:lumOff val="25000"/>
                      </a:schemeClr>
                    </a:solidFill>
                    <a:effectLst/>
                    <a:latin typeface="+mj-lt"/>
                    <a:ea typeface="Calibri" panose="020F0502020204030204" pitchFamily="34" charset="0"/>
                    <a:cs typeface="Arial" panose="020B0604020202020204" pitchFamily="34" charset="0"/>
                  </a:rPr>
                  <a:t> </a:t>
                </a:r>
                <a:r>
                  <a:rPr lang="fr-FR" sz="2800" dirty="0">
                    <a:solidFill>
                      <a:schemeClr val="tx1">
                        <a:lumMod val="75000"/>
                        <a:lumOff val="25000"/>
                      </a:schemeClr>
                    </a:solidFill>
                    <a:latin typeface="+mj-lt"/>
                    <a:ea typeface="Calibri" panose="020F0502020204030204" pitchFamily="34" charset="0"/>
                    <a:cs typeface="Arial" panose="020B0604020202020204" pitchFamily="34" charset="0"/>
                  </a:rPr>
                  <a:t>d</a:t>
                </a:r>
                <a:r>
                  <a:rPr lang="fr-FR" sz="2800" dirty="0">
                    <a:solidFill>
                      <a:schemeClr val="tx1">
                        <a:lumMod val="75000"/>
                        <a:lumOff val="25000"/>
                      </a:schemeClr>
                    </a:solidFill>
                    <a:effectLst/>
                    <a:latin typeface="+mj-lt"/>
                    <a:ea typeface="Calibri" panose="020F0502020204030204" pitchFamily="34" charset="0"/>
                    <a:cs typeface="Arial" panose="020B0604020202020204" pitchFamily="34" charset="0"/>
                  </a:rPr>
                  <a:t>e C, </a:t>
                </a:r>
              </a:p>
              <a:p>
                <a:pPr marL="0" indent="0">
                  <a:buNone/>
                </a:pPr>
                <a:r>
                  <a:rPr lang="fr-FR" sz="2800" dirty="0">
                    <a:solidFill>
                      <a:schemeClr val="tx1">
                        <a:lumMod val="75000"/>
                        <a:lumOff val="25000"/>
                      </a:schemeClr>
                    </a:solidFill>
                    <a:effectLst/>
                    <a:latin typeface="+mj-lt"/>
                    <a:ea typeface="Calibri" panose="020F0502020204030204" pitchFamily="34" charset="0"/>
                    <a:cs typeface="Arial" panose="020B0604020202020204" pitchFamily="34" charset="0"/>
                  </a:rPr>
                  <a:t>la médiatrice de [AB]</a:t>
                </a:r>
              </a:p>
              <a:p>
                <a:pPr marL="0" indent="0">
                  <a:buNone/>
                </a:pPr>
                <a:r>
                  <a:rPr lang="fr-FR" sz="2800" dirty="0">
                    <a:solidFill>
                      <a:schemeClr val="tx1">
                        <a:lumMod val="75000"/>
                        <a:lumOff val="25000"/>
                      </a:schemeClr>
                    </a:solidFill>
                    <a:latin typeface="+mj-lt"/>
                    <a:ea typeface="Calibri" panose="020F0502020204030204" pitchFamily="34" charset="0"/>
                    <a:cs typeface="Arial" panose="020B0604020202020204" pitchFamily="34" charset="0"/>
                  </a:rPr>
                  <a:t>e</a:t>
                </a:r>
                <a:r>
                  <a:rPr lang="fr-FR" sz="2800" dirty="0">
                    <a:solidFill>
                      <a:schemeClr val="tx1">
                        <a:lumMod val="75000"/>
                        <a:lumOff val="25000"/>
                      </a:schemeClr>
                    </a:solidFill>
                    <a:effectLst/>
                    <a:latin typeface="+mj-lt"/>
                    <a:ea typeface="Calibri" panose="020F0502020204030204" pitchFamily="34" charset="0"/>
                    <a:cs typeface="Arial" panose="020B0604020202020204" pitchFamily="34" charset="0"/>
                  </a:rPr>
                  <a:t>t la bissectrice de </a:t>
                </a:r>
                <a14:m>
                  <m:oMath xmlns:m="http://schemas.openxmlformats.org/officeDocument/2006/math">
                    <m:acc>
                      <m:accPr>
                        <m:chr m:val="̂"/>
                        <m:ctrlPr>
                          <a:rPr lang="fr-FR"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fr-FR" sz="28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𝑨𝑪𝑩</m:t>
                        </m:r>
                      </m:e>
                    </m:acc>
                  </m:oMath>
                </a14:m>
                <a:r>
                  <a:rPr lang="fr-FR" sz="2800" dirty="0">
                    <a:solidFill>
                      <a:schemeClr val="tx1">
                        <a:lumMod val="75000"/>
                        <a:lumOff val="25000"/>
                      </a:schemeClr>
                    </a:solidFill>
                    <a:effectLst/>
                    <a:ea typeface="Calibri" panose="020F0502020204030204" pitchFamily="34" charset="0"/>
                    <a:cs typeface="Calibri" panose="020F0502020204030204" pitchFamily="34" charset="0"/>
                  </a:rPr>
                  <a:t>. </a:t>
                </a:r>
              </a:p>
              <a:p>
                <a:pPr marL="0" indent="0">
                  <a:buNone/>
                </a:pPr>
                <a:endParaRPr lang="en-US" sz="2800" dirty="0">
                  <a:solidFill>
                    <a:schemeClr val="tx1">
                      <a:lumMod val="75000"/>
                      <a:lumOff val="25000"/>
                    </a:schemeClr>
                  </a:solidFill>
                  <a:effectLst/>
                  <a:latin typeface="+mj-lt"/>
                  <a:ea typeface="Calibri" panose="020F0502020204030204" pitchFamily="34" charset="0"/>
                  <a:cs typeface="Arial" panose="020B0604020202020204" pitchFamily="34" charset="0"/>
                </a:endParaRPr>
              </a:p>
            </p:txBody>
          </p:sp>
        </mc:Choice>
        <mc:Fallback xmlns="">
          <p:sp>
            <p:nvSpPr>
              <p:cNvPr id="14" name="Subtitle 2">
                <a:extLst>
                  <a:ext uri="{FF2B5EF4-FFF2-40B4-BE49-F238E27FC236}">
                    <a16:creationId xmlns:a16="http://schemas.microsoft.com/office/drawing/2014/main" xmlns="" xmlns:a14="http://schemas.microsoft.com/office/drawing/2010/main" id="{0FC40FC0-3EAA-44D2-94A4-F445FD8CD0D5}"/>
                  </a:ext>
                </a:extLst>
              </p:cNvPr>
              <p:cNvSpPr txBox="1">
                <a:spLocks noRot="1" noChangeAspect="1" noMove="1" noResize="1" noEditPoints="1" noAdjustHandles="1" noChangeArrowheads="1" noChangeShapeType="1" noTextEdit="1"/>
              </p:cNvSpPr>
              <p:nvPr/>
            </p:nvSpPr>
            <p:spPr>
              <a:xfrm>
                <a:off x="194689" y="1790174"/>
                <a:ext cx="7969192" cy="1657336"/>
              </a:xfrm>
              <a:prstGeom prst="rect">
                <a:avLst/>
              </a:prstGeom>
              <a:blipFill rotWithShape="1">
                <a:blip r:embed="rId9"/>
                <a:stretch>
                  <a:fillRect l="-1607" t="-3676" b="-13971"/>
                </a:stretch>
              </a:blipFill>
            </p:spPr>
            <p:txBody>
              <a:bodyPr/>
              <a:lstStyle/>
              <a:p>
                <a:r>
                  <a:rPr lang="en-US">
                    <a:noFill/>
                  </a:rPr>
                  <a:t> </a:t>
                </a:r>
              </a:p>
            </p:txBody>
          </p:sp>
        </mc:Fallback>
      </mc:AlternateContent>
      <p:sp>
        <p:nvSpPr>
          <p:cNvPr id="53" name="Rectangle 52">
            <a:extLst>
              <a:ext uri="{FF2B5EF4-FFF2-40B4-BE49-F238E27FC236}">
                <a16:creationId xmlns:a16="http://schemas.microsoft.com/office/drawing/2014/main" id="{B3B6127D-9644-4F76-91A5-C508BB205084}"/>
              </a:ext>
            </a:extLst>
          </p:cNvPr>
          <p:cNvSpPr/>
          <p:nvPr/>
        </p:nvSpPr>
        <p:spPr>
          <a:xfrm>
            <a:off x="4828081" y="3805163"/>
            <a:ext cx="1060993" cy="461665"/>
          </a:xfrm>
          <a:prstGeom prst="rect">
            <a:avLst/>
          </a:prstGeom>
          <a:noFill/>
        </p:spPr>
        <p:txBody>
          <a:bodyPr wrap="square" lIns="91440" tIns="45720" rIns="91440" bIns="45720">
            <a:spAutoFit/>
          </a:bodyPr>
          <a:lstStyle/>
          <a:p>
            <a:pPr algn="ctr"/>
            <a:r>
              <a:rPr lang="en-US" sz="2400" cap="none" spc="0" dirty="0">
                <a:ln w="0"/>
                <a:solidFill>
                  <a:schemeClr val="tx1">
                    <a:lumMod val="75000"/>
                    <a:lumOff val="25000"/>
                  </a:schemeClr>
                </a:solidFill>
                <a:latin typeface="+mn-lt"/>
              </a:rPr>
              <a:t>6 cm</a:t>
            </a:r>
          </a:p>
        </p:txBody>
      </p:sp>
      <p:sp>
        <p:nvSpPr>
          <p:cNvPr id="54" name="Rectangle 53">
            <a:extLst>
              <a:ext uri="{FF2B5EF4-FFF2-40B4-BE49-F238E27FC236}">
                <a16:creationId xmlns:a16="http://schemas.microsoft.com/office/drawing/2014/main" id="{C9A98A27-79D0-4745-8989-F2AB5E8F2FE0}"/>
              </a:ext>
            </a:extLst>
          </p:cNvPr>
          <p:cNvSpPr/>
          <p:nvPr/>
        </p:nvSpPr>
        <p:spPr>
          <a:xfrm>
            <a:off x="8297894" y="3814026"/>
            <a:ext cx="1060993" cy="461665"/>
          </a:xfrm>
          <a:prstGeom prst="rect">
            <a:avLst/>
          </a:prstGeom>
          <a:noFill/>
        </p:spPr>
        <p:txBody>
          <a:bodyPr wrap="square" lIns="91440" tIns="45720" rIns="91440" bIns="45720">
            <a:spAutoFit/>
          </a:bodyPr>
          <a:lstStyle/>
          <a:p>
            <a:pPr algn="ctr"/>
            <a:r>
              <a:rPr lang="en-US" sz="2400" cap="none" spc="0" dirty="0">
                <a:ln w="0"/>
                <a:solidFill>
                  <a:schemeClr val="tx1">
                    <a:lumMod val="75000"/>
                    <a:lumOff val="25000"/>
                  </a:schemeClr>
                </a:solidFill>
                <a:latin typeface="+mn-lt"/>
              </a:rPr>
              <a:t>6 cm</a:t>
            </a:r>
          </a:p>
        </p:txBody>
      </p:sp>
      <p:cxnSp>
        <p:nvCxnSpPr>
          <p:cNvPr id="10" name="Straight Connector 9">
            <a:extLst>
              <a:ext uri="{FF2B5EF4-FFF2-40B4-BE49-F238E27FC236}">
                <a16:creationId xmlns:a16="http://schemas.microsoft.com/office/drawing/2014/main" id="{DB856A7F-9EA1-4E4C-839A-D9A5970AD1F5}"/>
              </a:ext>
            </a:extLst>
          </p:cNvPr>
          <p:cNvCxnSpPr>
            <a:cxnSpLocks/>
          </p:cNvCxnSpPr>
          <p:nvPr/>
        </p:nvCxnSpPr>
        <p:spPr>
          <a:xfrm>
            <a:off x="7136408" y="2782111"/>
            <a:ext cx="6523" cy="305962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8" name="setsqaure">
            <a:extLst>
              <a:ext uri="{FF2B5EF4-FFF2-40B4-BE49-F238E27FC236}">
                <a16:creationId xmlns:a16="http://schemas.microsoft.com/office/drawing/2014/main" id="{96F76A4F-11D7-4445-B337-5B81EB3F4304}"/>
              </a:ext>
            </a:extLst>
          </p:cNvPr>
          <p:cNvPicPr>
            <a:picLocks noChangeAspect="1"/>
          </p:cNvPicPr>
          <p:nvPr/>
        </p:nvPicPr>
        <p:blipFill rotWithShape="1">
          <a:blip r:embed="rId10"/>
          <a:srcRect l="22694"/>
          <a:stretch/>
        </p:blipFill>
        <p:spPr>
          <a:xfrm>
            <a:off x="7166746" y="-721220"/>
            <a:ext cx="4771481" cy="6858000"/>
          </a:xfrm>
          <a:prstGeom prst="rect">
            <a:avLst/>
          </a:prstGeom>
        </p:spPr>
      </p:pic>
      <p:pic>
        <p:nvPicPr>
          <p:cNvPr id="36" name="pencil2" descr="A close up of a pencil&#10;&#10;Description automatically generated">
            <a:extLst>
              <a:ext uri="{FF2B5EF4-FFF2-40B4-BE49-F238E27FC236}">
                <a16:creationId xmlns:a16="http://schemas.microsoft.com/office/drawing/2014/main" id="{01F91041-3688-4A91-8A92-121E0B3842DF}"/>
              </a:ext>
            </a:extLst>
          </p:cNvPr>
          <p:cNvPicPr>
            <a:picLocks noChangeAspect="1"/>
          </p:cNvPicPr>
          <p:nvPr/>
        </p:nvPicPr>
        <p:blipFill rotWithShape="1">
          <a:blip r:embed="rId11"/>
          <a:srcRect l="40444"/>
          <a:stretch/>
        </p:blipFill>
        <p:spPr>
          <a:xfrm flipH="1">
            <a:off x="5844562" y="468229"/>
            <a:ext cx="1359060" cy="2282003"/>
          </a:xfrm>
          <a:prstGeom prst="rect">
            <a:avLst/>
          </a:prstGeom>
        </p:spPr>
      </p:pic>
      <p:pic>
        <p:nvPicPr>
          <p:cNvPr id="37" name="ruler">
            <a:extLst>
              <a:ext uri="{FF2B5EF4-FFF2-40B4-BE49-F238E27FC236}">
                <a16:creationId xmlns:a16="http://schemas.microsoft.com/office/drawing/2014/main" id="{5F837640-2BEE-48A7-84C9-728A09B428E4}"/>
              </a:ext>
            </a:extLst>
          </p:cNvPr>
          <p:cNvPicPr>
            <a:picLocks noChangeAspect="1"/>
          </p:cNvPicPr>
          <p:nvPr/>
        </p:nvPicPr>
        <p:blipFill rotWithShape="1">
          <a:blip r:embed="rId12"/>
          <a:srcRect r="-349"/>
          <a:stretch/>
        </p:blipFill>
        <p:spPr>
          <a:xfrm>
            <a:off x="4171194" y="5864317"/>
            <a:ext cx="10652760" cy="2117389"/>
          </a:xfrm>
          <a:prstGeom prst="rect">
            <a:avLst/>
          </a:prstGeom>
        </p:spPr>
      </p:pic>
      <p:sp>
        <p:nvSpPr>
          <p:cNvPr id="15" name="Oval 14">
            <a:extLst>
              <a:ext uri="{FF2B5EF4-FFF2-40B4-BE49-F238E27FC236}">
                <a16:creationId xmlns:a16="http://schemas.microsoft.com/office/drawing/2014/main" id="{A5B1ECD1-0091-47B4-AC40-D2486A853953}"/>
              </a:ext>
            </a:extLst>
          </p:cNvPr>
          <p:cNvSpPr/>
          <p:nvPr/>
        </p:nvSpPr>
        <p:spPr>
          <a:xfrm>
            <a:off x="9622554" y="6069847"/>
            <a:ext cx="465781" cy="46578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78AD80D7-D437-4FE7-9959-4F1B58ED9062}"/>
              </a:ext>
            </a:extLst>
          </p:cNvPr>
          <p:cNvSpPr/>
          <p:nvPr/>
        </p:nvSpPr>
        <p:spPr>
          <a:xfrm>
            <a:off x="6933855" y="6060749"/>
            <a:ext cx="465781" cy="46578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0" name="setsqaure">
            <a:extLst>
              <a:ext uri="{FF2B5EF4-FFF2-40B4-BE49-F238E27FC236}">
                <a16:creationId xmlns:a16="http://schemas.microsoft.com/office/drawing/2014/main" id="{EE61EC8B-33D1-4298-9452-9294C1FD5714}"/>
              </a:ext>
            </a:extLst>
          </p:cNvPr>
          <p:cNvPicPr>
            <a:picLocks noChangeAspect="1"/>
          </p:cNvPicPr>
          <p:nvPr/>
        </p:nvPicPr>
        <p:blipFill rotWithShape="1">
          <a:blip r:embed="rId13">
            <a:extLst>
              <a:ext uri="{BEBA8EAE-BF5A-486C-A8C5-ECC9F3942E4B}">
                <a14:imgProps xmlns:a14="http://schemas.microsoft.com/office/drawing/2010/main">
                  <a14:imgLayer r:embed="rId14">
                    <a14:imgEffect>
                      <a14:brightnessContrast bright="-40000"/>
                    </a14:imgEffect>
                  </a14:imgLayer>
                </a14:imgProps>
              </a:ext>
            </a:extLst>
          </a:blip>
          <a:srcRect l="22694"/>
          <a:stretch/>
        </p:blipFill>
        <p:spPr>
          <a:xfrm>
            <a:off x="9561400" y="1721484"/>
            <a:ext cx="563837" cy="810397"/>
          </a:xfrm>
          <a:prstGeom prst="rect">
            <a:avLst/>
          </a:prstGeom>
        </p:spPr>
      </p:pic>
      <p:pic>
        <p:nvPicPr>
          <p:cNvPr id="45" name="Protractor1">
            <a:extLst>
              <a:ext uri="{FF2B5EF4-FFF2-40B4-BE49-F238E27FC236}">
                <a16:creationId xmlns:a16="http://schemas.microsoft.com/office/drawing/2014/main" id="{3E84E226-5CFF-47B4-A2E5-630EF3B53722}"/>
              </a:ext>
            </a:extLst>
          </p:cNvPr>
          <p:cNvPicPr>
            <a:picLocks noChangeAspect="1"/>
          </p:cNvPicPr>
          <p:nvPr/>
        </p:nvPicPr>
        <p:blipFill>
          <a:blip r:embed="rId15"/>
          <a:srcRect/>
          <a:stretch/>
        </p:blipFill>
        <p:spPr>
          <a:xfrm rot="7863896">
            <a:off x="3642842" y="3900952"/>
            <a:ext cx="5827890" cy="3144096"/>
          </a:xfrm>
          <a:prstGeom prst="rect">
            <a:avLst/>
          </a:prstGeom>
        </p:spPr>
      </p:pic>
      <p:sp>
        <p:nvSpPr>
          <p:cNvPr id="46" name="Oval 45">
            <a:extLst>
              <a:ext uri="{FF2B5EF4-FFF2-40B4-BE49-F238E27FC236}">
                <a16:creationId xmlns:a16="http://schemas.microsoft.com/office/drawing/2014/main" id="{5D677E6A-74C7-4471-BFDA-832F488FD60C}"/>
              </a:ext>
            </a:extLst>
          </p:cNvPr>
          <p:cNvSpPr/>
          <p:nvPr/>
        </p:nvSpPr>
        <p:spPr>
          <a:xfrm>
            <a:off x="6315353" y="3250623"/>
            <a:ext cx="848513" cy="848513"/>
          </a:xfrm>
          <a:prstGeom prst="ellipse">
            <a:avLst/>
          </a:prstGeom>
          <a:solidFill>
            <a:srgbClr val="FFFF00">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41</a:t>
            </a:r>
            <a:r>
              <a:rPr lang="en-US" sz="2000" b="1" baseline="30000" dirty="0">
                <a:solidFill>
                  <a:srgbClr val="C00000"/>
                </a:solidFill>
              </a:rPr>
              <a:t>o</a:t>
            </a:r>
          </a:p>
        </p:txBody>
      </p:sp>
      <p:sp>
        <p:nvSpPr>
          <p:cNvPr id="55" name="Oval 54">
            <a:extLst>
              <a:ext uri="{FF2B5EF4-FFF2-40B4-BE49-F238E27FC236}">
                <a16:creationId xmlns:a16="http://schemas.microsoft.com/office/drawing/2014/main" id="{08375697-3AB6-4AFA-9BA5-B9801D66AB20}"/>
              </a:ext>
            </a:extLst>
          </p:cNvPr>
          <p:cNvSpPr/>
          <p:nvPr/>
        </p:nvSpPr>
        <p:spPr>
          <a:xfrm>
            <a:off x="6759487" y="2980915"/>
            <a:ext cx="848513" cy="848513"/>
          </a:xfrm>
          <a:prstGeom prst="ellipse">
            <a:avLst/>
          </a:prstGeom>
          <a:solidFill>
            <a:srgbClr val="FFFF00">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rgbClr val="C00000"/>
                </a:solidFill>
              </a:rPr>
              <a:t>82</a:t>
            </a:r>
            <a:r>
              <a:rPr lang="en-US" sz="2000" b="1" baseline="30000" dirty="0">
                <a:solidFill>
                  <a:srgbClr val="C00000"/>
                </a:solidFill>
              </a:rPr>
              <a:t>o</a:t>
            </a:r>
          </a:p>
        </p:txBody>
      </p:sp>
      <p:cxnSp>
        <p:nvCxnSpPr>
          <p:cNvPr id="3" name="Straight Arrow Connector 2">
            <a:extLst>
              <a:ext uri="{FF2B5EF4-FFF2-40B4-BE49-F238E27FC236}">
                <a16:creationId xmlns:a16="http://schemas.microsoft.com/office/drawing/2014/main" id="{249BE66A-0EF1-AAFA-45F1-2785A4A5FA6F}"/>
              </a:ext>
            </a:extLst>
          </p:cNvPr>
          <p:cNvCxnSpPr>
            <a:cxnSpLocks/>
          </p:cNvCxnSpPr>
          <p:nvPr/>
        </p:nvCxnSpPr>
        <p:spPr>
          <a:xfrm flipV="1">
            <a:off x="6864479" y="3068648"/>
            <a:ext cx="198937" cy="46088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437367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2" presetClass="path" presetSubtype="0" accel="50000" decel="50000" fill="hold" nodeType="clickEffect">
                                  <p:stCondLst>
                                    <p:cond delay="0"/>
                                  </p:stCondLst>
                                  <p:childTnLst>
                                    <p:animMotion origin="layout" path="M 3.75E-6 -7.40741E-7 L 0.00013 0.44884 " pathEditMode="relative" rAng="0" ptsTypes="AA">
                                      <p:cBhvr>
                                        <p:cTn id="15" dur="500" fill="hold"/>
                                        <p:tgtEl>
                                          <p:spTgt spid="36"/>
                                        </p:tgtEl>
                                        <p:attrNameLst>
                                          <p:attrName>ppt_x</p:attrName>
                                          <p:attrName>ppt_y</p:attrName>
                                        </p:attrNameLst>
                                      </p:cBhvr>
                                      <p:rCtr x="0" y="22431"/>
                                    </p:animMotion>
                                  </p:childTnLst>
                                </p:cTn>
                              </p:par>
                              <p:par>
                                <p:cTn id="16" presetID="22" presetClass="entr" presetSubtype="1"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5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xit" presetSubtype="0" fill="hold" nodeType="withEffect">
                                  <p:stCondLst>
                                    <p:cond delay="0"/>
                                  </p:stCondLst>
                                  <p:childTnLst>
                                    <p:animEffect transition="out" filter="fade">
                                      <p:cBhvr>
                                        <p:cTn id="24" dur="500"/>
                                        <p:tgtEl>
                                          <p:spTgt spid="28"/>
                                        </p:tgtEl>
                                      </p:cBhvr>
                                    </p:animEffect>
                                    <p:set>
                                      <p:cBhvr>
                                        <p:cTn id="25" dur="1" fill="hold">
                                          <p:stCondLst>
                                            <p:cond delay="499"/>
                                          </p:stCondLst>
                                        </p:cTn>
                                        <p:tgtEl>
                                          <p:spTgt spid="28"/>
                                        </p:tgtEl>
                                        <p:attrNameLst>
                                          <p:attrName>style.visibility</p:attrName>
                                        </p:attrNameLst>
                                      </p:cBhvr>
                                      <p:to>
                                        <p:strVal val="hidden"/>
                                      </p:to>
                                    </p:set>
                                  </p:childTnLst>
                                </p:cTn>
                              </p:par>
                            </p:childTnLst>
                          </p:cTn>
                        </p:par>
                        <p:par>
                          <p:cTn id="26" fill="hold">
                            <p:stCondLst>
                              <p:cond delay="1000"/>
                            </p:stCondLst>
                            <p:childTnLst>
                              <p:par>
                                <p:cTn id="27" presetID="10" presetClass="exit" presetSubtype="0" fill="hold" nodeType="afterEffect">
                                  <p:stCondLst>
                                    <p:cond delay="0"/>
                                  </p:stCondLst>
                                  <p:childTnLst>
                                    <p:animEffect transition="out" filter="fade">
                                      <p:cBhvr>
                                        <p:cTn id="28" dur="500"/>
                                        <p:tgtEl>
                                          <p:spTgt spid="36"/>
                                        </p:tgtEl>
                                      </p:cBhvr>
                                    </p:animEffect>
                                    <p:set>
                                      <p:cBhvr>
                                        <p:cTn id="29" dur="1" fill="hold">
                                          <p:stCondLst>
                                            <p:cond delay="499"/>
                                          </p:stCondLst>
                                        </p:cTn>
                                        <p:tgtEl>
                                          <p:spTgt spid="36"/>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heel(1)">
                                      <p:cBhvr>
                                        <p:cTn id="39" dur="5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21" presetClass="entr" presetSubtype="1" fill="hold" grpId="0" nodeType="click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heel(1)">
                                      <p:cBhvr>
                                        <p:cTn id="44" dur="500"/>
                                        <p:tgtEl>
                                          <p:spTgt spid="39"/>
                                        </p:tgtEl>
                                      </p:cBhvr>
                                    </p:animEffect>
                                  </p:childTnLst>
                                </p:cTn>
                              </p:par>
                            </p:childTnLst>
                          </p:cTn>
                        </p:par>
                      </p:childTnLst>
                    </p:cTn>
                  </p:par>
                  <p:par>
                    <p:cTn id="45" fill="hold">
                      <p:stCondLst>
                        <p:cond delay="indefinite"/>
                      </p:stCondLst>
                      <p:childTnLst>
                        <p:par>
                          <p:cTn id="46" fill="hold">
                            <p:stCondLst>
                              <p:cond delay="0"/>
                            </p:stCondLst>
                            <p:childTnLst>
                              <p:par>
                                <p:cTn id="47" presetID="21" presetClass="exit" presetSubtype="1" fill="hold" grpId="1" nodeType="clickEffect">
                                  <p:stCondLst>
                                    <p:cond delay="0"/>
                                  </p:stCondLst>
                                  <p:childTnLst>
                                    <p:animEffect transition="out" filter="wheel(1)">
                                      <p:cBhvr>
                                        <p:cTn id="48" dur="500"/>
                                        <p:tgtEl>
                                          <p:spTgt spid="15"/>
                                        </p:tgtEl>
                                      </p:cBhvr>
                                    </p:animEffect>
                                    <p:set>
                                      <p:cBhvr>
                                        <p:cTn id="49" dur="1" fill="hold">
                                          <p:stCondLst>
                                            <p:cond delay="499"/>
                                          </p:stCondLst>
                                        </p:cTn>
                                        <p:tgtEl>
                                          <p:spTgt spid="15"/>
                                        </p:tgtEl>
                                        <p:attrNameLst>
                                          <p:attrName>style.visibility</p:attrName>
                                        </p:attrNameLst>
                                      </p:cBhvr>
                                      <p:to>
                                        <p:strVal val="hidden"/>
                                      </p:to>
                                    </p:set>
                                  </p:childTnLst>
                                </p:cTn>
                              </p:par>
                            </p:childTnLst>
                          </p:cTn>
                        </p:par>
                        <p:par>
                          <p:cTn id="50" fill="hold">
                            <p:stCondLst>
                              <p:cond delay="500"/>
                            </p:stCondLst>
                            <p:childTnLst>
                              <p:par>
                                <p:cTn id="51" presetID="21" presetClass="exit" presetSubtype="1" fill="hold" grpId="1" nodeType="afterEffect">
                                  <p:stCondLst>
                                    <p:cond delay="0"/>
                                  </p:stCondLst>
                                  <p:childTnLst>
                                    <p:animEffect transition="out" filter="wheel(1)">
                                      <p:cBhvr>
                                        <p:cTn id="52" dur="500"/>
                                        <p:tgtEl>
                                          <p:spTgt spid="39"/>
                                        </p:tgtEl>
                                      </p:cBhvr>
                                    </p:animEffect>
                                    <p:set>
                                      <p:cBhvr>
                                        <p:cTn id="53" dur="1" fill="hold">
                                          <p:stCondLst>
                                            <p:cond delay="499"/>
                                          </p:stCondLst>
                                        </p:cTn>
                                        <p:tgtEl>
                                          <p:spTgt spid="39"/>
                                        </p:tgtEl>
                                        <p:attrNameLst>
                                          <p:attrName>style.visibility</p:attrName>
                                        </p:attrNameLst>
                                      </p:cBhvr>
                                      <p:to>
                                        <p:strVal val="hidden"/>
                                      </p:to>
                                    </p:set>
                                  </p:childTnLst>
                                </p:cTn>
                              </p:par>
                            </p:childTnLst>
                          </p:cTn>
                        </p:par>
                        <p:par>
                          <p:cTn id="54" fill="hold">
                            <p:stCondLst>
                              <p:cond delay="1000"/>
                            </p:stCondLst>
                            <p:childTnLst>
                              <p:par>
                                <p:cTn id="55" presetID="10" presetClass="exit" presetSubtype="0" fill="hold" nodeType="afterEffect">
                                  <p:stCondLst>
                                    <p:cond delay="0"/>
                                  </p:stCondLst>
                                  <p:childTnLst>
                                    <p:animEffect transition="out" filter="fade">
                                      <p:cBhvr>
                                        <p:cTn id="56" dur="500"/>
                                        <p:tgtEl>
                                          <p:spTgt spid="37"/>
                                        </p:tgtEl>
                                      </p:cBhvr>
                                    </p:animEffect>
                                    <p:set>
                                      <p:cBhvr>
                                        <p:cTn id="57" dur="1" fill="hold">
                                          <p:stCondLst>
                                            <p:cond delay="499"/>
                                          </p:stCondLst>
                                        </p:cTn>
                                        <p:tgtEl>
                                          <p:spTgt spid="37"/>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nodeType="click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fade">
                                      <p:cBhvr>
                                        <p:cTn id="62" dur="1000"/>
                                        <p:tgtEl>
                                          <p:spTgt spid="45"/>
                                        </p:tgtEl>
                                      </p:cBhvr>
                                    </p:animEffect>
                                    <p:anim calcmode="lin" valueType="num">
                                      <p:cBhvr>
                                        <p:cTn id="63" dur="1000" fill="hold"/>
                                        <p:tgtEl>
                                          <p:spTgt spid="45"/>
                                        </p:tgtEl>
                                        <p:attrNameLst>
                                          <p:attrName>ppt_x</p:attrName>
                                        </p:attrNameLst>
                                      </p:cBhvr>
                                      <p:tavLst>
                                        <p:tav tm="0">
                                          <p:val>
                                            <p:strVal val="#ppt_x"/>
                                          </p:val>
                                        </p:tav>
                                        <p:tav tm="100000">
                                          <p:val>
                                            <p:strVal val="#ppt_x"/>
                                          </p:val>
                                        </p:tav>
                                      </p:tavLst>
                                    </p:anim>
                                    <p:anim calcmode="lin" valueType="num">
                                      <p:cBhvr>
                                        <p:cTn id="64"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path" presetSubtype="0" accel="50000" decel="50000" fill="hold" nodeType="clickEffect">
                                  <p:stCondLst>
                                    <p:cond delay="0"/>
                                  </p:stCondLst>
                                  <p:childTnLst>
                                    <p:animMotion origin="layout" path="M -4.16667E-7 3.33333E-6 L 0.1319 -0.26644 " pathEditMode="relative" rAng="0" ptsTypes="AA">
                                      <p:cBhvr>
                                        <p:cTn id="68" dur="2000" fill="hold"/>
                                        <p:tgtEl>
                                          <p:spTgt spid="45"/>
                                        </p:tgtEl>
                                        <p:attrNameLst>
                                          <p:attrName>ppt_x</p:attrName>
                                          <p:attrName>ppt_y</p:attrName>
                                        </p:attrNameLst>
                                      </p:cBhvr>
                                      <p:rCtr x="6589" y="-13333"/>
                                    </p:animMotion>
                                  </p:childTnLst>
                                </p:cTn>
                              </p:par>
                            </p:childTnLst>
                          </p:cTn>
                        </p:par>
                      </p:childTnLst>
                    </p:cTn>
                  </p:par>
                  <p:par>
                    <p:cTn id="69" fill="hold">
                      <p:stCondLst>
                        <p:cond delay="indefinite"/>
                      </p:stCondLst>
                      <p:childTnLst>
                        <p:par>
                          <p:cTn id="70" fill="hold">
                            <p:stCondLst>
                              <p:cond delay="0"/>
                            </p:stCondLst>
                            <p:childTnLst>
                              <p:par>
                                <p:cTn id="71" presetID="9" presetClass="emph" presetSubtype="0" nodeType="clickEffect">
                                  <p:stCondLst>
                                    <p:cond delay="0"/>
                                  </p:stCondLst>
                                  <p:childTnLst>
                                    <p:set>
                                      <p:cBhvr>
                                        <p:cTn id="72" dur="indefinite"/>
                                        <p:tgtEl>
                                          <p:spTgt spid="45"/>
                                        </p:tgtEl>
                                        <p:attrNameLst>
                                          <p:attrName>style.opacity</p:attrName>
                                        </p:attrNameLst>
                                      </p:cBhvr>
                                      <p:to>
                                        <p:strVal val="0.5"/>
                                      </p:to>
                                    </p:set>
                                    <p:animEffect filter="image" prLst="opacity: 0.5">
                                      <p:cBhvr rctx="IE">
                                        <p:cTn id="73" dur="indefinite"/>
                                        <p:tgtEl>
                                          <p:spTgt spid="45"/>
                                        </p:tgtEl>
                                      </p:cBhvr>
                                    </p:animEffect>
                                  </p:childTnLst>
                                </p:cTn>
                              </p:par>
                            </p:childTnLst>
                          </p:cTn>
                        </p:par>
                      </p:childTnLst>
                    </p:cTn>
                  </p:par>
                  <p:par>
                    <p:cTn id="74" fill="hold">
                      <p:stCondLst>
                        <p:cond delay="indefinite"/>
                      </p:stCondLst>
                      <p:childTnLst>
                        <p:par>
                          <p:cTn id="75" fill="hold">
                            <p:stCondLst>
                              <p:cond delay="0"/>
                            </p:stCondLst>
                            <p:childTnLst>
                              <p:par>
                                <p:cTn id="76" presetID="21" presetClass="entr" presetSubtype="1" fill="hold" grpId="0" nodeType="click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heel(1)">
                                      <p:cBhvr>
                                        <p:cTn id="78" dur="500"/>
                                        <p:tgtEl>
                                          <p:spTgt spid="55"/>
                                        </p:tgtEl>
                                      </p:cBhvr>
                                    </p:animEffect>
                                  </p:childTnLst>
                                </p:cTn>
                              </p:par>
                            </p:childTnLst>
                          </p:cTn>
                        </p:par>
                      </p:childTnLst>
                    </p:cTn>
                  </p:par>
                  <p:par>
                    <p:cTn id="79" fill="hold">
                      <p:stCondLst>
                        <p:cond delay="indefinite"/>
                      </p:stCondLst>
                      <p:childTnLst>
                        <p:par>
                          <p:cTn id="80" fill="hold">
                            <p:stCondLst>
                              <p:cond delay="0"/>
                            </p:stCondLst>
                            <p:childTnLst>
                              <p:par>
                                <p:cTn id="81" presetID="21" presetClass="entr" presetSubtype="1" fill="hold" grpId="0" nodeType="click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wheel(1)">
                                      <p:cBhvr>
                                        <p:cTn id="83" dur="500"/>
                                        <p:tgtEl>
                                          <p:spTgt spid="46"/>
                                        </p:tgtEl>
                                      </p:cBhvr>
                                    </p:animEffect>
                                  </p:childTnLst>
                                </p:cTn>
                              </p:par>
                            </p:childTnLst>
                          </p:cTn>
                        </p:par>
                        <p:par>
                          <p:cTn id="84" fill="hold">
                            <p:stCondLst>
                              <p:cond delay="500"/>
                            </p:stCondLst>
                            <p:childTnLst>
                              <p:par>
                                <p:cTn id="85" presetID="22" presetClass="entr" presetSubtype="1" fill="hold"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wipe(up)">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5" grpId="1" animBg="1"/>
      <p:bldP spid="39" grpId="0" animBg="1"/>
      <p:bldP spid="39" grpId="1" animBg="1"/>
      <p:bldP spid="46" grpId="0" animBg="1"/>
      <p:bldP spid="5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ubtitle 2">
            <a:extLst>
              <a:ext uri="{FF2B5EF4-FFF2-40B4-BE49-F238E27FC236}">
                <a16:creationId xmlns:a16="http://schemas.microsoft.com/office/drawing/2014/main" id="{0FC40FC0-3EAA-44D2-94A4-F445FD8CD0D5}"/>
              </a:ext>
            </a:extLst>
          </p:cNvPr>
          <p:cNvSpPr txBox="1">
            <a:spLocks/>
          </p:cNvSpPr>
          <p:nvPr/>
        </p:nvSpPr>
        <p:spPr>
          <a:xfrm>
            <a:off x="194689" y="1790173"/>
            <a:ext cx="6737739" cy="4059936"/>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just">
              <a:lnSpc>
                <a:spcPct val="150000"/>
              </a:lnSpc>
              <a:spcBef>
                <a:spcPts val="0"/>
              </a:spcBef>
              <a:spcAft>
                <a:spcPts val="800"/>
              </a:spcAft>
              <a:buNone/>
            </a:pPr>
            <a:r>
              <a:rPr lang="fr-FR" sz="3200" dirty="0">
                <a:solidFill>
                  <a:srgbClr val="00B050"/>
                </a:solidFill>
                <a:latin typeface="+mj-lt"/>
                <a:ea typeface="Calibri" panose="020F0502020204030204" pitchFamily="34" charset="0"/>
                <a:cs typeface="Arial" panose="020B0604020202020204" pitchFamily="34" charset="0"/>
              </a:rPr>
              <a:t>Dans un triangle isocèle, la </a:t>
            </a:r>
            <a:r>
              <a:rPr lang="fr-FR" sz="3200" dirty="0">
                <a:solidFill>
                  <a:srgbClr val="C00000"/>
                </a:solidFill>
                <a:ea typeface="Calibri" panose="020F0502020204030204" pitchFamily="34" charset="0"/>
                <a:cs typeface="Arial" panose="020B0604020202020204" pitchFamily="34" charset="0"/>
              </a:rPr>
              <a:t>hauteur</a:t>
            </a:r>
            <a:r>
              <a:rPr lang="fr-FR" sz="3200" dirty="0">
                <a:solidFill>
                  <a:srgbClr val="00B050"/>
                </a:solidFill>
                <a:latin typeface="+mj-lt"/>
                <a:ea typeface="Calibri" panose="020F0502020204030204" pitchFamily="34" charset="0"/>
                <a:cs typeface="Arial" panose="020B0604020202020204" pitchFamily="34" charset="0"/>
              </a:rPr>
              <a:t> issue du sommet principal (ou relative à la base) est à la fois la </a:t>
            </a:r>
            <a:r>
              <a:rPr lang="fr-FR" sz="3200" dirty="0">
                <a:solidFill>
                  <a:srgbClr val="C00000"/>
                </a:solidFill>
                <a:ea typeface="Calibri" panose="020F0502020204030204" pitchFamily="34" charset="0"/>
                <a:cs typeface="Arial" panose="020B0604020202020204" pitchFamily="34" charset="0"/>
              </a:rPr>
              <a:t>médiatrice</a:t>
            </a:r>
            <a:r>
              <a:rPr lang="fr-FR" sz="3200" dirty="0">
                <a:solidFill>
                  <a:srgbClr val="00B050"/>
                </a:solidFill>
                <a:latin typeface="+mj-lt"/>
                <a:ea typeface="Calibri" panose="020F0502020204030204" pitchFamily="34" charset="0"/>
                <a:cs typeface="Arial" panose="020B0604020202020204" pitchFamily="34" charset="0"/>
              </a:rPr>
              <a:t>, la </a:t>
            </a:r>
            <a:r>
              <a:rPr lang="fr-FR" sz="3200" dirty="0">
                <a:solidFill>
                  <a:srgbClr val="C00000"/>
                </a:solidFill>
                <a:ea typeface="Calibri" panose="020F0502020204030204" pitchFamily="34" charset="0"/>
                <a:cs typeface="Arial" panose="020B0604020202020204" pitchFamily="34" charset="0"/>
              </a:rPr>
              <a:t>médiane</a:t>
            </a:r>
            <a:r>
              <a:rPr lang="fr-FR" sz="3200" dirty="0">
                <a:solidFill>
                  <a:srgbClr val="00B050"/>
                </a:solidFill>
                <a:latin typeface="+mj-lt"/>
                <a:ea typeface="Calibri" panose="020F0502020204030204" pitchFamily="34" charset="0"/>
                <a:cs typeface="Arial" panose="020B0604020202020204" pitchFamily="34" charset="0"/>
              </a:rPr>
              <a:t> et la </a:t>
            </a:r>
            <a:r>
              <a:rPr lang="fr-FR" sz="3200" dirty="0">
                <a:solidFill>
                  <a:srgbClr val="C00000"/>
                </a:solidFill>
                <a:ea typeface="Calibri" panose="020F0502020204030204" pitchFamily="34" charset="0"/>
                <a:cs typeface="Arial" panose="020B0604020202020204" pitchFamily="34" charset="0"/>
              </a:rPr>
              <a:t>bissectrice</a:t>
            </a:r>
            <a:r>
              <a:rPr lang="en-US" sz="3200" dirty="0">
                <a:solidFill>
                  <a:srgbClr val="C00000"/>
                </a:solidFill>
                <a:ea typeface="Calibri" panose="020F0502020204030204" pitchFamily="34" charset="0"/>
                <a:cs typeface="Arial" panose="020B0604020202020204" pitchFamily="34" charset="0"/>
              </a:rPr>
              <a:t>.</a:t>
            </a:r>
            <a:endParaRPr lang="en-US" sz="3200" dirty="0">
              <a:solidFill>
                <a:srgbClr val="C00000"/>
              </a:solidFill>
              <a:latin typeface="+mj-lt"/>
              <a:ea typeface="Calibri" panose="020F0502020204030204" pitchFamily="34" charset="0"/>
              <a:cs typeface="Arial" panose="020B0604020202020204" pitchFamily="34" charset="0"/>
            </a:endParaRPr>
          </a:p>
          <a:p>
            <a:pPr marL="0" indent="0">
              <a:buNone/>
            </a:pPr>
            <a:endParaRPr lang="en-US" sz="3200" dirty="0">
              <a:solidFill>
                <a:srgbClr val="00B050"/>
              </a:solidFill>
              <a:effectLst/>
              <a:latin typeface="+mj-lt"/>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19047FB1-EFC1-4274-A7FC-D9BD4A2F33B7}"/>
              </a:ext>
            </a:extLst>
          </p:cNvPr>
          <p:cNvSpPr/>
          <p:nvPr/>
        </p:nvSpPr>
        <p:spPr>
          <a:xfrm>
            <a:off x="9022556" y="5583693"/>
            <a:ext cx="288281" cy="266416"/>
          </a:xfrm>
          <a:prstGeom prst="rect">
            <a:avLst/>
          </a:prstGeom>
          <a:noFill/>
          <a:ln w="6350">
            <a:solidFill>
              <a:srgbClr val="0076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a:extLst>
              <a:ext uri="{FF2B5EF4-FFF2-40B4-BE49-F238E27FC236}">
                <a16:creationId xmlns:a16="http://schemas.microsoft.com/office/drawing/2014/main" id="{A6083B73-22C1-4D00-B337-98B272C66F49}"/>
              </a:ext>
            </a:extLst>
          </p:cNvPr>
          <p:cNvGrpSpPr/>
          <p:nvPr/>
        </p:nvGrpSpPr>
        <p:grpSpPr>
          <a:xfrm>
            <a:off x="6096000" y="2106759"/>
            <a:ext cx="6112266" cy="4123265"/>
            <a:chOff x="6345510" y="1743346"/>
            <a:chExt cx="6112266" cy="4123265"/>
          </a:xfrm>
        </p:grpSpPr>
        <p:sp>
          <p:nvSpPr>
            <p:cNvPr id="7" name="Rectangle 6">
              <a:extLst>
                <a:ext uri="{FF2B5EF4-FFF2-40B4-BE49-F238E27FC236}">
                  <a16:creationId xmlns:a16="http://schemas.microsoft.com/office/drawing/2014/main" id="{5961C9BB-3963-4DB0-BA38-12960952301B}"/>
                </a:ext>
              </a:extLst>
            </p:cNvPr>
            <p:cNvSpPr/>
            <p:nvPr/>
          </p:nvSpPr>
          <p:spPr>
            <a:xfrm>
              <a:off x="6345510" y="5220280"/>
              <a:ext cx="522900"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A</a:t>
              </a:r>
            </a:p>
          </p:txBody>
        </p:sp>
        <p:sp>
          <p:nvSpPr>
            <p:cNvPr id="8" name="Rectangle 7">
              <a:extLst>
                <a:ext uri="{FF2B5EF4-FFF2-40B4-BE49-F238E27FC236}">
                  <a16:creationId xmlns:a16="http://schemas.microsoft.com/office/drawing/2014/main" id="{D6C7C67F-F8B8-4613-9CD9-8088B8B2C77B}"/>
                </a:ext>
              </a:extLst>
            </p:cNvPr>
            <p:cNvSpPr/>
            <p:nvPr/>
          </p:nvSpPr>
          <p:spPr>
            <a:xfrm>
              <a:off x="11981364" y="5220280"/>
              <a:ext cx="476412"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B</a:t>
              </a:r>
            </a:p>
          </p:txBody>
        </p:sp>
        <p:cxnSp>
          <p:nvCxnSpPr>
            <p:cNvPr id="9" name="Straight Connector 8">
              <a:extLst>
                <a:ext uri="{FF2B5EF4-FFF2-40B4-BE49-F238E27FC236}">
                  <a16:creationId xmlns:a16="http://schemas.microsoft.com/office/drawing/2014/main" id="{7ACC19C7-405A-4978-B0E8-3B2E32C8F408}"/>
                </a:ext>
              </a:extLst>
            </p:cNvPr>
            <p:cNvCxnSpPr>
              <a:cxnSpLocks/>
              <a:stCxn id="15" idx="6"/>
              <a:endCxn id="17" idx="2"/>
            </p:cNvCxnSpPr>
            <p:nvPr/>
          </p:nvCxnSpPr>
          <p:spPr>
            <a:xfrm>
              <a:off x="7074701" y="5486697"/>
              <a:ext cx="47953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7576D5C-2588-4052-BE44-30A22D93FCEB}"/>
                </a:ext>
              </a:extLst>
            </p:cNvPr>
            <p:cNvCxnSpPr>
              <a:cxnSpLocks/>
              <a:stCxn id="15" idx="7"/>
              <a:endCxn id="12" idx="3"/>
            </p:cNvCxnSpPr>
            <p:nvPr/>
          </p:nvCxnSpPr>
          <p:spPr>
            <a:xfrm flipV="1">
              <a:off x="7058402" y="2373056"/>
              <a:ext cx="2423779" cy="307351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9C26AC18-A12E-4388-8A58-71AFB585E468}"/>
                </a:ext>
              </a:extLst>
            </p:cNvPr>
            <p:cNvCxnSpPr>
              <a:cxnSpLocks/>
              <a:stCxn id="17" idx="1"/>
              <a:endCxn id="12" idx="5"/>
            </p:cNvCxnSpPr>
            <p:nvPr/>
          </p:nvCxnSpPr>
          <p:spPr>
            <a:xfrm flipH="1" flipV="1">
              <a:off x="9560878" y="2373056"/>
              <a:ext cx="2325490" cy="307351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12" name="Oval 11">
              <a:extLst>
                <a:ext uri="{FF2B5EF4-FFF2-40B4-BE49-F238E27FC236}">
                  <a16:creationId xmlns:a16="http://schemas.microsoft.com/office/drawing/2014/main" id="{6B906B3C-9859-4059-86CE-82E60B8555C8}"/>
                </a:ext>
              </a:extLst>
            </p:cNvPr>
            <p:cNvSpPr/>
            <p:nvPr/>
          </p:nvSpPr>
          <p:spPr>
            <a:xfrm>
              <a:off x="9465882" y="2276179"/>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2D55569F-C6FE-4683-AC20-C37117AD8AF8}"/>
                </a:ext>
              </a:extLst>
            </p:cNvPr>
            <p:cNvSpPr/>
            <p:nvPr/>
          </p:nvSpPr>
          <p:spPr>
            <a:xfrm>
              <a:off x="9490345" y="1743346"/>
              <a:ext cx="463588" cy="646331"/>
            </a:xfrm>
            <a:prstGeom prst="rect">
              <a:avLst/>
            </a:prstGeom>
            <a:noFill/>
          </p:spPr>
          <p:txBody>
            <a:bodyPr wrap="none" lIns="91440" tIns="45720" rIns="91440" bIns="45720">
              <a:spAutoFit/>
            </a:bodyPr>
            <a:lstStyle/>
            <a:p>
              <a:pPr algn="ctr"/>
              <a:r>
                <a:rPr lang="en-US" sz="3600" b="0" cap="none" spc="0" dirty="0">
                  <a:ln w="0"/>
                  <a:solidFill>
                    <a:schemeClr val="tx1">
                      <a:lumMod val="75000"/>
                      <a:lumOff val="25000"/>
                    </a:schemeClr>
                  </a:solidFill>
                  <a:latin typeface="+mn-lt"/>
                </a:rPr>
                <a:t>C</a:t>
              </a:r>
            </a:p>
          </p:txBody>
        </p:sp>
        <p:sp>
          <p:nvSpPr>
            <p:cNvPr id="15" name="Oval 14">
              <a:extLst>
                <a:ext uri="{FF2B5EF4-FFF2-40B4-BE49-F238E27FC236}">
                  <a16:creationId xmlns:a16="http://schemas.microsoft.com/office/drawing/2014/main" id="{309C07CF-863E-4F11-8C4F-5F7A14D38FE5}"/>
                </a:ext>
              </a:extLst>
            </p:cNvPr>
            <p:cNvSpPr/>
            <p:nvPr/>
          </p:nvSpPr>
          <p:spPr>
            <a:xfrm>
              <a:off x="6963406" y="5429948"/>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44C9D98E-70E0-4900-871D-B7C57A9EF134}"/>
                </a:ext>
              </a:extLst>
            </p:cNvPr>
            <p:cNvSpPr/>
            <p:nvPr/>
          </p:nvSpPr>
          <p:spPr>
            <a:xfrm>
              <a:off x="11870069" y="5429948"/>
              <a:ext cx="111295" cy="113498"/>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B2E88A23-7C51-4EBD-AC45-6C0FF660D23F}"/>
                </a:ext>
              </a:extLst>
            </p:cNvPr>
            <p:cNvSpPr/>
            <p:nvPr/>
          </p:nvSpPr>
          <p:spPr>
            <a:xfrm>
              <a:off x="7304970" y="3541625"/>
              <a:ext cx="1060993"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6 cm</a:t>
              </a:r>
            </a:p>
          </p:txBody>
        </p:sp>
        <p:sp>
          <p:nvSpPr>
            <p:cNvPr id="19" name="Rectangle 18">
              <a:extLst>
                <a:ext uri="{FF2B5EF4-FFF2-40B4-BE49-F238E27FC236}">
                  <a16:creationId xmlns:a16="http://schemas.microsoft.com/office/drawing/2014/main" id="{7FB2B754-D52F-4197-99C0-6D3CD806BC88}"/>
                </a:ext>
              </a:extLst>
            </p:cNvPr>
            <p:cNvSpPr/>
            <p:nvPr/>
          </p:nvSpPr>
          <p:spPr>
            <a:xfrm>
              <a:off x="10557789" y="3627159"/>
              <a:ext cx="1060993"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6 cm</a:t>
              </a:r>
            </a:p>
          </p:txBody>
        </p:sp>
      </p:grpSp>
      <p:cxnSp>
        <p:nvCxnSpPr>
          <p:cNvPr id="20" name="Straight Connector 19">
            <a:extLst>
              <a:ext uri="{FF2B5EF4-FFF2-40B4-BE49-F238E27FC236}">
                <a16:creationId xmlns:a16="http://schemas.microsoft.com/office/drawing/2014/main" id="{2C8C7F39-9984-4334-954E-7CE4FE8E4128}"/>
              </a:ext>
            </a:extLst>
          </p:cNvPr>
          <p:cNvCxnSpPr>
            <a:cxnSpLocks/>
            <a:stCxn id="12" idx="4"/>
          </p:cNvCxnSpPr>
          <p:nvPr/>
        </p:nvCxnSpPr>
        <p:spPr>
          <a:xfrm>
            <a:off x="9272020" y="2753090"/>
            <a:ext cx="33880" cy="3097019"/>
          </a:xfrm>
          <a:prstGeom prst="line">
            <a:avLst/>
          </a:prstGeom>
        </p:spPr>
        <p:style>
          <a:lnRef idx="1">
            <a:schemeClr val="accent1"/>
          </a:lnRef>
          <a:fillRef idx="0">
            <a:schemeClr val="accent1"/>
          </a:fillRef>
          <a:effectRef idx="0">
            <a:schemeClr val="accent1"/>
          </a:effectRef>
          <a:fontRef idx="minor">
            <a:schemeClr val="tx1"/>
          </a:fontRef>
        </p:style>
      </p:cxnSp>
      <p:sp>
        <p:nvSpPr>
          <p:cNvPr id="21" name="Google Shape;222;p10">
            <a:extLst>
              <a:ext uri="{FF2B5EF4-FFF2-40B4-BE49-F238E27FC236}">
                <a16:creationId xmlns:a16="http://schemas.microsoft.com/office/drawing/2014/main" id="{9D56E8B2-DE8A-40B0-A691-50BA1DCF61C9}"/>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ABC est un triangle isocèle de sommet principal C.</a:t>
            </a:r>
          </a:p>
          <a:p>
            <a:pPr marL="457200" lvl="1">
              <a:buSzPts val="6000"/>
            </a:pPr>
            <a:r>
              <a:rPr lang="fr-FR" sz="3200" b="1" dirty="0">
                <a:solidFill>
                  <a:schemeClr val="bg1"/>
                </a:solidFill>
                <a:latin typeface="Comic Sans MS"/>
                <a:sym typeface="Comic Sans MS"/>
              </a:rPr>
              <a:t>[CD] est la médiane relative à [AB].</a:t>
            </a:r>
            <a:endParaRPr lang="fr-FR" sz="3200" b="1" dirty="0">
              <a:solidFill>
                <a:schemeClr val="bg1"/>
              </a:solidFill>
              <a:latin typeface="Comic Sans MS"/>
            </a:endParaRPr>
          </a:p>
        </p:txBody>
      </p:sp>
    </p:spTree>
    <p:custDataLst>
      <p:tags r:id="rId1"/>
    </p:custDataLst>
    <p:extLst>
      <p:ext uri="{BB962C8B-B14F-4D97-AF65-F5344CB8AC3E}">
        <p14:creationId xmlns:p14="http://schemas.microsoft.com/office/powerpoint/2010/main" val="184079465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4"/>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mj-lt"/>
              </a:rPr>
              <a:t>Évaluation formative commune</a:t>
            </a:r>
          </a:p>
        </p:txBody>
      </p:sp>
      <p:grpSp>
        <p:nvGrpSpPr>
          <p:cNvPr id="2" name="Group 1">
            <a:extLst>
              <a:ext uri="{FF2B5EF4-FFF2-40B4-BE49-F238E27FC236}">
                <a16:creationId xmlns:a16="http://schemas.microsoft.com/office/drawing/2014/main" id="{FAD7C37A-5098-47E6-99AF-F56BE9B6F82C}"/>
              </a:ext>
            </a:extLst>
          </p:cNvPr>
          <p:cNvGrpSpPr/>
          <p:nvPr/>
        </p:nvGrpSpPr>
        <p:grpSpPr>
          <a:xfrm>
            <a:off x="4198069" y="1281644"/>
            <a:ext cx="3287797" cy="3341373"/>
            <a:chOff x="4198069" y="1281644"/>
            <a:chExt cx="3287797" cy="3341373"/>
          </a:xfrm>
        </p:grpSpPr>
        <p:sp>
          <p:nvSpPr>
            <p:cNvPr id="6" name="Freeform: Shape 5">
              <a:extLst>
                <a:ext uri="{FF2B5EF4-FFF2-40B4-BE49-F238E27FC236}">
                  <a16:creationId xmlns:a16="http://schemas.microsoft.com/office/drawing/2014/main" id="{55F15E61-D015-4810-882D-E059AD7DC5A9}"/>
                </a:ext>
              </a:extLst>
            </p:cNvPr>
            <p:cNvSpPr/>
            <p:nvPr/>
          </p:nvSpPr>
          <p:spPr>
            <a:xfrm>
              <a:off x="5116750" y="1334725"/>
              <a:ext cx="2369116" cy="2362900"/>
            </a:xfrm>
            <a:custGeom>
              <a:avLst/>
              <a:gdLst>
                <a:gd name="connsiteX0" fmla="*/ 1506538 w 2369116"/>
                <a:gd name="connsiteY0" fmla="*/ 850 h 2362900"/>
                <a:gd name="connsiteX1" fmla="*/ 1532267 w 2369116"/>
                <a:gd name="connsiteY1" fmla="*/ 5361 h 2362900"/>
                <a:gd name="connsiteX2" fmla="*/ 2350102 w 2369116"/>
                <a:gd name="connsiteY2" fmla="*/ 952572 h 2362900"/>
                <a:gd name="connsiteX3" fmla="*/ 1374114 w 2369116"/>
                <a:gd name="connsiteY3" fmla="*/ 2343514 h 2362900"/>
                <a:gd name="connsiteX4" fmla="*/ 463363 w 2369116"/>
                <a:gd name="connsiteY4" fmla="*/ 2140732 h 2362900"/>
                <a:gd name="connsiteX5" fmla="*/ 447023 w 2369116"/>
                <a:gd name="connsiteY5" fmla="*/ 2130123 h 2362900"/>
                <a:gd name="connsiteX6" fmla="*/ 233145 w 2369116"/>
                <a:gd name="connsiteY6" fmla="*/ 1929048 h 2362900"/>
                <a:gd name="connsiteX7" fmla="*/ 5731 w 2369116"/>
                <a:gd name="connsiteY7" fmla="*/ 1506413 h 2362900"/>
                <a:gd name="connsiteX8" fmla="*/ 0 w 2369116"/>
                <a:gd name="connsiteY8" fmla="*/ 1485318 h 2362900"/>
                <a:gd name="connsiteX9" fmla="*/ 23046 w 2369116"/>
                <a:gd name="connsiteY9" fmla="*/ 1526776 h 2362900"/>
                <a:gd name="connsiteX10" fmla="*/ 233389 w 2369116"/>
                <a:gd name="connsiteY10" fmla="*/ 1709927 h 2362900"/>
                <a:gd name="connsiteX11" fmla="*/ 365081 w 2369116"/>
                <a:gd name="connsiteY11" fmla="*/ 1738948 h 2362900"/>
                <a:gd name="connsiteX12" fmla="*/ 374836 w 2369116"/>
                <a:gd name="connsiteY12" fmla="*/ 1749800 h 2362900"/>
                <a:gd name="connsiteX13" fmla="*/ 1334972 w 2369116"/>
                <a:gd name="connsiteY13" fmla="*/ 2124270 h 2362900"/>
                <a:gd name="connsiteX14" fmla="*/ 1916004 w 2369116"/>
                <a:gd name="connsiteY14" fmla="*/ 1788942 h 2362900"/>
                <a:gd name="connsiteX15" fmla="*/ 2141833 w 2369116"/>
                <a:gd name="connsiteY15" fmla="*/ 1059024 h 2362900"/>
                <a:gd name="connsiteX16" fmla="*/ 1933685 w 2369116"/>
                <a:gd name="connsiteY16" fmla="*/ 541765 h 2362900"/>
                <a:gd name="connsiteX17" fmla="*/ 1745292 w 2369116"/>
                <a:gd name="connsiteY17" fmla="*/ 358615 h 2362900"/>
                <a:gd name="connsiteX18" fmla="*/ 1745414 w 2369116"/>
                <a:gd name="connsiteY18" fmla="*/ 339226 h 2362900"/>
                <a:gd name="connsiteX19" fmla="*/ 1522146 w 2369116"/>
                <a:gd name="connsiteY19" fmla="*/ 11702 h 2362900"/>
                <a:gd name="connsiteX20" fmla="*/ 1506538 w 2369116"/>
                <a:gd name="connsiteY20" fmla="*/ 850 h 236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369116" h="2362900">
                  <a:moveTo>
                    <a:pt x="1506538" y="850"/>
                  </a:moveTo>
                  <a:cubicBezTo>
                    <a:pt x="1515805" y="-1833"/>
                    <a:pt x="1524097" y="2435"/>
                    <a:pt x="1532267" y="5361"/>
                  </a:cubicBezTo>
                  <a:cubicBezTo>
                    <a:pt x="1983436" y="166929"/>
                    <a:pt x="2264746" y="480308"/>
                    <a:pt x="2350102" y="952572"/>
                  </a:cubicBezTo>
                  <a:cubicBezTo>
                    <a:pt x="2468015" y="1605060"/>
                    <a:pt x="2024773" y="2231332"/>
                    <a:pt x="1374114" y="2343514"/>
                  </a:cubicBezTo>
                  <a:cubicBezTo>
                    <a:pt x="1043785" y="2400459"/>
                    <a:pt x="739429" y="2331686"/>
                    <a:pt x="463363" y="2140732"/>
                  </a:cubicBezTo>
                  <a:cubicBezTo>
                    <a:pt x="457997" y="2137074"/>
                    <a:pt x="452510" y="2133660"/>
                    <a:pt x="447023" y="2130123"/>
                  </a:cubicBezTo>
                  <a:cubicBezTo>
                    <a:pt x="367764" y="2071593"/>
                    <a:pt x="298015" y="2002943"/>
                    <a:pt x="233145" y="1929048"/>
                  </a:cubicBezTo>
                  <a:cubicBezTo>
                    <a:pt x="130351" y="1802721"/>
                    <a:pt x="52799" y="1662859"/>
                    <a:pt x="5731" y="1506413"/>
                  </a:cubicBezTo>
                  <a:cubicBezTo>
                    <a:pt x="3658" y="1499462"/>
                    <a:pt x="1829" y="1492390"/>
                    <a:pt x="0" y="1485318"/>
                  </a:cubicBezTo>
                  <a:cubicBezTo>
                    <a:pt x="15608" y="1494707"/>
                    <a:pt x="14876" y="1513119"/>
                    <a:pt x="23046" y="1526776"/>
                  </a:cubicBezTo>
                  <a:cubicBezTo>
                    <a:pt x="73163" y="1611035"/>
                    <a:pt x="142301" y="1673833"/>
                    <a:pt x="233389" y="1709927"/>
                  </a:cubicBezTo>
                  <a:cubicBezTo>
                    <a:pt x="275213" y="1726510"/>
                    <a:pt x="318745" y="1740289"/>
                    <a:pt x="365081" y="1738948"/>
                  </a:cubicBezTo>
                  <a:cubicBezTo>
                    <a:pt x="368373" y="1742484"/>
                    <a:pt x="371788" y="1746020"/>
                    <a:pt x="374836" y="1749800"/>
                  </a:cubicBezTo>
                  <a:cubicBezTo>
                    <a:pt x="623467" y="2057936"/>
                    <a:pt x="944040" y="2185849"/>
                    <a:pt x="1334972" y="2124270"/>
                  </a:cubicBezTo>
                  <a:cubicBezTo>
                    <a:pt x="1569580" y="2087323"/>
                    <a:pt x="1764070" y="1970751"/>
                    <a:pt x="1916004" y="1788942"/>
                  </a:cubicBezTo>
                  <a:cubicBezTo>
                    <a:pt x="2092204" y="1578112"/>
                    <a:pt x="2167074" y="1333261"/>
                    <a:pt x="2141833" y="1059024"/>
                  </a:cubicBezTo>
                  <a:cubicBezTo>
                    <a:pt x="2124152" y="865997"/>
                    <a:pt x="2053184" y="694065"/>
                    <a:pt x="1933685" y="541765"/>
                  </a:cubicBezTo>
                  <a:cubicBezTo>
                    <a:pt x="1879057" y="472260"/>
                    <a:pt x="1814309" y="413364"/>
                    <a:pt x="1745292" y="358615"/>
                  </a:cubicBezTo>
                  <a:cubicBezTo>
                    <a:pt x="1745414" y="352152"/>
                    <a:pt x="1746267" y="345567"/>
                    <a:pt x="1745414" y="339226"/>
                  </a:cubicBezTo>
                  <a:cubicBezTo>
                    <a:pt x="1723953" y="193999"/>
                    <a:pt x="1652253" y="82914"/>
                    <a:pt x="1522146" y="11702"/>
                  </a:cubicBezTo>
                  <a:cubicBezTo>
                    <a:pt x="1516415" y="8776"/>
                    <a:pt x="1509587" y="7556"/>
                    <a:pt x="1506538" y="850"/>
                  </a:cubicBezTo>
                  <a:close/>
                </a:path>
              </a:pathLst>
            </a:custGeom>
            <a:solidFill>
              <a:schemeClr val="tx2">
                <a:lumMod val="50000"/>
              </a:schemeClr>
            </a:solidFill>
            <a:ln w="12171" cap="flat">
              <a:noFill/>
              <a:prstDash val="solid"/>
              <a:miter/>
            </a:ln>
          </p:spPr>
          <p:txBody>
            <a:bodyPr rtlCol="0" anchor="ctr"/>
            <a:lstStyle/>
            <a:p>
              <a:endParaRPr lang="en-US" dirty="0"/>
            </a:p>
          </p:txBody>
        </p:sp>
        <p:sp>
          <p:nvSpPr>
            <p:cNvPr id="7" name="Freeform: Shape 6">
              <a:extLst>
                <a:ext uri="{FF2B5EF4-FFF2-40B4-BE49-F238E27FC236}">
                  <a16:creationId xmlns:a16="http://schemas.microsoft.com/office/drawing/2014/main" id="{BE06FACB-1C31-4FBD-B999-45A0D962638A}"/>
                </a:ext>
              </a:extLst>
            </p:cNvPr>
            <p:cNvSpPr/>
            <p:nvPr/>
          </p:nvSpPr>
          <p:spPr>
            <a:xfrm>
              <a:off x="4198069" y="3388925"/>
              <a:ext cx="1232984" cy="1234092"/>
            </a:xfrm>
            <a:custGeom>
              <a:avLst/>
              <a:gdLst>
                <a:gd name="connsiteX0" fmla="*/ 1165360 w 1232984"/>
                <a:gd name="connsiteY0" fmla="*/ 271634 h 1234092"/>
                <a:gd name="connsiteX1" fmla="*/ 1221452 w 1232984"/>
                <a:gd name="connsiteY1" fmla="*/ 328944 h 1234092"/>
                <a:gd name="connsiteX2" fmla="*/ 1222427 w 1232984"/>
                <a:gd name="connsiteY2" fmla="*/ 364062 h 1234092"/>
                <a:gd name="connsiteX3" fmla="*/ 580060 w 1232984"/>
                <a:gd name="connsiteY3" fmla="*/ 1005576 h 1234092"/>
                <a:gd name="connsiteX4" fmla="*/ 422883 w 1232984"/>
                <a:gd name="connsiteY4" fmla="*/ 1162387 h 1234092"/>
                <a:gd name="connsiteX5" fmla="*/ 71703 w 1232984"/>
                <a:gd name="connsiteY5" fmla="*/ 1160193 h 1234092"/>
                <a:gd name="connsiteX6" fmla="*/ 70971 w 1232984"/>
                <a:gd name="connsiteY6" fmla="*/ 812427 h 1234092"/>
                <a:gd name="connsiteX7" fmla="*/ 874418 w 1232984"/>
                <a:gd name="connsiteY7" fmla="*/ 7761 h 1234092"/>
                <a:gd name="connsiteX8" fmla="*/ 899171 w 1232984"/>
                <a:gd name="connsiteY8" fmla="*/ 7273 h 1234092"/>
                <a:gd name="connsiteX9" fmla="*/ 959896 w 1232984"/>
                <a:gd name="connsiteY9" fmla="*/ 67022 h 1234092"/>
                <a:gd name="connsiteX10" fmla="*/ 1165360 w 1232984"/>
                <a:gd name="connsiteY10" fmla="*/ 271634 h 123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32984" h="1234092">
                  <a:moveTo>
                    <a:pt x="1165360" y="271634"/>
                  </a:moveTo>
                  <a:cubicBezTo>
                    <a:pt x="1184017" y="290778"/>
                    <a:pt x="1201698" y="311019"/>
                    <a:pt x="1221452" y="328944"/>
                  </a:cubicBezTo>
                  <a:cubicBezTo>
                    <a:pt x="1235718" y="341748"/>
                    <a:pt x="1237547" y="349064"/>
                    <a:pt x="1222427" y="364062"/>
                  </a:cubicBezTo>
                  <a:cubicBezTo>
                    <a:pt x="1007817" y="577453"/>
                    <a:pt x="794061" y="791575"/>
                    <a:pt x="580060" y="1005576"/>
                  </a:cubicBezTo>
                  <a:cubicBezTo>
                    <a:pt x="527749" y="1057887"/>
                    <a:pt x="475804" y="1110686"/>
                    <a:pt x="422883" y="1162387"/>
                  </a:cubicBezTo>
                  <a:cubicBezTo>
                    <a:pt x="324235" y="1258962"/>
                    <a:pt x="169009" y="1257743"/>
                    <a:pt x="71703" y="1160193"/>
                  </a:cubicBezTo>
                  <a:cubicBezTo>
                    <a:pt x="-22799" y="1065569"/>
                    <a:pt x="-24750" y="908757"/>
                    <a:pt x="70971" y="812427"/>
                  </a:cubicBezTo>
                  <a:cubicBezTo>
                    <a:pt x="338136" y="543554"/>
                    <a:pt x="606765" y="276145"/>
                    <a:pt x="874418" y="7761"/>
                  </a:cubicBezTo>
                  <a:cubicBezTo>
                    <a:pt x="883807" y="-1750"/>
                    <a:pt x="889294" y="-3214"/>
                    <a:pt x="899171" y="7273"/>
                  </a:cubicBezTo>
                  <a:cubicBezTo>
                    <a:pt x="918559" y="28002"/>
                    <a:pt x="939532" y="47147"/>
                    <a:pt x="959896" y="67022"/>
                  </a:cubicBezTo>
                  <a:cubicBezTo>
                    <a:pt x="1025010" y="138722"/>
                    <a:pt x="1097441" y="202861"/>
                    <a:pt x="1165360" y="271634"/>
                  </a:cubicBezTo>
                  <a:close/>
                </a:path>
              </a:pathLst>
            </a:custGeom>
            <a:solidFill>
              <a:schemeClr val="tx2">
                <a:lumMod val="50000"/>
              </a:schemeClr>
            </a:solidFill>
            <a:ln w="12171" cap="flat">
              <a:noFill/>
              <a:prstDash val="solid"/>
              <a:miter/>
            </a:ln>
          </p:spPr>
          <p:txBody>
            <a:bodyPr rtlCol="0" anchor="ctr"/>
            <a:lstStyle/>
            <a:p>
              <a:endParaRPr lang="en-US" dirty="0"/>
            </a:p>
          </p:txBody>
        </p:sp>
        <p:sp>
          <p:nvSpPr>
            <p:cNvPr id="8" name="Freeform: Shape 7">
              <a:extLst>
                <a:ext uri="{FF2B5EF4-FFF2-40B4-BE49-F238E27FC236}">
                  <a16:creationId xmlns:a16="http://schemas.microsoft.com/office/drawing/2014/main" id="{AA845A6B-330C-4511-B482-D3A60A7093E5}"/>
                </a:ext>
              </a:extLst>
            </p:cNvPr>
            <p:cNvSpPr/>
            <p:nvPr/>
          </p:nvSpPr>
          <p:spPr>
            <a:xfrm>
              <a:off x="5070434" y="1281644"/>
              <a:ext cx="1792036" cy="1791997"/>
            </a:xfrm>
            <a:custGeom>
              <a:avLst/>
              <a:gdLst>
                <a:gd name="connsiteX0" fmla="*/ 1552854 w 1792036"/>
                <a:gd name="connsiteY0" fmla="*/ 53931 h 1791997"/>
                <a:gd name="connsiteX1" fmla="*/ 1568340 w 1792036"/>
                <a:gd name="connsiteY1" fmla="*/ 64784 h 1791997"/>
                <a:gd name="connsiteX2" fmla="*/ 1791607 w 1792036"/>
                <a:gd name="connsiteY2" fmla="*/ 392308 h 1791997"/>
                <a:gd name="connsiteX3" fmla="*/ 1791485 w 1792036"/>
                <a:gd name="connsiteY3" fmla="*/ 411696 h 1791997"/>
                <a:gd name="connsiteX4" fmla="*/ 1780877 w 1792036"/>
                <a:gd name="connsiteY4" fmla="*/ 405965 h 1791997"/>
                <a:gd name="connsiteX5" fmla="*/ 1249473 w 1792036"/>
                <a:gd name="connsiteY5" fmla="*/ 222327 h 1791997"/>
                <a:gd name="connsiteX6" fmla="*/ 766235 w 1792036"/>
                <a:gd name="connsiteY6" fmla="*/ 325974 h 1791997"/>
                <a:gd name="connsiteX7" fmla="*/ 277631 w 1792036"/>
                <a:gd name="connsiteY7" fmla="*/ 881034 h 1791997"/>
                <a:gd name="connsiteX8" fmla="*/ 296775 w 1792036"/>
                <a:gd name="connsiteY8" fmla="*/ 1585711 h 1791997"/>
                <a:gd name="connsiteX9" fmla="*/ 411274 w 1792036"/>
                <a:gd name="connsiteY9" fmla="*/ 1791907 h 1791997"/>
                <a:gd name="connsiteX10" fmla="*/ 279582 w 1792036"/>
                <a:gd name="connsiteY10" fmla="*/ 1762886 h 1791997"/>
                <a:gd name="connsiteX11" fmla="*/ 69240 w 1792036"/>
                <a:gd name="connsiteY11" fmla="*/ 1579736 h 1791997"/>
                <a:gd name="connsiteX12" fmla="*/ 46194 w 1792036"/>
                <a:gd name="connsiteY12" fmla="*/ 1538277 h 1791997"/>
                <a:gd name="connsiteX13" fmla="*/ 3515 w 1792036"/>
                <a:gd name="connsiteY13" fmla="*/ 1116617 h 1791997"/>
                <a:gd name="connsiteX14" fmla="*/ 128745 w 1792036"/>
                <a:gd name="connsiteY14" fmla="*/ 664229 h 1791997"/>
                <a:gd name="connsiteX15" fmla="*/ 562477 w 1792036"/>
                <a:gd name="connsiteY15" fmla="*/ 186478 h 1791997"/>
                <a:gd name="connsiteX16" fmla="*/ 1269959 w 1792036"/>
                <a:gd name="connsiteY16" fmla="*/ 1376 h 1791997"/>
                <a:gd name="connsiteX17" fmla="*/ 1538099 w 1792036"/>
                <a:gd name="connsiteY17" fmla="*/ 46493 h 1791997"/>
                <a:gd name="connsiteX18" fmla="*/ 1552975 w 1792036"/>
                <a:gd name="connsiteY18" fmla="*/ 53931 h 1791997"/>
                <a:gd name="connsiteX19" fmla="*/ 1552854 w 1792036"/>
                <a:gd name="connsiteY19" fmla="*/ 53931 h 1791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92036" h="1791997">
                  <a:moveTo>
                    <a:pt x="1552854" y="53931"/>
                  </a:moveTo>
                  <a:cubicBezTo>
                    <a:pt x="1555902" y="60516"/>
                    <a:pt x="1562852" y="61735"/>
                    <a:pt x="1568340" y="64784"/>
                  </a:cubicBezTo>
                  <a:cubicBezTo>
                    <a:pt x="1698447" y="135995"/>
                    <a:pt x="1770146" y="247081"/>
                    <a:pt x="1791607" y="392308"/>
                  </a:cubicBezTo>
                  <a:cubicBezTo>
                    <a:pt x="1792583" y="398649"/>
                    <a:pt x="1791607" y="405234"/>
                    <a:pt x="1791485" y="411696"/>
                  </a:cubicBezTo>
                  <a:cubicBezTo>
                    <a:pt x="1787949" y="409867"/>
                    <a:pt x="1784047" y="408282"/>
                    <a:pt x="1780877" y="405965"/>
                  </a:cubicBezTo>
                  <a:cubicBezTo>
                    <a:pt x="1621992" y="291832"/>
                    <a:pt x="1443963" y="231229"/>
                    <a:pt x="1249473" y="222327"/>
                  </a:cubicBezTo>
                  <a:cubicBezTo>
                    <a:pt x="1080102" y="214523"/>
                    <a:pt x="917681" y="248422"/>
                    <a:pt x="766235" y="325974"/>
                  </a:cubicBezTo>
                  <a:cubicBezTo>
                    <a:pt x="530773" y="446570"/>
                    <a:pt x="365304" y="631062"/>
                    <a:pt x="277631" y="881034"/>
                  </a:cubicBezTo>
                  <a:cubicBezTo>
                    <a:pt x="194591" y="1117593"/>
                    <a:pt x="202761" y="1353054"/>
                    <a:pt x="296775" y="1585711"/>
                  </a:cubicBezTo>
                  <a:cubicBezTo>
                    <a:pt x="326528" y="1659239"/>
                    <a:pt x="367743" y="1726183"/>
                    <a:pt x="411274" y="1791907"/>
                  </a:cubicBezTo>
                  <a:cubicBezTo>
                    <a:pt x="364938" y="1793249"/>
                    <a:pt x="321406" y="1779470"/>
                    <a:pt x="279582" y="1762886"/>
                  </a:cubicBezTo>
                  <a:cubicBezTo>
                    <a:pt x="188495" y="1726793"/>
                    <a:pt x="119356" y="1663995"/>
                    <a:pt x="69240" y="1579736"/>
                  </a:cubicBezTo>
                  <a:cubicBezTo>
                    <a:pt x="61070" y="1566079"/>
                    <a:pt x="61801" y="1547667"/>
                    <a:pt x="46194" y="1538277"/>
                  </a:cubicBezTo>
                  <a:cubicBezTo>
                    <a:pt x="6076" y="1400366"/>
                    <a:pt x="-7093" y="1259772"/>
                    <a:pt x="3515" y="1116617"/>
                  </a:cubicBezTo>
                  <a:cubicBezTo>
                    <a:pt x="15343" y="957367"/>
                    <a:pt x="56680" y="806652"/>
                    <a:pt x="128745" y="664229"/>
                  </a:cubicBezTo>
                  <a:cubicBezTo>
                    <a:pt x="229344" y="465105"/>
                    <a:pt x="374083" y="305611"/>
                    <a:pt x="562477" y="186478"/>
                  </a:cubicBezTo>
                  <a:cubicBezTo>
                    <a:pt x="778428" y="49907"/>
                    <a:pt x="1015109" y="-10086"/>
                    <a:pt x="1269959" y="1376"/>
                  </a:cubicBezTo>
                  <a:cubicBezTo>
                    <a:pt x="1361046" y="5522"/>
                    <a:pt x="1450792" y="19545"/>
                    <a:pt x="1538099" y="46493"/>
                  </a:cubicBezTo>
                  <a:cubicBezTo>
                    <a:pt x="1540294" y="54541"/>
                    <a:pt x="1546635" y="54419"/>
                    <a:pt x="1552975" y="53931"/>
                  </a:cubicBezTo>
                  <a:lnTo>
                    <a:pt x="1552854" y="53931"/>
                  </a:lnTo>
                  <a:close/>
                </a:path>
              </a:pathLst>
            </a:custGeom>
            <a:solidFill>
              <a:schemeClr val="accent1">
                <a:lumMod val="60000"/>
                <a:lumOff val="40000"/>
              </a:schemeClr>
            </a:solidFill>
            <a:ln w="12171" cap="flat">
              <a:noFill/>
              <a:prstDash val="solid"/>
              <a:miter/>
            </a:ln>
          </p:spPr>
          <p:txBody>
            <a:bodyPr rtlCol="0" anchor="ctr"/>
            <a:lstStyle/>
            <a:p>
              <a:endParaRPr lang="en-US" dirty="0"/>
            </a:p>
          </p:txBody>
        </p:sp>
        <p:sp>
          <p:nvSpPr>
            <p:cNvPr id="9" name="Freeform: Shape 8">
              <a:extLst>
                <a:ext uri="{FF2B5EF4-FFF2-40B4-BE49-F238E27FC236}">
                  <a16:creationId xmlns:a16="http://schemas.microsoft.com/office/drawing/2014/main" id="{3473EA28-2020-413D-ACB1-7E2DE271B337}"/>
                </a:ext>
              </a:extLst>
            </p:cNvPr>
            <p:cNvSpPr/>
            <p:nvPr/>
          </p:nvSpPr>
          <p:spPr>
            <a:xfrm>
              <a:off x="5158087" y="3263896"/>
              <a:ext cx="405686" cy="396662"/>
            </a:xfrm>
            <a:custGeom>
              <a:avLst/>
              <a:gdLst>
                <a:gd name="connsiteX0" fmla="*/ 205343 w 405686"/>
                <a:gd name="connsiteY0" fmla="*/ 396663 h 396662"/>
                <a:gd name="connsiteX1" fmla="*/ 0 w 405686"/>
                <a:gd name="connsiteY1" fmla="*/ 192174 h 396662"/>
                <a:gd name="connsiteX2" fmla="*/ 21583 w 405686"/>
                <a:gd name="connsiteY2" fmla="*/ 177297 h 396662"/>
                <a:gd name="connsiteX3" fmla="*/ 173517 w 405686"/>
                <a:gd name="connsiteY3" fmla="*/ 25607 h 396662"/>
                <a:gd name="connsiteX4" fmla="*/ 191808 w 405686"/>
                <a:gd name="connsiteY4" fmla="*/ 0 h 396662"/>
                <a:gd name="connsiteX5" fmla="*/ 405686 w 405686"/>
                <a:gd name="connsiteY5" fmla="*/ 201075 h 396662"/>
                <a:gd name="connsiteX6" fmla="*/ 393127 w 405686"/>
                <a:gd name="connsiteY6" fmla="*/ 207416 h 396662"/>
                <a:gd name="connsiteX7" fmla="*/ 205343 w 405686"/>
                <a:gd name="connsiteY7" fmla="*/ 396663 h 396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5686" h="396662">
                  <a:moveTo>
                    <a:pt x="205343" y="396663"/>
                  </a:moveTo>
                  <a:cubicBezTo>
                    <a:pt x="137424" y="328012"/>
                    <a:pt x="64993" y="263751"/>
                    <a:pt x="0" y="192174"/>
                  </a:cubicBezTo>
                  <a:cubicBezTo>
                    <a:pt x="9999" y="191320"/>
                    <a:pt x="15364" y="183516"/>
                    <a:pt x="21583" y="177297"/>
                  </a:cubicBezTo>
                  <a:cubicBezTo>
                    <a:pt x="72309" y="126693"/>
                    <a:pt x="122791" y="75967"/>
                    <a:pt x="173517" y="25607"/>
                  </a:cubicBezTo>
                  <a:cubicBezTo>
                    <a:pt x="181199" y="18047"/>
                    <a:pt x="187174" y="9633"/>
                    <a:pt x="191808" y="0"/>
                  </a:cubicBezTo>
                  <a:cubicBezTo>
                    <a:pt x="256678" y="73894"/>
                    <a:pt x="326427" y="142545"/>
                    <a:pt x="405686" y="201075"/>
                  </a:cubicBezTo>
                  <a:cubicBezTo>
                    <a:pt x="401418" y="203148"/>
                    <a:pt x="396175" y="204245"/>
                    <a:pt x="393127" y="207416"/>
                  </a:cubicBezTo>
                  <a:cubicBezTo>
                    <a:pt x="330329" y="270336"/>
                    <a:pt x="267897" y="333499"/>
                    <a:pt x="205343" y="396663"/>
                  </a:cubicBezTo>
                  <a:close/>
                </a:path>
              </a:pathLst>
            </a:custGeom>
            <a:solidFill>
              <a:srgbClr val="D7D7D7"/>
            </a:solidFill>
            <a:ln w="12171" cap="flat">
              <a:noFill/>
              <a:prstDash val="solid"/>
              <a:miter/>
            </a:ln>
          </p:spPr>
          <p:txBody>
            <a:bodyPr rtlCol="0" anchor="ctr"/>
            <a:lstStyle/>
            <a:p>
              <a:endParaRPr lang="en-US" dirty="0"/>
            </a:p>
          </p:txBody>
        </p:sp>
        <p:sp>
          <p:nvSpPr>
            <p:cNvPr id="10" name="Freeform: Shape 9">
              <a:extLst>
                <a:ext uri="{FF2B5EF4-FFF2-40B4-BE49-F238E27FC236}">
                  <a16:creationId xmlns:a16="http://schemas.microsoft.com/office/drawing/2014/main" id="{65D35BC8-5929-4FCC-9F56-E21F343873C6}"/>
                </a:ext>
              </a:extLst>
            </p:cNvPr>
            <p:cNvSpPr/>
            <p:nvPr/>
          </p:nvSpPr>
          <p:spPr>
            <a:xfrm>
              <a:off x="6608655" y="1328625"/>
              <a:ext cx="14876" cy="7566"/>
            </a:xfrm>
            <a:custGeom>
              <a:avLst/>
              <a:gdLst>
                <a:gd name="connsiteX0" fmla="*/ 14876 w 14876"/>
                <a:gd name="connsiteY0" fmla="*/ 7438 h 7566"/>
                <a:gd name="connsiteX1" fmla="*/ 0 w 14876"/>
                <a:gd name="connsiteY1" fmla="*/ 0 h 7566"/>
                <a:gd name="connsiteX2" fmla="*/ 14876 w 14876"/>
                <a:gd name="connsiteY2" fmla="*/ 7438 h 7566"/>
              </a:gdLst>
              <a:ahLst/>
              <a:cxnLst>
                <a:cxn ang="0">
                  <a:pos x="connsiteX0" y="connsiteY0"/>
                </a:cxn>
                <a:cxn ang="0">
                  <a:pos x="connsiteX1" y="connsiteY1"/>
                </a:cxn>
                <a:cxn ang="0">
                  <a:pos x="connsiteX2" y="connsiteY2"/>
                </a:cxn>
              </a:cxnLst>
              <a:rect l="l" t="t" r="r" b="b"/>
              <a:pathLst>
                <a:path w="14876" h="7566">
                  <a:moveTo>
                    <a:pt x="14876" y="7438"/>
                  </a:moveTo>
                  <a:cubicBezTo>
                    <a:pt x="8414" y="7804"/>
                    <a:pt x="2195" y="7926"/>
                    <a:pt x="0" y="0"/>
                  </a:cubicBezTo>
                  <a:cubicBezTo>
                    <a:pt x="4999" y="2195"/>
                    <a:pt x="12438" y="-122"/>
                    <a:pt x="14876" y="7438"/>
                  </a:cubicBezTo>
                  <a:close/>
                </a:path>
              </a:pathLst>
            </a:custGeom>
            <a:solidFill>
              <a:srgbClr val="FD9002"/>
            </a:solidFill>
            <a:ln w="12171" cap="flat">
              <a:noFill/>
              <a:prstDash val="solid"/>
              <a:miter/>
            </a:ln>
          </p:spPr>
          <p:txBody>
            <a:bodyPr rtlCol="0" anchor="ctr"/>
            <a:lstStyle/>
            <a:p>
              <a:endParaRPr lang="en-US" dirty="0"/>
            </a:p>
          </p:txBody>
        </p:sp>
        <p:sp>
          <p:nvSpPr>
            <p:cNvPr id="11" name="Freeform: Shape 10">
              <a:extLst>
                <a:ext uri="{FF2B5EF4-FFF2-40B4-BE49-F238E27FC236}">
                  <a16:creationId xmlns:a16="http://schemas.microsoft.com/office/drawing/2014/main" id="{919608D1-CDDD-4D0A-9907-84CECB637020}"/>
                </a:ext>
              </a:extLst>
            </p:cNvPr>
            <p:cNvSpPr/>
            <p:nvPr/>
          </p:nvSpPr>
          <p:spPr>
            <a:xfrm>
              <a:off x="5290970" y="1503121"/>
              <a:ext cx="1972383" cy="1971166"/>
            </a:xfrm>
            <a:custGeom>
              <a:avLst/>
              <a:gdLst>
                <a:gd name="connsiteX0" fmla="*/ 190861 w 1972383"/>
                <a:gd name="connsiteY0" fmla="*/ 1570674 h 1971166"/>
                <a:gd name="connsiteX1" fmla="*/ 76362 w 1972383"/>
                <a:gd name="connsiteY1" fmla="*/ 1364478 h 1971166"/>
                <a:gd name="connsiteX2" fmla="*/ 57218 w 1972383"/>
                <a:gd name="connsiteY2" fmla="*/ 659800 h 1971166"/>
                <a:gd name="connsiteX3" fmla="*/ 545821 w 1972383"/>
                <a:gd name="connsiteY3" fmla="*/ 104741 h 1971166"/>
                <a:gd name="connsiteX4" fmla="*/ 1029060 w 1972383"/>
                <a:gd name="connsiteY4" fmla="*/ 1094 h 1971166"/>
                <a:gd name="connsiteX5" fmla="*/ 1560463 w 1972383"/>
                <a:gd name="connsiteY5" fmla="*/ 184732 h 1971166"/>
                <a:gd name="connsiteX6" fmla="*/ 1571072 w 1972383"/>
                <a:gd name="connsiteY6" fmla="*/ 190463 h 1971166"/>
                <a:gd name="connsiteX7" fmla="*/ 1759465 w 1972383"/>
                <a:gd name="connsiteY7" fmla="*/ 373613 h 1971166"/>
                <a:gd name="connsiteX8" fmla="*/ 1967613 w 1972383"/>
                <a:gd name="connsiteY8" fmla="*/ 890872 h 1971166"/>
                <a:gd name="connsiteX9" fmla="*/ 1741784 w 1972383"/>
                <a:gd name="connsiteY9" fmla="*/ 1620790 h 1971166"/>
                <a:gd name="connsiteX10" fmla="*/ 1160752 w 1972383"/>
                <a:gd name="connsiteY10" fmla="*/ 1956119 h 1971166"/>
                <a:gd name="connsiteX11" fmla="*/ 200616 w 1972383"/>
                <a:gd name="connsiteY11" fmla="*/ 1581648 h 1971166"/>
                <a:gd name="connsiteX12" fmla="*/ 190861 w 1972383"/>
                <a:gd name="connsiteY12" fmla="*/ 1570674 h 1971166"/>
                <a:gd name="connsiteX13" fmla="*/ 998819 w 1972383"/>
                <a:gd name="connsiteY13" fmla="*/ 121202 h 1971166"/>
                <a:gd name="connsiteX14" fmla="*/ 919560 w 1972383"/>
                <a:gd name="connsiteY14" fmla="*/ 125714 h 1971166"/>
                <a:gd name="connsiteX15" fmla="*/ 751042 w 1972383"/>
                <a:gd name="connsiteY15" fmla="*/ 159856 h 1971166"/>
                <a:gd name="connsiteX16" fmla="*/ 703121 w 1972383"/>
                <a:gd name="connsiteY16" fmla="*/ 249602 h 1971166"/>
                <a:gd name="connsiteX17" fmla="*/ 796159 w 1972383"/>
                <a:gd name="connsiteY17" fmla="*/ 292890 h 1971166"/>
                <a:gd name="connsiteX18" fmla="*/ 914438 w 1972383"/>
                <a:gd name="connsiteY18" fmla="*/ 267040 h 1971166"/>
                <a:gd name="connsiteX19" fmla="*/ 1258668 w 1972383"/>
                <a:gd name="connsiteY19" fmla="*/ 307035 h 1971166"/>
                <a:gd name="connsiteX20" fmla="*/ 1354023 w 1972383"/>
                <a:gd name="connsiteY20" fmla="*/ 272527 h 1971166"/>
                <a:gd name="connsiteX21" fmla="*/ 1308784 w 1972383"/>
                <a:gd name="connsiteY21" fmla="*/ 176196 h 1971166"/>
                <a:gd name="connsiteX22" fmla="*/ 998819 w 1972383"/>
                <a:gd name="connsiteY22" fmla="*/ 121202 h 1971166"/>
                <a:gd name="connsiteX23" fmla="*/ 580574 w 1972383"/>
                <a:gd name="connsiteY23" fmla="*/ 248017 h 1971166"/>
                <a:gd name="connsiteX24" fmla="*/ 549114 w 1972383"/>
                <a:gd name="connsiteY24" fmla="*/ 256431 h 1971166"/>
                <a:gd name="connsiteX25" fmla="*/ 407056 w 1972383"/>
                <a:gd name="connsiteY25" fmla="*/ 369955 h 1971166"/>
                <a:gd name="connsiteX26" fmla="*/ 408885 w 1972383"/>
                <a:gd name="connsiteY26" fmla="*/ 469944 h 1971166"/>
                <a:gd name="connsiteX27" fmla="*/ 505216 w 1972383"/>
                <a:gd name="connsiteY27" fmla="*/ 467627 h 1971166"/>
                <a:gd name="connsiteX28" fmla="*/ 620447 w 1972383"/>
                <a:gd name="connsiteY28" fmla="*/ 374832 h 1971166"/>
                <a:gd name="connsiteX29" fmla="*/ 647883 w 1972383"/>
                <a:gd name="connsiteY29" fmla="*/ 291427 h 1971166"/>
                <a:gd name="connsiteX30" fmla="*/ 580574 w 1972383"/>
                <a:gd name="connsiteY30" fmla="*/ 248017 h 1971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972383" h="1971166">
                  <a:moveTo>
                    <a:pt x="190861" y="1570674"/>
                  </a:moveTo>
                  <a:cubicBezTo>
                    <a:pt x="147329" y="1504950"/>
                    <a:pt x="106115" y="1438006"/>
                    <a:pt x="76362" y="1364478"/>
                  </a:cubicBezTo>
                  <a:cubicBezTo>
                    <a:pt x="-17652" y="1131821"/>
                    <a:pt x="-25822" y="896237"/>
                    <a:pt x="57218" y="659800"/>
                  </a:cubicBezTo>
                  <a:cubicBezTo>
                    <a:pt x="145013" y="409706"/>
                    <a:pt x="310360" y="225337"/>
                    <a:pt x="545821" y="104741"/>
                  </a:cubicBezTo>
                  <a:cubicBezTo>
                    <a:pt x="697268" y="27188"/>
                    <a:pt x="859566" y="-6710"/>
                    <a:pt x="1029060" y="1094"/>
                  </a:cubicBezTo>
                  <a:cubicBezTo>
                    <a:pt x="1223550" y="9995"/>
                    <a:pt x="1401579" y="70476"/>
                    <a:pt x="1560463" y="184732"/>
                  </a:cubicBezTo>
                  <a:cubicBezTo>
                    <a:pt x="1563756" y="187049"/>
                    <a:pt x="1567536" y="188512"/>
                    <a:pt x="1571072" y="190463"/>
                  </a:cubicBezTo>
                  <a:cubicBezTo>
                    <a:pt x="1640089" y="245091"/>
                    <a:pt x="1704837" y="304109"/>
                    <a:pt x="1759465" y="373613"/>
                  </a:cubicBezTo>
                  <a:cubicBezTo>
                    <a:pt x="1879086" y="525913"/>
                    <a:pt x="1949932" y="697845"/>
                    <a:pt x="1967613" y="890872"/>
                  </a:cubicBezTo>
                  <a:cubicBezTo>
                    <a:pt x="1992854" y="1165110"/>
                    <a:pt x="1917984" y="1409960"/>
                    <a:pt x="1741784" y="1620790"/>
                  </a:cubicBezTo>
                  <a:cubicBezTo>
                    <a:pt x="1589850" y="1802599"/>
                    <a:pt x="1395360" y="1919172"/>
                    <a:pt x="1160752" y="1956119"/>
                  </a:cubicBezTo>
                  <a:cubicBezTo>
                    <a:pt x="769820" y="2017697"/>
                    <a:pt x="449125" y="1889785"/>
                    <a:pt x="200616" y="1581648"/>
                  </a:cubicBezTo>
                  <a:cubicBezTo>
                    <a:pt x="197568" y="1577746"/>
                    <a:pt x="194032" y="1574332"/>
                    <a:pt x="190861" y="1570674"/>
                  </a:cubicBezTo>
                  <a:close/>
                  <a:moveTo>
                    <a:pt x="998819" y="121202"/>
                  </a:moveTo>
                  <a:cubicBezTo>
                    <a:pt x="976017" y="119617"/>
                    <a:pt x="947849" y="122544"/>
                    <a:pt x="919560" y="125714"/>
                  </a:cubicBezTo>
                  <a:cubicBezTo>
                    <a:pt x="862371" y="132177"/>
                    <a:pt x="805914" y="142297"/>
                    <a:pt x="751042" y="159856"/>
                  </a:cubicBezTo>
                  <a:cubicBezTo>
                    <a:pt x="710803" y="172782"/>
                    <a:pt x="687878" y="213143"/>
                    <a:pt x="703121" y="249602"/>
                  </a:cubicBezTo>
                  <a:cubicBezTo>
                    <a:pt x="717387" y="283867"/>
                    <a:pt x="750311" y="308376"/>
                    <a:pt x="796159" y="292890"/>
                  </a:cubicBezTo>
                  <a:cubicBezTo>
                    <a:pt x="834569" y="279965"/>
                    <a:pt x="873833" y="271307"/>
                    <a:pt x="914438" y="267040"/>
                  </a:cubicBezTo>
                  <a:cubicBezTo>
                    <a:pt x="1032352" y="254480"/>
                    <a:pt x="1147339" y="265089"/>
                    <a:pt x="1258668" y="307035"/>
                  </a:cubicBezTo>
                  <a:cubicBezTo>
                    <a:pt x="1296591" y="321302"/>
                    <a:pt x="1341220" y="305328"/>
                    <a:pt x="1354023" y="272527"/>
                  </a:cubicBezTo>
                  <a:cubicBezTo>
                    <a:pt x="1369387" y="233141"/>
                    <a:pt x="1350365" y="190463"/>
                    <a:pt x="1308784" y="176196"/>
                  </a:cubicBezTo>
                  <a:cubicBezTo>
                    <a:pt x="1210381" y="142054"/>
                    <a:pt x="1109660" y="119495"/>
                    <a:pt x="998819" y="121202"/>
                  </a:cubicBezTo>
                  <a:close/>
                  <a:moveTo>
                    <a:pt x="580574" y="248017"/>
                  </a:moveTo>
                  <a:cubicBezTo>
                    <a:pt x="571062" y="245579"/>
                    <a:pt x="559600" y="249968"/>
                    <a:pt x="549114" y="256431"/>
                  </a:cubicBezTo>
                  <a:cubicBezTo>
                    <a:pt x="497046" y="288379"/>
                    <a:pt x="449003" y="325326"/>
                    <a:pt x="407056" y="369955"/>
                  </a:cubicBezTo>
                  <a:cubicBezTo>
                    <a:pt x="379620" y="399098"/>
                    <a:pt x="380108" y="442264"/>
                    <a:pt x="408885" y="469944"/>
                  </a:cubicBezTo>
                  <a:cubicBezTo>
                    <a:pt x="435346" y="495429"/>
                    <a:pt x="478146" y="494575"/>
                    <a:pt x="505216" y="467627"/>
                  </a:cubicBezTo>
                  <a:cubicBezTo>
                    <a:pt x="540456" y="432753"/>
                    <a:pt x="578501" y="401415"/>
                    <a:pt x="620447" y="374832"/>
                  </a:cubicBezTo>
                  <a:cubicBezTo>
                    <a:pt x="647761" y="357517"/>
                    <a:pt x="658004" y="325692"/>
                    <a:pt x="647883" y="291427"/>
                  </a:cubicBezTo>
                  <a:cubicBezTo>
                    <a:pt x="640811" y="267405"/>
                    <a:pt x="612033" y="247895"/>
                    <a:pt x="580574" y="248017"/>
                  </a:cubicBezTo>
                  <a:close/>
                </a:path>
              </a:pathLst>
            </a:custGeom>
            <a:solidFill>
              <a:srgbClr val="D7D7D7"/>
            </a:solidFill>
            <a:ln w="12171" cap="flat">
              <a:noFill/>
              <a:prstDash val="solid"/>
              <a:miter/>
            </a:ln>
          </p:spPr>
          <p:txBody>
            <a:bodyPr rtlCol="0" anchor="ctr"/>
            <a:lstStyle/>
            <a:p>
              <a:endParaRPr lang="en-US" dirty="0"/>
            </a:p>
          </p:txBody>
        </p:sp>
        <p:sp>
          <p:nvSpPr>
            <p:cNvPr id="12" name="Freeform: Shape 11">
              <a:extLst>
                <a:ext uri="{FF2B5EF4-FFF2-40B4-BE49-F238E27FC236}">
                  <a16:creationId xmlns:a16="http://schemas.microsoft.com/office/drawing/2014/main" id="{44320DD4-0731-4543-9EFB-E810FC48AE77}"/>
                </a:ext>
              </a:extLst>
            </p:cNvPr>
            <p:cNvSpPr/>
            <p:nvPr/>
          </p:nvSpPr>
          <p:spPr>
            <a:xfrm>
              <a:off x="5989514" y="1623924"/>
              <a:ext cx="660889" cy="191367"/>
            </a:xfrm>
            <a:custGeom>
              <a:avLst/>
              <a:gdLst>
                <a:gd name="connsiteX0" fmla="*/ 300275 w 660889"/>
                <a:gd name="connsiteY0" fmla="*/ 399 h 191367"/>
                <a:gd name="connsiteX1" fmla="*/ 610362 w 660889"/>
                <a:gd name="connsiteY1" fmla="*/ 55271 h 191367"/>
                <a:gd name="connsiteX2" fmla="*/ 655601 w 660889"/>
                <a:gd name="connsiteY2" fmla="*/ 151602 h 191367"/>
                <a:gd name="connsiteX3" fmla="*/ 560246 w 660889"/>
                <a:gd name="connsiteY3" fmla="*/ 186110 h 191367"/>
                <a:gd name="connsiteX4" fmla="*/ 216016 w 660889"/>
                <a:gd name="connsiteY4" fmla="*/ 146115 h 191367"/>
                <a:gd name="connsiteX5" fmla="*/ 97737 w 660889"/>
                <a:gd name="connsiteY5" fmla="*/ 171966 h 191367"/>
                <a:gd name="connsiteX6" fmla="*/ 4699 w 660889"/>
                <a:gd name="connsiteY6" fmla="*/ 128678 h 191367"/>
                <a:gd name="connsiteX7" fmla="*/ 52620 w 660889"/>
                <a:gd name="connsiteY7" fmla="*/ 38932 h 191367"/>
                <a:gd name="connsiteX8" fmla="*/ 221138 w 660889"/>
                <a:gd name="connsiteY8" fmla="*/ 4789 h 191367"/>
                <a:gd name="connsiteX9" fmla="*/ 300275 w 660889"/>
                <a:gd name="connsiteY9" fmla="*/ 399 h 191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0889" h="191367">
                  <a:moveTo>
                    <a:pt x="300275" y="399"/>
                  </a:moveTo>
                  <a:cubicBezTo>
                    <a:pt x="410994" y="-1308"/>
                    <a:pt x="511837" y="21251"/>
                    <a:pt x="610362" y="55271"/>
                  </a:cubicBezTo>
                  <a:cubicBezTo>
                    <a:pt x="651943" y="69660"/>
                    <a:pt x="670965" y="112338"/>
                    <a:pt x="655601" y="151602"/>
                  </a:cubicBezTo>
                  <a:cubicBezTo>
                    <a:pt x="642798" y="184525"/>
                    <a:pt x="598047" y="200377"/>
                    <a:pt x="560246" y="186110"/>
                  </a:cubicBezTo>
                  <a:cubicBezTo>
                    <a:pt x="448795" y="144164"/>
                    <a:pt x="333930" y="133555"/>
                    <a:pt x="216016" y="146115"/>
                  </a:cubicBezTo>
                  <a:cubicBezTo>
                    <a:pt x="175411" y="150383"/>
                    <a:pt x="136147" y="159040"/>
                    <a:pt x="97737" y="171966"/>
                  </a:cubicBezTo>
                  <a:cubicBezTo>
                    <a:pt x="51888" y="187452"/>
                    <a:pt x="18965" y="162942"/>
                    <a:pt x="4699" y="128678"/>
                  </a:cubicBezTo>
                  <a:cubicBezTo>
                    <a:pt x="-10422" y="92218"/>
                    <a:pt x="12381" y="51857"/>
                    <a:pt x="52620" y="38932"/>
                  </a:cubicBezTo>
                  <a:cubicBezTo>
                    <a:pt x="107492" y="21373"/>
                    <a:pt x="163949" y="11252"/>
                    <a:pt x="221138" y="4789"/>
                  </a:cubicBezTo>
                  <a:cubicBezTo>
                    <a:pt x="249427" y="1741"/>
                    <a:pt x="277595" y="-1064"/>
                    <a:pt x="300275" y="399"/>
                  </a:cubicBezTo>
                  <a:close/>
                </a:path>
              </a:pathLst>
            </a:custGeom>
            <a:solidFill>
              <a:srgbClr val="FEFEFE"/>
            </a:solidFill>
            <a:ln w="12171" cap="flat">
              <a:noFill/>
              <a:prstDash val="solid"/>
              <a:miter/>
            </a:ln>
          </p:spPr>
          <p:txBody>
            <a:bodyPr rtlCol="0" anchor="ctr"/>
            <a:lstStyle/>
            <a:p>
              <a:endParaRPr lang="en-US" dirty="0"/>
            </a:p>
          </p:txBody>
        </p:sp>
        <p:sp>
          <p:nvSpPr>
            <p:cNvPr id="13" name="Freeform: Shape 12">
              <a:extLst>
                <a:ext uri="{FF2B5EF4-FFF2-40B4-BE49-F238E27FC236}">
                  <a16:creationId xmlns:a16="http://schemas.microsoft.com/office/drawing/2014/main" id="{7C242BD1-C0B2-4A16-A4E7-6C5CEA65268F}"/>
                </a:ext>
              </a:extLst>
            </p:cNvPr>
            <p:cNvSpPr/>
            <p:nvPr/>
          </p:nvSpPr>
          <p:spPr>
            <a:xfrm>
              <a:off x="5677852" y="1750455"/>
              <a:ext cx="264808" cy="241131"/>
            </a:xfrm>
            <a:custGeom>
              <a:avLst/>
              <a:gdLst>
                <a:gd name="connsiteX0" fmla="*/ 193692 w 264808"/>
                <a:gd name="connsiteY0" fmla="*/ 683 h 241131"/>
                <a:gd name="connsiteX1" fmla="*/ 261001 w 264808"/>
                <a:gd name="connsiteY1" fmla="*/ 44093 h 241131"/>
                <a:gd name="connsiteX2" fmla="*/ 233565 w 264808"/>
                <a:gd name="connsiteY2" fmla="*/ 127498 h 241131"/>
                <a:gd name="connsiteX3" fmla="*/ 118334 w 264808"/>
                <a:gd name="connsiteY3" fmla="*/ 220293 h 241131"/>
                <a:gd name="connsiteX4" fmla="*/ 22003 w 264808"/>
                <a:gd name="connsiteY4" fmla="*/ 222610 h 241131"/>
                <a:gd name="connsiteX5" fmla="*/ 20174 w 264808"/>
                <a:gd name="connsiteY5" fmla="*/ 122621 h 241131"/>
                <a:gd name="connsiteX6" fmla="*/ 162232 w 264808"/>
                <a:gd name="connsiteY6" fmla="*/ 9097 h 241131"/>
                <a:gd name="connsiteX7" fmla="*/ 193692 w 264808"/>
                <a:gd name="connsiteY7" fmla="*/ 683 h 241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4808" h="241131">
                  <a:moveTo>
                    <a:pt x="193692" y="683"/>
                  </a:moveTo>
                  <a:cubicBezTo>
                    <a:pt x="225273" y="561"/>
                    <a:pt x="253928" y="20071"/>
                    <a:pt x="261001" y="44093"/>
                  </a:cubicBezTo>
                  <a:cubicBezTo>
                    <a:pt x="271122" y="78357"/>
                    <a:pt x="260757" y="110183"/>
                    <a:pt x="233565" y="127498"/>
                  </a:cubicBezTo>
                  <a:cubicBezTo>
                    <a:pt x="191619" y="154081"/>
                    <a:pt x="153574" y="185419"/>
                    <a:pt x="118334" y="220293"/>
                  </a:cubicBezTo>
                  <a:cubicBezTo>
                    <a:pt x="91142" y="247241"/>
                    <a:pt x="48464" y="248094"/>
                    <a:pt x="22003" y="222610"/>
                  </a:cubicBezTo>
                  <a:cubicBezTo>
                    <a:pt x="-6774" y="194930"/>
                    <a:pt x="-7262" y="151764"/>
                    <a:pt x="20174" y="122621"/>
                  </a:cubicBezTo>
                  <a:cubicBezTo>
                    <a:pt x="62121" y="77992"/>
                    <a:pt x="110164" y="41045"/>
                    <a:pt x="162232" y="9097"/>
                  </a:cubicBezTo>
                  <a:cubicBezTo>
                    <a:pt x="172718" y="2634"/>
                    <a:pt x="184180" y="-1756"/>
                    <a:pt x="193692" y="683"/>
                  </a:cubicBezTo>
                  <a:close/>
                </a:path>
              </a:pathLst>
            </a:custGeom>
            <a:solidFill>
              <a:srgbClr val="FEFEFE"/>
            </a:solidFill>
            <a:ln w="12171" cap="flat">
              <a:noFill/>
              <a:prstDash val="solid"/>
              <a:miter/>
            </a:ln>
          </p:spPr>
          <p:txBody>
            <a:bodyPr rtlCol="0" anchor="ctr"/>
            <a:lstStyle/>
            <a:p>
              <a:endParaRPr lang="en-US" dirty="0"/>
            </a:p>
          </p:txBody>
        </p:sp>
      </p:grpSp>
    </p:spTree>
    <p:custDataLst>
      <p:tags r:id="rId1"/>
    </p:custDataLst>
    <p:extLst>
      <p:ext uri="{BB962C8B-B14F-4D97-AF65-F5344CB8AC3E}">
        <p14:creationId xmlns:p14="http://schemas.microsoft.com/office/powerpoint/2010/main" val="4137434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8559DFC-7024-4593-A7F1-FC910E4167EA}"/>
              </a:ext>
            </a:extLst>
          </p:cNvPr>
          <p:cNvSpPr txBox="1"/>
          <p:nvPr/>
        </p:nvSpPr>
        <p:spPr>
          <a:xfrm>
            <a:off x="431830" y="1775954"/>
            <a:ext cx="10768501" cy="3323987"/>
          </a:xfrm>
          <a:prstGeom prst="rect">
            <a:avLst/>
          </a:prstGeom>
          <a:noFill/>
        </p:spPr>
        <p:txBody>
          <a:bodyPr wrap="square" lIns="91440" tIns="45720" rIns="91440" bIns="45720" anchor="t">
            <a:spAutoFit/>
          </a:bodyPr>
          <a:lstStyle/>
          <a:p>
            <a:pPr marL="457200" indent="-457200" algn="just">
              <a:lnSpc>
                <a:spcPct val="150000"/>
              </a:lnSpc>
              <a:buFont typeface="Wingdings" panose="05000000000000000000" pitchFamily="2" charset="2"/>
              <a:buChar char="§"/>
            </a:pPr>
            <a:r>
              <a:rPr lang="fr-FR" sz="2800" dirty="0">
                <a:solidFill>
                  <a:schemeClr val="tx1">
                    <a:lumMod val="65000"/>
                    <a:lumOff val="35000"/>
                  </a:schemeClr>
                </a:solidFill>
                <a:latin typeface="+mn-lt"/>
              </a:rPr>
              <a:t>A la fin de cette séance, l’élève doit devenir capable  d’utiliser le vocabulaire : sommet principal et base (pour décrire les parties d’un triangle isocèle), hypoténuse et côtés de l’angle droit (pour décrire les parties d’un triangle rectangle).</a:t>
            </a:r>
          </a:p>
        </p:txBody>
      </p:sp>
      <p:sp>
        <p:nvSpPr>
          <p:cNvPr id="3" name="Google Shape;222;p10">
            <a:extLst>
              <a:ext uri="{FF2B5EF4-FFF2-40B4-BE49-F238E27FC236}">
                <a16:creationId xmlns:a16="http://schemas.microsoft.com/office/drawing/2014/main" id="{BF227ABD-E7BD-4886-B8D2-093F09D9637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Objectif d’apprentissage spécifique</a:t>
            </a:r>
            <a:endParaRPr lang="fr-FR" sz="3200" dirty="0">
              <a:solidFill>
                <a:schemeClr val="bg1"/>
              </a:solidFill>
              <a:sym typeface="Comic Sans MS"/>
            </a:endParaRPr>
          </a:p>
        </p:txBody>
      </p:sp>
    </p:spTree>
    <p:custDataLst>
      <p:tags r:id="rId1"/>
    </p:custDataLst>
    <p:extLst>
      <p:ext uri="{BB962C8B-B14F-4D97-AF65-F5344CB8AC3E}">
        <p14:creationId xmlns:p14="http://schemas.microsoft.com/office/powerpoint/2010/main" val="777578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241034" cy="1077178"/>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defRPr sz="3200">
                <a:solidFill>
                  <a:schemeClr val="bg1"/>
                </a:solidFill>
                <a:latin typeface="Comic Sans MS"/>
              </a:defRPr>
            </a:lvl2pPr>
          </a:lstStyle>
          <a:p>
            <a:pPr lvl="1"/>
            <a:r>
              <a:rPr lang="fr-FR" b="1" dirty="0">
                <a:sym typeface="Comic Sans MS"/>
              </a:rPr>
              <a:t>Utilisez les instruments de la boîte à outils et construisez.</a:t>
            </a:r>
          </a:p>
        </p:txBody>
      </p:sp>
      <p:sp>
        <p:nvSpPr>
          <p:cNvPr id="8" name="TextBox 7">
            <a:extLst>
              <a:ext uri="{FF2B5EF4-FFF2-40B4-BE49-F238E27FC236}">
                <a16:creationId xmlns:a16="http://schemas.microsoft.com/office/drawing/2014/main" id="{F23C4B0B-0646-4BCD-A2A2-6D6D5792F929}"/>
              </a:ext>
            </a:extLst>
          </p:cNvPr>
          <p:cNvSpPr txBox="1"/>
          <p:nvPr/>
        </p:nvSpPr>
        <p:spPr>
          <a:xfrm>
            <a:off x="9197401" y="118884"/>
            <a:ext cx="2994599" cy="307777"/>
          </a:xfrm>
          <a:prstGeom prst="rect">
            <a:avLst/>
          </a:prstGeom>
          <a:solidFill>
            <a:srgbClr val="DAF3F6"/>
          </a:solidFill>
          <a:effectLst>
            <a:softEdge rad="12700"/>
          </a:effectLst>
        </p:spPr>
        <p:txBody>
          <a:bodyPr wrap="square">
            <a:spAutoFit/>
          </a:bodyPr>
          <a:lstStyle/>
          <a:p>
            <a:pPr algn="ctr"/>
            <a:r>
              <a:rPr lang="fr-FR" dirty="0">
                <a:solidFill>
                  <a:schemeClr val="tx1">
                    <a:lumMod val="50000"/>
                    <a:lumOff val="50000"/>
                  </a:schemeClr>
                </a:solidFill>
                <a:latin typeface="+mj-lt"/>
              </a:rPr>
              <a:t>Vérifiez votre compréhension</a:t>
            </a:r>
            <a:r>
              <a:rPr lang="fr-FR" dirty="0">
                <a:solidFill>
                  <a:schemeClr val="tx1">
                    <a:lumMod val="50000"/>
                    <a:lumOff val="50000"/>
                  </a:schemeClr>
                </a:solidFill>
              </a:rPr>
              <a:t> </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360661" y="1813084"/>
            <a:ext cx="7821256" cy="2130550"/>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3200" dirty="0">
                <a:solidFill>
                  <a:schemeClr val="tx1">
                    <a:lumMod val="75000"/>
                    <a:lumOff val="25000"/>
                  </a:schemeClr>
                </a:solidFill>
                <a:ea typeface="Calibri" panose="020F0502020204030204" pitchFamily="34" charset="0"/>
                <a:cs typeface="Calibri" panose="020F0502020204030204" pitchFamily="34" charset="0"/>
              </a:rPr>
              <a:t>Un triangle</a:t>
            </a:r>
            <a:r>
              <a:rPr lang="fr-FR" sz="3200" dirty="0">
                <a:solidFill>
                  <a:schemeClr val="tx1">
                    <a:lumMod val="75000"/>
                    <a:lumOff val="25000"/>
                  </a:schemeClr>
                </a:solidFill>
                <a:effectLst/>
                <a:ea typeface="Calibri" panose="020F0502020204030204" pitchFamily="34" charset="0"/>
                <a:cs typeface="Calibri" panose="020F0502020204030204" pitchFamily="34" charset="0"/>
              </a:rPr>
              <a:t> ABC rectangle en A</a:t>
            </a:r>
          </a:p>
          <a:p>
            <a:pPr marL="0" indent="0">
              <a:buFont typeface="Arial"/>
              <a:buNone/>
            </a:pPr>
            <a:r>
              <a:rPr lang="fr-FR" sz="3200" dirty="0">
                <a:solidFill>
                  <a:schemeClr val="tx1">
                    <a:lumMod val="75000"/>
                    <a:lumOff val="25000"/>
                  </a:schemeClr>
                </a:solidFill>
                <a:effectLst/>
                <a:ea typeface="Calibri" panose="020F0502020204030204" pitchFamily="34" charset="0"/>
                <a:cs typeface="Calibri" panose="020F0502020204030204" pitchFamily="34" charset="0"/>
              </a:rPr>
              <a:t>AB = 4 cm</a:t>
            </a:r>
          </a:p>
          <a:p>
            <a:pPr marL="0" indent="0">
              <a:buFont typeface="Arial"/>
              <a:buNone/>
            </a:pPr>
            <a:r>
              <a:rPr lang="fr-FR" sz="3200" dirty="0">
                <a:solidFill>
                  <a:schemeClr val="tx1">
                    <a:lumMod val="75000"/>
                    <a:lumOff val="25000"/>
                  </a:schemeClr>
                </a:solidFill>
                <a:effectLst/>
                <a:ea typeface="Calibri" panose="020F0502020204030204" pitchFamily="34" charset="0"/>
                <a:cs typeface="Calibri" panose="020F0502020204030204" pitchFamily="34" charset="0"/>
              </a:rPr>
              <a:t>AC = 5 cm</a:t>
            </a:r>
            <a:endParaRPr lang="fr-FR" sz="3200" dirty="0">
              <a:solidFill>
                <a:schemeClr val="tx1">
                  <a:lumMod val="75000"/>
                  <a:lumOff val="25000"/>
                </a:schemeClr>
              </a:solidFill>
            </a:endParaRPr>
          </a:p>
        </p:txBody>
      </p:sp>
      <p:grpSp>
        <p:nvGrpSpPr>
          <p:cNvPr id="11" name="Group 10">
            <a:extLst>
              <a:ext uri="{FF2B5EF4-FFF2-40B4-BE49-F238E27FC236}">
                <a16:creationId xmlns:a16="http://schemas.microsoft.com/office/drawing/2014/main" id="{4A487D98-A571-420A-BB4F-7508C20380DA}"/>
              </a:ext>
            </a:extLst>
          </p:cNvPr>
          <p:cNvGrpSpPr/>
          <p:nvPr/>
        </p:nvGrpSpPr>
        <p:grpSpPr>
          <a:xfrm>
            <a:off x="7735067" y="971954"/>
            <a:ext cx="4342051" cy="1778067"/>
            <a:chOff x="7735067" y="1014484"/>
            <a:chExt cx="4342051" cy="1778067"/>
          </a:xfrm>
        </p:grpSpPr>
        <p:grpSp>
          <p:nvGrpSpPr>
            <p:cNvPr id="12" name="Group 11">
              <a:extLst>
                <a:ext uri="{FF2B5EF4-FFF2-40B4-BE49-F238E27FC236}">
                  <a16:creationId xmlns:a16="http://schemas.microsoft.com/office/drawing/2014/main" id="{92A02A32-1DDC-4909-AD96-0441C04627DB}"/>
                </a:ext>
              </a:extLst>
            </p:cNvPr>
            <p:cNvGrpSpPr/>
            <p:nvPr/>
          </p:nvGrpSpPr>
          <p:grpSpPr>
            <a:xfrm>
              <a:off x="7735067" y="1014484"/>
              <a:ext cx="4342051" cy="1778067"/>
              <a:chOff x="6722933" y="2528492"/>
              <a:chExt cx="4342051" cy="1778067"/>
            </a:xfrm>
          </p:grpSpPr>
          <p:grpSp>
            <p:nvGrpSpPr>
              <p:cNvPr id="14" name="Group 13">
                <a:extLst>
                  <a:ext uri="{FF2B5EF4-FFF2-40B4-BE49-F238E27FC236}">
                    <a16:creationId xmlns:a16="http://schemas.microsoft.com/office/drawing/2014/main" id="{E1019A9A-7D9C-4929-965E-44722D26F8E1}"/>
                  </a:ext>
                </a:extLst>
              </p:cNvPr>
              <p:cNvGrpSpPr/>
              <p:nvPr/>
            </p:nvGrpSpPr>
            <p:grpSpPr>
              <a:xfrm>
                <a:off x="6733760" y="2705100"/>
                <a:ext cx="4331224" cy="1562100"/>
                <a:chOff x="827749" y="0"/>
                <a:chExt cx="4249077" cy="1562100"/>
              </a:xfrm>
            </p:grpSpPr>
            <p:grpSp>
              <p:nvGrpSpPr>
                <p:cNvPr id="16" name="Group 15">
                  <a:extLst>
                    <a:ext uri="{FF2B5EF4-FFF2-40B4-BE49-F238E27FC236}">
                      <a16:creationId xmlns:a16="http://schemas.microsoft.com/office/drawing/2014/main" id="{D26F3352-7BF2-40CA-B3DA-226204E0201A}"/>
                    </a:ext>
                  </a:extLst>
                </p:cNvPr>
                <p:cNvGrpSpPr/>
                <p:nvPr/>
              </p:nvGrpSpPr>
              <p:grpSpPr>
                <a:xfrm>
                  <a:off x="827749" y="0"/>
                  <a:ext cx="4249077" cy="1562100"/>
                  <a:chOff x="790040" y="0"/>
                  <a:chExt cx="4055508" cy="1562100"/>
                </a:xfrm>
                <a:solidFill>
                  <a:schemeClr val="accent2">
                    <a:lumMod val="20000"/>
                    <a:lumOff val="80000"/>
                  </a:schemeClr>
                </a:solidFill>
              </p:grpSpPr>
              <p:sp>
                <p:nvSpPr>
                  <p:cNvPr id="18" name="Rectangle: Rounded Corners 17">
                    <a:extLst>
                      <a:ext uri="{FF2B5EF4-FFF2-40B4-BE49-F238E27FC236}">
                        <a16:creationId xmlns:a16="http://schemas.microsoft.com/office/drawing/2014/main" id="{70DDDDE3-5343-4535-86D8-B74A6978E2D6}"/>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19" name="Picture 18" descr="See the source image">
                    <a:extLst>
                      <a:ext uri="{FF2B5EF4-FFF2-40B4-BE49-F238E27FC236}">
                        <a16:creationId xmlns:a16="http://schemas.microsoft.com/office/drawing/2014/main" id="{A6D1712F-3A87-48D7-9B5A-69C12F3B316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86475">
                    <a:off x="3808118" y="300513"/>
                    <a:ext cx="881760" cy="881760"/>
                  </a:xfrm>
                  <a:prstGeom prst="rect">
                    <a:avLst/>
                  </a:prstGeom>
                  <a:grpFill/>
                  <a:ln>
                    <a:noFill/>
                  </a:ln>
                </p:spPr>
              </p:pic>
            </p:grpSp>
            <p:pic>
              <p:nvPicPr>
                <p:cNvPr id="17" name="Picture 16" descr="See the source image">
                  <a:extLst>
                    <a:ext uri="{FF2B5EF4-FFF2-40B4-BE49-F238E27FC236}">
                      <a16:creationId xmlns:a16="http://schemas.microsoft.com/office/drawing/2014/main" id="{62B7207A-E612-45D6-80BA-EFF209B8D389}"/>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350379" y="234663"/>
                  <a:ext cx="2171700" cy="1013460"/>
                </a:xfrm>
                <a:prstGeom prst="rect">
                  <a:avLst/>
                </a:prstGeom>
                <a:noFill/>
                <a:ln>
                  <a:noFill/>
                </a:ln>
              </p:spPr>
            </p:pic>
          </p:grpSp>
          <p:pic>
            <p:nvPicPr>
              <p:cNvPr id="15" name="Picture 2" descr="See the source image">
                <a:extLst>
                  <a:ext uri="{FF2B5EF4-FFF2-40B4-BE49-F238E27FC236}">
                    <a16:creationId xmlns:a16="http://schemas.microsoft.com/office/drawing/2014/main" id="{4E97B0B4-9214-42AF-BF8D-D4907D7E89D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9525626">
                <a:off x="6722933" y="2528492"/>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descr="See the source image">
              <a:extLst>
                <a:ext uri="{FF2B5EF4-FFF2-40B4-BE49-F238E27FC236}">
                  <a16:creationId xmlns:a16="http://schemas.microsoft.com/office/drawing/2014/main" id="{5B4167AA-866C-4C06-8F34-BA70B8751A84}"/>
                </a:ext>
              </a:extLst>
            </p:cNvPr>
            <p:cNvPicPr>
              <a:picLocks noChangeAspect="1"/>
            </p:cNvPicPr>
            <p:nvPr/>
          </p:nvPicPr>
          <p:blipFill>
            <a:blip r:embed="rId7" cstate="print">
              <a:duotone>
                <a:schemeClr val="accent1">
                  <a:shade val="45000"/>
                  <a:satMod val="135000"/>
                </a:schemeClr>
                <a:prstClr val="white"/>
              </a:duotone>
              <a:extLst>
                <a:ext uri="{BEBA8EAE-BF5A-486C-A8C5-ECC9F3942E4B}">
                  <a14:imgProps xmlns:a14="http://schemas.microsoft.com/office/drawing/2010/main">
                    <a14:imgLayer r:embed="rId8">
                      <a14:imgEffect>
                        <a14:colorTemperature colorTemp="4700"/>
                      </a14:imgEffect>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rot="13472326">
              <a:off x="8813952" y="1582590"/>
              <a:ext cx="1452818" cy="821649"/>
            </a:xfrm>
            <a:prstGeom prst="rect">
              <a:avLst/>
            </a:prstGeom>
            <a:noFill/>
          </p:spPr>
        </p:pic>
      </p:grpSp>
      <p:cxnSp>
        <p:nvCxnSpPr>
          <p:cNvPr id="28" name="Straight Connector 27">
            <a:extLst>
              <a:ext uri="{FF2B5EF4-FFF2-40B4-BE49-F238E27FC236}">
                <a16:creationId xmlns:a16="http://schemas.microsoft.com/office/drawing/2014/main" id="{EC410B68-7BE9-4751-9262-A516C1DCC69C}"/>
              </a:ext>
            </a:extLst>
          </p:cNvPr>
          <p:cNvCxnSpPr>
            <a:cxnSpLocks/>
            <a:endCxn id="22" idx="1"/>
          </p:cNvCxnSpPr>
          <p:nvPr/>
        </p:nvCxnSpPr>
        <p:spPr>
          <a:xfrm>
            <a:off x="8294679" y="154642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AE1E9316-FC07-463F-96A8-58E29F86513B}"/>
              </a:ext>
            </a:extLst>
          </p:cNvPr>
          <p:cNvSpPr/>
          <p:nvPr/>
        </p:nvSpPr>
        <p:spPr>
          <a:xfrm>
            <a:off x="8190603" y="423611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1" name="Straight Connector 20">
            <a:extLst>
              <a:ext uri="{FF2B5EF4-FFF2-40B4-BE49-F238E27FC236}">
                <a16:creationId xmlns:a16="http://schemas.microsoft.com/office/drawing/2014/main" id="{0446361B-F147-4E74-BD65-EF15FAED14E9}"/>
              </a:ext>
            </a:extLst>
          </p:cNvPr>
          <p:cNvCxnSpPr>
            <a:cxnSpLocks/>
          </p:cNvCxnSpPr>
          <p:nvPr/>
        </p:nvCxnSpPr>
        <p:spPr>
          <a:xfrm>
            <a:off x="8305767" y="4291933"/>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2" name="dotB">
            <a:extLst>
              <a:ext uri="{FF2B5EF4-FFF2-40B4-BE49-F238E27FC236}">
                <a16:creationId xmlns:a16="http://schemas.microsoft.com/office/drawing/2014/main" id="{1D7967BC-B5F1-4AA1-A152-A9C2639100D5}"/>
              </a:ext>
            </a:extLst>
          </p:cNvPr>
          <p:cNvSpPr/>
          <p:nvPr/>
        </p:nvSpPr>
        <p:spPr>
          <a:xfrm>
            <a:off x="10344013" y="4244863"/>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3" name="Straight Connector 22">
            <a:extLst>
              <a:ext uri="{FF2B5EF4-FFF2-40B4-BE49-F238E27FC236}">
                <a16:creationId xmlns:a16="http://schemas.microsoft.com/office/drawing/2014/main" id="{F9DD06F9-E0B1-4EB3-8087-06ACCB4D51E7}"/>
              </a:ext>
            </a:extLst>
          </p:cNvPr>
          <p:cNvCxnSpPr>
            <a:cxnSpLocks/>
          </p:cNvCxnSpPr>
          <p:nvPr/>
        </p:nvCxnSpPr>
        <p:spPr>
          <a:xfrm flipV="1">
            <a:off x="8272432" y="1562934"/>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420B8C67-8972-4F1A-B650-B88D46058293}"/>
              </a:ext>
            </a:extLst>
          </p:cNvPr>
          <p:cNvSpPr/>
          <p:nvPr/>
        </p:nvSpPr>
        <p:spPr>
          <a:xfrm>
            <a:off x="8214850" y="1491298"/>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96012263-BA59-421A-B3BA-DFF2438CE2B8}"/>
              </a:ext>
            </a:extLst>
          </p:cNvPr>
          <p:cNvSpPr txBox="1"/>
          <p:nvPr/>
        </p:nvSpPr>
        <p:spPr>
          <a:xfrm>
            <a:off x="7750842" y="404364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26" name="TextBox 25">
            <a:extLst>
              <a:ext uri="{FF2B5EF4-FFF2-40B4-BE49-F238E27FC236}">
                <a16:creationId xmlns:a16="http://schemas.microsoft.com/office/drawing/2014/main" id="{9B7CA24C-C9C2-4059-B61B-45B20ABC028E}"/>
              </a:ext>
            </a:extLst>
          </p:cNvPr>
          <p:cNvSpPr txBox="1"/>
          <p:nvPr/>
        </p:nvSpPr>
        <p:spPr>
          <a:xfrm>
            <a:off x="10417991" y="3952475"/>
            <a:ext cx="442750" cy="584775"/>
          </a:xfrm>
          <a:prstGeom prst="rect">
            <a:avLst/>
          </a:prstGeom>
          <a:noFill/>
        </p:spPr>
        <p:txBody>
          <a:bodyPr wrap="none" rtlCol="0">
            <a:spAutoFit/>
          </a:bodyPr>
          <a:lstStyle/>
          <a:p>
            <a:r>
              <a:rPr lang="en-US" sz="3200" dirty="0">
                <a:latin typeface="+mn-lt"/>
              </a:rPr>
              <a:t>B</a:t>
            </a:r>
          </a:p>
        </p:txBody>
      </p:sp>
      <p:sp>
        <p:nvSpPr>
          <p:cNvPr id="27" name="TextBox 26">
            <a:extLst>
              <a:ext uri="{FF2B5EF4-FFF2-40B4-BE49-F238E27FC236}">
                <a16:creationId xmlns:a16="http://schemas.microsoft.com/office/drawing/2014/main" id="{2E13902D-F945-4981-9AA0-B14A79D77F60}"/>
              </a:ext>
            </a:extLst>
          </p:cNvPr>
          <p:cNvSpPr txBox="1"/>
          <p:nvPr/>
        </p:nvSpPr>
        <p:spPr>
          <a:xfrm>
            <a:off x="7785482" y="1104029"/>
            <a:ext cx="431528" cy="584775"/>
          </a:xfrm>
          <a:prstGeom prst="rect">
            <a:avLst/>
          </a:prstGeom>
          <a:noFill/>
        </p:spPr>
        <p:txBody>
          <a:bodyPr wrap="none" rtlCol="0">
            <a:spAutoFit/>
          </a:bodyPr>
          <a:lstStyle/>
          <a:p>
            <a:r>
              <a:rPr lang="en-US" sz="3200" dirty="0">
                <a:latin typeface="+mn-lt"/>
              </a:rPr>
              <a:t>C</a:t>
            </a:r>
          </a:p>
        </p:txBody>
      </p:sp>
      <p:sp>
        <p:nvSpPr>
          <p:cNvPr id="29" name="5cm">
            <a:extLst>
              <a:ext uri="{FF2B5EF4-FFF2-40B4-BE49-F238E27FC236}">
                <a16:creationId xmlns:a16="http://schemas.microsoft.com/office/drawing/2014/main" id="{1B76EE28-6A67-4A06-98DF-91A246807CA9}"/>
              </a:ext>
            </a:extLst>
          </p:cNvPr>
          <p:cNvSpPr/>
          <p:nvPr/>
        </p:nvSpPr>
        <p:spPr>
          <a:xfrm>
            <a:off x="7269021" y="2923418"/>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30" name="4cm">
            <a:extLst>
              <a:ext uri="{FF2B5EF4-FFF2-40B4-BE49-F238E27FC236}">
                <a16:creationId xmlns:a16="http://schemas.microsoft.com/office/drawing/2014/main" id="{3E510BB5-4673-40F4-8BE5-64B6E129476A}"/>
              </a:ext>
            </a:extLst>
          </p:cNvPr>
          <p:cNvSpPr/>
          <p:nvPr/>
        </p:nvSpPr>
        <p:spPr>
          <a:xfrm>
            <a:off x="8808440" y="4367973"/>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pic>
        <p:nvPicPr>
          <p:cNvPr id="31" name="setsqaure">
            <a:extLst>
              <a:ext uri="{FF2B5EF4-FFF2-40B4-BE49-F238E27FC236}">
                <a16:creationId xmlns:a16="http://schemas.microsoft.com/office/drawing/2014/main" id="{AA01ED16-17A9-4C7C-9DFC-FC4CDA6B6E1D}"/>
              </a:ext>
            </a:extLst>
          </p:cNvPr>
          <p:cNvPicPr>
            <a:picLocks noChangeAspect="1"/>
          </p:cNvPicPr>
          <p:nvPr/>
        </p:nvPicPr>
        <p:blipFill rotWithShape="1">
          <a:blip r:embed="rId9"/>
          <a:srcRect l="22694"/>
          <a:stretch/>
        </p:blipFill>
        <p:spPr>
          <a:xfrm>
            <a:off x="8239030" y="-2073075"/>
            <a:ext cx="4487718" cy="6685483"/>
          </a:xfrm>
          <a:prstGeom prst="rect">
            <a:avLst/>
          </a:prstGeom>
        </p:spPr>
      </p:pic>
      <p:pic>
        <p:nvPicPr>
          <p:cNvPr id="32" name="ruler">
            <a:extLst>
              <a:ext uri="{FF2B5EF4-FFF2-40B4-BE49-F238E27FC236}">
                <a16:creationId xmlns:a16="http://schemas.microsoft.com/office/drawing/2014/main" id="{CE43C9AE-2146-4EE5-A875-F6064D10A673}"/>
              </a:ext>
            </a:extLst>
          </p:cNvPr>
          <p:cNvPicPr>
            <a:picLocks noChangeAspect="1"/>
          </p:cNvPicPr>
          <p:nvPr/>
        </p:nvPicPr>
        <p:blipFill rotWithShape="1">
          <a:blip r:embed="rId10"/>
          <a:srcRect r="-349"/>
          <a:stretch/>
        </p:blipFill>
        <p:spPr>
          <a:xfrm>
            <a:off x="8080536" y="4381480"/>
            <a:ext cx="8320996" cy="1653917"/>
          </a:xfrm>
          <a:prstGeom prst="rect">
            <a:avLst/>
          </a:prstGeom>
        </p:spPr>
      </p:pic>
      <p:pic>
        <p:nvPicPr>
          <p:cNvPr id="33" name="pencil1" descr="A close up of a pencil&#10;&#10;Description automatically generated">
            <a:extLst>
              <a:ext uri="{FF2B5EF4-FFF2-40B4-BE49-F238E27FC236}">
                <a16:creationId xmlns:a16="http://schemas.microsoft.com/office/drawing/2014/main" id="{BAD1F129-907D-460A-8D4B-CA27A4F9052A}"/>
              </a:ext>
            </a:extLst>
          </p:cNvPr>
          <p:cNvPicPr>
            <a:picLocks noChangeAspect="1"/>
          </p:cNvPicPr>
          <p:nvPr/>
        </p:nvPicPr>
        <p:blipFill rotWithShape="1">
          <a:blip r:embed="rId11"/>
          <a:srcRect l="40444"/>
          <a:stretch/>
        </p:blipFill>
        <p:spPr>
          <a:xfrm flipH="1">
            <a:off x="6982860" y="2051361"/>
            <a:ext cx="1359060" cy="2282003"/>
          </a:xfrm>
          <a:prstGeom prst="rect">
            <a:avLst/>
          </a:prstGeom>
        </p:spPr>
      </p:pic>
      <p:pic>
        <p:nvPicPr>
          <p:cNvPr id="34" name="pencil2" descr="A close up of a pencil&#10;&#10;Description automatically generated">
            <a:extLst>
              <a:ext uri="{FF2B5EF4-FFF2-40B4-BE49-F238E27FC236}">
                <a16:creationId xmlns:a16="http://schemas.microsoft.com/office/drawing/2014/main" id="{B16B1ED2-5E3A-41E5-B5AA-507E85F2690B}"/>
              </a:ext>
            </a:extLst>
          </p:cNvPr>
          <p:cNvPicPr>
            <a:picLocks noChangeAspect="1"/>
          </p:cNvPicPr>
          <p:nvPr/>
        </p:nvPicPr>
        <p:blipFill rotWithShape="1">
          <a:blip r:embed="rId11"/>
          <a:srcRect l="40444"/>
          <a:stretch/>
        </p:blipFill>
        <p:spPr>
          <a:xfrm flipH="1">
            <a:off x="6970954" y="2026644"/>
            <a:ext cx="1359060" cy="2282003"/>
          </a:xfrm>
          <a:prstGeom prst="rect">
            <a:avLst/>
          </a:prstGeom>
        </p:spPr>
      </p:pic>
      <p:pic>
        <p:nvPicPr>
          <p:cNvPr id="35" name="ruler">
            <a:extLst>
              <a:ext uri="{FF2B5EF4-FFF2-40B4-BE49-F238E27FC236}">
                <a16:creationId xmlns:a16="http://schemas.microsoft.com/office/drawing/2014/main" id="{5252438E-9885-4733-BC87-004C7989BB24}"/>
              </a:ext>
            </a:extLst>
          </p:cNvPr>
          <p:cNvPicPr>
            <a:picLocks noChangeAspect="1"/>
          </p:cNvPicPr>
          <p:nvPr/>
        </p:nvPicPr>
        <p:blipFill rotWithShape="1">
          <a:blip r:embed="rId10"/>
          <a:srcRect r="-349"/>
          <a:stretch/>
        </p:blipFill>
        <p:spPr>
          <a:xfrm rot="3151332">
            <a:off x="5199752" y="3524316"/>
            <a:ext cx="8320996" cy="1653917"/>
          </a:xfrm>
          <a:prstGeom prst="rect">
            <a:avLst/>
          </a:prstGeom>
        </p:spPr>
      </p:pic>
      <p:pic>
        <p:nvPicPr>
          <p:cNvPr id="36" name="pencil3" descr="A close up of a pencil&#10;&#10;Description automatically generated">
            <a:extLst>
              <a:ext uri="{FF2B5EF4-FFF2-40B4-BE49-F238E27FC236}">
                <a16:creationId xmlns:a16="http://schemas.microsoft.com/office/drawing/2014/main" id="{51DCF515-EC31-4FA3-8F69-7A8E1C364B06}"/>
              </a:ext>
            </a:extLst>
          </p:cNvPr>
          <p:cNvPicPr>
            <a:picLocks noChangeAspect="1"/>
          </p:cNvPicPr>
          <p:nvPr/>
        </p:nvPicPr>
        <p:blipFill rotWithShape="1">
          <a:blip r:embed="rId11"/>
          <a:srcRect l="40444"/>
          <a:stretch/>
        </p:blipFill>
        <p:spPr>
          <a:xfrm flipH="1">
            <a:off x="7022718" y="-709074"/>
            <a:ext cx="1359060" cy="2282003"/>
          </a:xfrm>
          <a:prstGeom prst="rect">
            <a:avLst/>
          </a:prstGeom>
        </p:spPr>
      </p:pic>
    </p:spTree>
    <p:custDataLst>
      <p:tags r:id="rId1"/>
    </p:custDataLst>
    <p:extLst>
      <p:ext uri="{BB962C8B-B14F-4D97-AF65-F5344CB8AC3E}">
        <p14:creationId xmlns:p14="http://schemas.microsoft.com/office/powerpoint/2010/main" val="2243243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32" presetClass="emph" presetSubtype="0" fill="hold" nodeType="clickEffect">
                                  <p:stCondLst>
                                    <p:cond delay="0"/>
                                  </p:stCondLst>
                                  <p:childTnLst>
                                    <p:animRot by="120000">
                                      <p:cBhvr>
                                        <p:cTn id="15" dur="25" fill="hold">
                                          <p:stCondLst>
                                            <p:cond delay="0"/>
                                          </p:stCondLst>
                                        </p:cTn>
                                        <p:tgtEl>
                                          <p:spTgt spid="33"/>
                                        </p:tgtEl>
                                        <p:attrNameLst>
                                          <p:attrName>r</p:attrName>
                                        </p:attrNameLst>
                                      </p:cBhvr>
                                    </p:animRot>
                                    <p:animRot by="-240000">
                                      <p:cBhvr>
                                        <p:cTn id="16" dur="50" fill="hold">
                                          <p:stCondLst>
                                            <p:cond delay="50"/>
                                          </p:stCondLst>
                                        </p:cTn>
                                        <p:tgtEl>
                                          <p:spTgt spid="33"/>
                                        </p:tgtEl>
                                        <p:attrNameLst>
                                          <p:attrName>r</p:attrName>
                                        </p:attrNameLst>
                                      </p:cBhvr>
                                    </p:animRot>
                                    <p:animRot by="240000">
                                      <p:cBhvr>
                                        <p:cTn id="17" dur="50" fill="hold">
                                          <p:stCondLst>
                                            <p:cond delay="100"/>
                                          </p:stCondLst>
                                        </p:cTn>
                                        <p:tgtEl>
                                          <p:spTgt spid="33"/>
                                        </p:tgtEl>
                                        <p:attrNameLst>
                                          <p:attrName>r</p:attrName>
                                        </p:attrNameLst>
                                      </p:cBhvr>
                                    </p:animRot>
                                    <p:animRot by="-240000">
                                      <p:cBhvr>
                                        <p:cTn id="18" dur="50" fill="hold">
                                          <p:stCondLst>
                                            <p:cond delay="150"/>
                                          </p:stCondLst>
                                        </p:cTn>
                                        <p:tgtEl>
                                          <p:spTgt spid="33"/>
                                        </p:tgtEl>
                                        <p:attrNameLst>
                                          <p:attrName>r</p:attrName>
                                        </p:attrNameLst>
                                      </p:cBhvr>
                                    </p:animRot>
                                    <p:animRot by="120000">
                                      <p:cBhvr>
                                        <p:cTn id="19" dur="50" fill="hold">
                                          <p:stCondLst>
                                            <p:cond delay="200"/>
                                          </p:stCondLst>
                                        </p:cTn>
                                        <p:tgtEl>
                                          <p:spTgt spid="33"/>
                                        </p:tgtEl>
                                        <p:attrNameLst>
                                          <p:attrName>r</p:attrName>
                                        </p:attrNameLst>
                                      </p:cBhvr>
                                    </p:animRot>
                                  </p:childTnLst>
                                </p:cTn>
                              </p:par>
                              <p:par>
                                <p:cTn id="20" presetID="21" presetClass="entr" presetSubtype="1"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heel(1)">
                                      <p:cBhvr>
                                        <p:cTn id="22" dur="250"/>
                                        <p:tgtEl>
                                          <p:spTgt spid="20"/>
                                        </p:tgtEl>
                                      </p:cBhvr>
                                    </p:animEffect>
                                  </p:childTnLst>
                                </p:cTn>
                              </p:par>
                            </p:childTnLst>
                          </p:cTn>
                        </p:par>
                        <p:par>
                          <p:cTn id="23" fill="hold">
                            <p:stCondLst>
                              <p:cond delay="250"/>
                            </p:stCondLst>
                            <p:childTnLst>
                              <p:par>
                                <p:cTn id="24" presetID="10" presetClass="entr" presetSubtype="0"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nodeType="clickEffect">
                                  <p:stCondLst>
                                    <p:cond delay="0"/>
                                  </p:stCondLst>
                                  <p:childTnLst>
                                    <p:animMotion origin="layout" path="M 4.375E-6 7.40741E-7 L 0.17747 -0.0044 " pathEditMode="relative" rAng="0" ptsTypes="AA">
                                      <p:cBhvr>
                                        <p:cTn id="30" dur="500" fill="hold"/>
                                        <p:tgtEl>
                                          <p:spTgt spid="33"/>
                                        </p:tgtEl>
                                        <p:attrNameLst>
                                          <p:attrName>ppt_x</p:attrName>
                                          <p:attrName>ppt_y</p:attrName>
                                        </p:attrNameLst>
                                      </p:cBhvr>
                                      <p:rCtr x="8867" y="-231"/>
                                    </p:animMotion>
                                  </p:childTnLst>
                                </p:cTn>
                              </p:par>
                              <p:par>
                                <p:cTn id="31" presetID="22" presetClass="entr" presetSubtype="8"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500"/>
                                        <p:tgtEl>
                                          <p:spTgt spid="21"/>
                                        </p:tgtEl>
                                      </p:cBhvr>
                                    </p:animEffect>
                                  </p:childTnLst>
                                </p:cTn>
                              </p:par>
                            </p:childTnLst>
                          </p:cTn>
                        </p:par>
                      </p:childTnLst>
                    </p:cTn>
                  </p:par>
                  <p:par>
                    <p:cTn id="34" fill="hold">
                      <p:stCondLst>
                        <p:cond delay="indefinite"/>
                      </p:stCondLst>
                      <p:childTnLst>
                        <p:par>
                          <p:cTn id="35" fill="hold">
                            <p:stCondLst>
                              <p:cond delay="0"/>
                            </p:stCondLst>
                            <p:childTnLst>
                              <p:par>
                                <p:cTn id="36" presetID="32" presetClass="emph" presetSubtype="0" fill="hold" nodeType="clickEffect">
                                  <p:stCondLst>
                                    <p:cond delay="0"/>
                                  </p:stCondLst>
                                  <p:childTnLst>
                                    <p:animRot by="120000">
                                      <p:cBhvr>
                                        <p:cTn id="37" dur="25" fill="hold">
                                          <p:stCondLst>
                                            <p:cond delay="0"/>
                                          </p:stCondLst>
                                        </p:cTn>
                                        <p:tgtEl>
                                          <p:spTgt spid="33"/>
                                        </p:tgtEl>
                                        <p:attrNameLst>
                                          <p:attrName>r</p:attrName>
                                        </p:attrNameLst>
                                      </p:cBhvr>
                                    </p:animRot>
                                    <p:animRot by="-240000">
                                      <p:cBhvr>
                                        <p:cTn id="38" dur="50" fill="hold">
                                          <p:stCondLst>
                                            <p:cond delay="50"/>
                                          </p:stCondLst>
                                        </p:cTn>
                                        <p:tgtEl>
                                          <p:spTgt spid="33"/>
                                        </p:tgtEl>
                                        <p:attrNameLst>
                                          <p:attrName>r</p:attrName>
                                        </p:attrNameLst>
                                      </p:cBhvr>
                                    </p:animRot>
                                    <p:animRot by="240000">
                                      <p:cBhvr>
                                        <p:cTn id="39" dur="50" fill="hold">
                                          <p:stCondLst>
                                            <p:cond delay="100"/>
                                          </p:stCondLst>
                                        </p:cTn>
                                        <p:tgtEl>
                                          <p:spTgt spid="33"/>
                                        </p:tgtEl>
                                        <p:attrNameLst>
                                          <p:attrName>r</p:attrName>
                                        </p:attrNameLst>
                                      </p:cBhvr>
                                    </p:animRot>
                                    <p:animRot by="-240000">
                                      <p:cBhvr>
                                        <p:cTn id="40" dur="50" fill="hold">
                                          <p:stCondLst>
                                            <p:cond delay="150"/>
                                          </p:stCondLst>
                                        </p:cTn>
                                        <p:tgtEl>
                                          <p:spTgt spid="33"/>
                                        </p:tgtEl>
                                        <p:attrNameLst>
                                          <p:attrName>r</p:attrName>
                                        </p:attrNameLst>
                                      </p:cBhvr>
                                    </p:animRot>
                                    <p:animRot by="120000">
                                      <p:cBhvr>
                                        <p:cTn id="41" dur="50" fill="hold">
                                          <p:stCondLst>
                                            <p:cond delay="200"/>
                                          </p:stCondLst>
                                        </p:cTn>
                                        <p:tgtEl>
                                          <p:spTgt spid="33"/>
                                        </p:tgtEl>
                                        <p:attrNameLst>
                                          <p:attrName>r</p:attrName>
                                        </p:attrNameLst>
                                      </p:cBhvr>
                                    </p:animRot>
                                  </p:childTnLst>
                                </p:cTn>
                              </p:par>
                              <p:par>
                                <p:cTn id="42" presetID="21" presetClass="entr" presetSubtype="1"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heel(1)">
                                      <p:cBhvr>
                                        <p:cTn id="44" dur="250"/>
                                        <p:tgtEl>
                                          <p:spTgt spid="22"/>
                                        </p:tgtEl>
                                      </p:cBhvr>
                                    </p:animEffect>
                                  </p:childTnLst>
                                </p:cTn>
                              </p:par>
                            </p:childTnLst>
                          </p:cTn>
                        </p:par>
                        <p:par>
                          <p:cTn id="45" fill="hold">
                            <p:stCondLst>
                              <p:cond delay="25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childTnLst>
                                </p:cTn>
                              </p:par>
                            </p:childTnLst>
                          </p:cTn>
                        </p:par>
                        <p:par>
                          <p:cTn id="54" fill="hold">
                            <p:stCondLst>
                              <p:cond delay="500"/>
                            </p:stCondLst>
                            <p:childTnLst>
                              <p:par>
                                <p:cTn id="55" presetID="10" presetClass="exit" presetSubtype="0" fill="hold" nodeType="afterEffect">
                                  <p:stCondLst>
                                    <p:cond delay="0"/>
                                  </p:stCondLst>
                                  <p:childTnLst>
                                    <p:animEffect transition="out" filter="fade">
                                      <p:cBhvr>
                                        <p:cTn id="56" dur="500"/>
                                        <p:tgtEl>
                                          <p:spTgt spid="33"/>
                                        </p:tgtEl>
                                      </p:cBhvr>
                                    </p:animEffect>
                                    <p:set>
                                      <p:cBhvr>
                                        <p:cTn id="57" dur="1" fill="hold">
                                          <p:stCondLst>
                                            <p:cond delay="499"/>
                                          </p:stCondLst>
                                        </p:cTn>
                                        <p:tgtEl>
                                          <p:spTgt spid="33"/>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11"/>
                                        </p:tgtEl>
                                      </p:cBhvr>
                                    </p:animEffect>
                                    <p:set>
                                      <p:cBhvr>
                                        <p:cTn id="62" dur="1" fill="hold">
                                          <p:stCondLst>
                                            <p:cond delay="499"/>
                                          </p:stCondLst>
                                        </p:cTn>
                                        <p:tgtEl>
                                          <p:spTgt spid="11"/>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500"/>
                            </p:stCondLst>
                            <p:childTnLst>
                              <p:par>
                                <p:cTn id="69" presetID="10" presetClass="exit" presetSubtype="0" fill="hold" nodeType="afterEffect">
                                  <p:stCondLst>
                                    <p:cond delay="0"/>
                                  </p:stCondLst>
                                  <p:childTnLst>
                                    <p:animEffect transition="out" filter="fade">
                                      <p:cBhvr>
                                        <p:cTn id="70" dur="500"/>
                                        <p:tgtEl>
                                          <p:spTgt spid="32"/>
                                        </p:tgtEl>
                                      </p:cBhvr>
                                    </p:animEffect>
                                    <p:set>
                                      <p:cBhvr>
                                        <p:cTn id="71" dur="1" fill="hold">
                                          <p:stCondLst>
                                            <p:cond delay="499"/>
                                          </p:stCondLst>
                                        </p:cTn>
                                        <p:tgtEl>
                                          <p:spTgt spid="32"/>
                                        </p:tgtEl>
                                        <p:attrNameLst>
                                          <p:attrName>style.visibility</p:attrName>
                                        </p:attrNameLst>
                                      </p:cBhvr>
                                      <p:to>
                                        <p:strVal val="hidden"/>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nodeType="clickEffect">
                                  <p:stCondLst>
                                    <p:cond delay="0"/>
                                  </p:stCondLst>
                                  <p:childTnLst>
                                    <p:set>
                                      <p:cBhvr>
                                        <p:cTn id="75" dur="1" fill="hold">
                                          <p:stCondLst>
                                            <p:cond delay="0"/>
                                          </p:stCondLst>
                                        </p:cTn>
                                        <p:tgtEl>
                                          <p:spTgt spid="34"/>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42" presetClass="path" presetSubtype="0" accel="50000" decel="50000" fill="hold" nodeType="clickEffect">
                                  <p:stCondLst>
                                    <p:cond delay="0"/>
                                  </p:stCondLst>
                                  <p:childTnLst>
                                    <p:animMotion origin="layout" path="M -3.95833E-6 4.44444E-6 L -0.00156 -0.39954 " pathEditMode="relative" rAng="0" ptsTypes="AA">
                                      <p:cBhvr>
                                        <p:cTn id="79" dur="500" fill="hold"/>
                                        <p:tgtEl>
                                          <p:spTgt spid="34"/>
                                        </p:tgtEl>
                                        <p:attrNameLst>
                                          <p:attrName>ppt_x</p:attrName>
                                          <p:attrName>ppt_y</p:attrName>
                                        </p:attrNameLst>
                                      </p:cBhvr>
                                      <p:rCtr x="-78" y="-19977"/>
                                    </p:animMotion>
                                  </p:childTnLst>
                                </p:cTn>
                              </p:par>
                              <p:par>
                                <p:cTn id="80" presetID="22" presetClass="entr" presetSubtype="4" fill="hold" nodeType="with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wipe(down)">
                                      <p:cBhvr>
                                        <p:cTn id="82" dur="500"/>
                                        <p:tgtEl>
                                          <p:spTgt spid="23"/>
                                        </p:tgtEl>
                                      </p:cBhvr>
                                    </p:animEffect>
                                  </p:childTnLst>
                                </p:cTn>
                              </p:par>
                            </p:childTnLst>
                          </p:cTn>
                        </p:par>
                      </p:childTnLst>
                    </p:cTn>
                  </p:par>
                  <p:par>
                    <p:cTn id="83" fill="hold">
                      <p:stCondLst>
                        <p:cond delay="indefinite"/>
                      </p:stCondLst>
                      <p:childTnLst>
                        <p:par>
                          <p:cTn id="84" fill="hold">
                            <p:stCondLst>
                              <p:cond delay="0"/>
                            </p:stCondLst>
                            <p:childTnLst>
                              <p:par>
                                <p:cTn id="85" presetID="32" presetClass="emph" presetSubtype="0" fill="hold" nodeType="clickEffect">
                                  <p:stCondLst>
                                    <p:cond delay="0"/>
                                  </p:stCondLst>
                                  <p:childTnLst>
                                    <p:animRot by="120000">
                                      <p:cBhvr>
                                        <p:cTn id="86" dur="25" fill="hold">
                                          <p:stCondLst>
                                            <p:cond delay="0"/>
                                          </p:stCondLst>
                                        </p:cTn>
                                        <p:tgtEl>
                                          <p:spTgt spid="34"/>
                                        </p:tgtEl>
                                        <p:attrNameLst>
                                          <p:attrName>r</p:attrName>
                                        </p:attrNameLst>
                                      </p:cBhvr>
                                    </p:animRot>
                                    <p:animRot by="-240000">
                                      <p:cBhvr>
                                        <p:cTn id="87" dur="50" fill="hold">
                                          <p:stCondLst>
                                            <p:cond delay="50"/>
                                          </p:stCondLst>
                                        </p:cTn>
                                        <p:tgtEl>
                                          <p:spTgt spid="34"/>
                                        </p:tgtEl>
                                        <p:attrNameLst>
                                          <p:attrName>r</p:attrName>
                                        </p:attrNameLst>
                                      </p:cBhvr>
                                    </p:animRot>
                                    <p:animRot by="240000">
                                      <p:cBhvr>
                                        <p:cTn id="88" dur="50" fill="hold">
                                          <p:stCondLst>
                                            <p:cond delay="100"/>
                                          </p:stCondLst>
                                        </p:cTn>
                                        <p:tgtEl>
                                          <p:spTgt spid="34"/>
                                        </p:tgtEl>
                                        <p:attrNameLst>
                                          <p:attrName>r</p:attrName>
                                        </p:attrNameLst>
                                      </p:cBhvr>
                                    </p:animRot>
                                    <p:animRot by="-240000">
                                      <p:cBhvr>
                                        <p:cTn id="89" dur="50" fill="hold">
                                          <p:stCondLst>
                                            <p:cond delay="150"/>
                                          </p:stCondLst>
                                        </p:cTn>
                                        <p:tgtEl>
                                          <p:spTgt spid="34"/>
                                        </p:tgtEl>
                                        <p:attrNameLst>
                                          <p:attrName>r</p:attrName>
                                        </p:attrNameLst>
                                      </p:cBhvr>
                                    </p:animRot>
                                    <p:animRot by="120000">
                                      <p:cBhvr>
                                        <p:cTn id="90" dur="50" fill="hold">
                                          <p:stCondLst>
                                            <p:cond delay="200"/>
                                          </p:stCondLst>
                                        </p:cTn>
                                        <p:tgtEl>
                                          <p:spTgt spid="34"/>
                                        </p:tgtEl>
                                        <p:attrNameLst>
                                          <p:attrName>r</p:attrName>
                                        </p:attrNameLst>
                                      </p:cBhvr>
                                    </p:animRot>
                                  </p:childTnLst>
                                </p:cTn>
                              </p:par>
                              <p:par>
                                <p:cTn id="91" presetID="21" presetClass="entr" presetSubtype="1"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wheel(1)">
                                      <p:cBhvr>
                                        <p:cTn id="93" dur="250"/>
                                        <p:tgtEl>
                                          <p:spTgt spid="24"/>
                                        </p:tgtEl>
                                      </p:cBhvr>
                                    </p:animEffect>
                                  </p:childTnLst>
                                </p:cTn>
                              </p:par>
                            </p:childTnLst>
                          </p:cTn>
                        </p:par>
                        <p:par>
                          <p:cTn id="94" fill="hold">
                            <p:stCondLst>
                              <p:cond delay="250"/>
                            </p:stCondLst>
                            <p:childTnLst>
                              <p:par>
                                <p:cTn id="95" presetID="10" presetClass="entr" presetSubtype="0"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fade">
                                      <p:cBhvr>
                                        <p:cTn id="97" dur="500"/>
                                        <p:tgtEl>
                                          <p:spTgt spid="27"/>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29">
                                            <p:txEl>
                                              <p:pRg st="0" end="0"/>
                                            </p:txEl>
                                          </p:spTgt>
                                        </p:tgtEl>
                                        <p:attrNameLst>
                                          <p:attrName>style.visibility</p:attrName>
                                        </p:attrNameLst>
                                      </p:cBhvr>
                                      <p:to>
                                        <p:strVal val="visible"/>
                                      </p:to>
                                    </p:set>
                                    <p:animEffect transition="in" filter="fade">
                                      <p:cBhvr>
                                        <p:cTn id="102" dur="500"/>
                                        <p:tgtEl>
                                          <p:spTgt spid="29">
                                            <p:txEl>
                                              <p:pRg st="0" end="0"/>
                                            </p:txEl>
                                          </p:spTgt>
                                        </p:tgtEl>
                                      </p:cBhvr>
                                    </p:animEffect>
                                  </p:childTnLst>
                                </p:cTn>
                              </p:par>
                            </p:childTnLst>
                          </p:cTn>
                        </p:par>
                        <p:par>
                          <p:cTn id="103" fill="hold">
                            <p:stCondLst>
                              <p:cond delay="500"/>
                            </p:stCondLst>
                            <p:childTnLst>
                              <p:par>
                                <p:cTn id="104" presetID="10" presetClass="exit" presetSubtype="0" fill="hold" nodeType="afterEffect">
                                  <p:stCondLst>
                                    <p:cond delay="0"/>
                                  </p:stCondLst>
                                  <p:childTnLst>
                                    <p:animEffect transition="out" filter="fade">
                                      <p:cBhvr>
                                        <p:cTn id="105" dur="500"/>
                                        <p:tgtEl>
                                          <p:spTgt spid="34"/>
                                        </p:tgtEl>
                                      </p:cBhvr>
                                    </p:animEffect>
                                    <p:set>
                                      <p:cBhvr>
                                        <p:cTn id="106" dur="1" fill="hold">
                                          <p:stCondLst>
                                            <p:cond delay="499"/>
                                          </p:stCondLst>
                                        </p:cTn>
                                        <p:tgtEl>
                                          <p:spTgt spid="34"/>
                                        </p:tgtEl>
                                        <p:attrNameLst>
                                          <p:attrName>style.visibility</p:attrName>
                                        </p:attrNameLst>
                                      </p:cBhvr>
                                      <p:to>
                                        <p:strVal val="hidden"/>
                                      </p:to>
                                    </p:set>
                                  </p:childTnLst>
                                </p:cTn>
                              </p:par>
                              <p:par>
                                <p:cTn id="107" presetID="10" presetClass="exit" presetSubtype="0" fill="hold" nodeType="withEffect">
                                  <p:stCondLst>
                                    <p:cond delay="0"/>
                                  </p:stCondLst>
                                  <p:childTnLst>
                                    <p:animEffect transition="out" filter="fade">
                                      <p:cBhvr>
                                        <p:cTn id="108" dur="500"/>
                                        <p:tgtEl>
                                          <p:spTgt spid="31"/>
                                        </p:tgtEl>
                                      </p:cBhvr>
                                    </p:animEffect>
                                    <p:set>
                                      <p:cBhvr>
                                        <p:cTn id="109" dur="1" fill="hold">
                                          <p:stCondLst>
                                            <p:cond delay="499"/>
                                          </p:stCondLst>
                                        </p:cTn>
                                        <p:tgtEl>
                                          <p:spTgt spid="31"/>
                                        </p:tgtEl>
                                        <p:attrNameLst>
                                          <p:attrName>style.visibility</p:attrName>
                                        </p:attrNameLst>
                                      </p:cBhvr>
                                      <p:to>
                                        <p:strVal val="hidden"/>
                                      </p:to>
                                    </p:se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nodeType="clickEffect">
                                  <p:stCondLst>
                                    <p:cond delay="0"/>
                                  </p:stCondLst>
                                  <p:childTnLst>
                                    <p:set>
                                      <p:cBhvr>
                                        <p:cTn id="113" dur="1" fill="hold">
                                          <p:stCondLst>
                                            <p:cond delay="0"/>
                                          </p:stCondLst>
                                        </p:cTn>
                                        <p:tgtEl>
                                          <p:spTgt spid="35"/>
                                        </p:tgtEl>
                                        <p:attrNameLst>
                                          <p:attrName>style.visibility</p:attrName>
                                        </p:attrNameLst>
                                      </p:cBhvr>
                                      <p:to>
                                        <p:strVal val="visible"/>
                                      </p:to>
                                    </p:set>
                                    <p:animEffect transition="in" filter="fade">
                                      <p:cBhvr>
                                        <p:cTn id="114" dur="500"/>
                                        <p:tgtEl>
                                          <p:spTgt spid="35"/>
                                        </p:tgtEl>
                                      </p:cBhvr>
                                    </p:animEffec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nodeType="clickEffect">
                                  <p:stCondLst>
                                    <p:cond delay="0"/>
                                  </p:stCondLst>
                                  <p:childTnLst>
                                    <p:set>
                                      <p:cBhvr>
                                        <p:cTn id="118" dur="1" fill="hold">
                                          <p:stCondLst>
                                            <p:cond delay="0"/>
                                          </p:stCondLst>
                                        </p:cTn>
                                        <p:tgtEl>
                                          <p:spTgt spid="36"/>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42" presetClass="path" presetSubtype="0" accel="50000" decel="50000" fill="hold" nodeType="clickEffect">
                                  <p:stCondLst>
                                    <p:cond delay="0"/>
                                  </p:stCondLst>
                                  <p:childTnLst>
                                    <p:animMotion origin="layout" path="M -8.33333E-7 -2.96296E-6 L 0.17318 0.39584 " pathEditMode="relative" rAng="0" ptsTypes="AA">
                                      <p:cBhvr>
                                        <p:cTn id="122" dur="500" fill="hold"/>
                                        <p:tgtEl>
                                          <p:spTgt spid="36"/>
                                        </p:tgtEl>
                                        <p:attrNameLst>
                                          <p:attrName>ppt_x</p:attrName>
                                          <p:attrName>ppt_y</p:attrName>
                                        </p:attrNameLst>
                                      </p:cBhvr>
                                      <p:rCtr x="8659" y="19792"/>
                                    </p:animMotion>
                                  </p:childTnLst>
                                </p:cTn>
                              </p:par>
                              <p:par>
                                <p:cTn id="123" presetID="22" presetClass="entr" presetSubtype="8" fill="hold" nodeType="withEffect">
                                  <p:stCondLst>
                                    <p:cond delay="0"/>
                                  </p:stCondLst>
                                  <p:childTnLst>
                                    <p:set>
                                      <p:cBhvr>
                                        <p:cTn id="124" dur="1" fill="hold">
                                          <p:stCondLst>
                                            <p:cond delay="0"/>
                                          </p:stCondLst>
                                        </p:cTn>
                                        <p:tgtEl>
                                          <p:spTgt spid="28"/>
                                        </p:tgtEl>
                                        <p:attrNameLst>
                                          <p:attrName>style.visibility</p:attrName>
                                        </p:attrNameLst>
                                      </p:cBhvr>
                                      <p:to>
                                        <p:strVal val="visible"/>
                                      </p:to>
                                    </p:set>
                                    <p:animEffect transition="in" filter="wipe(left)">
                                      <p:cBhvr>
                                        <p:cTn id="125" dur="500"/>
                                        <p:tgtEl>
                                          <p:spTgt spid="28"/>
                                        </p:tgtEl>
                                      </p:cBhvr>
                                    </p:animEffect>
                                  </p:childTnLst>
                                </p:cTn>
                              </p:par>
                            </p:childTnLst>
                          </p:cTn>
                        </p:par>
                        <p:par>
                          <p:cTn id="126" fill="hold">
                            <p:stCondLst>
                              <p:cond delay="500"/>
                            </p:stCondLst>
                            <p:childTnLst>
                              <p:par>
                                <p:cTn id="127" presetID="10" presetClass="exit" presetSubtype="0" fill="hold" nodeType="afterEffect">
                                  <p:stCondLst>
                                    <p:cond delay="0"/>
                                  </p:stCondLst>
                                  <p:childTnLst>
                                    <p:animEffect transition="out" filter="fade">
                                      <p:cBhvr>
                                        <p:cTn id="128" dur="500"/>
                                        <p:tgtEl>
                                          <p:spTgt spid="36"/>
                                        </p:tgtEl>
                                      </p:cBhvr>
                                    </p:animEffect>
                                    <p:set>
                                      <p:cBhvr>
                                        <p:cTn id="129" dur="1" fill="hold">
                                          <p:stCondLst>
                                            <p:cond delay="499"/>
                                          </p:stCondLst>
                                        </p:cTn>
                                        <p:tgtEl>
                                          <p:spTgt spid="36"/>
                                        </p:tgtEl>
                                        <p:attrNameLst>
                                          <p:attrName>style.visibility</p:attrName>
                                        </p:attrNameLst>
                                      </p:cBhvr>
                                      <p:to>
                                        <p:strVal val="hidden"/>
                                      </p:to>
                                    </p:set>
                                  </p:childTnLst>
                                </p:cTn>
                              </p:par>
                            </p:childTnLst>
                          </p:cTn>
                        </p:par>
                        <p:par>
                          <p:cTn id="130" fill="hold">
                            <p:stCondLst>
                              <p:cond delay="1000"/>
                            </p:stCondLst>
                            <p:childTnLst>
                              <p:par>
                                <p:cTn id="131" presetID="10" presetClass="exit" presetSubtype="0" fill="hold" nodeType="afterEffect">
                                  <p:stCondLst>
                                    <p:cond delay="0"/>
                                  </p:stCondLst>
                                  <p:childTnLst>
                                    <p:animEffect transition="out" filter="fade">
                                      <p:cBhvr>
                                        <p:cTn id="132" dur="500"/>
                                        <p:tgtEl>
                                          <p:spTgt spid="35"/>
                                        </p:tgtEl>
                                      </p:cBhvr>
                                    </p:animEffect>
                                    <p:set>
                                      <p:cBhvr>
                                        <p:cTn id="133" dur="1" fill="hold">
                                          <p:stCondLst>
                                            <p:cond delay="4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P spid="25" grpId="0"/>
      <p:bldP spid="26" grpId="0"/>
      <p:bldP spid="27" grpId="0"/>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defRPr sz="3200">
                <a:solidFill>
                  <a:schemeClr val="bg1"/>
                </a:solidFill>
                <a:latin typeface="Comic Sans MS"/>
              </a:defRPr>
            </a:lvl2pPr>
          </a:lstStyle>
          <a:p>
            <a:pPr lvl="1"/>
            <a:r>
              <a:rPr lang="fr-FR" b="1" dirty="0">
                <a:sym typeface="Comic Sans MS"/>
              </a:rPr>
              <a:t>Utilisez les instruments de la boîte à outils et construisez.</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29840" y="1750304"/>
            <a:ext cx="7377073" cy="2130550"/>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342900" marR="0" indent="0">
              <a:spcBef>
                <a:spcPts val="0"/>
              </a:spcBef>
              <a:spcAft>
                <a:spcPts val="800"/>
              </a:spcAft>
              <a:buNone/>
            </a:pPr>
            <a:r>
              <a:rPr lang="fr-FR" sz="3200" dirty="0">
                <a:solidFill>
                  <a:schemeClr val="tx1">
                    <a:lumMod val="65000"/>
                    <a:lumOff val="35000"/>
                  </a:schemeClr>
                </a:solidFill>
                <a:effectLst/>
                <a:latin typeface="+mj-lt"/>
                <a:ea typeface="Calibri" panose="020F0502020204030204" pitchFamily="34" charset="0"/>
                <a:cs typeface="Calibri" panose="020F0502020204030204" pitchFamily="34" charset="0"/>
              </a:rPr>
              <a:t>A l’extérieur du triangle ABC, tracez un triangle isocèle ABD de base [AB] tel que BD = 3 cm.</a:t>
            </a:r>
            <a:endParaRPr lang="fr-FR" sz="3200" dirty="0">
              <a:solidFill>
                <a:schemeClr val="tx1">
                  <a:lumMod val="65000"/>
                  <a:lumOff val="35000"/>
                </a:schemeClr>
              </a:solidFill>
              <a:effectLst/>
              <a:latin typeface="+mj-lt"/>
              <a:ea typeface="Calibri" panose="020F0502020204030204" pitchFamily="34" charset="0"/>
              <a:cs typeface="Arial" panose="020B0604020202020204" pitchFamily="34" charset="0"/>
            </a:endParaRPr>
          </a:p>
          <a:p>
            <a:pPr marL="0" indent="0">
              <a:buFont typeface="Arial"/>
              <a:buNone/>
            </a:pPr>
            <a:endParaRPr lang="fr-FR" sz="3200" dirty="0">
              <a:solidFill>
                <a:schemeClr val="tx1">
                  <a:lumMod val="65000"/>
                  <a:lumOff val="35000"/>
                </a:schemeClr>
              </a:solidFill>
              <a:latin typeface="+mj-lt"/>
            </a:endParaRPr>
          </a:p>
        </p:txBody>
      </p:sp>
      <p:grpSp>
        <p:nvGrpSpPr>
          <p:cNvPr id="33" name="Group 32">
            <a:extLst>
              <a:ext uri="{FF2B5EF4-FFF2-40B4-BE49-F238E27FC236}">
                <a16:creationId xmlns:a16="http://schemas.microsoft.com/office/drawing/2014/main" id="{7DA2D400-ACA0-4B50-9D68-87647F5B90B3}"/>
              </a:ext>
            </a:extLst>
          </p:cNvPr>
          <p:cNvGrpSpPr/>
          <p:nvPr/>
        </p:nvGrpSpPr>
        <p:grpSpPr>
          <a:xfrm>
            <a:off x="7243435" y="1115788"/>
            <a:ext cx="3591720" cy="3557809"/>
            <a:chOff x="6813083" y="1104029"/>
            <a:chExt cx="3591720" cy="3557809"/>
          </a:xfrm>
        </p:grpSpPr>
        <p:cxnSp>
          <p:nvCxnSpPr>
            <p:cNvPr id="34" name="Straight Connector 33">
              <a:extLst>
                <a:ext uri="{FF2B5EF4-FFF2-40B4-BE49-F238E27FC236}">
                  <a16:creationId xmlns:a16="http://schemas.microsoft.com/office/drawing/2014/main" id="{B5C0ED26-5611-4D41-AA86-E75D15A8B3F2}"/>
                </a:ext>
              </a:extLst>
            </p:cNvPr>
            <p:cNvCxnSpPr>
              <a:cxnSpLocks/>
              <a:endCxn id="38"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35" name="Group 34">
              <a:extLst>
                <a:ext uri="{FF2B5EF4-FFF2-40B4-BE49-F238E27FC236}">
                  <a16:creationId xmlns:a16="http://schemas.microsoft.com/office/drawing/2014/main" id="{B726FA7B-3394-4853-B6BE-1F1A8493F4E4}"/>
                </a:ext>
              </a:extLst>
            </p:cNvPr>
            <p:cNvGrpSpPr/>
            <p:nvPr/>
          </p:nvGrpSpPr>
          <p:grpSpPr>
            <a:xfrm>
              <a:off x="6813083" y="1104029"/>
              <a:ext cx="3591720" cy="3557809"/>
              <a:chOff x="4342729" y="2315973"/>
              <a:chExt cx="3591720" cy="3557809"/>
            </a:xfrm>
          </p:grpSpPr>
          <p:sp>
            <p:nvSpPr>
              <p:cNvPr id="36" name="Oval 35">
                <a:extLst>
                  <a:ext uri="{FF2B5EF4-FFF2-40B4-BE49-F238E27FC236}">
                    <a16:creationId xmlns:a16="http://schemas.microsoft.com/office/drawing/2014/main" id="{5223A0F8-0876-4BB2-8E4C-3E9524689F37}"/>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Straight Connector 36">
                <a:extLst>
                  <a:ext uri="{FF2B5EF4-FFF2-40B4-BE49-F238E27FC236}">
                    <a16:creationId xmlns:a16="http://schemas.microsoft.com/office/drawing/2014/main" id="{1C343BC6-3415-4073-8977-730A6AE41779}"/>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FA1C17BA-4AE4-4D44-82FF-0F9C58CFDA13}"/>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Connector 38">
                <a:extLst>
                  <a:ext uri="{FF2B5EF4-FFF2-40B4-BE49-F238E27FC236}">
                    <a16:creationId xmlns:a16="http://schemas.microsoft.com/office/drawing/2014/main" id="{245B6E9A-0748-4BD9-ACDF-2ECE8F994B06}"/>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288673E6-19A2-48E1-B34B-AF009F24F822}"/>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895E1791-1515-4994-AF17-7792F4397DE9}"/>
                  </a:ext>
                </a:extLst>
              </p:cNvPr>
              <p:cNvSpPr txBox="1"/>
              <p:nvPr/>
            </p:nvSpPr>
            <p:spPr>
              <a:xfrm>
                <a:off x="4824550" y="5255584"/>
                <a:ext cx="484428" cy="584775"/>
              </a:xfrm>
              <a:prstGeom prst="rect">
                <a:avLst/>
              </a:prstGeom>
              <a:noFill/>
            </p:spPr>
            <p:txBody>
              <a:bodyPr wrap="none" rtlCol="0">
                <a:spAutoFit/>
              </a:bodyPr>
              <a:lstStyle/>
              <a:p>
                <a:r>
                  <a:rPr lang="en-US" sz="3200">
                    <a:solidFill>
                      <a:schemeClr val="tx1">
                        <a:lumMod val="65000"/>
                        <a:lumOff val="35000"/>
                      </a:schemeClr>
                    </a:solidFill>
                    <a:latin typeface="+mn-lt"/>
                  </a:rPr>
                  <a:t>A</a:t>
                </a:r>
              </a:p>
            </p:txBody>
          </p:sp>
          <p:sp>
            <p:nvSpPr>
              <p:cNvPr id="42" name="TextBox 41">
                <a:extLst>
                  <a:ext uri="{FF2B5EF4-FFF2-40B4-BE49-F238E27FC236}">
                    <a16:creationId xmlns:a16="http://schemas.microsoft.com/office/drawing/2014/main" id="{8C255AF8-574B-4B5C-BDC3-435608B11C56}"/>
                  </a:ext>
                </a:extLst>
              </p:cNvPr>
              <p:cNvSpPr txBox="1"/>
              <p:nvPr/>
            </p:nvSpPr>
            <p:spPr>
              <a:xfrm>
                <a:off x="7491699" y="5164419"/>
                <a:ext cx="442750" cy="584775"/>
              </a:xfrm>
              <a:prstGeom prst="rect">
                <a:avLst/>
              </a:prstGeom>
              <a:noFill/>
            </p:spPr>
            <p:txBody>
              <a:bodyPr wrap="none" rtlCol="0">
                <a:spAutoFit/>
              </a:bodyPr>
              <a:lstStyle/>
              <a:p>
                <a:r>
                  <a:rPr lang="en-US" sz="3200">
                    <a:solidFill>
                      <a:schemeClr val="tx1">
                        <a:lumMod val="65000"/>
                        <a:lumOff val="35000"/>
                      </a:schemeClr>
                    </a:solidFill>
                    <a:latin typeface="+mn-lt"/>
                  </a:rPr>
                  <a:t>B</a:t>
                </a:r>
              </a:p>
            </p:txBody>
          </p:sp>
          <p:sp>
            <p:nvSpPr>
              <p:cNvPr id="43" name="TextBox 42">
                <a:extLst>
                  <a:ext uri="{FF2B5EF4-FFF2-40B4-BE49-F238E27FC236}">
                    <a16:creationId xmlns:a16="http://schemas.microsoft.com/office/drawing/2014/main" id="{90B1DA52-DBA9-4DAD-9D51-BE067905CEB1}"/>
                  </a:ext>
                </a:extLst>
              </p:cNvPr>
              <p:cNvSpPr txBox="1"/>
              <p:nvPr/>
            </p:nvSpPr>
            <p:spPr>
              <a:xfrm>
                <a:off x="4859190" y="2315973"/>
                <a:ext cx="431528" cy="584775"/>
              </a:xfrm>
              <a:prstGeom prst="rect">
                <a:avLst/>
              </a:prstGeom>
              <a:noFill/>
            </p:spPr>
            <p:txBody>
              <a:bodyPr wrap="none" rtlCol="0">
                <a:spAutoFit/>
              </a:bodyPr>
              <a:lstStyle/>
              <a:p>
                <a:r>
                  <a:rPr lang="en-US" sz="3200">
                    <a:solidFill>
                      <a:schemeClr val="tx1">
                        <a:lumMod val="65000"/>
                        <a:lumOff val="35000"/>
                      </a:schemeClr>
                    </a:solidFill>
                    <a:latin typeface="+mn-lt"/>
                  </a:rPr>
                  <a:t>C</a:t>
                </a:r>
              </a:p>
            </p:txBody>
          </p:sp>
          <p:sp>
            <p:nvSpPr>
              <p:cNvPr id="44" name="Rectangle 43">
                <a:extLst>
                  <a:ext uri="{FF2B5EF4-FFF2-40B4-BE49-F238E27FC236}">
                    <a16:creationId xmlns:a16="http://schemas.microsoft.com/office/drawing/2014/main" id="{8B650565-A843-4519-B18D-26A4EC9ECC8E}"/>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a:ln w="0"/>
                    <a:solidFill>
                      <a:schemeClr val="tx1">
                        <a:lumMod val="75000"/>
                        <a:lumOff val="25000"/>
                      </a:schemeClr>
                    </a:solidFill>
                    <a:latin typeface="+mn-lt"/>
                  </a:rPr>
                  <a:t>5 cm</a:t>
                </a:r>
              </a:p>
            </p:txBody>
          </p:sp>
          <p:sp>
            <p:nvSpPr>
              <p:cNvPr id="45" name="Rectangle 44">
                <a:extLst>
                  <a:ext uri="{FF2B5EF4-FFF2-40B4-BE49-F238E27FC236}">
                    <a16:creationId xmlns:a16="http://schemas.microsoft.com/office/drawing/2014/main" id="{1D14D1B2-DEFF-42A2-9560-3C669E061A87}"/>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a:ln w="0"/>
                    <a:solidFill>
                      <a:schemeClr val="tx1">
                        <a:lumMod val="75000"/>
                        <a:lumOff val="25000"/>
                      </a:schemeClr>
                    </a:solidFill>
                    <a:latin typeface="+mn-lt"/>
                  </a:rPr>
                  <a:t>4 cm</a:t>
                </a:r>
              </a:p>
            </p:txBody>
          </p:sp>
        </p:grpSp>
      </p:grpSp>
      <p:cxnSp>
        <p:nvCxnSpPr>
          <p:cNvPr id="46" name="AD">
            <a:extLst>
              <a:ext uri="{FF2B5EF4-FFF2-40B4-BE49-F238E27FC236}">
                <a16:creationId xmlns:a16="http://schemas.microsoft.com/office/drawing/2014/main" id="{81117713-6FEE-41C5-99B7-EEE012285DDF}"/>
              </a:ext>
            </a:extLst>
          </p:cNvPr>
          <p:cNvCxnSpPr>
            <a:cxnSpLocks/>
            <a:stCxn id="36" idx="5"/>
            <a:endCxn id="51" idx="1"/>
          </p:cNvCxnSpPr>
          <p:nvPr/>
        </p:nvCxnSpPr>
        <p:spPr>
          <a:xfrm>
            <a:off x="8288716" y="43271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7" name="BD">
            <a:extLst>
              <a:ext uri="{FF2B5EF4-FFF2-40B4-BE49-F238E27FC236}">
                <a16:creationId xmlns:a16="http://schemas.microsoft.com/office/drawing/2014/main" id="{6F4628E3-D688-46DE-81FD-E4E599D6979C}"/>
              </a:ext>
            </a:extLst>
          </p:cNvPr>
          <p:cNvCxnSpPr>
            <a:cxnSpLocks/>
            <a:endCxn id="51" idx="7"/>
          </p:cNvCxnSpPr>
          <p:nvPr/>
        </p:nvCxnSpPr>
        <p:spPr>
          <a:xfrm flipH="1">
            <a:off x="9307924" y="43339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4" name="3CM">
            <a:extLst>
              <a:ext uri="{FF2B5EF4-FFF2-40B4-BE49-F238E27FC236}">
                <a16:creationId xmlns:a16="http://schemas.microsoft.com/office/drawing/2014/main" id="{F5C93859-A486-41CD-B758-E2E57E4FA6A3}"/>
              </a:ext>
            </a:extLst>
          </p:cNvPr>
          <p:cNvSpPr/>
          <p:nvPr/>
        </p:nvSpPr>
        <p:spPr>
          <a:xfrm>
            <a:off x="9719240" y="4794750"/>
            <a:ext cx="1060993" cy="400110"/>
          </a:xfrm>
          <a:prstGeom prst="rect">
            <a:avLst/>
          </a:prstGeom>
          <a:noFill/>
        </p:spPr>
        <p:txBody>
          <a:bodyPr wrap="square" lIns="91440" tIns="45720" rIns="91440" bIns="45720">
            <a:spAutoFit/>
          </a:bodyPr>
          <a:lstStyle/>
          <a:p>
            <a:pPr algn="ctr"/>
            <a:r>
              <a:rPr lang="en-US" sz="2000" b="0" cap="none" spc="0">
                <a:ln w="0"/>
                <a:solidFill>
                  <a:schemeClr val="tx1">
                    <a:lumMod val="75000"/>
                    <a:lumOff val="25000"/>
                  </a:schemeClr>
                </a:solidFill>
                <a:latin typeface="+mn-lt"/>
              </a:rPr>
              <a:t>3 cm</a:t>
            </a:r>
          </a:p>
        </p:txBody>
      </p:sp>
      <p:sp>
        <p:nvSpPr>
          <p:cNvPr id="55" name="3cm">
            <a:extLst>
              <a:ext uri="{FF2B5EF4-FFF2-40B4-BE49-F238E27FC236}">
                <a16:creationId xmlns:a16="http://schemas.microsoft.com/office/drawing/2014/main" id="{3C658498-8544-4C6A-A017-2FFE74AFA090}"/>
              </a:ext>
            </a:extLst>
          </p:cNvPr>
          <p:cNvSpPr/>
          <p:nvPr/>
        </p:nvSpPr>
        <p:spPr>
          <a:xfrm>
            <a:off x="7783055" y="4751289"/>
            <a:ext cx="1060993" cy="400110"/>
          </a:xfrm>
          <a:prstGeom prst="rect">
            <a:avLst/>
          </a:prstGeom>
          <a:noFill/>
        </p:spPr>
        <p:txBody>
          <a:bodyPr wrap="square" lIns="91440" tIns="45720" rIns="91440" bIns="45720">
            <a:spAutoFit/>
          </a:bodyPr>
          <a:lstStyle/>
          <a:p>
            <a:pPr algn="ctr"/>
            <a:r>
              <a:rPr lang="en-US" sz="2000" b="0" cap="none" spc="0">
                <a:ln w="0"/>
                <a:solidFill>
                  <a:schemeClr val="tx1">
                    <a:lumMod val="75000"/>
                    <a:lumOff val="25000"/>
                  </a:schemeClr>
                </a:solidFill>
                <a:latin typeface="+mn-lt"/>
              </a:rPr>
              <a:t>3 cm</a:t>
            </a:r>
          </a:p>
        </p:txBody>
      </p:sp>
      <p:grpSp>
        <p:nvGrpSpPr>
          <p:cNvPr id="20" name="=2">
            <a:extLst>
              <a:ext uri="{FF2B5EF4-FFF2-40B4-BE49-F238E27FC236}">
                <a16:creationId xmlns:a16="http://schemas.microsoft.com/office/drawing/2014/main" id="{288D5A76-4FEF-45F3-A694-C200C84C987D}"/>
              </a:ext>
            </a:extLst>
          </p:cNvPr>
          <p:cNvGrpSpPr/>
          <p:nvPr/>
        </p:nvGrpSpPr>
        <p:grpSpPr>
          <a:xfrm>
            <a:off x="9703379" y="4968450"/>
            <a:ext cx="79361" cy="86674"/>
            <a:chOff x="9639879" y="4924000"/>
            <a:chExt cx="79361" cy="86674"/>
          </a:xfrm>
        </p:grpSpPr>
        <p:cxnSp>
          <p:nvCxnSpPr>
            <p:cNvPr id="57" name="Straight Connector 56">
              <a:extLst>
                <a:ext uri="{FF2B5EF4-FFF2-40B4-BE49-F238E27FC236}">
                  <a16:creationId xmlns:a16="http://schemas.microsoft.com/office/drawing/2014/main" id="{8FF0BC29-7D38-4626-91F4-9A5FFCC80C83}"/>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A0E46B7-D564-415D-B56B-9F6D9CB8EDCC}"/>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21" name="=1">
            <a:extLst>
              <a:ext uri="{FF2B5EF4-FFF2-40B4-BE49-F238E27FC236}">
                <a16:creationId xmlns:a16="http://schemas.microsoft.com/office/drawing/2014/main" id="{23723033-2352-4800-847F-417A34178441}"/>
              </a:ext>
            </a:extLst>
          </p:cNvPr>
          <p:cNvGrpSpPr/>
          <p:nvPr/>
        </p:nvGrpSpPr>
        <p:grpSpPr>
          <a:xfrm>
            <a:off x="8761033" y="4891302"/>
            <a:ext cx="75152" cy="89529"/>
            <a:chOff x="8761033" y="4891302"/>
            <a:chExt cx="75152" cy="89529"/>
          </a:xfrm>
        </p:grpSpPr>
        <p:cxnSp>
          <p:nvCxnSpPr>
            <p:cNvPr id="59" name="Straight Connector 58">
              <a:extLst>
                <a:ext uri="{FF2B5EF4-FFF2-40B4-BE49-F238E27FC236}">
                  <a16:creationId xmlns:a16="http://schemas.microsoft.com/office/drawing/2014/main" id="{122CCE77-016B-45ED-8A48-77BBF0580338}"/>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94486F5-F8E6-473A-BB74-5CB3477BE007}"/>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F9FCE904-5E2F-408A-8963-5B7E1C617D42}"/>
              </a:ext>
            </a:extLst>
          </p:cNvPr>
          <p:cNvSpPr txBox="1"/>
          <p:nvPr/>
        </p:nvSpPr>
        <p:spPr>
          <a:xfrm>
            <a:off x="8995022" y="5451460"/>
            <a:ext cx="484428" cy="584775"/>
          </a:xfrm>
          <a:prstGeom prst="rect">
            <a:avLst/>
          </a:prstGeom>
          <a:noFill/>
        </p:spPr>
        <p:txBody>
          <a:bodyPr wrap="none" rtlCol="0">
            <a:spAutoFit/>
          </a:bodyPr>
          <a:lstStyle/>
          <a:p>
            <a:r>
              <a:rPr lang="en-US" sz="3200">
                <a:solidFill>
                  <a:schemeClr val="tx1">
                    <a:lumMod val="75000"/>
                    <a:lumOff val="25000"/>
                  </a:schemeClr>
                </a:solidFill>
                <a:latin typeface="+mn-lt"/>
              </a:rPr>
              <a:t>D</a:t>
            </a:r>
          </a:p>
        </p:txBody>
      </p:sp>
      <p:pic>
        <p:nvPicPr>
          <p:cNvPr id="49" name="ruler">
            <a:extLst>
              <a:ext uri="{FF2B5EF4-FFF2-40B4-BE49-F238E27FC236}">
                <a16:creationId xmlns:a16="http://schemas.microsoft.com/office/drawing/2014/main" id="{7D4DB254-4A8D-494D-A69C-DCDFB2CAF52A}"/>
              </a:ext>
            </a:extLst>
          </p:cNvPr>
          <p:cNvPicPr>
            <a:picLocks noChangeAspect="1"/>
          </p:cNvPicPr>
          <p:nvPr/>
        </p:nvPicPr>
        <p:blipFill rotWithShape="1">
          <a:blip r:embed="rId4"/>
          <a:srcRect r="-349"/>
          <a:stretch/>
        </p:blipFill>
        <p:spPr>
          <a:xfrm>
            <a:off x="1334505" y="5412702"/>
            <a:ext cx="8320996" cy="1653917"/>
          </a:xfrm>
          <a:prstGeom prst="rect">
            <a:avLst/>
          </a:prstGeom>
        </p:spPr>
      </p:pic>
      <p:grpSp>
        <p:nvGrpSpPr>
          <p:cNvPr id="12" name="compass1">
            <a:extLst>
              <a:ext uri="{FF2B5EF4-FFF2-40B4-BE49-F238E27FC236}">
                <a16:creationId xmlns:a16="http://schemas.microsoft.com/office/drawing/2014/main" id="{0CFAFE2D-F9BF-4429-949E-F73889A2BD25}"/>
              </a:ext>
            </a:extLst>
          </p:cNvPr>
          <p:cNvGrpSpPr/>
          <p:nvPr/>
        </p:nvGrpSpPr>
        <p:grpSpPr>
          <a:xfrm>
            <a:off x="-4268416" y="-328347"/>
            <a:ext cx="11559613" cy="11559613"/>
            <a:chOff x="11944963" y="-841519"/>
            <a:chExt cx="11559613" cy="11559613"/>
          </a:xfrm>
        </p:grpSpPr>
        <p:grpSp>
          <p:nvGrpSpPr>
            <p:cNvPr id="29" name="Group 28">
              <a:extLst>
                <a:ext uri="{FF2B5EF4-FFF2-40B4-BE49-F238E27FC236}">
                  <a16:creationId xmlns:a16="http://schemas.microsoft.com/office/drawing/2014/main" id="{BAB916E5-5472-4AAD-8056-96CF4B92AEFE}"/>
                </a:ext>
              </a:extLst>
            </p:cNvPr>
            <p:cNvGrpSpPr/>
            <p:nvPr/>
          </p:nvGrpSpPr>
          <p:grpSpPr>
            <a:xfrm rot="168377">
              <a:off x="17686332" y="-490393"/>
              <a:ext cx="2038739" cy="5502000"/>
              <a:chOff x="6450014" y="904192"/>
              <a:chExt cx="2079001" cy="5610655"/>
            </a:xfrm>
          </p:grpSpPr>
          <p:pic>
            <p:nvPicPr>
              <p:cNvPr id="31" name="Graphic 30">
                <a:extLst>
                  <a:ext uri="{FF2B5EF4-FFF2-40B4-BE49-F238E27FC236}">
                    <a16:creationId xmlns:a16="http://schemas.microsoft.com/office/drawing/2014/main" id="{AB67DA0B-CA44-48D4-9B10-FF0A93CFA5B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1431623">
                <a:off x="7071690" y="2089576"/>
                <a:ext cx="1457325" cy="4352925"/>
              </a:xfrm>
              <a:prstGeom prst="rect">
                <a:avLst/>
              </a:prstGeom>
            </p:spPr>
          </p:pic>
          <p:pic>
            <p:nvPicPr>
              <p:cNvPr id="32" name="Graphic 31">
                <a:extLst>
                  <a:ext uri="{FF2B5EF4-FFF2-40B4-BE49-F238E27FC236}">
                    <a16:creationId xmlns:a16="http://schemas.microsoft.com/office/drawing/2014/main" id="{FC4FB14E-4D6D-452C-85AE-EB58915E7A4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21281167">
                <a:off x="6450014" y="2438147"/>
                <a:ext cx="819150" cy="4076700"/>
              </a:xfrm>
              <a:prstGeom prst="rect">
                <a:avLst/>
              </a:prstGeom>
            </p:spPr>
          </p:pic>
          <p:pic>
            <p:nvPicPr>
              <p:cNvPr id="48" name="Graphic 47">
                <a:extLst>
                  <a:ext uri="{FF2B5EF4-FFF2-40B4-BE49-F238E27FC236}">
                    <a16:creationId xmlns:a16="http://schemas.microsoft.com/office/drawing/2014/main" id="{A1CBB5AE-EC37-4C6B-A7EE-B24E3DDEA42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21431623">
                <a:off x="6613500" y="904192"/>
                <a:ext cx="1057275" cy="1905000"/>
              </a:xfrm>
              <a:prstGeom prst="rect">
                <a:avLst/>
              </a:prstGeom>
            </p:spPr>
          </p:pic>
        </p:grpSp>
        <p:grpSp>
          <p:nvGrpSpPr>
            <p:cNvPr id="11" name="Group 10">
              <a:extLst>
                <a:ext uri="{FF2B5EF4-FFF2-40B4-BE49-F238E27FC236}">
                  <a16:creationId xmlns:a16="http://schemas.microsoft.com/office/drawing/2014/main" id="{88B3F99A-232C-436C-9758-40F0886D3DA0}"/>
                </a:ext>
              </a:extLst>
            </p:cNvPr>
            <p:cNvGrpSpPr/>
            <p:nvPr/>
          </p:nvGrpSpPr>
          <p:grpSpPr>
            <a:xfrm>
              <a:off x="11944963" y="-841519"/>
              <a:ext cx="11559613" cy="11559613"/>
              <a:chOff x="12317006" y="-429165"/>
              <a:chExt cx="10760303" cy="10760303"/>
            </a:xfrm>
          </p:grpSpPr>
          <p:sp>
            <p:nvSpPr>
              <p:cNvPr id="30" name="Oval 29">
                <a:extLst>
                  <a:ext uri="{FF2B5EF4-FFF2-40B4-BE49-F238E27FC236}">
                    <a16:creationId xmlns:a16="http://schemas.microsoft.com/office/drawing/2014/main" id="{7CEACFF4-28F9-4A43-8841-AB44A11FA354}"/>
                  </a:ext>
                </a:extLst>
              </p:cNvPr>
              <p:cNvSpPr/>
              <p:nvPr/>
            </p:nvSpPr>
            <p:spPr>
              <a:xfrm rot="20800207">
                <a:off x="12317006" y="-429165"/>
                <a:ext cx="10760303" cy="1076030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a:extLst>
                  <a:ext uri="{FF2B5EF4-FFF2-40B4-BE49-F238E27FC236}">
                    <a16:creationId xmlns:a16="http://schemas.microsoft.com/office/drawing/2014/main" id="{BF92D73C-0824-48CC-9A5F-D9C687775F4B}"/>
                  </a:ext>
                </a:extLst>
              </p:cNvPr>
              <p:cNvCxnSpPr>
                <a:cxnSpLocks/>
                <a:stCxn id="30" idx="0"/>
                <a:endCxn id="30" idx="4"/>
              </p:cNvCxnSpPr>
              <p:nvPr/>
            </p:nvCxnSpPr>
            <p:spPr>
              <a:xfrm>
                <a:off x="16456725" y="-284217"/>
                <a:ext cx="2480866" cy="10470407"/>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C29914D-05BE-4062-BF80-1BFA6CC79B28}"/>
                  </a:ext>
                </a:extLst>
              </p:cNvPr>
              <p:cNvCxnSpPr>
                <a:cxnSpLocks/>
                <a:stCxn id="30" idx="2"/>
                <a:endCxn id="30" idx="6"/>
              </p:cNvCxnSpPr>
              <p:nvPr/>
            </p:nvCxnSpPr>
            <p:spPr>
              <a:xfrm flipV="1">
                <a:off x="12461954" y="3710554"/>
                <a:ext cx="10470407" cy="2480866"/>
              </a:xfrm>
              <a:prstGeom prst="line">
                <a:avLst/>
              </a:prstGeom>
              <a:ln>
                <a:noFill/>
              </a:ln>
            </p:spPr>
            <p:style>
              <a:lnRef idx="1">
                <a:schemeClr val="accent1"/>
              </a:lnRef>
              <a:fillRef idx="0">
                <a:schemeClr val="accent1"/>
              </a:fillRef>
              <a:effectRef idx="0">
                <a:schemeClr val="accent1"/>
              </a:effectRef>
              <a:fontRef idx="minor">
                <a:schemeClr val="tx1"/>
              </a:fontRef>
            </p:style>
          </p:cxnSp>
        </p:grpSp>
      </p:grpSp>
      <p:sp>
        <p:nvSpPr>
          <p:cNvPr id="13" name="Oval 12">
            <a:extLst>
              <a:ext uri="{FF2B5EF4-FFF2-40B4-BE49-F238E27FC236}">
                <a16:creationId xmlns:a16="http://schemas.microsoft.com/office/drawing/2014/main" id="{9C45B585-6219-4A1D-81FB-A89451EF8873}"/>
              </a:ext>
            </a:extLst>
          </p:cNvPr>
          <p:cNvSpPr/>
          <p:nvPr/>
        </p:nvSpPr>
        <p:spPr>
          <a:xfrm>
            <a:off x="8339859" y="4305241"/>
            <a:ext cx="1562100" cy="1562100"/>
          </a:xfrm>
          <a:custGeom>
            <a:avLst/>
            <a:gdLst>
              <a:gd name="connsiteX0" fmla="*/ 0 w 3124200"/>
              <a:gd name="connsiteY0" fmla="*/ 1562100 h 3124200"/>
              <a:gd name="connsiteX1" fmla="*/ 1562100 w 3124200"/>
              <a:gd name="connsiteY1" fmla="*/ 0 h 3124200"/>
              <a:gd name="connsiteX2" fmla="*/ 3124200 w 3124200"/>
              <a:gd name="connsiteY2" fmla="*/ 1562100 h 3124200"/>
              <a:gd name="connsiteX3" fmla="*/ 1562100 w 3124200"/>
              <a:gd name="connsiteY3" fmla="*/ 3124200 h 3124200"/>
              <a:gd name="connsiteX4" fmla="*/ 0 w 3124200"/>
              <a:gd name="connsiteY4" fmla="*/ 1562100 h 3124200"/>
              <a:gd name="connsiteX0" fmla="*/ 1562100 w 3124200"/>
              <a:gd name="connsiteY0" fmla="*/ 0 h 3124200"/>
              <a:gd name="connsiteX1" fmla="*/ 3124200 w 3124200"/>
              <a:gd name="connsiteY1" fmla="*/ 1562100 h 3124200"/>
              <a:gd name="connsiteX2" fmla="*/ 1562100 w 3124200"/>
              <a:gd name="connsiteY2" fmla="*/ 3124200 h 3124200"/>
              <a:gd name="connsiteX3" fmla="*/ 0 w 3124200"/>
              <a:gd name="connsiteY3" fmla="*/ 1562100 h 3124200"/>
              <a:gd name="connsiteX4" fmla="*/ 1653540 w 3124200"/>
              <a:gd name="connsiteY4" fmla="*/ 91440 h 3124200"/>
              <a:gd name="connsiteX0" fmla="*/ 3124200 w 3124200"/>
              <a:gd name="connsiteY0" fmla="*/ 1478716 h 3040816"/>
              <a:gd name="connsiteX1" fmla="*/ 1562100 w 3124200"/>
              <a:gd name="connsiteY1" fmla="*/ 3040816 h 3040816"/>
              <a:gd name="connsiteX2" fmla="*/ 0 w 3124200"/>
              <a:gd name="connsiteY2" fmla="*/ 1478716 h 3040816"/>
              <a:gd name="connsiteX3" fmla="*/ 1653540 w 3124200"/>
              <a:gd name="connsiteY3" fmla="*/ 8056 h 3040816"/>
              <a:gd name="connsiteX0" fmla="*/ 3124200 w 3124200"/>
              <a:gd name="connsiteY0" fmla="*/ 0 h 1562100"/>
              <a:gd name="connsiteX1" fmla="*/ 1562100 w 3124200"/>
              <a:gd name="connsiteY1" fmla="*/ 1562100 h 1562100"/>
              <a:gd name="connsiteX2" fmla="*/ 0 w 3124200"/>
              <a:gd name="connsiteY2" fmla="*/ 0 h 1562100"/>
              <a:gd name="connsiteX0" fmla="*/ 1562100 w 1562100"/>
              <a:gd name="connsiteY0" fmla="*/ 0 h 1562100"/>
              <a:gd name="connsiteX1" fmla="*/ 0 w 1562100"/>
              <a:gd name="connsiteY1" fmla="*/ 1562100 h 1562100"/>
            </a:gdLst>
            <a:ahLst/>
            <a:cxnLst>
              <a:cxn ang="0">
                <a:pos x="connsiteX0" y="connsiteY0"/>
              </a:cxn>
              <a:cxn ang="0">
                <a:pos x="connsiteX1" y="connsiteY1"/>
              </a:cxn>
            </a:cxnLst>
            <a:rect l="l" t="t" r="r" b="b"/>
            <a:pathLst>
              <a:path w="1562100" h="1562100">
                <a:moveTo>
                  <a:pt x="1562100" y="0"/>
                </a:moveTo>
                <a:cubicBezTo>
                  <a:pt x="1562100" y="862724"/>
                  <a:pt x="862724" y="1562100"/>
                  <a:pt x="0" y="156210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12">
            <a:extLst>
              <a:ext uri="{FF2B5EF4-FFF2-40B4-BE49-F238E27FC236}">
                <a16:creationId xmlns:a16="http://schemas.microsoft.com/office/drawing/2014/main" id="{B87AF8A6-4434-4EF4-9F6D-6F539E025DC9}"/>
              </a:ext>
            </a:extLst>
          </p:cNvPr>
          <p:cNvSpPr/>
          <p:nvPr/>
        </p:nvSpPr>
        <p:spPr>
          <a:xfrm>
            <a:off x="8700466" y="4321116"/>
            <a:ext cx="1562100" cy="1562100"/>
          </a:xfrm>
          <a:custGeom>
            <a:avLst/>
            <a:gdLst>
              <a:gd name="connsiteX0" fmla="*/ 0 w 3124200"/>
              <a:gd name="connsiteY0" fmla="*/ 1562100 h 3124200"/>
              <a:gd name="connsiteX1" fmla="*/ 1562100 w 3124200"/>
              <a:gd name="connsiteY1" fmla="*/ 0 h 3124200"/>
              <a:gd name="connsiteX2" fmla="*/ 3124200 w 3124200"/>
              <a:gd name="connsiteY2" fmla="*/ 1562100 h 3124200"/>
              <a:gd name="connsiteX3" fmla="*/ 1562100 w 3124200"/>
              <a:gd name="connsiteY3" fmla="*/ 3124200 h 3124200"/>
              <a:gd name="connsiteX4" fmla="*/ 0 w 3124200"/>
              <a:gd name="connsiteY4" fmla="*/ 1562100 h 3124200"/>
              <a:gd name="connsiteX0" fmla="*/ 1562100 w 3124200"/>
              <a:gd name="connsiteY0" fmla="*/ 0 h 3124200"/>
              <a:gd name="connsiteX1" fmla="*/ 3124200 w 3124200"/>
              <a:gd name="connsiteY1" fmla="*/ 1562100 h 3124200"/>
              <a:gd name="connsiteX2" fmla="*/ 1562100 w 3124200"/>
              <a:gd name="connsiteY2" fmla="*/ 3124200 h 3124200"/>
              <a:gd name="connsiteX3" fmla="*/ 0 w 3124200"/>
              <a:gd name="connsiteY3" fmla="*/ 1562100 h 3124200"/>
              <a:gd name="connsiteX4" fmla="*/ 1653540 w 3124200"/>
              <a:gd name="connsiteY4" fmla="*/ 91440 h 3124200"/>
              <a:gd name="connsiteX0" fmla="*/ 3124200 w 3124200"/>
              <a:gd name="connsiteY0" fmla="*/ 1478716 h 3040816"/>
              <a:gd name="connsiteX1" fmla="*/ 1562100 w 3124200"/>
              <a:gd name="connsiteY1" fmla="*/ 3040816 h 3040816"/>
              <a:gd name="connsiteX2" fmla="*/ 0 w 3124200"/>
              <a:gd name="connsiteY2" fmla="*/ 1478716 h 3040816"/>
              <a:gd name="connsiteX3" fmla="*/ 1653540 w 3124200"/>
              <a:gd name="connsiteY3" fmla="*/ 8056 h 3040816"/>
              <a:gd name="connsiteX0" fmla="*/ 3124200 w 3124200"/>
              <a:gd name="connsiteY0" fmla="*/ 0 h 1562100"/>
              <a:gd name="connsiteX1" fmla="*/ 1562100 w 3124200"/>
              <a:gd name="connsiteY1" fmla="*/ 1562100 h 1562100"/>
              <a:gd name="connsiteX2" fmla="*/ 0 w 3124200"/>
              <a:gd name="connsiteY2" fmla="*/ 0 h 1562100"/>
              <a:gd name="connsiteX0" fmla="*/ 1562100 w 1562100"/>
              <a:gd name="connsiteY0" fmla="*/ 1562100 h 1562100"/>
              <a:gd name="connsiteX1" fmla="*/ 0 w 1562100"/>
              <a:gd name="connsiteY1" fmla="*/ 0 h 1562100"/>
            </a:gdLst>
            <a:ahLst/>
            <a:cxnLst>
              <a:cxn ang="0">
                <a:pos x="connsiteX0" y="connsiteY0"/>
              </a:cxn>
              <a:cxn ang="0">
                <a:pos x="connsiteX1" y="connsiteY1"/>
              </a:cxn>
            </a:cxnLst>
            <a:rect l="l" t="t" r="r" b="b"/>
            <a:pathLst>
              <a:path w="1562100" h="1562100">
                <a:moveTo>
                  <a:pt x="1562100" y="1562100"/>
                </a:moveTo>
                <a:cubicBezTo>
                  <a:pt x="699376" y="1562100"/>
                  <a:pt x="0" y="862724"/>
                  <a:pt x="0" y="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D">
            <a:extLst>
              <a:ext uri="{FF2B5EF4-FFF2-40B4-BE49-F238E27FC236}">
                <a16:creationId xmlns:a16="http://schemas.microsoft.com/office/drawing/2014/main" id="{A33DE094-D714-4DF3-B84B-F1399A3D6F47}"/>
              </a:ext>
            </a:extLst>
          </p:cNvPr>
          <p:cNvSpPr/>
          <p:nvPr/>
        </p:nvSpPr>
        <p:spPr>
          <a:xfrm>
            <a:off x="9268900" y="55112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compass2">
            <a:extLst>
              <a:ext uri="{FF2B5EF4-FFF2-40B4-BE49-F238E27FC236}">
                <a16:creationId xmlns:a16="http://schemas.microsoft.com/office/drawing/2014/main" id="{1338A7C3-986B-407C-A6D3-26262969DDC9}"/>
              </a:ext>
            </a:extLst>
          </p:cNvPr>
          <p:cNvGrpSpPr/>
          <p:nvPr/>
        </p:nvGrpSpPr>
        <p:grpSpPr>
          <a:xfrm flipH="1">
            <a:off x="4587198" y="-1456633"/>
            <a:ext cx="11559613" cy="11559613"/>
            <a:chOff x="11944963" y="-841519"/>
            <a:chExt cx="11559613" cy="11559613"/>
          </a:xfrm>
        </p:grpSpPr>
        <p:grpSp>
          <p:nvGrpSpPr>
            <p:cNvPr id="56" name="Group 55">
              <a:extLst>
                <a:ext uri="{FF2B5EF4-FFF2-40B4-BE49-F238E27FC236}">
                  <a16:creationId xmlns:a16="http://schemas.microsoft.com/office/drawing/2014/main" id="{653448D0-75DC-49D6-8F00-60506476FEFA}"/>
                </a:ext>
              </a:extLst>
            </p:cNvPr>
            <p:cNvGrpSpPr/>
            <p:nvPr/>
          </p:nvGrpSpPr>
          <p:grpSpPr>
            <a:xfrm rot="168377">
              <a:off x="17686332" y="-490393"/>
              <a:ext cx="2038739" cy="5502000"/>
              <a:chOff x="6450014" y="904192"/>
              <a:chExt cx="2079001" cy="5610655"/>
            </a:xfrm>
          </p:grpSpPr>
          <p:pic>
            <p:nvPicPr>
              <p:cNvPr id="66" name="Graphic 65">
                <a:extLst>
                  <a:ext uri="{FF2B5EF4-FFF2-40B4-BE49-F238E27FC236}">
                    <a16:creationId xmlns:a16="http://schemas.microsoft.com/office/drawing/2014/main" id="{781F1290-91F9-453E-B6A8-D045EB945BF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1431623">
                <a:off x="7071690" y="2089576"/>
                <a:ext cx="1457325" cy="4352925"/>
              </a:xfrm>
              <a:prstGeom prst="rect">
                <a:avLst/>
              </a:prstGeom>
            </p:spPr>
          </p:pic>
          <p:pic>
            <p:nvPicPr>
              <p:cNvPr id="67" name="Graphic 66">
                <a:extLst>
                  <a:ext uri="{FF2B5EF4-FFF2-40B4-BE49-F238E27FC236}">
                    <a16:creationId xmlns:a16="http://schemas.microsoft.com/office/drawing/2014/main" id="{33E4D2D7-0B27-4380-AD7C-108BE63CFC4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21281167">
                <a:off x="6450014" y="2438147"/>
                <a:ext cx="819150" cy="4076700"/>
              </a:xfrm>
              <a:prstGeom prst="rect">
                <a:avLst/>
              </a:prstGeom>
            </p:spPr>
          </p:pic>
          <p:pic>
            <p:nvPicPr>
              <p:cNvPr id="68" name="Graphic 67">
                <a:extLst>
                  <a:ext uri="{FF2B5EF4-FFF2-40B4-BE49-F238E27FC236}">
                    <a16:creationId xmlns:a16="http://schemas.microsoft.com/office/drawing/2014/main" id="{C7E25C14-5E6F-49B0-8F34-AE6D27E6D0C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21431623">
                <a:off x="6613500" y="904192"/>
                <a:ext cx="1057275" cy="1905000"/>
              </a:xfrm>
              <a:prstGeom prst="rect">
                <a:avLst/>
              </a:prstGeom>
            </p:spPr>
          </p:pic>
        </p:grpSp>
        <p:grpSp>
          <p:nvGrpSpPr>
            <p:cNvPr id="61" name="Group 60">
              <a:extLst>
                <a:ext uri="{FF2B5EF4-FFF2-40B4-BE49-F238E27FC236}">
                  <a16:creationId xmlns:a16="http://schemas.microsoft.com/office/drawing/2014/main" id="{5DF60398-AF81-4D07-8B19-9783D7C5DEAE}"/>
                </a:ext>
              </a:extLst>
            </p:cNvPr>
            <p:cNvGrpSpPr/>
            <p:nvPr/>
          </p:nvGrpSpPr>
          <p:grpSpPr>
            <a:xfrm>
              <a:off x="11944963" y="-841519"/>
              <a:ext cx="11559613" cy="11559613"/>
              <a:chOff x="12317006" y="-429165"/>
              <a:chExt cx="10760303" cy="10760303"/>
            </a:xfrm>
          </p:grpSpPr>
          <p:sp>
            <p:nvSpPr>
              <p:cNvPr id="62" name="Oval 61">
                <a:extLst>
                  <a:ext uri="{FF2B5EF4-FFF2-40B4-BE49-F238E27FC236}">
                    <a16:creationId xmlns:a16="http://schemas.microsoft.com/office/drawing/2014/main" id="{622F3DC3-AA7E-4257-8FEB-C07046C5CF6B}"/>
                  </a:ext>
                </a:extLst>
              </p:cNvPr>
              <p:cNvSpPr/>
              <p:nvPr/>
            </p:nvSpPr>
            <p:spPr>
              <a:xfrm rot="20800207">
                <a:off x="12317006" y="-429165"/>
                <a:ext cx="10760303" cy="1076030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a:extLst>
                  <a:ext uri="{FF2B5EF4-FFF2-40B4-BE49-F238E27FC236}">
                    <a16:creationId xmlns:a16="http://schemas.microsoft.com/office/drawing/2014/main" id="{A55F5D20-7770-4F99-8175-042A0C1CA6FA}"/>
                  </a:ext>
                </a:extLst>
              </p:cNvPr>
              <p:cNvCxnSpPr>
                <a:cxnSpLocks/>
                <a:stCxn id="62" idx="0"/>
                <a:endCxn id="62" idx="4"/>
              </p:cNvCxnSpPr>
              <p:nvPr/>
            </p:nvCxnSpPr>
            <p:spPr>
              <a:xfrm>
                <a:off x="16456725" y="-284217"/>
                <a:ext cx="2480866" cy="10470407"/>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3F26CD0A-7CF3-4ED8-B485-9A2AFD74EDEB}"/>
                  </a:ext>
                </a:extLst>
              </p:cNvPr>
              <p:cNvCxnSpPr>
                <a:cxnSpLocks/>
                <a:stCxn id="62" idx="2"/>
                <a:endCxn id="62" idx="6"/>
              </p:cNvCxnSpPr>
              <p:nvPr/>
            </p:nvCxnSpPr>
            <p:spPr>
              <a:xfrm flipV="1">
                <a:off x="12461954" y="3710554"/>
                <a:ext cx="10470407" cy="2480866"/>
              </a:xfrm>
              <a:prstGeom prst="line">
                <a:avLst/>
              </a:prstGeom>
              <a:ln>
                <a:noFill/>
              </a:ln>
            </p:spPr>
            <p:style>
              <a:lnRef idx="1">
                <a:schemeClr val="accent1"/>
              </a:lnRef>
              <a:fillRef idx="0">
                <a:schemeClr val="accent1"/>
              </a:fillRef>
              <a:effectRef idx="0">
                <a:schemeClr val="accent1"/>
              </a:effectRef>
              <a:fontRef idx="minor">
                <a:schemeClr val="tx1"/>
              </a:fontRef>
            </p:style>
          </p:cxnSp>
        </p:grpSp>
      </p:grpSp>
      <p:pic>
        <p:nvPicPr>
          <p:cNvPr id="69" name="ruler2">
            <a:extLst>
              <a:ext uri="{FF2B5EF4-FFF2-40B4-BE49-F238E27FC236}">
                <a16:creationId xmlns:a16="http://schemas.microsoft.com/office/drawing/2014/main" id="{FFFD32FB-0A37-4B8A-8C59-D05DB5DA1CC9}"/>
              </a:ext>
            </a:extLst>
          </p:cNvPr>
          <p:cNvPicPr>
            <a:picLocks noChangeAspect="1"/>
          </p:cNvPicPr>
          <p:nvPr/>
        </p:nvPicPr>
        <p:blipFill rotWithShape="1">
          <a:blip r:embed="rId4"/>
          <a:srcRect r="-349"/>
          <a:stretch/>
        </p:blipFill>
        <p:spPr>
          <a:xfrm rot="3004497">
            <a:off x="4028765" y="4763299"/>
            <a:ext cx="8320996" cy="1653917"/>
          </a:xfrm>
          <a:prstGeom prst="rect">
            <a:avLst/>
          </a:prstGeom>
        </p:spPr>
      </p:pic>
      <p:pic>
        <p:nvPicPr>
          <p:cNvPr id="70" name="pencil3" descr="A close up of a pencil&#10;&#10;Description automatically generated">
            <a:extLst>
              <a:ext uri="{FF2B5EF4-FFF2-40B4-BE49-F238E27FC236}">
                <a16:creationId xmlns:a16="http://schemas.microsoft.com/office/drawing/2014/main" id="{5DDD0017-A362-4838-AB77-3FF4B19A3563}"/>
              </a:ext>
            </a:extLst>
          </p:cNvPr>
          <p:cNvPicPr>
            <a:picLocks noChangeAspect="1"/>
          </p:cNvPicPr>
          <p:nvPr/>
        </p:nvPicPr>
        <p:blipFill rotWithShape="1">
          <a:blip r:embed="rId11"/>
          <a:srcRect l="40444"/>
          <a:stretch/>
        </p:blipFill>
        <p:spPr>
          <a:xfrm rot="5008860" flipH="1">
            <a:off x="8628394" y="2423960"/>
            <a:ext cx="1359060" cy="2282003"/>
          </a:xfrm>
          <a:prstGeom prst="rect">
            <a:avLst/>
          </a:prstGeom>
        </p:spPr>
      </p:pic>
      <p:pic>
        <p:nvPicPr>
          <p:cNvPr id="71" name="ruler2">
            <a:extLst>
              <a:ext uri="{FF2B5EF4-FFF2-40B4-BE49-F238E27FC236}">
                <a16:creationId xmlns:a16="http://schemas.microsoft.com/office/drawing/2014/main" id="{CAA737DA-98A8-4B87-9E0D-F615C5A611C8}"/>
              </a:ext>
            </a:extLst>
          </p:cNvPr>
          <p:cNvPicPr>
            <a:picLocks noChangeAspect="1"/>
          </p:cNvPicPr>
          <p:nvPr/>
        </p:nvPicPr>
        <p:blipFill rotWithShape="1">
          <a:blip r:embed="rId4"/>
          <a:srcRect r="-349"/>
          <a:stretch/>
        </p:blipFill>
        <p:spPr>
          <a:xfrm rot="18675877">
            <a:off x="6470546" y="4507457"/>
            <a:ext cx="8320996" cy="1653917"/>
          </a:xfrm>
          <a:prstGeom prst="rect">
            <a:avLst/>
          </a:prstGeom>
        </p:spPr>
      </p:pic>
      <p:pic>
        <p:nvPicPr>
          <p:cNvPr id="72" name="pencil3" descr="A close up of a pencil&#10;&#10;Description automatically generated">
            <a:extLst>
              <a:ext uri="{FF2B5EF4-FFF2-40B4-BE49-F238E27FC236}">
                <a16:creationId xmlns:a16="http://schemas.microsoft.com/office/drawing/2014/main" id="{61BF6F71-CDC1-4A60-A4DD-7C9389DACB2A}"/>
              </a:ext>
            </a:extLst>
          </p:cNvPr>
          <p:cNvPicPr>
            <a:picLocks noChangeAspect="1"/>
          </p:cNvPicPr>
          <p:nvPr/>
        </p:nvPicPr>
        <p:blipFill rotWithShape="1">
          <a:blip r:embed="rId11"/>
          <a:srcRect l="40444"/>
          <a:stretch/>
        </p:blipFill>
        <p:spPr>
          <a:xfrm rot="848058" flipH="1">
            <a:off x="9352384" y="1972025"/>
            <a:ext cx="1359060" cy="2282003"/>
          </a:xfrm>
          <a:prstGeom prst="rect">
            <a:avLst/>
          </a:prstGeom>
        </p:spPr>
      </p:pic>
    </p:spTree>
    <p:custDataLst>
      <p:tags r:id="rId1"/>
    </p:custDataLst>
    <p:extLst>
      <p:ext uri="{BB962C8B-B14F-4D97-AF65-F5344CB8AC3E}">
        <p14:creationId xmlns:p14="http://schemas.microsoft.com/office/powerpoint/2010/main" val="895107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xit" presetSubtype="0" fill="hold" nodeType="afterEffect">
                                  <p:stCondLst>
                                    <p:cond delay="0"/>
                                  </p:stCondLst>
                                  <p:childTnLst>
                                    <p:animEffect transition="out" filter="fade">
                                      <p:cBhvr>
                                        <p:cTn id="17" dur="500"/>
                                        <p:tgtEl>
                                          <p:spTgt spid="49"/>
                                        </p:tgtEl>
                                      </p:cBhvr>
                                    </p:animEffect>
                                    <p:set>
                                      <p:cBhvr>
                                        <p:cTn id="18" dur="1" fill="hold">
                                          <p:stCondLst>
                                            <p:cond delay="499"/>
                                          </p:stCondLst>
                                        </p:cTn>
                                        <p:tgtEl>
                                          <p:spTgt spid="4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nodeType="clickEffect">
                                  <p:stCondLst>
                                    <p:cond delay="0"/>
                                  </p:stCondLst>
                                  <p:childTnLst>
                                    <p:animMotion origin="layout" path="M 1.66667E-6 2.59259E-6 L 0.55208 -0.16736 " pathEditMode="relative" rAng="0" ptsTypes="AA">
                                      <p:cBhvr>
                                        <p:cTn id="22" dur="1000" fill="hold"/>
                                        <p:tgtEl>
                                          <p:spTgt spid="12"/>
                                        </p:tgtEl>
                                        <p:attrNameLst>
                                          <p:attrName>ppt_x</p:attrName>
                                          <p:attrName>ppt_y</p:attrName>
                                        </p:attrNameLst>
                                      </p:cBhvr>
                                      <p:rCtr x="27604" y="-8380"/>
                                    </p:animMotion>
                                  </p:childTnLst>
                                </p:cTn>
                              </p:par>
                            </p:childTnLst>
                          </p:cTn>
                        </p:par>
                      </p:childTnLst>
                    </p:cTn>
                  </p:par>
                  <p:par>
                    <p:cTn id="23" fill="hold">
                      <p:stCondLst>
                        <p:cond delay="indefinite"/>
                      </p:stCondLst>
                      <p:childTnLst>
                        <p:par>
                          <p:cTn id="24" fill="hold">
                            <p:stCondLst>
                              <p:cond delay="0"/>
                            </p:stCondLst>
                            <p:childTnLst>
                              <p:par>
                                <p:cTn id="25" presetID="8" presetClass="emph" presetSubtype="0" fill="hold" nodeType="clickEffect">
                                  <p:stCondLst>
                                    <p:cond delay="0"/>
                                  </p:stCondLst>
                                  <p:childTnLst>
                                    <p:animRot by="5400000">
                                      <p:cBhvr>
                                        <p:cTn id="26" dur="500" fill="hold"/>
                                        <p:tgtEl>
                                          <p:spTgt spid="12"/>
                                        </p:tgtEl>
                                        <p:attrNameLst>
                                          <p:attrName>r</p:attrName>
                                        </p:attrNameLst>
                                      </p:cBhvr>
                                    </p:animRot>
                                  </p:childTnLst>
                                </p:cTn>
                              </p:par>
                              <p:par>
                                <p:cTn id="27" presetID="22" presetClass="entr" presetSubtype="1"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500"/>
                                        <p:tgtEl>
                                          <p:spTgt spid="13"/>
                                        </p:tgtEl>
                                      </p:cBhvr>
                                    </p:animEffect>
                                  </p:childTnLst>
                                </p:cTn>
                              </p:par>
                            </p:childTnLst>
                          </p:cTn>
                        </p:par>
                        <p:par>
                          <p:cTn id="30" fill="hold">
                            <p:stCondLst>
                              <p:cond delay="500"/>
                            </p:stCondLst>
                            <p:childTnLst>
                              <p:par>
                                <p:cTn id="31" presetID="10" presetClass="exit" presetSubtype="0" fill="hold" nodeType="afterEffect">
                                  <p:stCondLst>
                                    <p:cond delay="0"/>
                                  </p:stCondLst>
                                  <p:childTnLst>
                                    <p:animEffect transition="out" filter="fade">
                                      <p:cBhvr>
                                        <p:cTn id="32" dur="500"/>
                                        <p:tgtEl>
                                          <p:spTgt spid="12"/>
                                        </p:tgtEl>
                                      </p:cBhvr>
                                    </p:animEffect>
                                    <p:set>
                                      <p:cBhvr>
                                        <p:cTn id="33" dur="1" fill="hold">
                                          <p:stCondLst>
                                            <p:cond delay="499"/>
                                          </p:stCondLst>
                                        </p:cTn>
                                        <p:tgtEl>
                                          <p:spTgt spid="12"/>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nodeType="click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1000"/>
                                        <p:tgtEl>
                                          <p:spTgt spid="53"/>
                                        </p:tgtEl>
                                      </p:cBhvr>
                                    </p:animEffect>
                                    <p:anim calcmode="lin" valueType="num">
                                      <p:cBhvr>
                                        <p:cTn id="39" dur="1000" fill="hold"/>
                                        <p:tgtEl>
                                          <p:spTgt spid="53"/>
                                        </p:tgtEl>
                                        <p:attrNameLst>
                                          <p:attrName>ppt_x</p:attrName>
                                        </p:attrNameLst>
                                      </p:cBhvr>
                                      <p:tavLst>
                                        <p:tav tm="0">
                                          <p:val>
                                            <p:strVal val="#ppt_x"/>
                                          </p:val>
                                        </p:tav>
                                        <p:tav tm="100000">
                                          <p:val>
                                            <p:strVal val="#ppt_x"/>
                                          </p:val>
                                        </p:tav>
                                      </p:tavLst>
                                    </p:anim>
                                    <p:anim calcmode="lin" valueType="num">
                                      <p:cBhvr>
                                        <p:cTn id="40"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8" presetClass="emph" presetSubtype="0" fill="hold" nodeType="clickEffect">
                                  <p:stCondLst>
                                    <p:cond delay="0"/>
                                  </p:stCondLst>
                                  <p:childTnLst>
                                    <p:animRot by="-5400000">
                                      <p:cBhvr>
                                        <p:cTn id="44" dur="500" fill="hold"/>
                                        <p:tgtEl>
                                          <p:spTgt spid="53"/>
                                        </p:tgtEl>
                                        <p:attrNameLst>
                                          <p:attrName>r</p:attrName>
                                        </p:attrNameLst>
                                      </p:cBhvr>
                                    </p:animRot>
                                  </p:childTnLst>
                                </p:cTn>
                              </p:par>
                              <p:par>
                                <p:cTn id="45" presetID="22" presetClass="entr" presetSubtype="8"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left)">
                                      <p:cBhvr>
                                        <p:cTn id="47" dur="500"/>
                                        <p:tgtEl>
                                          <p:spTgt spid="52"/>
                                        </p:tgtEl>
                                      </p:cBhvr>
                                    </p:animEffect>
                                  </p:childTnLst>
                                </p:cTn>
                              </p:par>
                            </p:childTnLst>
                          </p:cTn>
                        </p:par>
                        <p:par>
                          <p:cTn id="48" fill="hold">
                            <p:stCondLst>
                              <p:cond delay="500"/>
                            </p:stCondLst>
                            <p:childTnLst>
                              <p:par>
                                <p:cTn id="49" presetID="10" presetClass="exit" presetSubtype="0" fill="hold" nodeType="afterEffect">
                                  <p:stCondLst>
                                    <p:cond delay="0"/>
                                  </p:stCondLst>
                                  <p:childTnLst>
                                    <p:animEffect transition="out" filter="fade">
                                      <p:cBhvr>
                                        <p:cTn id="50" dur="500"/>
                                        <p:tgtEl>
                                          <p:spTgt spid="53"/>
                                        </p:tgtEl>
                                      </p:cBhvr>
                                    </p:animEffect>
                                    <p:set>
                                      <p:cBhvr>
                                        <p:cTn id="51" dur="1" fill="hold">
                                          <p:stCondLst>
                                            <p:cond delay="499"/>
                                          </p:stCondLst>
                                        </p:cTn>
                                        <p:tgtEl>
                                          <p:spTgt spid="53"/>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fade">
                                      <p:cBhvr>
                                        <p:cTn id="56" dur="500"/>
                                        <p:tgtEl>
                                          <p:spTgt spid="5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500"/>
                                        <p:tgtEl>
                                          <p:spTgt spid="63"/>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fade">
                                      <p:cBhvr>
                                        <p:cTn id="64" dur="500"/>
                                        <p:tgtEl>
                                          <p:spTgt spid="69"/>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70"/>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42" presetClass="path" presetSubtype="0" accel="50000" decel="50000" fill="hold" nodeType="clickEffect">
                                  <p:stCondLst>
                                    <p:cond delay="0"/>
                                  </p:stCondLst>
                                  <p:childTnLst>
                                    <p:animMotion origin="layout" path="M -1.45833E-6 4.07407E-6 L 0.08386 0.18657 " pathEditMode="relative" rAng="0" ptsTypes="AA">
                                      <p:cBhvr>
                                        <p:cTn id="72" dur="500" fill="hold"/>
                                        <p:tgtEl>
                                          <p:spTgt spid="70"/>
                                        </p:tgtEl>
                                        <p:attrNameLst>
                                          <p:attrName>ppt_x</p:attrName>
                                          <p:attrName>ppt_y</p:attrName>
                                        </p:attrNameLst>
                                      </p:cBhvr>
                                      <p:rCtr x="4193" y="9329"/>
                                    </p:animMotion>
                                  </p:childTnLst>
                                </p:cTn>
                              </p:par>
                              <p:par>
                                <p:cTn id="73" presetID="22" presetClass="entr" presetSubtype="8" fill="hold" nodeType="with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wipe(left)">
                                      <p:cBhvr>
                                        <p:cTn id="75" dur="500"/>
                                        <p:tgtEl>
                                          <p:spTgt spid="46"/>
                                        </p:tgtEl>
                                      </p:cBhvr>
                                    </p:animEffect>
                                  </p:childTnLst>
                                </p:cTn>
                              </p:par>
                            </p:childTnLst>
                          </p:cTn>
                        </p:par>
                        <p:par>
                          <p:cTn id="76" fill="hold">
                            <p:stCondLst>
                              <p:cond delay="500"/>
                            </p:stCondLst>
                            <p:childTnLst>
                              <p:par>
                                <p:cTn id="77" presetID="10" presetClass="entr" presetSubtype="0" fill="hold" grpId="0"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500"/>
                                        <p:tgtEl>
                                          <p:spTgt spid="55"/>
                                        </p:tgtEl>
                                      </p:cBhvr>
                                    </p:animEffect>
                                  </p:childTnLst>
                                </p:cTn>
                              </p:par>
                            </p:childTnLst>
                          </p:cTn>
                        </p:par>
                        <p:par>
                          <p:cTn id="80" fill="hold">
                            <p:stCondLst>
                              <p:cond delay="1000"/>
                            </p:stCondLst>
                            <p:childTnLst>
                              <p:par>
                                <p:cTn id="81" presetID="10" presetClass="exit" presetSubtype="0" fill="hold" nodeType="afterEffect">
                                  <p:stCondLst>
                                    <p:cond delay="0"/>
                                  </p:stCondLst>
                                  <p:childTnLst>
                                    <p:animEffect transition="out" filter="fade">
                                      <p:cBhvr>
                                        <p:cTn id="82" dur="500"/>
                                        <p:tgtEl>
                                          <p:spTgt spid="70"/>
                                        </p:tgtEl>
                                      </p:cBhvr>
                                    </p:animEffect>
                                    <p:set>
                                      <p:cBhvr>
                                        <p:cTn id="83" dur="1" fill="hold">
                                          <p:stCondLst>
                                            <p:cond delay="499"/>
                                          </p:stCondLst>
                                        </p:cTn>
                                        <p:tgtEl>
                                          <p:spTgt spid="70"/>
                                        </p:tgtEl>
                                        <p:attrNameLst>
                                          <p:attrName>style.visibility</p:attrName>
                                        </p:attrNameLst>
                                      </p:cBhvr>
                                      <p:to>
                                        <p:strVal val="hidden"/>
                                      </p:to>
                                    </p:set>
                                  </p:childTnLst>
                                </p:cTn>
                              </p:par>
                            </p:childTnLst>
                          </p:cTn>
                        </p:par>
                        <p:par>
                          <p:cTn id="84" fill="hold">
                            <p:stCondLst>
                              <p:cond delay="1500"/>
                            </p:stCondLst>
                            <p:childTnLst>
                              <p:par>
                                <p:cTn id="85" presetID="10" presetClass="exit" presetSubtype="0" fill="hold" nodeType="afterEffect">
                                  <p:stCondLst>
                                    <p:cond delay="0"/>
                                  </p:stCondLst>
                                  <p:childTnLst>
                                    <p:animEffect transition="out" filter="fade">
                                      <p:cBhvr>
                                        <p:cTn id="86" dur="500"/>
                                        <p:tgtEl>
                                          <p:spTgt spid="69"/>
                                        </p:tgtEl>
                                      </p:cBhvr>
                                    </p:animEffect>
                                    <p:set>
                                      <p:cBhvr>
                                        <p:cTn id="87" dur="1" fill="hold">
                                          <p:stCondLst>
                                            <p:cond delay="499"/>
                                          </p:stCondLst>
                                        </p:cTn>
                                        <p:tgtEl>
                                          <p:spTgt spid="69"/>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71"/>
                                        </p:tgtEl>
                                        <p:attrNameLst>
                                          <p:attrName>style.visibility</p:attrName>
                                        </p:attrNameLst>
                                      </p:cBhvr>
                                      <p:to>
                                        <p:strVal val="visible"/>
                                      </p:to>
                                    </p:set>
                                    <p:animEffect transition="in" filter="fade">
                                      <p:cBhvr>
                                        <p:cTn id="92" dur="500"/>
                                        <p:tgtEl>
                                          <p:spTgt spid="71"/>
                                        </p:tgtEl>
                                      </p:cBhvr>
                                    </p:animEffec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72"/>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presetID="42" presetClass="path" presetSubtype="0" accel="50000" decel="50000" fill="hold" nodeType="clickEffect">
                                  <p:stCondLst>
                                    <p:cond delay="0"/>
                                  </p:stCondLst>
                                  <p:childTnLst>
                                    <p:animMotion origin="layout" path="M 3.54167E-6 4.81481E-6 L -0.08503 0.17106 " pathEditMode="relative" rAng="0" ptsTypes="AA">
                                      <p:cBhvr>
                                        <p:cTn id="100" dur="500" fill="hold"/>
                                        <p:tgtEl>
                                          <p:spTgt spid="72"/>
                                        </p:tgtEl>
                                        <p:attrNameLst>
                                          <p:attrName>ppt_x</p:attrName>
                                          <p:attrName>ppt_y</p:attrName>
                                        </p:attrNameLst>
                                      </p:cBhvr>
                                      <p:rCtr x="-4258" y="8542"/>
                                    </p:animMotion>
                                  </p:childTnLst>
                                </p:cTn>
                              </p:par>
                              <p:par>
                                <p:cTn id="101" presetID="22" presetClass="entr" presetSubtype="2" fill="hold" nodeType="withEffect">
                                  <p:stCondLst>
                                    <p:cond delay="0"/>
                                  </p:stCondLst>
                                  <p:childTnLst>
                                    <p:set>
                                      <p:cBhvr>
                                        <p:cTn id="102" dur="1" fill="hold">
                                          <p:stCondLst>
                                            <p:cond delay="0"/>
                                          </p:stCondLst>
                                        </p:cTn>
                                        <p:tgtEl>
                                          <p:spTgt spid="47"/>
                                        </p:tgtEl>
                                        <p:attrNameLst>
                                          <p:attrName>style.visibility</p:attrName>
                                        </p:attrNameLst>
                                      </p:cBhvr>
                                      <p:to>
                                        <p:strVal val="visible"/>
                                      </p:to>
                                    </p:set>
                                    <p:animEffect transition="in" filter="wipe(right)">
                                      <p:cBhvr>
                                        <p:cTn id="103" dur="500"/>
                                        <p:tgtEl>
                                          <p:spTgt spid="47"/>
                                        </p:tgtEl>
                                      </p:cBhvr>
                                    </p:animEffect>
                                  </p:childTnLst>
                                </p:cTn>
                              </p:par>
                            </p:childTnLst>
                          </p:cTn>
                        </p:par>
                        <p:par>
                          <p:cTn id="104" fill="hold">
                            <p:stCondLst>
                              <p:cond delay="500"/>
                            </p:stCondLst>
                            <p:childTnLst>
                              <p:par>
                                <p:cTn id="105" presetID="10" presetClass="exit" presetSubtype="0" fill="hold" grpId="1" nodeType="afterEffect">
                                  <p:stCondLst>
                                    <p:cond delay="0"/>
                                  </p:stCondLst>
                                  <p:childTnLst>
                                    <p:animEffect transition="out" filter="fade">
                                      <p:cBhvr>
                                        <p:cTn id="106" dur="500"/>
                                        <p:tgtEl>
                                          <p:spTgt spid="13"/>
                                        </p:tgtEl>
                                      </p:cBhvr>
                                    </p:animEffect>
                                    <p:set>
                                      <p:cBhvr>
                                        <p:cTn id="107" dur="1" fill="hold">
                                          <p:stCondLst>
                                            <p:cond delay="499"/>
                                          </p:stCondLst>
                                        </p:cTn>
                                        <p:tgtEl>
                                          <p:spTgt spid="13"/>
                                        </p:tgtEl>
                                        <p:attrNameLst>
                                          <p:attrName>style.visibility</p:attrName>
                                        </p:attrNameLst>
                                      </p:cBhvr>
                                      <p:to>
                                        <p:strVal val="hidden"/>
                                      </p:to>
                                    </p:set>
                                  </p:childTnLst>
                                </p:cTn>
                              </p:par>
                            </p:childTnLst>
                          </p:cTn>
                        </p:par>
                        <p:par>
                          <p:cTn id="108" fill="hold">
                            <p:stCondLst>
                              <p:cond delay="1000"/>
                            </p:stCondLst>
                            <p:childTnLst>
                              <p:par>
                                <p:cTn id="109" presetID="10" presetClass="exit" presetSubtype="0" fill="hold" grpId="1" nodeType="afterEffect">
                                  <p:stCondLst>
                                    <p:cond delay="0"/>
                                  </p:stCondLst>
                                  <p:childTnLst>
                                    <p:animEffect transition="out" filter="fade">
                                      <p:cBhvr>
                                        <p:cTn id="110" dur="500"/>
                                        <p:tgtEl>
                                          <p:spTgt spid="52"/>
                                        </p:tgtEl>
                                      </p:cBhvr>
                                    </p:animEffect>
                                    <p:set>
                                      <p:cBhvr>
                                        <p:cTn id="111" dur="1" fill="hold">
                                          <p:stCondLst>
                                            <p:cond delay="499"/>
                                          </p:stCondLst>
                                        </p:cTn>
                                        <p:tgtEl>
                                          <p:spTgt spid="52"/>
                                        </p:tgtEl>
                                        <p:attrNameLst>
                                          <p:attrName>style.visibility</p:attrName>
                                        </p:attrNameLst>
                                      </p:cBhvr>
                                      <p:to>
                                        <p:strVal val="hidden"/>
                                      </p:to>
                                    </p:set>
                                  </p:childTnLst>
                                </p:cTn>
                              </p:par>
                            </p:childTnLst>
                          </p:cTn>
                        </p:par>
                        <p:par>
                          <p:cTn id="112" fill="hold">
                            <p:stCondLst>
                              <p:cond delay="1500"/>
                            </p:stCondLst>
                            <p:childTnLst>
                              <p:par>
                                <p:cTn id="113" presetID="10" presetClass="entr" presetSubtype="0" fill="hold" grpId="0" nodeType="afterEffect">
                                  <p:stCondLst>
                                    <p:cond delay="0"/>
                                  </p:stCondLst>
                                  <p:childTnLst>
                                    <p:set>
                                      <p:cBhvr>
                                        <p:cTn id="114" dur="1" fill="hold">
                                          <p:stCondLst>
                                            <p:cond delay="0"/>
                                          </p:stCondLst>
                                        </p:cTn>
                                        <p:tgtEl>
                                          <p:spTgt spid="54"/>
                                        </p:tgtEl>
                                        <p:attrNameLst>
                                          <p:attrName>style.visibility</p:attrName>
                                        </p:attrNameLst>
                                      </p:cBhvr>
                                      <p:to>
                                        <p:strVal val="visible"/>
                                      </p:to>
                                    </p:set>
                                    <p:animEffect transition="in" filter="fade">
                                      <p:cBhvr>
                                        <p:cTn id="115" dur="500"/>
                                        <p:tgtEl>
                                          <p:spTgt spid="54"/>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nodeType="clickEffect">
                                  <p:stCondLst>
                                    <p:cond delay="0"/>
                                  </p:stCondLst>
                                  <p:childTnLst>
                                    <p:set>
                                      <p:cBhvr>
                                        <p:cTn id="119" dur="1" fill="hold">
                                          <p:stCondLst>
                                            <p:cond delay="0"/>
                                          </p:stCondLst>
                                        </p:cTn>
                                        <p:tgtEl>
                                          <p:spTgt spid="21"/>
                                        </p:tgtEl>
                                        <p:attrNameLst>
                                          <p:attrName>style.visibility</p:attrName>
                                        </p:attrNameLst>
                                      </p:cBhvr>
                                      <p:to>
                                        <p:strVal val="visible"/>
                                      </p:to>
                                    </p:set>
                                    <p:animEffect transition="in" filter="fade">
                                      <p:cBhvr>
                                        <p:cTn id="120" dur="500"/>
                                        <p:tgtEl>
                                          <p:spTgt spid="21"/>
                                        </p:tgtEl>
                                      </p:cBhvr>
                                    </p:animEffect>
                                  </p:childTnLst>
                                </p:cTn>
                              </p:par>
                            </p:childTnLst>
                          </p:cTn>
                        </p:par>
                        <p:par>
                          <p:cTn id="121" fill="hold">
                            <p:stCondLst>
                              <p:cond delay="500"/>
                            </p:stCondLst>
                            <p:childTnLst>
                              <p:par>
                                <p:cTn id="122" presetID="10" presetClass="entr" presetSubtype="0" fill="hold" nodeType="afterEffect">
                                  <p:stCondLst>
                                    <p:cond delay="0"/>
                                  </p:stCondLst>
                                  <p:childTnLst>
                                    <p:set>
                                      <p:cBhvr>
                                        <p:cTn id="123" dur="1" fill="hold">
                                          <p:stCondLst>
                                            <p:cond delay="0"/>
                                          </p:stCondLst>
                                        </p:cTn>
                                        <p:tgtEl>
                                          <p:spTgt spid="20"/>
                                        </p:tgtEl>
                                        <p:attrNameLst>
                                          <p:attrName>style.visibility</p:attrName>
                                        </p:attrNameLst>
                                      </p:cBhvr>
                                      <p:to>
                                        <p:strVal val="visible"/>
                                      </p:to>
                                    </p:set>
                                    <p:animEffect transition="in" filter="fade">
                                      <p:cBhvr>
                                        <p:cTn id="124" dur="500"/>
                                        <p:tgtEl>
                                          <p:spTgt spid="20"/>
                                        </p:tgtEl>
                                      </p:cBhvr>
                                    </p:animEffect>
                                  </p:childTnLst>
                                </p:cTn>
                              </p:par>
                            </p:childTnLst>
                          </p:cTn>
                        </p:par>
                        <p:par>
                          <p:cTn id="125" fill="hold">
                            <p:stCondLst>
                              <p:cond delay="1000"/>
                            </p:stCondLst>
                            <p:childTnLst>
                              <p:par>
                                <p:cTn id="126" presetID="10" presetClass="exit" presetSubtype="0" fill="hold" nodeType="afterEffect">
                                  <p:stCondLst>
                                    <p:cond delay="0"/>
                                  </p:stCondLst>
                                  <p:childTnLst>
                                    <p:animEffect transition="out" filter="fade">
                                      <p:cBhvr>
                                        <p:cTn id="127" dur="500"/>
                                        <p:tgtEl>
                                          <p:spTgt spid="72"/>
                                        </p:tgtEl>
                                      </p:cBhvr>
                                    </p:animEffect>
                                    <p:set>
                                      <p:cBhvr>
                                        <p:cTn id="128" dur="1" fill="hold">
                                          <p:stCondLst>
                                            <p:cond delay="499"/>
                                          </p:stCondLst>
                                        </p:cTn>
                                        <p:tgtEl>
                                          <p:spTgt spid="72"/>
                                        </p:tgtEl>
                                        <p:attrNameLst>
                                          <p:attrName>style.visibility</p:attrName>
                                        </p:attrNameLst>
                                      </p:cBhvr>
                                      <p:to>
                                        <p:strVal val="hidden"/>
                                      </p:to>
                                    </p:set>
                                  </p:childTnLst>
                                </p:cTn>
                              </p:par>
                            </p:childTnLst>
                          </p:cTn>
                        </p:par>
                        <p:par>
                          <p:cTn id="129" fill="hold">
                            <p:stCondLst>
                              <p:cond delay="1500"/>
                            </p:stCondLst>
                            <p:childTnLst>
                              <p:par>
                                <p:cTn id="130" presetID="10" presetClass="exit" presetSubtype="0" fill="hold" nodeType="afterEffect">
                                  <p:stCondLst>
                                    <p:cond delay="0"/>
                                  </p:stCondLst>
                                  <p:childTnLst>
                                    <p:animEffect transition="out" filter="fade">
                                      <p:cBhvr>
                                        <p:cTn id="131" dur="500"/>
                                        <p:tgtEl>
                                          <p:spTgt spid="71"/>
                                        </p:tgtEl>
                                      </p:cBhvr>
                                    </p:animEffect>
                                    <p:set>
                                      <p:cBhvr>
                                        <p:cTn id="132" dur="1" fill="hold">
                                          <p:stCondLst>
                                            <p:cond delay="499"/>
                                          </p:stCondLst>
                                        </p:cTn>
                                        <p:tgtEl>
                                          <p:spTgt spid="7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3" grpId="0"/>
      <p:bldP spid="13" grpId="0" animBg="1"/>
      <p:bldP spid="13" grpId="1" animBg="1"/>
      <p:bldP spid="52" grpId="0" animBg="1"/>
      <p:bldP spid="52" grpId="1" animBg="1"/>
      <p:bldP spid="5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FDEE6CA-3BF0-4783-AAFF-70429D7C78C8}"/>
              </a:ext>
            </a:extLst>
          </p:cNvPr>
          <p:cNvSpPr/>
          <p:nvPr/>
        </p:nvSpPr>
        <p:spPr>
          <a:xfrm>
            <a:off x="8769022" y="41271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1077178"/>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PPr>
            <a:lvl2pPr marL="457200">
              <a:buSzPts val="6000"/>
              <a:defRPr sz="3200">
                <a:solidFill>
                  <a:schemeClr val="bg1"/>
                </a:solidFill>
                <a:latin typeface="Comic Sans MS"/>
              </a:defRPr>
            </a:lvl2pPr>
          </a:lstStyle>
          <a:p>
            <a:pPr lvl="1"/>
            <a:r>
              <a:rPr lang="fr-FR" b="1" dirty="0">
                <a:sym typeface="Comic Sans MS"/>
              </a:rPr>
              <a:t>Utilisez les instruments de la boîte à outils et construisez.</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51964" y="1827901"/>
            <a:ext cx="6903484" cy="2130550"/>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342900" marR="0" indent="0">
              <a:spcBef>
                <a:spcPts val="0"/>
              </a:spcBef>
              <a:spcAft>
                <a:spcPts val="800"/>
              </a:spcAft>
              <a:buNone/>
            </a:pPr>
            <a:r>
              <a:rPr lang="fr-FR" sz="3200" dirty="0">
                <a:solidFill>
                  <a:schemeClr val="tx1">
                    <a:lumMod val="65000"/>
                    <a:lumOff val="35000"/>
                  </a:schemeClr>
                </a:solidFill>
                <a:effectLst/>
                <a:latin typeface="+mj-lt"/>
                <a:ea typeface="Calibri" panose="020F0502020204030204" pitchFamily="34" charset="0"/>
                <a:cs typeface="Calibri" panose="020F0502020204030204" pitchFamily="34" charset="0"/>
              </a:rPr>
              <a:t>A l’extérieur du triangle ABC, </a:t>
            </a:r>
          </a:p>
          <a:p>
            <a:pPr marL="342900" marR="0" indent="0">
              <a:spcBef>
                <a:spcPts val="0"/>
              </a:spcBef>
              <a:spcAft>
                <a:spcPts val="800"/>
              </a:spcAft>
              <a:buNone/>
            </a:pPr>
            <a:r>
              <a:rPr lang="fr-FR" sz="3200" dirty="0">
                <a:solidFill>
                  <a:schemeClr val="tx1">
                    <a:lumMod val="65000"/>
                    <a:lumOff val="35000"/>
                  </a:schemeClr>
                </a:solidFill>
                <a:latin typeface="+mj-lt"/>
                <a:ea typeface="Calibri" panose="020F0502020204030204" pitchFamily="34" charset="0"/>
                <a:cs typeface="Calibri" panose="020F0502020204030204" pitchFamily="34" charset="0"/>
              </a:rPr>
              <a:t>tracez </a:t>
            </a:r>
            <a:r>
              <a:rPr lang="fr-FR" sz="3200" dirty="0">
                <a:solidFill>
                  <a:schemeClr val="tx1">
                    <a:lumMod val="65000"/>
                    <a:lumOff val="35000"/>
                  </a:schemeClr>
                </a:solidFill>
                <a:effectLst/>
                <a:latin typeface="+mj-lt"/>
                <a:ea typeface="Calibri" panose="020F0502020204030204" pitchFamily="34" charset="0"/>
                <a:cs typeface="Calibri" panose="020F0502020204030204" pitchFamily="34" charset="0"/>
              </a:rPr>
              <a:t>le triangle ACE rectangle isocèle en A.</a:t>
            </a:r>
            <a:endParaRPr lang="fr-FR" sz="3200" dirty="0">
              <a:solidFill>
                <a:schemeClr val="tx1">
                  <a:lumMod val="65000"/>
                  <a:lumOff val="35000"/>
                </a:schemeClr>
              </a:solidFill>
              <a:latin typeface="+mj-lt"/>
            </a:endParaRPr>
          </a:p>
        </p:txBody>
      </p:sp>
      <p:cxnSp>
        <p:nvCxnSpPr>
          <p:cNvPr id="44" name="Straight Connector 43">
            <a:extLst>
              <a:ext uri="{FF2B5EF4-FFF2-40B4-BE49-F238E27FC236}">
                <a16:creationId xmlns:a16="http://schemas.microsoft.com/office/drawing/2014/main" id="{1BDD96E0-1F40-4609-95A6-1005DAB8521F}"/>
              </a:ext>
            </a:extLst>
          </p:cNvPr>
          <p:cNvCxnSpPr>
            <a:cxnSpLocks/>
            <a:endCxn id="48" idx="1"/>
          </p:cNvCxnSpPr>
          <p:nvPr/>
        </p:nvCxnSpPr>
        <p:spPr>
          <a:xfrm flipH="1">
            <a:off x="6333586" y="16272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BCDB264-616E-49A7-87DD-CE33DFE26337}"/>
              </a:ext>
            </a:extLst>
          </p:cNvPr>
          <p:cNvCxnSpPr>
            <a:cxnSpLocks/>
          </p:cNvCxnSpPr>
          <p:nvPr/>
        </p:nvCxnSpPr>
        <p:spPr>
          <a:xfrm flipH="1">
            <a:off x="6322355" y="43761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8" name="Oval 47">
            <a:extLst>
              <a:ext uri="{FF2B5EF4-FFF2-40B4-BE49-F238E27FC236}">
                <a16:creationId xmlns:a16="http://schemas.microsoft.com/office/drawing/2014/main" id="{AF8A11EC-5207-45DB-B8DE-064D91892C02}"/>
              </a:ext>
            </a:extLst>
          </p:cNvPr>
          <p:cNvSpPr/>
          <p:nvPr/>
        </p:nvSpPr>
        <p:spPr>
          <a:xfrm flipH="1">
            <a:off x="6235287" y="43397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26B7DCA1-3F90-4138-AB90-6D4ED672BA4A}"/>
              </a:ext>
            </a:extLst>
          </p:cNvPr>
          <p:cNvSpPr txBox="1"/>
          <p:nvPr/>
        </p:nvSpPr>
        <p:spPr>
          <a:xfrm flipH="1">
            <a:off x="5720725" y="4299671"/>
            <a:ext cx="441146" cy="584775"/>
          </a:xfrm>
          <a:prstGeom prst="rect">
            <a:avLst/>
          </a:prstGeom>
          <a:noFill/>
        </p:spPr>
        <p:txBody>
          <a:bodyPr wrap="none" rtlCol="0">
            <a:spAutoFit/>
          </a:bodyPr>
          <a:lstStyle/>
          <a:p>
            <a:r>
              <a:rPr lang="en-US" sz="3200" dirty="0">
                <a:latin typeface="+mn-lt"/>
              </a:rPr>
              <a:t>E</a:t>
            </a:r>
          </a:p>
        </p:txBody>
      </p:sp>
      <p:sp>
        <p:nvSpPr>
          <p:cNvPr id="55" name="Rectangle 54">
            <a:extLst>
              <a:ext uri="{FF2B5EF4-FFF2-40B4-BE49-F238E27FC236}">
                <a16:creationId xmlns:a16="http://schemas.microsoft.com/office/drawing/2014/main" id="{1C09FC9F-DDE9-492C-A328-CF5E3F800946}"/>
              </a:ext>
            </a:extLst>
          </p:cNvPr>
          <p:cNvSpPr/>
          <p:nvPr/>
        </p:nvSpPr>
        <p:spPr>
          <a:xfrm flipH="1">
            <a:off x="6955448" y="44341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46" name="Group 45">
            <a:extLst>
              <a:ext uri="{FF2B5EF4-FFF2-40B4-BE49-F238E27FC236}">
                <a16:creationId xmlns:a16="http://schemas.microsoft.com/office/drawing/2014/main" id="{7E6918B9-AB32-491F-A5EE-AF2A3B6AF636}"/>
              </a:ext>
            </a:extLst>
          </p:cNvPr>
          <p:cNvGrpSpPr/>
          <p:nvPr/>
        </p:nvGrpSpPr>
        <p:grpSpPr>
          <a:xfrm>
            <a:off x="8016441" y="1182409"/>
            <a:ext cx="3591720" cy="4920447"/>
            <a:chOff x="7395835" y="1268188"/>
            <a:chExt cx="3591720" cy="4920447"/>
          </a:xfrm>
        </p:grpSpPr>
        <p:grpSp>
          <p:nvGrpSpPr>
            <p:cNvPr id="49" name="Group 48">
              <a:extLst>
                <a:ext uri="{FF2B5EF4-FFF2-40B4-BE49-F238E27FC236}">
                  <a16:creationId xmlns:a16="http://schemas.microsoft.com/office/drawing/2014/main" id="{E1EA011B-580F-4AA2-80A2-77B19491A339}"/>
                </a:ext>
              </a:extLst>
            </p:cNvPr>
            <p:cNvGrpSpPr/>
            <p:nvPr/>
          </p:nvGrpSpPr>
          <p:grpSpPr>
            <a:xfrm>
              <a:off x="7395835" y="1268188"/>
              <a:ext cx="3591720" cy="3697807"/>
              <a:chOff x="6813083" y="1104029"/>
              <a:chExt cx="3591720" cy="3697807"/>
            </a:xfrm>
          </p:grpSpPr>
          <p:cxnSp>
            <p:nvCxnSpPr>
              <p:cNvPr id="64" name="Straight Connector 63">
                <a:extLst>
                  <a:ext uri="{FF2B5EF4-FFF2-40B4-BE49-F238E27FC236}">
                    <a16:creationId xmlns:a16="http://schemas.microsoft.com/office/drawing/2014/main" id="{91D87CB7-EDC4-4B1B-9EF2-5DEB14EEC469}"/>
                  </a:ext>
                </a:extLst>
              </p:cNvPr>
              <p:cNvCxnSpPr>
                <a:cxnSpLocks/>
                <a:endCxn id="68"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65" name="Group 64">
                <a:extLst>
                  <a:ext uri="{FF2B5EF4-FFF2-40B4-BE49-F238E27FC236}">
                    <a16:creationId xmlns:a16="http://schemas.microsoft.com/office/drawing/2014/main" id="{C5E94D86-ECE8-4804-8B41-CF0194C7EF69}"/>
                  </a:ext>
                </a:extLst>
              </p:cNvPr>
              <p:cNvGrpSpPr/>
              <p:nvPr/>
            </p:nvGrpSpPr>
            <p:grpSpPr>
              <a:xfrm>
                <a:off x="6813083" y="1104029"/>
                <a:ext cx="3591720" cy="3697807"/>
                <a:chOff x="4342729" y="2315973"/>
                <a:chExt cx="3591720" cy="3697807"/>
              </a:xfrm>
            </p:grpSpPr>
            <p:sp>
              <p:nvSpPr>
                <p:cNvPr id="66" name="Oval 65">
                  <a:extLst>
                    <a:ext uri="{FF2B5EF4-FFF2-40B4-BE49-F238E27FC236}">
                      <a16:creationId xmlns:a16="http://schemas.microsoft.com/office/drawing/2014/main" id="{5433A459-452E-4744-9088-E453B3AEF9B2}"/>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7" name="Straight Connector 66">
                  <a:extLst>
                    <a:ext uri="{FF2B5EF4-FFF2-40B4-BE49-F238E27FC236}">
                      <a16:creationId xmlns:a16="http://schemas.microsoft.com/office/drawing/2014/main" id="{FBDA5698-0DC7-4C01-817A-3B2F8D28974A}"/>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8" name="Oval 67">
                  <a:extLst>
                    <a:ext uri="{FF2B5EF4-FFF2-40B4-BE49-F238E27FC236}">
                      <a16:creationId xmlns:a16="http://schemas.microsoft.com/office/drawing/2014/main" id="{A71402BF-99A7-4327-BAB7-A945E05FC79F}"/>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9" name="Straight Connector 68">
                  <a:extLst>
                    <a:ext uri="{FF2B5EF4-FFF2-40B4-BE49-F238E27FC236}">
                      <a16:creationId xmlns:a16="http://schemas.microsoft.com/office/drawing/2014/main" id="{22388638-CFD6-4619-BEE1-EA854B3B6C9F}"/>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6F9ED075-E34F-4350-9A79-63FF810B4E03}"/>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TextBox 70">
                  <a:extLst>
                    <a:ext uri="{FF2B5EF4-FFF2-40B4-BE49-F238E27FC236}">
                      <a16:creationId xmlns:a16="http://schemas.microsoft.com/office/drawing/2014/main" id="{28F6ABBB-DAD3-46CD-8B2A-DCB608F9D359}"/>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72" name="TextBox 71">
                  <a:extLst>
                    <a:ext uri="{FF2B5EF4-FFF2-40B4-BE49-F238E27FC236}">
                      <a16:creationId xmlns:a16="http://schemas.microsoft.com/office/drawing/2014/main" id="{040AB7E0-B891-4FF1-87F7-DDC617293622}"/>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73" name="TextBox 72">
                  <a:extLst>
                    <a:ext uri="{FF2B5EF4-FFF2-40B4-BE49-F238E27FC236}">
                      <a16:creationId xmlns:a16="http://schemas.microsoft.com/office/drawing/2014/main" id="{DAFBA778-7E95-4527-99D6-DDFD62121071}"/>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74" name="Rectangle 73">
                  <a:extLst>
                    <a:ext uri="{FF2B5EF4-FFF2-40B4-BE49-F238E27FC236}">
                      <a16:creationId xmlns:a16="http://schemas.microsoft.com/office/drawing/2014/main" id="{FBE00422-8AEB-4666-8D56-711F87260E4D}"/>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75" name="Rectangle 74">
                  <a:extLst>
                    <a:ext uri="{FF2B5EF4-FFF2-40B4-BE49-F238E27FC236}">
                      <a16:creationId xmlns:a16="http://schemas.microsoft.com/office/drawing/2014/main" id="{120DFED4-87E1-4C0E-8A29-D3AF1CD05A1E}"/>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50" name="AD">
              <a:extLst>
                <a:ext uri="{FF2B5EF4-FFF2-40B4-BE49-F238E27FC236}">
                  <a16:creationId xmlns:a16="http://schemas.microsoft.com/office/drawing/2014/main" id="{A28643A8-EDBF-43A4-9427-02FB8744F3EF}"/>
                </a:ext>
              </a:extLst>
            </p:cNvPr>
            <p:cNvCxnSpPr>
              <a:cxnSpLocks/>
              <a:stCxn id="66" idx="5"/>
              <a:endCxn id="59"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1" name="BD">
              <a:extLst>
                <a:ext uri="{FF2B5EF4-FFF2-40B4-BE49-F238E27FC236}">
                  <a16:creationId xmlns:a16="http://schemas.microsoft.com/office/drawing/2014/main" id="{447AA30A-6753-4E12-9830-72F812508D8F}"/>
                </a:ext>
              </a:extLst>
            </p:cNvPr>
            <p:cNvCxnSpPr>
              <a:cxnSpLocks/>
              <a:endCxn id="59"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2" name="3CM">
              <a:extLst>
                <a:ext uri="{FF2B5EF4-FFF2-40B4-BE49-F238E27FC236}">
                  <a16:creationId xmlns:a16="http://schemas.microsoft.com/office/drawing/2014/main" id="{750BAEA8-C7CE-4025-AAB4-C01B351427B5}"/>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54" name="3cm">
              <a:extLst>
                <a:ext uri="{FF2B5EF4-FFF2-40B4-BE49-F238E27FC236}">
                  <a16:creationId xmlns:a16="http://schemas.microsoft.com/office/drawing/2014/main" id="{367A1E1A-9AE6-4517-B4AD-8658872CC451}"/>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56" name="=2">
              <a:extLst>
                <a:ext uri="{FF2B5EF4-FFF2-40B4-BE49-F238E27FC236}">
                  <a16:creationId xmlns:a16="http://schemas.microsoft.com/office/drawing/2014/main" id="{97FAF176-3CAD-45A0-9060-2AFABAF7B3ED}"/>
                </a:ext>
              </a:extLst>
            </p:cNvPr>
            <p:cNvGrpSpPr/>
            <p:nvPr/>
          </p:nvGrpSpPr>
          <p:grpSpPr>
            <a:xfrm>
              <a:off x="9855779" y="5120850"/>
              <a:ext cx="79361" cy="86674"/>
              <a:chOff x="9639879" y="4924000"/>
              <a:chExt cx="79361" cy="86674"/>
            </a:xfrm>
          </p:grpSpPr>
          <p:cxnSp>
            <p:nvCxnSpPr>
              <p:cNvPr id="62" name="Straight Connector 61">
                <a:extLst>
                  <a:ext uri="{FF2B5EF4-FFF2-40B4-BE49-F238E27FC236}">
                    <a16:creationId xmlns:a16="http://schemas.microsoft.com/office/drawing/2014/main" id="{117DD8B8-4AE9-46F3-A620-48B576D07168}"/>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CD646AF7-BCC2-4FA0-AAFA-09EF91DBFB09}"/>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7" name="=1">
              <a:extLst>
                <a:ext uri="{FF2B5EF4-FFF2-40B4-BE49-F238E27FC236}">
                  <a16:creationId xmlns:a16="http://schemas.microsoft.com/office/drawing/2014/main" id="{11D32669-5398-4EE7-AC21-98DCDD941B89}"/>
                </a:ext>
              </a:extLst>
            </p:cNvPr>
            <p:cNvGrpSpPr/>
            <p:nvPr/>
          </p:nvGrpSpPr>
          <p:grpSpPr>
            <a:xfrm>
              <a:off x="8913433" y="5043702"/>
              <a:ext cx="75152" cy="89529"/>
              <a:chOff x="8761033" y="4891302"/>
              <a:chExt cx="75152" cy="89529"/>
            </a:xfrm>
          </p:grpSpPr>
          <p:cxnSp>
            <p:nvCxnSpPr>
              <p:cNvPr id="60" name="Straight Connector 59">
                <a:extLst>
                  <a:ext uri="{FF2B5EF4-FFF2-40B4-BE49-F238E27FC236}">
                    <a16:creationId xmlns:a16="http://schemas.microsoft.com/office/drawing/2014/main" id="{7AF81370-7372-4C17-9A62-9FECD90B094D}"/>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7EA30942-9048-4F0F-B1C9-C5743EAC2FDF}"/>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58" name="TextBox 57">
              <a:extLst>
                <a:ext uri="{FF2B5EF4-FFF2-40B4-BE49-F238E27FC236}">
                  <a16:creationId xmlns:a16="http://schemas.microsoft.com/office/drawing/2014/main" id="{A6C8BE3E-7E46-4F8C-8C25-A77CC18F6C83}"/>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59" name="D">
              <a:extLst>
                <a:ext uri="{FF2B5EF4-FFF2-40B4-BE49-F238E27FC236}">
                  <a16:creationId xmlns:a16="http://schemas.microsoft.com/office/drawing/2014/main" id="{F407C2C4-9C7E-42B8-838A-E8C9C9684597}"/>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76" name="ruler">
            <a:extLst>
              <a:ext uri="{FF2B5EF4-FFF2-40B4-BE49-F238E27FC236}">
                <a16:creationId xmlns:a16="http://schemas.microsoft.com/office/drawing/2014/main" id="{C6572E19-EA88-42B4-8863-BE45CDCAA361}"/>
              </a:ext>
            </a:extLst>
          </p:cNvPr>
          <p:cNvPicPr>
            <a:picLocks noChangeAspect="1"/>
          </p:cNvPicPr>
          <p:nvPr/>
        </p:nvPicPr>
        <p:blipFill rotWithShape="1">
          <a:blip r:embed="rId4"/>
          <a:srcRect r="-349"/>
          <a:stretch/>
        </p:blipFill>
        <p:spPr>
          <a:xfrm>
            <a:off x="6091958" y="4454352"/>
            <a:ext cx="8320996" cy="1653917"/>
          </a:xfrm>
          <a:prstGeom prst="rect">
            <a:avLst/>
          </a:prstGeom>
        </p:spPr>
      </p:pic>
    </p:spTree>
    <p:custDataLst>
      <p:tags r:id="rId1"/>
    </p:custDataLst>
    <p:extLst>
      <p:ext uri="{BB962C8B-B14F-4D97-AF65-F5344CB8AC3E}">
        <p14:creationId xmlns:p14="http://schemas.microsoft.com/office/powerpoint/2010/main" val="556420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500"/>
                                        <p:tgtEl>
                                          <p:spTgt spid="7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right)">
                                      <p:cBhvr>
                                        <p:cTn id="12" dur="500"/>
                                        <p:tgtEl>
                                          <p:spTgt spid="47"/>
                                        </p:tgtEl>
                                      </p:cBhvr>
                                    </p:animEffect>
                                  </p:childTnLst>
                                </p:cTn>
                              </p:par>
                            </p:childTnLst>
                          </p:cTn>
                        </p:par>
                        <p:par>
                          <p:cTn id="13" fill="hold">
                            <p:stCondLst>
                              <p:cond delay="500"/>
                            </p:stCondLst>
                            <p:childTnLst>
                              <p:par>
                                <p:cTn id="14" presetID="10" presetClass="exit" presetSubtype="0" fill="hold" nodeType="afterEffect">
                                  <p:stCondLst>
                                    <p:cond delay="0"/>
                                  </p:stCondLst>
                                  <p:childTnLst>
                                    <p:animEffect transition="out" filter="fade">
                                      <p:cBhvr>
                                        <p:cTn id="15" dur="500"/>
                                        <p:tgtEl>
                                          <p:spTgt spid="76"/>
                                        </p:tgtEl>
                                      </p:cBhvr>
                                    </p:animEffect>
                                    <p:set>
                                      <p:cBhvr>
                                        <p:cTn id="16" dur="1" fill="hold">
                                          <p:stCondLst>
                                            <p:cond delay="499"/>
                                          </p:stCondLst>
                                        </p:cTn>
                                        <p:tgtEl>
                                          <p:spTgt spid="76"/>
                                        </p:tgtEl>
                                        <p:attrNameLst>
                                          <p:attrName>style.visibility</p:attrName>
                                        </p:attrNameLst>
                                      </p:cBhvr>
                                      <p:to>
                                        <p:strVal val="hidden"/>
                                      </p:to>
                                    </p:se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fade">
                                      <p:cBhvr>
                                        <p:cTn id="25" dur="500"/>
                                        <p:tgtEl>
                                          <p:spTgt spid="48"/>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500"/>
                                        <p:tgtEl>
                                          <p:spTgt spid="53"/>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nodeType="click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down)">
                                      <p:cBhvr>
                                        <p:cTn id="3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8" grpId="0" animBg="1"/>
      <p:bldP spid="53" grpId="0"/>
      <p:bldP spid="5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457200">
              <a:buSzPts val="6000"/>
              <a:defRPr sz="3200">
                <a:solidFill>
                  <a:schemeClr val="bg1"/>
                </a:solidFill>
                <a:latin typeface="Comic Sans MS"/>
              </a:defRPr>
            </a:lvl2pPr>
          </a:lstStyle>
          <a:p>
            <a:pPr lvl="1"/>
            <a:r>
              <a:rPr lang="fr-FR" b="1" dirty="0">
                <a:sym typeface="Comic Sans MS"/>
              </a:rPr>
              <a:t>Utilisez votre figure pour nommer.</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3" y="2118074"/>
            <a:ext cx="6903484" cy="2130550"/>
          </a:xfrm>
          <a:prstGeom prst="rect">
            <a:avLst/>
          </a:prstGeom>
        </p:spPr>
        <p:txBody>
          <a:bodyPr vert="horz" lIns="91440" tIns="45720" rIns="91440" bIns="45720" rtlCol="0" anchor="t">
            <a:no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342900" marR="0" indent="0">
              <a:spcBef>
                <a:spcPts val="0"/>
              </a:spcBef>
              <a:spcAft>
                <a:spcPts val="800"/>
              </a:spcAft>
              <a:buNone/>
            </a:pPr>
            <a:r>
              <a:rPr lang="fr-FR" sz="3200" dirty="0">
                <a:solidFill>
                  <a:schemeClr val="tx1">
                    <a:lumMod val="75000"/>
                    <a:lumOff val="25000"/>
                  </a:schemeClr>
                </a:solidFill>
                <a:effectLst/>
                <a:latin typeface="+mj-lt"/>
                <a:ea typeface="Calibri" panose="020F0502020204030204" pitchFamily="34" charset="0"/>
                <a:cs typeface="Calibri" panose="020F0502020204030204" pitchFamily="34" charset="0"/>
              </a:rPr>
              <a:t>L’hypoténuse du triangle ABC</a:t>
            </a:r>
            <a:endParaRPr lang="fr-FR" sz="3200" dirty="0">
              <a:solidFill>
                <a:schemeClr val="tx1">
                  <a:lumMod val="75000"/>
                  <a:lumOff val="25000"/>
                </a:schemeClr>
              </a:solidFill>
              <a:latin typeface="+mj-lt"/>
            </a:endParaRPr>
          </a:p>
        </p:txBody>
      </p:sp>
      <p:sp>
        <p:nvSpPr>
          <p:cNvPr id="20" name="Rectangle: Rounded Corners 19">
            <a:extLst>
              <a:ext uri="{FF2B5EF4-FFF2-40B4-BE49-F238E27FC236}">
                <a16:creationId xmlns:a16="http://schemas.microsoft.com/office/drawing/2014/main" id="{00C28420-B475-4ED0-84D4-599202539922}"/>
              </a:ext>
            </a:extLst>
          </p:cNvPr>
          <p:cNvSpPr/>
          <p:nvPr/>
        </p:nvSpPr>
        <p:spPr>
          <a:xfrm>
            <a:off x="2064182" y="3221480"/>
            <a:ext cx="2899725" cy="888267"/>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aseline="30000" dirty="0">
              <a:solidFill>
                <a:schemeClr val="bg2"/>
              </a:solidFill>
              <a:latin typeface="+mj-lt"/>
            </a:endParaRPr>
          </a:p>
          <a:p>
            <a:pPr algn="ctr"/>
            <a:r>
              <a:rPr lang="en-US" sz="3200" baseline="30000" dirty="0">
                <a:solidFill>
                  <a:schemeClr val="bg2"/>
                </a:solidFill>
                <a:latin typeface="+mj-lt"/>
              </a:rPr>
              <a:t>_________</a:t>
            </a:r>
          </a:p>
        </p:txBody>
      </p:sp>
      <p:sp>
        <p:nvSpPr>
          <p:cNvPr id="47" name="Rectangle: Rounded Corners 46">
            <a:extLst>
              <a:ext uri="{FF2B5EF4-FFF2-40B4-BE49-F238E27FC236}">
                <a16:creationId xmlns:a16="http://schemas.microsoft.com/office/drawing/2014/main" id="{99DAA528-CBAC-464F-9A3C-C24ADD49290F}"/>
              </a:ext>
            </a:extLst>
          </p:cNvPr>
          <p:cNvSpPr/>
          <p:nvPr/>
        </p:nvSpPr>
        <p:spPr>
          <a:xfrm>
            <a:off x="2064182" y="3183348"/>
            <a:ext cx="2899726" cy="961085"/>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[BC]</a:t>
            </a:r>
            <a:endParaRPr lang="en-US" sz="3200" b="1" baseline="30000" dirty="0">
              <a:solidFill>
                <a:schemeClr val="bg1"/>
              </a:solidFill>
              <a:latin typeface="+mj-lt"/>
            </a:endParaRPr>
          </a:p>
        </p:txBody>
      </p:sp>
      <p:grpSp>
        <p:nvGrpSpPr>
          <p:cNvPr id="48" name="Group 47">
            <a:extLst>
              <a:ext uri="{FF2B5EF4-FFF2-40B4-BE49-F238E27FC236}">
                <a16:creationId xmlns:a16="http://schemas.microsoft.com/office/drawing/2014/main" id="{FECFC44F-F033-4001-97C7-0681D87AFE75}"/>
              </a:ext>
            </a:extLst>
          </p:cNvPr>
          <p:cNvGrpSpPr/>
          <p:nvPr/>
        </p:nvGrpSpPr>
        <p:grpSpPr>
          <a:xfrm>
            <a:off x="5720725" y="1182409"/>
            <a:ext cx="5887436" cy="4920447"/>
            <a:chOff x="5873125" y="1334809"/>
            <a:chExt cx="5887436" cy="4920447"/>
          </a:xfrm>
        </p:grpSpPr>
        <p:sp>
          <p:nvSpPr>
            <p:cNvPr id="49" name="Rectangle 48">
              <a:extLst>
                <a:ext uri="{FF2B5EF4-FFF2-40B4-BE49-F238E27FC236}">
                  <a16:creationId xmlns:a16="http://schemas.microsoft.com/office/drawing/2014/main" id="{DE415D8A-9879-4BE3-9601-1D64AA06C053}"/>
                </a:ext>
              </a:extLst>
            </p:cNvPr>
            <p:cNvSpPr/>
            <p:nvPr/>
          </p:nvSpPr>
          <p:spPr>
            <a:xfrm>
              <a:off x="8921422" y="42795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0" name="Straight Connector 49">
              <a:extLst>
                <a:ext uri="{FF2B5EF4-FFF2-40B4-BE49-F238E27FC236}">
                  <a16:creationId xmlns:a16="http://schemas.microsoft.com/office/drawing/2014/main" id="{6A9059B9-F163-461D-A076-FC6F17B3B6A0}"/>
                </a:ext>
              </a:extLst>
            </p:cNvPr>
            <p:cNvCxnSpPr>
              <a:cxnSpLocks/>
              <a:endCxn id="52" idx="1"/>
            </p:cNvCxnSpPr>
            <p:nvPr/>
          </p:nvCxnSpPr>
          <p:spPr>
            <a:xfrm flipH="1">
              <a:off x="6485986" y="17796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FBBA793C-CDDA-413F-BCDE-9362B1750738}"/>
                </a:ext>
              </a:extLst>
            </p:cNvPr>
            <p:cNvCxnSpPr>
              <a:cxnSpLocks/>
            </p:cNvCxnSpPr>
            <p:nvPr/>
          </p:nvCxnSpPr>
          <p:spPr>
            <a:xfrm flipH="1">
              <a:off x="6474755" y="45285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2" name="Oval 51">
              <a:extLst>
                <a:ext uri="{FF2B5EF4-FFF2-40B4-BE49-F238E27FC236}">
                  <a16:creationId xmlns:a16="http://schemas.microsoft.com/office/drawing/2014/main" id="{EE764654-BAF6-4596-B03E-2FD5BDA345A7}"/>
                </a:ext>
              </a:extLst>
            </p:cNvPr>
            <p:cNvSpPr/>
            <p:nvPr/>
          </p:nvSpPr>
          <p:spPr>
            <a:xfrm flipH="1">
              <a:off x="6387687" y="44921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9C9EB9B4-2C63-4BE7-9C88-DE047A8E2657}"/>
                </a:ext>
              </a:extLst>
            </p:cNvPr>
            <p:cNvSpPr txBox="1"/>
            <p:nvPr/>
          </p:nvSpPr>
          <p:spPr>
            <a:xfrm flipH="1">
              <a:off x="5873125" y="4452071"/>
              <a:ext cx="441146" cy="584775"/>
            </a:xfrm>
            <a:prstGeom prst="rect">
              <a:avLst/>
            </a:prstGeom>
            <a:noFill/>
          </p:spPr>
          <p:txBody>
            <a:bodyPr wrap="none" rtlCol="0">
              <a:spAutoFit/>
            </a:bodyPr>
            <a:lstStyle/>
            <a:p>
              <a:r>
                <a:rPr lang="en-US" sz="3200" dirty="0">
                  <a:latin typeface="+mn-lt"/>
                </a:rPr>
                <a:t>E</a:t>
              </a:r>
            </a:p>
          </p:txBody>
        </p:sp>
        <p:sp>
          <p:nvSpPr>
            <p:cNvPr id="54" name="Rectangle 53">
              <a:extLst>
                <a:ext uri="{FF2B5EF4-FFF2-40B4-BE49-F238E27FC236}">
                  <a16:creationId xmlns:a16="http://schemas.microsoft.com/office/drawing/2014/main" id="{2DFA8514-3653-4C3C-9984-D07620D92F80}"/>
                </a:ext>
              </a:extLst>
            </p:cNvPr>
            <p:cNvSpPr/>
            <p:nvPr/>
          </p:nvSpPr>
          <p:spPr>
            <a:xfrm flipH="1">
              <a:off x="7107848" y="45865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55" name="Group 54">
              <a:extLst>
                <a:ext uri="{FF2B5EF4-FFF2-40B4-BE49-F238E27FC236}">
                  <a16:creationId xmlns:a16="http://schemas.microsoft.com/office/drawing/2014/main" id="{AD04FB44-6934-41F7-947A-105B0FE27260}"/>
                </a:ext>
              </a:extLst>
            </p:cNvPr>
            <p:cNvGrpSpPr/>
            <p:nvPr/>
          </p:nvGrpSpPr>
          <p:grpSpPr>
            <a:xfrm>
              <a:off x="8168841" y="1334809"/>
              <a:ext cx="3591720" cy="4920447"/>
              <a:chOff x="7395835" y="1268188"/>
              <a:chExt cx="3591720" cy="4920447"/>
            </a:xfrm>
          </p:grpSpPr>
          <p:grpSp>
            <p:nvGrpSpPr>
              <p:cNvPr id="56" name="Group 55">
                <a:extLst>
                  <a:ext uri="{FF2B5EF4-FFF2-40B4-BE49-F238E27FC236}">
                    <a16:creationId xmlns:a16="http://schemas.microsoft.com/office/drawing/2014/main" id="{3C4AE675-D883-4B0A-8787-73F78EEAE437}"/>
                  </a:ext>
                </a:extLst>
              </p:cNvPr>
              <p:cNvGrpSpPr/>
              <p:nvPr/>
            </p:nvGrpSpPr>
            <p:grpSpPr>
              <a:xfrm>
                <a:off x="7395835" y="1268188"/>
                <a:ext cx="3591720" cy="3697807"/>
                <a:chOff x="6813083" y="1104029"/>
                <a:chExt cx="3591720" cy="3697807"/>
              </a:xfrm>
            </p:grpSpPr>
            <p:cxnSp>
              <p:nvCxnSpPr>
                <p:cNvPr id="69" name="Straight Connector 68">
                  <a:extLst>
                    <a:ext uri="{FF2B5EF4-FFF2-40B4-BE49-F238E27FC236}">
                      <a16:creationId xmlns:a16="http://schemas.microsoft.com/office/drawing/2014/main" id="{0EAB2BBA-2031-4AAD-AD52-639F527512E5}"/>
                    </a:ext>
                  </a:extLst>
                </p:cNvPr>
                <p:cNvCxnSpPr>
                  <a:cxnSpLocks/>
                  <a:endCxn id="73"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0" name="Group 69">
                  <a:extLst>
                    <a:ext uri="{FF2B5EF4-FFF2-40B4-BE49-F238E27FC236}">
                      <a16:creationId xmlns:a16="http://schemas.microsoft.com/office/drawing/2014/main" id="{EA051B2B-D7CD-4255-9148-00E84CB92E52}"/>
                    </a:ext>
                  </a:extLst>
                </p:cNvPr>
                <p:cNvGrpSpPr/>
                <p:nvPr/>
              </p:nvGrpSpPr>
              <p:grpSpPr>
                <a:xfrm>
                  <a:off x="6813083" y="1104029"/>
                  <a:ext cx="3591720" cy="3697807"/>
                  <a:chOff x="4342729" y="2315973"/>
                  <a:chExt cx="3591720" cy="3697807"/>
                </a:xfrm>
              </p:grpSpPr>
              <p:sp>
                <p:nvSpPr>
                  <p:cNvPr id="71" name="Oval 70">
                    <a:extLst>
                      <a:ext uri="{FF2B5EF4-FFF2-40B4-BE49-F238E27FC236}">
                        <a16:creationId xmlns:a16="http://schemas.microsoft.com/office/drawing/2014/main" id="{1375CF7B-3ED0-4B0D-AB45-D8683AC1069B}"/>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2" name="Straight Connector 71">
                    <a:extLst>
                      <a:ext uri="{FF2B5EF4-FFF2-40B4-BE49-F238E27FC236}">
                        <a16:creationId xmlns:a16="http://schemas.microsoft.com/office/drawing/2014/main" id="{95CA9F93-4D08-47DD-BCFE-92B746807F8F}"/>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3" name="Oval 72">
                    <a:extLst>
                      <a:ext uri="{FF2B5EF4-FFF2-40B4-BE49-F238E27FC236}">
                        <a16:creationId xmlns:a16="http://schemas.microsoft.com/office/drawing/2014/main" id="{3D78C820-456C-4122-B4E1-E8A7E6F10719}"/>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4" name="Straight Connector 73">
                    <a:extLst>
                      <a:ext uri="{FF2B5EF4-FFF2-40B4-BE49-F238E27FC236}">
                        <a16:creationId xmlns:a16="http://schemas.microsoft.com/office/drawing/2014/main" id="{13FA37E4-5823-4B31-9998-6F21CA75F354}"/>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5" name="Oval 74">
                    <a:extLst>
                      <a:ext uri="{FF2B5EF4-FFF2-40B4-BE49-F238E27FC236}">
                        <a16:creationId xmlns:a16="http://schemas.microsoft.com/office/drawing/2014/main" id="{B2025063-B434-4ACF-B04A-AC2F81D9F045}"/>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TextBox 75">
                    <a:extLst>
                      <a:ext uri="{FF2B5EF4-FFF2-40B4-BE49-F238E27FC236}">
                        <a16:creationId xmlns:a16="http://schemas.microsoft.com/office/drawing/2014/main" id="{4E0E26EB-ED19-4F20-BF58-8EB8CF5D2042}"/>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77" name="TextBox 76">
                    <a:extLst>
                      <a:ext uri="{FF2B5EF4-FFF2-40B4-BE49-F238E27FC236}">
                        <a16:creationId xmlns:a16="http://schemas.microsoft.com/office/drawing/2014/main" id="{9D5B54CC-7D50-4B3C-9DFC-062A91353781}"/>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78" name="TextBox 77">
                    <a:extLst>
                      <a:ext uri="{FF2B5EF4-FFF2-40B4-BE49-F238E27FC236}">
                        <a16:creationId xmlns:a16="http://schemas.microsoft.com/office/drawing/2014/main" id="{7D7FC874-99A5-4910-9D7C-8B29EE6FAD1F}"/>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79" name="Rectangle 78">
                    <a:extLst>
                      <a:ext uri="{FF2B5EF4-FFF2-40B4-BE49-F238E27FC236}">
                        <a16:creationId xmlns:a16="http://schemas.microsoft.com/office/drawing/2014/main" id="{D188200D-0BA0-4E29-8C00-C00A8E3CF73B}"/>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80" name="Rectangle 79">
                    <a:extLst>
                      <a:ext uri="{FF2B5EF4-FFF2-40B4-BE49-F238E27FC236}">
                        <a16:creationId xmlns:a16="http://schemas.microsoft.com/office/drawing/2014/main" id="{A1D689C2-DF9F-4F06-9737-3D65DC693DFB}"/>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57" name="AD">
                <a:extLst>
                  <a:ext uri="{FF2B5EF4-FFF2-40B4-BE49-F238E27FC236}">
                    <a16:creationId xmlns:a16="http://schemas.microsoft.com/office/drawing/2014/main" id="{3E7B934D-3E39-407D-A544-675726F34505}"/>
                  </a:ext>
                </a:extLst>
              </p:cNvPr>
              <p:cNvCxnSpPr>
                <a:cxnSpLocks/>
                <a:stCxn id="71" idx="5"/>
                <a:endCxn id="64"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8" name="BD">
                <a:extLst>
                  <a:ext uri="{FF2B5EF4-FFF2-40B4-BE49-F238E27FC236}">
                    <a16:creationId xmlns:a16="http://schemas.microsoft.com/office/drawing/2014/main" id="{84656BB2-AFB1-4031-A729-5530E689F933}"/>
                  </a:ext>
                </a:extLst>
              </p:cNvPr>
              <p:cNvCxnSpPr>
                <a:cxnSpLocks/>
                <a:endCxn id="64"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9" name="3CM">
                <a:extLst>
                  <a:ext uri="{FF2B5EF4-FFF2-40B4-BE49-F238E27FC236}">
                    <a16:creationId xmlns:a16="http://schemas.microsoft.com/office/drawing/2014/main" id="{BAEEC195-E8F3-4A17-8BD4-9ED219D050F5}"/>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60" name="3cm">
                <a:extLst>
                  <a:ext uri="{FF2B5EF4-FFF2-40B4-BE49-F238E27FC236}">
                    <a16:creationId xmlns:a16="http://schemas.microsoft.com/office/drawing/2014/main" id="{55456E6B-6AEF-4821-95B7-BA6A96E0F11D}"/>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61" name="=2">
                <a:extLst>
                  <a:ext uri="{FF2B5EF4-FFF2-40B4-BE49-F238E27FC236}">
                    <a16:creationId xmlns:a16="http://schemas.microsoft.com/office/drawing/2014/main" id="{608E1AD4-A9AE-40D0-B918-750F09780A17}"/>
                  </a:ext>
                </a:extLst>
              </p:cNvPr>
              <p:cNvGrpSpPr/>
              <p:nvPr/>
            </p:nvGrpSpPr>
            <p:grpSpPr>
              <a:xfrm>
                <a:off x="9855779" y="5120850"/>
                <a:ext cx="79361" cy="86674"/>
                <a:chOff x="9639879" y="4924000"/>
                <a:chExt cx="79361" cy="86674"/>
              </a:xfrm>
            </p:grpSpPr>
            <p:cxnSp>
              <p:nvCxnSpPr>
                <p:cNvPr id="67" name="Straight Connector 66">
                  <a:extLst>
                    <a:ext uri="{FF2B5EF4-FFF2-40B4-BE49-F238E27FC236}">
                      <a16:creationId xmlns:a16="http://schemas.microsoft.com/office/drawing/2014/main" id="{799E5FB6-3004-444C-80CA-30F9776FF1C6}"/>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96ACEC41-D979-4842-A143-22F0358C235A}"/>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2" name="=1">
                <a:extLst>
                  <a:ext uri="{FF2B5EF4-FFF2-40B4-BE49-F238E27FC236}">
                    <a16:creationId xmlns:a16="http://schemas.microsoft.com/office/drawing/2014/main" id="{D6795755-2696-476D-84AB-957C6AF21837}"/>
                  </a:ext>
                </a:extLst>
              </p:cNvPr>
              <p:cNvGrpSpPr/>
              <p:nvPr/>
            </p:nvGrpSpPr>
            <p:grpSpPr>
              <a:xfrm>
                <a:off x="8913433" y="5043702"/>
                <a:ext cx="75152" cy="89529"/>
                <a:chOff x="8761033" y="4891302"/>
                <a:chExt cx="75152" cy="89529"/>
              </a:xfrm>
            </p:grpSpPr>
            <p:cxnSp>
              <p:nvCxnSpPr>
                <p:cNvPr id="65" name="Straight Connector 64">
                  <a:extLst>
                    <a:ext uri="{FF2B5EF4-FFF2-40B4-BE49-F238E27FC236}">
                      <a16:creationId xmlns:a16="http://schemas.microsoft.com/office/drawing/2014/main" id="{D68099EF-4BEA-4C41-ACCF-78976D15C0B6}"/>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0EA588B1-3CFD-4BB3-BD1A-F0E343D9449B}"/>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E40727F6-DCBE-463C-8EBB-0C8AC781E136}"/>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64" name="D">
                <a:extLst>
                  <a:ext uri="{FF2B5EF4-FFF2-40B4-BE49-F238E27FC236}">
                    <a16:creationId xmlns:a16="http://schemas.microsoft.com/office/drawing/2014/main" id="{A6F3FB8C-8354-4D9B-B5C8-F7973CFF72C0}"/>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ustDataLst>
      <p:tags r:id="rId1"/>
    </p:custDataLst>
    <p:extLst>
      <p:ext uri="{BB962C8B-B14F-4D97-AF65-F5344CB8AC3E}">
        <p14:creationId xmlns:p14="http://schemas.microsoft.com/office/powerpoint/2010/main" val="523457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animEffect transition="in" filter="fade">
                                      <p:cBhvr>
                                        <p:cTn id="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4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457200">
              <a:buSzPts val="6000"/>
              <a:defRPr sz="3200">
                <a:solidFill>
                  <a:schemeClr val="bg1"/>
                </a:solidFill>
                <a:latin typeface="Comic Sans MS"/>
              </a:defRPr>
            </a:lvl2pPr>
          </a:lstStyle>
          <a:p>
            <a:pPr lvl="1"/>
            <a:r>
              <a:rPr lang="fr-FR" b="1" dirty="0">
                <a:sym typeface="Comic Sans MS"/>
              </a:rPr>
              <a:t>Utilisez votre figure pour nommer.</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2" y="2118074"/>
            <a:ext cx="7827055" cy="2130550"/>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342900" indent="0" defTabSz="457200" eaLnBrk="1" latinLnBrk="0" hangingPunct="1">
              <a:spcAft>
                <a:spcPts val="800"/>
              </a:spcAft>
              <a:buClr>
                <a:schemeClr val="accent1"/>
              </a:buClr>
              <a:buSzPct val="115000"/>
              <a:buNone/>
              <a:defRPr sz="3200" kern="1200">
                <a:solidFill>
                  <a:schemeClr val="tx1">
                    <a:lumMod val="75000"/>
                    <a:lumOff val="25000"/>
                  </a:schemeClr>
                </a:solidFill>
                <a:effectLst/>
                <a:latin typeface="+mj-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fr-FR" dirty="0"/>
              <a:t>Le sommet principal du triangle ABD</a:t>
            </a:r>
          </a:p>
        </p:txBody>
      </p:sp>
      <p:sp>
        <p:nvSpPr>
          <p:cNvPr id="49" name="Rectangle: Rounded Corners 48">
            <a:extLst>
              <a:ext uri="{FF2B5EF4-FFF2-40B4-BE49-F238E27FC236}">
                <a16:creationId xmlns:a16="http://schemas.microsoft.com/office/drawing/2014/main" id="{AA0FE774-32D0-4392-BD7A-F6260F958354}"/>
              </a:ext>
            </a:extLst>
          </p:cNvPr>
          <p:cNvSpPr/>
          <p:nvPr/>
        </p:nvSpPr>
        <p:spPr>
          <a:xfrm>
            <a:off x="2064182" y="3221480"/>
            <a:ext cx="2899725" cy="888267"/>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aseline="30000" dirty="0">
              <a:solidFill>
                <a:schemeClr val="bg2"/>
              </a:solidFill>
              <a:latin typeface="+mj-lt"/>
            </a:endParaRPr>
          </a:p>
          <a:p>
            <a:pPr algn="ctr"/>
            <a:r>
              <a:rPr lang="en-US" sz="3200" baseline="30000" dirty="0">
                <a:solidFill>
                  <a:schemeClr val="bg2"/>
                </a:solidFill>
                <a:latin typeface="+mj-lt"/>
              </a:rPr>
              <a:t>_________</a:t>
            </a:r>
          </a:p>
        </p:txBody>
      </p:sp>
      <p:sp>
        <p:nvSpPr>
          <p:cNvPr id="50" name="Rectangle: Rounded Corners 49">
            <a:extLst>
              <a:ext uri="{FF2B5EF4-FFF2-40B4-BE49-F238E27FC236}">
                <a16:creationId xmlns:a16="http://schemas.microsoft.com/office/drawing/2014/main" id="{775F7988-4576-4802-8D58-30E83C70A142}"/>
              </a:ext>
            </a:extLst>
          </p:cNvPr>
          <p:cNvSpPr/>
          <p:nvPr/>
        </p:nvSpPr>
        <p:spPr>
          <a:xfrm>
            <a:off x="2062022" y="3218714"/>
            <a:ext cx="2901863" cy="925720"/>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D</a:t>
            </a:r>
          </a:p>
        </p:txBody>
      </p:sp>
      <p:grpSp>
        <p:nvGrpSpPr>
          <p:cNvPr id="51" name="Group 50">
            <a:extLst>
              <a:ext uri="{FF2B5EF4-FFF2-40B4-BE49-F238E27FC236}">
                <a16:creationId xmlns:a16="http://schemas.microsoft.com/office/drawing/2014/main" id="{26365B32-1E48-402C-8837-6AD6BAFD204C}"/>
              </a:ext>
            </a:extLst>
          </p:cNvPr>
          <p:cNvGrpSpPr/>
          <p:nvPr/>
        </p:nvGrpSpPr>
        <p:grpSpPr>
          <a:xfrm>
            <a:off x="5720725" y="1182409"/>
            <a:ext cx="5887436" cy="4920447"/>
            <a:chOff x="5873125" y="1334809"/>
            <a:chExt cx="5887436" cy="4920447"/>
          </a:xfrm>
        </p:grpSpPr>
        <p:sp>
          <p:nvSpPr>
            <p:cNvPr id="52" name="Rectangle 51">
              <a:extLst>
                <a:ext uri="{FF2B5EF4-FFF2-40B4-BE49-F238E27FC236}">
                  <a16:creationId xmlns:a16="http://schemas.microsoft.com/office/drawing/2014/main" id="{7B5F8067-1A3D-41F9-AB32-6FB5CCE31301}"/>
                </a:ext>
              </a:extLst>
            </p:cNvPr>
            <p:cNvSpPr/>
            <p:nvPr/>
          </p:nvSpPr>
          <p:spPr>
            <a:xfrm>
              <a:off x="8921422" y="42795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3" name="Straight Connector 52">
              <a:extLst>
                <a:ext uri="{FF2B5EF4-FFF2-40B4-BE49-F238E27FC236}">
                  <a16:creationId xmlns:a16="http://schemas.microsoft.com/office/drawing/2014/main" id="{BEEDF9EB-5EDF-41C6-AE75-0586C33952B9}"/>
                </a:ext>
              </a:extLst>
            </p:cNvPr>
            <p:cNvCxnSpPr>
              <a:cxnSpLocks/>
              <a:endCxn id="55" idx="1"/>
            </p:cNvCxnSpPr>
            <p:nvPr/>
          </p:nvCxnSpPr>
          <p:spPr>
            <a:xfrm flipH="1">
              <a:off x="6485986" y="17796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A09F1D1-E092-4587-8ADD-CA4106B6E6CD}"/>
                </a:ext>
              </a:extLst>
            </p:cNvPr>
            <p:cNvCxnSpPr>
              <a:cxnSpLocks/>
            </p:cNvCxnSpPr>
            <p:nvPr/>
          </p:nvCxnSpPr>
          <p:spPr>
            <a:xfrm flipH="1">
              <a:off x="6474755" y="45285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5BF33994-6E7A-4D28-83FC-CC3919D3ADE9}"/>
                </a:ext>
              </a:extLst>
            </p:cNvPr>
            <p:cNvSpPr/>
            <p:nvPr/>
          </p:nvSpPr>
          <p:spPr>
            <a:xfrm flipH="1">
              <a:off x="6387687" y="44921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extBox 55">
              <a:extLst>
                <a:ext uri="{FF2B5EF4-FFF2-40B4-BE49-F238E27FC236}">
                  <a16:creationId xmlns:a16="http://schemas.microsoft.com/office/drawing/2014/main" id="{40062A0B-3906-4DC7-9D11-176373E33C25}"/>
                </a:ext>
              </a:extLst>
            </p:cNvPr>
            <p:cNvSpPr txBox="1"/>
            <p:nvPr/>
          </p:nvSpPr>
          <p:spPr>
            <a:xfrm flipH="1">
              <a:off x="5873125" y="4452071"/>
              <a:ext cx="441146" cy="584775"/>
            </a:xfrm>
            <a:prstGeom prst="rect">
              <a:avLst/>
            </a:prstGeom>
            <a:noFill/>
          </p:spPr>
          <p:txBody>
            <a:bodyPr wrap="none" rtlCol="0">
              <a:spAutoFit/>
            </a:bodyPr>
            <a:lstStyle/>
            <a:p>
              <a:r>
                <a:rPr lang="en-US" sz="3200" dirty="0">
                  <a:latin typeface="+mn-lt"/>
                </a:rPr>
                <a:t>E</a:t>
              </a:r>
            </a:p>
          </p:txBody>
        </p:sp>
        <p:sp>
          <p:nvSpPr>
            <p:cNvPr id="57" name="Rectangle 56">
              <a:extLst>
                <a:ext uri="{FF2B5EF4-FFF2-40B4-BE49-F238E27FC236}">
                  <a16:creationId xmlns:a16="http://schemas.microsoft.com/office/drawing/2014/main" id="{C231A723-B09D-49E8-99B2-74ED9EDC87D2}"/>
                </a:ext>
              </a:extLst>
            </p:cNvPr>
            <p:cNvSpPr/>
            <p:nvPr/>
          </p:nvSpPr>
          <p:spPr>
            <a:xfrm flipH="1">
              <a:off x="7107848" y="45865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58" name="Group 57">
              <a:extLst>
                <a:ext uri="{FF2B5EF4-FFF2-40B4-BE49-F238E27FC236}">
                  <a16:creationId xmlns:a16="http://schemas.microsoft.com/office/drawing/2014/main" id="{9F018052-BF12-4809-8B83-6487A5497CD3}"/>
                </a:ext>
              </a:extLst>
            </p:cNvPr>
            <p:cNvGrpSpPr/>
            <p:nvPr/>
          </p:nvGrpSpPr>
          <p:grpSpPr>
            <a:xfrm>
              <a:off x="8168841" y="1334809"/>
              <a:ext cx="3591720" cy="4920447"/>
              <a:chOff x="7395835" y="1268188"/>
              <a:chExt cx="3591720" cy="4920447"/>
            </a:xfrm>
          </p:grpSpPr>
          <p:grpSp>
            <p:nvGrpSpPr>
              <p:cNvPr id="59" name="Group 58">
                <a:extLst>
                  <a:ext uri="{FF2B5EF4-FFF2-40B4-BE49-F238E27FC236}">
                    <a16:creationId xmlns:a16="http://schemas.microsoft.com/office/drawing/2014/main" id="{2D13EB4C-A9F7-4347-8674-3401CCDB3039}"/>
                  </a:ext>
                </a:extLst>
              </p:cNvPr>
              <p:cNvGrpSpPr/>
              <p:nvPr/>
            </p:nvGrpSpPr>
            <p:grpSpPr>
              <a:xfrm>
                <a:off x="7395835" y="1268188"/>
                <a:ext cx="3591720" cy="3697807"/>
                <a:chOff x="6813083" y="1104029"/>
                <a:chExt cx="3591720" cy="3697807"/>
              </a:xfrm>
            </p:grpSpPr>
            <p:cxnSp>
              <p:nvCxnSpPr>
                <p:cNvPr id="72" name="Straight Connector 71">
                  <a:extLst>
                    <a:ext uri="{FF2B5EF4-FFF2-40B4-BE49-F238E27FC236}">
                      <a16:creationId xmlns:a16="http://schemas.microsoft.com/office/drawing/2014/main" id="{984187A8-0023-473A-81F4-A61473A50C82}"/>
                    </a:ext>
                  </a:extLst>
                </p:cNvPr>
                <p:cNvCxnSpPr>
                  <a:cxnSpLocks/>
                  <a:endCxn id="76"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3" name="Group 72">
                  <a:extLst>
                    <a:ext uri="{FF2B5EF4-FFF2-40B4-BE49-F238E27FC236}">
                      <a16:creationId xmlns:a16="http://schemas.microsoft.com/office/drawing/2014/main" id="{26393B03-AF26-4338-95A5-8618137E566B}"/>
                    </a:ext>
                  </a:extLst>
                </p:cNvPr>
                <p:cNvGrpSpPr/>
                <p:nvPr/>
              </p:nvGrpSpPr>
              <p:grpSpPr>
                <a:xfrm>
                  <a:off x="6813083" y="1104029"/>
                  <a:ext cx="3591720" cy="3697807"/>
                  <a:chOff x="4342729" y="2315973"/>
                  <a:chExt cx="3591720" cy="3697807"/>
                </a:xfrm>
              </p:grpSpPr>
              <p:sp>
                <p:nvSpPr>
                  <p:cNvPr id="74" name="Oval 73">
                    <a:extLst>
                      <a:ext uri="{FF2B5EF4-FFF2-40B4-BE49-F238E27FC236}">
                        <a16:creationId xmlns:a16="http://schemas.microsoft.com/office/drawing/2014/main" id="{702CF2D0-CDFD-4D5F-920B-9E6284A46441}"/>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5" name="Straight Connector 74">
                    <a:extLst>
                      <a:ext uri="{FF2B5EF4-FFF2-40B4-BE49-F238E27FC236}">
                        <a16:creationId xmlns:a16="http://schemas.microsoft.com/office/drawing/2014/main" id="{7AC17EDC-6058-47D0-887D-235CEB339B4C}"/>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4A6F723A-7733-44CF-97E1-B35475432E2E}"/>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7" name="Straight Connector 76">
                    <a:extLst>
                      <a:ext uri="{FF2B5EF4-FFF2-40B4-BE49-F238E27FC236}">
                        <a16:creationId xmlns:a16="http://schemas.microsoft.com/office/drawing/2014/main" id="{003B7A72-8CBF-49D9-BC49-CBC5095664C8}"/>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8" name="Oval 77">
                    <a:extLst>
                      <a:ext uri="{FF2B5EF4-FFF2-40B4-BE49-F238E27FC236}">
                        <a16:creationId xmlns:a16="http://schemas.microsoft.com/office/drawing/2014/main" id="{D0E7114B-FE33-410E-8947-D58AE59FF6FD}"/>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89AFEA93-A10F-4B68-B8BF-FE6392A27371}"/>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80" name="TextBox 79">
                    <a:extLst>
                      <a:ext uri="{FF2B5EF4-FFF2-40B4-BE49-F238E27FC236}">
                        <a16:creationId xmlns:a16="http://schemas.microsoft.com/office/drawing/2014/main" id="{583E0560-5676-461E-948E-CB7281744815}"/>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81" name="TextBox 80">
                    <a:extLst>
                      <a:ext uri="{FF2B5EF4-FFF2-40B4-BE49-F238E27FC236}">
                        <a16:creationId xmlns:a16="http://schemas.microsoft.com/office/drawing/2014/main" id="{F53074CA-BCFD-4DD2-904D-EDC10D2A1556}"/>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82" name="Rectangle 81">
                    <a:extLst>
                      <a:ext uri="{FF2B5EF4-FFF2-40B4-BE49-F238E27FC236}">
                        <a16:creationId xmlns:a16="http://schemas.microsoft.com/office/drawing/2014/main" id="{4D90969E-5DBA-469F-93EF-EDDB43E3B9CC}"/>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83" name="Rectangle 82">
                    <a:extLst>
                      <a:ext uri="{FF2B5EF4-FFF2-40B4-BE49-F238E27FC236}">
                        <a16:creationId xmlns:a16="http://schemas.microsoft.com/office/drawing/2014/main" id="{3C41C0AB-B2F4-41EF-BB70-600F0885A304}"/>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60" name="AD">
                <a:extLst>
                  <a:ext uri="{FF2B5EF4-FFF2-40B4-BE49-F238E27FC236}">
                    <a16:creationId xmlns:a16="http://schemas.microsoft.com/office/drawing/2014/main" id="{BEBD4141-D251-4AA5-9578-85992C8BE7D3}"/>
                  </a:ext>
                </a:extLst>
              </p:cNvPr>
              <p:cNvCxnSpPr>
                <a:cxnSpLocks/>
                <a:stCxn id="74" idx="5"/>
                <a:endCxn id="67"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1" name="BD">
                <a:extLst>
                  <a:ext uri="{FF2B5EF4-FFF2-40B4-BE49-F238E27FC236}">
                    <a16:creationId xmlns:a16="http://schemas.microsoft.com/office/drawing/2014/main" id="{143F4A19-37D7-4C71-86D0-8525EED90804}"/>
                  </a:ext>
                </a:extLst>
              </p:cNvPr>
              <p:cNvCxnSpPr>
                <a:cxnSpLocks/>
                <a:endCxn id="67"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2" name="3CM">
                <a:extLst>
                  <a:ext uri="{FF2B5EF4-FFF2-40B4-BE49-F238E27FC236}">
                    <a16:creationId xmlns:a16="http://schemas.microsoft.com/office/drawing/2014/main" id="{6D321682-800B-4713-8459-C3C5E09C6E95}"/>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63" name="3cm">
                <a:extLst>
                  <a:ext uri="{FF2B5EF4-FFF2-40B4-BE49-F238E27FC236}">
                    <a16:creationId xmlns:a16="http://schemas.microsoft.com/office/drawing/2014/main" id="{CEC8EBAE-57A4-4094-99D7-EE28D685A2A6}"/>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64" name="=2">
                <a:extLst>
                  <a:ext uri="{FF2B5EF4-FFF2-40B4-BE49-F238E27FC236}">
                    <a16:creationId xmlns:a16="http://schemas.microsoft.com/office/drawing/2014/main" id="{5193BB21-92E1-4B9E-BAAE-F549BCE818A5}"/>
                  </a:ext>
                </a:extLst>
              </p:cNvPr>
              <p:cNvGrpSpPr/>
              <p:nvPr/>
            </p:nvGrpSpPr>
            <p:grpSpPr>
              <a:xfrm>
                <a:off x="9855779" y="5120850"/>
                <a:ext cx="79361" cy="86674"/>
                <a:chOff x="9639879" y="4924000"/>
                <a:chExt cx="79361" cy="86674"/>
              </a:xfrm>
            </p:grpSpPr>
            <p:cxnSp>
              <p:nvCxnSpPr>
                <p:cNvPr id="70" name="Straight Connector 69">
                  <a:extLst>
                    <a:ext uri="{FF2B5EF4-FFF2-40B4-BE49-F238E27FC236}">
                      <a16:creationId xmlns:a16="http://schemas.microsoft.com/office/drawing/2014/main" id="{AE13920F-5C09-40E1-8170-B41C7D4B7EFD}"/>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108C6ED0-00E3-4047-9159-3EBF244888C4}"/>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5" name="=1">
                <a:extLst>
                  <a:ext uri="{FF2B5EF4-FFF2-40B4-BE49-F238E27FC236}">
                    <a16:creationId xmlns:a16="http://schemas.microsoft.com/office/drawing/2014/main" id="{DA2EBC70-3FEB-4F44-872A-78FFD6BA952E}"/>
                  </a:ext>
                </a:extLst>
              </p:cNvPr>
              <p:cNvGrpSpPr/>
              <p:nvPr/>
            </p:nvGrpSpPr>
            <p:grpSpPr>
              <a:xfrm>
                <a:off x="8913433" y="5043702"/>
                <a:ext cx="75152" cy="89529"/>
                <a:chOff x="8761033" y="4891302"/>
                <a:chExt cx="75152" cy="89529"/>
              </a:xfrm>
            </p:grpSpPr>
            <p:cxnSp>
              <p:nvCxnSpPr>
                <p:cNvPr id="68" name="Straight Connector 67">
                  <a:extLst>
                    <a:ext uri="{FF2B5EF4-FFF2-40B4-BE49-F238E27FC236}">
                      <a16:creationId xmlns:a16="http://schemas.microsoft.com/office/drawing/2014/main" id="{066C2F27-DE82-40AC-8905-29A377110E8D}"/>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2F6A6B55-3B36-4941-BE54-B0CC99A4D6BC}"/>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6" name="TextBox 65">
                <a:extLst>
                  <a:ext uri="{FF2B5EF4-FFF2-40B4-BE49-F238E27FC236}">
                    <a16:creationId xmlns:a16="http://schemas.microsoft.com/office/drawing/2014/main" id="{309016D6-5913-4355-8C25-4115E4AA0178}"/>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67" name="D">
                <a:extLst>
                  <a:ext uri="{FF2B5EF4-FFF2-40B4-BE49-F238E27FC236}">
                    <a16:creationId xmlns:a16="http://schemas.microsoft.com/office/drawing/2014/main" id="{A14C2012-EF91-4865-926C-12D1C0306BB3}"/>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ustDataLst>
      <p:tags r:id="rId1"/>
    </p:custDataLst>
    <p:extLst>
      <p:ext uri="{BB962C8B-B14F-4D97-AF65-F5344CB8AC3E}">
        <p14:creationId xmlns:p14="http://schemas.microsoft.com/office/powerpoint/2010/main" val="3938256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animEffect transition="in" filter="fade">
                                      <p:cBhvr>
                                        <p:cTn id="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457200">
              <a:buSzPts val="6000"/>
              <a:defRPr sz="3200">
                <a:solidFill>
                  <a:schemeClr val="bg1"/>
                </a:solidFill>
                <a:latin typeface="Comic Sans MS"/>
              </a:defRPr>
            </a:lvl2pPr>
          </a:lstStyle>
          <a:p>
            <a:pPr lvl="1"/>
            <a:r>
              <a:rPr lang="fr-FR" b="1" dirty="0">
                <a:sym typeface="Comic Sans MS"/>
              </a:rPr>
              <a:t>Utilisez votre figure pour nommer.</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2" y="2118074"/>
            <a:ext cx="7827055" cy="2130550"/>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342900" indent="0" defTabSz="457200" eaLnBrk="1" latinLnBrk="0" hangingPunct="1">
              <a:spcAft>
                <a:spcPts val="800"/>
              </a:spcAft>
              <a:buClr>
                <a:schemeClr val="accent1"/>
              </a:buClr>
              <a:buSzPct val="115000"/>
              <a:buNone/>
              <a:defRPr sz="3200" kern="1200">
                <a:solidFill>
                  <a:schemeClr val="tx1">
                    <a:lumMod val="75000"/>
                    <a:lumOff val="25000"/>
                  </a:schemeClr>
                </a:solidFill>
                <a:effectLst/>
                <a:latin typeface="+mj-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fr-FR" dirty="0"/>
              <a:t>Les angles à la base du triangle ABD</a:t>
            </a:r>
          </a:p>
        </p:txBody>
      </p:sp>
      <p:sp>
        <p:nvSpPr>
          <p:cNvPr id="49" name="Rectangle: Rounded Corners 48">
            <a:extLst>
              <a:ext uri="{FF2B5EF4-FFF2-40B4-BE49-F238E27FC236}">
                <a16:creationId xmlns:a16="http://schemas.microsoft.com/office/drawing/2014/main" id="{7BD01BB7-3F02-4E07-97F2-0856D7981A38}"/>
              </a:ext>
            </a:extLst>
          </p:cNvPr>
          <p:cNvSpPr/>
          <p:nvPr/>
        </p:nvSpPr>
        <p:spPr>
          <a:xfrm>
            <a:off x="561786" y="2972461"/>
            <a:ext cx="5520766" cy="1154708"/>
          </a:xfrm>
          <a:prstGeom prst="roundRect">
            <a:avLst/>
          </a:prstGeom>
          <a:ln w="12700">
            <a:solidFill>
              <a:schemeClr val="tx1">
                <a:lumMod val="75000"/>
                <a:lumOff val="25000"/>
              </a:schemeClr>
            </a:solidFill>
          </a:ln>
        </p:spPr>
        <p:txBody>
          <a:bodyPr vert="horz" lIns="91440" tIns="45720" rIns="91440" bIns="45720" rtlCol="0" anchor="ctr">
            <a:noAutofit/>
          </a:bodyPr>
          <a:lstStyle/>
          <a:p>
            <a:pPr marL="182880" defTabSz="457200">
              <a:buClr>
                <a:schemeClr val="accent1"/>
              </a:buClr>
              <a:buSzPct val="115000"/>
            </a:pPr>
            <a:endParaRPr lang="en-US" sz="3200" kern="1200" dirty="0">
              <a:solidFill>
                <a:schemeClr val="tx1">
                  <a:lumMod val="75000"/>
                  <a:lumOff val="25000"/>
                </a:schemeClr>
              </a:solidFill>
              <a:latin typeface="+mj-lt"/>
              <a:cs typeface="Calibri" panose="020F0502020204030204" pitchFamily="34" charset="0"/>
            </a:endParaRPr>
          </a:p>
          <a:p>
            <a:pPr marL="182880" defTabSz="457200">
              <a:buClr>
                <a:schemeClr val="accent1"/>
              </a:buClr>
              <a:buSzPct val="115000"/>
            </a:pPr>
            <a:r>
              <a:rPr lang="en-US" sz="3200" b="1" kern="1200" dirty="0">
                <a:solidFill>
                  <a:schemeClr val="tx1">
                    <a:lumMod val="75000"/>
                    <a:lumOff val="25000"/>
                  </a:schemeClr>
                </a:solidFill>
                <a:latin typeface="+mj-lt"/>
                <a:cs typeface="Calibri" panose="020F0502020204030204" pitchFamily="34" charset="0"/>
              </a:rPr>
              <a:t>_____</a:t>
            </a:r>
            <a:r>
              <a:rPr lang="en-US" sz="3200" kern="1200" dirty="0">
                <a:solidFill>
                  <a:schemeClr val="tx1">
                    <a:lumMod val="75000"/>
                    <a:lumOff val="25000"/>
                  </a:schemeClr>
                </a:solidFill>
                <a:latin typeface="+mj-lt"/>
                <a:cs typeface="Calibri" panose="020F0502020204030204" pitchFamily="34" charset="0"/>
              </a:rPr>
              <a:t>    </a:t>
            </a:r>
            <a:r>
              <a:rPr lang="fr-FR" sz="3200" kern="1200" dirty="0">
                <a:solidFill>
                  <a:schemeClr val="tx1">
                    <a:lumMod val="75000"/>
                    <a:lumOff val="25000"/>
                  </a:schemeClr>
                </a:solidFill>
                <a:latin typeface="+mj-lt"/>
                <a:cs typeface="Calibri" panose="020F0502020204030204" pitchFamily="34" charset="0"/>
              </a:rPr>
              <a:t>et </a:t>
            </a:r>
            <a:r>
              <a:rPr lang="en-US" sz="3200" kern="1200" dirty="0">
                <a:solidFill>
                  <a:schemeClr val="tx1">
                    <a:lumMod val="75000"/>
                    <a:lumOff val="25000"/>
                  </a:schemeClr>
                </a:solidFill>
                <a:latin typeface="+mj-lt"/>
                <a:cs typeface="Calibri" panose="020F0502020204030204" pitchFamily="34" charset="0"/>
              </a:rPr>
              <a:t>     </a:t>
            </a:r>
            <a:r>
              <a:rPr lang="en-US" sz="3200" b="1" kern="1200" dirty="0">
                <a:solidFill>
                  <a:schemeClr val="tx1">
                    <a:lumMod val="75000"/>
                    <a:lumOff val="25000"/>
                  </a:schemeClr>
                </a:solidFill>
                <a:latin typeface="+mj-lt"/>
                <a:cs typeface="Calibri" panose="020F0502020204030204" pitchFamily="34" charset="0"/>
              </a:rPr>
              <a:t>_____</a:t>
            </a:r>
          </a:p>
        </p:txBody>
      </p:sp>
      <mc:AlternateContent xmlns:mc="http://schemas.openxmlformats.org/markup-compatibility/2006" xmlns:a14="http://schemas.microsoft.com/office/drawing/2010/main">
        <mc:Choice Requires="a14">
          <p:sp>
            <p:nvSpPr>
              <p:cNvPr id="50" name="Rectangle: Rounded Corners 49">
                <a:extLst>
                  <a:ext uri="{FF2B5EF4-FFF2-40B4-BE49-F238E27FC236}">
                    <a16:creationId xmlns:a16="http://schemas.microsoft.com/office/drawing/2014/main" id="{F0A82289-DDA1-4A88-935B-755024A47D10}"/>
                  </a:ext>
                </a:extLst>
              </p:cNvPr>
              <p:cNvSpPr/>
              <p:nvPr/>
            </p:nvSpPr>
            <p:spPr>
              <a:xfrm>
                <a:off x="718873" y="3116939"/>
                <a:ext cx="1678338" cy="91391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chemeClr val="bg1"/>
                              </a:solidFill>
                              <a:latin typeface="Cambria Math" panose="02040503050406030204" pitchFamily="18" charset="0"/>
                            </a:rPr>
                          </m:ctrlPr>
                        </m:accPr>
                        <m:e>
                          <m:r>
                            <a:rPr lang="en-US" sz="3200" b="1">
                              <a:solidFill>
                                <a:schemeClr val="bg1"/>
                              </a:solidFill>
                              <a:latin typeface="Cambria Math" panose="02040503050406030204" pitchFamily="18" charset="0"/>
                            </a:rPr>
                            <m:t>𝑫𝑩𝑨</m:t>
                          </m:r>
                        </m:e>
                      </m:acc>
                    </m:oMath>
                  </m:oMathPara>
                </a14:m>
                <a:endParaRPr lang="en-US" sz="3200" b="1" dirty="0">
                  <a:solidFill>
                    <a:schemeClr val="bg1"/>
                  </a:solidFill>
                  <a:latin typeface="+mj-lt"/>
                </a:endParaRPr>
              </a:p>
            </p:txBody>
          </p:sp>
        </mc:Choice>
        <mc:Fallback xmlns="">
          <p:sp>
            <p:nvSpPr>
              <p:cNvPr id="50" name="Rectangle: Rounded Corners 49">
                <a:extLst>
                  <a:ext uri="{FF2B5EF4-FFF2-40B4-BE49-F238E27FC236}">
                    <a16:creationId xmlns:a16="http://schemas.microsoft.com/office/drawing/2014/main" id="{F0A82289-DDA1-4A88-935B-755024A47D10}"/>
                  </a:ext>
                </a:extLst>
              </p:cNvPr>
              <p:cNvSpPr>
                <a:spLocks noRot="1" noChangeAspect="1" noMove="1" noResize="1" noEditPoints="1" noAdjustHandles="1" noChangeArrowheads="1" noChangeShapeType="1" noTextEdit="1"/>
              </p:cNvSpPr>
              <p:nvPr/>
            </p:nvSpPr>
            <p:spPr>
              <a:xfrm>
                <a:off x="718873" y="3116939"/>
                <a:ext cx="1678338" cy="913916"/>
              </a:xfrm>
              <a:prstGeom prst="roundRect">
                <a:avLst/>
              </a:prstGeom>
              <a:blipFill>
                <a:blip r:embed="rId4"/>
                <a:stretch>
                  <a:fillRect/>
                </a:stretch>
              </a:blipFill>
              <a:ln w="5715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Rectangle: Rounded Corners 50">
                <a:extLst>
                  <a:ext uri="{FF2B5EF4-FFF2-40B4-BE49-F238E27FC236}">
                    <a16:creationId xmlns:a16="http://schemas.microsoft.com/office/drawing/2014/main" id="{61175571-9EC4-46A0-8CB9-5469A93ED08F}"/>
                  </a:ext>
                </a:extLst>
              </p:cNvPr>
              <p:cNvSpPr/>
              <p:nvPr/>
            </p:nvSpPr>
            <p:spPr>
              <a:xfrm>
                <a:off x="3672030" y="3116939"/>
                <a:ext cx="1678338" cy="91391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chemeClr val="bg1"/>
                              </a:solidFill>
                              <a:latin typeface="Cambria Math" panose="02040503050406030204" pitchFamily="18" charset="0"/>
                            </a:rPr>
                          </m:ctrlPr>
                        </m:accPr>
                        <m:e>
                          <m:r>
                            <a:rPr lang="en-US" sz="3200" b="1">
                              <a:solidFill>
                                <a:schemeClr val="bg1"/>
                              </a:solidFill>
                              <a:latin typeface="Cambria Math" panose="02040503050406030204" pitchFamily="18" charset="0"/>
                            </a:rPr>
                            <m:t>𝑫𝑨𝑩</m:t>
                          </m:r>
                        </m:e>
                      </m:acc>
                    </m:oMath>
                  </m:oMathPara>
                </a14:m>
                <a:endParaRPr lang="en-US" sz="3200" b="1" dirty="0">
                  <a:solidFill>
                    <a:schemeClr val="bg1"/>
                  </a:solidFill>
                  <a:latin typeface="+mj-lt"/>
                </a:endParaRPr>
              </a:p>
            </p:txBody>
          </p:sp>
        </mc:Choice>
        <mc:Fallback xmlns="">
          <p:sp>
            <p:nvSpPr>
              <p:cNvPr id="51" name="Rectangle: Rounded Corners 50">
                <a:extLst>
                  <a:ext uri="{FF2B5EF4-FFF2-40B4-BE49-F238E27FC236}">
                    <a16:creationId xmlns:a16="http://schemas.microsoft.com/office/drawing/2014/main" id="{61175571-9EC4-46A0-8CB9-5469A93ED08F}"/>
                  </a:ext>
                </a:extLst>
              </p:cNvPr>
              <p:cNvSpPr>
                <a:spLocks noRot="1" noChangeAspect="1" noMove="1" noResize="1" noEditPoints="1" noAdjustHandles="1" noChangeArrowheads="1" noChangeShapeType="1" noTextEdit="1"/>
              </p:cNvSpPr>
              <p:nvPr/>
            </p:nvSpPr>
            <p:spPr>
              <a:xfrm>
                <a:off x="3672030" y="3116939"/>
                <a:ext cx="1678338" cy="913916"/>
              </a:xfrm>
              <a:prstGeom prst="roundRect">
                <a:avLst/>
              </a:prstGeom>
              <a:blipFill>
                <a:blip r:embed="rId5"/>
                <a:stretch>
                  <a:fillRect/>
                </a:stretch>
              </a:blipFill>
              <a:ln w="57150">
                <a:noFill/>
              </a:ln>
            </p:spPr>
            <p:txBody>
              <a:bodyPr/>
              <a:lstStyle/>
              <a:p>
                <a:r>
                  <a:rPr lang="en-US">
                    <a:noFill/>
                  </a:rPr>
                  <a:t> </a:t>
                </a:r>
              </a:p>
            </p:txBody>
          </p:sp>
        </mc:Fallback>
      </mc:AlternateContent>
      <p:grpSp>
        <p:nvGrpSpPr>
          <p:cNvPr id="52" name="Group 51">
            <a:extLst>
              <a:ext uri="{FF2B5EF4-FFF2-40B4-BE49-F238E27FC236}">
                <a16:creationId xmlns:a16="http://schemas.microsoft.com/office/drawing/2014/main" id="{B7AEC406-570D-4528-89D4-83EBE93BE7BD}"/>
              </a:ext>
            </a:extLst>
          </p:cNvPr>
          <p:cNvGrpSpPr/>
          <p:nvPr/>
        </p:nvGrpSpPr>
        <p:grpSpPr>
          <a:xfrm>
            <a:off x="5720725" y="1182409"/>
            <a:ext cx="5887436" cy="4920447"/>
            <a:chOff x="5873125" y="1334809"/>
            <a:chExt cx="5887436" cy="4920447"/>
          </a:xfrm>
        </p:grpSpPr>
        <p:sp>
          <p:nvSpPr>
            <p:cNvPr id="53" name="Rectangle 52">
              <a:extLst>
                <a:ext uri="{FF2B5EF4-FFF2-40B4-BE49-F238E27FC236}">
                  <a16:creationId xmlns:a16="http://schemas.microsoft.com/office/drawing/2014/main" id="{BE52DB61-9304-471D-B7B3-DC1FCBCC2C29}"/>
                </a:ext>
              </a:extLst>
            </p:cNvPr>
            <p:cNvSpPr/>
            <p:nvPr/>
          </p:nvSpPr>
          <p:spPr>
            <a:xfrm>
              <a:off x="8921422" y="42795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4" name="Straight Connector 53">
              <a:extLst>
                <a:ext uri="{FF2B5EF4-FFF2-40B4-BE49-F238E27FC236}">
                  <a16:creationId xmlns:a16="http://schemas.microsoft.com/office/drawing/2014/main" id="{D40159A1-5030-4EE2-8C3C-3ADDB241EC69}"/>
                </a:ext>
              </a:extLst>
            </p:cNvPr>
            <p:cNvCxnSpPr>
              <a:cxnSpLocks/>
              <a:endCxn id="56" idx="1"/>
            </p:cNvCxnSpPr>
            <p:nvPr/>
          </p:nvCxnSpPr>
          <p:spPr>
            <a:xfrm flipH="1">
              <a:off x="6485986" y="17796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29B120D4-D8C6-4BA9-A540-52C7AE9F19B4}"/>
                </a:ext>
              </a:extLst>
            </p:cNvPr>
            <p:cNvCxnSpPr>
              <a:cxnSpLocks/>
            </p:cNvCxnSpPr>
            <p:nvPr/>
          </p:nvCxnSpPr>
          <p:spPr>
            <a:xfrm flipH="1">
              <a:off x="6474755" y="45285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B670880D-3B4D-4D55-A88A-C439F2E40C8A}"/>
                </a:ext>
              </a:extLst>
            </p:cNvPr>
            <p:cNvSpPr/>
            <p:nvPr/>
          </p:nvSpPr>
          <p:spPr>
            <a:xfrm flipH="1">
              <a:off x="6387687" y="44921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AC1DB4E6-2E17-4119-8342-9DE95A443B53}"/>
                </a:ext>
              </a:extLst>
            </p:cNvPr>
            <p:cNvSpPr txBox="1"/>
            <p:nvPr/>
          </p:nvSpPr>
          <p:spPr>
            <a:xfrm flipH="1">
              <a:off x="5873125" y="4452071"/>
              <a:ext cx="441146" cy="584775"/>
            </a:xfrm>
            <a:prstGeom prst="rect">
              <a:avLst/>
            </a:prstGeom>
            <a:noFill/>
          </p:spPr>
          <p:txBody>
            <a:bodyPr wrap="none" rtlCol="0">
              <a:spAutoFit/>
            </a:bodyPr>
            <a:lstStyle/>
            <a:p>
              <a:r>
                <a:rPr lang="en-US" sz="3200" dirty="0">
                  <a:latin typeface="+mn-lt"/>
                </a:rPr>
                <a:t>E</a:t>
              </a:r>
            </a:p>
          </p:txBody>
        </p:sp>
        <p:sp>
          <p:nvSpPr>
            <p:cNvPr id="58" name="Rectangle 57">
              <a:extLst>
                <a:ext uri="{FF2B5EF4-FFF2-40B4-BE49-F238E27FC236}">
                  <a16:creationId xmlns:a16="http://schemas.microsoft.com/office/drawing/2014/main" id="{78945F8C-F243-4266-BEB4-F97CC6B2715E}"/>
                </a:ext>
              </a:extLst>
            </p:cNvPr>
            <p:cNvSpPr/>
            <p:nvPr/>
          </p:nvSpPr>
          <p:spPr>
            <a:xfrm flipH="1">
              <a:off x="7107848" y="45865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59" name="Group 58">
              <a:extLst>
                <a:ext uri="{FF2B5EF4-FFF2-40B4-BE49-F238E27FC236}">
                  <a16:creationId xmlns:a16="http://schemas.microsoft.com/office/drawing/2014/main" id="{886C74D8-015A-413A-8DD0-4380E7400D95}"/>
                </a:ext>
              </a:extLst>
            </p:cNvPr>
            <p:cNvGrpSpPr/>
            <p:nvPr/>
          </p:nvGrpSpPr>
          <p:grpSpPr>
            <a:xfrm>
              <a:off x="8168841" y="1334809"/>
              <a:ext cx="3591720" cy="4920447"/>
              <a:chOff x="7395835" y="1268188"/>
              <a:chExt cx="3591720" cy="4920447"/>
            </a:xfrm>
          </p:grpSpPr>
          <p:grpSp>
            <p:nvGrpSpPr>
              <p:cNvPr id="60" name="Group 59">
                <a:extLst>
                  <a:ext uri="{FF2B5EF4-FFF2-40B4-BE49-F238E27FC236}">
                    <a16:creationId xmlns:a16="http://schemas.microsoft.com/office/drawing/2014/main" id="{F332AB97-27F1-43BC-BBDE-86CE04665754}"/>
                  </a:ext>
                </a:extLst>
              </p:cNvPr>
              <p:cNvGrpSpPr/>
              <p:nvPr/>
            </p:nvGrpSpPr>
            <p:grpSpPr>
              <a:xfrm>
                <a:off x="7395835" y="1268188"/>
                <a:ext cx="3591720" cy="3697807"/>
                <a:chOff x="6813083" y="1104029"/>
                <a:chExt cx="3591720" cy="3697807"/>
              </a:xfrm>
            </p:grpSpPr>
            <p:cxnSp>
              <p:nvCxnSpPr>
                <p:cNvPr id="73" name="Straight Connector 72">
                  <a:extLst>
                    <a:ext uri="{FF2B5EF4-FFF2-40B4-BE49-F238E27FC236}">
                      <a16:creationId xmlns:a16="http://schemas.microsoft.com/office/drawing/2014/main" id="{BE1421DC-551D-4439-A315-4ECD6BDA23FA}"/>
                    </a:ext>
                  </a:extLst>
                </p:cNvPr>
                <p:cNvCxnSpPr>
                  <a:cxnSpLocks/>
                  <a:endCxn id="77"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16761C2C-CDC8-4215-AFFC-5581249EC8C9}"/>
                    </a:ext>
                  </a:extLst>
                </p:cNvPr>
                <p:cNvGrpSpPr/>
                <p:nvPr/>
              </p:nvGrpSpPr>
              <p:grpSpPr>
                <a:xfrm>
                  <a:off x="6813083" y="1104029"/>
                  <a:ext cx="3591720" cy="3697807"/>
                  <a:chOff x="4342729" y="2315973"/>
                  <a:chExt cx="3591720" cy="3697807"/>
                </a:xfrm>
              </p:grpSpPr>
              <p:sp>
                <p:nvSpPr>
                  <p:cNvPr id="75" name="Oval 74">
                    <a:extLst>
                      <a:ext uri="{FF2B5EF4-FFF2-40B4-BE49-F238E27FC236}">
                        <a16:creationId xmlns:a16="http://schemas.microsoft.com/office/drawing/2014/main" id="{DE825359-588A-404B-AD8E-3599BD5D7868}"/>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6" name="Straight Connector 75">
                    <a:extLst>
                      <a:ext uri="{FF2B5EF4-FFF2-40B4-BE49-F238E27FC236}">
                        <a16:creationId xmlns:a16="http://schemas.microsoft.com/office/drawing/2014/main" id="{ED46F8E2-C7DA-462C-B937-5A0180DF731E}"/>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7" name="Oval 76">
                    <a:extLst>
                      <a:ext uri="{FF2B5EF4-FFF2-40B4-BE49-F238E27FC236}">
                        <a16:creationId xmlns:a16="http://schemas.microsoft.com/office/drawing/2014/main" id="{C795AA62-A7B0-4EEA-B4F3-5A26840AA01D}"/>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8" name="Straight Connector 77">
                    <a:extLst>
                      <a:ext uri="{FF2B5EF4-FFF2-40B4-BE49-F238E27FC236}">
                        <a16:creationId xmlns:a16="http://schemas.microsoft.com/office/drawing/2014/main" id="{E8D4CC69-90CA-4E36-9443-59925BAC734A}"/>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0E82F3F9-9A60-4493-9E8C-6534D5A40885}"/>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Box 79">
                    <a:extLst>
                      <a:ext uri="{FF2B5EF4-FFF2-40B4-BE49-F238E27FC236}">
                        <a16:creationId xmlns:a16="http://schemas.microsoft.com/office/drawing/2014/main" id="{7E890A9C-D9EA-47B7-965F-87E0AABD19BB}"/>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81" name="TextBox 80">
                    <a:extLst>
                      <a:ext uri="{FF2B5EF4-FFF2-40B4-BE49-F238E27FC236}">
                        <a16:creationId xmlns:a16="http://schemas.microsoft.com/office/drawing/2014/main" id="{7A07573C-C21B-418E-832B-69F4130BE282}"/>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82" name="TextBox 81">
                    <a:extLst>
                      <a:ext uri="{FF2B5EF4-FFF2-40B4-BE49-F238E27FC236}">
                        <a16:creationId xmlns:a16="http://schemas.microsoft.com/office/drawing/2014/main" id="{EE6B5357-A441-4D88-AA2D-8CBA5557E796}"/>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83" name="Rectangle 82">
                    <a:extLst>
                      <a:ext uri="{FF2B5EF4-FFF2-40B4-BE49-F238E27FC236}">
                        <a16:creationId xmlns:a16="http://schemas.microsoft.com/office/drawing/2014/main" id="{54104293-F649-44EA-AAB2-AAB94AB0C56A}"/>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84" name="Rectangle 83">
                    <a:extLst>
                      <a:ext uri="{FF2B5EF4-FFF2-40B4-BE49-F238E27FC236}">
                        <a16:creationId xmlns:a16="http://schemas.microsoft.com/office/drawing/2014/main" id="{8A7A1D92-E422-4303-9F84-DA7E10208E63}"/>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61" name="AD">
                <a:extLst>
                  <a:ext uri="{FF2B5EF4-FFF2-40B4-BE49-F238E27FC236}">
                    <a16:creationId xmlns:a16="http://schemas.microsoft.com/office/drawing/2014/main" id="{A060AA6E-84B7-43FD-A971-26F821DD498D}"/>
                  </a:ext>
                </a:extLst>
              </p:cNvPr>
              <p:cNvCxnSpPr>
                <a:cxnSpLocks/>
                <a:stCxn id="75" idx="5"/>
                <a:endCxn id="68"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2" name="BD">
                <a:extLst>
                  <a:ext uri="{FF2B5EF4-FFF2-40B4-BE49-F238E27FC236}">
                    <a16:creationId xmlns:a16="http://schemas.microsoft.com/office/drawing/2014/main" id="{D6531075-941A-4473-B36C-6CADC59E1CCD}"/>
                  </a:ext>
                </a:extLst>
              </p:cNvPr>
              <p:cNvCxnSpPr>
                <a:cxnSpLocks/>
                <a:endCxn id="68"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3" name="3CM">
                <a:extLst>
                  <a:ext uri="{FF2B5EF4-FFF2-40B4-BE49-F238E27FC236}">
                    <a16:creationId xmlns:a16="http://schemas.microsoft.com/office/drawing/2014/main" id="{785806FC-A729-4925-B348-72908963158A}"/>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64" name="3cm">
                <a:extLst>
                  <a:ext uri="{FF2B5EF4-FFF2-40B4-BE49-F238E27FC236}">
                    <a16:creationId xmlns:a16="http://schemas.microsoft.com/office/drawing/2014/main" id="{C8EB97CB-9E7F-45ED-9BC5-13F4B0616DFB}"/>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65" name="=2">
                <a:extLst>
                  <a:ext uri="{FF2B5EF4-FFF2-40B4-BE49-F238E27FC236}">
                    <a16:creationId xmlns:a16="http://schemas.microsoft.com/office/drawing/2014/main" id="{1372054F-7713-4CCC-9E71-09F629EE9753}"/>
                  </a:ext>
                </a:extLst>
              </p:cNvPr>
              <p:cNvGrpSpPr/>
              <p:nvPr/>
            </p:nvGrpSpPr>
            <p:grpSpPr>
              <a:xfrm>
                <a:off x="9855779" y="5120850"/>
                <a:ext cx="79361" cy="86674"/>
                <a:chOff x="9639879" y="4924000"/>
                <a:chExt cx="79361" cy="86674"/>
              </a:xfrm>
            </p:grpSpPr>
            <p:cxnSp>
              <p:nvCxnSpPr>
                <p:cNvPr id="71" name="Straight Connector 70">
                  <a:extLst>
                    <a:ext uri="{FF2B5EF4-FFF2-40B4-BE49-F238E27FC236}">
                      <a16:creationId xmlns:a16="http://schemas.microsoft.com/office/drawing/2014/main" id="{D0A9CCC7-9D49-46D4-BC7B-00F2FF772755}"/>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1FF9A3EA-3724-4BCF-9880-55D2210E39F8}"/>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6" name="=1">
                <a:extLst>
                  <a:ext uri="{FF2B5EF4-FFF2-40B4-BE49-F238E27FC236}">
                    <a16:creationId xmlns:a16="http://schemas.microsoft.com/office/drawing/2014/main" id="{69B5CC48-09D9-497C-AD71-E9393E717BF7}"/>
                  </a:ext>
                </a:extLst>
              </p:cNvPr>
              <p:cNvGrpSpPr/>
              <p:nvPr/>
            </p:nvGrpSpPr>
            <p:grpSpPr>
              <a:xfrm>
                <a:off x="8913433" y="5043702"/>
                <a:ext cx="75152" cy="89529"/>
                <a:chOff x="8761033" y="4891302"/>
                <a:chExt cx="75152" cy="89529"/>
              </a:xfrm>
            </p:grpSpPr>
            <p:cxnSp>
              <p:nvCxnSpPr>
                <p:cNvPr id="69" name="Straight Connector 68">
                  <a:extLst>
                    <a:ext uri="{FF2B5EF4-FFF2-40B4-BE49-F238E27FC236}">
                      <a16:creationId xmlns:a16="http://schemas.microsoft.com/office/drawing/2014/main" id="{2B2D7030-5789-4292-81B0-2368CF3DDA2A}"/>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6087E300-9753-4038-B76B-93A7573D3EAA}"/>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7" name="TextBox 66">
                <a:extLst>
                  <a:ext uri="{FF2B5EF4-FFF2-40B4-BE49-F238E27FC236}">
                    <a16:creationId xmlns:a16="http://schemas.microsoft.com/office/drawing/2014/main" id="{961F06B9-F47C-463B-9807-0D292D0B3BFB}"/>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68" name="D">
                <a:extLst>
                  <a:ext uri="{FF2B5EF4-FFF2-40B4-BE49-F238E27FC236}">
                    <a16:creationId xmlns:a16="http://schemas.microsoft.com/office/drawing/2014/main" id="{635C3E50-6072-4E2D-B7BD-3BF1557F135C}"/>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ustDataLst>
      <p:tags r:id="rId1"/>
    </p:custDataLst>
    <p:extLst>
      <p:ext uri="{BB962C8B-B14F-4D97-AF65-F5344CB8AC3E}">
        <p14:creationId xmlns:p14="http://schemas.microsoft.com/office/powerpoint/2010/main" val="29404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49"/>
                                        </p:tgtEl>
                                        <p:attrNameLst>
                                          <p:attrName>stroke.color</p:attrName>
                                        </p:attrNameLst>
                                      </p:cBhvr>
                                      <p:to>
                                        <p:clrVal>
                                          <a:schemeClr val="bg1"/>
                                        </p:clrVal>
                                      </p:to>
                                    </p:set>
                                    <p:set>
                                      <p:cBhvr>
                                        <p:cTn id="7" dur="indefinite"/>
                                        <p:tgtEl>
                                          <p:spTgt spid="49"/>
                                        </p:tgtEl>
                                        <p:attrNameLst>
                                          <p:attrName>stroke.on</p:attrName>
                                        </p:attrNameLst>
                                      </p:cBhvr>
                                      <p:to>
                                        <p:strVal val="true"/>
                                      </p:to>
                                    </p:set>
                                  </p:childTnLst>
                                </p:cTn>
                              </p:par>
                              <p:par>
                                <p:cTn id="8" presetID="10" presetClass="entr" presetSubtype="0"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500"/>
                                        <p:tgtEl>
                                          <p:spTgt spid="5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457200">
              <a:buSzPts val="6000"/>
              <a:defRPr sz="3200">
                <a:solidFill>
                  <a:schemeClr val="bg1"/>
                </a:solidFill>
                <a:latin typeface="Comic Sans MS"/>
              </a:defRPr>
            </a:lvl2pPr>
          </a:lstStyle>
          <a:p>
            <a:pPr lvl="1"/>
            <a:r>
              <a:rPr lang="fr-FR" b="1" dirty="0">
                <a:sym typeface="Comic Sans MS"/>
              </a:rPr>
              <a:t>Utilisez votre figure pour nommer.</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2" y="2118074"/>
            <a:ext cx="7827055" cy="2130550"/>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342900" indent="0" defTabSz="457200" eaLnBrk="1" latinLnBrk="0" hangingPunct="1">
              <a:spcAft>
                <a:spcPts val="800"/>
              </a:spcAft>
              <a:buClr>
                <a:schemeClr val="accent1"/>
              </a:buClr>
              <a:buSzPct val="115000"/>
              <a:buNone/>
              <a:defRPr sz="3200" kern="1200">
                <a:solidFill>
                  <a:schemeClr val="tx1">
                    <a:lumMod val="75000"/>
                    <a:lumOff val="25000"/>
                  </a:schemeClr>
                </a:solidFill>
                <a:effectLst/>
                <a:latin typeface="+mj-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fr-FR" dirty="0"/>
              <a:t>Le sommet principal du triangle ACE</a:t>
            </a:r>
          </a:p>
        </p:txBody>
      </p:sp>
      <p:sp>
        <p:nvSpPr>
          <p:cNvPr id="49" name="Rectangle: Rounded Corners 48">
            <a:extLst>
              <a:ext uri="{FF2B5EF4-FFF2-40B4-BE49-F238E27FC236}">
                <a16:creationId xmlns:a16="http://schemas.microsoft.com/office/drawing/2014/main" id="{07698FE7-E3D5-4012-A513-699FE0175996}"/>
              </a:ext>
            </a:extLst>
          </p:cNvPr>
          <p:cNvSpPr/>
          <p:nvPr/>
        </p:nvSpPr>
        <p:spPr>
          <a:xfrm>
            <a:off x="2064182" y="3221480"/>
            <a:ext cx="2899725" cy="888267"/>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aseline="30000" dirty="0">
              <a:solidFill>
                <a:schemeClr val="bg2"/>
              </a:solidFill>
              <a:latin typeface="+mj-lt"/>
            </a:endParaRPr>
          </a:p>
          <a:p>
            <a:pPr algn="ctr"/>
            <a:r>
              <a:rPr lang="en-US" sz="3200" baseline="30000" dirty="0">
                <a:solidFill>
                  <a:schemeClr val="bg2"/>
                </a:solidFill>
                <a:latin typeface="+mj-lt"/>
              </a:rPr>
              <a:t>_________</a:t>
            </a:r>
          </a:p>
        </p:txBody>
      </p:sp>
      <p:sp>
        <p:nvSpPr>
          <p:cNvPr id="50" name="Rectangle: Rounded Corners 49">
            <a:extLst>
              <a:ext uri="{FF2B5EF4-FFF2-40B4-BE49-F238E27FC236}">
                <a16:creationId xmlns:a16="http://schemas.microsoft.com/office/drawing/2014/main" id="{052CDB65-CD99-42B2-86AF-E43B542A2DD1}"/>
              </a:ext>
            </a:extLst>
          </p:cNvPr>
          <p:cNvSpPr/>
          <p:nvPr/>
        </p:nvSpPr>
        <p:spPr>
          <a:xfrm>
            <a:off x="2053961" y="3218713"/>
            <a:ext cx="2909924" cy="908456"/>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A</a:t>
            </a:r>
          </a:p>
        </p:txBody>
      </p:sp>
      <p:grpSp>
        <p:nvGrpSpPr>
          <p:cNvPr id="51" name="Group 50">
            <a:extLst>
              <a:ext uri="{FF2B5EF4-FFF2-40B4-BE49-F238E27FC236}">
                <a16:creationId xmlns:a16="http://schemas.microsoft.com/office/drawing/2014/main" id="{D8D62C91-5E51-4071-BB5C-745342712A09}"/>
              </a:ext>
            </a:extLst>
          </p:cNvPr>
          <p:cNvGrpSpPr/>
          <p:nvPr/>
        </p:nvGrpSpPr>
        <p:grpSpPr>
          <a:xfrm>
            <a:off x="5720725" y="1182409"/>
            <a:ext cx="5887436" cy="4920447"/>
            <a:chOff x="5873125" y="1334809"/>
            <a:chExt cx="5887436" cy="4920447"/>
          </a:xfrm>
        </p:grpSpPr>
        <p:sp>
          <p:nvSpPr>
            <p:cNvPr id="52" name="Rectangle 51">
              <a:extLst>
                <a:ext uri="{FF2B5EF4-FFF2-40B4-BE49-F238E27FC236}">
                  <a16:creationId xmlns:a16="http://schemas.microsoft.com/office/drawing/2014/main" id="{3C07708A-4BD7-44F3-AFF8-AE1CB61425C5}"/>
                </a:ext>
              </a:extLst>
            </p:cNvPr>
            <p:cNvSpPr/>
            <p:nvPr/>
          </p:nvSpPr>
          <p:spPr>
            <a:xfrm>
              <a:off x="8921422" y="42795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3" name="Straight Connector 52">
              <a:extLst>
                <a:ext uri="{FF2B5EF4-FFF2-40B4-BE49-F238E27FC236}">
                  <a16:creationId xmlns:a16="http://schemas.microsoft.com/office/drawing/2014/main" id="{6FFC4125-4DA5-4573-806C-9217FA45F3A8}"/>
                </a:ext>
              </a:extLst>
            </p:cNvPr>
            <p:cNvCxnSpPr>
              <a:cxnSpLocks/>
              <a:endCxn id="55" idx="1"/>
            </p:cNvCxnSpPr>
            <p:nvPr/>
          </p:nvCxnSpPr>
          <p:spPr>
            <a:xfrm flipH="1">
              <a:off x="6485986" y="17796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80537DFD-28BD-4254-9A04-A0129794F4B1}"/>
                </a:ext>
              </a:extLst>
            </p:cNvPr>
            <p:cNvCxnSpPr>
              <a:cxnSpLocks/>
            </p:cNvCxnSpPr>
            <p:nvPr/>
          </p:nvCxnSpPr>
          <p:spPr>
            <a:xfrm flipH="1">
              <a:off x="6474755" y="45285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732D4982-DDB9-4D34-96F1-C12C6D77DACB}"/>
                </a:ext>
              </a:extLst>
            </p:cNvPr>
            <p:cNvSpPr/>
            <p:nvPr/>
          </p:nvSpPr>
          <p:spPr>
            <a:xfrm flipH="1">
              <a:off x="6387687" y="44921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extBox 55">
              <a:extLst>
                <a:ext uri="{FF2B5EF4-FFF2-40B4-BE49-F238E27FC236}">
                  <a16:creationId xmlns:a16="http://schemas.microsoft.com/office/drawing/2014/main" id="{2EA5C93D-0B00-47EC-8ADB-99CA5ACA9DFF}"/>
                </a:ext>
              </a:extLst>
            </p:cNvPr>
            <p:cNvSpPr txBox="1"/>
            <p:nvPr/>
          </p:nvSpPr>
          <p:spPr>
            <a:xfrm flipH="1">
              <a:off x="5873125" y="4452071"/>
              <a:ext cx="441146" cy="584775"/>
            </a:xfrm>
            <a:prstGeom prst="rect">
              <a:avLst/>
            </a:prstGeom>
            <a:noFill/>
          </p:spPr>
          <p:txBody>
            <a:bodyPr wrap="none" rtlCol="0">
              <a:spAutoFit/>
            </a:bodyPr>
            <a:lstStyle/>
            <a:p>
              <a:r>
                <a:rPr lang="en-US" sz="3200" dirty="0">
                  <a:latin typeface="+mn-lt"/>
                </a:rPr>
                <a:t>E</a:t>
              </a:r>
            </a:p>
          </p:txBody>
        </p:sp>
        <p:sp>
          <p:nvSpPr>
            <p:cNvPr id="57" name="Rectangle 56">
              <a:extLst>
                <a:ext uri="{FF2B5EF4-FFF2-40B4-BE49-F238E27FC236}">
                  <a16:creationId xmlns:a16="http://schemas.microsoft.com/office/drawing/2014/main" id="{18A7156D-91D8-4821-8BFB-1B3CAD88410C}"/>
                </a:ext>
              </a:extLst>
            </p:cNvPr>
            <p:cNvSpPr/>
            <p:nvPr/>
          </p:nvSpPr>
          <p:spPr>
            <a:xfrm flipH="1">
              <a:off x="7107848" y="45865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58" name="Group 57">
              <a:extLst>
                <a:ext uri="{FF2B5EF4-FFF2-40B4-BE49-F238E27FC236}">
                  <a16:creationId xmlns:a16="http://schemas.microsoft.com/office/drawing/2014/main" id="{2D4787DA-EB5F-4597-8433-E593425BC800}"/>
                </a:ext>
              </a:extLst>
            </p:cNvPr>
            <p:cNvGrpSpPr/>
            <p:nvPr/>
          </p:nvGrpSpPr>
          <p:grpSpPr>
            <a:xfrm>
              <a:off x="8168841" y="1334809"/>
              <a:ext cx="3591720" cy="4920447"/>
              <a:chOff x="7395835" y="1268188"/>
              <a:chExt cx="3591720" cy="4920447"/>
            </a:xfrm>
          </p:grpSpPr>
          <p:grpSp>
            <p:nvGrpSpPr>
              <p:cNvPr id="59" name="Group 58">
                <a:extLst>
                  <a:ext uri="{FF2B5EF4-FFF2-40B4-BE49-F238E27FC236}">
                    <a16:creationId xmlns:a16="http://schemas.microsoft.com/office/drawing/2014/main" id="{ED52228A-29C3-4B70-A1E3-C6FC3AB62928}"/>
                  </a:ext>
                </a:extLst>
              </p:cNvPr>
              <p:cNvGrpSpPr/>
              <p:nvPr/>
            </p:nvGrpSpPr>
            <p:grpSpPr>
              <a:xfrm>
                <a:off x="7395835" y="1268188"/>
                <a:ext cx="3591720" cy="3697807"/>
                <a:chOff x="6813083" y="1104029"/>
                <a:chExt cx="3591720" cy="3697807"/>
              </a:xfrm>
            </p:grpSpPr>
            <p:cxnSp>
              <p:nvCxnSpPr>
                <p:cNvPr id="72" name="Straight Connector 71">
                  <a:extLst>
                    <a:ext uri="{FF2B5EF4-FFF2-40B4-BE49-F238E27FC236}">
                      <a16:creationId xmlns:a16="http://schemas.microsoft.com/office/drawing/2014/main" id="{64869594-33C1-4ECF-A38C-926B545A5D9C}"/>
                    </a:ext>
                  </a:extLst>
                </p:cNvPr>
                <p:cNvCxnSpPr>
                  <a:cxnSpLocks/>
                  <a:endCxn id="76"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3" name="Group 72">
                  <a:extLst>
                    <a:ext uri="{FF2B5EF4-FFF2-40B4-BE49-F238E27FC236}">
                      <a16:creationId xmlns:a16="http://schemas.microsoft.com/office/drawing/2014/main" id="{58CBDD25-0229-4ABC-855F-255205FB24D9}"/>
                    </a:ext>
                  </a:extLst>
                </p:cNvPr>
                <p:cNvGrpSpPr/>
                <p:nvPr/>
              </p:nvGrpSpPr>
              <p:grpSpPr>
                <a:xfrm>
                  <a:off x="6813083" y="1104029"/>
                  <a:ext cx="3591720" cy="3697807"/>
                  <a:chOff x="4342729" y="2315973"/>
                  <a:chExt cx="3591720" cy="3697807"/>
                </a:xfrm>
              </p:grpSpPr>
              <p:sp>
                <p:nvSpPr>
                  <p:cNvPr id="74" name="Oval 73">
                    <a:extLst>
                      <a:ext uri="{FF2B5EF4-FFF2-40B4-BE49-F238E27FC236}">
                        <a16:creationId xmlns:a16="http://schemas.microsoft.com/office/drawing/2014/main" id="{1632C6CC-BFA7-4473-B574-E6D1CCEB005A}"/>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5" name="Straight Connector 74">
                    <a:extLst>
                      <a:ext uri="{FF2B5EF4-FFF2-40B4-BE49-F238E27FC236}">
                        <a16:creationId xmlns:a16="http://schemas.microsoft.com/office/drawing/2014/main" id="{BDFAA3D9-3A21-44DF-81F6-60B79E6B7793}"/>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1120E88F-5104-409A-B43A-4EA32394A463}"/>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7" name="Straight Connector 76">
                    <a:extLst>
                      <a:ext uri="{FF2B5EF4-FFF2-40B4-BE49-F238E27FC236}">
                        <a16:creationId xmlns:a16="http://schemas.microsoft.com/office/drawing/2014/main" id="{CA63732B-DFAC-460A-93D7-74E1E3083ADF}"/>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8" name="Oval 77">
                    <a:extLst>
                      <a:ext uri="{FF2B5EF4-FFF2-40B4-BE49-F238E27FC236}">
                        <a16:creationId xmlns:a16="http://schemas.microsoft.com/office/drawing/2014/main" id="{5C7084D6-23D4-499A-9083-683FA843C522}"/>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0FEEE94E-95AF-41EC-BA8E-6002C7A67742}"/>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80" name="TextBox 79">
                    <a:extLst>
                      <a:ext uri="{FF2B5EF4-FFF2-40B4-BE49-F238E27FC236}">
                        <a16:creationId xmlns:a16="http://schemas.microsoft.com/office/drawing/2014/main" id="{51B427A4-B7CA-43C8-8F44-3970694E4AB0}"/>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81" name="TextBox 80">
                    <a:extLst>
                      <a:ext uri="{FF2B5EF4-FFF2-40B4-BE49-F238E27FC236}">
                        <a16:creationId xmlns:a16="http://schemas.microsoft.com/office/drawing/2014/main" id="{4DB45639-BAE2-444F-B016-53478C85070E}"/>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82" name="Rectangle 81">
                    <a:extLst>
                      <a:ext uri="{FF2B5EF4-FFF2-40B4-BE49-F238E27FC236}">
                        <a16:creationId xmlns:a16="http://schemas.microsoft.com/office/drawing/2014/main" id="{4CDCEDA1-F398-4736-99F3-5D2CE7FE422C}"/>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83" name="Rectangle 82">
                    <a:extLst>
                      <a:ext uri="{FF2B5EF4-FFF2-40B4-BE49-F238E27FC236}">
                        <a16:creationId xmlns:a16="http://schemas.microsoft.com/office/drawing/2014/main" id="{5F3B7040-E513-4481-B140-F1EA27604CF5}"/>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60" name="AD">
                <a:extLst>
                  <a:ext uri="{FF2B5EF4-FFF2-40B4-BE49-F238E27FC236}">
                    <a16:creationId xmlns:a16="http://schemas.microsoft.com/office/drawing/2014/main" id="{8C61A34F-F7A0-4E79-AB68-ADA7B46D3E98}"/>
                  </a:ext>
                </a:extLst>
              </p:cNvPr>
              <p:cNvCxnSpPr>
                <a:cxnSpLocks/>
                <a:stCxn id="74" idx="5"/>
                <a:endCxn id="67"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1" name="BD">
                <a:extLst>
                  <a:ext uri="{FF2B5EF4-FFF2-40B4-BE49-F238E27FC236}">
                    <a16:creationId xmlns:a16="http://schemas.microsoft.com/office/drawing/2014/main" id="{89128E7D-C50F-45D7-B804-C99F1CACD4BD}"/>
                  </a:ext>
                </a:extLst>
              </p:cNvPr>
              <p:cNvCxnSpPr>
                <a:cxnSpLocks/>
                <a:endCxn id="67"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2" name="3CM">
                <a:extLst>
                  <a:ext uri="{FF2B5EF4-FFF2-40B4-BE49-F238E27FC236}">
                    <a16:creationId xmlns:a16="http://schemas.microsoft.com/office/drawing/2014/main" id="{38C4E481-6426-4757-98CE-F9F67DA2C69A}"/>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63" name="3cm">
                <a:extLst>
                  <a:ext uri="{FF2B5EF4-FFF2-40B4-BE49-F238E27FC236}">
                    <a16:creationId xmlns:a16="http://schemas.microsoft.com/office/drawing/2014/main" id="{7A8FD91A-FEDD-4918-B45D-FC5EF7387D21}"/>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64" name="=2">
                <a:extLst>
                  <a:ext uri="{FF2B5EF4-FFF2-40B4-BE49-F238E27FC236}">
                    <a16:creationId xmlns:a16="http://schemas.microsoft.com/office/drawing/2014/main" id="{9D758538-FC37-442B-AC8D-B492B9AABD1D}"/>
                  </a:ext>
                </a:extLst>
              </p:cNvPr>
              <p:cNvGrpSpPr/>
              <p:nvPr/>
            </p:nvGrpSpPr>
            <p:grpSpPr>
              <a:xfrm>
                <a:off x="9855779" y="5120850"/>
                <a:ext cx="79361" cy="86674"/>
                <a:chOff x="9639879" y="4924000"/>
                <a:chExt cx="79361" cy="86674"/>
              </a:xfrm>
            </p:grpSpPr>
            <p:cxnSp>
              <p:nvCxnSpPr>
                <p:cNvPr id="70" name="Straight Connector 69">
                  <a:extLst>
                    <a:ext uri="{FF2B5EF4-FFF2-40B4-BE49-F238E27FC236}">
                      <a16:creationId xmlns:a16="http://schemas.microsoft.com/office/drawing/2014/main" id="{FE5E3EC2-2D0B-446D-A296-24270056494F}"/>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67228A08-D291-4427-BA75-6B712087CFFA}"/>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5" name="=1">
                <a:extLst>
                  <a:ext uri="{FF2B5EF4-FFF2-40B4-BE49-F238E27FC236}">
                    <a16:creationId xmlns:a16="http://schemas.microsoft.com/office/drawing/2014/main" id="{88818FE9-6F60-44C9-9FE9-9BB0D02A981C}"/>
                  </a:ext>
                </a:extLst>
              </p:cNvPr>
              <p:cNvGrpSpPr/>
              <p:nvPr/>
            </p:nvGrpSpPr>
            <p:grpSpPr>
              <a:xfrm>
                <a:off x="8913433" y="5043702"/>
                <a:ext cx="75152" cy="89529"/>
                <a:chOff x="8761033" y="4891302"/>
                <a:chExt cx="75152" cy="89529"/>
              </a:xfrm>
            </p:grpSpPr>
            <p:cxnSp>
              <p:nvCxnSpPr>
                <p:cNvPr id="68" name="Straight Connector 67">
                  <a:extLst>
                    <a:ext uri="{FF2B5EF4-FFF2-40B4-BE49-F238E27FC236}">
                      <a16:creationId xmlns:a16="http://schemas.microsoft.com/office/drawing/2014/main" id="{119AEBFC-8D37-44CC-926D-AC79EBB68F84}"/>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4B33E71-1707-4229-85EC-0B1705FFA865}"/>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6" name="TextBox 65">
                <a:extLst>
                  <a:ext uri="{FF2B5EF4-FFF2-40B4-BE49-F238E27FC236}">
                    <a16:creationId xmlns:a16="http://schemas.microsoft.com/office/drawing/2014/main" id="{135E56E0-BF61-4ECB-AF93-59F4F91756C0}"/>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67" name="D">
                <a:extLst>
                  <a:ext uri="{FF2B5EF4-FFF2-40B4-BE49-F238E27FC236}">
                    <a16:creationId xmlns:a16="http://schemas.microsoft.com/office/drawing/2014/main" id="{FFF803FC-EFA0-445E-B399-206C58ED5649}"/>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ustDataLst>
      <p:tags r:id="rId1"/>
    </p:custDataLst>
    <p:extLst>
      <p:ext uri="{BB962C8B-B14F-4D97-AF65-F5344CB8AC3E}">
        <p14:creationId xmlns:p14="http://schemas.microsoft.com/office/powerpoint/2010/main" val="2394692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animEffect transition="in" filter="fade">
                                      <p:cBhvr>
                                        <p:cTn id="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457200">
              <a:buSzPts val="6000"/>
              <a:defRPr sz="3200">
                <a:solidFill>
                  <a:schemeClr val="bg1"/>
                </a:solidFill>
                <a:latin typeface="Comic Sans MS"/>
              </a:defRPr>
            </a:lvl2pPr>
          </a:lstStyle>
          <a:p>
            <a:pPr lvl="1"/>
            <a:r>
              <a:rPr lang="fr-FR" b="1" dirty="0">
                <a:sym typeface="Comic Sans MS"/>
              </a:rPr>
              <a:t>Utilisez votre figure pour nommer.</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2" y="2118074"/>
            <a:ext cx="7827055" cy="2130550"/>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342900" indent="0" defTabSz="457200" eaLnBrk="1" latinLnBrk="0" hangingPunct="1">
              <a:spcAft>
                <a:spcPts val="800"/>
              </a:spcAft>
              <a:buClr>
                <a:schemeClr val="accent1"/>
              </a:buClr>
              <a:buSzPct val="115000"/>
              <a:buNone/>
              <a:defRPr sz="3200" kern="1200">
                <a:solidFill>
                  <a:schemeClr val="tx1">
                    <a:lumMod val="75000"/>
                    <a:lumOff val="25000"/>
                  </a:schemeClr>
                </a:solidFill>
                <a:effectLst/>
                <a:latin typeface="+mj-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fr-FR" dirty="0"/>
              <a:t>Les angles à la base du triangle ACE</a:t>
            </a:r>
          </a:p>
        </p:txBody>
      </p:sp>
      <p:sp>
        <p:nvSpPr>
          <p:cNvPr id="50" name="Rectangle: Rounded Corners 49">
            <a:extLst>
              <a:ext uri="{FF2B5EF4-FFF2-40B4-BE49-F238E27FC236}">
                <a16:creationId xmlns:a16="http://schemas.microsoft.com/office/drawing/2014/main" id="{3A83E1DF-3482-437E-BF85-57FB861B8377}"/>
              </a:ext>
            </a:extLst>
          </p:cNvPr>
          <p:cNvSpPr/>
          <p:nvPr/>
        </p:nvSpPr>
        <p:spPr>
          <a:xfrm>
            <a:off x="561786" y="2972461"/>
            <a:ext cx="5520766" cy="1154708"/>
          </a:xfrm>
          <a:prstGeom prst="roundRect">
            <a:avLst/>
          </a:prstGeom>
          <a:ln w="12700">
            <a:solidFill>
              <a:schemeClr val="tx1">
                <a:lumMod val="75000"/>
                <a:lumOff val="25000"/>
              </a:schemeClr>
            </a:solidFill>
          </a:ln>
        </p:spPr>
        <p:txBody>
          <a:bodyPr vert="horz" lIns="91440" tIns="45720" rIns="91440" bIns="45720" rtlCol="0" anchor="ctr">
            <a:noAutofit/>
          </a:bodyPr>
          <a:lstStyle/>
          <a:p>
            <a:pPr marL="182880" defTabSz="457200">
              <a:buClr>
                <a:schemeClr val="accent1"/>
              </a:buClr>
              <a:buSzPct val="115000"/>
            </a:pPr>
            <a:endParaRPr lang="en-US" sz="3200" kern="1200" dirty="0">
              <a:solidFill>
                <a:schemeClr val="tx1">
                  <a:lumMod val="75000"/>
                  <a:lumOff val="25000"/>
                </a:schemeClr>
              </a:solidFill>
              <a:latin typeface="+mj-lt"/>
              <a:cs typeface="Calibri" panose="020F0502020204030204" pitchFamily="34" charset="0"/>
            </a:endParaRPr>
          </a:p>
          <a:p>
            <a:pPr marL="182880" defTabSz="457200">
              <a:buClr>
                <a:schemeClr val="accent1"/>
              </a:buClr>
              <a:buSzPct val="115000"/>
            </a:pPr>
            <a:r>
              <a:rPr lang="en-US" sz="3200" b="1" kern="1200" dirty="0">
                <a:solidFill>
                  <a:schemeClr val="tx1">
                    <a:lumMod val="75000"/>
                    <a:lumOff val="25000"/>
                  </a:schemeClr>
                </a:solidFill>
                <a:latin typeface="+mj-lt"/>
                <a:cs typeface="Calibri" panose="020F0502020204030204" pitchFamily="34" charset="0"/>
              </a:rPr>
              <a:t>_____</a:t>
            </a:r>
            <a:r>
              <a:rPr lang="en-US" sz="3200" kern="1200" dirty="0">
                <a:solidFill>
                  <a:schemeClr val="tx1">
                    <a:lumMod val="75000"/>
                    <a:lumOff val="25000"/>
                  </a:schemeClr>
                </a:solidFill>
                <a:latin typeface="+mj-lt"/>
                <a:cs typeface="Calibri" panose="020F0502020204030204" pitchFamily="34" charset="0"/>
              </a:rPr>
              <a:t>    </a:t>
            </a:r>
            <a:r>
              <a:rPr lang="fr-FR" sz="3200" kern="1200" dirty="0">
                <a:solidFill>
                  <a:schemeClr val="tx1">
                    <a:lumMod val="75000"/>
                    <a:lumOff val="25000"/>
                  </a:schemeClr>
                </a:solidFill>
                <a:latin typeface="+mj-lt"/>
                <a:cs typeface="Calibri" panose="020F0502020204030204" pitchFamily="34" charset="0"/>
              </a:rPr>
              <a:t>et  </a:t>
            </a:r>
            <a:r>
              <a:rPr lang="en-US" sz="3200" kern="1200" dirty="0">
                <a:solidFill>
                  <a:schemeClr val="tx1">
                    <a:lumMod val="75000"/>
                    <a:lumOff val="25000"/>
                  </a:schemeClr>
                </a:solidFill>
                <a:latin typeface="+mj-lt"/>
                <a:cs typeface="Calibri" panose="020F0502020204030204" pitchFamily="34" charset="0"/>
              </a:rPr>
              <a:t>    </a:t>
            </a:r>
            <a:r>
              <a:rPr lang="en-US" sz="3200" b="1" kern="1200" dirty="0">
                <a:solidFill>
                  <a:schemeClr val="tx1">
                    <a:lumMod val="75000"/>
                    <a:lumOff val="25000"/>
                  </a:schemeClr>
                </a:solidFill>
                <a:latin typeface="+mj-lt"/>
                <a:cs typeface="Calibri" panose="020F0502020204030204" pitchFamily="34" charset="0"/>
              </a:rPr>
              <a:t>_____</a:t>
            </a:r>
          </a:p>
        </p:txBody>
      </p:sp>
      <mc:AlternateContent xmlns:mc="http://schemas.openxmlformats.org/markup-compatibility/2006" xmlns:a14="http://schemas.microsoft.com/office/drawing/2010/main">
        <mc:Choice Requires="a14">
          <p:sp>
            <p:nvSpPr>
              <p:cNvPr id="51" name="Rectangle: Rounded Corners 50">
                <a:extLst>
                  <a:ext uri="{FF2B5EF4-FFF2-40B4-BE49-F238E27FC236}">
                    <a16:creationId xmlns:a16="http://schemas.microsoft.com/office/drawing/2014/main" id="{6ECAB06D-11D9-410D-9015-ACEC944FF9BF}"/>
                  </a:ext>
                </a:extLst>
              </p:cNvPr>
              <p:cNvSpPr/>
              <p:nvPr/>
            </p:nvSpPr>
            <p:spPr>
              <a:xfrm>
                <a:off x="755943" y="3134274"/>
                <a:ext cx="1567127" cy="896581"/>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chemeClr val="bg1"/>
                              </a:solidFill>
                              <a:latin typeface="Cambria Math" panose="02040503050406030204" pitchFamily="18" charset="0"/>
                            </a:rPr>
                          </m:ctrlPr>
                        </m:accPr>
                        <m:e>
                          <m:r>
                            <a:rPr lang="en-US" sz="3200" b="1">
                              <a:solidFill>
                                <a:schemeClr val="bg1"/>
                              </a:solidFill>
                              <a:latin typeface="Cambria Math" panose="02040503050406030204" pitchFamily="18" charset="0"/>
                            </a:rPr>
                            <m:t>𝑨𝑬𝑪</m:t>
                          </m:r>
                        </m:e>
                      </m:acc>
                    </m:oMath>
                  </m:oMathPara>
                </a14:m>
                <a:endParaRPr lang="en-US" sz="3200" b="1" dirty="0">
                  <a:solidFill>
                    <a:schemeClr val="bg1"/>
                  </a:solidFill>
                  <a:latin typeface="+mj-lt"/>
                </a:endParaRPr>
              </a:p>
            </p:txBody>
          </p:sp>
        </mc:Choice>
        <mc:Fallback xmlns="">
          <p:sp>
            <p:nvSpPr>
              <p:cNvPr id="51" name="Rectangle: Rounded Corners 50">
                <a:extLst>
                  <a:ext uri="{FF2B5EF4-FFF2-40B4-BE49-F238E27FC236}">
                    <a16:creationId xmlns:a16="http://schemas.microsoft.com/office/drawing/2014/main" id="{6ECAB06D-11D9-410D-9015-ACEC944FF9BF}"/>
                  </a:ext>
                </a:extLst>
              </p:cNvPr>
              <p:cNvSpPr>
                <a:spLocks noRot="1" noChangeAspect="1" noMove="1" noResize="1" noEditPoints="1" noAdjustHandles="1" noChangeArrowheads="1" noChangeShapeType="1" noTextEdit="1"/>
              </p:cNvSpPr>
              <p:nvPr/>
            </p:nvSpPr>
            <p:spPr>
              <a:xfrm>
                <a:off x="755943" y="3134274"/>
                <a:ext cx="1567127" cy="896581"/>
              </a:xfrm>
              <a:prstGeom prst="roundRect">
                <a:avLst/>
              </a:prstGeom>
              <a:blipFill>
                <a:blip r:embed="rId4"/>
                <a:stretch>
                  <a:fillRect/>
                </a:stretch>
              </a:blipFill>
              <a:ln w="57150">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Rectangle: Rounded Corners 51">
                <a:extLst>
                  <a:ext uri="{FF2B5EF4-FFF2-40B4-BE49-F238E27FC236}">
                    <a16:creationId xmlns:a16="http://schemas.microsoft.com/office/drawing/2014/main" id="{ACC7213B-E8AD-4D82-91FB-87D4E0EA0F1E}"/>
                  </a:ext>
                </a:extLst>
              </p:cNvPr>
              <p:cNvSpPr/>
              <p:nvPr/>
            </p:nvSpPr>
            <p:spPr>
              <a:xfrm>
                <a:off x="3694654" y="3134274"/>
                <a:ext cx="1567127" cy="896581"/>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14:m>
                  <m:oMathPara xmlns:m="http://schemas.openxmlformats.org/officeDocument/2006/math">
                    <m:oMathParaPr>
                      <m:jc m:val="centerGroup"/>
                    </m:oMathParaPr>
                    <m:oMath xmlns:m="http://schemas.openxmlformats.org/officeDocument/2006/math">
                      <m:acc>
                        <m:accPr>
                          <m:chr m:val="̂"/>
                          <m:ctrlPr>
                            <a:rPr lang="en-US" sz="3200" b="1" i="1">
                              <a:solidFill>
                                <a:schemeClr val="bg1"/>
                              </a:solidFill>
                              <a:latin typeface="Cambria Math" panose="02040503050406030204" pitchFamily="18" charset="0"/>
                            </a:rPr>
                          </m:ctrlPr>
                        </m:accPr>
                        <m:e>
                          <m:r>
                            <a:rPr lang="en-US" sz="3200" b="1">
                              <a:solidFill>
                                <a:schemeClr val="bg1"/>
                              </a:solidFill>
                              <a:latin typeface="Cambria Math" panose="02040503050406030204" pitchFamily="18" charset="0"/>
                            </a:rPr>
                            <m:t>𝑨𝑪𝑬</m:t>
                          </m:r>
                        </m:e>
                      </m:acc>
                    </m:oMath>
                  </m:oMathPara>
                </a14:m>
                <a:endParaRPr lang="en-US" sz="3200" b="1" dirty="0">
                  <a:solidFill>
                    <a:schemeClr val="bg1"/>
                  </a:solidFill>
                  <a:latin typeface="+mj-lt"/>
                </a:endParaRPr>
              </a:p>
            </p:txBody>
          </p:sp>
        </mc:Choice>
        <mc:Fallback xmlns="">
          <p:sp>
            <p:nvSpPr>
              <p:cNvPr id="52" name="Rectangle: Rounded Corners 51">
                <a:extLst>
                  <a:ext uri="{FF2B5EF4-FFF2-40B4-BE49-F238E27FC236}">
                    <a16:creationId xmlns:a16="http://schemas.microsoft.com/office/drawing/2014/main" id="{ACC7213B-E8AD-4D82-91FB-87D4E0EA0F1E}"/>
                  </a:ext>
                </a:extLst>
              </p:cNvPr>
              <p:cNvSpPr>
                <a:spLocks noRot="1" noChangeAspect="1" noMove="1" noResize="1" noEditPoints="1" noAdjustHandles="1" noChangeArrowheads="1" noChangeShapeType="1" noTextEdit="1"/>
              </p:cNvSpPr>
              <p:nvPr/>
            </p:nvSpPr>
            <p:spPr>
              <a:xfrm>
                <a:off x="3694654" y="3134274"/>
                <a:ext cx="1567127" cy="896581"/>
              </a:xfrm>
              <a:prstGeom prst="roundRect">
                <a:avLst/>
              </a:prstGeom>
              <a:blipFill>
                <a:blip r:embed="rId5"/>
                <a:stretch>
                  <a:fillRect/>
                </a:stretch>
              </a:blipFill>
              <a:ln w="57150">
                <a:noFill/>
              </a:ln>
            </p:spPr>
            <p:txBody>
              <a:bodyPr/>
              <a:lstStyle/>
              <a:p>
                <a:r>
                  <a:rPr lang="en-US">
                    <a:noFill/>
                  </a:rPr>
                  <a:t> </a:t>
                </a:r>
              </a:p>
            </p:txBody>
          </p:sp>
        </mc:Fallback>
      </mc:AlternateContent>
      <p:grpSp>
        <p:nvGrpSpPr>
          <p:cNvPr id="49" name="Group 48">
            <a:extLst>
              <a:ext uri="{FF2B5EF4-FFF2-40B4-BE49-F238E27FC236}">
                <a16:creationId xmlns:a16="http://schemas.microsoft.com/office/drawing/2014/main" id="{CBAD09DE-63CE-4A7E-ACF6-C494EAFD1E4D}"/>
              </a:ext>
            </a:extLst>
          </p:cNvPr>
          <p:cNvGrpSpPr/>
          <p:nvPr/>
        </p:nvGrpSpPr>
        <p:grpSpPr>
          <a:xfrm>
            <a:off x="5720725" y="1182409"/>
            <a:ext cx="5887436" cy="4920447"/>
            <a:chOff x="5873125" y="1334809"/>
            <a:chExt cx="5887436" cy="4920447"/>
          </a:xfrm>
        </p:grpSpPr>
        <p:sp>
          <p:nvSpPr>
            <p:cNvPr id="53" name="Rectangle 52">
              <a:extLst>
                <a:ext uri="{FF2B5EF4-FFF2-40B4-BE49-F238E27FC236}">
                  <a16:creationId xmlns:a16="http://schemas.microsoft.com/office/drawing/2014/main" id="{BA021EA8-F4CA-4B26-86A0-3D7DA47C510E}"/>
                </a:ext>
              </a:extLst>
            </p:cNvPr>
            <p:cNvSpPr/>
            <p:nvPr/>
          </p:nvSpPr>
          <p:spPr>
            <a:xfrm>
              <a:off x="8921422" y="42795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4" name="Straight Connector 53">
              <a:extLst>
                <a:ext uri="{FF2B5EF4-FFF2-40B4-BE49-F238E27FC236}">
                  <a16:creationId xmlns:a16="http://schemas.microsoft.com/office/drawing/2014/main" id="{F09FF1A3-D784-4308-BE22-715EEC826E9B}"/>
                </a:ext>
              </a:extLst>
            </p:cNvPr>
            <p:cNvCxnSpPr>
              <a:cxnSpLocks/>
              <a:endCxn id="56" idx="1"/>
            </p:cNvCxnSpPr>
            <p:nvPr/>
          </p:nvCxnSpPr>
          <p:spPr>
            <a:xfrm flipH="1">
              <a:off x="6485986" y="17796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6CE7094C-B870-4146-96EC-936E2B96E8A9}"/>
                </a:ext>
              </a:extLst>
            </p:cNvPr>
            <p:cNvCxnSpPr>
              <a:cxnSpLocks/>
            </p:cNvCxnSpPr>
            <p:nvPr/>
          </p:nvCxnSpPr>
          <p:spPr>
            <a:xfrm flipH="1">
              <a:off x="6474755" y="45285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F7E83654-5745-4717-B3DA-4C08EDED6690}"/>
                </a:ext>
              </a:extLst>
            </p:cNvPr>
            <p:cNvSpPr/>
            <p:nvPr/>
          </p:nvSpPr>
          <p:spPr>
            <a:xfrm flipH="1">
              <a:off x="6387687" y="44921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EFE311D1-9198-4656-88EA-524E23FEDF04}"/>
                </a:ext>
              </a:extLst>
            </p:cNvPr>
            <p:cNvSpPr txBox="1"/>
            <p:nvPr/>
          </p:nvSpPr>
          <p:spPr>
            <a:xfrm flipH="1">
              <a:off x="5873125" y="4452071"/>
              <a:ext cx="441146" cy="584775"/>
            </a:xfrm>
            <a:prstGeom prst="rect">
              <a:avLst/>
            </a:prstGeom>
            <a:noFill/>
          </p:spPr>
          <p:txBody>
            <a:bodyPr wrap="none" rtlCol="0">
              <a:spAutoFit/>
            </a:bodyPr>
            <a:lstStyle/>
            <a:p>
              <a:r>
                <a:rPr lang="en-US" sz="3200" dirty="0">
                  <a:latin typeface="+mn-lt"/>
                </a:rPr>
                <a:t>E</a:t>
              </a:r>
            </a:p>
          </p:txBody>
        </p:sp>
        <p:sp>
          <p:nvSpPr>
            <p:cNvPr id="58" name="Rectangle 57">
              <a:extLst>
                <a:ext uri="{FF2B5EF4-FFF2-40B4-BE49-F238E27FC236}">
                  <a16:creationId xmlns:a16="http://schemas.microsoft.com/office/drawing/2014/main" id="{D74E6ABD-7751-4C17-8885-972BF487AAC3}"/>
                </a:ext>
              </a:extLst>
            </p:cNvPr>
            <p:cNvSpPr/>
            <p:nvPr/>
          </p:nvSpPr>
          <p:spPr>
            <a:xfrm flipH="1">
              <a:off x="7107848" y="45865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59" name="Group 58">
              <a:extLst>
                <a:ext uri="{FF2B5EF4-FFF2-40B4-BE49-F238E27FC236}">
                  <a16:creationId xmlns:a16="http://schemas.microsoft.com/office/drawing/2014/main" id="{03A843B9-B8E4-4D05-AA77-E2E072B9F1EB}"/>
                </a:ext>
              </a:extLst>
            </p:cNvPr>
            <p:cNvGrpSpPr/>
            <p:nvPr/>
          </p:nvGrpSpPr>
          <p:grpSpPr>
            <a:xfrm>
              <a:off x="8168841" y="1334809"/>
              <a:ext cx="3591720" cy="4920447"/>
              <a:chOff x="7395835" y="1268188"/>
              <a:chExt cx="3591720" cy="4920447"/>
            </a:xfrm>
          </p:grpSpPr>
          <p:grpSp>
            <p:nvGrpSpPr>
              <p:cNvPr id="60" name="Group 59">
                <a:extLst>
                  <a:ext uri="{FF2B5EF4-FFF2-40B4-BE49-F238E27FC236}">
                    <a16:creationId xmlns:a16="http://schemas.microsoft.com/office/drawing/2014/main" id="{88FE2D2C-7295-4E0C-B30A-401798632E3D}"/>
                  </a:ext>
                </a:extLst>
              </p:cNvPr>
              <p:cNvGrpSpPr/>
              <p:nvPr/>
            </p:nvGrpSpPr>
            <p:grpSpPr>
              <a:xfrm>
                <a:off x="7395835" y="1268188"/>
                <a:ext cx="3591720" cy="3697807"/>
                <a:chOff x="6813083" y="1104029"/>
                <a:chExt cx="3591720" cy="3697807"/>
              </a:xfrm>
            </p:grpSpPr>
            <p:cxnSp>
              <p:nvCxnSpPr>
                <p:cNvPr id="73" name="Straight Connector 72">
                  <a:extLst>
                    <a:ext uri="{FF2B5EF4-FFF2-40B4-BE49-F238E27FC236}">
                      <a16:creationId xmlns:a16="http://schemas.microsoft.com/office/drawing/2014/main" id="{EBA6C8BF-4703-449F-A88F-27A4AB7F40DD}"/>
                    </a:ext>
                  </a:extLst>
                </p:cNvPr>
                <p:cNvCxnSpPr>
                  <a:cxnSpLocks/>
                  <a:endCxn id="77"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D66C2868-E010-49FA-AFCF-D22452C617EB}"/>
                    </a:ext>
                  </a:extLst>
                </p:cNvPr>
                <p:cNvGrpSpPr/>
                <p:nvPr/>
              </p:nvGrpSpPr>
              <p:grpSpPr>
                <a:xfrm>
                  <a:off x="6813083" y="1104029"/>
                  <a:ext cx="3591720" cy="3697807"/>
                  <a:chOff x="4342729" y="2315973"/>
                  <a:chExt cx="3591720" cy="3697807"/>
                </a:xfrm>
              </p:grpSpPr>
              <p:sp>
                <p:nvSpPr>
                  <p:cNvPr id="75" name="Oval 74">
                    <a:extLst>
                      <a:ext uri="{FF2B5EF4-FFF2-40B4-BE49-F238E27FC236}">
                        <a16:creationId xmlns:a16="http://schemas.microsoft.com/office/drawing/2014/main" id="{A7890BE0-06D2-4CB0-AC03-9DA0D05A7277}"/>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6" name="Straight Connector 75">
                    <a:extLst>
                      <a:ext uri="{FF2B5EF4-FFF2-40B4-BE49-F238E27FC236}">
                        <a16:creationId xmlns:a16="http://schemas.microsoft.com/office/drawing/2014/main" id="{2070A039-4BEF-410A-879C-4B32CD6A7F3B}"/>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7" name="Oval 76">
                    <a:extLst>
                      <a:ext uri="{FF2B5EF4-FFF2-40B4-BE49-F238E27FC236}">
                        <a16:creationId xmlns:a16="http://schemas.microsoft.com/office/drawing/2014/main" id="{8A0C76AF-F9B2-459F-BFD4-92D6381EB5F2}"/>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8" name="Straight Connector 77">
                    <a:extLst>
                      <a:ext uri="{FF2B5EF4-FFF2-40B4-BE49-F238E27FC236}">
                        <a16:creationId xmlns:a16="http://schemas.microsoft.com/office/drawing/2014/main" id="{0A77DECD-3B12-4933-91AD-77C49CF95DCB}"/>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9" name="Oval 78">
                    <a:extLst>
                      <a:ext uri="{FF2B5EF4-FFF2-40B4-BE49-F238E27FC236}">
                        <a16:creationId xmlns:a16="http://schemas.microsoft.com/office/drawing/2014/main" id="{EE0224AC-1831-4D3E-8DA9-E79890AD877E}"/>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Box 79">
                    <a:extLst>
                      <a:ext uri="{FF2B5EF4-FFF2-40B4-BE49-F238E27FC236}">
                        <a16:creationId xmlns:a16="http://schemas.microsoft.com/office/drawing/2014/main" id="{E6EBEF85-86E5-4783-829B-7AA368F4AD1B}"/>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81" name="TextBox 80">
                    <a:extLst>
                      <a:ext uri="{FF2B5EF4-FFF2-40B4-BE49-F238E27FC236}">
                        <a16:creationId xmlns:a16="http://schemas.microsoft.com/office/drawing/2014/main" id="{572668A9-3D04-4527-84F7-A9BFF40C5681}"/>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82" name="TextBox 81">
                    <a:extLst>
                      <a:ext uri="{FF2B5EF4-FFF2-40B4-BE49-F238E27FC236}">
                        <a16:creationId xmlns:a16="http://schemas.microsoft.com/office/drawing/2014/main" id="{5FCFF64C-F599-4D09-93B3-7A8E5E517563}"/>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83" name="Rectangle 82">
                    <a:extLst>
                      <a:ext uri="{FF2B5EF4-FFF2-40B4-BE49-F238E27FC236}">
                        <a16:creationId xmlns:a16="http://schemas.microsoft.com/office/drawing/2014/main" id="{EE7A8D50-40DC-4A62-9E2D-D890005376CB}"/>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84" name="Rectangle 83">
                    <a:extLst>
                      <a:ext uri="{FF2B5EF4-FFF2-40B4-BE49-F238E27FC236}">
                        <a16:creationId xmlns:a16="http://schemas.microsoft.com/office/drawing/2014/main" id="{30E868FE-CD71-4392-80C8-E548D3317799}"/>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61" name="AD">
                <a:extLst>
                  <a:ext uri="{FF2B5EF4-FFF2-40B4-BE49-F238E27FC236}">
                    <a16:creationId xmlns:a16="http://schemas.microsoft.com/office/drawing/2014/main" id="{523776B7-9D56-4006-A203-0AC9C6E3AFEE}"/>
                  </a:ext>
                </a:extLst>
              </p:cNvPr>
              <p:cNvCxnSpPr>
                <a:cxnSpLocks/>
                <a:stCxn id="75" idx="5"/>
                <a:endCxn id="68"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2" name="BD">
                <a:extLst>
                  <a:ext uri="{FF2B5EF4-FFF2-40B4-BE49-F238E27FC236}">
                    <a16:creationId xmlns:a16="http://schemas.microsoft.com/office/drawing/2014/main" id="{6786B1B7-BD26-49C5-A3E6-10EAE5EF664B}"/>
                  </a:ext>
                </a:extLst>
              </p:cNvPr>
              <p:cNvCxnSpPr>
                <a:cxnSpLocks/>
                <a:endCxn id="68"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3" name="3CM">
                <a:extLst>
                  <a:ext uri="{FF2B5EF4-FFF2-40B4-BE49-F238E27FC236}">
                    <a16:creationId xmlns:a16="http://schemas.microsoft.com/office/drawing/2014/main" id="{7C1F77BA-686C-4945-A789-DD9AE1CD93C7}"/>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64" name="3cm">
                <a:extLst>
                  <a:ext uri="{FF2B5EF4-FFF2-40B4-BE49-F238E27FC236}">
                    <a16:creationId xmlns:a16="http://schemas.microsoft.com/office/drawing/2014/main" id="{70308BE5-B984-414F-83BA-0BD331F83082}"/>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65" name="=2">
                <a:extLst>
                  <a:ext uri="{FF2B5EF4-FFF2-40B4-BE49-F238E27FC236}">
                    <a16:creationId xmlns:a16="http://schemas.microsoft.com/office/drawing/2014/main" id="{6F953276-2242-4A62-B1BD-3D0B49391734}"/>
                  </a:ext>
                </a:extLst>
              </p:cNvPr>
              <p:cNvGrpSpPr/>
              <p:nvPr/>
            </p:nvGrpSpPr>
            <p:grpSpPr>
              <a:xfrm>
                <a:off x="9855779" y="5120850"/>
                <a:ext cx="79361" cy="86674"/>
                <a:chOff x="9639879" y="4924000"/>
                <a:chExt cx="79361" cy="86674"/>
              </a:xfrm>
            </p:grpSpPr>
            <p:cxnSp>
              <p:nvCxnSpPr>
                <p:cNvPr id="71" name="Straight Connector 70">
                  <a:extLst>
                    <a:ext uri="{FF2B5EF4-FFF2-40B4-BE49-F238E27FC236}">
                      <a16:creationId xmlns:a16="http://schemas.microsoft.com/office/drawing/2014/main" id="{EA16EFFB-F215-4B9E-B089-F8A0E2D9995D}"/>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04B45CD7-393A-4C7E-B1A4-B0C1B2BB83C6}"/>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6" name="=1">
                <a:extLst>
                  <a:ext uri="{FF2B5EF4-FFF2-40B4-BE49-F238E27FC236}">
                    <a16:creationId xmlns:a16="http://schemas.microsoft.com/office/drawing/2014/main" id="{A03A692C-74C8-40D0-926C-DD521A6BBC76}"/>
                  </a:ext>
                </a:extLst>
              </p:cNvPr>
              <p:cNvGrpSpPr/>
              <p:nvPr/>
            </p:nvGrpSpPr>
            <p:grpSpPr>
              <a:xfrm>
                <a:off x="8913433" y="5043702"/>
                <a:ext cx="75152" cy="89529"/>
                <a:chOff x="8761033" y="4891302"/>
                <a:chExt cx="75152" cy="89529"/>
              </a:xfrm>
            </p:grpSpPr>
            <p:cxnSp>
              <p:nvCxnSpPr>
                <p:cNvPr id="69" name="Straight Connector 68">
                  <a:extLst>
                    <a:ext uri="{FF2B5EF4-FFF2-40B4-BE49-F238E27FC236}">
                      <a16:creationId xmlns:a16="http://schemas.microsoft.com/office/drawing/2014/main" id="{358853F4-850E-42D8-9AE0-B09A27501C5A}"/>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DD4CF77B-D43F-4280-AAE8-810E6B0FFA88}"/>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7" name="TextBox 66">
                <a:extLst>
                  <a:ext uri="{FF2B5EF4-FFF2-40B4-BE49-F238E27FC236}">
                    <a16:creationId xmlns:a16="http://schemas.microsoft.com/office/drawing/2014/main" id="{072DA28D-0975-40A4-91B7-33D6D997653A}"/>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68" name="D">
                <a:extLst>
                  <a:ext uri="{FF2B5EF4-FFF2-40B4-BE49-F238E27FC236}">
                    <a16:creationId xmlns:a16="http://schemas.microsoft.com/office/drawing/2014/main" id="{3316D469-8E50-4390-9907-78D67A7F98B2}"/>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ustDataLst>
      <p:tags r:id="rId1"/>
    </p:custDataLst>
    <p:extLst>
      <p:ext uri="{BB962C8B-B14F-4D97-AF65-F5344CB8AC3E}">
        <p14:creationId xmlns:p14="http://schemas.microsoft.com/office/powerpoint/2010/main" val="3441063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mph" presetSubtype="1" nodeType="clickEffect">
                                  <p:stCondLst>
                                    <p:cond delay="0"/>
                                  </p:stCondLst>
                                  <p:childTnLst>
                                    <p:set>
                                      <p:cBhvr>
                                        <p:cTn id="6" dur="indefinite"/>
                                        <p:tgtEl>
                                          <p:spTgt spid="50"/>
                                        </p:tgtEl>
                                        <p:attrNameLst>
                                          <p:attrName>stroke.color</p:attrName>
                                        </p:attrNameLst>
                                      </p:cBhvr>
                                      <p:to>
                                        <p:clrVal>
                                          <a:schemeClr val="bg1"/>
                                        </p:clrVal>
                                      </p:to>
                                    </p:set>
                                    <p:set>
                                      <p:cBhvr>
                                        <p:cTn id="7" dur="indefinite"/>
                                        <p:tgtEl>
                                          <p:spTgt spid="50"/>
                                        </p:tgtEl>
                                        <p:attrNameLst>
                                          <p:attrName>stroke.on</p:attrName>
                                        </p:attrNameLst>
                                      </p:cBhvr>
                                      <p:to>
                                        <p:strVal val="true"/>
                                      </p:to>
                                    </p:set>
                                  </p:childTnLst>
                                </p:cTn>
                              </p:par>
                              <p:par>
                                <p:cTn id="8" presetID="10" presetClass="entr" presetSubtype="0"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22;p10">
            <a:extLst>
              <a:ext uri="{FF2B5EF4-FFF2-40B4-BE49-F238E27FC236}">
                <a16:creationId xmlns:a16="http://schemas.microsoft.com/office/drawing/2014/main" id="{8A036A78-0108-4728-A23D-00AEBC3C2F2B}"/>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defPPr marR="0" lvl="0" algn="l" rtl="0">
              <a:lnSpc>
                <a:spcPct val="100000"/>
              </a:lnSpc>
              <a:spcBef>
                <a:spcPts val="0"/>
              </a:spcBef>
              <a:spcAft>
                <a:spcPts val="0"/>
              </a:spcAft>
              <a:defRPr/>
            </a:defPPr>
            <a:lvl2pPr marL="457200">
              <a:buSzPts val="6000"/>
              <a:defRPr sz="3200">
                <a:solidFill>
                  <a:schemeClr val="bg1"/>
                </a:solidFill>
                <a:latin typeface="Comic Sans MS"/>
              </a:defRPr>
            </a:lvl2pPr>
          </a:lstStyle>
          <a:p>
            <a:pPr lvl="1"/>
            <a:r>
              <a:rPr lang="fr-FR" b="1" dirty="0">
                <a:sym typeface="Comic Sans MS"/>
              </a:rPr>
              <a:t>Utilisez votre figure pour nommer.</a:t>
            </a:r>
          </a:p>
        </p:txBody>
      </p:sp>
      <p:sp>
        <p:nvSpPr>
          <p:cNvPr id="10" name="Subtitle 2">
            <a:extLst>
              <a:ext uri="{FF2B5EF4-FFF2-40B4-BE49-F238E27FC236}">
                <a16:creationId xmlns:a16="http://schemas.microsoft.com/office/drawing/2014/main" id="{9D25A44E-B710-434A-BD1C-D72A8C3B7338}"/>
              </a:ext>
            </a:extLst>
          </p:cNvPr>
          <p:cNvSpPr txBox="1">
            <a:spLocks/>
          </p:cNvSpPr>
          <p:nvPr/>
        </p:nvSpPr>
        <p:spPr>
          <a:xfrm>
            <a:off x="62302" y="2118074"/>
            <a:ext cx="7827055" cy="2130550"/>
          </a:xfrm>
          <a:prstGeom prst="rect">
            <a:avLst/>
          </a:prstGeom>
        </p:spPr>
        <p:txBody>
          <a:bodyPr vert="horz" lIns="91440" tIns="45720" rIns="91440" bIns="45720" rtlCol="0" anchor="t">
            <a:noAutofit/>
          </a:bodyPr>
          <a:lstStyle>
            <a:defPPr marR="0" lvl="0" algn="l" rtl="0">
              <a:lnSpc>
                <a:spcPct val="100000"/>
              </a:lnSpc>
              <a:spcBef>
                <a:spcPts val="0"/>
              </a:spcBef>
              <a:spcAft>
                <a:spcPts val="0"/>
              </a:spcAft>
            </a:defPPr>
            <a:lvl1pPr marL="342900" indent="0" defTabSz="457200" eaLnBrk="1" latinLnBrk="0" hangingPunct="1">
              <a:spcAft>
                <a:spcPts val="800"/>
              </a:spcAft>
              <a:buClr>
                <a:schemeClr val="accent1"/>
              </a:buClr>
              <a:buSzPct val="115000"/>
              <a:buNone/>
              <a:defRPr sz="3200" kern="1200">
                <a:solidFill>
                  <a:schemeClr val="tx1">
                    <a:lumMod val="75000"/>
                    <a:lumOff val="25000"/>
                  </a:schemeClr>
                </a:solidFill>
                <a:effectLst/>
                <a:latin typeface="+mj-lt"/>
                <a:ea typeface="Calibri" panose="020F0502020204030204" pitchFamily="34" charset="0"/>
                <a:cs typeface="Calibri" panose="020F0502020204030204" pitchFamily="34" charset="0"/>
              </a:defRPr>
            </a:lvl1pPr>
            <a:lvl2pPr marL="742950" indent="-285750" defTabSz="457200" eaLnBrk="1" latinLnBrk="0" hangingPunct="1">
              <a:spcBef>
                <a:spcPct val="20000"/>
              </a:spcBef>
              <a:spcAft>
                <a:spcPts val="600"/>
              </a:spcAft>
              <a:buClr>
                <a:schemeClr val="accent1"/>
              </a:buClr>
              <a:buSzPct val="115000"/>
              <a:buChar char="•"/>
              <a:defRPr sz="2000" kern="1200">
                <a:solidFill>
                  <a:schemeClr val="tx1">
                    <a:lumMod val="85000"/>
                    <a:lumOff val="15000"/>
                  </a:schemeClr>
                </a:solidFill>
                <a:effectLst/>
                <a:latin typeface="+mn-lt"/>
                <a:ea typeface="+mn-ea"/>
                <a:cs typeface="+mn-cs"/>
              </a:defRPr>
            </a:lvl2pPr>
            <a:lvl3pPr marL="1200150" indent="-285750" defTabSz="457200" eaLnBrk="1" latinLnBrk="0" hangingPunct="1">
              <a:spcBef>
                <a:spcPct val="20000"/>
              </a:spcBef>
              <a:spcAft>
                <a:spcPts val="600"/>
              </a:spcAft>
              <a:buClr>
                <a:schemeClr val="accent1"/>
              </a:buClr>
              <a:buSzPct val="115000"/>
              <a:buChar char="•"/>
              <a:defRPr sz="1800" kern="1200">
                <a:solidFill>
                  <a:schemeClr val="tx1">
                    <a:lumMod val="85000"/>
                    <a:lumOff val="15000"/>
                  </a:schemeClr>
                </a:solidFill>
                <a:effectLst/>
                <a:latin typeface="+mn-lt"/>
                <a:ea typeface="+mn-ea"/>
                <a:cs typeface="+mn-cs"/>
              </a:defRPr>
            </a:lvl3pPr>
            <a:lvl4pPr marL="1543050" indent="-171450" defTabSz="457200" eaLnBrk="1" latinLnBrk="0" hangingPunct="1">
              <a:spcBef>
                <a:spcPct val="20000"/>
              </a:spcBef>
              <a:spcAft>
                <a:spcPts val="600"/>
              </a:spcAft>
              <a:buClr>
                <a:schemeClr val="accent1"/>
              </a:buClr>
              <a:buSzPct val="115000"/>
              <a:buChar char="•"/>
              <a:defRPr sz="1600" kern="1200">
                <a:solidFill>
                  <a:schemeClr val="tx1">
                    <a:lumMod val="85000"/>
                    <a:lumOff val="15000"/>
                  </a:schemeClr>
                </a:solidFill>
                <a:effectLst/>
                <a:latin typeface="+mn-lt"/>
                <a:ea typeface="+mn-ea"/>
                <a:cs typeface="+mn-cs"/>
              </a:defRPr>
            </a:lvl4pPr>
            <a:lvl5pPr marL="2000250" indent="-17145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5pPr>
            <a:lvl6pPr marL="25146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6pPr>
            <a:lvl7pPr marL="29718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7pPr>
            <a:lvl8pPr marL="34290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8pPr>
            <a:lvl9pPr marL="3886200" indent="-228600" defTabSz="457200" eaLnBrk="1" latinLnBrk="0" hangingPunct="1">
              <a:spcBef>
                <a:spcPct val="20000"/>
              </a:spcBef>
              <a:spcAft>
                <a:spcPts val="600"/>
              </a:spcAft>
              <a:buClr>
                <a:schemeClr val="accent1"/>
              </a:buClr>
              <a:buSzPct val="115000"/>
              <a:buChar char="•"/>
              <a:defRPr kern="1200">
                <a:solidFill>
                  <a:schemeClr val="tx1">
                    <a:lumMod val="85000"/>
                    <a:lumOff val="15000"/>
                  </a:schemeClr>
                </a:solidFill>
                <a:effectLst/>
                <a:latin typeface="+mn-lt"/>
                <a:ea typeface="+mn-ea"/>
                <a:cs typeface="+mn-cs"/>
              </a:defRPr>
            </a:lvl9pPr>
          </a:lstStyle>
          <a:p>
            <a:r>
              <a:rPr lang="fr-FR" dirty="0"/>
              <a:t>L’hypoténuse du triangle ACE</a:t>
            </a:r>
          </a:p>
        </p:txBody>
      </p:sp>
      <p:sp>
        <p:nvSpPr>
          <p:cNvPr id="49" name="Rectangle: Rounded Corners 48">
            <a:extLst>
              <a:ext uri="{FF2B5EF4-FFF2-40B4-BE49-F238E27FC236}">
                <a16:creationId xmlns:a16="http://schemas.microsoft.com/office/drawing/2014/main" id="{4EE1313B-CC39-4D98-99EC-DC81B96753B0}"/>
              </a:ext>
            </a:extLst>
          </p:cNvPr>
          <p:cNvSpPr/>
          <p:nvPr/>
        </p:nvSpPr>
        <p:spPr>
          <a:xfrm>
            <a:off x="2064182" y="3221480"/>
            <a:ext cx="2899725" cy="888267"/>
          </a:xfrm>
          <a:prstGeom prst="roundRect">
            <a:avLst/>
          </a:prstGeom>
          <a:noFill/>
          <a:ln w="12700">
            <a:solidFill>
              <a:schemeClr val="tx1">
                <a:lumMod val="75000"/>
                <a:lumOff val="2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sz="3200" baseline="30000" dirty="0">
              <a:solidFill>
                <a:schemeClr val="bg2"/>
              </a:solidFill>
              <a:latin typeface="+mj-lt"/>
            </a:endParaRPr>
          </a:p>
          <a:p>
            <a:pPr algn="ctr"/>
            <a:r>
              <a:rPr lang="en-US" sz="3200" baseline="30000" dirty="0">
                <a:solidFill>
                  <a:schemeClr val="bg2"/>
                </a:solidFill>
                <a:latin typeface="+mj-lt"/>
              </a:rPr>
              <a:t>_________</a:t>
            </a:r>
          </a:p>
        </p:txBody>
      </p:sp>
      <p:sp>
        <p:nvSpPr>
          <p:cNvPr id="50" name="Rectangle: Rounded Corners 49">
            <a:extLst>
              <a:ext uri="{FF2B5EF4-FFF2-40B4-BE49-F238E27FC236}">
                <a16:creationId xmlns:a16="http://schemas.microsoft.com/office/drawing/2014/main" id="{24092CE0-964F-47B9-87D2-89035AFA5335}"/>
              </a:ext>
            </a:extLst>
          </p:cNvPr>
          <p:cNvSpPr/>
          <p:nvPr/>
        </p:nvSpPr>
        <p:spPr>
          <a:xfrm>
            <a:off x="2062022" y="3218713"/>
            <a:ext cx="2901863" cy="925721"/>
          </a:xfrm>
          <a:prstGeom prst="roundRect">
            <a:avLst/>
          </a:prstGeom>
          <a:solidFill>
            <a:srgbClr val="74C274"/>
          </a:solidFill>
          <a:ln w="57150">
            <a:noFill/>
          </a:ln>
        </p:spPr>
        <p:style>
          <a:lnRef idx="2">
            <a:schemeClr val="accent5"/>
          </a:lnRef>
          <a:fillRef idx="1">
            <a:schemeClr val="lt1"/>
          </a:fillRef>
          <a:effectRef idx="0">
            <a:schemeClr val="accent5"/>
          </a:effectRef>
          <a:fontRef idx="minor">
            <a:schemeClr val="dk1"/>
          </a:fontRef>
        </p:style>
        <p:txBody>
          <a:bodyPr rtlCol="0" anchor="ctr"/>
          <a:lstStyle/>
          <a:p>
            <a:pPr algn="ctr"/>
            <a:r>
              <a:rPr lang="en-US" sz="3200" b="1" dirty="0">
                <a:solidFill>
                  <a:schemeClr val="bg1"/>
                </a:solidFill>
                <a:latin typeface="+mj-lt"/>
              </a:rPr>
              <a:t>[EC]</a:t>
            </a:r>
          </a:p>
        </p:txBody>
      </p:sp>
      <p:grpSp>
        <p:nvGrpSpPr>
          <p:cNvPr id="51" name="Group 50">
            <a:extLst>
              <a:ext uri="{FF2B5EF4-FFF2-40B4-BE49-F238E27FC236}">
                <a16:creationId xmlns:a16="http://schemas.microsoft.com/office/drawing/2014/main" id="{C507C0FB-181D-4E19-B909-E7789AE71E51}"/>
              </a:ext>
            </a:extLst>
          </p:cNvPr>
          <p:cNvGrpSpPr/>
          <p:nvPr/>
        </p:nvGrpSpPr>
        <p:grpSpPr>
          <a:xfrm>
            <a:off x="5720725" y="1182409"/>
            <a:ext cx="5887436" cy="4920447"/>
            <a:chOff x="5873125" y="1334809"/>
            <a:chExt cx="5887436" cy="4920447"/>
          </a:xfrm>
        </p:grpSpPr>
        <p:sp>
          <p:nvSpPr>
            <p:cNvPr id="52" name="Rectangle 51">
              <a:extLst>
                <a:ext uri="{FF2B5EF4-FFF2-40B4-BE49-F238E27FC236}">
                  <a16:creationId xmlns:a16="http://schemas.microsoft.com/office/drawing/2014/main" id="{9D1EDB2A-8624-4ECB-B8FA-AC206EF61058}"/>
                </a:ext>
              </a:extLst>
            </p:cNvPr>
            <p:cNvSpPr/>
            <p:nvPr/>
          </p:nvSpPr>
          <p:spPr>
            <a:xfrm>
              <a:off x="8921422" y="4279569"/>
              <a:ext cx="251835" cy="250802"/>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3" name="Straight Connector 52">
              <a:extLst>
                <a:ext uri="{FF2B5EF4-FFF2-40B4-BE49-F238E27FC236}">
                  <a16:creationId xmlns:a16="http://schemas.microsoft.com/office/drawing/2014/main" id="{059BCC69-208D-41FE-B8DA-8FA3FDECB921}"/>
                </a:ext>
              </a:extLst>
            </p:cNvPr>
            <p:cNvCxnSpPr>
              <a:cxnSpLocks/>
              <a:endCxn id="55" idx="1"/>
            </p:cNvCxnSpPr>
            <p:nvPr/>
          </p:nvCxnSpPr>
          <p:spPr>
            <a:xfrm flipH="1">
              <a:off x="6485986" y="1779660"/>
              <a:ext cx="2716151" cy="272935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DD81E9C-506E-4FCF-9F36-35A9E2F9CC67}"/>
                </a:ext>
              </a:extLst>
            </p:cNvPr>
            <p:cNvCxnSpPr>
              <a:cxnSpLocks/>
            </p:cNvCxnSpPr>
            <p:nvPr/>
          </p:nvCxnSpPr>
          <p:spPr>
            <a:xfrm flipH="1">
              <a:off x="6474755" y="4528588"/>
              <a:ext cx="2734056"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05E65F23-1D58-4A51-A871-BE1349C319F9}"/>
                </a:ext>
              </a:extLst>
            </p:cNvPr>
            <p:cNvSpPr/>
            <p:nvPr/>
          </p:nvSpPr>
          <p:spPr>
            <a:xfrm flipH="1">
              <a:off x="6387687" y="449215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extBox 55">
              <a:extLst>
                <a:ext uri="{FF2B5EF4-FFF2-40B4-BE49-F238E27FC236}">
                  <a16:creationId xmlns:a16="http://schemas.microsoft.com/office/drawing/2014/main" id="{B2D6DE74-6AA9-425E-9EFA-968C9C25CBCA}"/>
                </a:ext>
              </a:extLst>
            </p:cNvPr>
            <p:cNvSpPr txBox="1"/>
            <p:nvPr/>
          </p:nvSpPr>
          <p:spPr>
            <a:xfrm flipH="1">
              <a:off x="5873125" y="4452071"/>
              <a:ext cx="441146" cy="584775"/>
            </a:xfrm>
            <a:prstGeom prst="rect">
              <a:avLst/>
            </a:prstGeom>
            <a:noFill/>
          </p:spPr>
          <p:txBody>
            <a:bodyPr wrap="none" rtlCol="0">
              <a:spAutoFit/>
            </a:bodyPr>
            <a:lstStyle/>
            <a:p>
              <a:r>
                <a:rPr lang="en-US" sz="3200" dirty="0">
                  <a:latin typeface="+mn-lt"/>
                </a:rPr>
                <a:t>E</a:t>
              </a:r>
            </a:p>
          </p:txBody>
        </p:sp>
        <p:sp>
          <p:nvSpPr>
            <p:cNvPr id="57" name="Rectangle 56">
              <a:extLst>
                <a:ext uri="{FF2B5EF4-FFF2-40B4-BE49-F238E27FC236}">
                  <a16:creationId xmlns:a16="http://schemas.microsoft.com/office/drawing/2014/main" id="{8AE5F2A9-970E-4E83-9E6D-35F97815F16D}"/>
                </a:ext>
              </a:extLst>
            </p:cNvPr>
            <p:cNvSpPr/>
            <p:nvPr/>
          </p:nvSpPr>
          <p:spPr>
            <a:xfrm flipH="1">
              <a:off x="7107848" y="4586507"/>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grpSp>
          <p:nvGrpSpPr>
            <p:cNvPr id="58" name="Group 57">
              <a:extLst>
                <a:ext uri="{FF2B5EF4-FFF2-40B4-BE49-F238E27FC236}">
                  <a16:creationId xmlns:a16="http://schemas.microsoft.com/office/drawing/2014/main" id="{D3D34FCC-45A0-4280-9EAD-0E478088C694}"/>
                </a:ext>
              </a:extLst>
            </p:cNvPr>
            <p:cNvGrpSpPr/>
            <p:nvPr/>
          </p:nvGrpSpPr>
          <p:grpSpPr>
            <a:xfrm>
              <a:off x="8168841" y="1334809"/>
              <a:ext cx="3591720" cy="4920447"/>
              <a:chOff x="7395835" y="1268188"/>
              <a:chExt cx="3591720" cy="4920447"/>
            </a:xfrm>
          </p:grpSpPr>
          <p:grpSp>
            <p:nvGrpSpPr>
              <p:cNvPr id="59" name="Group 58">
                <a:extLst>
                  <a:ext uri="{FF2B5EF4-FFF2-40B4-BE49-F238E27FC236}">
                    <a16:creationId xmlns:a16="http://schemas.microsoft.com/office/drawing/2014/main" id="{4E47B882-834C-4899-B88F-A3E5A371297E}"/>
                  </a:ext>
                </a:extLst>
              </p:cNvPr>
              <p:cNvGrpSpPr/>
              <p:nvPr/>
            </p:nvGrpSpPr>
            <p:grpSpPr>
              <a:xfrm>
                <a:off x="7395835" y="1268188"/>
                <a:ext cx="3591720" cy="3697807"/>
                <a:chOff x="6813083" y="1104029"/>
                <a:chExt cx="3591720" cy="3697807"/>
              </a:xfrm>
            </p:grpSpPr>
            <p:cxnSp>
              <p:nvCxnSpPr>
                <p:cNvPr id="72" name="Straight Connector 71">
                  <a:extLst>
                    <a:ext uri="{FF2B5EF4-FFF2-40B4-BE49-F238E27FC236}">
                      <a16:creationId xmlns:a16="http://schemas.microsoft.com/office/drawing/2014/main" id="{4D926406-FAC8-413D-B6F8-AD85590B3ADA}"/>
                    </a:ext>
                  </a:extLst>
                </p:cNvPr>
                <p:cNvCxnSpPr>
                  <a:cxnSpLocks/>
                  <a:endCxn id="76" idx="1"/>
                </p:cNvCxnSpPr>
                <p:nvPr/>
              </p:nvCxnSpPr>
              <p:spPr>
                <a:xfrm>
                  <a:off x="7826041" y="155277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73" name="Group 72">
                  <a:extLst>
                    <a:ext uri="{FF2B5EF4-FFF2-40B4-BE49-F238E27FC236}">
                      <a16:creationId xmlns:a16="http://schemas.microsoft.com/office/drawing/2014/main" id="{FBAE90E4-CE26-4E8F-9CB9-43A83050CB9D}"/>
                    </a:ext>
                  </a:extLst>
                </p:cNvPr>
                <p:cNvGrpSpPr/>
                <p:nvPr/>
              </p:nvGrpSpPr>
              <p:grpSpPr>
                <a:xfrm>
                  <a:off x="6813083" y="1104029"/>
                  <a:ext cx="3591720" cy="3697807"/>
                  <a:chOff x="4342729" y="2315973"/>
                  <a:chExt cx="3591720" cy="3697807"/>
                </a:xfrm>
              </p:grpSpPr>
              <p:sp>
                <p:nvSpPr>
                  <p:cNvPr id="74" name="Oval 73">
                    <a:extLst>
                      <a:ext uri="{FF2B5EF4-FFF2-40B4-BE49-F238E27FC236}">
                        <a16:creationId xmlns:a16="http://schemas.microsoft.com/office/drawing/2014/main" id="{1FF39649-FDE5-4CCC-B755-255B15FDA52B}"/>
                      </a:ext>
                    </a:extLst>
                  </p:cNvPr>
                  <p:cNvSpPr/>
                  <p:nvPr/>
                </p:nvSpPr>
                <p:spPr>
                  <a:xfrm>
                    <a:off x="5289711" y="5429005"/>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5" name="Straight Connector 74">
                    <a:extLst>
                      <a:ext uri="{FF2B5EF4-FFF2-40B4-BE49-F238E27FC236}">
                        <a16:creationId xmlns:a16="http://schemas.microsoft.com/office/drawing/2014/main" id="{3019545B-CB4D-4F5E-92DD-A0ECC4C55B15}"/>
                      </a:ext>
                    </a:extLst>
                  </p:cNvPr>
                  <p:cNvCxnSpPr>
                    <a:cxnSpLocks/>
                  </p:cNvCxnSpPr>
                  <p:nvPr/>
                </p:nvCxnSpPr>
                <p:spPr>
                  <a:xfrm>
                    <a:off x="5379475" y="5503877"/>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6" name="Oval 75">
                    <a:extLst>
                      <a:ext uri="{FF2B5EF4-FFF2-40B4-BE49-F238E27FC236}">
                        <a16:creationId xmlns:a16="http://schemas.microsoft.com/office/drawing/2014/main" id="{41280BE6-82B7-48FB-80E6-837A47C2E0EC}"/>
                      </a:ext>
                    </a:extLst>
                  </p:cNvPr>
                  <p:cNvSpPr/>
                  <p:nvPr/>
                </p:nvSpPr>
                <p:spPr>
                  <a:xfrm>
                    <a:off x="7405021" y="5463157"/>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7" name="Straight Connector 76">
                    <a:extLst>
                      <a:ext uri="{FF2B5EF4-FFF2-40B4-BE49-F238E27FC236}">
                        <a16:creationId xmlns:a16="http://schemas.microsoft.com/office/drawing/2014/main" id="{28E09E13-4ADC-4BE5-972E-644DEECFC6C1}"/>
                      </a:ext>
                    </a:extLst>
                  </p:cNvPr>
                  <p:cNvCxnSpPr>
                    <a:cxnSpLocks/>
                  </p:cNvCxnSpPr>
                  <p:nvPr/>
                </p:nvCxnSpPr>
                <p:spPr>
                  <a:xfrm flipV="1">
                    <a:off x="5346140" y="2774878"/>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8" name="Oval 77">
                    <a:extLst>
                      <a:ext uri="{FF2B5EF4-FFF2-40B4-BE49-F238E27FC236}">
                        <a16:creationId xmlns:a16="http://schemas.microsoft.com/office/drawing/2014/main" id="{FE05ADD1-AD49-480D-95CC-71DB50BD8D3A}"/>
                      </a:ext>
                    </a:extLst>
                  </p:cNvPr>
                  <p:cNvSpPr/>
                  <p:nvPr/>
                </p:nvSpPr>
                <p:spPr>
                  <a:xfrm>
                    <a:off x="5288558" y="2703242"/>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TextBox 78">
                    <a:extLst>
                      <a:ext uri="{FF2B5EF4-FFF2-40B4-BE49-F238E27FC236}">
                        <a16:creationId xmlns:a16="http://schemas.microsoft.com/office/drawing/2014/main" id="{A9CD71D4-46E7-49F7-ACBB-0DD896EDB1DC}"/>
                      </a:ext>
                    </a:extLst>
                  </p:cNvPr>
                  <p:cNvSpPr txBox="1"/>
                  <p:nvPr/>
                </p:nvSpPr>
                <p:spPr>
                  <a:xfrm>
                    <a:off x="4882418" y="5429005"/>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80" name="TextBox 79">
                    <a:extLst>
                      <a:ext uri="{FF2B5EF4-FFF2-40B4-BE49-F238E27FC236}">
                        <a16:creationId xmlns:a16="http://schemas.microsoft.com/office/drawing/2014/main" id="{32C60D48-C628-4209-836E-15B0A0C9FB9A}"/>
                      </a:ext>
                    </a:extLst>
                  </p:cNvPr>
                  <p:cNvSpPr txBox="1"/>
                  <p:nvPr/>
                </p:nvSpPr>
                <p:spPr>
                  <a:xfrm>
                    <a:off x="7491699" y="5164419"/>
                    <a:ext cx="442750" cy="584775"/>
                  </a:xfrm>
                  <a:prstGeom prst="rect">
                    <a:avLst/>
                  </a:prstGeom>
                  <a:noFill/>
                </p:spPr>
                <p:txBody>
                  <a:bodyPr wrap="none" rtlCol="0">
                    <a:spAutoFit/>
                  </a:bodyPr>
                  <a:lstStyle/>
                  <a:p>
                    <a:r>
                      <a:rPr lang="en-US" sz="3200" dirty="0">
                        <a:latin typeface="+mn-lt"/>
                      </a:rPr>
                      <a:t>B</a:t>
                    </a:r>
                  </a:p>
                </p:txBody>
              </p:sp>
              <p:sp>
                <p:nvSpPr>
                  <p:cNvPr id="81" name="TextBox 80">
                    <a:extLst>
                      <a:ext uri="{FF2B5EF4-FFF2-40B4-BE49-F238E27FC236}">
                        <a16:creationId xmlns:a16="http://schemas.microsoft.com/office/drawing/2014/main" id="{6DBD5130-9171-4F35-A873-C1AA2E6BBB46}"/>
                      </a:ext>
                    </a:extLst>
                  </p:cNvPr>
                  <p:cNvSpPr txBox="1"/>
                  <p:nvPr/>
                </p:nvSpPr>
                <p:spPr>
                  <a:xfrm>
                    <a:off x="4859190" y="2315973"/>
                    <a:ext cx="431528" cy="584775"/>
                  </a:xfrm>
                  <a:prstGeom prst="rect">
                    <a:avLst/>
                  </a:prstGeom>
                  <a:noFill/>
                </p:spPr>
                <p:txBody>
                  <a:bodyPr wrap="none" rtlCol="0">
                    <a:spAutoFit/>
                  </a:bodyPr>
                  <a:lstStyle/>
                  <a:p>
                    <a:r>
                      <a:rPr lang="en-US" sz="3200" dirty="0">
                        <a:latin typeface="+mn-lt"/>
                      </a:rPr>
                      <a:t>C</a:t>
                    </a:r>
                  </a:p>
                </p:txBody>
              </p:sp>
              <p:sp>
                <p:nvSpPr>
                  <p:cNvPr id="82" name="Rectangle 81">
                    <a:extLst>
                      <a:ext uri="{FF2B5EF4-FFF2-40B4-BE49-F238E27FC236}">
                        <a16:creationId xmlns:a16="http://schemas.microsoft.com/office/drawing/2014/main" id="{81D9AA7C-9B51-4BAC-A7E6-9B184E973B75}"/>
                      </a:ext>
                    </a:extLst>
                  </p:cNvPr>
                  <p:cNvSpPr/>
                  <p:nvPr/>
                </p:nvSpPr>
                <p:spPr>
                  <a:xfrm>
                    <a:off x="4342729" y="413536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5 cm</a:t>
                    </a:r>
                  </a:p>
                </p:txBody>
              </p:sp>
              <p:sp>
                <p:nvSpPr>
                  <p:cNvPr id="83" name="Rectangle 82">
                    <a:extLst>
                      <a:ext uri="{FF2B5EF4-FFF2-40B4-BE49-F238E27FC236}">
                        <a16:creationId xmlns:a16="http://schemas.microsoft.com/office/drawing/2014/main" id="{552835D6-1C1D-4AFF-B6E1-7EA89F3508DA}"/>
                      </a:ext>
                    </a:extLst>
                  </p:cNvPr>
                  <p:cNvSpPr/>
                  <p:nvPr/>
                </p:nvSpPr>
                <p:spPr>
                  <a:xfrm>
                    <a:off x="5856118" y="5473672"/>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4 cm</a:t>
                    </a:r>
                  </a:p>
                </p:txBody>
              </p:sp>
            </p:grpSp>
          </p:grpSp>
          <p:cxnSp>
            <p:nvCxnSpPr>
              <p:cNvPr id="60" name="AD">
                <a:extLst>
                  <a:ext uri="{FF2B5EF4-FFF2-40B4-BE49-F238E27FC236}">
                    <a16:creationId xmlns:a16="http://schemas.microsoft.com/office/drawing/2014/main" id="{F3311128-A22A-4C16-83F6-41DAFAE7AEBC}"/>
                  </a:ext>
                </a:extLst>
              </p:cNvPr>
              <p:cNvCxnSpPr>
                <a:cxnSpLocks/>
                <a:stCxn id="74" idx="5"/>
                <a:endCxn id="67" idx="1"/>
              </p:cNvCxnSpPr>
              <p:nvPr/>
            </p:nvCxnSpPr>
            <p:spPr>
              <a:xfrm>
                <a:off x="8441116" y="4479519"/>
                <a:ext cx="986880" cy="119083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1" name="BD">
                <a:extLst>
                  <a:ext uri="{FF2B5EF4-FFF2-40B4-BE49-F238E27FC236}">
                    <a16:creationId xmlns:a16="http://schemas.microsoft.com/office/drawing/2014/main" id="{B8956E18-7F4E-49FD-B550-68AF91BF323B}"/>
                  </a:ext>
                </a:extLst>
              </p:cNvPr>
              <p:cNvCxnSpPr>
                <a:cxnSpLocks/>
                <a:endCxn id="67" idx="7"/>
              </p:cNvCxnSpPr>
              <p:nvPr/>
            </p:nvCxnSpPr>
            <p:spPr>
              <a:xfrm flipH="1">
                <a:off x="9460324" y="4486304"/>
                <a:ext cx="1024455" cy="1184045"/>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2" name="3CM">
                <a:extLst>
                  <a:ext uri="{FF2B5EF4-FFF2-40B4-BE49-F238E27FC236}">
                    <a16:creationId xmlns:a16="http://schemas.microsoft.com/office/drawing/2014/main" id="{E37D92D5-B1A9-4FB2-928C-9A633375D462}"/>
                  </a:ext>
                </a:extLst>
              </p:cNvPr>
              <p:cNvSpPr/>
              <p:nvPr/>
            </p:nvSpPr>
            <p:spPr>
              <a:xfrm>
                <a:off x="9871640" y="4947150"/>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sp>
            <p:nvSpPr>
              <p:cNvPr id="63" name="3cm">
                <a:extLst>
                  <a:ext uri="{FF2B5EF4-FFF2-40B4-BE49-F238E27FC236}">
                    <a16:creationId xmlns:a16="http://schemas.microsoft.com/office/drawing/2014/main" id="{B7A17978-A304-400B-B486-9F3A2EA197F8}"/>
                  </a:ext>
                </a:extLst>
              </p:cNvPr>
              <p:cNvSpPr/>
              <p:nvPr/>
            </p:nvSpPr>
            <p:spPr>
              <a:xfrm>
                <a:off x="7935455" y="4903689"/>
                <a:ext cx="1060993" cy="400110"/>
              </a:xfrm>
              <a:prstGeom prst="rect">
                <a:avLst/>
              </a:prstGeom>
              <a:noFill/>
            </p:spPr>
            <p:txBody>
              <a:bodyPr wrap="square" lIns="91440" tIns="45720" rIns="91440" bIns="45720">
                <a:spAutoFit/>
              </a:bodyPr>
              <a:lstStyle/>
              <a:p>
                <a:pPr algn="ctr"/>
                <a:r>
                  <a:rPr lang="en-US" sz="2000" b="0" cap="none" spc="0" dirty="0">
                    <a:ln w="0"/>
                    <a:solidFill>
                      <a:schemeClr val="tx1">
                        <a:lumMod val="75000"/>
                        <a:lumOff val="25000"/>
                      </a:schemeClr>
                    </a:solidFill>
                    <a:latin typeface="+mn-lt"/>
                  </a:rPr>
                  <a:t>3 cm</a:t>
                </a:r>
              </a:p>
            </p:txBody>
          </p:sp>
          <p:grpSp>
            <p:nvGrpSpPr>
              <p:cNvPr id="64" name="=2">
                <a:extLst>
                  <a:ext uri="{FF2B5EF4-FFF2-40B4-BE49-F238E27FC236}">
                    <a16:creationId xmlns:a16="http://schemas.microsoft.com/office/drawing/2014/main" id="{0C5C9D95-A266-4D71-8B07-A3402FB192AE}"/>
                  </a:ext>
                </a:extLst>
              </p:cNvPr>
              <p:cNvGrpSpPr/>
              <p:nvPr/>
            </p:nvGrpSpPr>
            <p:grpSpPr>
              <a:xfrm>
                <a:off x="9855779" y="5120850"/>
                <a:ext cx="79361" cy="86674"/>
                <a:chOff x="9639879" y="4924000"/>
                <a:chExt cx="79361" cy="86674"/>
              </a:xfrm>
            </p:grpSpPr>
            <p:cxnSp>
              <p:nvCxnSpPr>
                <p:cNvPr id="70" name="Straight Connector 69">
                  <a:extLst>
                    <a:ext uri="{FF2B5EF4-FFF2-40B4-BE49-F238E27FC236}">
                      <a16:creationId xmlns:a16="http://schemas.microsoft.com/office/drawing/2014/main" id="{29FC827A-3602-4BBD-A187-BFE586425950}"/>
                    </a:ext>
                  </a:extLst>
                </p:cNvPr>
                <p:cNvCxnSpPr/>
                <p:nvPr/>
              </p:nvCxnSpPr>
              <p:spPr>
                <a:xfrm>
                  <a:off x="9639879" y="4950988"/>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82A73C3-0653-4611-8F60-531A645F8AA5}"/>
                    </a:ext>
                  </a:extLst>
                </p:cNvPr>
                <p:cNvCxnSpPr/>
                <p:nvPr/>
              </p:nvCxnSpPr>
              <p:spPr>
                <a:xfrm>
                  <a:off x="9671500" y="4924000"/>
                  <a:ext cx="47740" cy="59686"/>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5" name="=1">
                <a:extLst>
                  <a:ext uri="{FF2B5EF4-FFF2-40B4-BE49-F238E27FC236}">
                    <a16:creationId xmlns:a16="http://schemas.microsoft.com/office/drawing/2014/main" id="{BC0EE959-E2C8-47BE-9CD6-9EAB1A702AA7}"/>
                  </a:ext>
                </a:extLst>
              </p:cNvPr>
              <p:cNvGrpSpPr/>
              <p:nvPr/>
            </p:nvGrpSpPr>
            <p:grpSpPr>
              <a:xfrm>
                <a:off x="8913433" y="5043702"/>
                <a:ext cx="75152" cy="89529"/>
                <a:chOff x="8761033" y="4891302"/>
                <a:chExt cx="75152" cy="89529"/>
              </a:xfrm>
            </p:grpSpPr>
            <p:cxnSp>
              <p:nvCxnSpPr>
                <p:cNvPr id="68" name="Straight Connector 67">
                  <a:extLst>
                    <a:ext uri="{FF2B5EF4-FFF2-40B4-BE49-F238E27FC236}">
                      <a16:creationId xmlns:a16="http://schemas.microsoft.com/office/drawing/2014/main" id="{3E218E95-43ED-4995-9346-2B47354D145F}"/>
                    </a:ext>
                  </a:extLst>
                </p:cNvPr>
                <p:cNvCxnSpPr>
                  <a:cxnSpLocks/>
                </p:cNvCxnSpPr>
                <p:nvPr/>
              </p:nvCxnSpPr>
              <p:spPr>
                <a:xfrm flipV="1">
                  <a:off x="8761033" y="4891302"/>
                  <a:ext cx="47740" cy="59686"/>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55F03D3-4B76-4517-9947-C0F67ACFCF7F}"/>
                    </a:ext>
                  </a:extLst>
                </p:cNvPr>
                <p:cNvCxnSpPr>
                  <a:cxnSpLocks/>
                </p:cNvCxnSpPr>
                <p:nvPr/>
              </p:nvCxnSpPr>
              <p:spPr>
                <a:xfrm flipV="1">
                  <a:off x="8788445" y="4921145"/>
                  <a:ext cx="47740" cy="59686"/>
                </a:xfrm>
                <a:prstGeom prst="line">
                  <a:avLst/>
                </a:prstGeom>
              </p:spPr>
              <p:style>
                <a:lnRef idx="1">
                  <a:schemeClr val="accent1"/>
                </a:lnRef>
                <a:fillRef idx="0">
                  <a:schemeClr val="accent1"/>
                </a:fillRef>
                <a:effectRef idx="0">
                  <a:schemeClr val="accent1"/>
                </a:effectRef>
                <a:fontRef idx="minor">
                  <a:schemeClr val="tx1"/>
                </a:fontRef>
              </p:style>
            </p:cxnSp>
          </p:grpSp>
          <p:sp>
            <p:nvSpPr>
              <p:cNvPr id="66" name="TextBox 65">
                <a:extLst>
                  <a:ext uri="{FF2B5EF4-FFF2-40B4-BE49-F238E27FC236}">
                    <a16:creationId xmlns:a16="http://schemas.microsoft.com/office/drawing/2014/main" id="{F299F7E5-9A9F-427B-B59E-F7B073E29285}"/>
                  </a:ext>
                </a:extLst>
              </p:cNvPr>
              <p:cNvSpPr txBox="1"/>
              <p:nvPr/>
            </p:nvSpPr>
            <p:spPr>
              <a:xfrm>
                <a:off x="9147422" y="560386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D</a:t>
                </a:r>
              </a:p>
            </p:txBody>
          </p:sp>
          <p:sp>
            <p:nvSpPr>
              <p:cNvPr id="67" name="D">
                <a:extLst>
                  <a:ext uri="{FF2B5EF4-FFF2-40B4-BE49-F238E27FC236}">
                    <a16:creationId xmlns:a16="http://schemas.microsoft.com/office/drawing/2014/main" id="{EBF3F772-54FD-4A8B-9A26-F4FB62D3B7C0}"/>
                  </a:ext>
                </a:extLst>
              </p:cNvPr>
              <p:cNvSpPr/>
              <p:nvPr/>
            </p:nvSpPr>
            <p:spPr>
              <a:xfrm>
                <a:off x="9421300" y="5663653"/>
                <a:ext cx="45720" cy="4572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custDataLst>
      <p:tags r:id="rId1"/>
    </p:custDataLst>
    <p:extLst>
      <p:ext uri="{BB962C8B-B14F-4D97-AF65-F5344CB8AC3E}">
        <p14:creationId xmlns:p14="http://schemas.microsoft.com/office/powerpoint/2010/main" val="4039396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0"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animEffect transition="in" filter="fade">
                                      <p:cBhvr>
                                        <p:cTn id="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85651"/>
          <a:stretch/>
        </p:blipFill>
        <p:spPr>
          <a:xfrm>
            <a:off x="5414" y="0"/>
            <a:ext cx="12181172" cy="984069"/>
          </a:xfrm>
          <a:prstGeom prst="rect">
            <a:avLst/>
          </a:prstGeom>
        </p:spPr>
      </p:pic>
      <p:cxnSp>
        <p:nvCxnSpPr>
          <p:cNvPr id="6" name="Straight Connector 5"/>
          <p:cNvCxnSpPr/>
          <p:nvPr/>
        </p:nvCxnSpPr>
        <p:spPr>
          <a:xfrm>
            <a:off x="391886" y="1070109"/>
            <a:ext cx="1138210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21373"/>
          <a:stretch/>
        </p:blipFill>
        <p:spPr>
          <a:xfrm>
            <a:off x="2368" y="1465728"/>
            <a:ext cx="12187263" cy="5392271"/>
          </a:xfrm>
          <a:prstGeom prst="rect">
            <a:avLst/>
          </a:prstGeom>
        </p:spPr>
      </p:pic>
    </p:spTree>
    <p:extLst>
      <p:ext uri="{BB962C8B-B14F-4D97-AF65-F5344CB8AC3E}">
        <p14:creationId xmlns:p14="http://schemas.microsoft.com/office/powerpoint/2010/main" val="3975560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073F907-0C8A-4463-AE41-67386BC458B2}"/>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b="30379"/>
          <a:stretch/>
        </p:blipFill>
        <p:spPr>
          <a:xfrm>
            <a:off x="1767884" y="423970"/>
            <a:ext cx="8655487" cy="4400688"/>
          </a:xfrm>
          <a:prstGeom prst="rect">
            <a:avLst/>
          </a:prstGeom>
        </p:spPr>
      </p:pic>
      <p:sp>
        <p:nvSpPr>
          <p:cNvPr id="4" name="Google Shape;97;gb06ce43697_0_0">
            <a:extLst>
              <a:ext uri="{FF2B5EF4-FFF2-40B4-BE49-F238E27FC236}">
                <a16:creationId xmlns:a16="http://schemas.microsoft.com/office/drawing/2014/main" id="{7399C30D-B707-4407-AC13-01C97F4616CD}"/>
              </a:ext>
            </a:extLst>
          </p:cNvPr>
          <p:cNvSpPr txBox="1">
            <a:spLocks/>
          </p:cNvSpPr>
          <p:nvPr/>
        </p:nvSpPr>
        <p:spPr>
          <a:xfrm>
            <a:off x="1024128" y="4824658"/>
            <a:ext cx="10143000" cy="1267670"/>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spcBef>
                <a:spcPts val="1200"/>
              </a:spcBef>
              <a:spcAft>
                <a:spcPts val="1200"/>
              </a:spcAft>
            </a:pPr>
            <a:r>
              <a:rPr lang="fr-FR" sz="5400" dirty="0">
                <a:solidFill>
                  <a:schemeClr val="accent1">
                    <a:lumMod val="50000"/>
                  </a:schemeClr>
                </a:solidFill>
                <a:latin typeface="Comic Sans MS" panose="030F0702030302020204" pitchFamily="66" charset="0"/>
              </a:rPr>
              <a:t>Compréhension Conceptuelle</a:t>
            </a:r>
          </a:p>
        </p:txBody>
      </p:sp>
      <p:sp>
        <p:nvSpPr>
          <p:cNvPr id="7" name="TextBox 6">
            <a:extLst>
              <a:ext uri="{FF2B5EF4-FFF2-40B4-BE49-F238E27FC236}">
                <a16:creationId xmlns:a16="http://schemas.microsoft.com/office/drawing/2014/main" id="{2B5175AC-B993-43E4-BF30-E7F87F9F6E82}"/>
              </a:ext>
            </a:extLst>
          </p:cNvPr>
          <p:cNvSpPr txBox="1"/>
          <p:nvPr/>
        </p:nvSpPr>
        <p:spPr>
          <a:xfrm>
            <a:off x="4242494" y="1524000"/>
            <a:ext cx="4479111" cy="830997"/>
          </a:xfrm>
          <a:prstGeom prst="rect">
            <a:avLst/>
          </a:prstGeom>
          <a:noFill/>
        </p:spPr>
        <p:txBody>
          <a:bodyPr wrap="none" rtlCol="0">
            <a:spAutoFit/>
          </a:bodyPr>
          <a:lstStyle/>
          <a:p>
            <a:r>
              <a:rPr lang="fr-FR" sz="4800" b="1" dirty="0">
                <a:solidFill>
                  <a:schemeClr val="bg1"/>
                </a:solidFill>
                <a:latin typeface="+mj-lt"/>
              </a:rPr>
              <a:t>Compréhension</a:t>
            </a:r>
          </a:p>
        </p:txBody>
      </p:sp>
    </p:spTree>
    <p:custDataLst>
      <p:tags r:id="rId1"/>
    </p:custDataLst>
    <p:extLst>
      <p:ext uri="{BB962C8B-B14F-4D97-AF65-F5344CB8AC3E}">
        <p14:creationId xmlns:p14="http://schemas.microsoft.com/office/powerpoint/2010/main" val="3234472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Tracez un triangle ABC rectangle en A.</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6A9D3B0D-32EE-43BC-A8D8-5E6C4BD63360}"/>
              </a:ext>
            </a:extLst>
          </p:cNvPr>
          <p:cNvSpPr txBox="1"/>
          <p:nvPr/>
        </p:nvSpPr>
        <p:spPr>
          <a:xfrm>
            <a:off x="9529482" y="118884"/>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a:spAutoFit/>
          </a:bodyPr>
          <a:lstStyle/>
          <a:p>
            <a:pPr algn="ctr"/>
            <a:r>
              <a:rPr lang="fr-FR" dirty="0">
                <a:solidFill>
                  <a:schemeClr val="tx1">
                    <a:lumMod val="50000"/>
                    <a:lumOff val="50000"/>
                  </a:schemeClr>
                </a:solidFill>
                <a:latin typeface="+mj-lt"/>
              </a:rPr>
              <a:t>Activité d’apprentissage</a:t>
            </a:r>
          </a:p>
        </p:txBody>
      </p:sp>
      <p:grpSp>
        <p:nvGrpSpPr>
          <p:cNvPr id="14" name="Group 13">
            <a:extLst>
              <a:ext uri="{FF2B5EF4-FFF2-40B4-BE49-F238E27FC236}">
                <a16:creationId xmlns:a16="http://schemas.microsoft.com/office/drawing/2014/main" id="{39A149B2-7F16-4D0C-B0D8-7FA89514853F}"/>
              </a:ext>
            </a:extLst>
          </p:cNvPr>
          <p:cNvGrpSpPr/>
          <p:nvPr/>
        </p:nvGrpSpPr>
        <p:grpSpPr>
          <a:xfrm>
            <a:off x="7574973" y="1014484"/>
            <a:ext cx="4502145" cy="1957316"/>
            <a:chOff x="7735067" y="1014484"/>
            <a:chExt cx="4342051" cy="1778067"/>
          </a:xfrm>
        </p:grpSpPr>
        <p:grpSp>
          <p:nvGrpSpPr>
            <p:cNvPr id="15" name="Group 14">
              <a:extLst>
                <a:ext uri="{FF2B5EF4-FFF2-40B4-BE49-F238E27FC236}">
                  <a16:creationId xmlns:a16="http://schemas.microsoft.com/office/drawing/2014/main" id="{B4326754-BD49-459C-A7E3-F448D137BCC5}"/>
                </a:ext>
              </a:extLst>
            </p:cNvPr>
            <p:cNvGrpSpPr/>
            <p:nvPr/>
          </p:nvGrpSpPr>
          <p:grpSpPr>
            <a:xfrm>
              <a:off x="7735067" y="1014484"/>
              <a:ext cx="4342051" cy="1778067"/>
              <a:chOff x="6722933" y="2528492"/>
              <a:chExt cx="4342051" cy="1778067"/>
            </a:xfrm>
          </p:grpSpPr>
          <p:grpSp>
            <p:nvGrpSpPr>
              <p:cNvPr id="17" name="Group 16">
                <a:extLst>
                  <a:ext uri="{FF2B5EF4-FFF2-40B4-BE49-F238E27FC236}">
                    <a16:creationId xmlns:a16="http://schemas.microsoft.com/office/drawing/2014/main" id="{225ABB82-A20E-40E9-916F-5B42D37544A9}"/>
                  </a:ext>
                </a:extLst>
              </p:cNvPr>
              <p:cNvGrpSpPr/>
              <p:nvPr/>
            </p:nvGrpSpPr>
            <p:grpSpPr>
              <a:xfrm>
                <a:off x="6733760" y="2705100"/>
                <a:ext cx="4331224" cy="1562100"/>
                <a:chOff x="827749" y="0"/>
                <a:chExt cx="4249077" cy="1562100"/>
              </a:xfrm>
            </p:grpSpPr>
            <p:grpSp>
              <p:nvGrpSpPr>
                <p:cNvPr id="19" name="Group 18">
                  <a:extLst>
                    <a:ext uri="{FF2B5EF4-FFF2-40B4-BE49-F238E27FC236}">
                      <a16:creationId xmlns:a16="http://schemas.microsoft.com/office/drawing/2014/main" id="{BE65545C-8123-427E-8FAF-3CBD1BEE969F}"/>
                    </a:ext>
                  </a:extLst>
                </p:cNvPr>
                <p:cNvGrpSpPr/>
                <p:nvPr/>
              </p:nvGrpSpPr>
              <p:grpSpPr>
                <a:xfrm>
                  <a:off x="827749" y="0"/>
                  <a:ext cx="4249077" cy="1562100"/>
                  <a:chOff x="790040" y="0"/>
                  <a:chExt cx="4055508" cy="1562100"/>
                </a:xfrm>
                <a:solidFill>
                  <a:schemeClr val="accent2">
                    <a:lumMod val="20000"/>
                    <a:lumOff val="80000"/>
                  </a:schemeClr>
                </a:solidFill>
              </p:grpSpPr>
              <p:sp>
                <p:nvSpPr>
                  <p:cNvPr id="24" name="Rectangle: Rounded Corners 23">
                    <a:extLst>
                      <a:ext uri="{FF2B5EF4-FFF2-40B4-BE49-F238E27FC236}">
                        <a16:creationId xmlns:a16="http://schemas.microsoft.com/office/drawing/2014/main" id="{F23CE94C-B741-46F9-B800-07DC3F28A2A9}"/>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dirty="0"/>
                  </a:p>
                </p:txBody>
              </p:sp>
              <p:pic>
                <p:nvPicPr>
                  <p:cNvPr id="26" name="Picture 25" descr="See the source image">
                    <a:extLst>
                      <a:ext uri="{FF2B5EF4-FFF2-40B4-BE49-F238E27FC236}">
                        <a16:creationId xmlns:a16="http://schemas.microsoft.com/office/drawing/2014/main" id="{6C1C44DB-4C29-4D19-A87E-34A2DD782DF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86475">
                    <a:off x="3808118" y="300513"/>
                    <a:ext cx="881760" cy="881760"/>
                  </a:xfrm>
                  <a:prstGeom prst="rect">
                    <a:avLst/>
                  </a:prstGeom>
                  <a:grpFill/>
                  <a:ln>
                    <a:noFill/>
                  </a:ln>
                </p:spPr>
              </p:pic>
            </p:grpSp>
            <p:pic>
              <p:nvPicPr>
                <p:cNvPr id="21" name="Picture 20" descr="See the source image">
                  <a:extLst>
                    <a:ext uri="{FF2B5EF4-FFF2-40B4-BE49-F238E27FC236}">
                      <a16:creationId xmlns:a16="http://schemas.microsoft.com/office/drawing/2014/main" id="{E0996FB3-6574-4DCE-B2FC-47DBFE530EB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350379" y="234663"/>
                  <a:ext cx="2171700" cy="1013460"/>
                </a:xfrm>
                <a:prstGeom prst="rect">
                  <a:avLst/>
                </a:prstGeom>
                <a:noFill/>
                <a:ln>
                  <a:noFill/>
                </a:ln>
              </p:spPr>
            </p:pic>
          </p:grpSp>
          <p:pic>
            <p:nvPicPr>
              <p:cNvPr id="18" name="Picture 2" descr="See the source image">
                <a:extLst>
                  <a:ext uri="{FF2B5EF4-FFF2-40B4-BE49-F238E27FC236}">
                    <a16:creationId xmlns:a16="http://schemas.microsoft.com/office/drawing/2014/main" id="{26D9549E-0205-4C7D-B016-8AFC305AC5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9525626">
                <a:off x="6722933" y="2528492"/>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Picture 15" descr="See the source image">
              <a:extLst>
                <a:ext uri="{FF2B5EF4-FFF2-40B4-BE49-F238E27FC236}">
                  <a16:creationId xmlns:a16="http://schemas.microsoft.com/office/drawing/2014/main" id="{5E3FDF7B-2AEE-4FFB-AA68-C6F47E250AF4}"/>
                </a:ext>
              </a:extLst>
            </p:cNvPr>
            <p:cNvPicPr>
              <a:picLocks noChangeAspect="1"/>
            </p:cNvPicPr>
            <p:nvPr/>
          </p:nvPicPr>
          <p:blipFill>
            <a:blip r:embed="rId7" cstate="print">
              <a:duotone>
                <a:schemeClr val="accent1">
                  <a:shade val="45000"/>
                  <a:satMod val="135000"/>
                </a:schemeClr>
                <a:prstClr val="white"/>
              </a:duotone>
              <a:extLst>
                <a:ext uri="{BEBA8EAE-BF5A-486C-A8C5-ECC9F3942E4B}">
                  <a14:imgProps xmlns:a14="http://schemas.microsoft.com/office/drawing/2010/main">
                    <a14:imgLayer r:embed="rId8">
                      <a14:imgEffect>
                        <a14:colorTemperature colorTemp="4700"/>
                      </a14:imgEffect>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rot="13472326">
              <a:off x="8813952" y="1582590"/>
              <a:ext cx="1452818" cy="821649"/>
            </a:xfrm>
            <a:prstGeom prst="rect">
              <a:avLst/>
            </a:prstGeom>
            <a:noFill/>
          </p:spPr>
        </p:pic>
      </p:grpSp>
      <p:pic>
        <p:nvPicPr>
          <p:cNvPr id="36" name="Picture 35">
            <a:extLst>
              <a:ext uri="{FF2B5EF4-FFF2-40B4-BE49-F238E27FC236}">
                <a16:creationId xmlns:a16="http://schemas.microsoft.com/office/drawing/2014/main" id="{DC250F6C-942F-4926-B98F-3B71D06551BD}"/>
              </a:ext>
            </a:extLst>
          </p:cNvPr>
          <p:cNvPicPr>
            <a:picLocks noChangeAspect="1"/>
          </p:cNvPicPr>
          <p:nvPr/>
        </p:nvPicPr>
        <p:blipFill rotWithShape="1">
          <a:blip r:embed="rId9"/>
          <a:srcRect l="1" r="214"/>
          <a:stretch/>
        </p:blipFill>
        <p:spPr>
          <a:xfrm>
            <a:off x="3006308" y="5077345"/>
            <a:ext cx="8313507" cy="1661771"/>
          </a:xfrm>
          <a:prstGeom prst="rect">
            <a:avLst/>
          </a:prstGeom>
        </p:spPr>
      </p:pic>
      <p:pic>
        <p:nvPicPr>
          <p:cNvPr id="37" name="setsqaure">
            <a:extLst>
              <a:ext uri="{FF2B5EF4-FFF2-40B4-BE49-F238E27FC236}">
                <a16:creationId xmlns:a16="http://schemas.microsoft.com/office/drawing/2014/main" id="{6202AB2B-5245-41A9-B7E9-8279C5310484}"/>
              </a:ext>
            </a:extLst>
          </p:cNvPr>
          <p:cNvPicPr>
            <a:picLocks noChangeAspect="1"/>
          </p:cNvPicPr>
          <p:nvPr/>
        </p:nvPicPr>
        <p:blipFill>
          <a:blip r:embed="rId10"/>
          <a:stretch>
            <a:fillRect/>
          </a:stretch>
        </p:blipFill>
        <p:spPr>
          <a:xfrm>
            <a:off x="1841743" y="-1559708"/>
            <a:ext cx="6172200" cy="6858000"/>
          </a:xfrm>
          <a:prstGeom prst="rect">
            <a:avLst/>
          </a:prstGeom>
        </p:spPr>
      </p:pic>
      <p:pic>
        <p:nvPicPr>
          <p:cNvPr id="38" name="Pencil1" descr="A close up of a pencil&#10;&#10;Description automatically generated">
            <a:extLst>
              <a:ext uri="{FF2B5EF4-FFF2-40B4-BE49-F238E27FC236}">
                <a16:creationId xmlns:a16="http://schemas.microsoft.com/office/drawing/2014/main" id="{B4B16382-62DC-4ECB-9C29-7BE187A5A783}"/>
              </a:ext>
            </a:extLst>
          </p:cNvPr>
          <p:cNvPicPr>
            <a:picLocks noChangeAspect="1"/>
          </p:cNvPicPr>
          <p:nvPr/>
        </p:nvPicPr>
        <p:blipFill rotWithShape="1">
          <a:blip r:embed="rId11"/>
          <a:srcRect l="40444"/>
          <a:stretch/>
        </p:blipFill>
        <p:spPr>
          <a:xfrm>
            <a:off x="3151755" y="2697682"/>
            <a:ext cx="1359060" cy="2282003"/>
          </a:xfrm>
          <a:prstGeom prst="rect">
            <a:avLst/>
          </a:prstGeom>
        </p:spPr>
      </p:pic>
      <p:sp>
        <p:nvSpPr>
          <p:cNvPr id="39" name="Oval 38">
            <a:extLst>
              <a:ext uri="{FF2B5EF4-FFF2-40B4-BE49-F238E27FC236}">
                <a16:creationId xmlns:a16="http://schemas.microsoft.com/office/drawing/2014/main" id="{804477EE-F80A-4F1C-BAB0-3C3EF2480A09}"/>
              </a:ext>
            </a:extLst>
          </p:cNvPr>
          <p:cNvSpPr/>
          <p:nvPr/>
        </p:nvSpPr>
        <p:spPr>
          <a:xfrm>
            <a:off x="3149722" y="496218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0" name="Straight Connector 39">
            <a:extLst>
              <a:ext uri="{FF2B5EF4-FFF2-40B4-BE49-F238E27FC236}">
                <a16:creationId xmlns:a16="http://schemas.microsoft.com/office/drawing/2014/main" id="{7C332072-CE64-4747-B443-DA9DB22560D7}"/>
              </a:ext>
            </a:extLst>
          </p:cNvPr>
          <p:cNvCxnSpPr>
            <a:cxnSpLocks/>
          </p:cNvCxnSpPr>
          <p:nvPr/>
        </p:nvCxnSpPr>
        <p:spPr>
          <a:xfrm>
            <a:off x="3264886" y="5018003"/>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E8204497-F6E1-473E-ACF5-82979239C182}"/>
              </a:ext>
            </a:extLst>
          </p:cNvPr>
          <p:cNvSpPr/>
          <p:nvPr/>
        </p:nvSpPr>
        <p:spPr>
          <a:xfrm>
            <a:off x="5303132" y="4970933"/>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2" name="LeftSide">
            <a:extLst>
              <a:ext uri="{FF2B5EF4-FFF2-40B4-BE49-F238E27FC236}">
                <a16:creationId xmlns:a16="http://schemas.microsoft.com/office/drawing/2014/main" id="{F50A439C-E9A0-4B26-8BC2-24A9B1922B64}"/>
              </a:ext>
            </a:extLst>
          </p:cNvPr>
          <p:cNvCxnSpPr>
            <a:cxnSpLocks/>
          </p:cNvCxnSpPr>
          <p:nvPr/>
        </p:nvCxnSpPr>
        <p:spPr>
          <a:xfrm flipV="1">
            <a:off x="3231551" y="2289004"/>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3" name="Oval 42">
            <a:extLst>
              <a:ext uri="{FF2B5EF4-FFF2-40B4-BE49-F238E27FC236}">
                <a16:creationId xmlns:a16="http://schemas.microsoft.com/office/drawing/2014/main" id="{FF572EA9-2D2A-4B00-A620-C650B0B8AEF8}"/>
              </a:ext>
            </a:extLst>
          </p:cNvPr>
          <p:cNvSpPr/>
          <p:nvPr/>
        </p:nvSpPr>
        <p:spPr>
          <a:xfrm>
            <a:off x="3173969" y="2217368"/>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CC840235-B455-4B90-AC99-8E470D892869}"/>
              </a:ext>
            </a:extLst>
          </p:cNvPr>
          <p:cNvSpPr txBox="1"/>
          <p:nvPr/>
        </p:nvSpPr>
        <p:spPr>
          <a:xfrm>
            <a:off x="2709961" y="476971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45" name="TextBox 44">
            <a:extLst>
              <a:ext uri="{FF2B5EF4-FFF2-40B4-BE49-F238E27FC236}">
                <a16:creationId xmlns:a16="http://schemas.microsoft.com/office/drawing/2014/main" id="{23CF984A-4F26-4B51-9EC5-421D86531530}"/>
              </a:ext>
            </a:extLst>
          </p:cNvPr>
          <p:cNvSpPr txBox="1"/>
          <p:nvPr/>
        </p:nvSpPr>
        <p:spPr>
          <a:xfrm>
            <a:off x="5377110" y="4678545"/>
            <a:ext cx="442750" cy="584775"/>
          </a:xfrm>
          <a:prstGeom prst="rect">
            <a:avLst/>
          </a:prstGeom>
          <a:noFill/>
        </p:spPr>
        <p:txBody>
          <a:bodyPr wrap="none" rtlCol="0">
            <a:spAutoFit/>
          </a:bodyPr>
          <a:lstStyle/>
          <a:p>
            <a:r>
              <a:rPr lang="en-US" sz="3200" dirty="0">
                <a:latin typeface="+mn-lt"/>
              </a:rPr>
              <a:t>B</a:t>
            </a:r>
          </a:p>
        </p:txBody>
      </p:sp>
      <p:sp>
        <p:nvSpPr>
          <p:cNvPr id="46" name="TextBox 45">
            <a:extLst>
              <a:ext uri="{FF2B5EF4-FFF2-40B4-BE49-F238E27FC236}">
                <a16:creationId xmlns:a16="http://schemas.microsoft.com/office/drawing/2014/main" id="{3095AAD1-3612-44D8-9BCD-FC6080A895B3}"/>
              </a:ext>
            </a:extLst>
          </p:cNvPr>
          <p:cNvSpPr txBox="1"/>
          <p:nvPr/>
        </p:nvSpPr>
        <p:spPr>
          <a:xfrm>
            <a:off x="2744601" y="1830099"/>
            <a:ext cx="431528" cy="584775"/>
          </a:xfrm>
          <a:prstGeom prst="rect">
            <a:avLst/>
          </a:prstGeom>
          <a:noFill/>
        </p:spPr>
        <p:txBody>
          <a:bodyPr wrap="none" rtlCol="0">
            <a:spAutoFit/>
          </a:bodyPr>
          <a:lstStyle/>
          <a:p>
            <a:r>
              <a:rPr lang="en-US" sz="3200" dirty="0">
                <a:latin typeface="+mn-lt"/>
              </a:rPr>
              <a:t>C</a:t>
            </a:r>
          </a:p>
        </p:txBody>
      </p:sp>
      <p:cxnSp>
        <p:nvCxnSpPr>
          <p:cNvPr id="47" name="Straight Connector 46">
            <a:extLst>
              <a:ext uri="{FF2B5EF4-FFF2-40B4-BE49-F238E27FC236}">
                <a16:creationId xmlns:a16="http://schemas.microsoft.com/office/drawing/2014/main" id="{891E9BC2-3BC0-4E22-9958-14F073E6A57D}"/>
              </a:ext>
            </a:extLst>
          </p:cNvPr>
          <p:cNvCxnSpPr>
            <a:cxnSpLocks/>
            <a:endCxn id="41" idx="1"/>
          </p:cNvCxnSpPr>
          <p:nvPr/>
        </p:nvCxnSpPr>
        <p:spPr>
          <a:xfrm>
            <a:off x="3253798" y="227249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48" name="Picture 47" descr="A close up of a pencil&#10;&#10;Description automatically generated">
            <a:extLst>
              <a:ext uri="{FF2B5EF4-FFF2-40B4-BE49-F238E27FC236}">
                <a16:creationId xmlns:a16="http://schemas.microsoft.com/office/drawing/2014/main" id="{FE9C85D5-DF8B-4B01-AE1C-7658E18F0BFA}"/>
              </a:ext>
            </a:extLst>
          </p:cNvPr>
          <p:cNvPicPr>
            <a:picLocks noChangeAspect="1"/>
          </p:cNvPicPr>
          <p:nvPr/>
        </p:nvPicPr>
        <p:blipFill rotWithShape="1">
          <a:blip r:embed="rId11"/>
          <a:srcRect l="40444"/>
          <a:stretch/>
        </p:blipFill>
        <p:spPr>
          <a:xfrm>
            <a:off x="3270386" y="-20553"/>
            <a:ext cx="1359060" cy="2282003"/>
          </a:xfrm>
          <a:prstGeom prst="rect">
            <a:avLst/>
          </a:prstGeom>
        </p:spPr>
      </p:pic>
      <p:pic>
        <p:nvPicPr>
          <p:cNvPr id="27" name="Picture 26">
            <a:extLst>
              <a:ext uri="{FF2B5EF4-FFF2-40B4-BE49-F238E27FC236}">
                <a16:creationId xmlns:a16="http://schemas.microsoft.com/office/drawing/2014/main" id="{E0DA6392-FFBC-45C2-8DC2-2AD57D1EBE94}"/>
              </a:ext>
            </a:extLst>
          </p:cNvPr>
          <p:cNvPicPr>
            <a:picLocks noChangeAspect="1"/>
          </p:cNvPicPr>
          <p:nvPr/>
        </p:nvPicPr>
        <p:blipFill rotWithShape="1">
          <a:blip r:embed="rId9"/>
          <a:srcRect l="1" r="214"/>
          <a:stretch/>
        </p:blipFill>
        <p:spPr>
          <a:xfrm rot="3194397">
            <a:off x="644818" y="4989691"/>
            <a:ext cx="8313507" cy="1661771"/>
          </a:xfrm>
          <a:prstGeom prst="rect">
            <a:avLst/>
          </a:prstGeom>
        </p:spPr>
      </p:pic>
      <p:pic>
        <p:nvPicPr>
          <p:cNvPr id="28" name="Pencil1" descr="A close up of a pencil&#10;&#10;Description automatically generated">
            <a:extLst>
              <a:ext uri="{FF2B5EF4-FFF2-40B4-BE49-F238E27FC236}">
                <a16:creationId xmlns:a16="http://schemas.microsoft.com/office/drawing/2014/main" id="{558CDC8C-0465-478E-BBF5-01ED119B494E}"/>
              </a:ext>
            </a:extLst>
          </p:cNvPr>
          <p:cNvPicPr>
            <a:picLocks noChangeAspect="1"/>
          </p:cNvPicPr>
          <p:nvPr/>
        </p:nvPicPr>
        <p:blipFill rotWithShape="1">
          <a:blip r:embed="rId11"/>
          <a:srcRect l="40444"/>
          <a:stretch/>
        </p:blipFill>
        <p:spPr>
          <a:xfrm rot="18050548">
            <a:off x="1800641" y="2795348"/>
            <a:ext cx="1359060" cy="2282003"/>
          </a:xfrm>
          <a:prstGeom prst="rect">
            <a:avLst/>
          </a:prstGeom>
        </p:spPr>
      </p:pic>
    </p:spTree>
    <p:custDataLst>
      <p:tags r:id="rId1"/>
    </p:custDataLst>
    <p:extLst>
      <p:ext uri="{BB962C8B-B14F-4D97-AF65-F5344CB8AC3E}">
        <p14:creationId xmlns:p14="http://schemas.microsoft.com/office/powerpoint/2010/main" val="1625508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500"/>
                                        <p:tgtEl>
                                          <p:spTgt spid="3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2000"/>
                                        <p:tgtEl>
                                          <p:spTgt spid="40"/>
                                        </p:tgtEl>
                                      </p:cBhvr>
                                    </p:animEffect>
                                  </p:childTnLst>
                                </p:cTn>
                              </p:par>
                              <p:par>
                                <p:cTn id="20" presetID="10" presetClass="entr" presetSubtype="0"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par>
                                <p:cTn id="23" presetID="42" presetClass="path" presetSubtype="0" accel="50000" decel="50000" fill="hold" nodeType="withEffect">
                                  <p:stCondLst>
                                    <p:cond delay="0"/>
                                  </p:stCondLst>
                                  <p:childTnLst>
                                    <p:animMotion origin="layout" path="M 2.08333E-6 -1.48148E-6 L 0.1737 -1.48148E-6 " pathEditMode="relative" rAng="0" ptsTypes="AA">
                                      <p:cBhvr>
                                        <p:cTn id="24" dur="2000" fill="hold"/>
                                        <p:tgtEl>
                                          <p:spTgt spid="38"/>
                                        </p:tgtEl>
                                        <p:attrNameLst>
                                          <p:attrName>ppt_x</p:attrName>
                                          <p:attrName>ppt_y</p:attrName>
                                        </p:attrNameLst>
                                      </p:cBhvr>
                                      <p:rCtr x="8685" y="0"/>
                                    </p:animMotion>
                                  </p:childTnLst>
                                </p:cTn>
                              </p:par>
                            </p:childTnLst>
                          </p:cTn>
                        </p:par>
                        <p:par>
                          <p:cTn id="25" fill="hold">
                            <p:stCondLst>
                              <p:cond delay="2000"/>
                            </p:stCondLst>
                            <p:childTnLst>
                              <p:par>
                                <p:cTn id="26" presetID="10" presetClass="exit" presetSubtype="0" fill="hold" nodeType="afterEffect">
                                  <p:stCondLst>
                                    <p:cond delay="0"/>
                                  </p:stCondLst>
                                  <p:childTnLst>
                                    <p:animEffect transition="out" filter="fade">
                                      <p:cBhvr>
                                        <p:cTn id="27" dur="500"/>
                                        <p:tgtEl>
                                          <p:spTgt spid="38"/>
                                        </p:tgtEl>
                                      </p:cBhvr>
                                    </p:animEffect>
                                    <p:set>
                                      <p:cBhvr>
                                        <p:cTn id="28" dur="1" fill="hold">
                                          <p:stCondLst>
                                            <p:cond delay="499"/>
                                          </p:stCondLst>
                                        </p:cTn>
                                        <p:tgtEl>
                                          <p:spTgt spid="38"/>
                                        </p:tgtEl>
                                        <p:attrNameLst>
                                          <p:attrName>style.visibility</p:attrName>
                                        </p:attrNameLst>
                                      </p:cBhvr>
                                      <p:to>
                                        <p:strVal val="hidden"/>
                                      </p:to>
                                    </p:se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42" presetClass="path" presetSubtype="0" accel="50000" decel="50000" fill="hold" nodeType="withEffect">
                                  <p:stCondLst>
                                    <p:cond delay="0"/>
                                  </p:stCondLst>
                                  <p:childTnLst>
                                    <p:animMotion origin="layout" path="M 4.58333E-6 -2.59259E-6 L 0.00937 -0.39282 " pathEditMode="relative" rAng="0" ptsTypes="AA">
                                      <p:cBhvr>
                                        <p:cTn id="47" dur="2000" fill="hold"/>
                                        <p:tgtEl>
                                          <p:spTgt spid="28"/>
                                        </p:tgtEl>
                                        <p:attrNameLst>
                                          <p:attrName>ppt_x</p:attrName>
                                          <p:attrName>ppt_y</p:attrName>
                                        </p:attrNameLst>
                                      </p:cBhvr>
                                      <p:rCtr x="469" y="-19653"/>
                                    </p:animMotion>
                                  </p:childTnLst>
                                </p:cTn>
                              </p:par>
                              <p:par>
                                <p:cTn id="48" presetID="22" presetClass="entr" presetSubtype="4" fill="hold"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wipe(down)">
                                      <p:cBhvr>
                                        <p:cTn id="50" dur="2000"/>
                                        <p:tgtEl>
                                          <p:spTgt spid="42"/>
                                        </p:tgtEl>
                                      </p:cBhvr>
                                    </p:animEffect>
                                  </p:childTnLst>
                                </p:cTn>
                              </p:par>
                            </p:childTnLst>
                          </p:cTn>
                        </p:par>
                        <p:par>
                          <p:cTn id="51" fill="hold">
                            <p:stCondLst>
                              <p:cond delay="2000"/>
                            </p:stCondLst>
                            <p:childTnLst>
                              <p:par>
                                <p:cTn id="52" presetID="10" presetClass="exit" presetSubtype="0" fill="hold" nodeType="afterEffect">
                                  <p:stCondLst>
                                    <p:cond delay="0"/>
                                  </p:stCondLst>
                                  <p:childTnLst>
                                    <p:animEffect transition="out" filter="fade">
                                      <p:cBhvr>
                                        <p:cTn id="53" dur="500"/>
                                        <p:tgtEl>
                                          <p:spTgt spid="28"/>
                                        </p:tgtEl>
                                      </p:cBhvr>
                                    </p:animEffect>
                                    <p:set>
                                      <p:cBhvr>
                                        <p:cTn id="54" dur="1" fill="hold">
                                          <p:stCondLst>
                                            <p:cond delay="499"/>
                                          </p:stCondLst>
                                        </p:cTn>
                                        <p:tgtEl>
                                          <p:spTgt spid="28"/>
                                        </p:tgtEl>
                                        <p:attrNameLst>
                                          <p:attrName>style.visibility</p:attrName>
                                        </p:attrNameLst>
                                      </p:cBhvr>
                                      <p:to>
                                        <p:strVal val="hidden"/>
                                      </p:to>
                                    </p:set>
                                  </p:childTnLst>
                                </p:cTn>
                              </p:par>
                            </p:childTnLst>
                          </p:cTn>
                        </p:par>
                        <p:par>
                          <p:cTn id="55" fill="hold">
                            <p:stCondLst>
                              <p:cond delay="2500"/>
                            </p:stCondLst>
                            <p:childTnLst>
                              <p:par>
                                <p:cTn id="56" presetID="10" presetClass="entr" presetSubtype="0"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fade">
                                      <p:cBhvr>
                                        <p:cTn id="58" dur="500"/>
                                        <p:tgtEl>
                                          <p:spTgt spid="4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nodeType="clickEffect">
                                  <p:stCondLst>
                                    <p:cond delay="0"/>
                                  </p:stCondLst>
                                  <p:childTnLst>
                                    <p:animEffect transition="out" filter="fade">
                                      <p:cBhvr>
                                        <p:cTn id="65" dur="500"/>
                                        <p:tgtEl>
                                          <p:spTgt spid="36"/>
                                        </p:tgtEl>
                                      </p:cBhvr>
                                    </p:animEffect>
                                    <p:set>
                                      <p:cBhvr>
                                        <p:cTn id="66" dur="1" fill="hold">
                                          <p:stCondLst>
                                            <p:cond delay="499"/>
                                          </p:stCondLst>
                                        </p:cTn>
                                        <p:tgtEl>
                                          <p:spTgt spid="36"/>
                                        </p:tgtEl>
                                        <p:attrNameLst>
                                          <p:attrName>style.visibility</p:attrName>
                                        </p:attrNameLst>
                                      </p:cBhvr>
                                      <p:to>
                                        <p:strVal val="hidden"/>
                                      </p:to>
                                    </p:set>
                                  </p:childTnLst>
                                </p:cTn>
                              </p:par>
                              <p:par>
                                <p:cTn id="67" presetID="10" presetClass="exit" presetSubtype="0" fill="hold" nodeType="withEffect">
                                  <p:stCondLst>
                                    <p:cond delay="0"/>
                                  </p:stCondLst>
                                  <p:childTnLst>
                                    <p:animEffect transition="out" filter="fade">
                                      <p:cBhvr>
                                        <p:cTn id="68" dur="500"/>
                                        <p:tgtEl>
                                          <p:spTgt spid="37"/>
                                        </p:tgtEl>
                                      </p:cBhvr>
                                    </p:animEffect>
                                    <p:set>
                                      <p:cBhvr>
                                        <p:cTn id="69" dur="1" fill="hold">
                                          <p:stCondLst>
                                            <p:cond delay="499"/>
                                          </p:stCondLst>
                                        </p:cTn>
                                        <p:tgtEl>
                                          <p:spTgt spid="37"/>
                                        </p:tgtEl>
                                        <p:attrNameLst>
                                          <p:attrName>style.visibility</p:attrName>
                                        </p:attrNameLst>
                                      </p:cBhvr>
                                      <p:to>
                                        <p:strVal val="hidden"/>
                                      </p:to>
                                    </p:set>
                                  </p:childTnLst>
                                </p:cTn>
                              </p:par>
                            </p:childTnLst>
                          </p:cTn>
                        </p:par>
                        <p:par>
                          <p:cTn id="70" fill="hold">
                            <p:stCondLst>
                              <p:cond delay="500"/>
                            </p:stCondLst>
                            <p:childTnLst>
                              <p:par>
                                <p:cTn id="71" presetID="10" presetClass="entr" presetSubtype="0" fill="hold" nodeType="after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fade">
                                      <p:cBhvr>
                                        <p:cTn id="78" dur="500"/>
                                        <p:tgtEl>
                                          <p:spTgt spid="48"/>
                                        </p:tgtEl>
                                      </p:cBhvr>
                                    </p:animEffect>
                                  </p:childTnLst>
                                </p:cTn>
                              </p:par>
                              <p:par>
                                <p:cTn id="79" presetID="42" presetClass="path" presetSubtype="0" accel="50000" decel="50000" fill="hold" nodeType="withEffect">
                                  <p:stCondLst>
                                    <p:cond delay="0"/>
                                  </p:stCondLst>
                                  <p:childTnLst>
                                    <p:animMotion origin="layout" path="M -3.54167E-6 -3.7037E-6 L 0.16315 0.39838 " pathEditMode="relative" rAng="0" ptsTypes="AA">
                                      <p:cBhvr>
                                        <p:cTn id="80" dur="2000" fill="hold"/>
                                        <p:tgtEl>
                                          <p:spTgt spid="48"/>
                                        </p:tgtEl>
                                        <p:attrNameLst>
                                          <p:attrName>ppt_x</p:attrName>
                                          <p:attrName>ppt_y</p:attrName>
                                        </p:attrNameLst>
                                      </p:cBhvr>
                                      <p:rCtr x="8151" y="19907"/>
                                    </p:animMotion>
                                  </p:childTnLst>
                                </p:cTn>
                              </p:par>
                              <p:par>
                                <p:cTn id="81" presetID="22" presetClass="entr" presetSubtype="1" fill="hold" nodeType="with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up)">
                                      <p:cBhvr>
                                        <p:cTn id="83" dur="2000"/>
                                        <p:tgtEl>
                                          <p:spTgt spid="47"/>
                                        </p:tgtEl>
                                      </p:cBhvr>
                                    </p:animEffect>
                                  </p:childTnLst>
                                </p:cTn>
                              </p:par>
                            </p:childTnLst>
                          </p:cTn>
                        </p:par>
                        <p:par>
                          <p:cTn id="84" fill="hold">
                            <p:stCondLst>
                              <p:cond delay="2000"/>
                            </p:stCondLst>
                            <p:childTnLst>
                              <p:par>
                                <p:cTn id="85" presetID="10" presetClass="exit" presetSubtype="0" fill="hold" nodeType="afterEffect">
                                  <p:stCondLst>
                                    <p:cond delay="0"/>
                                  </p:stCondLst>
                                  <p:childTnLst>
                                    <p:animEffect transition="out" filter="fade">
                                      <p:cBhvr>
                                        <p:cTn id="86" dur="500"/>
                                        <p:tgtEl>
                                          <p:spTgt spid="48"/>
                                        </p:tgtEl>
                                      </p:cBhvr>
                                    </p:animEffect>
                                    <p:set>
                                      <p:cBhvr>
                                        <p:cTn id="87" dur="1" fill="hold">
                                          <p:stCondLst>
                                            <p:cond delay="499"/>
                                          </p:stCondLst>
                                        </p:cTn>
                                        <p:tgtEl>
                                          <p:spTgt spid="48"/>
                                        </p:tgtEl>
                                        <p:attrNameLst>
                                          <p:attrName>style.visibility</p:attrName>
                                        </p:attrNameLst>
                                      </p:cBhvr>
                                      <p:to>
                                        <p:strVal val="hidden"/>
                                      </p:to>
                                    </p:set>
                                  </p:childTnLst>
                                </p:cTn>
                              </p:par>
                            </p:childTnLst>
                          </p:cTn>
                        </p:par>
                      </p:childTnLst>
                    </p:cTn>
                  </p:par>
                  <p:par>
                    <p:cTn id="88" fill="hold">
                      <p:stCondLst>
                        <p:cond delay="indefinite"/>
                      </p:stCondLst>
                      <p:childTnLst>
                        <p:par>
                          <p:cTn id="89" fill="hold">
                            <p:stCondLst>
                              <p:cond delay="0"/>
                            </p:stCondLst>
                            <p:childTnLst>
                              <p:par>
                                <p:cTn id="90" presetID="10" presetClass="exit" presetSubtype="0" fill="hold" nodeType="clickEffect">
                                  <p:stCondLst>
                                    <p:cond delay="0"/>
                                  </p:stCondLst>
                                  <p:childTnLst>
                                    <p:animEffect transition="out" filter="fade">
                                      <p:cBhvr>
                                        <p:cTn id="91" dur="500"/>
                                        <p:tgtEl>
                                          <p:spTgt spid="27"/>
                                        </p:tgtEl>
                                      </p:cBhvr>
                                    </p:animEffect>
                                    <p:set>
                                      <p:cBhvr>
                                        <p:cTn id="92"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animBg="1"/>
      <p:bldP spid="43" grpId="0" animBg="1"/>
      <p:bldP spid="44" grpId="0"/>
      <p:bldP spid="45" grpId="0"/>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ABC est un triangle rectangle en A.</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cxnSp>
        <p:nvCxnSpPr>
          <p:cNvPr id="4" name="Straight Arrow Connector 3">
            <a:extLst>
              <a:ext uri="{FF2B5EF4-FFF2-40B4-BE49-F238E27FC236}">
                <a16:creationId xmlns:a16="http://schemas.microsoft.com/office/drawing/2014/main" id="{475F3DDC-5703-403F-B83B-FD803E6B32F6}"/>
              </a:ext>
            </a:extLst>
          </p:cNvPr>
          <p:cNvCxnSpPr>
            <a:cxnSpLocks/>
          </p:cNvCxnSpPr>
          <p:nvPr/>
        </p:nvCxnSpPr>
        <p:spPr>
          <a:xfrm flipH="1">
            <a:off x="4298056" y="3122342"/>
            <a:ext cx="592725" cy="395868"/>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2" name="Subtitle 2">
            <a:extLst>
              <a:ext uri="{FF2B5EF4-FFF2-40B4-BE49-F238E27FC236}">
                <a16:creationId xmlns:a16="http://schemas.microsoft.com/office/drawing/2014/main" id="{7596341F-745A-439C-B917-D8B49967C025}"/>
              </a:ext>
            </a:extLst>
          </p:cNvPr>
          <p:cNvSpPr txBox="1">
            <a:spLocks/>
          </p:cNvSpPr>
          <p:nvPr/>
        </p:nvSpPr>
        <p:spPr>
          <a:xfrm>
            <a:off x="4890781" y="2603690"/>
            <a:ext cx="3639453"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3200" dirty="0">
                <a:solidFill>
                  <a:srgbClr val="C00000"/>
                </a:solidFill>
                <a:effectLst/>
                <a:ea typeface="Calibri" panose="020F0502020204030204" pitchFamily="34" charset="0"/>
                <a:cs typeface="Calibri" panose="020F0502020204030204" pitchFamily="34" charset="0"/>
              </a:rPr>
              <a:t>hypoténuse</a:t>
            </a:r>
            <a:endParaRPr lang="fr-FR" sz="3200" dirty="0">
              <a:solidFill>
                <a:srgbClr val="C00000"/>
              </a:solidFill>
            </a:endParaRPr>
          </a:p>
        </p:txBody>
      </p:sp>
      <p:sp>
        <p:nvSpPr>
          <p:cNvPr id="7" name="Oval 6">
            <a:extLst>
              <a:ext uri="{FF2B5EF4-FFF2-40B4-BE49-F238E27FC236}">
                <a16:creationId xmlns:a16="http://schemas.microsoft.com/office/drawing/2014/main" id="{27DBDB14-C6C7-4D7A-AB85-A52A6B20B540}"/>
              </a:ext>
            </a:extLst>
          </p:cNvPr>
          <p:cNvSpPr/>
          <p:nvPr/>
        </p:nvSpPr>
        <p:spPr>
          <a:xfrm>
            <a:off x="3149722" y="4962181"/>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7F266F5A-0338-494C-B1BD-E8C71B14642F}"/>
              </a:ext>
            </a:extLst>
          </p:cNvPr>
          <p:cNvCxnSpPr>
            <a:cxnSpLocks/>
          </p:cNvCxnSpPr>
          <p:nvPr/>
        </p:nvCxnSpPr>
        <p:spPr>
          <a:xfrm>
            <a:off x="3264886" y="5018003"/>
            <a:ext cx="2066341" cy="10512"/>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4D6E542F-3CFF-4C9C-8FA1-F17963125477}"/>
              </a:ext>
            </a:extLst>
          </p:cNvPr>
          <p:cNvSpPr/>
          <p:nvPr/>
        </p:nvSpPr>
        <p:spPr>
          <a:xfrm>
            <a:off x="5303132" y="4970933"/>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5925D761-8882-42E1-A7C8-6204650D4978}"/>
              </a:ext>
            </a:extLst>
          </p:cNvPr>
          <p:cNvCxnSpPr>
            <a:cxnSpLocks/>
          </p:cNvCxnSpPr>
          <p:nvPr/>
        </p:nvCxnSpPr>
        <p:spPr>
          <a:xfrm flipV="1">
            <a:off x="3231551" y="2289004"/>
            <a:ext cx="0" cy="273214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D759BFC6-5CFC-43AF-B333-6D46F29171A0}"/>
              </a:ext>
            </a:extLst>
          </p:cNvPr>
          <p:cNvSpPr/>
          <p:nvPr/>
        </p:nvSpPr>
        <p:spPr>
          <a:xfrm>
            <a:off x="3173969" y="2217368"/>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97F36489-62D1-49CA-A841-0E653DBC0C57}"/>
              </a:ext>
            </a:extLst>
          </p:cNvPr>
          <p:cNvSpPr txBox="1"/>
          <p:nvPr/>
        </p:nvSpPr>
        <p:spPr>
          <a:xfrm>
            <a:off x="2709961" y="476971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14" name="TextBox 13">
            <a:extLst>
              <a:ext uri="{FF2B5EF4-FFF2-40B4-BE49-F238E27FC236}">
                <a16:creationId xmlns:a16="http://schemas.microsoft.com/office/drawing/2014/main" id="{2F9D96CE-2E47-4A3A-9819-DDDE3D57F284}"/>
              </a:ext>
            </a:extLst>
          </p:cNvPr>
          <p:cNvSpPr txBox="1"/>
          <p:nvPr/>
        </p:nvSpPr>
        <p:spPr>
          <a:xfrm>
            <a:off x="5377110" y="4678545"/>
            <a:ext cx="442750" cy="584775"/>
          </a:xfrm>
          <a:prstGeom prst="rect">
            <a:avLst/>
          </a:prstGeom>
          <a:noFill/>
        </p:spPr>
        <p:txBody>
          <a:bodyPr wrap="none" rtlCol="0">
            <a:spAutoFit/>
          </a:bodyPr>
          <a:lstStyle/>
          <a:p>
            <a:r>
              <a:rPr lang="en-US" sz="3200" dirty="0">
                <a:latin typeface="+mn-lt"/>
              </a:rPr>
              <a:t>B</a:t>
            </a:r>
          </a:p>
        </p:txBody>
      </p:sp>
      <p:sp>
        <p:nvSpPr>
          <p:cNvPr id="15" name="TextBox 14">
            <a:extLst>
              <a:ext uri="{FF2B5EF4-FFF2-40B4-BE49-F238E27FC236}">
                <a16:creationId xmlns:a16="http://schemas.microsoft.com/office/drawing/2014/main" id="{95E01584-24D6-42E0-B43A-4968CECE7670}"/>
              </a:ext>
            </a:extLst>
          </p:cNvPr>
          <p:cNvSpPr txBox="1"/>
          <p:nvPr/>
        </p:nvSpPr>
        <p:spPr>
          <a:xfrm>
            <a:off x="2744601" y="1830099"/>
            <a:ext cx="431528" cy="584775"/>
          </a:xfrm>
          <a:prstGeom prst="rect">
            <a:avLst/>
          </a:prstGeom>
          <a:noFill/>
        </p:spPr>
        <p:txBody>
          <a:bodyPr wrap="none" rtlCol="0">
            <a:spAutoFit/>
          </a:bodyPr>
          <a:lstStyle/>
          <a:p>
            <a:r>
              <a:rPr lang="en-US" sz="3200" dirty="0">
                <a:latin typeface="+mn-lt"/>
              </a:rPr>
              <a:t>C</a:t>
            </a:r>
          </a:p>
        </p:txBody>
      </p:sp>
      <p:cxnSp>
        <p:nvCxnSpPr>
          <p:cNvPr id="16" name="Straight Connector 15">
            <a:extLst>
              <a:ext uri="{FF2B5EF4-FFF2-40B4-BE49-F238E27FC236}">
                <a16:creationId xmlns:a16="http://schemas.microsoft.com/office/drawing/2014/main" id="{F741B507-CCF2-4831-9318-25D443F99130}"/>
              </a:ext>
            </a:extLst>
          </p:cNvPr>
          <p:cNvCxnSpPr>
            <a:cxnSpLocks/>
            <a:endCxn id="9" idx="1"/>
          </p:cNvCxnSpPr>
          <p:nvPr/>
        </p:nvCxnSpPr>
        <p:spPr>
          <a:xfrm>
            <a:off x="3253798" y="2272496"/>
            <a:ext cx="2066199" cy="2715302"/>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894445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601343"/>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mj-lt"/>
                <a:cs typeface="Calibri" panose="020F0502020204030204" pitchFamily="34" charset="0"/>
              </a:rPr>
              <a:t>ABC est un triangle isocèle.</a:t>
            </a:r>
            <a:endParaRPr lang="fr-FR" sz="3200" b="1" dirty="0">
              <a:solidFill>
                <a:schemeClr val="bg1"/>
              </a:solidFill>
              <a:effectLst/>
              <a:latin typeface="+mj-lt"/>
              <a:ea typeface="Calibri" panose="020F0502020204030204" pitchFamily="34" charset="0"/>
              <a:cs typeface="Arial" panose="020B0604020202020204" pitchFamily="34" charset="0"/>
            </a:endParaRPr>
          </a:p>
        </p:txBody>
      </p:sp>
      <p:sp>
        <p:nvSpPr>
          <p:cNvPr id="35" name="Subtitle 2">
            <a:extLst>
              <a:ext uri="{FF2B5EF4-FFF2-40B4-BE49-F238E27FC236}">
                <a16:creationId xmlns:a16="http://schemas.microsoft.com/office/drawing/2014/main" id="{3FE677D2-5010-440E-89EF-775040F943AE}"/>
              </a:ext>
            </a:extLst>
          </p:cNvPr>
          <p:cNvSpPr txBox="1">
            <a:spLocks/>
          </p:cNvSpPr>
          <p:nvPr/>
        </p:nvSpPr>
        <p:spPr>
          <a:xfrm>
            <a:off x="579794" y="1524014"/>
            <a:ext cx="3639453"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CA </a:t>
            </a:r>
            <a:r>
              <a:rPr lang="en-US" sz="3200" dirty="0">
                <a:solidFill>
                  <a:schemeClr val="tx1">
                    <a:lumMod val="75000"/>
                    <a:lumOff val="25000"/>
                  </a:schemeClr>
                </a:solidFill>
                <a:effectLst/>
                <a:latin typeface="Arial" panose="020B0604020202020204" pitchFamily="34" charset="0"/>
                <a:ea typeface="Calibri" panose="020F0502020204030204" pitchFamily="34" charset="0"/>
                <a:cs typeface="Arial" panose="020B0604020202020204" pitchFamily="34" charset="0"/>
              </a:rPr>
              <a:t>=</a:t>
            </a:r>
            <a:r>
              <a:rPr lang="en-US" sz="3200" dirty="0">
                <a:solidFill>
                  <a:schemeClr val="tx1">
                    <a:lumMod val="75000"/>
                    <a:lumOff val="25000"/>
                  </a:schemeClr>
                </a:solidFill>
                <a:effectLst/>
                <a:ea typeface="Calibri" panose="020F0502020204030204" pitchFamily="34" charset="0"/>
                <a:cs typeface="Calibri" panose="020F0502020204030204" pitchFamily="34" charset="0"/>
              </a:rPr>
              <a:t> CB</a:t>
            </a:r>
            <a:endParaRPr lang="en-US" sz="3200" dirty="0">
              <a:solidFill>
                <a:schemeClr val="tx1">
                  <a:lumMod val="75000"/>
                  <a:lumOff val="25000"/>
                </a:schemeClr>
              </a:solidFill>
            </a:endParaRPr>
          </a:p>
        </p:txBody>
      </p:sp>
      <mc:AlternateContent xmlns:mc="http://schemas.openxmlformats.org/markup-compatibility/2006" xmlns:a14="http://schemas.microsoft.com/office/drawing/2010/main">
        <mc:Choice Requires="a14">
          <p:sp>
            <p:nvSpPr>
              <p:cNvPr id="37" name="Subtitle 2">
                <a:extLst>
                  <a:ext uri="{FF2B5EF4-FFF2-40B4-BE49-F238E27FC236}">
                    <a16:creationId xmlns:a16="http://schemas.microsoft.com/office/drawing/2014/main" id="{D76EA9C8-841A-4657-AC47-519E065D4582}"/>
                  </a:ext>
                </a:extLst>
              </p:cNvPr>
              <p:cNvSpPr txBox="1">
                <a:spLocks/>
              </p:cNvSpPr>
              <p:nvPr/>
            </p:nvSpPr>
            <p:spPr>
              <a:xfrm>
                <a:off x="179848" y="3348475"/>
                <a:ext cx="3202511"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Group"/>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𝑩𝑨𝑪</m:t>
                          </m:r>
                        </m:e>
                      </m:acc>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m:t>
                      </m:r>
                      <m:acc>
                        <m:accPr>
                          <m:chr m:val="̂"/>
                          <m:ctrlPr>
                            <a:rPr lang="en-US" sz="3200" b="1" i="1">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latin typeface="Cambria Math" panose="02040503050406030204" pitchFamily="18" charset="0"/>
                              <a:ea typeface="Calibri" panose="020F0502020204030204" pitchFamily="34" charset="0"/>
                              <a:cs typeface="Calibri" panose="020F0502020204030204" pitchFamily="34" charset="0"/>
                            </a:rPr>
                            <m:t>𝑨𝑩𝑪</m:t>
                          </m:r>
                        </m:e>
                      </m:acc>
                    </m:oMath>
                  </m:oMathPara>
                </a14:m>
                <a:endParaRPr lang="en-US" sz="3200" dirty="0">
                  <a:solidFill>
                    <a:schemeClr val="tx1">
                      <a:lumMod val="75000"/>
                      <a:lumOff val="25000"/>
                    </a:schemeClr>
                  </a:solidFill>
                </a:endParaRPr>
              </a:p>
            </p:txBody>
          </p:sp>
        </mc:Choice>
        <mc:Fallback xmlns="">
          <p:sp>
            <p:nvSpPr>
              <p:cNvPr id="37" name="Subtitle 2">
                <a:extLst>
                  <a:ext uri="{FF2B5EF4-FFF2-40B4-BE49-F238E27FC236}">
                    <a16:creationId xmlns:a16="http://schemas.microsoft.com/office/drawing/2014/main" id="{D76EA9C8-841A-4657-AC47-519E065D4582}"/>
                  </a:ext>
                </a:extLst>
              </p:cNvPr>
              <p:cNvSpPr txBox="1">
                <a:spLocks noRot="1" noChangeAspect="1" noMove="1" noResize="1" noEditPoints="1" noAdjustHandles="1" noChangeArrowheads="1" noChangeShapeType="1" noTextEdit="1"/>
              </p:cNvSpPr>
              <p:nvPr/>
            </p:nvSpPr>
            <p:spPr>
              <a:xfrm>
                <a:off x="179848" y="3348475"/>
                <a:ext cx="3202511" cy="1101568"/>
              </a:xfrm>
              <a:prstGeom prst="rect">
                <a:avLst/>
              </a:prstGeom>
              <a:blipFill>
                <a:blip r:embed="rId4"/>
                <a:stretch>
                  <a:fillRect/>
                </a:stretch>
              </a:blipFill>
            </p:spPr>
            <p:txBody>
              <a:bodyPr/>
              <a:lstStyle/>
              <a:p>
                <a:r>
                  <a:rPr lang="en-US">
                    <a:noFill/>
                  </a:rPr>
                  <a:t> </a:t>
                </a:r>
              </a:p>
            </p:txBody>
          </p:sp>
        </mc:Fallback>
      </mc:AlternateContent>
      <p:sp>
        <p:nvSpPr>
          <p:cNvPr id="16" name="Subtitle 2">
            <a:extLst>
              <a:ext uri="{FF2B5EF4-FFF2-40B4-BE49-F238E27FC236}">
                <a16:creationId xmlns:a16="http://schemas.microsoft.com/office/drawing/2014/main" id="{AB28C7D8-AB35-43AF-A001-E7D464771A81}"/>
              </a:ext>
            </a:extLst>
          </p:cNvPr>
          <p:cNvSpPr txBox="1">
            <a:spLocks/>
          </p:cNvSpPr>
          <p:nvPr/>
        </p:nvSpPr>
        <p:spPr>
          <a:xfrm>
            <a:off x="3116881" y="1524014"/>
            <a:ext cx="5982776"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rgbClr val="C00000"/>
                </a:solidFill>
                <a:effectLst/>
                <a:latin typeface="Arial" panose="020B0604020202020204" pitchFamily="34" charset="0"/>
                <a:ea typeface="Calibri" panose="020F0502020204030204" pitchFamily="34" charset="0"/>
                <a:cs typeface="Arial" panose="020B0604020202020204" pitchFamily="34" charset="0"/>
              </a:rPr>
              <a:t>→ </a:t>
            </a:r>
            <a:r>
              <a:rPr lang="fr-FR" sz="3200" dirty="0">
                <a:solidFill>
                  <a:srgbClr val="C00000"/>
                </a:solidFill>
                <a:effectLst/>
                <a:ea typeface="Calibri" panose="020F0502020204030204" pitchFamily="34" charset="0"/>
                <a:cs typeface="Calibri" panose="020F0502020204030204" pitchFamily="34" charset="0"/>
              </a:rPr>
              <a:t>Les côtés isométriques</a:t>
            </a:r>
            <a:endParaRPr lang="fr-FR" sz="3200" dirty="0">
              <a:solidFill>
                <a:srgbClr val="C00000"/>
              </a:solidFill>
            </a:endParaRPr>
          </a:p>
        </p:txBody>
      </p:sp>
      <p:sp>
        <p:nvSpPr>
          <p:cNvPr id="17" name="Subtitle 2">
            <a:extLst>
              <a:ext uri="{FF2B5EF4-FFF2-40B4-BE49-F238E27FC236}">
                <a16:creationId xmlns:a16="http://schemas.microsoft.com/office/drawing/2014/main" id="{D624B8B7-5133-4E81-A679-73E6C5A4A2EC}"/>
              </a:ext>
            </a:extLst>
          </p:cNvPr>
          <p:cNvSpPr txBox="1">
            <a:spLocks/>
          </p:cNvSpPr>
          <p:nvPr/>
        </p:nvSpPr>
        <p:spPr>
          <a:xfrm>
            <a:off x="3116881" y="3386224"/>
            <a:ext cx="4039398"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rgbClr val="C00000"/>
                </a:solidFill>
                <a:effectLst/>
                <a:latin typeface="Arial" panose="020B0604020202020204" pitchFamily="34" charset="0"/>
                <a:ea typeface="Calibri" panose="020F0502020204030204" pitchFamily="34" charset="0"/>
                <a:cs typeface="Arial" panose="020B0604020202020204" pitchFamily="34" charset="0"/>
              </a:rPr>
              <a:t>→ </a:t>
            </a:r>
            <a:r>
              <a:rPr lang="fr-FR" sz="3200" dirty="0">
                <a:solidFill>
                  <a:srgbClr val="C00000"/>
                </a:solidFill>
                <a:effectLst/>
                <a:latin typeface="Arial" panose="020B0604020202020204" pitchFamily="34" charset="0"/>
                <a:ea typeface="Calibri" panose="020F0502020204030204" pitchFamily="34" charset="0"/>
                <a:cs typeface="Arial" panose="020B0604020202020204" pitchFamily="34" charset="0"/>
              </a:rPr>
              <a:t>A</a:t>
            </a:r>
            <a:r>
              <a:rPr lang="fr-FR" sz="3200" dirty="0">
                <a:solidFill>
                  <a:srgbClr val="C00000"/>
                </a:solidFill>
                <a:effectLst/>
                <a:ea typeface="Calibri" panose="020F0502020204030204" pitchFamily="34" charset="0"/>
                <a:cs typeface="Calibri" panose="020F0502020204030204" pitchFamily="34" charset="0"/>
              </a:rPr>
              <a:t>ngles à la base</a:t>
            </a:r>
            <a:endParaRPr lang="fr-FR" sz="3200" dirty="0">
              <a:solidFill>
                <a:srgbClr val="C00000"/>
              </a:solidFill>
            </a:endParaRPr>
          </a:p>
        </p:txBody>
      </p:sp>
      <mc:AlternateContent xmlns:mc="http://schemas.openxmlformats.org/markup-compatibility/2006" xmlns:a14="http://schemas.microsoft.com/office/drawing/2010/main">
        <mc:Choice Requires="a14">
          <p:sp>
            <p:nvSpPr>
              <p:cNvPr id="18" name="Subtitle 2">
                <a:extLst>
                  <a:ext uri="{FF2B5EF4-FFF2-40B4-BE49-F238E27FC236}">
                    <a16:creationId xmlns:a16="http://schemas.microsoft.com/office/drawing/2014/main" id="{EA36E9D6-4801-4B67-9EE5-BC530C9371E9}"/>
                  </a:ext>
                </a:extLst>
              </p:cNvPr>
              <p:cNvSpPr txBox="1">
                <a:spLocks/>
              </p:cNvSpPr>
              <p:nvPr/>
            </p:nvSpPr>
            <p:spPr>
              <a:xfrm>
                <a:off x="798264" y="4262236"/>
                <a:ext cx="3202511"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None/>
                </a:pPr>
                <a14:m>
                  <m:oMathPara xmlns:m="http://schemas.openxmlformats.org/officeDocument/2006/math">
                    <m:oMathParaPr>
                      <m:jc m:val="center"/>
                    </m:oMathParaPr>
                    <m:oMath xmlns:m="http://schemas.openxmlformats.org/officeDocument/2006/math">
                      <m:acc>
                        <m:accPr>
                          <m:chr m:val="̂"/>
                          <m:ctrlP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ctrlPr>
                        </m:accPr>
                        <m:e>
                          <m:r>
                            <a:rPr lang="en-US" sz="3200" b="1" i="1" smtClean="0">
                              <a:solidFill>
                                <a:schemeClr val="tx1">
                                  <a:lumMod val="75000"/>
                                  <a:lumOff val="25000"/>
                                </a:schemeClr>
                              </a:solidFill>
                              <a:effectLst/>
                              <a:latin typeface="Cambria Math" panose="02040503050406030204" pitchFamily="18" charset="0"/>
                              <a:ea typeface="Calibri" panose="020F0502020204030204" pitchFamily="34" charset="0"/>
                              <a:cs typeface="Calibri" panose="020F0502020204030204" pitchFamily="34" charset="0"/>
                            </a:rPr>
                            <m:t>𝑨𝑪𝑩</m:t>
                          </m:r>
                        </m:e>
                      </m:acc>
                    </m:oMath>
                  </m:oMathPara>
                </a14:m>
                <a:endParaRPr lang="en-US" sz="3200" dirty="0">
                  <a:solidFill>
                    <a:schemeClr val="tx1">
                      <a:lumMod val="75000"/>
                      <a:lumOff val="25000"/>
                    </a:schemeClr>
                  </a:solidFill>
                </a:endParaRPr>
              </a:p>
            </p:txBody>
          </p:sp>
        </mc:Choice>
        <mc:Fallback xmlns="">
          <p:sp>
            <p:nvSpPr>
              <p:cNvPr id="18" name="Subtitle 2">
                <a:extLst>
                  <a:ext uri="{FF2B5EF4-FFF2-40B4-BE49-F238E27FC236}">
                    <a16:creationId xmlns:a16="http://schemas.microsoft.com/office/drawing/2014/main" id="{EA36E9D6-4801-4B67-9EE5-BC530C9371E9}"/>
                  </a:ext>
                </a:extLst>
              </p:cNvPr>
              <p:cNvSpPr txBox="1">
                <a:spLocks noRot="1" noChangeAspect="1" noMove="1" noResize="1" noEditPoints="1" noAdjustHandles="1" noChangeArrowheads="1" noChangeShapeType="1" noTextEdit="1"/>
              </p:cNvSpPr>
              <p:nvPr/>
            </p:nvSpPr>
            <p:spPr>
              <a:xfrm>
                <a:off x="798264" y="4262236"/>
                <a:ext cx="3202511" cy="1101568"/>
              </a:xfrm>
              <a:prstGeom prst="rect">
                <a:avLst/>
              </a:prstGeom>
              <a:blipFill>
                <a:blip r:embed="rId5"/>
                <a:stretch>
                  <a:fillRect/>
                </a:stretch>
              </a:blipFill>
            </p:spPr>
            <p:txBody>
              <a:bodyPr/>
              <a:lstStyle/>
              <a:p>
                <a:r>
                  <a:rPr lang="en-US">
                    <a:noFill/>
                  </a:rPr>
                  <a:t> </a:t>
                </a:r>
              </a:p>
            </p:txBody>
          </p:sp>
        </mc:Fallback>
      </mc:AlternateContent>
      <p:sp>
        <p:nvSpPr>
          <p:cNvPr id="19" name="Subtitle 2">
            <a:extLst>
              <a:ext uri="{FF2B5EF4-FFF2-40B4-BE49-F238E27FC236}">
                <a16:creationId xmlns:a16="http://schemas.microsoft.com/office/drawing/2014/main" id="{92737268-547A-48B2-B605-0637FAF02E48}"/>
              </a:ext>
            </a:extLst>
          </p:cNvPr>
          <p:cNvSpPr txBox="1">
            <a:spLocks/>
          </p:cNvSpPr>
          <p:nvPr/>
        </p:nvSpPr>
        <p:spPr>
          <a:xfrm>
            <a:off x="3116880" y="4306982"/>
            <a:ext cx="4039399"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rgbClr val="C00000"/>
                </a:solidFill>
                <a:effectLst/>
                <a:latin typeface="Arial" panose="020B0604020202020204" pitchFamily="34" charset="0"/>
                <a:ea typeface="Calibri" panose="020F0502020204030204" pitchFamily="34" charset="0"/>
                <a:cs typeface="Arial" panose="020B0604020202020204" pitchFamily="34" charset="0"/>
              </a:rPr>
              <a:t>→ </a:t>
            </a:r>
            <a:r>
              <a:rPr lang="fr-FR" sz="3200" dirty="0">
                <a:solidFill>
                  <a:srgbClr val="C00000"/>
                </a:solidFill>
                <a:effectLst/>
                <a:ea typeface="Calibri" panose="020F0502020204030204" pitchFamily="34" charset="0"/>
                <a:cs typeface="Calibri" panose="020F0502020204030204" pitchFamily="34" charset="0"/>
              </a:rPr>
              <a:t>Angle au sommet</a:t>
            </a:r>
            <a:endParaRPr lang="fr-FR" sz="3200" dirty="0">
              <a:solidFill>
                <a:srgbClr val="C00000"/>
              </a:solidFill>
            </a:endParaRPr>
          </a:p>
        </p:txBody>
      </p:sp>
      <p:sp>
        <p:nvSpPr>
          <p:cNvPr id="20" name="Subtitle 2">
            <a:extLst>
              <a:ext uri="{FF2B5EF4-FFF2-40B4-BE49-F238E27FC236}">
                <a16:creationId xmlns:a16="http://schemas.microsoft.com/office/drawing/2014/main" id="{05C11DDA-6430-4677-B7DE-A979B3B1DEDB}"/>
              </a:ext>
            </a:extLst>
          </p:cNvPr>
          <p:cNvSpPr txBox="1">
            <a:spLocks/>
          </p:cNvSpPr>
          <p:nvPr/>
        </p:nvSpPr>
        <p:spPr>
          <a:xfrm>
            <a:off x="579794" y="2463090"/>
            <a:ext cx="3639453"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buFont typeface="Arial"/>
              <a:buNone/>
            </a:pPr>
            <a:r>
              <a:rPr lang="en-US" sz="3200" dirty="0">
                <a:solidFill>
                  <a:schemeClr val="tx1">
                    <a:lumMod val="75000"/>
                    <a:lumOff val="25000"/>
                  </a:schemeClr>
                </a:solidFill>
                <a:effectLst/>
                <a:ea typeface="Calibri" panose="020F0502020204030204" pitchFamily="34" charset="0"/>
                <a:cs typeface="Calibri" panose="020F0502020204030204" pitchFamily="34" charset="0"/>
              </a:rPr>
              <a:t>[AB]</a:t>
            </a:r>
            <a:endParaRPr lang="en-US" sz="3200" dirty="0">
              <a:solidFill>
                <a:schemeClr val="tx1">
                  <a:lumMod val="75000"/>
                  <a:lumOff val="25000"/>
                </a:schemeClr>
              </a:solidFill>
            </a:endParaRPr>
          </a:p>
        </p:txBody>
      </p:sp>
      <p:sp>
        <p:nvSpPr>
          <p:cNvPr id="21" name="Subtitle 2">
            <a:extLst>
              <a:ext uri="{FF2B5EF4-FFF2-40B4-BE49-F238E27FC236}">
                <a16:creationId xmlns:a16="http://schemas.microsoft.com/office/drawing/2014/main" id="{CF5F4974-F087-42EC-9EEB-DC41A9EEEAD8}"/>
              </a:ext>
            </a:extLst>
          </p:cNvPr>
          <p:cNvSpPr txBox="1">
            <a:spLocks/>
          </p:cNvSpPr>
          <p:nvPr/>
        </p:nvSpPr>
        <p:spPr>
          <a:xfrm>
            <a:off x="3116881" y="2482521"/>
            <a:ext cx="3639453" cy="1101568"/>
          </a:xfrm>
          <a:prstGeom prst="rect">
            <a:avLst/>
          </a:prstGeom>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en-US" sz="3200" dirty="0">
                <a:solidFill>
                  <a:srgbClr val="C00000"/>
                </a:solidFill>
                <a:effectLst/>
                <a:latin typeface="Arial" panose="020B0604020202020204" pitchFamily="34" charset="0"/>
                <a:ea typeface="Calibri" panose="020F0502020204030204" pitchFamily="34" charset="0"/>
                <a:cs typeface="Arial" panose="020B0604020202020204" pitchFamily="34" charset="0"/>
              </a:rPr>
              <a:t>→ </a:t>
            </a:r>
            <a:r>
              <a:rPr lang="fr-FR" sz="3200" dirty="0">
                <a:solidFill>
                  <a:srgbClr val="C00000"/>
                </a:solidFill>
                <a:effectLst/>
                <a:ea typeface="Calibri" panose="020F0502020204030204" pitchFamily="34" charset="0"/>
                <a:cs typeface="Calibri" panose="020F0502020204030204" pitchFamily="34" charset="0"/>
              </a:rPr>
              <a:t>Base</a:t>
            </a:r>
            <a:endParaRPr lang="fr-FR" sz="3200" dirty="0">
              <a:solidFill>
                <a:srgbClr val="C00000"/>
              </a:solidFill>
            </a:endParaRPr>
          </a:p>
        </p:txBody>
      </p:sp>
      <p:grpSp>
        <p:nvGrpSpPr>
          <p:cNvPr id="52" name="Group 51">
            <a:extLst>
              <a:ext uri="{FF2B5EF4-FFF2-40B4-BE49-F238E27FC236}">
                <a16:creationId xmlns:a16="http://schemas.microsoft.com/office/drawing/2014/main" id="{99648523-0BF7-47EE-91A6-DCA68825A7D0}"/>
              </a:ext>
            </a:extLst>
          </p:cNvPr>
          <p:cNvGrpSpPr/>
          <p:nvPr/>
        </p:nvGrpSpPr>
        <p:grpSpPr>
          <a:xfrm>
            <a:off x="7156280" y="1215275"/>
            <a:ext cx="4637504" cy="5070424"/>
            <a:chOff x="6931475" y="1490601"/>
            <a:chExt cx="4637504" cy="5070424"/>
          </a:xfrm>
        </p:grpSpPr>
        <p:sp>
          <p:nvSpPr>
            <p:cNvPr id="12" name="Oval 11">
              <a:extLst>
                <a:ext uri="{FF2B5EF4-FFF2-40B4-BE49-F238E27FC236}">
                  <a16:creationId xmlns:a16="http://schemas.microsoft.com/office/drawing/2014/main" id="{29B38778-F379-48F8-97BB-F4FC376A255E}"/>
                </a:ext>
              </a:extLst>
            </p:cNvPr>
            <p:cNvSpPr/>
            <p:nvPr/>
          </p:nvSpPr>
          <p:spPr>
            <a:xfrm>
              <a:off x="7300739" y="586108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a:extLst>
                <a:ext uri="{FF2B5EF4-FFF2-40B4-BE49-F238E27FC236}">
                  <a16:creationId xmlns:a16="http://schemas.microsoft.com/office/drawing/2014/main" id="{80D7FF4F-4145-4269-8058-93C9E0F68AE4}"/>
                </a:ext>
              </a:extLst>
            </p:cNvPr>
            <p:cNvCxnSpPr>
              <a:cxnSpLocks/>
              <a:stCxn id="12" idx="6"/>
              <a:endCxn id="14" idx="2"/>
            </p:cNvCxnSpPr>
            <p:nvPr/>
          </p:nvCxnSpPr>
          <p:spPr>
            <a:xfrm>
              <a:off x="7415903" y="5918668"/>
              <a:ext cx="3467276"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 name="Oval 13">
              <a:extLst>
                <a:ext uri="{FF2B5EF4-FFF2-40B4-BE49-F238E27FC236}">
                  <a16:creationId xmlns:a16="http://schemas.microsoft.com/office/drawing/2014/main" id="{44CD25F2-86AF-42AD-9AFB-FA16A876B492}"/>
                </a:ext>
              </a:extLst>
            </p:cNvPr>
            <p:cNvSpPr/>
            <p:nvPr/>
          </p:nvSpPr>
          <p:spPr>
            <a:xfrm>
              <a:off x="10883179" y="5861086"/>
              <a:ext cx="115164" cy="11516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2" name="Straight Connector 21">
              <a:extLst>
                <a:ext uri="{FF2B5EF4-FFF2-40B4-BE49-F238E27FC236}">
                  <a16:creationId xmlns:a16="http://schemas.microsoft.com/office/drawing/2014/main" id="{3D1BF6C1-1761-4310-A02D-E3C20A4F2538}"/>
                </a:ext>
              </a:extLst>
            </p:cNvPr>
            <p:cNvCxnSpPr>
              <a:cxnSpLocks/>
              <a:stCxn id="12" idx="0"/>
              <a:endCxn id="23" idx="4"/>
            </p:cNvCxnSpPr>
            <p:nvPr/>
          </p:nvCxnSpPr>
          <p:spPr>
            <a:xfrm flipV="1">
              <a:off x="7358321" y="2074798"/>
              <a:ext cx="1703504" cy="378628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C1753333-4A9D-4AFC-A952-17F6070FCCA3}"/>
                </a:ext>
              </a:extLst>
            </p:cNvPr>
            <p:cNvSpPr/>
            <p:nvPr/>
          </p:nvSpPr>
          <p:spPr>
            <a:xfrm>
              <a:off x="9029077" y="2009302"/>
              <a:ext cx="65496" cy="6549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20125856-23E4-4FD4-B92C-14BB78F1EBB5}"/>
                </a:ext>
              </a:extLst>
            </p:cNvPr>
            <p:cNvSpPr txBox="1"/>
            <p:nvPr/>
          </p:nvSpPr>
          <p:spPr>
            <a:xfrm>
              <a:off x="6931475" y="5976250"/>
              <a:ext cx="484428" cy="584775"/>
            </a:xfrm>
            <a:prstGeom prst="rect">
              <a:avLst/>
            </a:prstGeom>
            <a:noFill/>
          </p:spPr>
          <p:txBody>
            <a:bodyPr wrap="none" rtlCol="0">
              <a:spAutoFit/>
            </a:bodyPr>
            <a:lstStyle/>
            <a:p>
              <a:r>
                <a:rPr lang="en-US" sz="3200" dirty="0">
                  <a:solidFill>
                    <a:schemeClr val="tx1">
                      <a:lumMod val="75000"/>
                      <a:lumOff val="25000"/>
                    </a:schemeClr>
                  </a:solidFill>
                  <a:latin typeface="+mn-lt"/>
                </a:rPr>
                <a:t>A</a:t>
              </a:r>
            </a:p>
          </p:txBody>
        </p:sp>
        <p:sp>
          <p:nvSpPr>
            <p:cNvPr id="25" name="TextBox 24">
              <a:extLst>
                <a:ext uri="{FF2B5EF4-FFF2-40B4-BE49-F238E27FC236}">
                  <a16:creationId xmlns:a16="http://schemas.microsoft.com/office/drawing/2014/main" id="{A6551520-3118-4DEA-B414-704382B7456B}"/>
                </a:ext>
              </a:extLst>
            </p:cNvPr>
            <p:cNvSpPr txBox="1"/>
            <p:nvPr/>
          </p:nvSpPr>
          <p:spPr>
            <a:xfrm>
              <a:off x="8659088" y="1490601"/>
              <a:ext cx="431528" cy="584775"/>
            </a:xfrm>
            <a:prstGeom prst="rect">
              <a:avLst/>
            </a:prstGeom>
            <a:noFill/>
          </p:spPr>
          <p:txBody>
            <a:bodyPr wrap="none" rtlCol="0">
              <a:spAutoFit/>
            </a:bodyPr>
            <a:lstStyle/>
            <a:p>
              <a:r>
                <a:rPr lang="en-US" sz="3200" dirty="0">
                  <a:latin typeface="+mn-lt"/>
                </a:rPr>
                <a:t>C</a:t>
              </a:r>
            </a:p>
          </p:txBody>
        </p:sp>
        <p:cxnSp>
          <p:nvCxnSpPr>
            <p:cNvPr id="26" name="Straight Connector 25">
              <a:extLst>
                <a:ext uri="{FF2B5EF4-FFF2-40B4-BE49-F238E27FC236}">
                  <a16:creationId xmlns:a16="http://schemas.microsoft.com/office/drawing/2014/main" id="{C53ECDB0-B5B8-4799-9E7E-E6D5668B3720}"/>
                </a:ext>
              </a:extLst>
            </p:cNvPr>
            <p:cNvCxnSpPr>
              <a:cxnSpLocks/>
              <a:stCxn id="23" idx="4"/>
              <a:endCxn id="14" idx="0"/>
            </p:cNvCxnSpPr>
            <p:nvPr/>
          </p:nvCxnSpPr>
          <p:spPr>
            <a:xfrm>
              <a:off x="9061825" y="2074798"/>
              <a:ext cx="1878936" cy="3786288"/>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C23E3DF6-2D0C-490B-B1E7-DB0C7820B89E}"/>
                </a:ext>
              </a:extLst>
            </p:cNvPr>
            <p:cNvSpPr txBox="1"/>
            <p:nvPr/>
          </p:nvSpPr>
          <p:spPr>
            <a:xfrm>
              <a:off x="11126229" y="5861086"/>
              <a:ext cx="442750" cy="584775"/>
            </a:xfrm>
            <a:prstGeom prst="rect">
              <a:avLst/>
            </a:prstGeom>
            <a:noFill/>
          </p:spPr>
          <p:txBody>
            <a:bodyPr wrap="none" rtlCol="0">
              <a:spAutoFit/>
            </a:bodyPr>
            <a:lstStyle/>
            <a:p>
              <a:r>
                <a:rPr lang="en-US" sz="3200" dirty="0">
                  <a:latin typeface="+mn-lt"/>
                </a:rPr>
                <a:t>B</a:t>
              </a:r>
            </a:p>
          </p:txBody>
        </p:sp>
        <p:sp>
          <p:nvSpPr>
            <p:cNvPr id="44" name="Arc 43">
              <a:extLst>
                <a:ext uri="{FF2B5EF4-FFF2-40B4-BE49-F238E27FC236}">
                  <a16:creationId xmlns:a16="http://schemas.microsoft.com/office/drawing/2014/main" id="{72309C25-D207-4686-9763-1982A81E64BF}"/>
                </a:ext>
              </a:extLst>
            </p:cNvPr>
            <p:cNvSpPr/>
            <p:nvPr/>
          </p:nvSpPr>
          <p:spPr>
            <a:xfrm>
              <a:off x="7220621" y="5609394"/>
              <a:ext cx="484428" cy="58477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Arc 44">
              <a:extLst>
                <a:ext uri="{FF2B5EF4-FFF2-40B4-BE49-F238E27FC236}">
                  <a16:creationId xmlns:a16="http://schemas.microsoft.com/office/drawing/2014/main" id="{7A6B2BA8-3A3A-43FA-9969-C81FDEF952CA}"/>
                </a:ext>
              </a:extLst>
            </p:cNvPr>
            <p:cNvSpPr/>
            <p:nvPr/>
          </p:nvSpPr>
          <p:spPr>
            <a:xfrm flipH="1">
              <a:off x="10579977" y="5625052"/>
              <a:ext cx="484428" cy="584775"/>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Rectangle 45">
              <a:extLst>
                <a:ext uri="{FF2B5EF4-FFF2-40B4-BE49-F238E27FC236}">
                  <a16:creationId xmlns:a16="http://schemas.microsoft.com/office/drawing/2014/main" id="{4AE5CB0A-6533-4201-BA2C-E7B141B470B2}"/>
                </a:ext>
              </a:extLst>
            </p:cNvPr>
            <p:cNvSpPr/>
            <p:nvPr/>
          </p:nvSpPr>
          <p:spPr>
            <a:xfrm>
              <a:off x="9958690" y="5498834"/>
              <a:ext cx="772862"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70⁰</a:t>
              </a:r>
            </a:p>
          </p:txBody>
        </p:sp>
        <p:sp>
          <p:nvSpPr>
            <p:cNvPr id="47" name="Rectangle 46">
              <a:extLst>
                <a:ext uri="{FF2B5EF4-FFF2-40B4-BE49-F238E27FC236}">
                  <a16:creationId xmlns:a16="http://schemas.microsoft.com/office/drawing/2014/main" id="{77070084-5D45-4280-9484-B765542958E0}"/>
                </a:ext>
              </a:extLst>
            </p:cNvPr>
            <p:cNvSpPr/>
            <p:nvPr/>
          </p:nvSpPr>
          <p:spPr>
            <a:xfrm>
              <a:off x="7471939" y="5469853"/>
              <a:ext cx="772862"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70⁰</a:t>
              </a:r>
            </a:p>
          </p:txBody>
        </p:sp>
        <p:sp>
          <p:nvSpPr>
            <p:cNvPr id="48" name="Rectangle 47">
              <a:extLst>
                <a:ext uri="{FF2B5EF4-FFF2-40B4-BE49-F238E27FC236}">
                  <a16:creationId xmlns:a16="http://schemas.microsoft.com/office/drawing/2014/main" id="{B4616DF2-27EA-4F1B-B47E-952D3D66AB84}"/>
                </a:ext>
              </a:extLst>
            </p:cNvPr>
            <p:cNvSpPr/>
            <p:nvPr/>
          </p:nvSpPr>
          <p:spPr>
            <a:xfrm>
              <a:off x="8695609" y="2390288"/>
              <a:ext cx="772862"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40⁰</a:t>
              </a:r>
            </a:p>
          </p:txBody>
        </p:sp>
        <p:sp>
          <p:nvSpPr>
            <p:cNvPr id="49" name="Rectangle 48">
              <a:extLst>
                <a:ext uri="{FF2B5EF4-FFF2-40B4-BE49-F238E27FC236}">
                  <a16:creationId xmlns:a16="http://schemas.microsoft.com/office/drawing/2014/main" id="{61BC8C60-BF11-4189-80EE-BC419E63C530}"/>
                </a:ext>
              </a:extLst>
            </p:cNvPr>
            <p:cNvSpPr/>
            <p:nvPr/>
          </p:nvSpPr>
          <p:spPr>
            <a:xfrm>
              <a:off x="7482337" y="3450824"/>
              <a:ext cx="772862"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6 cm</a:t>
              </a:r>
            </a:p>
          </p:txBody>
        </p:sp>
        <p:sp>
          <p:nvSpPr>
            <p:cNvPr id="50" name="Rectangle 49">
              <a:extLst>
                <a:ext uri="{FF2B5EF4-FFF2-40B4-BE49-F238E27FC236}">
                  <a16:creationId xmlns:a16="http://schemas.microsoft.com/office/drawing/2014/main" id="{8D47F246-6703-44C4-914B-0B26FB01939D}"/>
                </a:ext>
              </a:extLst>
            </p:cNvPr>
            <p:cNvSpPr/>
            <p:nvPr/>
          </p:nvSpPr>
          <p:spPr>
            <a:xfrm>
              <a:off x="10012682" y="3539908"/>
              <a:ext cx="772862"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6 cm</a:t>
              </a:r>
            </a:p>
          </p:txBody>
        </p:sp>
        <p:sp>
          <p:nvSpPr>
            <p:cNvPr id="51" name="Rectangle 50">
              <a:extLst>
                <a:ext uri="{FF2B5EF4-FFF2-40B4-BE49-F238E27FC236}">
                  <a16:creationId xmlns:a16="http://schemas.microsoft.com/office/drawing/2014/main" id="{22C19B30-AAAB-4996-A92B-A264052B606A}"/>
                </a:ext>
              </a:extLst>
            </p:cNvPr>
            <p:cNvSpPr/>
            <p:nvPr/>
          </p:nvSpPr>
          <p:spPr>
            <a:xfrm>
              <a:off x="8856910" y="5976250"/>
              <a:ext cx="772862" cy="338554"/>
            </a:xfrm>
            <a:prstGeom prst="rect">
              <a:avLst/>
            </a:prstGeom>
            <a:noFill/>
          </p:spPr>
          <p:txBody>
            <a:bodyPr wrap="square" lIns="91440" tIns="45720" rIns="91440" bIns="45720">
              <a:spAutoFit/>
            </a:bodyPr>
            <a:lstStyle/>
            <a:p>
              <a:pPr algn="ctr"/>
              <a:r>
                <a:rPr lang="en-US" sz="1600" b="0" cap="none" spc="0" dirty="0">
                  <a:ln w="0"/>
                  <a:solidFill>
                    <a:schemeClr val="tx1">
                      <a:lumMod val="75000"/>
                      <a:lumOff val="25000"/>
                    </a:schemeClr>
                  </a:solidFill>
                  <a:latin typeface="+mn-lt"/>
                </a:rPr>
                <a:t>5 cm</a:t>
              </a:r>
            </a:p>
          </p:txBody>
        </p:sp>
      </p:grpSp>
    </p:spTree>
    <p:custDataLst>
      <p:tags r:id="rId1"/>
    </p:custDataLst>
    <p:extLst>
      <p:ext uri="{BB962C8B-B14F-4D97-AF65-F5344CB8AC3E}">
        <p14:creationId xmlns:p14="http://schemas.microsoft.com/office/powerpoint/2010/main" val="986578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wipe(left)">
                                      <p:cBhvr>
                                        <p:cTn id="27" dur="500"/>
                                        <p:tgtEl>
                                          <p:spTgt spid="3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left)">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16" grpId="0"/>
      <p:bldP spid="17" grpId="0"/>
      <p:bldP spid="18" grpId="0"/>
      <p:bldP spid="19"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CE3848E4-3A22-45F3-976E-7137FE4DF773}"/>
              </a:ext>
            </a:extLst>
          </p:cNvPr>
          <p:cNvGrpSpPr/>
          <p:nvPr/>
        </p:nvGrpSpPr>
        <p:grpSpPr>
          <a:xfrm>
            <a:off x="7588045" y="3328268"/>
            <a:ext cx="3639454" cy="1833077"/>
            <a:chOff x="8513295" y="4175223"/>
            <a:chExt cx="2131924" cy="982635"/>
          </a:xfrm>
        </p:grpSpPr>
        <p:sp>
          <p:nvSpPr>
            <p:cNvPr id="36" name="Isosceles Triangle 35">
              <a:extLst>
                <a:ext uri="{FF2B5EF4-FFF2-40B4-BE49-F238E27FC236}">
                  <a16:creationId xmlns:a16="http://schemas.microsoft.com/office/drawing/2014/main" id="{7A4C80BB-0508-4DF8-8BB5-FAC94FDD1CBB}"/>
                </a:ext>
              </a:extLst>
            </p:cNvPr>
            <p:cNvSpPr/>
            <p:nvPr/>
          </p:nvSpPr>
          <p:spPr>
            <a:xfrm>
              <a:off x="8513295" y="4175223"/>
              <a:ext cx="2131924" cy="952081"/>
            </a:xfrm>
            <a:prstGeom prst="triangle">
              <a:avLst>
                <a:gd name="adj" fmla="val 51124"/>
              </a:avLst>
            </a:prstGeom>
            <a:solidFill>
              <a:schemeClr val="accent3">
                <a:lumMod val="40000"/>
                <a:lumOff val="60000"/>
              </a:schemeClr>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37" name="Straight Connector 36">
              <a:extLst>
                <a:ext uri="{FF2B5EF4-FFF2-40B4-BE49-F238E27FC236}">
                  <a16:creationId xmlns:a16="http://schemas.microsoft.com/office/drawing/2014/main" id="{56D35FEF-80A1-4642-99CB-E175B288326F}"/>
                </a:ext>
              </a:extLst>
            </p:cNvPr>
            <p:cNvCxnSpPr>
              <a:cxnSpLocks/>
            </p:cNvCxnSpPr>
            <p:nvPr/>
          </p:nvCxnSpPr>
          <p:spPr>
            <a:xfrm flipH="1" flipV="1">
              <a:off x="8926114" y="4654777"/>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6517C3F6-1CBD-4948-BF6C-CA1A12685827}"/>
                </a:ext>
              </a:extLst>
            </p:cNvPr>
            <p:cNvCxnSpPr>
              <a:cxnSpLocks/>
            </p:cNvCxnSpPr>
            <p:nvPr/>
          </p:nvCxnSpPr>
          <p:spPr>
            <a:xfrm flipH="1">
              <a:off x="10157183" y="4693781"/>
              <a:ext cx="150431" cy="89627"/>
            </a:xfrm>
            <a:prstGeom prst="line">
              <a:avLst/>
            </a:prstGeom>
            <a:ln w="190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1" name="Arc 40">
              <a:extLst>
                <a:ext uri="{FF2B5EF4-FFF2-40B4-BE49-F238E27FC236}">
                  <a16:creationId xmlns:a16="http://schemas.microsoft.com/office/drawing/2014/main" id="{A733311D-110B-4480-91E7-030ADD86FEC9}"/>
                </a:ext>
              </a:extLst>
            </p:cNvPr>
            <p:cNvSpPr/>
            <p:nvPr/>
          </p:nvSpPr>
          <p:spPr>
            <a:xfrm flipH="1">
              <a:off x="10491125" y="5031602"/>
              <a:ext cx="74472" cy="126256"/>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42" name="Arc 41">
              <a:extLst>
                <a:ext uri="{FF2B5EF4-FFF2-40B4-BE49-F238E27FC236}">
                  <a16:creationId xmlns:a16="http://schemas.microsoft.com/office/drawing/2014/main" id="{53814607-F67C-4A1D-B470-748467E6D2F9}"/>
                </a:ext>
              </a:extLst>
            </p:cNvPr>
            <p:cNvSpPr/>
            <p:nvPr/>
          </p:nvSpPr>
          <p:spPr>
            <a:xfrm flipH="1">
              <a:off x="10522840" y="5048668"/>
              <a:ext cx="74473" cy="95702"/>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47" name="Arc 46">
              <a:extLst>
                <a:ext uri="{FF2B5EF4-FFF2-40B4-BE49-F238E27FC236}">
                  <a16:creationId xmlns:a16="http://schemas.microsoft.com/office/drawing/2014/main" id="{03098CF1-186C-40CD-A6BA-DB876B267162}"/>
                </a:ext>
              </a:extLst>
            </p:cNvPr>
            <p:cNvSpPr/>
            <p:nvPr/>
          </p:nvSpPr>
          <p:spPr>
            <a:xfrm rot="8466006" flipH="1">
              <a:off x="8599525" y="5008731"/>
              <a:ext cx="74472" cy="126256"/>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50" name="Arc 49">
              <a:extLst>
                <a:ext uri="{FF2B5EF4-FFF2-40B4-BE49-F238E27FC236}">
                  <a16:creationId xmlns:a16="http://schemas.microsoft.com/office/drawing/2014/main" id="{803A510D-EF08-43BB-BC71-DA68AF3492E5}"/>
                </a:ext>
              </a:extLst>
            </p:cNvPr>
            <p:cNvSpPr/>
            <p:nvPr/>
          </p:nvSpPr>
          <p:spPr>
            <a:xfrm rot="7790057" flipH="1">
              <a:off x="8586948" y="5033599"/>
              <a:ext cx="54800" cy="103428"/>
            </a:xfrm>
            <a:prstGeom prst="arc">
              <a:avLst>
                <a:gd name="adj1" fmla="val 15991070"/>
                <a:gd name="adj2" fmla="val 2759668"/>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grpSp>
      <p:sp>
        <p:nvSpPr>
          <p:cNvPr id="23" name="Isosceles Triangle 22">
            <a:extLst>
              <a:ext uri="{FF2B5EF4-FFF2-40B4-BE49-F238E27FC236}">
                <a16:creationId xmlns:a16="http://schemas.microsoft.com/office/drawing/2014/main" id="{DE0A82A4-23CE-4561-AA2B-49994DD77E6E}"/>
              </a:ext>
            </a:extLst>
          </p:cNvPr>
          <p:cNvSpPr/>
          <p:nvPr/>
        </p:nvSpPr>
        <p:spPr>
          <a:xfrm>
            <a:off x="763515" y="3075697"/>
            <a:ext cx="4121199" cy="2448304"/>
          </a:xfrm>
          <a:prstGeom prst="triangle">
            <a:avLst>
              <a:gd name="adj" fmla="val 575"/>
            </a:avLst>
          </a:prstGeom>
          <a:solidFill>
            <a:srgbClr val="FF99FF"/>
          </a:solid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nvGrpSpPr>
          <p:cNvPr id="6" name="Group 5">
            <a:extLst>
              <a:ext uri="{FF2B5EF4-FFF2-40B4-BE49-F238E27FC236}">
                <a16:creationId xmlns:a16="http://schemas.microsoft.com/office/drawing/2014/main" id="{A0544160-1413-48E9-BCE4-5CC560C14377}"/>
              </a:ext>
            </a:extLst>
          </p:cNvPr>
          <p:cNvGrpSpPr/>
          <p:nvPr/>
        </p:nvGrpSpPr>
        <p:grpSpPr>
          <a:xfrm>
            <a:off x="763515" y="5304906"/>
            <a:ext cx="200986" cy="219095"/>
            <a:chOff x="781266" y="5248192"/>
            <a:chExt cx="333237" cy="275809"/>
          </a:xfrm>
        </p:grpSpPr>
        <p:cxnSp>
          <p:nvCxnSpPr>
            <p:cNvPr id="24" name="Straight Connector 23">
              <a:extLst>
                <a:ext uri="{FF2B5EF4-FFF2-40B4-BE49-F238E27FC236}">
                  <a16:creationId xmlns:a16="http://schemas.microsoft.com/office/drawing/2014/main" id="{C7A10AC9-CC15-4609-8D2F-A39275E08821}"/>
                </a:ext>
              </a:extLst>
            </p:cNvPr>
            <p:cNvCxnSpPr>
              <a:cxnSpLocks/>
            </p:cNvCxnSpPr>
            <p:nvPr/>
          </p:nvCxnSpPr>
          <p:spPr>
            <a:xfrm>
              <a:off x="781266" y="5248192"/>
              <a:ext cx="33323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DBED0AA-706D-4BA1-82C0-F325838F8CE0}"/>
                </a:ext>
              </a:extLst>
            </p:cNvPr>
            <p:cNvCxnSpPr>
              <a:cxnSpLocks/>
            </p:cNvCxnSpPr>
            <p:nvPr/>
          </p:nvCxnSpPr>
          <p:spPr>
            <a:xfrm>
              <a:off x="1114503" y="5248192"/>
              <a:ext cx="0" cy="27580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Google Shape;222;p10">
            <a:extLst>
              <a:ext uri="{FF2B5EF4-FFF2-40B4-BE49-F238E27FC236}">
                <a16:creationId xmlns:a16="http://schemas.microsoft.com/office/drawing/2014/main" id="{D98D8C86-09D2-4530-A165-3666C3BFA106}"/>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buFont typeface="Comic Sans MS"/>
            </a:pPr>
            <a:r>
              <a:rPr lang="fr-FR" sz="3200" b="1" dirty="0">
                <a:solidFill>
                  <a:schemeClr val="bg1"/>
                </a:solidFill>
                <a:latin typeface="Comic Sans MS"/>
                <a:sym typeface="Comic Sans MS"/>
              </a:rPr>
              <a:t>Triangles particuliers</a:t>
            </a:r>
            <a:endParaRPr lang="fr-FR" sz="3200" b="1" dirty="0">
              <a:solidFill>
                <a:schemeClr val="bg1"/>
              </a:solidFill>
              <a:latin typeface="Comic Sans MS"/>
            </a:endParaRPr>
          </a:p>
        </p:txBody>
      </p:sp>
      <p:sp>
        <p:nvSpPr>
          <p:cNvPr id="10" name="Rectangle: Rounded Corners 9">
            <a:extLst>
              <a:ext uri="{FF2B5EF4-FFF2-40B4-BE49-F238E27FC236}">
                <a16:creationId xmlns:a16="http://schemas.microsoft.com/office/drawing/2014/main" id="{2A5B9532-AE87-41D0-8D08-0E3F176FA5DF}"/>
              </a:ext>
            </a:extLst>
          </p:cNvPr>
          <p:cNvSpPr/>
          <p:nvPr/>
        </p:nvSpPr>
        <p:spPr>
          <a:xfrm>
            <a:off x="7485322" y="1399830"/>
            <a:ext cx="3423784" cy="961465"/>
          </a:xfrm>
          <a:prstGeom prst="round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75000"/>
                    <a:lumOff val="25000"/>
                  </a:schemeClr>
                </a:solidFill>
              </a:rPr>
              <a:t>Triangle isocèle</a:t>
            </a:r>
          </a:p>
        </p:txBody>
      </p:sp>
      <p:sp>
        <p:nvSpPr>
          <p:cNvPr id="34" name="Rectangle: Rounded Corners 33">
            <a:extLst>
              <a:ext uri="{FF2B5EF4-FFF2-40B4-BE49-F238E27FC236}">
                <a16:creationId xmlns:a16="http://schemas.microsoft.com/office/drawing/2014/main" id="{30710F0F-F1BB-4D24-B611-FCCA00FC752C}"/>
              </a:ext>
            </a:extLst>
          </p:cNvPr>
          <p:cNvSpPr/>
          <p:nvPr/>
        </p:nvSpPr>
        <p:spPr>
          <a:xfrm>
            <a:off x="1095976" y="1367065"/>
            <a:ext cx="3456276" cy="961465"/>
          </a:xfrm>
          <a:prstGeom prst="round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dirty="0">
                <a:solidFill>
                  <a:schemeClr val="tx1">
                    <a:lumMod val="75000"/>
                    <a:lumOff val="25000"/>
                  </a:schemeClr>
                </a:solidFill>
              </a:rPr>
              <a:t>Triangle rectangle</a:t>
            </a:r>
          </a:p>
        </p:txBody>
      </p:sp>
      <p:sp>
        <p:nvSpPr>
          <p:cNvPr id="20" name="Subtitle 2">
            <a:extLst>
              <a:ext uri="{FF2B5EF4-FFF2-40B4-BE49-F238E27FC236}">
                <a16:creationId xmlns:a16="http://schemas.microsoft.com/office/drawing/2014/main" id="{4F58A1F9-C60B-4458-90C6-8B81515C8B90}"/>
              </a:ext>
            </a:extLst>
          </p:cNvPr>
          <p:cNvSpPr txBox="1">
            <a:spLocks/>
          </p:cNvSpPr>
          <p:nvPr/>
        </p:nvSpPr>
        <p:spPr>
          <a:xfrm>
            <a:off x="5233248" y="2660943"/>
            <a:ext cx="3639453" cy="1101568"/>
          </a:xfrm>
          <a:prstGeom prst="rect">
            <a:avLst/>
          </a:prstGeom>
          <a:ln>
            <a:noFill/>
          </a:ln>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2800" dirty="0">
                <a:solidFill>
                  <a:schemeClr val="tx1">
                    <a:lumMod val="65000"/>
                    <a:lumOff val="35000"/>
                  </a:schemeClr>
                </a:solidFill>
                <a:effectLst/>
                <a:ea typeface="Calibri" panose="020F0502020204030204" pitchFamily="34" charset="0"/>
                <a:cs typeface="Calibri" panose="020F0502020204030204" pitchFamily="34" charset="0"/>
              </a:rPr>
              <a:t>Les côtés isométriques</a:t>
            </a:r>
            <a:endParaRPr lang="fr-FR" sz="2800" dirty="0">
              <a:solidFill>
                <a:schemeClr val="tx1">
                  <a:lumMod val="65000"/>
                  <a:lumOff val="35000"/>
                </a:schemeClr>
              </a:solidFill>
            </a:endParaRPr>
          </a:p>
        </p:txBody>
      </p:sp>
      <p:cxnSp>
        <p:nvCxnSpPr>
          <p:cNvPr id="21" name="Straight Arrow Connector 20">
            <a:extLst>
              <a:ext uri="{FF2B5EF4-FFF2-40B4-BE49-F238E27FC236}">
                <a16:creationId xmlns:a16="http://schemas.microsoft.com/office/drawing/2014/main" id="{91264468-D6E2-49EB-9DFD-9723A9F7F485}"/>
              </a:ext>
            </a:extLst>
          </p:cNvPr>
          <p:cNvCxnSpPr>
            <a:cxnSpLocks/>
          </p:cNvCxnSpPr>
          <p:nvPr/>
        </p:nvCxnSpPr>
        <p:spPr>
          <a:xfrm flipH="1">
            <a:off x="2508790" y="3614293"/>
            <a:ext cx="549077" cy="359789"/>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2" name="Subtitle 2">
            <a:extLst>
              <a:ext uri="{FF2B5EF4-FFF2-40B4-BE49-F238E27FC236}">
                <a16:creationId xmlns:a16="http://schemas.microsoft.com/office/drawing/2014/main" id="{4475CF6A-E713-4108-8A57-D6276415876C}"/>
              </a:ext>
            </a:extLst>
          </p:cNvPr>
          <p:cNvSpPr txBox="1">
            <a:spLocks/>
          </p:cNvSpPr>
          <p:nvPr/>
        </p:nvSpPr>
        <p:spPr>
          <a:xfrm>
            <a:off x="2127021" y="3035901"/>
            <a:ext cx="2375924" cy="584735"/>
          </a:xfrm>
          <a:prstGeom prst="rect">
            <a:avLst/>
          </a:prstGeom>
          <a:ln>
            <a:noFill/>
          </a:ln>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3200" dirty="0">
                <a:solidFill>
                  <a:srgbClr val="7030A0"/>
                </a:solidFill>
                <a:effectLst/>
                <a:ea typeface="Calibri" panose="020F0502020204030204" pitchFamily="34" charset="0"/>
                <a:cs typeface="Calibri" panose="020F0502020204030204" pitchFamily="34" charset="0"/>
              </a:rPr>
              <a:t>hypoténuse</a:t>
            </a:r>
            <a:endParaRPr lang="fr-FR" sz="3200" dirty="0">
              <a:solidFill>
                <a:srgbClr val="7030A0"/>
              </a:solidFill>
            </a:endParaRPr>
          </a:p>
        </p:txBody>
      </p:sp>
      <p:sp>
        <p:nvSpPr>
          <p:cNvPr id="4" name="Oval 3">
            <a:extLst>
              <a:ext uri="{FF2B5EF4-FFF2-40B4-BE49-F238E27FC236}">
                <a16:creationId xmlns:a16="http://schemas.microsoft.com/office/drawing/2014/main" id="{EA8F048C-78BE-4FA5-9B0C-24C775DF48D5}"/>
              </a:ext>
            </a:extLst>
          </p:cNvPr>
          <p:cNvSpPr/>
          <p:nvPr/>
        </p:nvSpPr>
        <p:spPr>
          <a:xfrm>
            <a:off x="347257" y="4861935"/>
            <a:ext cx="971892" cy="995464"/>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5" name="Straight Arrow Connector 24">
            <a:extLst>
              <a:ext uri="{FF2B5EF4-FFF2-40B4-BE49-F238E27FC236}">
                <a16:creationId xmlns:a16="http://schemas.microsoft.com/office/drawing/2014/main" id="{5A6387CE-5EB5-4987-A2AB-74E3FA9AB666}"/>
              </a:ext>
            </a:extLst>
          </p:cNvPr>
          <p:cNvCxnSpPr>
            <a:cxnSpLocks/>
          </p:cNvCxnSpPr>
          <p:nvPr/>
        </p:nvCxnSpPr>
        <p:spPr>
          <a:xfrm>
            <a:off x="7680423" y="3228441"/>
            <a:ext cx="893757" cy="827253"/>
          </a:xfrm>
          <a:prstGeom prst="straightConnector1">
            <a:avLst/>
          </a:prstGeom>
          <a:ln w="3810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5B76E2B5-A58B-4005-ADCF-C1C724B138F2}"/>
              </a:ext>
            </a:extLst>
          </p:cNvPr>
          <p:cNvCxnSpPr>
            <a:cxnSpLocks/>
          </p:cNvCxnSpPr>
          <p:nvPr/>
        </p:nvCxnSpPr>
        <p:spPr>
          <a:xfrm>
            <a:off x="7680423" y="3228441"/>
            <a:ext cx="2384556" cy="800025"/>
          </a:xfrm>
          <a:prstGeom prst="straightConnector1">
            <a:avLst/>
          </a:prstGeom>
          <a:ln w="38100">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Subtitle 2">
            <a:extLst>
              <a:ext uri="{FF2B5EF4-FFF2-40B4-BE49-F238E27FC236}">
                <a16:creationId xmlns:a16="http://schemas.microsoft.com/office/drawing/2014/main" id="{97D84B37-A6F1-4E9D-9D3F-BBE664950079}"/>
              </a:ext>
            </a:extLst>
          </p:cNvPr>
          <p:cNvSpPr txBox="1">
            <a:spLocks/>
          </p:cNvSpPr>
          <p:nvPr/>
        </p:nvSpPr>
        <p:spPr>
          <a:xfrm>
            <a:off x="8037280" y="5727072"/>
            <a:ext cx="2653614" cy="626259"/>
          </a:xfrm>
          <a:prstGeom prst="rect">
            <a:avLst/>
          </a:prstGeom>
        </p:spPr>
        <p:txBody>
          <a:bodyPr vert="horz" lIns="91440" tIns="45720" rIns="91440" bIns="45720" rtlCol="0" anchor="t">
            <a:normAutofit fontScale="77500" lnSpcReduction="2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lnSpc>
                <a:spcPct val="110000"/>
              </a:lnSpc>
              <a:buFont typeface="Arial"/>
              <a:buNone/>
            </a:pPr>
            <a:r>
              <a:rPr lang="fr-FR" sz="3200" dirty="0">
                <a:solidFill>
                  <a:srgbClr val="C00000"/>
                </a:solidFill>
                <a:effectLst/>
                <a:ea typeface="Calibri" panose="020F0502020204030204" pitchFamily="34" charset="0"/>
                <a:cs typeface="Calibri" panose="020F0502020204030204" pitchFamily="34" charset="0"/>
              </a:rPr>
              <a:t>Angles à la base</a:t>
            </a:r>
            <a:endParaRPr lang="fr-FR" sz="3200" dirty="0">
              <a:solidFill>
                <a:srgbClr val="C00000"/>
              </a:solidFill>
            </a:endParaRPr>
          </a:p>
        </p:txBody>
      </p:sp>
      <p:cxnSp>
        <p:nvCxnSpPr>
          <p:cNvPr id="43" name="Straight Arrow Connector 42">
            <a:extLst>
              <a:ext uri="{FF2B5EF4-FFF2-40B4-BE49-F238E27FC236}">
                <a16:creationId xmlns:a16="http://schemas.microsoft.com/office/drawing/2014/main" id="{6C194454-1F97-4F90-900F-BF77AD5A652A}"/>
              </a:ext>
            </a:extLst>
          </p:cNvPr>
          <p:cNvCxnSpPr>
            <a:cxnSpLocks/>
            <a:stCxn id="39" idx="3"/>
            <a:endCxn id="41" idx="1"/>
          </p:cNvCxnSpPr>
          <p:nvPr/>
        </p:nvCxnSpPr>
        <p:spPr>
          <a:xfrm flipV="1">
            <a:off x="10690894" y="5043582"/>
            <a:ext cx="337114" cy="99662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B4C99B7-DD42-4AAA-BF64-FB41E5C9CB81}"/>
              </a:ext>
            </a:extLst>
          </p:cNvPr>
          <p:cNvCxnSpPr>
            <a:cxnSpLocks/>
            <a:stCxn id="39" idx="1"/>
          </p:cNvCxnSpPr>
          <p:nvPr/>
        </p:nvCxnSpPr>
        <p:spPr>
          <a:xfrm flipH="1" flipV="1">
            <a:off x="7795617" y="5043477"/>
            <a:ext cx="241663" cy="996725"/>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5" name="Subtitle 2">
            <a:extLst>
              <a:ext uri="{FF2B5EF4-FFF2-40B4-BE49-F238E27FC236}">
                <a16:creationId xmlns:a16="http://schemas.microsoft.com/office/drawing/2014/main" id="{2CA452BF-DE5F-45FC-8BD9-5D7B2D3B0AA5}"/>
              </a:ext>
            </a:extLst>
          </p:cNvPr>
          <p:cNvSpPr txBox="1">
            <a:spLocks/>
          </p:cNvSpPr>
          <p:nvPr/>
        </p:nvSpPr>
        <p:spPr>
          <a:xfrm>
            <a:off x="10252938" y="2548732"/>
            <a:ext cx="1753354" cy="1101568"/>
          </a:xfrm>
          <a:prstGeom prst="rect">
            <a:avLst/>
          </a:prstGeom>
        </p:spPr>
        <p:txBody>
          <a:bodyPr vert="horz" lIns="91440" tIns="45720" rIns="91440" bIns="45720" rtlCol="0" anchor="t">
            <a:normAutofit fontScale="925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lnSpc>
                <a:spcPct val="110000"/>
              </a:lnSpc>
              <a:buFont typeface="Arial"/>
              <a:buNone/>
            </a:pPr>
            <a:r>
              <a:rPr lang="fr-FR" sz="3200" dirty="0">
                <a:solidFill>
                  <a:srgbClr val="C00000"/>
                </a:solidFill>
                <a:effectLst/>
                <a:ea typeface="Calibri" panose="020F0502020204030204" pitchFamily="34" charset="0"/>
                <a:cs typeface="Calibri" panose="020F0502020204030204" pitchFamily="34" charset="0"/>
              </a:rPr>
              <a:t>Angle au sommet</a:t>
            </a:r>
            <a:endParaRPr lang="fr-FR" sz="3200" dirty="0">
              <a:solidFill>
                <a:srgbClr val="C00000"/>
              </a:solidFill>
            </a:endParaRPr>
          </a:p>
        </p:txBody>
      </p:sp>
      <p:cxnSp>
        <p:nvCxnSpPr>
          <p:cNvPr id="46" name="Straight Arrow Connector 45">
            <a:extLst>
              <a:ext uri="{FF2B5EF4-FFF2-40B4-BE49-F238E27FC236}">
                <a16:creationId xmlns:a16="http://schemas.microsoft.com/office/drawing/2014/main" id="{B064C278-D875-4DB2-82FF-3A54BB66DAD7}"/>
              </a:ext>
            </a:extLst>
          </p:cNvPr>
          <p:cNvCxnSpPr>
            <a:cxnSpLocks/>
          </p:cNvCxnSpPr>
          <p:nvPr/>
        </p:nvCxnSpPr>
        <p:spPr>
          <a:xfrm flipH="1">
            <a:off x="9407771" y="3099516"/>
            <a:ext cx="1411158" cy="35423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48" name="Subtitle 2">
            <a:extLst>
              <a:ext uri="{FF2B5EF4-FFF2-40B4-BE49-F238E27FC236}">
                <a16:creationId xmlns:a16="http://schemas.microsoft.com/office/drawing/2014/main" id="{B480CE8E-FA6B-4C55-81DC-6B7630382C96}"/>
              </a:ext>
            </a:extLst>
          </p:cNvPr>
          <p:cNvSpPr txBox="1">
            <a:spLocks/>
          </p:cNvSpPr>
          <p:nvPr/>
        </p:nvSpPr>
        <p:spPr>
          <a:xfrm>
            <a:off x="8494786" y="5043477"/>
            <a:ext cx="1753354" cy="637173"/>
          </a:xfrm>
          <a:prstGeom prst="rect">
            <a:avLst/>
          </a:prstGeom>
          <a:ln>
            <a:noFill/>
          </a:ln>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lgn="ctr">
              <a:lnSpc>
                <a:spcPct val="110000"/>
              </a:lnSpc>
              <a:buFont typeface="Arial"/>
              <a:buNone/>
            </a:pPr>
            <a:r>
              <a:rPr lang="fr-FR" sz="3200" dirty="0">
                <a:solidFill>
                  <a:schemeClr val="tx1">
                    <a:lumMod val="65000"/>
                    <a:lumOff val="35000"/>
                  </a:schemeClr>
                </a:solidFill>
                <a:effectLst/>
                <a:ea typeface="Calibri" panose="020F0502020204030204" pitchFamily="34" charset="0"/>
                <a:cs typeface="Calibri" panose="020F0502020204030204" pitchFamily="34" charset="0"/>
              </a:rPr>
              <a:t>Base</a:t>
            </a:r>
            <a:endParaRPr lang="fr-FR" sz="3200" dirty="0">
              <a:solidFill>
                <a:schemeClr val="tx1">
                  <a:lumMod val="65000"/>
                  <a:lumOff val="35000"/>
                </a:schemeClr>
              </a:solidFill>
            </a:endParaRPr>
          </a:p>
        </p:txBody>
      </p:sp>
    </p:spTree>
    <p:custDataLst>
      <p:tags r:id="rId1"/>
    </p:custDataLst>
    <p:extLst>
      <p:ext uri="{BB962C8B-B14F-4D97-AF65-F5344CB8AC3E}">
        <p14:creationId xmlns:p14="http://schemas.microsoft.com/office/powerpoint/2010/main" val="3517770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1C5C1042-AC2F-4A8B-8133-2420035D63AA}"/>
              </a:ext>
            </a:extLst>
          </p:cNvPr>
          <p:cNvPicPr>
            <a:picLocks noChangeAspect="1"/>
          </p:cNvPicPr>
          <p:nvPr/>
        </p:nvPicPr>
        <p:blipFill>
          <a:blip r:embed="rId4"/>
          <a:srcRect/>
          <a:stretch/>
        </p:blipFill>
        <p:spPr>
          <a:xfrm>
            <a:off x="4729341" y="1134668"/>
            <a:ext cx="2733118" cy="3299987"/>
          </a:xfrm>
          <a:prstGeom prst="rect">
            <a:avLst/>
          </a:prstGeom>
        </p:spPr>
      </p:pic>
      <p:sp>
        <p:nvSpPr>
          <p:cNvPr id="4" name="Google Shape;97;gb06ce43697_0_0">
            <a:extLst>
              <a:ext uri="{FF2B5EF4-FFF2-40B4-BE49-F238E27FC236}">
                <a16:creationId xmlns:a16="http://schemas.microsoft.com/office/drawing/2014/main" id="{4245A341-67B7-49D2-83BC-1C7196F6A943}"/>
              </a:ext>
            </a:extLst>
          </p:cNvPr>
          <p:cNvSpPr txBox="1">
            <a:spLocks/>
          </p:cNvSpPr>
          <p:nvPr/>
        </p:nvSpPr>
        <p:spPr>
          <a:xfrm>
            <a:off x="1024128" y="4824658"/>
            <a:ext cx="10143000" cy="1789084"/>
          </a:xfrm>
          <a:prstGeom prst="rect">
            <a:avLst/>
          </a:prstGeom>
          <a:solidFill>
            <a:srgbClr val="DAF3F6"/>
          </a:solidFill>
          <a:ln>
            <a:solidFill>
              <a:srgbClr val="C7E6F5"/>
            </a:solidFill>
          </a:ln>
          <a:effectLst/>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fr-FR" sz="5400" dirty="0">
                <a:solidFill>
                  <a:schemeClr val="accent1">
                    <a:lumMod val="50000"/>
                  </a:schemeClr>
                </a:solidFill>
                <a:latin typeface="Comic Sans MS"/>
              </a:rPr>
              <a:t>Maîtrise des connaissances mathématiques et fluidité</a:t>
            </a:r>
          </a:p>
        </p:txBody>
      </p:sp>
    </p:spTree>
    <p:custDataLst>
      <p:tags r:id="rId1"/>
    </p:custDataLst>
    <p:extLst>
      <p:ext uri="{BB962C8B-B14F-4D97-AF65-F5344CB8AC3E}">
        <p14:creationId xmlns:p14="http://schemas.microsoft.com/office/powerpoint/2010/main" val="33508687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859466-273D-402D-B60A-8FC59B8E4C1F}"/>
              </a:ext>
            </a:extLst>
          </p:cNvPr>
          <p:cNvSpPr txBox="1"/>
          <p:nvPr/>
        </p:nvSpPr>
        <p:spPr>
          <a:xfrm>
            <a:off x="9529482" y="136956"/>
            <a:ext cx="2662518" cy="307777"/>
          </a:xfrm>
          <a:prstGeom prst="rect">
            <a:avLst/>
          </a:prstGeom>
          <a:solidFill>
            <a:srgbClr val="DAF3F6"/>
          </a:solidFill>
          <a:effectLst>
            <a:outerShdw blurRad="50800" dist="38100" dir="5400000" algn="t" rotWithShape="0">
              <a:prstClr val="black">
                <a:alpha val="40000"/>
              </a:prstClr>
            </a:outerShdw>
            <a:softEdge rad="12700"/>
          </a:effectLst>
        </p:spPr>
        <p:txBody>
          <a:bodyPr wrap="square" lIns="91440" tIns="45720" rIns="91440" bIns="45720" anchor="t">
            <a:spAutoFit/>
          </a:bodyPr>
          <a:lstStyle/>
          <a:p>
            <a:pPr algn="ctr"/>
            <a:r>
              <a:rPr lang="fr-FR">
                <a:solidFill>
                  <a:schemeClr val="tx1">
                    <a:lumMod val="50000"/>
                    <a:lumOff val="50000"/>
                  </a:schemeClr>
                </a:solidFill>
                <a:latin typeface="+mj-lt"/>
              </a:rPr>
              <a:t>Exercices d’application</a:t>
            </a:r>
          </a:p>
        </p:txBody>
      </p:sp>
      <p:sp>
        <p:nvSpPr>
          <p:cNvPr id="4" name="Google Shape;222;p10">
            <a:extLst>
              <a:ext uri="{FF2B5EF4-FFF2-40B4-BE49-F238E27FC236}">
                <a16:creationId xmlns:a16="http://schemas.microsoft.com/office/drawing/2014/main" id="{5849A74B-5261-4085-B15E-1925B0B4DC2C}"/>
              </a:ext>
            </a:extLst>
          </p:cNvPr>
          <p:cNvSpPr txBox="1"/>
          <p:nvPr/>
        </p:nvSpPr>
        <p:spPr>
          <a:xfrm>
            <a:off x="0" y="572301"/>
            <a:ext cx="12192000" cy="584735"/>
          </a:xfrm>
          <a:prstGeom prst="rect">
            <a:avLst/>
          </a:prstGeom>
          <a:solidFill>
            <a:srgbClr val="0076A3"/>
          </a:solidFill>
          <a:ln>
            <a:noFill/>
          </a:ln>
        </p:spPr>
        <p:txBody>
          <a:bodyPr spcFirstLastPara="1" wrap="square" lIns="91425" tIns="45700" rIns="91425" bIns="45700" anchor="t" anchorCtr="0">
            <a:spAutoFit/>
          </a:bodyPr>
          <a:lstStyle/>
          <a:p>
            <a:pPr marL="457200" lvl="1">
              <a:buSzPts val="6000"/>
            </a:pPr>
            <a:r>
              <a:rPr lang="fr-FR" sz="3200" b="1" dirty="0">
                <a:solidFill>
                  <a:schemeClr val="bg1"/>
                </a:solidFill>
                <a:latin typeface="Comic Sans MS"/>
                <a:sym typeface="Comic Sans MS"/>
              </a:rPr>
              <a:t>Utilisez les instruments de la boîte à outils et tracez.</a:t>
            </a:r>
            <a:endParaRPr lang="fr-FR" sz="3200" b="1" dirty="0">
              <a:solidFill>
                <a:schemeClr val="bg1"/>
              </a:solidFill>
              <a:latin typeface="Comic Sans MS"/>
            </a:endParaRPr>
          </a:p>
        </p:txBody>
      </p:sp>
      <p:sp>
        <p:nvSpPr>
          <p:cNvPr id="24" name="Subtitle 2">
            <a:extLst>
              <a:ext uri="{FF2B5EF4-FFF2-40B4-BE49-F238E27FC236}">
                <a16:creationId xmlns:a16="http://schemas.microsoft.com/office/drawing/2014/main" id="{702523A1-A992-478B-8174-080B588B138E}"/>
              </a:ext>
            </a:extLst>
          </p:cNvPr>
          <p:cNvSpPr txBox="1">
            <a:spLocks/>
          </p:cNvSpPr>
          <p:nvPr/>
        </p:nvSpPr>
        <p:spPr>
          <a:xfrm>
            <a:off x="412951" y="1284604"/>
            <a:ext cx="4582756" cy="1904986"/>
          </a:xfrm>
          <a:prstGeom prst="rect">
            <a:avLst/>
          </a:prstGeom>
        </p:spPr>
        <p:txBody>
          <a:bodyPr vert="horz" lIns="91440" tIns="45720" rIns="91440" bIns="45720" rtlCol="0" anchor="t">
            <a:normAutofit fontScale="92500" lnSpcReduction="10000"/>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pPr marL="0" indent="0">
              <a:buFont typeface="Arial"/>
              <a:buNone/>
            </a:pPr>
            <a:r>
              <a:rPr lang="fr-FR" sz="2800" dirty="0">
                <a:solidFill>
                  <a:schemeClr val="bg2"/>
                </a:solidFill>
                <a:ea typeface="Calibri" panose="020F0502020204030204" pitchFamily="34" charset="0"/>
                <a:cs typeface="Calibri" panose="020F0502020204030204" pitchFamily="34" charset="0"/>
              </a:rPr>
              <a:t>Triangle </a:t>
            </a:r>
            <a:r>
              <a:rPr lang="fr-FR" sz="2800" dirty="0">
                <a:solidFill>
                  <a:schemeClr val="bg2"/>
                </a:solidFill>
                <a:cs typeface="Calibri" panose="020F0502020204030204" pitchFamily="34" charset="0"/>
              </a:rPr>
              <a:t>isocèle </a:t>
            </a:r>
            <a:r>
              <a:rPr lang="fr-FR" sz="2800" dirty="0">
                <a:solidFill>
                  <a:schemeClr val="bg2"/>
                </a:solidFill>
                <a:ea typeface="Calibri" panose="020F0502020204030204" pitchFamily="34" charset="0"/>
                <a:cs typeface="Calibri" panose="020F0502020204030204" pitchFamily="34" charset="0"/>
              </a:rPr>
              <a:t>KLM de sommet  K</a:t>
            </a:r>
          </a:p>
          <a:p>
            <a:pPr marL="0" indent="0">
              <a:buFont typeface="Arial"/>
              <a:buNone/>
            </a:pPr>
            <a:r>
              <a:rPr lang="fr-FR" sz="2800" dirty="0">
                <a:solidFill>
                  <a:schemeClr val="bg2"/>
                </a:solidFill>
                <a:ea typeface="Calibri" panose="020F0502020204030204" pitchFamily="34" charset="0"/>
                <a:cs typeface="Calibri" panose="020F0502020204030204" pitchFamily="34" charset="0"/>
              </a:rPr>
              <a:t>LM = 4,5 cm</a:t>
            </a:r>
          </a:p>
          <a:p>
            <a:pPr marL="0" indent="0">
              <a:buFont typeface="Arial"/>
              <a:buNone/>
            </a:pPr>
            <a:r>
              <a:rPr lang="fr-FR" sz="2800" dirty="0">
                <a:solidFill>
                  <a:schemeClr val="bg2"/>
                </a:solidFill>
                <a:ea typeface="Calibri" panose="020F0502020204030204" pitchFamily="34" charset="0"/>
                <a:cs typeface="Calibri" panose="020F0502020204030204" pitchFamily="34" charset="0"/>
              </a:rPr>
              <a:t>KL = 6,5 cm</a:t>
            </a:r>
            <a:endParaRPr lang="fr-FR" sz="2800" dirty="0">
              <a:solidFill>
                <a:schemeClr val="bg2"/>
              </a:solidFill>
            </a:endParaRPr>
          </a:p>
        </p:txBody>
      </p:sp>
      <p:grpSp>
        <p:nvGrpSpPr>
          <p:cNvPr id="14" name="Group 13">
            <a:extLst>
              <a:ext uri="{FF2B5EF4-FFF2-40B4-BE49-F238E27FC236}">
                <a16:creationId xmlns:a16="http://schemas.microsoft.com/office/drawing/2014/main" id="{915D1177-F4BD-4572-9459-885E53314A4F}"/>
              </a:ext>
            </a:extLst>
          </p:cNvPr>
          <p:cNvGrpSpPr/>
          <p:nvPr/>
        </p:nvGrpSpPr>
        <p:grpSpPr>
          <a:xfrm>
            <a:off x="7735067" y="1014484"/>
            <a:ext cx="4342051" cy="1778067"/>
            <a:chOff x="7735067" y="1014484"/>
            <a:chExt cx="4342051" cy="1778067"/>
          </a:xfrm>
        </p:grpSpPr>
        <p:grpSp>
          <p:nvGrpSpPr>
            <p:cNvPr id="15" name="Group 14">
              <a:extLst>
                <a:ext uri="{FF2B5EF4-FFF2-40B4-BE49-F238E27FC236}">
                  <a16:creationId xmlns:a16="http://schemas.microsoft.com/office/drawing/2014/main" id="{A394A921-79CC-4825-9828-AF864C08C54D}"/>
                </a:ext>
              </a:extLst>
            </p:cNvPr>
            <p:cNvGrpSpPr/>
            <p:nvPr/>
          </p:nvGrpSpPr>
          <p:grpSpPr>
            <a:xfrm>
              <a:off x="7735067" y="1014484"/>
              <a:ext cx="4342051" cy="1778067"/>
              <a:chOff x="6722933" y="2528492"/>
              <a:chExt cx="4342051" cy="1778067"/>
            </a:xfrm>
          </p:grpSpPr>
          <p:grpSp>
            <p:nvGrpSpPr>
              <p:cNvPr id="17" name="Group 16">
                <a:extLst>
                  <a:ext uri="{FF2B5EF4-FFF2-40B4-BE49-F238E27FC236}">
                    <a16:creationId xmlns:a16="http://schemas.microsoft.com/office/drawing/2014/main" id="{E907E30E-15CC-4BAC-8658-59326161DFE9}"/>
                  </a:ext>
                </a:extLst>
              </p:cNvPr>
              <p:cNvGrpSpPr/>
              <p:nvPr/>
            </p:nvGrpSpPr>
            <p:grpSpPr>
              <a:xfrm>
                <a:off x="6733760" y="2705100"/>
                <a:ext cx="4331224" cy="1562100"/>
                <a:chOff x="827749" y="0"/>
                <a:chExt cx="4249077" cy="1562100"/>
              </a:xfrm>
            </p:grpSpPr>
            <p:grpSp>
              <p:nvGrpSpPr>
                <p:cNvPr id="19" name="Group 18">
                  <a:extLst>
                    <a:ext uri="{FF2B5EF4-FFF2-40B4-BE49-F238E27FC236}">
                      <a16:creationId xmlns:a16="http://schemas.microsoft.com/office/drawing/2014/main" id="{FE37D347-0E0F-4A9E-8955-1ACBD34789E0}"/>
                    </a:ext>
                  </a:extLst>
                </p:cNvPr>
                <p:cNvGrpSpPr/>
                <p:nvPr/>
              </p:nvGrpSpPr>
              <p:grpSpPr>
                <a:xfrm>
                  <a:off x="827749" y="0"/>
                  <a:ext cx="4249077" cy="1562100"/>
                  <a:chOff x="790040" y="0"/>
                  <a:chExt cx="4055508" cy="1562100"/>
                </a:xfrm>
                <a:solidFill>
                  <a:schemeClr val="accent2">
                    <a:lumMod val="20000"/>
                    <a:lumOff val="80000"/>
                  </a:schemeClr>
                </a:solidFill>
              </p:grpSpPr>
              <p:sp>
                <p:nvSpPr>
                  <p:cNvPr id="21" name="Rectangle: Rounded Corners 20">
                    <a:extLst>
                      <a:ext uri="{FF2B5EF4-FFF2-40B4-BE49-F238E27FC236}">
                        <a16:creationId xmlns:a16="http://schemas.microsoft.com/office/drawing/2014/main" id="{A04BB76D-ABD4-4C20-9B45-5A70B29A615A}"/>
                      </a:ext>
                    </a:extLst>
                  </p:cNvPr>
                  <p:cNvSpPr/>
                  <p:nvPr/>
                </p:nvSpPr>
                <p:spPr>
                  <a:xfrm>
                    <a:off x="790040" y="0"/>
                    <a:ext cx="4055508" cy="156210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2" name="Picture 21" descr="See the source image">
                    <a:extLst>
                      <a:ext uri="{FF2B5EF4-FFF2-40B4-BE49-F238E27FC236}">
                        <a16:creationId xmlns:a16="http://schemas.microsoft.com/office/drawing/2014/main" id="{D1DA7B0E-51FE-4073-8F4D-C9916A9F261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0086475">
                    <a:off x="3808118" y="300513"/>
                    <a:ext cx="881760" cy="881760"/>
                  </a:xfrm>
                  <a:prstGeom prst="rect">
                    <a:avLst/>
                  </a:prstGeom>
                  <a:grpFill/>
                  <a:ln>
                    <a:noFill/>
                  </a:ln>
                </p:spPr>
              </p:pic>
            </p:grpSp>
            <p:pic>
              <p:nvPicPr>
                <p:cNvPr id="20" name="Picture 19" descr="See the source image">
                  <a:extLst>
                    <a:ext uri="{FF2B5EF4-FFF2-40B4-BE49-F238E27FC236}">
                      <a16:creationId xmlns:a16="http://schemas.microsoft.com/office/drawing/2014/main" id="{FA03823C-1184-459F-B870-B70A9362F90D}"/>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5154">
                  <a:off x="2350379" y="234663"/>
                  <a:ext cx="2171700" cy="1013460"/>
                </a:xfrm>
                <a:prstGeom prst="rect">
                  <a:avLst/>
                </a:prstGeom>
                <a:noFill/>
                <a:ln>
                  <a:noFill/>
                </a:ln>
              </p:spPr>
            </p:pic>
          </p:grpSp>
          <p:pic>
            <p:nvPicPr>
              <p:cNvPr id="18" name="Picture 2" descr="See the source image">
                <a:extLst>
                  <a:ext uri="{FF2B5EF4-FFF2-40B4-BE49-F238E27FC236}">
                    <a16:creationId xmlns:a16="http://schemas.microsoft.com/office/drawing/2014/main" id="{E77525E1-7148-4518-91C1-D247FCC261B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9525626">
                <a:off x="6722933" y="2528492"/>
                <a:ext cx="1778067" cy="1778067"/>
              </a:xfrm>
              <a:prstGeom prst="rect">
                <a:avLst/>
              </a:prstGeom>
              <a:noFill/>
              <a:extLst>
                <a:ext uri="{909E8E84-426E-40DD-AFC4-6F175D3DCCD1}">
                  <a14:hiddenFill xmlns:a14="http://schemas.microsoft.com/office/drawing/2010/main">
                    <a:solidFill>
                      <a:srgbClr val="FFFFFF"/>
                    </a:solidFill>
                  </a14:hiddenFill>
                </a:ext>
              </a:extLst>
            </p:spPr>
          </p:pic>
        </p:grpSp>
        <p:pic>
          <p:nvPicPr>
            <p:cNvPr id="16" name="Picture 15" descr="See the source image">
              <a:extLst>
                <a:ext uri="{FF2B5EF4-FFF2-40B4-BE49-F238E27FC236}">
                  <a16:creationId xmlns:a16="http://schemas.microsoft.com/office/drawing/2014/main" id="{D5D52D81-EA94-4870-9724-248B154A3E65}"/>
                </a:ext>
              </a:extLst>
            </p:cNvPr>
            <p:cNvPicPr>
              <a:picLocks noChangeAspect="1"/>
            </p:cNvPicPr>
            <p:nvPr/>
          </p:nvPicPr>
          <p:blipFill>
            <a:blip r:embed="rId7" cstate="print">
              <a:duotone>
                <a:schemeClr val="accent1">
                  <a:shade val="45000"/>
                  <a:satMod val="135000"/>
                </a:schemeClr>
                <a:prstClr val="white"/>
              </a:duotone>
              <a:extLst>
                <a:ext uri="{BEBA8EAE-BF5A-486C-A8C5-ECC9F3942E4B}">
                  <a14:imgProps xmlns:a14="http://schemas.microsoft.com/office/drawing/2010/main">
                    <a14:imgLayer r:embed="rId8">
                      <a14:imgEffect>
                        <a14:colorTemperature colorTemp="4700"/>
                      </a14:imgEffect>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rot="13472326">
              <a:off x="8813952" y="1582590"/>
              <a:ext cx="1452818" cy="821649"/>
            </a:xfrm>
            <a:prstGeom prst="rect">
              <a:avLst/>
            </a:prstGeom>
            <a:noFill/>
          </p:spPr>
        </p:pic>
      </p:grpSp>
      <p:sp>
        <p:nvSpPr>
          <p:cNvPr id="26" name="Rectangle 25">
            <a:extLst>
              <a:ext uri="{FF2B5EF4-FFF2-40B4-BE49-F238E27FC236}">
                <a16:creationId xmlns:a16="http://schemas.microsoft.com/office/drawing/2014/main" id="{006BC5C6-955F-4AF0-A17B-AF5F48873CC1}"/>
              </a:ext>
            </a:extLst>
          </p:cNvPr>
          <p:cNvSpPr/>
          <p:nvPr/>
        </p:nvSpPr>
        <p:spPr>
          <a:xfrm>
            <a:off x="2797818" y="5539929"/>
            <a:ext cx="439543" cy="646331"/>
          </a:xfrm>
          <a:prstGeom prst="rect">
            <a:avLst/>
          </a:prstGeom>
          <a:noFill/>
        </p:spPr>
        <p:txBody>
          <a:bodyPr wrap="none" lIns="91440" tIns="45720" rIns="91440" bIns="45720">
            <a:spAutoFit/>
          </a:bodyPr>
          <a:lstStyle/>
          <a:p>
            <a:pPr algn="ctr"/>
            <a:r>
              <a:rPr lang="en-US" sz="3600" b="0" cap="none" spc="0">
                <a:ln w="0"/>
                <a:solidFill>
                  <a:schemeClr val="tx1">
                    <a:lumMod val="75000"/>
                    <a:lumOff val="25000"/>
                  </a:schemeClr>
                </a:solidFill>
                <a:latin typeface="+mn-lt"/>
              </a:rPr>
              <a:t>L</a:t>
            </a:r>
          </a:p>
        </p:txBody>
      </p:sp>
      <p:sp>
        <p:nvSpPr>
          <p:cNvPr id="28" name="Rectangle 27">
            <a:extLst>
              <a:ext uri="{FF2B5EF4-FFF2-40B4-BE49-F238E27FC236}">
                <a16:creationId xmlns:a16="http://schemas.microsoft.com/office/drawing/2014/main" id="{8CE1AD97-C84D-48F0-AF40-F6EA060B45D3}"/>
              </a:ext>
            </a:extLst>
          </p:cNvPr>
          <p:cNvSpPr/>
          <p:nvPr/>
        </p:nvSpPr>
        <p:spPr>
          <a:xfrm>
            <a:off x="4884290" y="5540519"/>
            <a:ext cx="591830" cy="646331"/>
          </a:xfrm>
          <a:prstGeom prst="rect">
            <a:avLst/>
          </a:prstGeom>
          <a:noFill/>
        </p:spPr>
        <p:txBody>
          <a:bodyPr wrap="none" lIns="91440" tIns="45720" rIns="91440" bIns="45720">
            <a:spAutoFit/>
          </a:bodyPr>
          <a:lstStyle/>
          <a:p>
            <a:pPr algn="ctr"/>
            <a:r>
              <a:rPr lang="en-US" sz="3600" b="0" cap="none" spc="0">
                <a:ln w="0"/>
                <a:solidFill>
                  <a:schemeClr val="tx1">
                    <a:lumMod val="75000"/>
                    <a:lumOff val="25000"/>
                  </a:schemeClr>
                </a:solidFill>
                <a:latin typeface="+mn-lt"/>
              </a:rPr>
              <a:t>M</a:t>
            </a:r>
          </a:p>
        </p:txBody>
      </p:sp>
      <p:pic>
        <p:nvPicPr>
          <p:cNvPr id="29" name="pencil1" descr="A close up of a pencil&#10;&#10;Description automatically generated">
            <a:extLst>
              <a:ext uri="{FF2B5EF4-FFF2-40B4-BE49-F238E27FC236}">
                <a16:creationId xmlns:a16="http://schemas.microsoft.com/office/drawing/2014/main" id="{AD8DEE5C-B284-451F-9106-79510F063E9B}"/>
              </a:ext>
            </a:extLst>
          </p:cNvPr>
          <p:cNvPicPr>
            <a:picLocks noChangeAspect="1"/>
          </p:cNvPicPr>
          <p:nvPr/>
        </p:nvPicPr>
        <p:blipFill rotWithShape="1">
          <a:blip r:embed="rId9"/>
          <a:srcRect l="40444"/>
          <a:stretch/>
        </p:blipFill>
        <p:spPr>
          <a:xfrm>
            <a:off x="3088780" y="3406204"/>
            <a:ext cx="1359060" cy="2282003"/>
          </a:xfrm>
          <a:prstGeom prst="rect">
            <a:avLst/>
          </a:prstGeom>
        </p:spPr>
      </p:pic>
      <p:cxnSp>
        <p:nvCxnSpPr>
          <p:cNvPr id="30" name="Straight Connector 29">
            <a:extLst>
              <a:ext uri="{FF2B5EF4-FFF2-40B4-BE49-F238E27FC236}">
                <a16:creationId xmlns:a16="http://schemas.microsoft.com/office/drawing/2014/main" id="{0CD96CFD-EAD5-40DC-B713-0E5D34A6A4AE}"/>
              </a:ext>
            </a:extLst>
          </p:cNvPr>
          <p:cNvCxnSpPr>
            <a:cxnSpLocks/>
          </p:cNvCxnSpPr>
          <p:nvPr/>
        </p:nvCxnSpPr>
        <p:spPr>
          <a:xfrm>
            <a:off x="3163203" y="5677999"/>
            <a:ext cx="1746935" cy="7801"/>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CF3FDF11-9048-4ABE-A22B-D34285D2634C}"/>
              </a:ext>
            </a:extLst>
          </p:cNvPr>
          <p:cNvPicPr>
            <a:picLocks noChangeAspect="1"/>
          </p:cNvPicPr>
          <p:nvPr/>
        </p:nvPicPr>
        <p:blipFill rotWithShape="1">
          <a:blip r:embed="rId10"/>
          <a:srcRect r="46316"/>
          <a:stretch/>
        </p:blipFill>
        <p:spPr>
          <a:xfrm>
            <a:off x="8161720" y="4741029"/>
            <a:ext cx="3229370" cy="1199847"/>
          </a:xfrm>
          <a:prstGeom prst="rect">
            <a:avLst/>
          </a:prstGeom>
        </p:spPr>
      </p:pic>
      <p:cxnSp>
        <p:nvCxnSpPr>
          <p:cNvPr id="37" name="Straight Connector 36">
            <a:extLst>
              <a:ext uri="{FF2B5EF4-FFF2-40B4-BE49-F238E27FC236}">
                <a16:creationId xmlns:a16="http://schemas.microsoft.com/office/drawing/2014/main" id="{EFC5A5B8-8289-4E32-9E1D-8B5EE6B869A7}"/>
              </a:ext>
            </a:extLst>
          </p:cNvPr>
          <p:cNvCxnSpPr>
            <a:cxnSpLocks/>
            <a:stCxn id="25" idx="7"/>
          </p:cNvCxnSpPr>
          <p:nvPr/>
        </p:nvCxnSpPr>
        <p:spPr>
          <a:xfrm flipV="1">
            <a:off x="3174821" y="3417880"/>
            <a:ext cx="871974" cy="2238993"/>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F7838BE7-9EDB-4512-A9FC-CB3772CCB90D}"/>
              </a:ext>
            </a:extLst>
          </p:cNvPr>
          <p:cNvCxnSpPr>
            <a:cxnSpLocks/>
            <a:stCxn id="27" idx="1"/>
          </p:cNvCxnSpPr>
          <p:nvPr/>
        </p:nvCxnSpPr>
        <p:spPr>
          <a:xfrm flipH="1" flipV="1">
            <a:off x="4050385" y="3417880"/>
            <a:ext cx="829756" cy="2252025"/>
          </a:xfrm>
          <a:prstGeom prst="line">
            <a:avLst/>
          </a:prstGeom>
          <a:ln w="19050">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40" name="Rectangle 39">
            <a:extLst>
              <a:ext uri="{FF2B5EF4-FFF2-40B4-BE49-F238E27FC236}">
                <a16:creationId xmlns:a16="http://schemas.microsoft.com/office/drawing/2014/main" id="{2BA13CE6-8AB4-4185-B89D-106CC94C2C20}"/>
              </a:ext>
            </a:extLst>
          </p:cNvPr>
          <p:cNvSpPr/>
          <p:nvPr/>
        </p:nvSpPr>
        <p:spPr>
          <a:xfrm>
            <a:off x="3992907" y="2847528"/>
            <a:ext cx="476412" cy="646331"/>
          </a:xfrm>
          <a:prstGeom prst="rect">
            <a:avLst/>
          </a:prstGeom>
          <a:noFill/>
        </p:spPr>
        <p:txBody>
          <a:bodyPr wrap="none" lIns="91440" tIns="45720" rIns="91440" bIns="45720">
            <a:spAutoFit/>
          </a:bodyPr>
          <a:lstStyle/>
          <a:p>
            <a:pPr algn="ctr"/>
            <a:r>
              <a:rPr lang="en-US" sz="3600" b="0" cap="none" spc="0">
                <a:ln w="0"/>
                <a:solidFill>
                  <a:schemeClr val="tx1">
                    <a:lumMod val="75000"/>
                    <a:lumOff val="25000"/>
                  </a:schemeClr>
                </a:solidFill>
                <a:latin typeface="+mn-lt"/>
              </a:rPr>
              <a:t>K</a:t>
            </a:r>
          </a:p>
        </p:txBody>
      </p:sp>
      <p:pic>
        <p:nvPicPr>
          <p:cNvPr id="41" name="Ruler2">
            <a:extLst>
              <a:ext uri="{FF2B5EF4-FFF2-40B4-BE49-F238E27FC236}">
                <a16:creationId xmlns:a16="http://schemas.microsoft.com/office/drawing/2014/main" id="{98416F97-D320-4C5C-B60E-9DFCB1559378}"/>
              </a:ext>
            </a:extLst>
          </p:cNvPr>
          <p:cNvPicPr>
            <a:picLocks noChangeAspect="1"/>
          </p:cNvPicPr>
          <p:nvPr/>
        </p:nvPicPr>
        <p:blipFill rotWithShape="1">
          <a:blip r:embed="rId10"/>
          <a:srcRect r="-349"/>
          <a:stretch/>
        </p:blipFill>
        <p:spPr>
          <a:xfrm rot="17435769">
            <a:off x="1315481" y="1994733"/>
            <a:ext cx="7593275" cy="1509273"/>
          </a:xfrm>
          <a:prstGeom prst="rect">
            <a:avLst/>
          </a:prstGeom>
        </p:spPr>
      </p:pic>
      <p:sp>
        <p:nvSpPr>
          <p:cNvPr id="25" name="Oval 24">
            <a:extLst>
              <a:ext uri="{FF2B5EF4-FFF2-40B4-BE49-F238E27FC236}">
                <a16:creationId xmlns:a16="http://schemas.microsoft.com/office/drawing/2014/main" id="{A97F17D0-07E8-4A18-9CEA-B993E50DD624}"/>
              </a:ext>
            </a:extLst>
          </p:cNvPr>
          <p:cNvSpPr/>
          <p:nvPr/>
        </p:nvSpPr>
        <p:spPr>
          <a:xfrm>
            <a:off x="3135797" y="5650177"/>
            <a:ext cx="45720"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2" name="pencil2" descr="A close up of a pencil&#10;&#10;Description automatically generated">
            <a:extLst>
              <a:ext uri="{FF2B5EF4-FFF2-40B4-BE49-F238E27FC236}">
                <a16:creationId xmlns:a16="http://schemas.microsoft.com/office/drawing/2014/main" id="{C9C49116-6C96-4871-A6B1-5DB667A70DD4}"/>
              </a:ext>
            </a:extLst>
          </p:cNvPr>
          <p:cNvPicPr>
            <a:picLocks noChangeAspect="1"/>
          </p:cNvPicPr>
          <p:nvPr/>
        </p:nvPicPr>
        <p:blipFill rotWithShape="1">
          <a:blip r:embed="rId9"/>
          <a:srcRect l="40444"/>
          <a:stretch/>
        </p:blipFill>
        <p:spPr>
          <a:xfrm flipH="1">
            <a:off x="2772479" y="1146997"/>
            <a:ext cx="1359060" cy="2282003"/>
          </a:xfrm>
          <a:prstGeom prst="rect">
            <a:avLst/>
          </a:prstGeom>
        </p:spPr>
      </p:pic>
      <p:sp>
        <p:nvSpPr>
          <p:cNvPr id="27" name="Oval 26">
            <a:extLst>
              <a:ext uri="{FF2B5EF4-FFF2-40B4-BE49-F238E27FC236}">
                <a16:creationId xmlns:a16="http://schemas.microsoft.com/office/drawing/2014/main" id="{A969DACC-4FEF-4057-86A8-157E4A55DF3E}"/>
              </a:ext>
            </a:extLst>
          </p:cNvPr>
          <p:cNvSpPr/>
          <p:nvPr/>
        </p:nvSpPr>
        <p:spPr>
          <a:xfrm>
            <a:off x="4873445" y="5663209"/>
            <a:ext cx="45720" cy="45720"/>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compass2">
            <a:extLst>
              <a:ext uri="{FF2B5EF4-FFF2-40B4-BE49-F238E27FC236}">
                <a16:creationId xmlns:a16="http://schemas.microsoft.com/office/drawing/2014/main" id="{ED5FC7EE-9D71-4941-9B7B-C044A3E66998}"/>
              </a:ext>
            </a:extLst>
          </p:cNvPr>
          <p:cNvGrpSpPr/>
          <p:nvPr/>
        </p:nvGrpSpPr>
        <p:grpSpPr>
          <a:xfrm rot="20768746">
            <a:off x="-2227141" y="337974"/>
            <a:ext cx="10760303" cy="10760303"/>
            <a:chOff x="-9260114" y="-420914"/>
            <a:chExt cx="10972800" cy="10972800"/>
          </a:xfrm>
        </p:grpSpPr>
        <p:grpSp>
          <p:nvGrpSpPr>
            <p:cNvPr id="58" name="Group 57">
              <a:extLst>
                <a:ext uri="{FF2B5EF4-FFF2-40B4-BE49-F238E27FC236}">
                  <a16:creationId xmlns:a16="http://schemas.microsoft.com/office/drawing/2014/main" id="{84B8F689-F6F8-4AE7-9BFD-EC9D82B2EA5B}"/>
                </a:ext>
              </a:extLst>
            </p:cNvPr>
            <p:cNvGrpSpPr/>
            <p:nvPr/>
          </p:nvGrpSpPr>
          <p:grpSpPr>
            <a:xfrm rot="968170">
              <a:off x="-3071858" y="151539"/>
              <a:ext cx="2562660" cy="5431018"/>
              <a:chOff x="6358427" y="1022701"/>
              <a:chExt cx="2562660" cy="5431018"/>
            </a:xfrm>
          </p:grpSpPr>
          <p:pic>
            <p:nvPicPr>
              <p:cNvPr id="60" name="Graphic 59">
                <a:extLst>
                  <a:ext uri="{FF2B5EF4-FFF2-40B4-BE49-F238E27FC236}">
                    <a16:creationId xmlns:a16="http://schemas.microsoft.com/office/drawing/2014/main" id="{62C3B901-C151-46B4-971C-563D22ABF2F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21111089">
                <a:off x="7463762" y="2100794"/>
                <a:ext cx="1457325" cy="4352925"/>
              </a:xfrm>
              <a:prstGeom prst="rect">
                <a:avLst/>
              </a:prstGeom>
            </p:spPr>
          </p:pic>
          <p:pic>
            <p:nvPicPr>
              <p:cNvPr id="61" name="Graphic 60">
                <a:extLst>
                  <a:ext uri="{FF2B5EF4-FFF2-40B4-BE49-F238E27FC236}">
                    <a16:creationId xmlns:a16="http://schemas.microsoft.com/office/drawing/2014/main" id="{DE049C88-5FFC-4413-8E84-229B955C467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358427" y="2323639"/>
                <a:ext cx="819150" cy="4076700"/>
              </a:xfrm>
              <a:prstGeom prst="rect">
                <a:avLst/>
              </a:prstGeom>
            </p:spPr>
          </p:pic>
          <p:pic>
            <p:nvPicPr>
              <p:cNvPr id="62" name="Graphic 61">
                <a:extLst>
                  <a:ext uri="{FF2B5EF4-FFF2-40B4-BE49-F238E27FC236}">
                    <a16:creationId xmlns:a16="http://schemas.microsoft.com/office/drawing/2014/main" id="{DE0BF944-799E-494D-8406-33ACC2241B73}"/>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753501" y="1022701"/>
                <a:ext cx="1057275" cy="1905000"/>
              </a:xfrm>
              <a:prstGeom prst="rect">
                <a:avLst/>
              </a:prstGeom>
            </p:spPr>
          </p:pic>
        </p:grpSp>
        <p:sp>
          <p:nvSpPr>
            <p:cNvPr id="59" name="Oval 58">
              <a:extLst>
                <a:ext uri="{FF2B5EF4-FFF2-40B4-BE49-F238E27FC236}">
                  <a16:creationId xmlns:a16="http://schemas.microsoft.com/office/drawing/2014/main" id="{FD2FDAD4-5A47-4DEA-B621-8999882F8DD7}"/>
                </a:ext>
              </a:extLst>
            </p:cNvPr>
            <p:cNvSpPr/>
            <p:nvPr/>
          </p:nvSpPr>
          <p:spPr>
            <a:xfrm>
              <a:off x="-9260114" y="-420914"/>
              <a:ext cx="10972800" cy="10972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3" name="Ruler3">
            <a:extLst>
              <a:ext uri="{FF2B5EF4-FFF2-40B4-BE49-F238E27FC236}">
                <a16:creationId xmlns:a16="http://schemas.microsoft.com/office/drawing/2014/main" id="{8FC08CB7-FB8C-46BA-B857-1140F3E52DC8}"/>
              </a:ext>
            </a:extLst>
          </p:cNvPr>
          <p:cNvPicPr>
            <a:picLocks noChangeAspect="1"/>
          </p:cNvPicPr>
          <p:nvPr/>
        </p:nvPicPr>
        <p:blipFill rotWithShape="1">
          <a:blip r:embed="rId10"/>
          <a:srcRect r="-349"/>
          <a:stretch/>
        </p:blipFill>
        <p:spPr>
          <a:xfrm rot="4202492">
            <a:off x="331527" y="5619177"/>
            <a:ext cx="7878200" cy="1565906"/>
          </a:xfrm>
          <a:prstGeom prst="rect">
            <a:avLst/>
          </a:prstGeom>
        </p:spPr>
      </p:pic>
      <p:pic>
        <p:nvPicPr>
          <p:cNvPr id="44" name="Picture 43" descr="A close up of a pencil&#10;&#10;Description automatically generated">
            <a:extLst>
              <a:ext uri="{FF2B5EF4-FFF2-40B4-BE49-F238E27FC236}">
                <a16:creationId xmlns:a16="http://schemas.microsoft.com/office/drawing/2014/main" id="{CC7D53FE-9221-4407-BF26-A91502BB43DC}"/>
              </a:ext>
            </a:extLst>
          </p:cNvPr>
          <p:cNvPicPr>
            <a:picLocks noChangeAspect="1"/>
          </p:cNvPicPr>
          <p:nvPr/>
        </p:nvPicPr>
        <p:blipFill rotWithShape="1">
          <a:blip r:embed="rId9"/>
          <a:srcRect l="40444"/>
          <a:stretch/>
        </p:blipFill>
        <p:spPr>
          <a:xfrm>
            <a:off x="3965328" y="1178162"/>
            <a:ext cx="1359060" cy="2282003"/>
          </a:xfrm>
          <a:prstGeom prst="rect">
            <a:avLst/>
          </a:prstGeom>
        </p:spPr>
      </p:pic>
      <p:grpSp>
        <p:nvGrpSpPr>
          <p:cNvPr id="45" name="compass1">
            <a:extLst>
              <a:ext uri="{FF2B5EF4-FFF2-40B4-BE49-F238E27FC236}">
                <a16:creationId xmlns:a16="http://schemas.microsoft.com/office/drawing/2014/main" id="{5294B1C6-A67E-42FB-9A3E-2702D156DE80}"/>
              </a:ext>
            </a:extLst>
          </p:cNvPr>
          <p:cNvGrpSpPr/>
          <p:nvPr/>
        </p:nvGrpSpPr>
        <p:grpSpPr>
          <a:xfrm rot="20800207">
            <a:off x="2941208" y="-639123"/>
            <a:ext cx="10760303" cy="10760303"/>
            <a:chOff x="-9260114" y="-420914"/>
            <a:chExt cx="10972800" cy="10972800"/>
          </a:xfrm>
        </p:grpSpPr>
        <p:grpSp>
          <p:nvGrpSpPr>
            <p:cNvPr id="46" name="Group 45">
              <a:extLst>
                <a:ext uri="{FF2B5EF4-FFF2-40B4-BE49-F238E27FC236}">
                  <a16:creationId xmlns:a16="http://schemas.microsoft.com/office/drawing/2014/main" id="{C0589FD9-6749-43F3-8AB6-6EDB0F0DC9BE}"/>
                </a:ext>
              </a:extLst>
            </p:cNvPr>
            <p:cNvGrpSpPr/>
            <p:nvPr/>
          </p:nvGrpSpPr>
          <p:grpSpPr>
            <a:xfrm rot="968170">
              <a:off x="-3071858" y="151539"/>
              <a:ext cx="2562660" cy="5431018"/>
              <a:chOff x="6358427" y="1022701"/>
              <a:chExt cx="2562660" cy="5431018"/>
            </a:xfrm>
          </p:grpSpPr>
          <p:pic>
            <p:nvPicPr>
              <p:cNvPr id="48" name="Graphic 47">
                <a:extLst>
                  <a:ext uri="{FF2B5EF4-FFF2-40B4-BE49-F238E27FC236}">
                    <a16:creationId xmlns:a16="http://schemas.microsoft.com/office/drawing/2014/main" id="{47189CDF-7842-4A5F-98E7-F125913E2DF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21111089">
                <a:off x="7463762" y="2100794"/>
                <a:ext cx="1457325" cy="4352925"/>
              </a:xfrm>
              <a:prstGeom prst="rect">
                <a:avLst/>
              </a:prstGeom>
            </p:spPr>
          </p:pic>
          <p:pic>
            <p:nvPicPr>
              <p:cNvPr id="49" name="Graphic 48">
                <a:extLst>
                  <a:ext uri="{FF2B5EF4-FFF2-40B4-BE49-F238E27FC236}">
                    <a16:creationId xmlns:a16="http://schemas.microsoft.com/office/drawing/2014/main" id="{F54D9D95-9C89-4CE2-A377-68BB2F4AC11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358427" y="2323639"/>
                <a:ext cx="819150" cy="4076700"/>
              </a:xfrm>
              <a:prstGeom prst="rect">
                <a:avLst/>
              </a:prstGeom>
            </p:spPr>
          </p:pic>
          <p:pic>
            <p:nvPicPr>
              <p:cNvPr id="50" name="Graphic 49">
                <a:extLst>
                  <a:ext uri="{FF2B5EF4-FFF2-40B4-BE49-F238E27FC236}">
                    <a16:creationId xmlns:a16="http://schemas.microsoft.com/office/drawing/2014/main" id="{6B6ABF5F-EF44-4D57-BAA7-3AF125F81BE5}"/>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753501" y="1022701"/>
                <a:ext cx="1057275" cy="1905000"/>
              </a:xfrm>
              <a:prstGeom prst="rect">
                <a:avLst/>
              </a:prstGeom>
            </p:spPr>
          </p:pic>
        </p:grpSp>
        <p:sp>
          <p:nvSpPr>
            <p:cNvPr id="47" name="Oval 46">
              <a:extLst>
                <a:ext uri="{FF2B5EF4-FFF2-40B4-BE49-F238E27FC236}">
                  <a16:creationId xmlns:a16="http://schemas.microsoft.com/office/drawing/2014/main" id="{0FF5FF36-C9CC-467D-B10B-0F01E54BA501}"/>
                </a:ext>
              </a:extLst>
            </p:cNvPr>
            <p:cNvSpPr/>
            <p:nvPr/>
          </p:nvSpPr>
          <p:spPr>
            <a:xfrm>
              <a:off x="-9260114" y="-420914"/>
              <a:ext cx="10972800" cy="10972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arc1">
            <a:extLst>
              <a:ext uri="{FF2B5EF4-FFF2-40B4-BE49-F238E27FC236}">
                <a16:creationId xmlns:a16="http://schemas.microsoft.com/office/drawing/2014/main" id="{1CFBF5DD-5C5C-4E05-A0AB-F1CF75FD1303}"/>
              </a:ext>
            </a:extLst>
          </p:cNvPr>
          <p:cNvSpPr/>
          <p:nvPr/>
        </p:nvSpPr>
        <p:spPr>
          <a:xfrm>
            <a:off x="3149600" y="3238500"/>
            <a:ext cx="2413000" cy="2413000"/>
          </a:xfrm>
          <a:custGeom>
            <a:avLst/>
            <a:gdLst>
              <a:gd name="connsiteX0" fmla="*/ 0 w 4826000"/>
              <a:gd name="connsiteY0" fmla="*/ 2413000 h 4826000"/>
              <a:gd name="connsiteX1" fmla="*/ 2413000 w 4826000"/>
              <a:gd name="connsiteY1" fmla="*/ 0 h 4826000"/>
              <a:gd name="connsiteX2" fmla="*/ 4826000 w 4826000"/>
              <a:gd name="connsiteY2" fmla="*/ 2413000 h 4826000"/>
              <a:gd name="connsiteX3" fmla="*/ 2413000 w 4826000"/>
              <a:gd name="connsiteY3" fmla="*/ 4826000 h 4826000"/>
              <a:gd name="connsiteX4" fmla="*/ 0 w 4826000"/>
              <a:gd name="connsiteY4" fmla="*/ 2413000 h 4826000"/>
              <a:gd name="connsiteX0" fmla="*/ 0 w 4826000"/>
              <a:gd name="connsiteY0" fmla="*/ 2413000 h 4826000"/>
              <a:gd name="connsiteX1" fmla="*/ 2413000 w 4826000"/>
              <a:gd name="connsiteY1" fmla="*/ 0 h 4826000"/>
              <a:gd name="connsiteX2" fmla="*/ 4826000 w 4826000"/>
              <a:gd name="connsiteY2" fmla="*/ 2413000 h 4826000"/>
              <a:gd name="connsiteX3" fmla="*/ 2413000 w 4826000"/>
              <a:gd name="connsiteY3" fmla="*/ 4826000 h 4826000"/>
              <a:gd name="connsiteX4" fmla="*/ 91440 w 4826000"/>
              <a:gd name="connsiteY4" fmla="*/ 2504440 h 4826000"/>
              <a:gd name="connsiteX0" fmla="*/ 0 w 4826000"/>
              <a:gd name="connsiteY0" fmla="*/ 2413000 h 4826000"/>
              <a:gd name="connsiteX1" fmla="*/ 2413000 w 4826000"/>
              <a:gd name="connsiteY1" fmla="*/ 0 h 4826000"/>
              <a:gd name="connsiteX2" fmla="*/ 4826000 w 4826000"/>
              <a:gd name="connsiteY2" fmla="*/ 2413000 h 4826000"/>
              <a:gd name="connsiteX3" fmla="*/ 2413000 w 4826000"/>
              <a:gd name="connsiteY3" fmla="*/ 4826000 h 4826000"/>
              <a:gd name="connsiteX0" fmla="*/ 0 w 4826000"/>
              <a:gd name="connsiteY0" fmla="*/ 2413000 h 2413000"/>
              <a:gd name="connsiteX1" fmla="*/ 2413000 w 4826000"/>
              <a:gd name="connsiteY1" fmla="*/ 0 h 2413000"/>
              <a:gd name="connsiteX2" fmla="*/ 4826000 w 4826000"/>
              <a:gd name="connsiteY2" fmla="*/ 2413000 h 2413000"/>
              <a:gd name="connsiteX0" fmla="*/ 0 w 2413000"/>
              <a:gd name="connsiteY0" fmla="*/ 0 h 2413000"/>
              <a:gd name="connsiteX1" fmla="*/ 2413000 w 2413000"/>
              <a:gd name="connsiteY1" fmla="*/ 2413000 h 2413000"/>
            </a:gdLst>
            <a:ahLst/>
            <a:cxnLst>
              <a:cxn ang="0">
                <a:pos x="connsiteX0" y="connsiteY0"/>
              </a:cxn>
              <a:cxn ang="0">
                <a:pos x="connsiteX1" y="connsiteY1"/>
              </a:cxn>
            </a:cxnLst>
            <a:rect l="l" t="t" r="r" b="b"/>
            <a:pathLst>
              <a:path w="2413000" h="2413000">
                <a:moveTo>
                  <a:pt x="0" y="0"/>
                </a:moveTo>
                <a:cubicBezTo>
                  <a:pt x="1332663" y="0"/>
                  <a:pt x="2413000" y="1080337"/>
                  <a:pt x="2413000" y="241300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arc2">
            <a:extLst>
              <a:ext uri="{FF2B5EF4-FFF2-40B4-BE49-F238E27FC236}">
                <a16:creationId xmlns:a16="http://schemas.microsoft.com/office/drawing/2014/main" id="{BA7A1774-5735-4687-982D-3942AFBCA3C3}"/>
              </a:ext>
            </a:extLst>
          </p:cNvPr>
          <p:cNvSpPr/>
          <p:nvPr/>
        </p:nvSpPr>
        <p:spPr>
          <a:xfrm flipH="1">
            <a:off x="2443646" y="3272800"/>
            <a:ext cx="2413000" cy="2413000"/>
          </a:xfrm>
          <a:custGeom>
            <a:avLst/>
            <a:gdLst>
              <a:gd name="connsiteX0" fmla="*/ 0 w 4826000"/>
              <a:gd name="connsiteY0" fmla="*/ 2413000 h 4826000"/>
              <a:gd name="connsiteX1" fmla="*/ 2413000 w 4826000"/>
              <a:gd name="connsiteY1" fmla="*/ 0 h 4826000"/>
              <a:gd name="connsiteX2" fmla="*/ 4826000 w 4826000"/>
              <a:gd name="connsiteY2" fmla="*/ 2413000 h 4826000"/>
              <a:gd name="connsiteX3" fmla="*/ 2413000 w 4826000"/>
              <a:gd name="connsiteY3" fmla="*/ 4826000 h 4826000"/>
              <a:gd name="connsiteX4" fmla="*/ 0 w 4826000"/>
              <a:gd name="connsiteY4" fmla="*/ 2413000 h 4826000"/>
              <a:gd name="connsiteX0" fmla="*/ 0 w 4826000"/>
              <a:gd name="connsiteY0" fmla="*/ 2413000 h 4826000"/>
              <a:gd name="connsiteX1" fmla="*/ 2413000 w 4826000"/>
              <a:gd name="connsiteY1" fmla="*/ 0 h 4826000"/>
              <a:gd name="connsiteX2" fmla="*/ 4826000 w 4826000"/>
              <a:gd name="connsiteY2" fmla="*/ 2413000 h 4826000"/>
              <a:gd name="connsiteX3" fmla="*/ 2413000 w 4826000"/>
              <a:gd name="connsiteY3" fmla="*/ 4826000 h 4826000"/>
              <a:gd name="connsiteX4" fmla="*/ 91440 w 4826000"/>
              <a:gd name="connsiteY4" fmla="*/ 2504440 h 4826000"/>
              <a:gd name="connsiteX0" fmla="*/ 0 w 4826000"/>
              <a:gd name="connsiteY0" fmla="*/ 2413000 h 4826000"/>
              <a:gd name="connsiteX1" fmla="*/ 2413000 w 4826000"/>
              <a:gd name="connsiteY1" fmla="*/ 0 h 4826000"/>
              <a:gd name="connsiteX2" fmla="*/ 4826000 w 4826000"/>
              <a:gd name="connsiteY2" fmla="*/ 2413000 h 4826000"/>
              <a:gd name="connsiteX3" fmla="*/ 2413000 w 4826000"/>
              <a:gd name="connsiteY3" fmla="*/ 4826000 h 4826000"/>
              <a:gd name="connsiteX0" fmla="*/ 0 w 4826000"/>
              <a:gd name="connsiteY0" fmla="*/ 2413000 h 2413000"/>
              <a:gd name="connsiteX1" fmla="*/ 2413000 w 4826000"/>
              <a:gd name="connsiteY1" fmla="*/ 0 h 2413000"/>
              <a:gd name="connsiteX2" fmla="*/ 4826000 w 4826000"/>
              <a:gd name="connsiteY2" fmla="*/ 2413000 h 2413000"/>
              <a:gd name="connsiteX0" fmla="*/ 0 w 2413000"/>
              <a:gd name="connsiteY0" fmla="*/ 0 h 2413000"/>
              <a:gd name="connsiteX1" fmla="*/ 2413000 w 2413000"/>
              <a:gd name="connsiteY1" fmla="*/ 2413000 h 2413000"/>
            </a:gdLst>
            <a:ahLst/>
            <a:cxnLst>
              <a:cxn ang="0">
                <a:pos x="connsiteX0" y="connsiteY0"/>
              </a:cxn>
              <a:cxn ang="0">
                <a:pos x="connsiteX1" y="connsiteY1"/>
              </a:cxn>
            </a:cxnLst>
            <a:rect l="l" t="t" r="r" b="b"/>
            <a:pathLst>
              <a:path w="2413000" h="2413000">
                <a:moveTo>
                  <a:pt x="0" y="0"/>
                </a:moveTo>
                <a:cubicBezTo>
                  <a:pt x="1332663" y="0"/>
                  <a:pt x="2413000" y="1080337"/>
                  <a:pt x="2413000" y="241300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A84CA1FC-D7CE-4072-8BFE-DF63C52B0AA9}"/>
              </a:ext>
            </a:extLst>
          </p:cNvPr>
          <p:cNvSpPr/>
          <p:nvPr/>
        </p:nvSpPr>
        <p:spPr>
          <a:xfrm>
            <a:off x="4024607" y="3390909"/>
            <a:ext cx="45720" cy="45720"/>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compass3">
            <a:extLst>
              <a:ext uri="{FF2B5EF4-FFF2-40B4-BE49-F238E27FC236}">
                <a16:creationId xmlns:a16="http://schemas.microsoft.com/office/drawing/2014/main" id="{46AA8FAC-E6D7-47B4-BBCF-4919D0B8E0AA}"/>
              </a:ext>
            </a:extLst>
          </p:cNvPr>
          <p:cNvGrpSpPr/>
          <p:nvPr/>
        </p:nvGrpSpPr>
        <p:grpSpPr>
          <a:xfrm rot="831254" flipH="1">
            <a:off x="-506707" y="297847"/>
            <a:ext cx="10760303" cy="10760303"/>
            <a:chOff x="-9260114" y="-420914"/>
            <a:chExt cx="10972800" cy="10972800"/>
          </a:xfrm>
        </p:grpSpPr>
        <p:grpSp>
          <p:nvGrpSpPr>
            <p:cNvPr id="66" name="Group 65">
              <a:extLst>
                <a:ext uri="{FF2B5EF4-FFF2-40B4-BE49-F238E27FC236}">
                  <a16:creationId xmlns:a16="http://schemas.microsoft.com/office/drawing/2014/main" id="{7290D887-203A-4229-AB09-38857CB4426E}"/>
                </a:ext>
              </a:extLst>
            </p:cNvPr>
            <p:cNvGrpSpPr/>
            <p:nvPr/>
          </p:nvGrpSpPr>
          <p:grpSpPr>
            <a:xfrm rot="968170">
              <a:off x="-3071858" y="151539"/>
              <a:ext cx="2562660" cy="5431018"/>
              <a:chOff x="6358427" y="1022701"/>
              <a:chExt cx="2562660" cy="5431018"/>
            </a:xfrm>
          </p:grpSpPr>
          <p:pic>
            <p:nvPicPr>
              <p:cNvPr id="68" name="Graphic 67">
                <a:extLst>
                  <a:ext uri="{FF2B5EF4-FFF2-40B4-BE49-F238E27FC236}">
                    <a16:creationId xmlns:a16="http://schemas.microsoft.com/office/drawing/2014/main" id="{89D2B7AE-C47F-4AA8-A82D-AA1631D0948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21111089">
                <a:off x="7463762" y="2100794"/>
                <a:ext cx="1457325" cy="4352925"/>
              </a:xfrm>
              <a:prstGeom prst="rect">
                <a:avLst/>
              </a:prstGeom>
            </p:spPr>
          </p:pic>
          <p:pic>
            <p:nvPicPr>
              <p:cNvPr id="69" name="Graphic 68">
                <a:extLst>
                  <a:ext uri="{FF2B5EF4-FFF2-40B4-BE49-F238E27FC236}">
                    <a16:creationId xmlns:a16="http://schemas.microsoft.com/office/drawing/2014/main" id="{C7DB890D-0524-4CC8-A6CF-D92780CC823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358427" y="2323639"/>
                <a:ext cx="819150" cy="4076700"/>
              </a:xfrm>
              <a:prstGeom prst="rect">
                <a:avLst/>
              </a:prstGeom>
            </p:spPr>
          </p:pic>
          <p:pic>
            <p:nvPicPr>
              <p:cNvPr id="70" name="Graphic 69">
                <a:extLst>
                  <a:ext uri="{FF2B5EF4-FFF2-40B4-BE49-F238E27FC236}">
                    <a16:creationId xmlns:a16="http://schemas.microsoft.com/office/drawing/2014/main" id="{01A44FCC-E541-4030-9728-C67948D5A5F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753501" y="1022701"/>
                <a:ext cx="1057275" cy="1905000"/>
              </a:xfrm>
              <a:prstGeom prst="rect">
                <a:avLst/>
              </a:prstGeom>
            </p:spPr>
          </p:pic>
        </p:grpSp>
        <p:sp>
          <p:nvSpPr>
            <p:cNvPr id="67" name="Oval 66">
              <a:extLst>
                <a:ext uri="{FF2B5EF4-FFF2-40B4-BE49-F238E27FC236}">
                  <a16:creationId xmlns:a16="http://schemas.microsoft.com/office/drawing/2014/main" id="{D617FAD8-865A-4269-9BE9-C6445A1038C1}"/>
                </a:ext>
              </a:extLst>
            </p:cNvPr>
            <p:cNvSpPr/>
            <p:nvPr/>
          </p:nvSpPr>
          <p:spPr>
            <a:xfrm>
              <a:off x="-9260114" y="-420914"/>
              <a:ext cx="10972800" cy="10972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Picture 22">
            <a:extLst>
              <a:ext uri="{FF2B5EF4-FFF2-40B4-BE49-F238E27FC236}">
                <a16:creationId xmlns:a16="http://schemas.microsoft.com/office/drawing/2014/main" id="{DCDC8BF8-CB71-4AA4-A0AD-5A18E03C8ACD}"/>
              </a:ext>
            </a:extLst>
          </p:cNvPr>
          <p:cNvPicPr>
            <a:picLocks noChangeAspect="1"/>
          </p:cNvPicPr>
          <p:nvPr/>
        </p:nvPicPr>
        <p:blipFill rotWithShape="1">
          <a:blip r:embed="rId10">
            <a:alphaModFix amt="50000"/>
          </a:blip>
          <a:srcRect r="-349"/>
          <a:stretch/>
        </p:blipFill>
        <p:spPr>
          <a:xfrm>
            <a:off x="2975688" y="5718127"/>
            <a:ext cx="6130273" cy="1218480"/>
          </a:xfrm>
          <a:prstGeom prst="rect">
            <a:avLst/>
          </a:prstGeom>
        </p:spPr>
      </p:pic>
    </p:spTree>
    <p:custDataLst>
      <p:tags r:id="rId1"/>
    </p:custDataLst>
    <p:extLst>
      <p:ext uri="{BB962C8B-B14F-4D97-AF65-F5344CB8AC3E}">
        <p14:creationId xmlns:p14="http://schemas.microsoft.com/office/powerpoint/2010/main" val="1854192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500"/>
                                        <p:tgtEl>
                                          <p:spTgt spid="2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4.58333E-6 -2.96296E-6 L 0.14037 0.0044 " pathEditMode="relative" rAng="0" ptsTypes="AA">
                                      <p:cBhvr>
                                        <p:cTn id="26" dur="500" fill="hold"/>
                                        <p:tgtEl>
                                          <p:spTgt spid="29"/>
                                        </p:tgtEl>
                                        <p:attrNameLst>
                                          <p:attrName>ppt_x</p:attrName>
                                          <p:attrName>ppt_y</p:attrName>
                                        </p:attrNameLst>
                                      </p:cBhvr>
                                      <p:rCtr x="7018" y="208"/>
                                    </p:animMotion>
                                  </p:childTnLst>
                                </p:cTn>
                              </p:par>
                              <p:par>
                                <p:cTn id="27" presetID="22" presetClass="entr" presetSubtype="8"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23"/>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29"/>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nodeType="click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fade">
                                      <p:cBhvr>
                                        <p:cTn id="47" dur="500"/>
                                        <p:tgtEl>
                                          <p:spTgt spid="45"/>
                                        </p:tgtEl>
                                      </p:cBhvr>
                                    </p:animEffect>
                                    <p:anim calcmode="lin" valueType="num">
                                      <p:cBhvr>
                                        <p:cTn id="48" dur="500" fill="hold"/>
                                        <p:tgtEl>
                                          <p:spTgt spid="45"/>
                                        </p:tgtEl>
                                        <p:attrNameLst>
                                          <p:attrName>ppt_x</p:attrName>
                                        </p:attrNameLst>
                                      </p:cBhvr>
                                      <p:tavLst>
                                        <p:tav tm="0">
                                          <p:val>
                                            <p:strVal val="#ppt_x"/>
                                          </p:val>
                                        </p:tav>
                                        <p:tav tm="100000">
                                          <p:val>
                                            <p:strVal val="#ppt_x"/>
                                          </p:val>
                                        </p:tav>
                                      </p:tavLst>
                                    </p:anim>
                                    <p:anim calcmode="lin" valueType="num">
                                      <p:cBhvr>
                                        <p:cTn id="49" dur="500" fill="hold"/>
                                        <p:tgtEl>
                                          <p:spTgt spid="45"/>
                                        </p:tgtEl>
                                        <p:attrNameLst>
                                          <p:attrName>ppt_y</p:attrName>
                                        </p:attrNameLst>
                                      </p:cBhvr>
                                      <p:tavLst>
                                        <p:tav tm="0">
                                          <p:val>
                                            <p:strVal val="#ppt_y-.1"/>
                                          </p:val>
                                        </p:tav>
                                        <p:tav tm="100000">
                                          <p:val>
                                            <p:strVal val="#ppt_y"/>
                                          </p:val>
                                        </p:tav>
                                      </p:tavLst>
                                    </p:anim>
                                  </p:childTnLst>
                                </p:cTn>
                              </p:par>
                              <p:par>
                                <p:cTn id="50" presetID="10" presetClass="entr" presetSubtype="0" fill="hold"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500"/>
                                        <p:tgtEl>
                                          <p:spTgt spid="45"/>
                                        </p:tgtEl>
                                      </p:cBhvr>
                                    </p:animEffect>
                                    <p:set>
                                      <p:cBhvr>
                                        <p:cTn id="57" dur="1" fill="hold">
                                          <p:stCondLst>
                                            <p:cond delay="499"/>
                                          </p:stCondLst>
                                        </p:cTn>
                                        <p:tgtEl>
                                          <p:spTgt spid="45"/>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500"/>
                                        <p:tgtEl>
                                          <p:spTgt spid="32"/>
                                        </p:tgtEl>
                                      </p:cBhvr>
                                    </p:animEffect>
                                    <p:set>
                                      <p:cBhvr>
                                        <p:cTn id="60" dur="1" fill="hold">
                                          <p:stCondLst>
                                            <p:cond delay="499"/>
                                          </p:stCondLst>
                                        </p:cTn>
                                        <p:tgtEl>
                                          <p:spTgt spid="32"/>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nodeType="click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fade">
                                      <p:cBhvr>
                                        <p:cTn id="65" dur="500"/>
                                        <p:tgtEl>
                                          <p:spTgt spid="57"/>
                                        </p:tgtEl>
                                      </p:cBhvr>
                                    </p:animEffect>
                                    <p:anim calcmode="lin" valueType="num">
                                      <p:cBhvr>
                                        <p:cTn id="66" dur="500" fill="hold"/>
                                        <p:tgtEl>
                                          <p:spTgt spid="57"/>
                                        </p:tgtEl>
                                        <p:attrNameLst>
                                          <p:attrName>ppt_x</p:attrName>
                                        </p:attrNameLst>
                                      </p:cBhvr>
                                      <p:tavLst>
                                        <p:tav tm="0">
                                          <p:val>
                                            <p:strVal val="#ppt_x"/>
                                          </p:val>
                                        </p:tav>
                                        <p:tav tm="100000">
                                          <p:val>
                                            <p:strVal val="#ppt_x"/>
                                          </p:val>
                                        </p:tav>
                                      </p:tavLst>
                                    </p:anim>
                                    <p:anim calcmode="lin" valueType="num">
                                      <p:cBhvr>
                                        <p:cTn id="67" dur="5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8" presetClass="emph" presetSubtype="0" fill="hold" nodeType="clickEffect">
                                  <p:stCondLst>
                                    <p:cond delay="0"/>
                                  </p:stCondLst>
                                  <p:childTnLst>
                                    <p:animRot by="-5400000">
                                      <p:cBhvr>
                                        <p:cTn id="71" dur="500" fill="hold"/>
                                        <p:tgtEl>
                                          <p:spTgt spid="57"/>
                                        </p:tgtEl>
                                        <p:attrNameLst>
                                          <p:attrName>r</p:attrName>
                                        </p:attrNameLst>
                                      </p:cBhvr>
                                    </p:animRot>
                                  </p:childTnLst>
                                </p:cTn>
                              </p:par>
                              <p:par>
                                <p:cTn id="72" presetID="22" presetClass="entr" presetSubtype="2" fill="hold" grpId="0" nodeType="withEffect">
                                  <p:stCondLst>
                                    <p:cond delay="0"/>
                                  </p:stCondLst>
                                  <p:childTnLst>
                                    <p:set>
                                      <p:cBhvr>
                                        <p:cTn id="73" dur="1" fill="hold">
                                          <p:stCondLst>
                                            <p:cond delay="0"/>
                                          </p:stCondLst>
                                        </p:cTn>
                                        <p:tgtEl>
                                          <p:spTgt spid="12"/>
                                        </p:tgtEl>
                                        <p:attrNameLst>
                                          <p:attrName>style.visibility</p:attrName>
                                        </p:attrNameLst>
                                      </p:cBhvr>
                                      <p:to>
                                        <p:strVal val="visible"/>
                                      </p:to>
                                    </p:set>
                                    <p:animEffect transition="in" filter="wipe(right)">
                                      <p:cBhvr>
                                        <p:cTn id="74" dur="500"/>
                                        <p:tgtEl>
                                          <p:spTgt spid="12"/>
                                        </p:tgtEl>
                                      </p:cBhvr>
                                    </p:animEffect>
                                  </p:childTnLst>
                                </p:cTn>
                              </p:par>
                            </p:childTnLst>
                          </p:cTn>
                        </p:par>
                        <p:par>
                          <p:cTn id="75" fill="hold">
                            <p:stCondLst>
                              <p:cond delay="500"/>
                            </p:stCondLst>
                            <p:childTnLst>
                              <p:par>
                                <p:cTn id="76" presetID="10" presetClass="exit" presetSubtype="0" fill="hold" nodeType="afterEffect">
                                  <p:stCondLst>
                                    <p:cond delay="0"/>
                                  </p:stCondLst>
                                  <p:childTnLst>
                                    <p:animEffect transition="out" filter="fade">
                                      <p:cBhvr>
                                        <p:cTn id="77" dur="500"/>
                                        <p:tgtEl>
                                          <p:spTgt spid="57"/>
                                        </p:tgtEl>
                                      </p:cBhvr>
                                    </p:animEffect>
                                    <p:set>
                                      <p:cBhvr>
                                        <p:cTn id="78" dur="1" fill="hold">
                                          <p:stCondLst>
                                            <p:cond delay="499"/>
                                          </p:stCondLst>
                                        </p:cTn>
                                        <p:tgtEl>
                                          <p:spTgt spid="57"/>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47" presetClass="entr" presetSubtype="0" fill="hold" nodeType="click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fade">
                                      <p:cBhvr>
                                        <p:cTn id="83" dur="500"/>
                                        <p:tgtEl>
                                          <p:spTgt spid="65"/>
                                        </p:tgtEl>
                                      </p:cBhvr>
                                    </p:animEffect>
                                    <p:anim calcmode="lin" valueType="num">
                                      <p:cBhvr>
                                        <p:cTn id="84" dur="500" fill="hold"/>
                                        <p:tgtEl>
                                          <p:spTgt spid="65"/>
                                        </p:tgtEl>
                                        <p:attrNameLst>
                                          <p:attrName>ppt_x</p:attrName>
                                        </p:attrNameLst>
                                      </p:cBhvr>
                                      <p:tavLst>
                                        <p:tav tm="0">
                                          <p:val>
                                            <p:strVal val="#ppt_x"/>
                                          </p:val>
                                        </p:tav>
                                        <p:tav tm="100000">
                                          <p:val>
                                            <p:strVal val="#ppt_x"/>
                                          </p:val>
                                        </p:tav>
                                      </p:tavLst>
                                    </p:anim>
                                    <p:anim calcmode="lin" valueType="num">
                                      <p:cBhvr>
                                        <p:cTn id="85" dur="5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8" presetClass="emph" presetSubtype="0" fill="hold" nodeType="clickEffect">
                                  <p:stCondLst>
                                    <p:cond delay="0"/>
                                  </p:stCondLst>
                                  <p:childTnLst>
                                    <p:animRot by="5400000">
                                      <p:cBhvr>
                                        <p:cTn id="89" dur="500" fill="hold"/>
                                        <p:tgtEl>
                                          <p:spTgt spid="65"/>
                                        </p:tgtEl>
                                        <p:attrNameLst>
                                          <p:attrName>r</p:attrName>
                                        </p:attrNameLst>
                                      </p:cBhvr>
                                    </p:animRot>
                                  </p:childTnLst>
                                </p:cTn>
                              </p:par>
                              <p:par>
                                <p:cTn id="90" presetID="22" presetClass="entr" presetSubtype="8" fill="hold" grpId="0" nodeType="with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wipe(left)">
                                      <p:cBhvr>
                                        <p:cTn id="92" dur="500"/>
                                        <p:tgtEl>
                                          <p:spTgt spid="64"/>
                                        </p:tgtEl>
                                      </p:cBhvr>
                                    </p:animEffect>
                                  </p:childTnLst>
                                </p:cTn>
                              </p:par>
                            </p:childTnLst>
                          </p:cTn>
                        </p:par>
                        <p:par>
                          <p:cTn id="93" fill="hold">
                            <p:stCondLst>
                              <p:cond delay="500"/>
                            </p:stCondLst>
                            <p:childTnLst>
                              <p:par>
                                <p:cTn id="94" presetID="10" presetClass="exit" presetSubtype="0" fill="hold" nodeType="afterEffect">
                                  <p:stCondLst>
                                    <p:cond delay="0"/>
                                  </p:stCondLst>
                                  <p:childTnLst>
                                    <p:animEffect transition="out" filter="fade">
                                      <p:cBhvr>
                                        <p:cTn id="95" dur="500"/>
                                        <p:tgtEl>
                                          <p:spTgt spid="65"/>
                                        </p:tgtEl>
                                      </p:cBhvr>
                                    </p:animEffect>
                                    <p:set>
                                      <p:cBhvr>
                                        <p:cTn id="96" dur="1" fill="hold">
                                          <p:stCondLst>
                                            <p:cond delay="499"/>
                                          </p:stCondLst>
                                        </p:cTn>
                                        <p:tgtEl>
                                          <p:spTgt spid="65"/>
                                        </p:tgtEl>
                                        <p:attrNameLst>
                                          <p:attrName>style.visibility</p:attrName>
                                        </p:attrNameLst>
                                      </p:cBhvr>
                                      <p:to>
                                        <p:strVal val="hidden"/>
                                      </p:to>
                                    </p:se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0"/>
                                        </p:tgtEl>
                                        <p:attrNameLst>
                                          <p:attrName>style.visibility</p:attrName>
                                        </p:attrNameLst>
                                      </p:cBhvr>
                                      <p:to>
                                        <p:strVal val="visible"/>
                                      </p:to>
                                    </p:set>
                                    <p:animEffect transition="in" filter="fade">
                                      <p:cBhvr>
                                        <p:cTn id="104" dur="500"/>
                                        <p:tgtEl>
                                          <p:spTgt spid="40"/>
                                        </p:tgtEl>
                                      </p:cBhvr>
                                    </p:animEffec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42"/>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41"/>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42" presetClass="path" presetSubtype="0" accel="50000" decel="50000" fill="hold" nodeType="clickEffect">
                                  <p:stCondLst>
                                    <p:cond delay="0"/>
                                  </p:stCondLst>
                                  <p:childTnLst>
                                    <p:animMotion origin="layout" path="M -2.91667E-6 -4.81481E-6 L -0.07148 0.33172 " pathEditMode="relative" rAng="0" ptsTypes="AA">
                                      <p:cBhvr>
                                        <p:cTn id="114" dur="500" fill="hold"/>
                                        <p:tgtEl>
                                          <p:spTgt spid="42"/>
                                        </p:tgtEl>
                                        <p:attrNameLst>
                                          <p:attrName>ppt_x</p:attrName>
                                          <p:attrName>ppt_y</p:attrName>
                                        </p:attrNameLst>
                                      </p:cBhvr>
                                      <p:rCtr x="-3581" y="16574"/>
                                    </p:animMotion>
                                  </p:childTnLst>
                                </p:cTn>
                              </p:par>
                              <p:par>
                                <p:cTn id="115" presetID="22" presetClass="entr" presetSubtype="1" fill="hold" nodeType="withEffect">
                                  <p:stCondLst>
                                    <p:cond delay="0"/>
                                  </p:stCondLst>
                                  <p:childTnLst>
                                    <p:set>
                                      <p:cBhvr>
                                        <p:cTn id="116" dur="1" fill="hold">
                                          <p:stCondLst>
                                            <p:cond delay="0"/>
                                          </p:stCondLst>
                                        </p:cTn>
                                        <p:tgtEl>
                                          <p:spTgt spid="37"/>
                                        </p:tgtEl>
                                        <p:attrNameLst>
                                          <p:attrName>style.visibility</p:attrName>
                                        </p:attrNameLst>
                                      </p:cBhvr>
                                      <p:to>
                                        <p:strVal val="visible"/>
                                      </p:to>
                                    </p:set>
                                    <p:animEffect transition="in" filter="wipe(up)">
                                      <p:cBhvr>
                                        <p:cTn id="117" dur="500"/>
                                        <p:tgtEl>
                                          <p:spTgt spid="37"/>
                                        </p:tgtEl>
                                      </p:cBhvr>
                                    </p:animEffect>
                                  </p:childTnLst>
                                </p:cTn>
                              </p:par>
                            </p:childTnLst>
                          </p:cTn>
                        </p:par>
                        <p:par>
                          <p:cTn id="118" fill="hold">
                            <p:stCondLst>
                              <p:cond delay="500"/>
                            </p:stCondLst>
                            <p:childTnLst>
                              <p:par>
                                <p:cTn id="119" presetID="10" presetClass="exit" presetSubtype="0" fill="hold" nodeType="afterEffect">
                                  <p:stCondLst>
                                    <p:cond delay="0"/>
                                  </p:stCondLst>
                                  <p:childTnLst>
                                    <p:animEffect transition="out" filter="fade">
                                      <p:cBhvr>
                                        <p:cTn id="120" dur="500"/>
                                        <p:tgtEl>
                                          <p:spTgt spid="42"/>
                                        </p:tgtEl>
                                      </p:cBhvr>
                                    </p:animEffect>
                                    <p:set>
                                      <p:cBhvr>
                                        <p:cTn id="121" dur="1" fill="hold">
                                          <p:stCondLst>
                                            <p:cond delay="499"/>
                                          </p:stCondLst>
                                        </p:cTn>
                                        <p:tgtEl>
                                          <p:spTgt spid="42"/>
                                        </p:tgtEl>
                                        <p:attrNameLst>
                                          <p:attrName>style.visibility</p:attrName>
                                        </p:attrNameLst>
                                      </p:cBhvr>
                                      <p:to>
                                        <p:strVal val="hidden"/>
                                      </p:to>
                                    </p:set>
                                  </p:childTnLst>
                                </p:cTn>
                              </p:par>
                              <p:par>
                                <p:cTn id="122" presetID="10" presetClass="exit" presetSubtype="0" fill="hold" nodeType="withEffect">
                                  <p:stCondLst>
                                    <p:cond delay="0"/>
                                  </p:stCondLst>
                                  <p:childTnLst>
                                    <p:animEffect transition="out" filter="fade">
                                      <p:cBhvr>
                                        <p:cTn id="123" dur="500"/>
                                        <p:tgtEl>
                                          <p:spTgt spid="41"/>
                                        </p:tgtEl>
                                      </p:cBhvr>
                                    </p:animEffect>
                                    <p:set>
                                      <p:cBhvr>
                                        <p:cTn id="124" dur="1" fill="hold">
                                          <p:stCondLst>
                                            <p:cond delay="499"/>
                                          </p:stCondLst>
                                        </p:cTn>
                                        <p:tgtEl>
                                          <p:spTgt spid="41"/>
                                        </p:tgtEl>
                                        <p:attrNameLst>
                                          <p:attrName>style.visibility</p:attrName>
                                        </p:attrNameLst>
                                      </p:cBhvr>
                                      <p:to>
                                        <p:strVal val="hidden"/>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nodeType="clickEffect">
                                  <p:stCondLst>
                                    <p:cond delay="0"/>
                                  </p:stCondLst>
                                  <p:childTnLst>
                                    <p:set>
                                      <p:cBhvr>
                                        <p:cTn id="128" dur="1" fill="hold">
                                          <p:stCondLst>
                                            <p:cond delay="0"/>
                                          </p:stCondLst>
                                        </p:cTn>
                                        <p:tgtEl>
                                          <p:spTgt spid="44"/>
                                        </p:tgtEl>
                                        <p:attrNameLst>
                                          <p:attrName>style.visibility</p:attrName>
                                        </p:attrNameLst>
                                      </p:cBhvr>
                                      <p:to>
                                        <p:strVal val="visible"/>
                                      </p:to>
                                    </p:set>
                                  </p:childTnLst>
                                </p:cTn>
                              </p:par>
                              <p:par>
                                <p:cTn id="129" presetID="1" presetClass="entr" presetSubtype="0" fill="hold" nodeType="withEffect">
                                  <p:stCondLst>
                                    <p:cond delay="0"/>
                                  </p:stCondLst>
                                  <p:childTnLst>
                                    <p:set>
                                      <p:cBhvr>
                                        <p:cTn id="130" dur="1" fill="hold">
                                          <p:stCondLst>
                                            <p:cond delay="0"/>
                                          </p:stCondLst>
                                        </p:cTn>
                                        <p:tgtEl>
                                          <p:spTgt spid="43"/>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42" presetClass="path" presetSubtype="0" accel="50000" decel="50000" fill="hold" nodeType="clickEffect">
                                  <p:stCondLst>
                                    <p:cond delay="0"/>
                                  </p:stCondLst>
                                  <p:childTnLst>
                                    <p:animMotion origin="layout" path="M 4.16667E-7 -4.44444E-6 L 0.07044 0.32917 " pathEditMode="relative" rAng="0" ptsTypes="AA">
                                      <p:cBhvr>
                                        <p:cTn id="134" dur="500" fill="hold"/>
                                        <p:tgtEl>
                                          <p:spTgt spid="44"/>
                                        </p:tgtEl>
                                        <p:attrNameLst>
                                          <p:attrName>ppt_x</p:attrName>
                                          <p:attrName>ppt_y</p:attrName>
                                        </p:attrNameLst>
                                      </p:cBhvr>
                                      <p:rCtr x="3516" y="16458"/>
                                    </p:animMotion>
                                  </p:childTnLst>
                                </p:cTn>
                              </p:par>
                              <p:par>
                                <p:cTn id="135" presetID="22" presetClass="entr" presetSubtype="1" fill="hold" nodeType="withEffect">
                                  <p:stCondLst>
                                    <p:cond delay="0"/>
                                  </p:stCondLst>
                                  <p:childTnLst>
                                    <p:set>
                                      <p:cBhvr>
                                        <p:cTn id="136" dur="1" fill="hold">
                                          <p:stCondLst>
                                            <p:cond delay="0"/>
                                          </p:stCondLst>
                                        </p:cTn>
                                        <p:tgtEl>
                                          <p:spTgt spid="38"/>
                                        </p:tgtEl>
                                        <p:attrNameLst>
                                          <p:attrName>style.visibility</p:attrName>
                                        </p:attrNameLst>
                                      </p:cBhvr>
                                      <p:to>
                                        <p:strVal val="visible"/>
                                      </p:to>
                                    </p:set>
                                    <p:animEffect transition="in" filter="wipe(up)">
                                      <p:cBhvr>
                                        <p:cTn id="137" dur="500"/>
                                        <p:tgtEl>
                                          <p:spTgt spid="38"/>
                                        </p:tgtEl>
                                      </p:cBhvr>
                                    </p:animEffect>
                                  </p:childTnLst>
                                </p:cTn>
                              </p:par>
                            </p:childTnLst>
                          </p:cTn>
                        </p:par>
                        <p:par>
                          <p:cTn id="138" fill="hold">
                            <p:stCondLst>
                              <p:cond delay="500"/>
                            </p:stCondLst>
                            <p:childTnLst>
                              <p:par>
                                <p:cTn id="139" presetID="10" presetClass="exit" presetSubtype="0" fill="hold" nodeType="afterEffect">
                                  <p:stCondLst>
                                    <p:cond delay="0"/>
                                  </p:stCondLst>
                                  <p:childTnLst>
                                    <p:animEffect transition="out" filter="fade">
                                      <p:cBhvr>
                                        <p:cTn id="140" dur="500"/>
                                        <p:tgtEl>
                                          <p:spTgt spid="44"/>
                                        </p:tgtEl>
                                      </p:cBhvr>
                                    </p:animEffect>
                                    <p:set>
                                      <p:cBhvr>
                                        <p:cTn id="141" dur="1" fill="hold">
                                          <p:stCondLst>
                                            <p:cond delay="499"/>
                                          </p:stCondLst>
                                        </p:cTn>
                                        <p:tgtEl>
                                          <p:spTgt spid="44"/>
                                        </p:tgtEl>
                                        <p:attrNameLst>
                                          <p:attrName>style.visibility</p:attrName>
                                        </p:attrNameLst>
                                      </p:cBhvr>
                                      <p:to>
                                        <p:strVal val="hidden"/>
                                      </p:to>
                                    </p:set>
                                  </p:childTnLst>
                                </p:cTn>
                              </p:par>
                              <p:par>
                                <p:cTn id="142" presetID="10" presetClass="exit" presetSubtype="0" fill="hold" nodeType="withEffect">
                                  <p:stCondLst>
                                    <p:cond delay="0"/>
                                  </p:stCondLst>
                                  <p:childTnLst>
                                    <p:animEffect transition="out" filter="fade">
                                      <p:cBhvr>
                                        <p:cTn id="143" dur="500"/>
                                        <p:tgtEl>
                                          <p:spTgt spid="43"/>
                                        </p:tgtEl>
                                      </p:cBhvr>
                                    </p:animEffect>
                                    <p:set>
                                      <p:cBhvr>
                                        <p:cTn id="144" dur="1" fill="hold">
                                          <p:stCondLst>
                                            <p:cond delay="499"/>
                                          </p:stCondLst>
                                        </p:cTn>
                                        <p:tgtEl>
                                          <p:spTgt spid="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40" grpId="0"/>
      <p:bldP spid="25" grpId="0" animBg="1"/>
      <p:bldP spid="27" grpId="0" animBg="1"/>
      <p:bldP spid="12" grpId="0" animBg="1"/>
      <p:bldP spid="64" grpId="0" animBg="1"/>
      <p:bldP spid="3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YZFND0yU"/>
  <p:tag name="ARTICULATE_DESIGN_ID_INTEGRAL" val="2glpRE75"/>
  <p:tag name="ARTICULATE_PROJECT_OPEN" val="0"/>
  <p:tag name="ARTICULATE_SLIDE_COUNT" val="29"/>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ntegral">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omic Sans MS">
      <a:majorFont>
        <a:latin typeface="Comic Sans MS"/>
        <a:ea typeface=""/>
        <a:cs typeface=""/>
      </a:majorFont>
      <a:minorFont>
        <a:latin typeface="Comic Sans MS"/>
        <a:ea typeface=""/>
        <a:cs typeface="Com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5E2E8F8499C854F9A11F18483A7E19F" ma:contentTypeVersion="5" ma:contentTypeDescription="Create a new document." ma:contentTypeScope="" ma:versionID="e890c0f1d7babceb9e9280754058cb88">
  <xsd:schema xmlns:xsd="http://www.w3.org/2001/XMLSchema" xmlns:xs="http://www.w3.org/2001/XMLSchema" xmlns:p="http://schemas.microsoft.com/office/2006/metadata/properties" xmlns:ns2="44acde19-412e-4d58-ab54-075aabd90b17" xmlns:ns3="50fccd82-5d9a-42c4-9d81-eb87a769252e" targetNamespace="http://schemas.microsoft.com/office/2006/metadata/properties" ma:root="true" ma:fieldsID="865860430d6b107a9b163cdaeb084241" ns2:_="" ns3:_="">
    <xsd:import namespace="44acde19-412e-4d58-ab54-075aabd90b17"/>
    <xsd:import namespace="50fccd82-5d9a-42c4-9d81-eb87a76925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4acde19-412e-4d58-ab54-075aabd90b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0fccd82-5d9a-42c4-9d81-eb87a769252e"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52C9AE0-2863-482C-91B6-D8A991EB5B04}">
  <ds:schemaRefs>
    <ds:schemaRef ds:uri="http://www.w3.org/XML/1998/namespace"/>
    <ds:schemaRef ds:uri="http://schemas.microsoft.com/office/2006/metadata/properties"/>
    <ds:schemaRef ds:uri="http://purl.org/dc/elements/1.1/"/>
    <ds:schemaRef ds:uri="http://schemas.microsoft.com/office/infopath/2007/PartnerControls"/>
    <ds:schemaRef ds:uri="http://schemas.microsoft.com/office/2006/documentManagement/types"/>
    <ds:schemaRef ds:uri="http://purl.org/dc/dcmitype/"/>
    <ds:schemaRef ds:uri="http://purl.org/dc/terms/"/>
    <ds:schemaRef ds:uri="http://schemas.openxmlformats.org/package/2006/metadata/core-properties"/>
    <ds:schemaRef ds:uri="d23d726e-30b8-4020-9bcc-ea20acae9033"/>
    <ds:schemaRef ds:uri="20540652-c8d4-4907-a72c-8ae251fa5497"/>
  </ds:schemaRefs>
</ds:datastoreItem>
</file>

<file path=customXml/itemProps2.xml><?xml version="1.0" encoding="utf-8"?>
<ds:datastoreItem xmlns:ds="http://schemas.openxmlformats.org/officeDocument/2006/customXml" ds:itemID="{EF8EDB57-09A0-4C29-BC94-3E9320684E5B}">
  <ds:schemaRefs>
    <ds:schemaRef ds:uri="http://schemas.microsoft.com/sharepoint/v3/contenttype/forms"/>
  </ds:schemaRefs>
</ds:datastoreItem>
</file>

<file path=customXml/itemProps3.xml><?xml version="1.0" encoding="utf-8"?>
<ds:datastoreItem xmlns:ds="http://schemas.openxmlformats.org/officeDocument/2006/customXml" ds:itemID="{C3961BE4-0F07-4FEB-8311-40AC52E7656E}"/>
</file>

<file path=docProps/app.xml><?xml version="1.0" encoding="utf-8"?>
<Properties xmlns="http://schemas.openxmlformats.org/officeDocument/2006/extended-properties" xmlns:vt="http://schemas.openxmlformats.org/officeDocument/2006/docPropsVTypes">
  <TotalTime>11632</TotalTime>
  <Words>2845</Words>
  <Application>Microsoft Office PowerPoint</Application>
  <PresentationFormat>Widescreen</PresentationFormat>
  <Paragraphs>480</Paragraphs>
  <Slides>29</Slides>
  <Notes>28</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29</vt:i4>
      </vt:variant>
    </vt:vector>
  </HeadingPairs>
  <TitlesOfParts>
    <vt:vector size="41" baseType="lpstr">
      <vt:lpstr>Arial</vt:lpstr>
      <vt:lpstr>Calibri</vt:lpstr>
      <vt:lpstr>Calibri Light</vt:lpstr>
      <vt:lpstr>Cambria Math</vt:lpstr>
      <vt:lpstr>Comic Sans MS</vt:lpstr>
      <vt:lpstr>Neo Sans</vt:lpstr>
      <vt:lpstr>Noto Sans Symbols</vt:lpstr>
      <vt:lpstr>Times New Roman</vt:lpstr>
      <vt:lpstr>Twentieth Century</vt:lpstr>
      <vt:lpstr>Wingdings</vt:lpstr>
      <vt:lpstr>Integral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G6-Ch12-SLO1</dc:title>
  <dc:creator>Zeina Hijazi</dc:creator>
  <cp:keywords/>
  <cp:lastModifiedBy>Theresia Tabchi</cp:lastModifiedBy>
  <cp:revision>455</cp:revision>
  <dcterms:created xsi:type="dcterms:W3CDTF">2020-11-03T06:34:51Z</dcterms:created>
  <dcterms:modified xsi:type="dcterms:W3CDTF">2023-10-20T16:30:39Z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2E4F087A-4617-40CF-AC35-23543E2ED431</vt:lpwstr>
  </property>
  <property fmtid="{D5CDD505-2E9C-101B-9397-08002B2CF9AE}" pid="3" name="ArticulatePath">
    <vt:lpwstr>U1 - EB2 - Semaine 1- Dec 14, 2020</vt:lpwstr>
  </property>
  <property fmtid="{D5CDD505-2E9C-101B-9397-08002B2CF9AE}" pid="4" name="ContentTypeId">
    <vt:lpwstr>0x010100F5E2E8F8499C854F9A11F18483A7E19F</vt:lpwstr>
  </property>
  <property fmtid="{D5CDD505-2E9C-101B-9397-08002B2CF9AE}" pid="5" name="Order">
    <vt:r8>72100</vt:r8>
  </property>
  <property fmtid="{D5CDD505-2E9C-101B-9397-08002B2CF9AE}" pid="6" name="xd_Signature">
    <vt:bool>false</vt:bool>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SourceUrl">
    <vt:lpwstr/>
  </property>
  <property fmtid="{D5CDD505-2E9C-101B-9397-08002B2CF9AE}" pid="11" name="_SharedFileIndex">
    <vt:lpwstr/>
  </property>
  <property fmtid="{D5CDD505-2E9C-101B-9397-08002B2CF9AE}" pid="12" name="ComplianceAssetId">
    <vt:lpwstr/>
  </property>
  <property fmtid="{D5CDD505-2E9C-101B-9397-08002B2CF9AE}" pid="13" name="TemplateUrl">
    <vt:lpwstr/>
  </property>
</Properties>
</file>