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tags/tag16.xml" ContentType="application/vnd.openxmlformats-officedocument.presentationml.tags+xml"/>
  <Override PartName="/ppt/notesSlides/notesSlide5.xml" ContentType="application/vnd.openxmlformats-officedocument.presentationml.notesSlide+xml"/>
  <Override PartName="/ppt/tags/tag17.xml" ContentType="application/vnd.openxmlformats-officedocument.presentationml.tags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tags/tag20.xml" ContentType="application/vnd.openxmlformats-officedocument.presentationml.tags+xml"/>
  <Override PartName="/ppt/notesSlides/notesSlide9.xml" ContentType="application/vnd.openxmlformats-officedocument.presentationml.notesSlide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notesSlides/notesSlide12.xml" ContentType="application/vnd.openxmlformats-officedocument.presentationml.notesSlide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tags/tag25.xml" ContentType="application/vnd.openxmlformats-officedocument.presentationml.tags+xml"/>
  <Override PartName="/ppt/notesSlides/notesSlide14.xml" ContentType="application/vnd.openxmlformats-officedocument.presentationml.notesSlide+xml"/>
  <Override PartName="/ppt/tags/tag26.xml" ContentType="application/vnd.openxmlformats-officedocument.presentationml.tags+xml"/>
  <Override PartName="/ppt/notesSlides/notesSlide15.xml" ContentType="application/vnd.openxmlformats-officedocument.presentationml.notesSlide+xml"/>
  <Override PartName="/ppt/tags/tag27.xml" ContentType="application/vnd.openxmlformats-officedocument.presentationml.tags+xml"/>
  <Override PartName="/ppt/notesSlides/notesSlide16.xml" ContentType="application/vnd.openxmlformats-officedocument.presentationml.notesSlide+xml"/>
  <Override PartName="/ppt/tags/tag28.xml" ContentType="application/vnd.openxmlformats-officedocument.presentationml.tags+xml"/>
  <Override PartName="/ppt/notesSlides/notesSlide17.xml" ContentType="application/vnd.openxmlformats-officedocument.presentationml.notesSlide+xml"/>
  <Override PartName="/ppt/tags/tag29.xml" ContentType="application/vnd.openxmlformats-officedocument.presentationml.tags+xml"/>
  <Override PartName="/ppt/notesSlides/notesSlide18.xml" ContentType="application/vnd.openxmlformats-officedocument.presentationml.notesSlide+xml"/>
  <Override PartName="/ppt/tags/tag30.xml" ContentType="application/vnd.openxmlformats-officedocument.presentationml.tags+xml"/>
  <Override PartName="/ppt/notesSlides/notesSlide19.xml" ContentType="application/vnd.openxmlformats-officedocument.presentationml.notesSlide+xml"/>
  <Override PartName="/ppt/tags/tag31.xml" ContentType="application/vnd.openxmlformats-officedocument.presentationml.tags+xml"/>
  <Override PartName="/ppt/notesSlides/notesSlide20.xml" ContentType="application/vnd.openxmlformats-officedocument.presentationml.notesSlide+xml"/>
  <Override PartName="/ppt/tags/tag32.xml" ContentType="application/vnd.openxmlformats-officedocument.presentationml.tags+xml"/>
  <Override PartName="/ppt/notesSlides/notesSlide21.xml" ContentType="application/vnd.openxmlformats-officedocument.presentationml.notesSlide+xml"/>
  <Override PartName="/ppt/tags/tag33.xml" ContentType="application/vnd.openxmlformats-officedocument.presentationml.tags+xml"/>
  <Override PartName="/ppt/notesSlides/notesSlide22.xml" ContentType="application/vnd.openxmlformats-officedocument.presentationml.notesSlide+xml"/>
  <Override PartName="/ppt/tags/tag34.xml" ContentType="application/vnd.openxmlformats-officedocument.presentationml.tags+xml"/>
  <Override PartName="/ppt/notesSlides/notesSlide23.xml" ContentType="application/vnd.openxmlformats-officedocument.presentationml.notesSlide+xml"/>
  <Override PartName="/ppt/tags/tag35.xml" ContentType="application/vnd.openxmlformats-officedocument.presentationml.tags+xml"/>
  <Override PartName="/ppt/notesSlides/notesSlide24.xml" ContentType="application/vnd.openxmlformats-officedocument.presentationml.notesSlide+xml"/>
  <Override PartName="/ppt/tags/tag36.xml" ContentType="application/vnd.openxmlformats-officedocument.presentationml.tags+xml"/>
  <Override PartName="/ppt/notesSlides/notesSlide25.xml" ContentType="application/vnd.openxmlformats-officedocument.presentationml.notesSlide+xml"/>
  <Override PartName="/ppt/tags/tag37.xml" ContentType="application/vnd.openxmlformats-officedocument.presentationml.tags+xml"/>
  <Override PartName="/ppt/notesSlides/notesSlide26.xml" ContentType="application/vnd.openxmlformats-officedocument.presentationml.notesSlide+xml"/>
  <Override PartName="/ppt/tags/tag38.xml" ContentType="application/vnd.openxmlformats-officedocument.presentationml.tags+xml"/>
  <Override PartName="/ppt/notesSlides/notesSlide27.xml" ContentType="application/vnd.openxmlformats-officedocument.presentationml.notesSlide+xml"/>
  <Override PartName="/ppt/tags/tag39.xml" ContentType="application/vnd.openxmlformats-officedocument.presentationml.tags+xml"/>
  <Override PartName="/ppt/notesSlides/notesSlide28.xml" ContentType="application/vnd.openxmlformats-officedocument.presentationml.notesSlide+xml"/>
  <Override PartName="/ppt/tags/tag40.xml" ContentType="application/vnd.openxmlformats-officedocument.presentationml.tags+xml"/>
  <Override PartName="/ppt/notesSlides/notesSlide29.xml" ContentType="application/vnd.openxmlformats-officedocument.presentationml.notesSlide+xml"/>
  <Override PartName="/ppt/tags/tag41.xml" ContentType="application/vnd.openxmlformats-officedocument.presentationml.tags+xml"/>
  <Override PartName="/ppt/notesSlides/notesSlide30.xml" ContentType="application/vnd.openxmlformats-officedocument.presentationml.notesSlide+xml"/>
  <Override PartName="/ppt/tags/tag42.xml" ContentType="application/vnd.openxmlformats-officedocument.presentationml.tags+xml"/>
  <Override PartName="/ppt/notesSlides/notesSlide31.xml" ContentType="application/vnd.openxmlformats-officedocument.presentationml.notesSlide+xml"/>
  <Override PartName="/ppt/tags/tag43.xml" ContentType="application/vnd.openxmlformats-officedocument.presentationml.tags+xml"/>
  <Override PartName="/ppt/notesSlides/notesSlide32.xml" ContentType="application/vnd.openxmlformats-officedocument.presentationml.notesSlide+xml"/>
  <Override PartName="/ppt/tags/tag44.xml" ContentType="application/vnd.openxmlformats-officedocument.presentationml.tags+xml"/>
  <Override PartName="/ppt/notesSlides/notesSlide33.xml" ContentType="application/vnd.openxmlformats-officedocument.presentationml.notesSlide+xml"/>
  <Override PartName="/ppt/tags/tag45.xml" ContentType="application/vnd.openxmlformats-officedocument.presentationml.tags+xml"/>
  <Override PartName="/ppt/notesSlides/notesSlide34.xml" ContentType="application/vnd.openxmlformats-officedocument.presentationml.notesSlide+xml"/>
  <Override PartName="/ppt/tags/tag46.xml" ContentType="application/vnd.openxmlformats-officedocument.presentationml.tags+xml"/>
  <Override PartName="/ppt/notesSlides/notesSlide35.xml" ContentType="application/vnd.openxmlformats-officedocument.presentationml.notesSlide+xml"/>
  <Override PartName="/ppt/tags/tag47.xml" ContentType="application/vnd.openxmlformats-officedocument.presentationml.tags+xml"/>
  <Override PartName="/ppt/notesSlides/notesSlide36.xml" ContentType="application/vnd.openxmlformats-officedocument.presentationml.notesSlide+xml"/>
  <Override PartName="/ppt/tags/tag48.xml" ContentType="application/vnd.openxmlformats-officedocument.presentationml.tags+xml"/>
  <Override PartName="/ppt/notesSlides/notesSlide37.xml" ContentType="application/vnd.openxmlformats-officedocument.presentationml.notesSlide+xml"/>
  <Override PartName="/ppt/tags/tag49.xml" ContentType="application/vnd.openxmlformats-officedocument.presentationml.tags+xml"/>
  <Override PartName="/ppt/notesSlides/notesSlide3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9" r:id="rId5"/>
  </p:sldMasterIdLst>
  <p:notesMasterIdLst>
    <p:notesMasterId r:id="rId45"/>
  </p:notesMasterIdLst>
  <p:sldIdLst>
    <p:sldId id="2064" r:id="rId6"/>
    <p:sldId id="542" r:id="rId7"/>
    <p:sldId id="2058" r:id="rId8"/>
    <p:sldId id="633" r:id="rId9"/>
    <p:sldId id="1985" r:id="rId10"/>
    <p:sldId id="1874" r:id="rId11"/>
    <p:sldId id="2059" r:id="rId12"/>
    <p:sldId id="1963" r:id="rId13"/>
    <p:sldId id="1989" r:id="rId14"/>
    <p:sldId id="1993" r:id="rId15"/>
    <p:sldId id="1967" r:id="rId16"/>
    <p:sldId id="1996" r:id="rId17"/>
    <p:sldId id="1998" r:id="rId18"/>
    <p:sldId id="2000" r:id="rId19"/>
    <p:sldId id="2232" r:id="rId20"/>
    <p:sldId id="2028" r:id="rId21"/>
    <p:sldId id="2030" r:id="rId22"/>
    <p:sldId id="2032" r:id="rId23"/>
    <p:sldId id="2035" r:id="rId24"/>
    <p:sldId id="2233" r:id="rId25"/>
    <p:sldId id="2027" r:id="rId26"/>
    <p:sldId id="2062" r:id="rId27"/>
    <p:sldId id="501" r:id="rId28"/>
    <p:sldId id="2041" r:id="rId29"/>
    <p:sldId id="2042" r:id="rId30"/>
    <p:sldId id="2043" r:id="rId31"/>
    <p:sldId id="2044" r:id="rId32"/>
    <p:sldId id="2045" r:id="rId33"/>
    <p:sldId id="1891" r:id="rId34"/>
    <p:sldId id="2046" r:id="rId35"/>
    <p:sldId id="2047" r:id="rId36"/>
    <p:sldId id="2048" r:id="rId37"/>
    <p:sldId id="2049" r:id="rId38"/>
    <p:sldId id="2052" r:id="rId39"/>
    <p:sldId id="1972" r:id="rId40"/>
    <p:sldId id="2051" r:id="rId41"/>
    <p:sldId id="2053" r:id="rId42"/>
    <p:sldId id="2057" r:id="rId43"/>
    <p:sldId id="2063" r:id="rId44"/>
  </p:sldIdLst>
  <p:sldSz cx="12192000" cy="6858000"/>
  <p:notesSz cx="6858000" cy="9144000"/>
  <p:custDataLst>
    <p:tags r:id="rId46"/>
  </p:custData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904" userDrawn="1">
          <p15:clr>
            <a:srgbClr val="A4A3A4"/>
          </p15:clr>
        </p15:guide>
        <p15:guide id="2" pos="3816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1" roundtripDataSignature="AMtx7mgERomWn9GsLzSVCuWwXtPL8GvWZ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BBE36C2-C253-57A9-13CA-6FD77A515C9D}" name="Zeina Hijazi" initials="ZH" userId="f0300d29df198785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ssica Saadeh" initials="" lastIdx="18" clrIdx="0"/>
  <p:cmAuthor id="1" name="Aline Halabi" initials="" lastIdx="36" clrIdx="1"/>
  <p:cmAuthor id="2" name="Claudine Trad" initials="" lastIdx="54" clrIdx="2"/>
  <p:cmAuthor id="3" name="Diane Ouellette" initials="" lastIdx="3" clrIdx="3"/>
  <p:cmAuthor id="4" name="Claudine Trad" initials="CT" lastIdx="1" clrIdx="4"/>
  <p:cmAuthor id="5" name="Claudine Trad" initials="CT [2]" lastIdx="1" clrIdx="5"/>
  <p:cmAuthor id="6" name="Dyana Majdalani" initials="DM" lastIdx="15" clrIdx="6">
    <p:extLst>
      <p:ext uri="{19B8F6BF-5375-455C-9EA6-DF929625EA0E}">
        <p15:presenceInfo xmlns:p15="http://schemas.microsoft.com/office/powerpoint/2012/main" userId="S::Dyana.Majdalani@qitabi.org::74c26060-097c-4909-8f38-5cb57c46cff7" providerId="AD"/>
      </p:ext>
    </p:extLst>
  </p:cmAuthor>
  <p:cmAuthor id="7" name="Elia Mansour" initials="EM" lastIdx="3" clrIdx="7">
    <p:extLst>
      <p:ext uri="{19B8F6BF-5375-455C-9EA6-DF929625EA0E}">
        <p15:presenceInfo xmlns:p15="http://schemas.microsoft.com/office/powerpoint/2012/main" userId="S::Elia.Mansour@qitabi.org::0ca26d34-a40f-4642-85d2-c962d07ad608" providerId="AD"/>
      </p:ext>
    </p:extLst>
  </p:cmAuthor>
  <p:cmAuthor id="8" name="Lamia Sabbah" initials="LS" lastIdx="21" clrIdx="8">
    <p:extLst>
      <p:ext uri="{19B8F6BF-5375-455C-9EA6-DF929625EA0E}">
        <p15:presenceInfo xmlns:p15="http://schemas.microsoft.com/office/powerpoint/2012/main" userId="S::lamia.sabbah@qitabi.org::24354568-2da4-46ce-ae24-392c2cd707cb" providerId="AD"/>
      </p:ext>
    </p:extLst>
  </p:cmAuthor>
  <p:cmAuthor id="9" name="Dany Aouad" initials="DA" lastIdx="1" clrIdx="9">
    <p:extLst>
      <p:ext uri="{19B8F6BF-5375-455C-9EA6-DF929625EA0E}">
        <p15:presenceInfo xmlns:p15="http://schemas.microsoft.com/office/powerpoint/2012/main" userId="S::Dany.Aouad@qitabi.org::d49ee0a1-a67e-483a-91b6-e3d7c013a9df" providerId="AD"/>
      </p:ext>
    </p:extLst>
  </p:cmAuthor>
  <p:cmAuthor id="10" name="Hanaa Ismail" initials="HI" lastIdx="7" clrIdx="10">
    <p:extLst>
      <p:ext uri="{19B8F6BF-5375-455C-9EA6-DF929625EA0E}">
        <p15:presenceInfo xmlns:p15="http://schemas.microsoft.com/office/powerpoint/2012/main" userId="S::hanaa.ismail@qitabi.org::5625a8a9-e03c-4c7c-8342-38d29e1aa95c" providerId="AD"/>
      </p:ext>
    </p:extLst>
  </p:cmAuthor>
  <p:cmAuthor id="11" name="Windows User" initials="WU" lastIdx="55" clrIdx="11">
    <p:extLst>
      <p:ext uri="{19B8F6BF-5375-455C-9EA6-DF929625EA0E}">
        <p15:presenceInfo xmlns:p15="http://schemas.microsoft.com/office/powerpoint/2012/main" userId="Windows User" providerId="None"/>
      </p:ext>
    </p:extLst>
  </p:cmAuthor>
  <p:cmAuthor id="12" name="Rola Bayram" initials="RB" lastIdx="1" clrIdx="12">
    <p:extLst>
      <p:ext uri="{19B8F6BF-5375-455C-9EA6-DF929625EA0E}">
        <p15:presenceInfo xmlns:p15="http://schemas.microsoft.com/office/powerpoint/2012/main" userId="S::Rola.Bayram@qitabi.org::40321eae-b015-4f1d-a6f9-ac9ce66463c2" providerId="AD"/>
      </p:ext>
    </p:extLst>
  </p:cmAuthor>
  <p:cmAuthor id="13" name="Zeina Hijazi" initials="ZH" lastIdx="237" clrIdx="13">
    <p:extLst>
      <p:ext uri="{19B8F6BF-5375-455C-9EA6-DF929625EA0E}">
        <p15:presenceInfo xmlns:p15="http://schemas.microsoft.com/office/powerpoint/2012/main" userId="f0300d29df19878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C274"/>
    <a:srgbClr val="C7E6F5"/>
    <a:srgbClr val="217F98"/>
    <a:srgbClr val="FFCCFF"/>
    <a:srgbClr val="0076A3"/>
    <a:srgbClr val="59B4E1"/>
    <a:srgbClr val="578CC3"/>
    <a:srgbClr val="DAF3F6"/>
    <a:srgbClr val="94CFEC"/>
    <a:srgbClr val="EFE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2D3E07-1638-4366-ADBF-88935E495EB1}" v="57" dt="2023-09-29T07:06:35.791"/>
  </p1510:revLst>
</p1510:revInfo>
</file>

<file path=ppt/tableStyles.xml><?xml version="1.0" encoding="utf-8"?>
<a:tblStyleLst xmlns:a="http://schemas.openxmlformats.org/drawingml/2006/main" def="{4CE2D9AB-6080-4C24-9549-F0847BFA2F4B}">
  <a:tblStyle styleId="{4CE2D9AB-6080-4C24-9549-F0847BFA2F4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B5453733-6D8B-4BE3-BBA8-3C818A7719B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DD4448CA-4BAD-4322-A279-3849DE6F6109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AF1"/>
          </a:solidFill>
        </a:fill>
      </a:tcStyle>
    </a:wholeTbl>
    <a:band1H>
      <a:tcTxStyle b="off" i="off"/>
      <a:tcStyle>
        <a:tcBdr/>
        <a:fill>
          <a:solidFill>
            <a:srgbClr val="CED2E2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ED2E2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9A9EFCD9-3DC8-481B-9CFA-007158C08660}" styleName="Table_3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301" autoAdjust="0"/>
  </p:normalViewPr>
  <p:slideViewPr>
    <p:cSldViewPr snapToGrid="0">
      <p:cViewPr varScale="1">
        <p:scale>
          <a:sx n="58" d="100"/>
          <a:sy n="58" d="100"/>
        </p:scale>
        <p:origin x="1618" y="62"/>
      </p:cViewPr>
      <p:guideLst>
        <p:guide orient="horz" pos="2904"/>
        <p:guide pos="38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7" Type="http://schemas.openxmlformats.org/officeDocument/2006/relationships/slide" Target="slides/slide2.xml"/><Relationship Id="rId20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203" Type="http://schemas.openxmlformats.org/officeDocument/2006/relationships/presProps" Target="presProps.xml"/><Relationship Id="rId20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202" Type="http://schemas.openxmlformats.org/officeDocument/2006/relationships/commentAuthors" Target="commentAuthors.xml"/><Relationship Id="rId207" Type="http://schemas.microsoft.com/office/2016/11/relationships/changesInfo" Target="changesInfos/changesInfo1.xml"/><Relationship Id="rId8" Type="http://schemas.openxmlformats.org/officeDocument/2006/relationships/slide" Target="slides/slide3.xml"/><Relationship Id="rId20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01" Type="http://customschemas.google.com/relationships/presentationmetadata" Target="metadata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ags" Target="tags/tag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20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204" Type="http://schemas.openxmlformats.org/officeDocument/2006/relationships/viewProps" Target="viewProps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Gemayel" userId="cee5c35b-5dc1-4c7b-bb32-4717cb117b92" providerId="ADAL" clId="{A92D3E07-1638-4366-ADBF-88935E495EB1}"/>
    <pc:docChg chg="undo custSel modSld">
      <pc:chgData name="Christine Gemayel" userId="cee5c35b-5dc1-4c7b-bb32-4717cb117b92" providerId="ADAL" clId="{A92D3E07-1638-4366-ADBF-88935E495EB1}" dt="2023-09-29T07:06:35.791" v="56" actId="20577"/>
      <pc:docMkLst>
        <pc:docMk/>
      </pc:docMkLst>
      <pc:sldChg chg="modSp mod modNotesTx">
        <pc:chgData name="Christine Gemayel" userId="cee5c35b-5dc1-4c7b-bb32-4717cb117b92" providerId="ADAL" clId="{A92D3E07-1638-4366-ADBF-88935E495EB1}" dt="2023-09-29T07:04:28.284" v="27" actId="313"/>
        <pc:sldMkLst>
          <pc:docMk/>
          <pc:sldMk cId="2243243971" sldId="501"/>
        </pc:sldMkLst>
        <pc:spChg chg="mod">
          <ac:chgData name="Christine Gemayel" userId="cee5c35b-5dc1-4c7b-bb32-4717cb117b92" providerId="ADAL" clId="{A92D3E07-1638-4366-ADBF-88935E495EB1}" dt="2023-09-29T07:04:28.284" v="27" actId="313"/>
          <ac:spMkLst>
            <pc:docMk/>
            <pc:sldMk cId="2243243971" sldId="501"/>
            <ac:spMk id="5" creationId="{8A036A78-0108-4728-A23D-00AEBC3C2F2B}"/>
          </ac:spMkLst>
        </pc:spChg>
      </pc:sldChg>
      <pc:sldChg chg="modNotesTx">
        <pc:chgData name="Christine Gemayel" userId="cee5c35b-5dc1-4c7b-bb32-4717cb117b92" providerId="ADAL" clId="{A92D3E07-1638-4366-ADBF-88935E495EB1}" dt="2023-09-29T07:02:08.506" v="0" actId="948"/>
        <pc:sldMkLst>
          <pc:docMk/>
          <pc:sldMk cId="777578002" sldId="542"/>
        </pc:sldMkLst>
      </pc:sldChg>
      <pc:sldChg chg="modSp mod modNotesTx">
        <pc:chgData name="Christine Gemayel" userId="cee5c35b-5dc1-4c7b-bb32-4717cb117b92" providerId="ADAL" clId="{A92D3E07-1638-4366-ADBF-88935E495EB1}" dt="2023-09-29T07:02:16.556" v="2" actId="20577"/>
        <pc:sldMkLst>
          <pc:docMk/>
          <pc:sldMk cId="1625508939" sldId="633"/>
        </pc:sldMkLst>
        <pc:spChg chg="mod">
          <ac:chgData name="Christine Gemayel" userId="cee5c35b-5dc1-4c7b-bb32-4717cb117b92" providerId="ADAL" clId="{A92D3E07-1638-4366-ADBF-88935E495EB1}" dt="2023-09-29T07:02:16.556" v="2" actId="20577"/>
          <ac:spMkLst>
            <pc:docMk/>
            <pc:sldMk cId="1625508939" sldId="633"/>
            <ac:spMk id="2" creationId="{D98D8C86-09D2-4530-A165-3666C3BFA106}"/>
          </ac:spMkLst>
        </pc:spChg>
      </pc:sldChg>
      <pc:sldChg chg="modNotesTx">
        <pc:chgData name="Christine Gemayel" userId="cee5c35b-5dc1-4c7b-bb32-4717cb117b92" providerId="ADAL" clId="{A92D3E07-1638-4366-ADBF-88935E495EB1}" dt="2023-09-29T07:02:37.008" v="5" actId="948"/>
        <pc:sldMkLst>
          <pc:docMk/>
          <pc:sldMk cId="2113480859" sldId="1874"/>
        </pc:sldMkLst>
      </pc:sldChg>
      <pc:sldChg chg="modSp mod modNotesTx">
        <pc:chgData name="Christine Gemayel" userId="cee5c35b-5dc1-4c7b-bb32-4717cb117b92" providerId="ADAL" clId="{A92D3E07-1638-4366-ADBF-88935E495EB1}" dt="2023-09-29T07:05:25.820" v="39" actId="20577"/>
        <pc:sldMkLst>
          <pc:docMk/>
          <pc:sldMk cId="1504185635" sldId="1891"/>
        </pc:sldMkLst>
        <pc:spChg chg="mod">
          <ac:chgData name="Christine Gemayel" userId="cee5c35b-5dc1-4c7b-bb32-4717cb117b92" providerId="ADAL" clId="{A92D3E07-1638-4366-ADBF-88935E495EB1}" dt="2023-09-29T07:05:25.820" v="39" actId="20577"/>
          <ac:spMkLst>
            <pc:docMk/>
            <pc:sldMk cId="1504185635" sldId="1891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2:44.749" v="7" actId="20577"/>
        <pc:sldMkLst>
          <pc:docMk/>
          <pc:sldMk cId="932875486" sldId="1963"/>
        </pc:sldMkLst>
        <pc:spChg chg="mod">
          <ac:chgData name="Christine Gemayel" userId="cee5c35b-5dc1-4c7b-bb32-4717cb117b92" providerId="ADAL" clId="{A92D3E07-1638-4366-ADBF-88935E495EB1}" dt="2023-09-29T07:02:44.749" v="7" actId="20577"/>
          <ac:spMkLst>
            <pc:docMk/>
            <pc:sldMk cId="932875486" sldId="1963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3:07.944" v="11" actId="20577"/>
        <pc:sldMkLst>
          <pc:docMk/>
          <pc:sldMk cId="1358970934" sldId="1967"/>
        </pc:sldMkLst>
        <pc:spChg chg="mod">
          <ac:chgData name="Christine Gemayel" userId="cee5c35b-5dc1-4c7b-bb32-4717cb117b92" providerId="ADAL" clId="{A92D3E07-1638-4366-ADBF-88935E495EB1}" dt="2023-09-29T07:03:07.944" v="11" actId="20577"/>
          <ac:spMkLst>
            <pc:docMk/>
            <pc:sldMk cId="1358970934" sldId="1967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6:20.364" v="54" actId="20577"/>
        <pc:sldMkLst>
          <pc:docMk/>
          <pc:sldMk cId="750413627" sldId="1972"/>
        </pc:sldMkLst>
        <pc:spChg chg="mod">
          <ac:chgData name="Christine Gemayel" userId="cee5c35b-5dc1-4c7b-bb32-4717cb117b92" providerId="ADAL" clId="{A92D3E07-1638-4366-ADBF-88935E495EB1}" dt="2023-09-29T07:06:20.364" v="54" actId="20577"/>
          <ac:spMkLst>
            <pc:docMk/>
            <pc:sldMk cId="750413627" sldId="1972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2:31.115" v="4" actId="20577"/>
        <pc:sldMkLst>
          <pc:docMk/>
          <pc:sldMk cId="3763729557" sldId="1985"/>
        </pc:sldMkLst>
        <pc:spChg chg="mod">
          <ac:chgData name="Christine Gemayel" userId="cee5c35b-5dc1-4c7b-bb32-4717cb117b92" providerId="ADAL" clId="{A92D3E07-1638-4366-ADBF-88935E495EB1}" dt="2023-09-29T07:02:31.115" v="4" actId="20577"/>
          <ac:spMkLst>
            <pc:docMk/>
            <pc:sldMk cId="3763729557" sldId="1985"/>
            <ac:spMk id="2" creationId="{D98D8C86-09D2-4530-A165-3666C3BFA106}"/>
          </ac:spMkLst>
        </pc:spChg>
      </pc:sldChg>
      <pc:sldChg chg="modNotesTx">
        <pc:chgData name="Christine Gemayel" userId="cee5c35b-5dc1-4c7b-bb32-4717cb117b92" providerId="ADAL" clId="{A92D3E07-1638-4366-ADBF-88935E495EB1}" dt="2023-09-29T07:02:51.223" v="8" actId="948"/>
        <pc:sldMkLst>
          <pc:docMk/>
          <pc:sldMk cId="2583326378" sldId="1989"/>
        </pc:sldMkLst>
      </pc:sldChg>
      <pc:sldChg chg="modNotesTx">
        <pc:chgData name="Christine Gemayel" userId="cee5c35b-5dc1-4c7b-bb32-4717cb117b92" providerId="ADAL" clId="{A92D3E07-1638-4366-ADBF-88935E495EB1}" dt="2023-09-29T07:02:58.082" v="9" actId="948"/>
        <pc:sldMkLst>
          <pc:docMk/>
          <pc:sldMk cId="1705122244" sldId="1993"/>
        </pc:sldMkLst>
      </pc:sldChg>
      <pc:sldChg chg="modSp mod modNotesTx">
        <pc:chgData name="Christine Gemayel" userId="cee5c35b-5dc1-4c7b-bb32-4717cb117b92" providerId="ADAL" clId="{A92D3E07-1638-4366-ADBF-88935E495EB1}" dt="2023-09-29T07:03:15.604" v="13" actId="20577"/>
        <pc:sldMkLst>
          <pc:docMk/>
          <pc:sldMk cId="2868976605" sldId="1996"/>
        </pc:sldMkLst>
        <pc:spChg chg="mod">
          <ac:chgData name="Christine Gemayel" userId="cee5c35b-5dc1-4c7b-bb32-4717cb117b92" providerId="ADAL" clId="{A92D3E07-1638-4366-ADBF-88935E495EB1}" dt="2023-09-29T07:03:15.604" v="13" actId="20577"/>
          <ac:spMkLst>
            <pc:docMk/>
            <pc:sldMk cId="2868976605" sldId="1996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3:23.905" v="15" actId="20577"/>
        <pc:sldMkLst>
          <pc:docMk/>
          <pc:sldMk cId="2680799787" sldId="1998"/>
        </pc:sldMkLst>
        <pc:spChg chg="mod">
          <ac:chgData name="Christine Gemayel" userId="cee5c35b-5dc1-4c7b-bb32-4717cb117b92" providerId="ADAL" clId="{A92D3E07-1638-4366-ADBF-88935E495EB1}" dt="2023-09-29T07:03:23.905" v="15" actId="20577"/>
          <ac:spMkLst>
            <pc:docMk/>
            <pc:sldMk cId="2680799787" sldId="1998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3:30.956" v="17" actId="20577"/>
        <pc:sldMkLst>
          <pc:docMk/>
          <pc:sldMk cId="3509973583" sldId="2000"/>
        </pc:sldMkLst>
        <pc:spChg chg="mod">
          <ac:chgData name="Christine Gemayel" userId="cee5c35b-5dc1-4c7b-bb32-4717cb117b92" providerId="ADAL" clId="{A92D3E07-1638-4366-ADBF-88935E495EB1}" dt="2023-09-29T07:03:30.956" v="17" actId="20577"/>
          <ac:spMkLst>
            <pc:docMk/>
            <pc:sldMk cId="3509973583" sldId="2000"/>
            <ac:spMk id="5" creationId="{8A036A78-0108-4728-A23D-00AEBC3C2F2B}"/>
          </ac:spMkLst>
        </pc:spChg>
      </pc:sldChg>
      <pc:sldChg chg="modNotesTx">
        <pc:chgData name="Christine Gemayel" userId="cee5c35b-5dc1-4c7b-bb32-4717cb117b92" providerId="ADAL" clId="{A92D3E07-1638-4366-ADBF-88935E495EB1}" dt="2023-09-29T07:04:11.490" v="25" actId="948"/>
        <pc:sldMkLst>
          <pc:docMk/>
          <pc:sldMk cId="2255155755" sldId="2027"/>
        </pc:sldMkLst>
      </pc:sldChg>
      <pc:sldChg chg="modSp mod">
        <pc:chgData name="Christine Gemayel" userId="cee5c35b-5dc1-4c7b-bb32-4717cb117b92" providerId="ADAL" clId="{A92D3E07-1638-4366-ADBF-88935E495EB1}" dt="2023-09-29T07:03:37.490" v="18" actId="20577"/>
        <pc:sldMkLst>
          <pc:docMk/>
          <pc:sldMk cId="1193332632" sldId="2028"/>
        </pc:sldMkLst>
        <pc:spChg chg="mod">
          <ac:chgData name="Christine Gemayel" userId="cee5c35b-5dc1-4c7b-bb32-4717cb117b92" providerId="ADAL" clId="{A92D3E07-1638-4366-ADBF-88935E495EB1}" dt="2023-09-29T07:03:37.490" v="18" actId="20577"/>
          <ac:spMkLst>
            <pc:docMk/>
            <pc:sldMk cId="1193332632" sldId="2028"/>
            <ac:spMk id="3" creationId="{BF227ABD-E7BD-4886-B8D2-093F09D96376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3:46.567" v="20" actId="20577"/>
        <pc:sldMkLst>
          <pc:docMk/>
          <pc:sldMk cId="3955973352" sldId="2030"/>
        </pc:sldMkLst>
        <pc:spChg chg="mod">
          <ac:chgData name="Christine Gemayel" userId="cee5c35b-5dc1-4c7b-bb32-4717cb117b92" providerId="ADAL" clId="{A92D3E07-1638-4366-ADBF-88935E495EB1}" dt="2023-09-29T07:03:46.567" v="20" actId="20577"/>
          <ac:spMkLst>
            <pc:docMk/>
            <pc:sldMk cId="3955973352" sldId="2030"/>
            <ac:spMk id="3" creationId="{BF227ABD-E7BD-4886-B8D2-093F09D96376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3:54.666" v="22" actId="20577"/>
        <pc:sldMkLst>
          <pc:docMk/>
          <pc:sldMk cId="2217594457" sldId="2032"/>
        </pc:sldMkLst>
        <pc:spChg chg="mod">
          <ac:chgData name="Christine Gemayel" userId="cee5c35b-5dc1-4c7b-bb32-4717cb117b92" providerId="ADAL" clId="{A92D3E07-1638-4366-ADBF-88935E495EB1}" dt="2023-09-29T07:03:54.666" v="22" actId="20577"/>
          <ac:spMkLst>
            <pc:docMk/>
            <pc:sldMk cId="2217594457" sldId="2032"/>
            <ac:spMk id="3" creationId="{BF227ABD-E7BD-4886-B8D2-093F09D96376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4:03.772" v="24" actId="20577"/>
        <pc:sldMkLst>
          <pc:docMk/>
          <pc:sldMk cId="4190807633" sldId="2035"/>
        </pc:sldMkLst>
        <pc:spChg chg="mod">
          <ac:chgData name="Christine Gemayel" userId="cee5c35b-5dc1-4c7b-bb32-4717cb117b92" providerId="ADAL" clId="{A92D3E07-1638-4366-ADBF-88935E495EB1}" dt="2023-09-29T07:04:03.772" v="24" actId="20577"/>
          <ac:spMkLst>
            <pc:docMk/>
            <pc:sldMk cId="4190807633" sldId="2035"/>
            <ac:spMk id="3" creationId="{BF227ABD-E7BD-4886-B8D2-093F09D96376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4:50.888" v="33" actId="948"/>
        <pc:sldMkLst>
          <pc:docMk/>
          <pc:sldMk cId="2311465488" sldId="2041"/>
        </pc:sldMkLst>
        <pc:spChg chg="mod">
          <ac:chgData name="Christine Gemayel" userId="cee5c35b-5dc1-4c7b-bb32-4717cb117b92" providerId="ADAL" clId="{A92D3E07-1638-4366-ADBF-88935E495EB1}" dt="2023-09-29T07:04:32.492" v="28" actId="313"/>
          <ac:spMkLst>
            <pc:docMk/>
            <pc:sldMk cId="2311465488" sldId="2041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4:55.935" v="34" actId="948"/>
        <pc:sldMkLst>
          <pc:docMk/>
          <pc:sldMk cId="480354373" sldId="2042"/>
        </pc:sldMkLst>
        <pc:spChg chg="mod">
          <ac:chgData name="Christine Gemayel" userId="cee5c35b-5dc1-4c7b-bb32-4717cb117b92" providerId="ADAL" clId="{A92D3E07-1638-4366-ADBF-88935E495EB1}" dt="2023-09-29T07:04:33.695" v="29" actId="313"/>
          <ac:spMkLst>
            <pc:docMk/>
            <pc:sldMk cId="480354373" sldId="2042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5:02.415" v="35" actId="948"/>
        <pc:sldMkLst>
          <pc:docMk/>
          <pc:sldMk cId="1069902125" sldId="2043"/>
        </pc:sldMkLst>
        <pc:spChg chg="mod">
          <ac:chgData name="Christine Gemayel" userId="cee5c35b-5dc1-4c7b-bb32-4717cb117b92" providerId="ADAL" clId="{A92D3E07-1638-4366-ADBF-88935E495EB1}" dt="2023-09-29T07:04:34.798" v="30" actId="313"/>
          <ac:spMkLst>
            <pc:docMk/>
            <pc:sldMk cId="1069902125" sldId="2043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5:09.431" v="36" actId="948"/>
        <pc:sldMkLst>
          <pc:docMk/>
          <pc:sldMk cId="4219177983" sldId="2044"/>
        </pc:sldMkLst>
        <pc:spChg chg="mod">
          <ac:chgData name="Christine Gemayel" userId="cee5c35b-5dc1-4c7b-bb32-4717cb117b92" providerId="ADAL" clId="{A92D3E07-1638-4366-ADBF-88935E495EB1}" dt="2023-09-29T07:04:35.801" v="31" actId="313"/>
          <ac:spMkLst>
            <pc:docMk/>
            <pc:sldMk cId="4219177983" sldId="2044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5:15.631" v="37" actId="948"/>
        <pc:sldMkLst>
          <pc:docMk/>
          <pc:sldMk cId="121004763" sldId="2045"/>
        </pc:sldMkLst>
        <pc:spChg chg="mod">
          <ac:chgData name="Christine Gemayel" userId="cee5c35b-5dc1-4c7b-bb32-4717cb117b92" providerId="ADAL" clId="{A92D3E07-1638-4366-ADBF-88935E495EB1}" dt="2023-09-29T07:04:36.587" v="32" actId="313"/>
          <ac:spMkLst>
            <pc:docMk/>
            <pc:sldMk cId="121004763" sldId="2045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5:33.739" v="41" actId="20577"/>
        <pc:sldMkLst>
          <pc:docMk/>
          <pc:sldMk cId="3694784035" sldId="2046"/>
        </pc:sldMkLst>
        <pc:spChg chg="mod">
          <ac:chgData name="Christine Gemayel" userId="cee5c35b-5dc1-4c7b-bb32-4717cb117b92" providerId="ADAL" clId="{A92D3E07-1638-4366-ADBF-88935E495EB1}" dt="2023-09-29T07:05:33.739" v="41" actId="20577"/>
          <ac:spMkLst>
            <pc:docMk/>
            <pc:sldMk cId="3694784035" sldId="2046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5:41.127" v="43" actId="20577"/>
        <pc:sldMkLst>
          <pc:docMk/>
          <pc:sldMk cId="1664966609" sldId="2047"/>
        </pc:sldMkLst>
        <pc:spChg chg="mod">
          <ac:chgData name="Christine Gemayel" userId="cee5c35b-5dc1-4c7b-bb32-4717cb117b92" providerId="ADAL" clId="{A92D3E07-1638-4366-ADBF-88935E495EB1}" dt="2023-09-29T07:05:41.127" v="43" actId="20577"/>
          <ac:spMkLst>
            <pc:docMk/>
            <pc:sldMk cId="1664966609" sldId="2047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5:49.661" v="45" actId="20577"/>
        <pc:sldMkLst>
          <pc:docMk/>
          <pc:sldMk cId="2321234524" sldId="2048"/>
        </pc:sldMkLst>
        <pc:spChg chg="mod">
          <ac:chgData name="Christine Gemayel" userId="cee5c35b-5dc1-4c7b-bb32-4717cb117b92" providerId="ADAL" clId="{A92D3E07-1638-4366-ADBF-88935E495EB1}" dt="2023-09-29T07:05:49.661" v="45" actId="20577"/>
          <ac:spMkLst>
            <pc:docMk/>
            <pc:sldMk cId="2321234524" sldId="2048"/>
            <ac:spMk id="5" creationId="{8A036A78-0108-4728-A23D-00AEBC3C2F2B}"/>
          </ac:spMkLst>
        </pc:spChg>
      </pc:sldChg>
      <pc:sldChg chg="modSp mod modNotesTx">
        <pc:chgData name="Christine Gemayel" userId="cee5c35b-5dc1-4c7b-bb32-4717cb117b92" providerId="ADAL" clId="{A92D3E07-1638-4366-ADBF-88935E495EB1}" dt="2023-09-29T07:06:00.172" v="47" actId="20577"/>
        <pc:sldMkLst>
          <pc:docMk/>
          <pc:sldMk cId="218690502" sldId="2049"/>
        </pc:sldMkLst>
        <pc:spChg chg="mod">
          <ac:chgData name="Christine Gemayel" userId="cee5c35b-5dc1-4c7b-bb32-4717cb117b92" providerId="ADAL" clId="{A92D3E07-1638-4366-ADBF-88935E495EB1}" dt="2023-09-29T07:06:00.172" v="47" actId="20577"/>
          <ac:spMkLst>
            <pc:docMk/>
            <pc:sldMk cId="218690502" sldId="2049"/>
            <ac:spMk id="5" creationId="{8A036A78-0108-4728-A23D-00AEBC3C2F2B}"/>
          </ac:spMkLst>
        </pc:spChg>
      </pc:sldChg>
      <pc:sldChg chg="modNotesTx">
        <pc:chgData name="Christine Gemayel" userId="cee5c35b-5dc1-4c7b-bb32-4717cb117b92" providerId="ADAL" clId="{A92D3E07-1638-4366-ADBF-88935E495EB1}" dt="2023-09-29T07:06:29.791" v="55" actId="948"/>
        <pc:sldMkLst>
          <pc:docMk/>
          <pc:sldMk cId="1752246794" sldId="2051"/>
        </pc:sldMkLst>
      </pc:sldChg>
      <pc:sldChg chg="modNotesTx">
        <pc:chgData name="Christine Gemayel" userId="cee5c35b-5dc1-4c7b-bb32-4717cb117b92" providerId="ADAL" clId="{A92D3E07-1638-4366-ADBF-88935E495EB1}" dt="2023-09-29T07:06:05.768" v="48" actId="948"/>
        <pc:sldMkLst>
          <pc:docMk/>
          <pc:sldMk cId="1702340152" sldId="2052"/>
        </pc:sldMkLst>
      </pc:sldChg>
      <pc:sldChg chg="modSp mod">
        <pc:chgData name="Christine Gemayel" userId="cee5c35b-5dc1-4c7b-bb32-4717cb117b92" providerId="ADAL" clId="{A92D3E07-1638-4366-ADBF-88935E495EB1}" dt="2023-09-29T07:06:35.791" v="56" actId="20577"/>
        <pc:sldMkLst>
          <pc:docMk/>
          <pc:sldMk cId="4170830010" sldId="2053"/>
        </pc:sldMkLst>
        <pc:spChg chg="mod">
          <ac:chgData name="Christine Gemayel" userId="cee5c35b-5dc1-4c7b-bb32-4717cb117b92" providerId="ADAL" clId="{A92D3E07-1638-4366-ADBF-88935E495EB1}" dt="2023-09-29T07:06:35.791" v="56" actId="20577"/>
          <ac:spMkLst>
            <pc:docMk/>
            <pc:sldMk cId="4170830010" sldId="2053"/>
            <ac:spMk id="5" creationId="{8A036A78-0108-4728-A23D-00AEBC3C2F2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>
              <a:defRPr>
                <a:latin typeface="Comic Sans MS" panose="030F0702030302020204" pitchFamily="66" charset="0"/>
              </a:defRPr>
            </a:lvl1pPr>
          </a:lstStyle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‹#›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358136"/>
      </p:ext>
    </p:extLst>
  </p:cSld>
  <p:clrMap bg1="lt1" tx1="dk1" bg2="dk2" tx2="lt2" accent1="accent1" accent2="accent2" accent3="accent3" accent4="accent4" accent5="accent5" accent6="accent6" hlink="hlink" folHlink="folHlink"/>
  <p:notesStyle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Comic Sans MS" panose="030F0702030302020204" pitchFamily="66" charset="0"/>
        <a:ea typeface="Comic Sans MS" panose="030F0702030302020204" pitchFamily="66" charset="0"/>
        <a:cs typeface="Arial"/>
        <a:sym typeface="Arial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b12e75e382_2_2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b12e75e382_2_2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 dirty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 dirty="0">
                    <a:latin typeface="Comic Sans MS" pitchFamily="66" charset="0"/>
                  </a:rPr>
                  <a:t>L’enseignant</a:t>
                </a:r>
                <a:r>
                  <a:rPr lang="fr-FR" i="0" baseline="0" noProof="0" dirty="0">
                    <a:latin typeface="Comic Sans MS" pitchFamily="66" charset="0"/>
                  </a:rPr>
                  <a:t>(e) dit : </a:t>
                </a:r>
                <a:r>
                  <a:rPr lang="fr-FR" sz="1800" b="1" i="0" baseline="0" noProof="0" dirty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« </a:t>
                </a:r>
                <a:r>
                  <a:rPr lang="fr-FR" sz="1800" b="1" i="0" dirty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Combien de mètres de fil de fer faut-il de plus pour le jardin A que</a:t>
                </a:r>
                <a:r>
                  <a:rPr lang="fr-FR" sz="1800" b="1" i="0" baseline="0" dirty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 pour le jardin B pour </a:t>
                </a:r>
                <a:r>
                  <a:rPr lang="fr-FR" sz="1800" b="1" i="0" dirty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m = 4 et w = 1 ? »</a:t>
                </a:r>
                <a:endParaRPr lang="fr-FR" sz="1800" b="1" i="0" dirty="0">
                  <a:solidFill>
                    <a:schemeClr val="bg1"/>
                  </a:solidFill>
                  <a:latin typeface="Comic Sans MS" pitchFamily="66" charset="0"/>
                </a:endParaRPr>
              </a:p>
              <a:p>
                <a:pPr marL="228600" lvl="1" indent="0">
                  <a:buSzPts val="6000"/>
                </a:pPr>
                <a:endParaRPr lang="fr-FR" sz="1800" b="0" i="0" dirty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200" b="0" i="0" u="none" strike="noStrike" cap="none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200" b="0" i="0" u="none" strike="noStrike" cap="none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 dirty="0">
                    <a:latin typeface="Comic Sans MS" pitchFamily="66" charset="0"/>
                  </a:rPr>
                  <a:t>L’enseignant</a:t>
                </a:r>
                <a:r>
                  <a:rPr lang="fr-FR" i="0" baseline="0" noProof="0" dirty="0">
                    <a:latin typeface="Comic Sans MS" pitchFamily="66" charset="0"/>
                  </a:rPr>
                  <a:t>(e) corrige l’activité d’une manière interactive.</a:t>
                </a:r>
                <a:endParaRPr lang="fr-FR" b="1" i="0" dirty="0">
                  <a:latin typeface="Comic Sans MS" pitchFamily="66" charset="0"/>
                </a:endParaRPr>
              </a:p>
              <a:p>
                <a:pPr marL="228600" indent="0"/>
                <a:endParaRPr lang="fr-FR" sz="800" b="0" i="0" u="none" dirty="0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i="0" noProof="0" dirty="0">
                    <a:latin typeface="Comic Sans MS" pitchFamily="66" charset="0"/>
                  </a:rPr>
                  <a:t>L’enseignant</a:t>
                </a:r>
                <a:r>
                  <a:rPr lang="fr-FR" i="0" baseline="0" noProof="0" dirty="0">
                    <a:latin typeface="Comic Sans MS" pitchFamily="66" charset="0"/>
                  </a:rPr>
                  <a:t>(e) dit :</a:t>
                </a:r>
                <a:r>
                  <a:rPr lang="fr-FR" sz="1200" b="0" i="0" u="none" dirty="0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800" b="1" i="0" u="none" dirty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</a:t>
                </a:r>
                <a:r>
                  <a:rPr lang="fr-FR" sz="1800" b="1" i="0" u="none" baseline="0" dirty="0">
                    <a:solidFill>
                      <a:schemeClr val="bg1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/>
                    <a:sym typeface="Comic Sans MS"/>
                  </a:rPr>
                  <a:t> </a:t>
                </a:r>
                <a:r>
                  <a:rPr lang="fr-FR" sz="1800" b="1" i="0" u="none" baseline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Times New Roman" panose="02020603050405020304" pitchFamily="18" charset="0"/>
                    <a:sym typeface="Calibri"/>
                  </a:rPr>
                  <a:t>Nous remplaçons la variable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’m’ par 4 et la variable ‘w’ par 1.</a:t>
                </a:r>
                <a:endParaRPr lang="fr-FR" sz="1800" b="1" i="0" dirty="0">
                  <a:solidFill>
                    <a:schemeClr val="dk1"/>
                  </a:solidFill>
                  <a:effectLst/>
                  <a:highlight>
                    <a:srgbClr val="00FFFF"/>
                  </a:highlight>
                  <a:latin typeface="Comic Sans MS" pitchFamily="66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28600" indent="0"/>
                <a:r>
                  <a:rPr lang="fr-FR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(12 + 4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fr-FR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4) - (10 + 6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fr-FR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1).</a:t>
                </a:r>
                <a:endParaRPr lang="fr-FR" sz="1800" b="1" i="0" dirty="0">
                  <a:solidFill>
                    <a:schemeClr val="dk1"/>
                  </a:solidFill>
                  <a:effectLst/>
                  <a:highlight>
                    <a:srgbClr val="00FFFF"/>
                  </a:highlight>
                  <a:latin typeface="Comic Sans MS" pitchFamily="66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28600" indent="0"/>
                <a:r>
                  <a:rPr lang="fr-FR" sz="1800" b="1" i="0" dirty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Puis,</a:t>
                </a:r>
                <a:r>
                  <a:rPr lang="fr-FR" sz="1800" b="1" i="0" baseline="0" dirty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nous calculons la valeur de l’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expression : </a:t>
                </a:r>
                <a:endParaRPr lang="fr-FR" sz="1800" b="1" i="0" dirty="0">
                  <a:solidFill>
                    <a:schemeClr val="dk1"/>
                  </a:solidFill>
                  <a:effectLst/>
                  <a:highlight>
                    <a:srgbClr val="00FFFF"/>
                  </a:highlight>
                  <a:latin typeface="Comic Sans MS" pitchFamily="66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28600" indent="0"/>
                <a:r>
                  <a:rPr lang="fr-FR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(12 + 16) - (10 + 6) = 28 - 16 =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fr-FR" sz="1800" b="1" i="0" dirty="0">
                  <a:solidFill>
                    <a:schemeClr val="dk1"/>
                  </a:solidFill>
                  <a:effectLst/>
                  <a:latin typeface="Comic Sans MS" pitchFamily="66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28600" indent="0"/>
                <a:r>
                  <a:rPr lang="fr-FR" sz="1800" b="1" i="0" dirty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Le</a:t>
                </a:r>
                <a:r>
                  <a:rPr lang="fr-FR" sz="1800" b="1" i="0" baseline="0" dirty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jardin A </a:t>
                </a:r>
                <a:r>
                  <a:rPr lang="fr-FR" sz="1800" b="1" i="0" baseline="0" dirty="0" err="1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</a:t>
                </a:r>
                <a:r>
                  <a:rPr lang="fr-FR" sz="1800" b="1" i="0" baseline="0" dirty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besoin de 12 mètres de plus que le jardin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B. »</a:t>
                </a:r>
                <a:endParaRPr lang="fr-FR" sz="1800" b="1" i="0" dirty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800" b="1" i="0" baseline="0" noProof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« 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Combien de mètres de fil de fer faut-il de plus pour le jardin A que</a:t>
                </a:r>
                <a:r>
                  <a:rPr lang="fr-FR" sz="1800" b="1" i="0" baseline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 pour le jardin B pour 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m = 4 et w = 1 ? »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</a:endParaRPr>
              </a:p>
              <a:p>
                <a:pPr marL="228600" lvl="1" indent="0">
                  <a:buSzPts val="6000"/>
                </a:pPr>
                <a:endParaRPr lang="fr-FR" sz="1800" b="0" i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corrige l’activité d’une manière interactive.</a:t>
                </a:r>
                <a:endParaRPr lang="fr-FR" b="1" i="0">
                  <a:latin typeface="Comic Sans MS" pitchFamily="66" charset="0"/>
                </a:endParaRPr>
              </a:p>
              <a:p>
                <a:pPr marL="228600" indent="0"/>
                <a:endParaRPr lang="fr-FR" sz="800" b="0" i="0" u="none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</a:t>
                </a:r>
                <a:r>
                  <a:rPr lang="fr-FR" sz="1200" b="0" i="0" u="none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800" b="1" i="0" u="none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</a:t>
                </a:r>
                <a:r>
                  <a:rPr lang="fr-FR" sz="1800" b="1" i="0" u="none" baseline="0">
                    <a:solidFill>
                      <a:schemeClr val="bg1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/>
                    <a:sym typeface="Comic Sans MS"/>
                  </a:rPr>
                  <a:t> </a:t>
                </a:r>
                <a:r>
                  <a:rPr lang="fr-FR" sz="1800" b="1" i="0" u="none" baseline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Times New Roman" panose="02020603050405020304" pitchFamily="18" charset="0"/>
                    <a:sym typeface="Calibri"/>
                  </a:rPr>
                  <a:t>Nous remplaçons la variable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’m’ par 4 et la variable ‘w’ par 1.</a:t>
                </a:r>
                <a:endParaRPr lang="fr-FR" sz="1800" b="1" i="0">
                  <a:solidFill>
                    <a:schemeClr val="dk1"/>
                  </a:solidFill>
                  <a:effectLst/>
                  <a:highlight>
                    <a:srgbClr val="00FFFF"/>
                  </a:highlight>
                  <a:latin typeface="Comic Sans MS" pitchFamily="66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28600" indent="0"/>
                <a:r>
                  <a:rPr lang="fr-FR" sz="1800" b="1" i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(12 + 4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4) - (10 + 6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1).</a:t>
                </a:r>
                <a:endParaRPr lang="fr-FR" sz="1800" b="1" i="0">
                  <a:solidFill>
                    <a:schemeClr val="dk1"/>
                  </a:solidFill>
                  <a:effectLst/>
                  <a:highlight>
                    <a:srgbClr val="00FFFF"/>
                  </a:highlight>
                  <a:latin typeface="Comic Sans MS" pitchFamily="66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28600" indent="0"/>
                <a:r>
                  <a:rPr lang="fr-FR" sz="1800" b="1" i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Puis,</a:t>
                </a:r>
                <a:r>
                  <a:rPr lang="fr-FR" sz="1800" b="1" i="0" baseline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nous calculons la valeur de l’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expression : </a:t>
                </a:r>
                <a:endParaRPr lang="fr-FR" sz="1800" b="1" i="0">
                  <a:solidFill>
                    <a:schemeClr val="dk1"/>
                  </a:solidFill>
                  <a:effectLst/>
                  <a:highlight>
                    <a:srgbClr val="00FFFF"/>
                  </a:highlight>
                  <a:latin typeface="Comic Sans MS" pitchFamily="66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28600" indent="0"/>
                <a:r>
                  <a:rPr lang="fr-FR" sz="1800" b="1" i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(12 + 16) - (10 + 6) = 28 - 16 = 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fr-FR" sz="1800" b="1" i="0">
                  <a:solidFill>
                    <a:schemeClr val="dk1"/>
                  </a:solidFill>
                  <a:effectLst/>
                  <a:latin typeface="Comic Sans MS" pitchFamily="66" charset="0"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marL="228600" indent="0"/>
                <a:r>
                  <a:rPr lang="fr-FR" sz="1800" b="1" i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Le</a:t>
                </a:r>
                <a:r>
                  <a:rPr lang="fr-FR" sz="1800" b="1" i="0" baseline="0">
                    <a:solidFill>
                      <a:schemeClr val="dk1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jardin A a besoin de 12 mètres de plus que le jardin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B.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10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757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b="1" i="0" baseline="0" noProof="0">
                    <a:latin typeface="Comic Sans MS" pitchFamily="66" charset="0"/>
                  </a:rPr>
                  <a:t>« </a:t>
                </a:r>
                <a:r>
                  <a:rPr lang="fr-FR" sz="1800" b="1" i="0" baseline="0" noProof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Calculez la valeur de l’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expression suivante pour d = 8 et m = 5. »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highlight>
                    <a:srgbClr val="00FF00"/>
                  </a:highlight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corrige l’activité d’une manière interactive.</a:t>
                </a:r>
                <a:endParaRPr lang="fr-FR" b="1" i="0">
                  <a:latin typeface="Comic Sans MS" pitchFamily="66" charset="0"/>
                </a:endParaRPr>
              </a:p>
              <a:p>
                <a:pPr marL="228600" indent="0"/>
                <a:endParaRPr lang="fr-FR" sz="800" b="0" i="0" u="none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</a:t>
                </a:r>
                <a:r>
                  <a:rPr lang="fr-FR" sz="1200" b="0" i="0" u="none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800" b="1" i="0" u="none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 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Remplacez la variable d par sa valeur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8 et 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la variable m par sa valeur 5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puis calculez.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8 + 4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 = 16 + 20 = 36.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indent="0"/>
                <a:endParaRPr lang="fr-FR" sz="1800" b="1" i="0" u="sng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b="1" i="0" baseline="0" noProof="0">
                    <a:latin typeface="Comic Sans MS" pitchFamily="66" charset="0"/>
                  </a:rPr>
                  <a:t>« </a:t>
                </a:r>
                <a:r>
                  <a:rPr lang="fr-FR" sz="1800" b="1" i="0" baseline="0" noProof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Calculez la valeur de l’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expression suivante pour d = 8 et m = 5. »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highlight>
                    <a:srgbClr val="00FF00"/>
                  </a:highlight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corrige l’activité d’une manière interactive.</a:t>
                </a:r>
                <a:endParaRPr lang="fr-FR" b="1" i="0">
                  <a:latin typeface="Comic Sans MS" pitchFamily="66" charset="0"/>
                </a:endParaRPr>
              </a:p>
              <a:p>
                <a:pPr marL="228600" indent="0"/>
                <a:endParaRPr lang="fr-FR" sz="800" b="0" i="0" u="none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</a:t>
                </a:r>
                <a:r>
                  <a:rPr lang="fr-FR" sz="1200" b="0" i="0" u="none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800" b="1" i="0" u="none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 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Remplacez la variable d par sa valeur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8 et 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la variable m par sa valeur 5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puis calculez.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8 + 4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 = 16 + 20 = 36.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indent="0"/>
                <a:endParaRPr lang="fr-FR" sz="1800" b="1" i="0" u="sng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11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747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b="1" i="0" baseline="0" noProof="0">
                    <a:latin typeface="Comic Sans MS" pitchFamily="66" charset="0"/>
                  </a:rPr>
                  <a:t>« </a:t>
                </a:r>
                <a:r>
                  <a:rPr lang="fr-FR" sz="1800" b="1" i="0" baseline="0" noProof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Calculez la valeur de l’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expression suivante pour x = 4 et y = 2. »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highlight>
                    <a:srgbClr val="00FF00"/>
                  </a:highlight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corrige l’activité d’une manière interactive.</a:t>
                </a:r>
                <a:endParaRPr lang="fr-FR" b="1" i="0">
                  <a:latin typeface="Comic Sans MS" pitchFamily="66" charset="0"/>
                </a:endParaRPr>
              </a:p>
              <a:p>
                <a:pPr marL="228600" indent="0"/>
                <a:endParaRPr lang="fr-FR" sz="800" b="0" i="0" u="none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</a:t>
                </a:r>
                <a:r>
                  <a:rPr lang="fr-FR" sz="1200" b="0" i="0" u="none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800" b="1" i="0" u="none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 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Remplacez la variable x par sa valeur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4 et 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la variable y par sa valeur 2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puis calculez.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pPr marL="228600" indent="0"/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4 – 4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2 = 12 – 8 = 4.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indent="0"/>
                <a:endParaRPr lang="fr-FR" sz="1800" b="1" i="0" u="sng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b="1" i="0" baseline="0" noProof="0">
                    <a:latin typeface="Comic Sans MS" pitchFamily="66" charset="0"/>
                  </a:rPr>
                  <a:t>« </a:t>
                </a:r>
                <a:r>
                  <a:rPr lang="fr-FR" sz="1800" b="1" i="0" baseline="0" noProof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Calculez la valeur de l’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expression suivante pour x = 4 et y = 2. »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highlight>
                    <a:srgbClr val="00FF00"/>
                  </a:highlight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corrige l’activité d’une manière interactive.</a:t>
                </a:r>
                <a:endParaRPr lang="fr-FR" b="1" i="0">
                  <a:latin typeface="Comic Sans MS" pitchFamily="66" charset="0"/>
                </a:endParaRPr>
              </a:p>
              <a:p>
                <a:pPr marL="228600" indent="0"/>
                <a:endParaRPr lang="fr-FR" sz="800" b="0" i="0" u="none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</a:t>
                </a:r>
                <a:r>
                  <a:rPr lang="fr-FR" sz="1200" b="0" i="0" u="none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800" b="1" i="0" u="none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 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Remplacez la variable x par sa valeur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4 et 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la variable y par sa valeur 2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puis calculez.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pPr marL="228600" indent="0"/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4 – 4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2 = 12 – 8 = 4.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indent="0"/>
                <a:endParaRPr lang="fr-FR" sz="1800" b="1" i="0" u="sng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12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734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 </a:t>
            </a:r>
            <a:r>
              <a:rPr lang="fr-FR" b="1" i="0" baseline="0" noProof="0">
                <a:latin typeface="Comic Sans MS" pitchFamily="66" charset="0"/>
              </a:rPr>
              <a:t>« </a:t>
            </a:r>
            <a:r>
              <a:rPr lang="fr-FR" sz="1800" b="1" i="0" baseline="0" noProof="0">
                <a:solidFill>
                  <a:schemeClr val="bg1"/>
                </a:solidFill>
                <a:latin typeface="Comic Sans MS" pitchFamily="66" charset="0"/>
                <a:sym typeface="Comic Sans MS"/>
              </a:rPr>
              <a:t>Calculez la valeur de l’</a:t>
            </a:r>
            <a:r>
              <a:rPr lang="fr-FR" sz="1800" b="1" i="0">
                <a:solidFill>
                  <a:schemeClr val="bg1"/>
                </a:solidFill>
                <a:latin typeface="Comic Sans MS" pitchFamily="66" charset="0"/>
                <a:sym typeface="Comic Sans MS"/>
              </a:rPr>
              <a:t>expression suivante pour a = 36 et b = 13. »</a:t>
            </a:r>
            <a:endParaRPr lang="fr-FR" sz="1800" b="1" i="0">
              <a:solidFill>
                <a:schemeClr val="bg1"/>
              </a:solidFill>
              <a:latin typeface="Comic Sans MS" pitchFamily="66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r-FR" sz="1800" i="0">
              <a:effectLst/>
              <a:highlight>
                <a:srgbClr val="00FF00"/>
              </a:highlight>
              <a:latin typeface="Comic Sans MS" pitchFamily="66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0"/>
            <a:r>
              <a:rPr lang="fr-FR" sz="12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12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12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12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  <a:r>
              <a:rPr lang="fr-FR" sz="12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</a:t>
            </a:r>
          </a:p>
          <a:p>
            <a:pPr marL="2286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corrige l’activité d’une manière interactive.</a:t>
            </a:r>
            <a:endParaRPr lang="fr-FR" b="1" i="0">
              <a:latin typeface="Comic Sans MS" pitchFamily="66" charset="0"/>
            </a:endParaRPr>
          </a:p>
          <a:p>
            <a:pPr marL="228600" indent="0"/>
            <a:endParaRPr lang="fr-FR" sz="800" b="0" i="0" u="none">
              <a:effectLst/>
              <a:latin typeface="Comic Sans MS" pitchFamily="66" charset="0"/>
            </a:endParaRPr>
          </a:p>
          <a:p>
            <a:pPr marL="228600" indent="0"/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</a:t>
            </a:r>
            <a:r>
              <a:rPr lang="fr-FR" sz="1200" b="0" i="0" u="none">
                <a:latin typeface="Comic Sans MS" pitchFamily="66" charset="0"/>
                <a:ea typeface="Calibri" panose="020F0502020204030204" pitchFamily="34" charset="0"/>
                <a:cs typeface="Calibri"/>
              </a:rPr>
              <a:t> </a:t>
            </a:r>
            <a:r>
              <a:rPr lang="fr-FR" sz="1800" b="1" i="0" u="none">
                <a:solidFill>
                  <a:srgbClr val="FF0000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« </a:t>
            </a:r>
            <a:r>
              <a:rPr lang="fr-FR" sz="1800" b="1" i="0">
                <a:solidFill>
                  <a:srgbClr val="FF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Remplacez la variable a par sa valeur</a:t>
            </a:r>
            <a:r>
              <a:rPr lang="fr-FR" sz="1800" b="1" i="0" baseline="0">
                <a:solidFill>
                  <a:srgbClr val="FF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36 et </a:t>
            </a:r>
            <a:r>
              <a:rPr lang="fr-FR" sz="1800" b="1" i="0">
                <a:solidFill>
                  <a:srgbClr val="FF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la variable b par sa valeur 13</a:t>
            </a:r>
            <a:r>
              <a:rPr lang="fr-FR" sz="1800" b="1" i="0" baseline="0">
                <a:solidFill>
                  <a:srgbClr val="FF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puis calculez.</a:t>
            </a:r>
            <a:r>
              <a:rPr lang="fr-FR" sz="1800" b="1" i="0">
                <a:solidFill>
                  <a:srgbClr val="FF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800" b="1" i="0">
                <a:solidFill>
                  <a:srgbClr val="FF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24 + (36 – 13) = 24 + 23 = 47. »</a:t>
            </a:r>
            <a:endParaRPr lang="fr-FR" sz="1800" b="1" i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indent="0"/>
            <a:endParaRPr lang="fr-FR" sz="1800" b="1" i="0" u="sng">
              <a:latin typeface="Comic Sans MS" pitchFamily="66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r-FR" sz="1800" i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13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312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b="1" i="0" baseline="0" noProof="0">
                    <a:latin typeface="Comic Sans MS" pitchFamily="66" charset="0"/>
                  </a:rPr>
                  <a:t>« </a:t>
                </a:r>
                <a:r>
                  <a:rPr lang="fr-FR" sz="1800" b="1" i="0" baseline="0" noProof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Calculez la valeur de l’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expression suivante pour c = 5 et f = 10. »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highlight>
                    <a:srgbClr val="00FF00"/>
                  </a:highlight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corrige l’activité d’une manière interactive.</a:t>
                </a:r>
                <a:endParaRPr lang="fr-FR" b="1" i="0">
                  <a:latin typeface="Comic Sans MS" pitchFamily="66" charset="0"/>
                </a:endParaRPr>
              </a:p>
              <a:p>
                <a:pPr marL="228600" indent="0"/>
                <a:endParaRPr lang="fr-FR" sz="800" b="0" i="0" u="none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</a:t>
                </a:r>
                <a:r>
                  <a:rPr lang="fr-FR" sz="1200" b="0" i="0" u="none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800" b="1" i="0" u="none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 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Remplacez la variable c par sa valeur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 et 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la variable f par sa valeur 10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puis calculez.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pPr marL="228600" indent="0"/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(14 – 5)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10 + 8 = 9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10 + 8 = 90 + 8 = 98.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b="1" i="0" baseline="0" noProof="0">
                    <a:latin typeface="Comic Sans MS" pitchFamily="66" charset="0"/>
                  </a:rPr>
                  <a:t>« </a:t>
                </a:r>
                <a:r>
                  <a:rPr lang="fr-FR" sz="1800" b="1" i="0" baseline="0" noProof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Calculez la valeur de l’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expression suivante pour c = 5 et f = 10. »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highlight>
                    <a:srgbClr val="00FF00"/>
                  </a:highlight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corrige l’activité d’une manière interactive.</a:t>
                </a:r>
                <a:endParaRPr lang="fr-FR" b="1" i="0">
                  <a:latin typeface="Comic Sans MS" pitchFamily="66" charset="0"/>
                </a:endParaRPr>
              </a:p>
              <a:p>
                <a:pPr marL="228600" indent="0"/>
                <a:endParaRPr lang="fr-FR" sz="800" b="0" i="0" u="none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</a:t>
                </a:r>
                <a:r>
                  <a:rPr lang="fr-FR" sz="1200" b="0" i="0" u="none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800" b="1" i="0" u="none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 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Remplacez la variable c par sa valeur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 et 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la variable f par sa valeur 10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puis calculez.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</a:p>
              <a:p>
                <a:pPr marL="228600" indent="0"/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(14 – 5)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10 + 8 = 9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10 + 8 = 90 + 8 = 98.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14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937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en-US" sz="1200" b="1">
                <a:solidFill>
                  <a:schemeClr val="bg1"/>
                </a:solidFill>
                <a:latin typeface="Comic Sans MS" panose="030F0702030302020204" pitchFamily="66" charset="0"/>
              </a:rPr>
            </a:br>
            <a:endParaRPr lang="en-US" sz="1200" b="1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15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69555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 dirty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dit : </a:t>
            </a:r>
            <a:r>
              <a:rPr lang="fr-FR" sz="1800" b="1" i="0" baseline="0" noProof="0" dirty="0">
                <a:effectLst/>
                <a:highlight>
                  <a:srgbClr val="00FFFF"/>
                </a:highlight>
                <a:latin typeface="Comic Sans MS" pitchFamily="66" charset="0"/>
                <a:cs typeface="Calibri" panose="020F0502020204030204" pitchFamily="34" charset="0"/>
              </a:rPr>
              <a:t>« </a:t>
            </a: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Maintenant,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vous savez écrire une expression algébrique et calculer sa valeur.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Revenons à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l’agriculteur.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Nous avons dit qu’il plante des orangers dans une partie de son jardin et des 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citronniers dans une autre.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800" b="1" i="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Le</a:t>
            </a:r>
            <a:r>
              <a:rPr lang="fr-FR" sz="1800" b="1" i="0" baseline="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nombre d’orangers est le double de celui des citronniers.</a:t>
            </a: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Soit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‘</a:t>
            </a: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L’ le nombre de citronniers.</a:t>
            </a:r>
            <a:endParaRPr lang="fr-FR" sz="1800" b="1" i="0" dirty="0">
              <a:effectLst/>
              <a:highlight>
                <a:srgbClr val="00FFFF"/>
              </a:highlight>
              <a:latin typeface="Comic Sans MS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Ecrivez une expression qui représente le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nombre d’orangers. »</a:t>
            </a: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r-FR" sz="1200" b="0" i="0" dirty="0">
              <a:latin typeface="Comic Sans MS" pitchFamily="66" charset="0"/>
              <a:cs typeface="Calibri" panose="020F0502020204030204" pitchFamily="34" charset="0"/>
            </a:endParaRPr>
          </a:p>
          <a:p>
            <a:pPr marL="228600" indent="0"/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12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12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</a:t>
            </a:r>
          </a:p>
          <a:p>
            <a:pPr marL="2286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corrige l’activité d’une manière interactive.</a:t>
            </a:r>
            <a:endParaRPr lang="fr-FR" b="1" i="0" dirty="0">
              <a:latin typeface="Comic Sans MS" pitchFamily="66" charset="0"/>
            </a:endParaRPr>
          </a:p>
          <a:p>
            <a:pPr marL="228600" indent="0"/>
            <a:endParaRPr lang="fr-FR" sz="800" b="0" i="0" u="none" dirty="0">
              <a:effectLst/>
              <a:latin typeface="Comic Sans MS" pitchFamily="66" charset="0"/>
            </a:endParaRPr>
          </a:p>
          <a:p>
            <a:pPr marL="228600" indent="0"/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dit </a:t>
            </a:r>
            <a:r>
              <a:rPr lang="fr-FR" sz="1200" b="0" i="0" u="none" baseline="0" noProof="0" dirty="0">
                <a:effectLst/>
                <a:latin typeface="Comic Sans MS" pitchFamily="66" charset="0"/>
              </a:rPr>
              <a:t>:</a:t>
            </a:r>
            <a:r>
              <a:rPr lang="fr-FR" sz="1200" b="0" i="0" u="none" dirty="0">
                <a:latin typeface="Comic Sans MS" pitchFamily="66" charset="0"/>
                <a:ea typeface="Calibri" panose="020F0502020204030204" pitchFamily="34" charset="0"/>
                <a:cs typeface="Calibri"/>
              </a:rPr>
              <a:t> </a:t>
            </a:r>
            <a:r>
              <a:rPr lang="fr-FR" sz="1800" b="1" i="0" u="none" dirty="0">
                <a:solidFill>
                  <a:srgbClr val="FF0000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« </a:t>
            </a:r>
            <a:r>
              <a:rPr lang="fr-FR" sz="1800" b="1" i="0" dirty="0">
                <a:latin typeface="Comic Sans MS" pitchFamily="66" charset="0"/>
              </a:rPr>
              <a:t>Nous savons que le nombre de citronniers est L. Nous savons aussi que le nombre d'orangers est le double de celui des citronniers. </a:t>
            </a:r>
          </a:p>
          <a:p>
            <a:pPr marL="228600" indent="0"/>
            <a:r>
              <a:rPr lang="fr-FR" sz="1800" b="1" i="0" dirty="0">
                <a:latin typeface="Comic Sans MS" pitchFamily="66" charset="0"/>
              </a:rPr>
              <a:t>Donc, le nombre d'orangers est égal à 2L. »</a:t>
            </a:r>
            <a:endParaRPr lang="fr-FR" sz="1800" b="1" i="0" dirty="0">
              <a:solidFill>
                <a:srgbClr val="FF0000"/>
              </a:solidFill>
              <a:effectLst/>
              <a:latin typeface="Comic Sans MS" pitchFamily="66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16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78625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 dirty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dit : </a:t>
            </a:r>
            <a:r>
              <a:rPr lang="fr-FR" sz="1200" b="1" i="0" baseline="0" noProof="0" dirty="0">
                <a:effectLst/>
                <a:highlight>
                  <a:srgbClr val="00FFFF"/>
                </a:highlight>
                <a:latin typeface="Comic Sans MS" pitchFamily="66" charset="0"/>
                <a:cs typeface="Calibri" panose="020F0502020204030204" pitchFamily="34" charset="0"/>
              </a:rPr>
              <a:t>« </a:t>
            </a:r>
            <a:r>
              <a:rPr lang="fr-FR" sz="12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L’agriculteur récolte les oranges et les citrons. </a:t>
            </a:r>
          </a:p>
          <a:p>
            <a:pPr marL="228600" indent="0"/>
            <a:r>
              <a:rPr lang="fr-FR" sz="12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Il a trouvé que la masse</a:t>
            </a:r>
            <a:r>
              <a:rPr lang="fr-FR" sz="12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des citrons récoltés est 38kg de moins que le double de la masse des oranges récoltées.</a:t>
            </a:r>
            <a:endParaRPr lang="fr-FR" sz="1200" b="1" i="0" dirty="0">
              <a:effectLst/>
              <a:highlight>
                <a:srgbClr val="00FFFF"/>
              </a:highlight>
              <a:latin typeface="Comic Sans MS" pitchFamily="66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28600" indent="0"/>
            <a:r>
              <a:rPr lang="fr-FR" sz="12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Soit ‘h’ la masse</a:t>
            </a:r>
            <a:r>
              <a:rPr lang="fr-FR" sz="12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des oranges récoltées.</a:t>
            </a:r>
            <a:endParaRPr lang="fr-FR" sz="1200" b="1" i="0" dirty="0">
              <a:effectLst/>
              <a:highlight>
                <a:srgbClr val="00FFFF"/>
              </a:highlight>
              <a:latin typeface="Comic Sans MS" pitchFamily="66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28600" indent="0"/>
            <a:r>
              <a:rPr lang="fr-FR" sz="12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Ecrivez une expression qui représente la masse des citrons récoltés. »</a:t>
            </a:r>
            <a:endParaRPr lang="fr-FR" sz="12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1000" b="0" i="0" dirty="0">
              <a:latin typeface="Comic Sans MS" pitchFamily="66" charset="0"/>
              <a:cs typeface="Calibri" panose="020F0502020204030204" pitchFamily="34" charset="0"/>
            </a:endParaRPr>
          </a:p>
          <a:p>
            <a:pPr marL="228600" indent="0"/>
            <a:r>
              <a:rPr lang="fr-FR" sz="10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10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10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10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  <a:r>
              <a:rPr lang="fr-FR" sz="10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</a:t>
            </a:r>
          </a:p>
          <a:p>
            <a:pPr marL="2286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000" i="0" noProof="0" dirty="0">
                <a:latin typeface="Comic Sans MS" pitchFamily="66" charset="0"/>
              </a:rPr>
              <a:t>L’enseignant</a:t>
            </a:r>
            <a:r>
              <a:rPr lang="fr-FR" sz="1000" i="0" baseline="0" noProof="0" dirty="0">
                <a:latin typeface="Comic Sans MS" pitchFamily="66" charset="0"/>
              </a:rPr>
              <a:t>(e) corrige l’activité d’une manière interactive.</a:t>
            </a:r>
            <a:endParaRPr lang="fr-FR" sz="1000" b="1" i="0" dirty="0">
              <a:latin typeface="Comic Sans MS" pitchFamily="66" charset="0"/>
            </a:endParaRPr>
          </a:p>
          <a:p>
            <a:pPr marL="228600" indent="0"/>
            <a:endParaRPr lang="fr-FR" sz="500" b="0" i="0" u="none" dirty="0">
              <a:effectLst/>
              <a:latin typeface="Comic Sans MS" pitchFamily="66" charset="0"/>
            </a:endParaRPr>
          </a:p>
          <a:p>
            <a:pPr marL="228600" indent="0"/>
            <a:r>
              <a:rPr lang="fr-FR" sz="1000" i="0" noProof="0" dirty="0">
                <a:latin typeface="Comic Sans MS" pitchFamily="66" charset="0"/>
              </a:rPr>
              <a:t>L’enseignant</a:t>
            </a:r>
            <a:r>
              <a:rPr lang="fr-FR" sz="1000" i="0" baseline="0" noProof="0" dirty="0">
                <a:latin typeface="Comic Sans MS" pitchFamily="66" charset="0"/>
              </a:rPr>
              <a:t>(e) dit :</a:t>
            </a:r>
            <a:r>
              <a:rPr lang="fr-FR" sz="1200" b="1" i="0" baseline="0" noProof="0" dirty="0">
                <a:solidFill>
                  <a:srgbClr val="FF0000"/>
                </a:solidFill>
                <a:effectLst/>
                <a:latin typeface="Comic Sans MS" pitchFamily="66" charset="0"/>
                <a:cs typeface="Calibri" panose="020F0502020204030204" pitchFamily="34" charset="0"/>
              </a:rPr>
              <a:t> </a:t>
            </a:r>
            <a:r>
              <a:rPr lang="fr-FR" sz="1800" b="1" i="0" u="none" dirty="0">
                <a:solidFill>
                  <a:srgbClr val="FF0000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« </a:t>
            </a:r>
            <a:r>
              <a:rPr lang="fr-FR" sz="1800" b="1" i="0" dirty="0">
                <a:solidFill>
                  <a:srgbClr val="FF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La</a:t>
            </a:r>
            <a:r>
              <a:rPr lang="fr-FR" sz="1800" b="1" i="0" baseline="0" dirty="0">
                <a:solidFill>
                  <a:srgbClr val="FF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masse des oranges récoltées est égale à h. Dons, la masse des citrons récoltés est égale à 2h-38. »</a:t>
            </a:r>
            <a:endParaRPr lang="fr-FR" i="0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17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85956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</a:t>
            </a:r>
            <a:r>
              <a:rPr lang="fr-FR" sz="1200" b="1" i="0" baseline="0" noProof="0">
                <a:solidFill>
                  <a:srgbClr val="FF0000"/>
                </a:solidFill>
                <a:effectLst/>
                <a:latin typeface="Comic Sans MS" pitchFamily="66" charset="0"/>
                <a:cs typeface="Calibri" panose="020F0502020204030204" pitchFamily="34" charset="0"/>
              </a:rPr>
              <a:t> « </a:t>
            </a:r>
            <a:r>
              <a:rPr lang="fr-FR" b="1" i="0">
                <a:latin typeface="Comic Sans MS" pitchFamily="66" charset="0"/>
              </a:rPr>
              <a:t>La masse des oranges récoltées est h. Le montant d'argent que l'agriculteur reçoit de la vente des oranges est égal à 4 500 h.</a:t>
            </a:r>
          </a:p>
          <a:p>
            <a:pPr marL="228600" indent="0"/>
            <a:r>
              <a:rPr lang="fr-FR" b="1" i="0">
                <a:latin typeface="Comic Sans MS" pitchFamily="66" charset="0"/>
              </a:rPr>
              <a:t>La masse des citrons récoltés est 2h – 38. </a:t>
            </a:r>
          </a:p>
          <a:p>
            <a:pPr marL="228600" indent="0"/>
            <a:r>
              <a:rPr lang="fr-FR" b="1" i="0">
                <a:latin typeface="Comic Sans MS" pitchFamily="66" charset="0"/>
              </a:rPr>
              <a:t>Le montant d'argent que l'agriculteur reçoit de la vente des citrons est égal à (2h - 38) × 3 750. </a:t>
            </a:r>
          </a:p>
          <a:p>
            <a:pPr marL="228600" indent="0"/>
            <a:r>
              <a:rPr lang="fr-FR" b="1" i="0">
                <a:latin typeface="Comic Sans MS" pitchFamily="66" charset="0"/>
              </a:rPr>
              <a:t>Le montant total d'argent reçu par de la vente des oranges et des citrons est égal à la somme des deux montants :</a:t>
            </a:r>
          </a:p>
          <a:p>
            <a:pPr marL="228600" indent="0"/>
            <a:r>
              <a:rPr lang="fr-FR" b="1" i="0">
                <a:latin typeface="Comic Sans MS" pitchFamily="66" charset="0"/>
              </a:rPr>
              <a:t>4 500h + 3 750 × (2h - 38). »</a:t>
            </a:r>
            <a:endParaRPr lang="fr-FR" sz="1200" b="1" i="0">
              <a:solidFill>
                <a:srgbClr val="FF0000"/>
              </a:solidFill>
              <a:effectLst/>
              <a:latin typeface="Comic Sans MS" pitchFamily="66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228600" indent="0"/>
            <a:endParaRPr lang="fr-FR" sz="1200" b="1" i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18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7143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</a:t>
                </a:r>
                <a:r>
                  <a:rPr lang="fr-FR" sz="1000" b="0" i="0" u="none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200" b="1" i="0" u="none"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 </a:t>
                </a:r>
                <a:r>
                  <a:rPr lang="fr-FR" sz="12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Maintenant, calculez le montant total reçu par l’agriculteur de la vente des citrons et des oranges récoltés</a:t>
                </a:r>
                <a:r>
                  <a:rPr lang="fr-FR" sz="1200" b="1" i="0" baseline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pour h</a:t>
                </a:r>
                <a:r>
                  <a:rPr lang="fr-FR" sz="12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= 50.”</a:t>
                </a:r>
                <a:endParaRPr lang="fr-FR" sz="12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000" b="0" i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0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0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0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0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0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000" i="0" noProof="0">
                    <a:latin typeface="Comic Sans MS" pitchFamily="66" charset="0"/>
                  </a:rPr>
                  <a:t>L’enseignant</a:t>
                </a:r>
                <a:r>
                  <a:rPr lang="fr-FR" sz="1000" i="0" baseline="0" noProof="0">
                    <a:latin typeface="Comic Sans MS" pitchFamily="66" charset="0"/>
                  </a:rPr>
                  <a:t>(e) corrige l’activité d’une manière interactive.</a:t>
                </a:r>
                <a:endParaRPr lang="fr-FR" sz="1000" b="1" i="0">
                  <a:latin typeface="Comic Sans MS" pitchFamily="66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000" b="0" i="0" u="none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sz="1000" i="0" noProof="0">
                    <a:latin typeface="Comic Sans MS" pitchFamily="66" charset="0"/>
                  </a:rPr>
                  <a:t>L’enseignant</a:t>
                </a:r>
                <a:r>
                  <a:rPr lang="fr-FR" sz="1000" i="0" baseline="0" noProof="0">
                    <a:latin typeface="Comic Sans MS" pitchFamily="66" charset="0"/>
                  </a:rPr>
                  <a:t>(e) dit :</a:t>
                </a:r>
                <a:r>
                  <a:rPr lang="fr-FR" sz="1200" b="1" i="0" baseline="0" noProof="0">
                    <a:solidFill>
                      <a:srgbClr val="FF0000"/>
                    </a:solidFill>
                    <a:effectLst/>
                    <a:latin typeface="Comic Sans MS" pitchFamily="66" charset="0"/>
                    <a:cs typeface="Calibri" panose="020F0502020204030204" pitchFamily="34" charset="0"/>
                  </a:rPr>
                  <a:t>  </a:t>
                </a:r>
                <a:r>
                  <a:rPr lang="fr-FR" sz="1800" b="1" i="0" baseline="0" noProof="0">
                    <a:solidFill>
                      <a:srgbClr val="FF0000"/>
                    </a:solidFill>
                    <a:effectLst/>
                    <a:latin typeface="Comic Sans MS" pitchFamily="66" charset="0"/>
                    <a:cs typeface="Calibri" panose="020F0502020204030204" pitchFamily="34" charset="0"/>
                  </a:rPr>
                  <a:t>« </a:t>
                </a:r>
                <a:r>
                  <a:rPr lang="fr-FR" sz="1800" b="1" i="0">
                    <a:latin typeface="Comic Sans MS" pitchFamily="66" charset="0"/>
                  </a:rPr>
                  <a:t>Le montant total reçu par l'agriculteur de la vente des oranges et des citrons récoltés est représenté par l'expression : 𝟒𝟓𝟎𝟎𝒉 + 𝟑𝟕𝟓𝟎 × (𝟐𝒉−𝟑𝟖). </a:t>
                </a:r>
              </a:p>
              <a:p>
                <a:pPr marL="228600" indent="0"/>
                <a:r>
                  <a:rPr lang="fr-FR" sz="1800" b="1" i="0">
                    <a:latin typeface="Comic Sans MS" pitchFamily="66" charset="0"/>
                  </a:rPr>
                  <a:t>Remplacez la variable h par 50 puis calculez.</a:t>
                </a:r>
                <a:endParaRPr lang="fr-FR" sz="1800" b="1" i="0">
                  <a:solidFill>
                    <a:schemeClr val="bg1"/>
                  </a:solidFill>
                  <a:effectLst/>
                  <a:latin typeface="Comic Sans MS" pitchFamily="66" charset="0"/>
                  <a:ea typeface="Times New Roman" panose="02020603050405020304" pitchFamily="18" charset="0"/>
                  <a:cs typeface="Calibri"/>
                  <a:sym typeface="Comic Sans MS"/>
                </a:endParaRPr>
              </a:p>
              <a:p>
                <a:pPr marL="228600" marR="0" indent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4 500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50 + 3750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(2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50 – 38) = 225 000 + 3750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62 = 225 000 + 232 500 = 457 500.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b="1" i="0">
                    <a:latin typeface="Comic Sans MS" pitchFamily="66" charset="0"/>
                  </a:rPr>
                  <a:t>L'agriculteur reçoit 457 500 L.L. de la vente des citrons et des oranges récoltés.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</a:t>
                </a:r>
                <a:r>
                  <a:rPr lang="fr-FR" sz="1000" b="0" i="0" u="none">
                    <a:latin typeface="Comic Sans MS" pitchFamily="66" charset="0"/>
                    <a:ea typeface="Calibri" panose="020F0502020204030204" pitchFamily="34" charset="0"/>
                    <a:cs typeface="Calibri"/>
                  </a:rPr>
                  <a:t> </a:t>
                </a:r>
                <a:r>
                  <a:rPr lang="fr-FR" sz="1200" b="1" i="0" u="none"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« </a:t>
                </a:r>
                <a:r>
                  <a:rPr lang="fr-FR" sz="12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Maintenant, calculez le montant total reçu par l’agriculteur de la vente des citrons et des oranges récoltés</a:t>
                </a:r>
                <a:r>
                  <a:rPr lang="fr-FR" sz="1200" b="1" i="0" baseline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pour h</a:t>
                </a:r>
                <a:r>
                  <a:rPr lang="fr-FR" sz="12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= 50.”</a:t>
                </a:r>
                <a:endParaRPr lang="fr-FR" sz="12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000" b="0" i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indent="0"/>
                <a:r>
                  <a:rPr lang="fr-FR" sz="10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0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0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0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10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</a:p>
              <a:p>
                <a:pPr marL="22860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000" i="0" noProof="0">
                    <a:latin typeface="Comic Sans MS" pitchFamily="66" charset="0"/>
                  </a:rPr>
                  <a:t>L’enseignant</a:t>
                </a:r>
                <a:r>
                  <a:rPr lang="fr-FR" sz="1000" i="0" baseline="0" noProof="0">
                    <a:latin typeface="Comic Sans MS" pitchFamily="66" charset="0"/>
                  </a:rPr>
                  <a:t>(e) corrige l’activité d’une manière interactive.</a:t>
                </a:r>
                <a:endParaRPr lang="fr-FR" sz="1000" b="1" i="0">
                  <a:latin typeface="Comic Sans MS" pitchFamily="66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000" b="0" i="0" u="none">
                  <a:effectLst/>
                  <a:latin typeface="Comic Sans MS" pitchFamily="66" charset="0"/>
                </a:endParaRPr>
              </a:p>
              <a:p>
                <a:pPr marL="228600" indent="0"/>
                <a:r>
                  <a:rPr lang="fr-FR" sz="1000" i="0" noProof="0">
                    <a:latin typeface="Comic Sans MS" pitchFamily="66" charset="0"/>
                  </a:rPr>
                  <a:t>L’enseignant</a:t>
                </a:r>
                <a:r>
                  <a:rPr lang="fr-FR" sz="1000" i="0" baseline="0" noProof="0">
                    <a:latin typeface="Comic Sans MS" pitchFamily="66" charset="0"/>
                  </a:rPr>
                  <a:t>(e) dit :</a:t>
                </a:r>
                <a:r>
                  <a:rPr lang="fr-FR" sz="1200" b="1" i="0" baseline="0" noProof="0">
                    <a:solidFill>
                      <a:srgbClr val="FF0000"/>
                    </a:solidFill>
                    <a:effectLst/>
                    <a:latin typeface="Comic Sans MS" pitchFamily="66" charset="0"/>
                    <a:cs typeface="Calibri" panose="020F0502020204030204" pitchFamily="34" charset="0"/>
                  </a:rPr>
                  <a:t>  </a:t>
                </a:r>
                <a:r>
                  <a:rPr lang="fr-FR" sz="1800" b="1" i="0" baseline="0" noProof="0">
                    <a:solidFill>
                      <a:srgbClr val="FF0000"/>
                    </a:solidFill>
                    <a:effectLst/>
                    <a:latin typeface="Comic Sans MS" pitchFamily="66" charset="0"/>
                    <a:cs typeface="Calibri" panose="020F0502020204030204" pitchFamily="34" charset="0"/>
                  </a:rPr>
                  <a:t>« </a:t>
                </a:r>
                <a:r>
                  <a:rPr lang="fr-FR" sz="1800" b="1" i="0">
                    <a:latin typeface="Comic Sans MS" pitchFamily="66" charset="0"/>
                  </a:rPr>
                  <a:t>Le montant total reçu par l'agriculteur de la vente des oranges et des citrons récoltés est représenté par l'expression : 𝟒𝟓𝟎𝟎𝒉 + 𝟑𝟕𝟓𝟎 × (𝟐𝒉−𝟑𝟖). </a:t>
                </a:r>
              </a:p>
              <a:p>
                <a:pPr marL="228600" indent="0"/>
                <a:r>
                  <a:rPr lang="fr-FR" sz="1800" b="1" i="0">
                    <a:latin typeface="Comic Sans MS" pitchFamily="66" charset="0"/>
                  </a:rPr>
                  <a:t>Remplacez la variable h par 50 puis calculez.</a:t>
                </a:r>
                <a:endParaRPr lang="fr-FR" sz="1800" b="1" i="0">
                  <a:solidFill>
                    <a:schemeClr val="bg1"/>
                  </a:solidFill>
                  <a:effectLst/>
                  <a:latin typeface="Comic Sans MS" pitchFamily="66" charset="0"/>
                  <a:ea typeface="Times New Roman" panose="02020603050405020304" pitchFamily="18" charset="0"/>
                  <a:cs typeface="Calibri"/>
                  <a:sym typeface="Comic Sans MS"/>
                </a:endParaRPr>
              </a:p>
              <a:p>
                <a:pPr marL="228600" marR="0" indent="0">
                  <a:lnSpc>
                    <a:spcPct val="106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4 500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50 + 3750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(2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50 – 38) = 225 000 + 3750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62 = 225 000 + 232 500 = 457 500.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b="1" i="0">
                    <a:latin typeface="Comic Sans MS" pitchFamily="66" charset="0"/>
                  </a:rPr>
                  <a:t>L'agriculteur reçoit 457 500 L.L. de la vente des citrons et des oranges récoltés.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19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7206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b="1" i="0" baseline="0" noProof="0">
                    <a:latin typeface="Comic Sans MS" pitchFamily="66" charset="0"/>
                  </a:rPr>
                  <a:t>« </a:t>
                </a:r>
                <a:r>
                  <a:rPr lang="fr-FR" sz="1200" b="1" i="0" baseline="0" noProof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A la fin de cette séance, l’élève doit devenir capable de calculer </a:t>
                </a:r>
                <a14:m>
                  <m:oMath xmlns:m="http://schemas.openxmlformats.org/officeDocument/2006/math"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𝐚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+ 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𝐩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𝐛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1200" b="1" i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et </a:t>
                </a:r>
                <a14:m>
                  <m:oMath xmlns:m="http://schemas.openxmlformats.org/officeDocument/2006/math"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𝐚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– 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× </m:t>
                    </m:r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𝐛</m:t>
                    </m:r>
                  </m:oMath>
                </a14:m>
                <a:r>
                  <a:rPr lang="fr-FR" sz="1200" b="1" i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; </a:t>
                </a:r>
                <a14:m>
                  <m:oMath xmlns:m="http://schemas.openxmlformats.org/officeDocument/2006/math"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𝐧</m:t>
                    </m:r>
                  </m:oMath>
                </a14:m>
                <a:r>
                  <a:rPr lang="fr-FR" sz="1200" b="1" i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 et </a:t>
                </a:r>
                <a14:m>
                  <m:oMath xmlns:m="http://schemas.openxmlformats.org/officeDocument/2006/math">
                    <m:r>
                      <a:rPr lang="fr-FR" sz="1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𝐩</m:t>
                    </m:r>
                  </m:oMath>
                </a14:m>
                <a:r>
                  <a:rPr lang="fr-FR" sz="1200" b="1" i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 étant positifs et en chiffres. »</a:t>
                </a: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b="1" i="0" baseline="0" noProof="0">
                    <a:latin typeface="Comic Sans MS" pitchFamily="66" charset="0"/>
                  </a:rPr>
                  <a:t>« </a:t>
                </a:r>
                <a:r>
                  <a:rPr lang="fr-FR" sz="1200" b="1" i="0" baseline="0" noProof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A la fin de cette séance, l’élève doit devenir capable de calculer </a:t>
                </a:r>
                <a:r>
                  <a:rPr lang="fr-FR" sz="1200" b="1" i="0" dirty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𝐧 × 𝐚 + 𝐩 × 𝐛 </a:t>
                </a:r>
                <a:r>
                  <a:rPr lang="fr-FR" sz="1200" b="1" i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et </a:t>
                </a:r>
                <a:r>
                  <a:rPr lang="fr-FR" sz="1200" b="1" i="0" dirty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𝐧 × 𝐚 – 𝐧 × 𝐛</a:t>
                </a:r>
                <a:r>
                  <a:rPr lang="fr-FR" sz="1200" b="1" i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; </a:t>
                </a:r>
                <a:r>
                  <a:rPr lang="fr-FR" sz="1200" b="1" i="0" dirty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𝐧</a:t>
                </a:r>
                <a:r>
                  <a:rPr lang="fr-FR" sz="1200" b="1" i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 et </a:t>
                </a:r>
                <a:r>
                  <a:rPr lang="fr-FR" sz="1200" b="1" i="0" dirty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</a:rPr>
                  <a:t>𝐩</a:t>
                </a:r>
                <a:r>
                  <a:rPr lang="fr-FR" sz="1200" b="1" i="0">
                    <a:solidFill>
                      <a:schemeClr val="accent1">
                        <a:lumMod val="50000"/>
                      </a:schemeClr>
                    </a:solidFill>
                    <a:latin typeface="Comic Sans MS" pitchFamily="66" charset="0"/>
                  </a:rPr>
                  <a:t> étant positifs et en chiffres. »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2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1630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en-US" sz="1200" b="1">
                <a:solidFill>
                  <a:schemeClr val="bg1"/>
                </a:solidFill>
                <a:latin typeface="Comic Sans MS" panose="030F0702030302020204" pitchFamily="66" charset="0"/>
              </a:rPr>
            </a:br>
            <a:endParaRPr lang="en-US" sz="1200" b="1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20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69555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</a:t>
            </a:r>
            <a:r>
              <a:rPr lang="fr-FR" sz="800" b="1" i="0" baseline="0" noProof="0">
                <a:effectLst/>
                <a:highlight>
                  <a:srgbClr val="00FFFF"/>
                </a:highlight>
                <a:latin typeface="Comic Sans MS" pitchFamily="66" charset="0"/>
                <a:cs typeface="Calibri" panose="020F0502020204030204" pitchFamily="34" charset="0"/>
              </a:rPr>
              <a:t> « </a:t>
            </a:r>
            <a:r>
              <a:rPr lang="fr-FR" sz="1800" b="1" i="0" baseline="0" noProof="0">
                <a:effectLst/>
                <a:highlight>
                  <a:srgbClr val="00FFFF"/>
                </a:highlight>
                <a:latin typeface="Comic Sans MS" pitchFamily="66" charset="0"/>
                <a:cs typeface="Arial" panose="020B0604020202020204" pitchFamily="34" charset="0"/>
              </a:rPr>
              <a:t>Maintenant que nous sommes arrivés à la fin de notre leçon, voici un petit rappel de ce que nous avons appris.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228600" indent="0"/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Dans ce chapitre, nous avons appris à :</a:t>
            </a:r>
            <a:endParaRPr lang="fr-FR" sz="1800" b="1" i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lvl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Utiliser une variable pour représenter une valeur inconnue.</a:t>
            </a:r>
          </a:p>
          <a:p>
            <a:pPr marL="228600" marR="0" lvl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Ecrire une expression algébrique en utilisant des variables.</a:t>
            </a:r>
          </a:p>
          <a:p>
            <a:pPr marL="228600" marR="0" lvl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Différencier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expression numérique et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expression algébrique.</a:t>
            </a:r>
          </a:p>
          <a:p>
            <a:pPr marL="228600" marR="0" lvl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Exprimer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le pé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rimètre et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l’aire d’une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figure en utilisant des variables.</a:t>
            </a:r>
          </a:p>
          <a:p>
            <a:pPr marL="228600" marR="0" lvl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Utiliser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la propriété de la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distributivité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 de la multiplication par rapport à l’a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ddition et la soustraction pour simplifier des expressions algébriques.</a:t>
            </a:r>
          </a:p>
          <a:p>
            <a:pPr marL="228600" marR="0" lvl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Calculer la valeur numérique d’une expression algébrique.</a:t>
            </a:r>
          </a:p>
          <a:p>
            <a:pPr marL="228600" marR="0" lvl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fr-FR" sz="1800" b="1" i="0">
              <a:effectLst/>
              <a:highlight>
                <a:srgbClr val="00FFFF"/>
              </a:highlight>
              <a:latin typeface="Comic Sans MS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Et rappelons-nous également d’une autre compétence que nous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 avons apprise.</a:t>
            </a:r>
            <a:endParaRPr lang="fr-FR" sz="1800" b="1" i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Nous avons appris à </a:t>
            </a:r>
            <a:r>
              <a:rPr lang="fr-FR" sz="1800" b="1" i="0" spc="70">
                <a:solidFill>
                  <a:srgbClr val="000000"/>
                </a:solidFill>
                <a:effectLst/>
                <a:highlight>
                  <a:srgbClr val="00FF00"/>
                </a:highlight>
                <a:latin typeface="Comic Sans MS" pitchFamily="66" charset="0"/>
                <a:ea typeface="Calibri" panose="020F0502020204030204" pitchFamily="34" charset="0"/>
              </a:rPr>
              <a:t>interrompre l’escalade de nos émotions.</a:t>
            </a:r>
            <a:r>
              <a:rPr lang="fr-FR" sz="1800" b="1" i="0" spc="0" baseline="0">
                <a:solidFill>
                  <a:schemeClr val="dk1"/>
                </a:solidFill>
                <a:effectLst/>
                <a:highlight>
                  <a:srgbClr val="00FFFF"/>
                </a:highlight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 Cela nous aidera à nous calmer et à mieux apprendre. »</a:t>
            </a:r>
            <a:endParaRPr lang="fr-FR" sz="1800" b="1" i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fr-FR" sz="1200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algn="r">
                <a:buSzPts val="1200"/>
              </a:pPr>
              <a:t>21</a:t>
            </a:fld>
            <a:endParaRPr lang="fr-FR" sz="120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73746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66813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br>
              <a:rPr lang="en-US" sz="1200" b="1">
                <a:solidFill>
                  <a:schemeClr val="bg1"/>
                </a:solidFill>
                <a:latin typeface="Comic Sans MS" panose="030F0702030302020204" pitchFamily="66" charset="0"/>
              </a:rPr>
            </a:br>
            <a:endParaRPr lang="en-US" sz="1200" b="1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22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67916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</a:t>
            </a:r>
            <a:r>
              <a:rPr lang="fr-FR" sz="800" b="1" i="0" baseline="0" noProof="0">
                <a:effectLst/>
                <a:highlight>
                  <a:srgbClr val="00FFFF"/>
                </a:highlight>
                <a:latin typeface="Comic Sans MS" pitchFamily="66" charset="0"/>
                <a:cs typeface="Calibri" panose="020F0502020204030204" pitchFamily="34" charset="0"/>
              </a:rPr>
              <a:t> « </a:t>
            </a:r>
            <a:r>
              <a:rPr lang="fr-FR" sz="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Choisissez</a:t>
            </a:r>
            <a:r>
              <a:rPr lang="fr-FR" sz="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la bonne réponse.</a:t>
            </a:r>
            <a:r>
              <a:rPr lang="fr-FR" sz="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228600" indent="0"/>
            <a:r>
              <a:rPr lang="fr-FR" sz="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Quelle expression algébrique représente sept de moins que le double de m ? »</a:t>
            </a:r>
          </a:p>
          <a:p>
            <a:pPr marL="228600" indent="0"/>
            <a:endParaRPr lang="fr-FR" sz="800" b="0" i="0">
              <a:latin typeface="Comic Sans MS" pitchFamily="66" charset="0"/>
              <a:cs typeface="Calibri" panose="020F0502020204030204" pitchFamily="34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</a:t>
            </a:r>
            <a:endParaRPr lang="fr-FR" sz="600" b="1" i="0" u="sng">
              <a:latin typeface="Comic Sans MS" pitchFamily="66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r-FR" sz="1800" i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23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9105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 </a:t>
            </a:r>
            <a:r>
              <a:rPr lang="fr-FR" sz="1200" b="1" i="0" u="none" baseline="0" noProof="0">
                <a:latin typeface="Comic Sans MS" pitchFamily="66" charset="0"/>
                <a:cs typeface="Calibri"/>
              </a:rPr>
              <a:t>« </a:t>
            </a:r>
            <a:r>
              <a:rPr lang="fr-FR" sz="7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Quelle</a:t>
            </a:r>
            <a:r>
              <a:rPr lang="fr-FR" sz="7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expression algébrique représente le périmètre d’un rectangle dont la longueur est b et la largeur est 3 cm de moins que la moitié de la longueur ? »</a:t>
            </a:r>
          </a:p>
          <a:p>
            <a:pPr marL="228600" indent="0"/>
            <a:endParaRPr lang="fr-FR" sz="700" b="0" i="0">
              <a:latin typeface="Comic Sans MS" pitchFamily="66" charset="0"/>
              <a:cs typeface="Calibri" panose="020F0502020204030204" pitchFamily="34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</a:t>
            </a:r>
            <a:endParaRPr lang="fr-FR" sz="500" b="1" i="0" u="sng">
              <a:latin typeface="Comic Sans MS" pitchFamily="66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600" b="1" i="0" u="sng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24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5781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 </a:t>
            </a:r>
            <a:r>
              <a:rPr lang="fr-FR" sz="1200" b="1" i="0" u="none" baseline="0" noProof="0">
                <a:latin typeface="Comic Sans MS" pitchFamily="66" charset="0"/>
                <a:cs typeface="Calibri"/>
              </a:rPr>
              <a:t>« </a:t>
            </a:r>
            <a:r>
              <a:rPr lang="fr-FR" sz="7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Quelle</a:t>
            </a:r>
            <a:r>
              <a:rPr lang="fr-FR" sz="7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expression algébrique est égale à 3 (m - 6) ? »</a:t>
            </a:r>
          </a:p>
          <a:p>
            <a:pPr marL="228600" indent="0"/>
            <a:endParaRPr lang="fr-FR" sz="700" b="0" i="0">
              <a:latin typeface="Comic Sans MS" pitchFamily="66" charset="0"/>
              <a:cs typeface="Calibri" panose="020F0502020204030204" pitchFamily="34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</a:t>
            </a:r>
            <a:endParaRPr lang="fr-FR" sz="500" b="1" i="0" u="sng">
              <a:latin typeface="Comic Sans MS" pitchFamily="66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endParaRPr kumimoji="0" lang="en-US" sz="8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omic Sans MS" panose="030F0702030302020204" pitchFamily="66" charset="0"/>
              <a:cs typeface="Calibri"/>
              <a:sym typeface="Calibri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US" sz="400" b="1" u="sng"/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25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7305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7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Calculez la valeur numérique de : 𝟑𝒅 + 𝟏𝟓 ÷ 𝒆 pour d = 2 et e = 3.</a:t>
                </a:r>
                <a:r>
                  <a:rPr lang="fr-FR" sz="700" b="1" i="0" baseline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 »</a:t>
                </a:r>
              </a:p>
              <a:p>
                <a:pPr marL="228600" indent="0"/>
                <a:endParaRPr lang="fr-FR" sz="700" b="0" i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  <a:endParaRPr lang="fr-FR" sz="500" b="1" i="0" u="sng">
                  <a:latin typeface="Comic Sans MS" pitchFamily="66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600" b="0" i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fr-FR" sz="800" i="0" noProof="0">
                    <a:latin typeface="Comic Sans MS" pitchFamily="66" charset="0"/>
                  </a:rPr>
                  <a:t>L’enseignant</a:t>
                </a:r>
                <a:r>
                  <a:rPr lang="fr-FR" sz="800" i="0" baseline="0" noProof="0">
                    <a:latin typeface="Comic Sans MS" pitchFamily="66" charset="0"/>
                  </a:rPr>
                  <a:t>(e) dit : </a:t>
                </a:r>
                <a:r>
                  <a:rPr lang="fr-FR" sz="800" b="1" i="0" baseline="0" noProof="0">
                    <a:effectLst/>
                    <a:latin typeface="Comic Sans MS" pitchFamily="66" charset="0"/>
                    <a:cs typeface="Arial" panose="020B0604020202020204" pitchFamily="34" charset="0"/>
                  </a:rPr>
                  <a:t>« </a:t>
                </a:r>
                <a:r>
                  <a:rPr lang="fr-FR" sz="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Arial" panose="020B0604020202020204" pitchFamily="34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fr-FR" sz="800" b="1" i="0" dirty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</m:oMath>
                </a14:m>
                <a:r>
                  <a:rPr lang="fr-FR" sz="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Arial" panose="020B0604020202020204" pitchFamily="34" charset="0"/>
                  </a:rPr>
                  <a:t> 2 + 15 </a:t>
                </a:r>
                <a14:m>
                  <m:oMath xmlns:m="http://schemas.openxmlformats.org/officeDocument/2006/math">
                    <m:r>
                      <a:rPr lang="fr-FR" sz="8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fr-FR" sz="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Arial" panose="020B0604020202020204" pitchFamily="34" charset="0"/>
                  </a:rPr>
                  <a:t> 3 = 6 + 5 = 11. Selon les règles de priorité opératoire,</a:t>
                </a:r>
                <a:r>
                  <a:rPr lang="fr-FR" sz="800" b="1" i="0" baseline="0">
                    <a:effectLst/>
                    <a:latin typeface="Comic Sans MS" pitchFamily="66" charset="0"/>
                    <a:ea typeface="Calibri" panose="020F0502020204030204" pitchFamily="34" charset="0"/>
                    <a:cs typeface="Arial" panose="020B0604020202020204" pitchFamily="34" charset="0"/>
                  </a:rPr>
                  <a:t> nous commençons par la multiplication et la division puis nous additionnons de gauche à droite.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indent="0"/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7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Calculez la valeur numérique de : 𝟑𝒅 + 𝟏𝟓 ÷ 𝒆 pour d = 2 et e = 3.</a:t>
                </a:r>
                <a:r>
                  <a:rPr lang="fr-FR" sz="700" b="1" i="0" baseline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 »</a:t>
                </a:r>
              </a:p>
              <a:p>
                <a:pPr marL="228600" indent="0"/>
                <a:endParaRPr lang="fr-FR" sz="700" b="0" i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</a:t>
                </a:r>
                <a:endParaRPr lang="fr-FR" sz="500" b="1" i="0" u="sng">
                  <a:latin typeface="Comic Sans MS" pitchFamily="66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600" b="0" i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fr-FR" sz="800" i="0" noProof="0">
                    <a:latin typeface="Comic Sans MS" pitchFamily="66" charset="0"/>
                  </a:rPr>
                  <a:t>L’enseignant</a:t>
                </a:r>
                <a:r>
                  <a:rPr lang="fr-FR" sz="800" i="0" baseline="0" noProof="0">
                    <a:latin typeface="Comic Sans MS" pitchFamily="66" charset="0"/>
                  </a:rPr>
                  <a:t>(e) dit : </a:t>
                </a:r>
                <a:r>
                  <a:rPr lang="fr-FR" sz="800" b="1" i="0" baseline="0" noProof="0">
                    <a:effectLst/>
                    <a:latin typeface="Comic Sans MS" pitchFamily="66" charset="0"/>
                    <a:cs typeface="Arial" panose="020B0604020202020204" pitchFamily="34" charset="0"/>
                  </a:rPr>
                  <a:t>« </a:t>
                </a:r>
                <a:r>
                  <a:rPr lang="fr-FR" sz="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Arial" panose="020B0604020202020204" pitchFamily="34" charset="0"/>
                  </a:rPr>
                  <a:t>3 </a:t>
                </a:r>
                <a:r>
                  <a:rPr lang="fr-FR" sz="800" b="1" i="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×</a:t>
                </a:r>
                <a:r>
                  <a:rPr lang="fr-FR" sz="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Arial" panose="020B0604020202020204" pitchFamily="34" charset="0"/>
                  </a:rPr>
                  <a:t> 2 + 15 </a:t>
                </a:r>
                <a:r>
                  <a:rPr lang="fr-FR" sz="8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÷</a:t>
                </a:r>
                <a:r>
                  <a:rPr lang="fr-FR" sz="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Arial" panose="020B0604020202020204" pitchFamily="34" charset="0"/>
                  </a:rPr>
                  <a:t> 3 = 6 + 5 = 11. Selon les règles de priorité opératoire,</a:t>
                </a:r>
                <a:r>
                  <a:rPr lang="fr-FR" sz="800" b="1" i="0" baseline="0">
                    <a:effectLst/>
                    <a:latin typeface="Comic Sans MS" pitchFamily="66" charset="0"/>
                    <a:ea typeface="Calibri" panose="020F0502020204030204" pitchFamily="34" charset="0"/>
                    <a:cs typeface="Arial" panose="020B0604020202020204" pitchFamily="34" charset="0"/>
                  </a:rPr>
                  <a:t> nous commençons par la multiplication et la division puis nous additionnons de gauche à droite. »</a:t>
                </a:r>
                <a:endParaRPr lang="fr-FR" sz="18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26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23587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Ecrivez une expression algébrique qui représente la mesure de l’angle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7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700" b="1" i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𝐰𝐎𝐲</m:t>
                        </m:r>
                      </m:e>
                    </m:acc>
                  </m:oMath>
                </a14:m>
                <a:r>
                  <a:rPr lang="fr-FR" sz="700" b="1" i="0">
                    <a:solidFill>
                      <a:schemeClr val="bg2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en fonction de g sachant</a:t>
                </a:r>
                <a:r>
                  <a:rPr lang="fr-FR" sz="700" b="1" i="0" baseline="0">
                    <a:solidFill>
                      <a:schemeClr val="bg2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que :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7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700" b="1" i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𝐱</m:t>
                        </m:r>
                        <m:r>
                          <a:rPr lang="fr-FR" sz="700" b="1" i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𝐎𝐲</m:t>
                        </m:r>
                      </m:e>
                    </m:acc>
                    <m:r>
                      <a:rPr lang="fr-FR" sz="7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fr-FR" sz="7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𝟓𝐠</m:t>
                    </m:r>
                    <m:r>
                      <a:rPr lang="fr-FR" sz="7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7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fr-FR" sz="7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)°</m:t>
                    </m:r>
                  </m:oMath>
                </a14:m>
                <a:r>
                  <a:rPr lang="fr-FR" sz="700" b="1" i="0">
                    <a:solidFill>
                      <a:schemeClr val="bg2"/>
                    </a:solidFill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et</a:t>
                </a:r>
                <a:r>
                  <a:rPr lang="fr-FR" sz="700" b="1" i="0">
                    <a:solidFill>
                      <a:schemeClr val="bg2"/>
                    </a:solidFill>
                    <a:latin typeface="Comic Sans MS" pitchFamily="66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7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700" b="1" i="0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𝐱𝐎𝐰</m:t>
                        </m:r>
                      </m:e>
                    </m:acc>
                    <m:r>
                      <a:rPr lang="fr-FR" sz="7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7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𝟕𝟎</m:t>
                    </m:r>
                    <m:r>
                      <a:rPr lang="fr-FR" sz="7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fr-FR" sz="5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. »</a:t>
                </a:r>
              </a:p>
              <a:p>
                <a:pPr marL="228600" indent="0"/>
                <a:endParaRPr lang="fr-FR" sz="700" b="0" i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endParaRPr lang="fr-FR" sz="500" b="1" i="0" u="sng"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Ecrivez une expression algébrique qui représente la mesure de l’angle </a:t>
                </a:r>
                <a:r>
                  <a:rPr lang="fr-FR" sz="7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(𝐰𝐎𝐲) ̂</a:t>
                </a:r>
                <a:r>
                  <a:rPr lang="fr-FR" sz="700" b="1" i="0">
                    <a:solidFill>
                      <a:schemeClr val="bg2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en fonction de g sachant</a:t>
                </a:r>
                <a:r>
                  <a:rPr lang="fr-FR" sz="700" b="1" i="0" baseline="0">
                    <a:solidFill>
                      <a:schemeClr val="bg2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que :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7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(𝐱𝐎𝐲) ̂=(𝟓𝐠+𝟐)°</a:t>
                </a:r>
                <a:r>
                  <a:rPr lang="fr-FR" sz="700" b="1" i="0">
                    <a:solidFill>
                      <a:schemeClr val="bg2"/>
                    </a:solidFill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et</a:t>
                </a:r>
                <a:r>
                  <a:rPr lang="fr-FR" sz="700" b="1" i="0">
                    <a:solidFill>
                      <a:schemeClr val="bg2"/>
                    </a:solidFill>
                    <a:latin typeface="Comic Sans MS" pitchFamily="66" charset="0"/>
                    <a:cs typeface="Calibri" panose="020F0502020204030204" pitchFamily="34" charset="0"/>
                  </a:rPr>
                  <a:t> </a:t>
                </a:r>
                <a:r>
                  <a:rPr lang="fr-FR" sz="700" b="1" i="0">
                    <a:solidFill>
                      <a:schemeClr val="accent1">
                        <a:lumMod val="50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(𝐱𝐎𝐰) ̂=𝟕𝟎°</a:t>
                </a:r>
                <a:r>
                  <a:rPr lang="fr-FR" sz="5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. »</a:t>
                </a:r>
              </a:p>
              <a:p>
                <a:pPr marL="228600" indent="0"/>
                <a:endParaRPr lang="fr-FR" sz="700" b="0" i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  <a:endParaRPr lang="fr-FR" sz="500" b="1" i="0" u="sng">
                  <a:latin typeface="Comic Sans MS" pitchFamily="66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27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5601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 </a:t>
            </a:r>
            <a:r>
              <a:rPr lang="fr-FR" sz="1200" b="1" i="0" u="none" baseline="0" noProof="0">
                <a:latin typeface="Comic Sans MS" pitchFamily="66" charset="0"/>
                <a:cs typeface="Calibri"/>
              </a:rPr>
              <a:t>« Ecrivez une expression algébrique qui représente la longueur du segment [AB] en fonction de d et k sachant que </a:t>
            </a:r>
            <a:r>
              <a:rPr lang="fr-FR" sz="800" b="1" i="0">
                <a:solidFill>
                  <a:schemeClr val="bg2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AC = 12 + d and BC = 6k</a:t>
            </a:r>
            <a:r>
              <a:rPr lang="fr-FR" sz="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. »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800" b="0" i="0" u="none" strike="noStrike" cap="none" noProof="0">
              <a:solidFill>
                <a:schemeClr val="dk1"/>
              </a:solidFill>
              <a:latin typeface="Comic Sans MS" pitchFamily="66" charset="0"/>
              <a:ea typeface="Calibri"/>
              <a:cs typeface="Calibri"/>
              <a:sym typeface="Calibri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  <a:endParaRPr lang="fr-FR" sz="500" b="1" i="0" u="sng">
              <a:latin typeface="Comic Sans MS" pitchFamily="66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ct val="100000"/>
              <a:buFont typeface="+mj-lt"/>
              <a:buNone/>
              <a:tabLst/>
              <a:defRPr/>
            </a:pPr>
            <a:endParaRPr kumimoji="0" lang="fr-FR" sz="800" b="1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omic Sans MS" panose="030F0702030302020204" pitchFamily="66" charset="0"/>
              <a:cs typeface="Calibri"/>
              <a:sym typeface="Calibri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300" b="1" i="0" u="sng">
              <a:latin typeface="Comic Sans MS" pitchFamily="66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600" b="1" i="0" u="sng">
              <a:latin typeface="Comic Sans MS" pitchFamily="66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r-FR" sz="1800" i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28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76046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b="1" i="0">
                    <a:latin typeface="Comic Sans MS" pitchFamily="66" charset="0"/>
                  </a:rPr>
                  <a:t>Indiquez si l'énoncé est vrai ou faux.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>
                    <a:latin typeface="Comic Sans MS" pitchFamily="66" charset="0"/>
                  </a:rPr>
                  <a:t>𝟐𝒃 + 𝟖 = 𝟐𝟎, pour 𝒃 = 𝟔.</a:t>
                </a:r>
                <a:r>
                  <a:rPr lang="fr-FR" sz="8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noProof="0">
                  <a:solidFill>
                    <a:schemeClr val="dk1"/>
                  </a:solidFill>
                  <a:latin typeface="Comic Sans MS" pitchFamily="66" charset="0"/>
                  <a:ea typeface="Calibri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baseline="0" noProof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i="0" noProof="0">
                    <a:latin typeface="Comic Sans MS" pitchFamily="66" charset="0"/>
                  </a:rPr>
                  <a:t>L’enseignant</a:t>
                </a:r>
                <a:r>
                  <a:rPr lang="fr-FR" sz="800" i="0" baseline="0" noProof="0">
                    <a:latin typeface="Comic Sans MS" pitchFamily="66" charset="0"/>
                  </a:rPr>
                  <a:t>(e) dit : </a:t>
                </a:r>
                <a:r>
                  <a:rPr lang="fr-FR" sz="800" b="1" i="0" u="none" baseline="0" noProof="0">
                    <a:latin typeface="Comic Sans MS" pitchFamily="66" charset="0"/>
                    <a:cs typeface="Calibri"/>
                  </a:rPr>
                  <a:t>« 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Remplacez la variable b par le nombre 6.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14:m>
                  <m:oMath xmlns:m="http://schemas.openxmlformats.org/officeDocument/2006/math">
                    <m:r>
                      <a:rPr lang="fr-FR" sz="800" b="1" i="0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6 + 8 = 12 + 8 = 20. </a:t>
                </a:r>
                <a:r>
                  <a:rPr lang="fr-FR" sz="800" b="1">
                    <a:latin typeface="Comic Sans MS" pitchFamily="66" charset="0"/>
                  </a:rPr>
                  <a:t>L’énoncé 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est vrai. »</a:t>
                </a:r>
                <a:endParaRPr lang="fr-FR" sz="800" b="1" i="0" u="sng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b="1" i="0">
                    <a:latin typeface="Comic Sans MS" pitchFamily="66" charset="0"/>
                  </a:rPr>
                  <a:t>Indiquez si l'énoncé est vrai ou faux.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>
                    <a:latin typeface="Comic Sans MS" pitchFamily="66" charset="0"/>
                  </a:rPr>
                  <a:t>𝟐𝒃 + 𝟖 = 𝟐𝟎, pour 𝒃 = 𝟔.</a:t>
                </a:r>
                <a:r>
                  <a:rPr lang="fr-FR" sz="8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noProof="0">
                  <a:solidFill>
                    <a:schemeClr val="dk1"/>
                  </a:solidFill>
                  <a:latin typeface="Comic Sans MS" pitchFamily="66" charset="0"/>
                  <a:ea typeface="Calibri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baseline="0" noProof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i="0" noProof="0">
                    <a:latin typeface="Comic Sans MS" pitchFamily="66" charset="0"/>
                  </a:rPr>
                  <a:t>L’enseignant</a:t>
                </a:r>
                <a:r>
                  <a:rPr lang="fr-FR" sz="800" i="0" baseline="0" noProof="0">
                    <a:latin typeface="Comic Sans MS" pitchFamily="66" charset="0"/>
                  </a:rPr>
                  <a:t>(e) dit : </a:t>
                </a:r>
                <a:r>
                  <a:rPr lang="fr-FR" sz="800" b="1" i="0" u="none" baseline="0" noProof="0">
                    <a:latin typeface="Comic Sans MS" pitchFamily="66" charset="0"/>
                    <a:cs typeface="Calibri"/>
                  </a:rPr>
                  <a:t>« 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Remplacez la variable b par le nombre 6.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 </a:t>
                </a:r>
                <a:r>
                  <a:rPr lang="fr-FR" sz="800" b="1" i="0" dirty="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6 + 8 = 12 + 8 = 20. </a:t>
                </a:r>
                <a:r>
                  <a:rPr lang="fr-FR" sz="800" b="1">
                    <a:latin typeface="Comic Sans MS" pitchFamily="66" charset="0"/>
                  </a:rPr>
                  <a:t>L’énoncé 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est vrai. »</a:t>
                </a:r>
                <a:endParaRPr lang="fr-FR" sz="800" b="1" i="0" u="sng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29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350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66813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3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8164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b="1" i="0">
                    <a:latin typeface="Comic Sans MS" pitchFamily="66" charset="0"/>
                  </a:rPr>
                  <a:t>Indiquez si l'énoncé est vrai ou faux.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>
                    <a:latin typeface="Comic Sans MS" pitchFamily="66" charset="0"/>
                  </a:rPr>
                  <a:t>𝟐𝒃 + 𝟖 = 𝟐𝟎, pour 𝒃 = 𝟔.</a:t>
                </a:r>
                <a:r>
                  <a:rPr lang="fr-FR" sz="8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noProof="0">
                  <a:solidFill>
                    <a:schemeClr val="dk1"/>
                  </a:solidFill>
                  <a:latin typeface="Comic Sans MS" pitchFamily="66" charset="0"/>
                  <a:ea typeface="Calibri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baseline="0" noProof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i="0" noProof="0">
                    <a:latin typeface="Comic Sans MS" pitchFamily="66" charset="0"/>
                  </a:rPr>
                  <a:t>L’enseignant</a:t>
                </a:r>
                <a:r>
                  <a:rPr lang="fr-FR" sz="800" i="0" baseline="0" noProof="0">
                    <a:latin typeface="Comic Sans MS" pitchFamily="66" charset="0"/>
                  </a:rPr>
                  <a:t>(e) dit : </a:t>
                </a:r>
                <a:r>
                  <a:rPr lang="fr-FR" sz="800" b="1" i="0" u="none" baseline="0" noProof="0">
                    <a:latin typeface="Comic Sans MS" pitchFamily="66" charset="0"/>
                    <a:cs typeface="Calibri"/>
                  </a:rPr>
                  <a:t>« 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Remplacez la variable w par 2 et la variable m par 8.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14:m>
                  <m:oMath xmlns:m="http://schemas.openxmlformats.org/officeDocument/2006/math">
                    <m:r>
                      <a:rPr lang="fr-FR" sz="800" b="1" i="0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2 + 4 </a:t>
                </a:r>
                <a14:m>
                  <m:oMath xmlns:m="http://schemas.openxmlformats.org/officeDocument/2006/math">
                    <m:r>
                      <a:rPr lang="fr-FR" sz="800" b="1" i="0" dirty="0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</m:oMath>
                </a14:m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8 = 6 + 32 = 38. </a:t>
                </a:r>
                <a:r>
                  <a:rPr lang="fr-FR" sz="800" b="1">
                    <a:latin typeface="Comic Sans MS" pitchFamily="66" charset="0"/>
                  </a:rPr>
                  <a:t>L’énoncé 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est faux.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indent="0"/>
                <a:endParaRPr lang="fr-FR" sz="1800" b="1" i="0" u="sng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b="1" i="0">
                    <a:latin typeface="Comic Sans MS" pitchFamily="66" charset="0"/>
                  </a:rPr>
                  <a:t>Indiquez si l'énoncé est vrai ou faux.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>
                    <a:latin typeface="Comic Sans MS" pitchFamily="66" charset="0"/>
                  </a:rPr>
                  <a:t>𝟐𝒃 + 𝟖 = 𝟐𝟎, pour 𝒃 = 𝟔.</a:t>
                </a:r>
                <a:r>
                  <a:rPr lang="fr-FR" sz="800" b="1" i="0">
                    <a:effectLst/>
                    <a:highlight>
                      <a:srgbClr val="00FFFF"/>
                    </a:highlight>
                    <a:latin typeface="Comic Sans MS" pitchFamily="66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noProof="0">
                  <a:solidFill>
                    <a:schemeClr val="dk1"/>
                  </a:solidFill>
                  <a:latin typeface="Comic Sans MS" pitchFamily="66" charset="0"/>
                  <a:ea typeface="Calibri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baseline="0" noProof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i="0" noProof="0">
                    <a:latin typeface="Comic Sans MS" pitchFamily="66" charset="0"/>
                  </a:rPr>
                  <a:t>L’enseignant</a:t>
                </a:r>
                <a:r>
                  <a:rPr lang="fr-FR" sz="800" i="0" baseline="0" noProof="0">
                    <a:latin typeface="Comic Sans MS" pitchFamily="66" charset="0"/>
                  </a:rPr>
                  <a:t>(e) dit : </a:t>
                </a:r>
                <a:r>
                  <a:rPr lang="fr-FR" sz="800" b="1" i="0" u="none" baseline="0" noProof="0">
                    <a:latin typeface="Comic Sans MS" pitchFamily="66" charset="0"/>
                    <a:cs typeface="Calibri"/>
                  </a:rPr>
                  <a:t>« 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Remplacez la variable w par 2 et la variable m par 8.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 </a:t>
                </a:r>
                <a:r>
                  <a:rPr lang="fr-FR" sz="800" b="1" i="0" dirty="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2 + 4 </a:t>
                </a:r>
                <a:r>
                  <a:rPr lang="fr-FR" sz="800" b="1" i="0" dirty="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×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8 = 6 + 32 = 38. </a:t>
                </a:r>
                <a:r>
                  <a:rPr lang="fr-FR" sz="800" b="1">
                    <a:latin typeface="Comic Sans MS" pitchFamily="66" charset="0"/>
                  </a:rPr>
                  <a:t>L’énoncé </a:t>
                </a:r>
                <a:r>
                  <a:rPr lang="fr-FR" sz="800" b="1" i="0">
                    <a:solidFill>
                      <a:srgbClr val="000000"/>
                    </a:solidFill>
                    <a:effectLst/>
                    <a:latin typeface="Comic Sans MS" pitchFamily="66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est faux.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indent="0"/>
                <a:endParaRPr lang="fr-FR" sz="1800" b="1" i="0" u="sng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30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4310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 </a:t>
            </a:r>
            <a:r>
              <a:rPr lang="fr-FR" sz="1200" b="1" i="0" u="none" baseline="0" noProof="0">
                <a:latin typeface="Comic Sans MS" pitchFamily="66" charset="0"/>
                <a:cs typeface="Calibri"/>
              </a:rPr>
              <a:t>« </a:t>
            </a:r>
            <a:r>
              <a:rPr lang="fr-FR" b="1" i="0">
                <a:latin typeface="Comic Sans MS" pitchFamily="66" charset="0"/>
              </a:rPr>
              <a:t>Indiquez si l'énoncé est vrai ou faux. 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>
                <a:latin typeface="Comic Sans MS" pitchFamily="66" charset="0"/>
              </a:rPr>
              <a:t>L’aire d’un carré de côté m est égale à 𝟒𝒎.</a:t>
            </a:r>
            <a:r>
              <a:rPr lang="fr-FR" sz="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 »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800" b="0" i="0" u="none" strike="noStrike" cap="none" noProof="0">
              <a:solidFill>
                <a:schemeClr val="dk1"/>
              </a:solidFill>
              <a:latin typeface="Comic Sans MS" pitchFamily="66" charset="0"/>
              <a:ea typeface="Calibri"/>
              <a:cs typeface="Calibri"/>
              <a:sym typeface="Calibri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800" b="0" i="0" u="none" strike="noStrike" cap="none" baseline="0" noProof="0">
              <a:solidFill>
                <a:schemeClr val="dk1"/>
              </a:solidFill>
              <a:latin typeface="Comic Sans MS" pitchFamily="66" charset="0"/>
              <a:cs typeface="Calibri"/>
              <a:sym typeface="Calibri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i="0" noProof="0">
                <a:latin typeface="Comic Sans MS" pitchFamily="66" charset="0"/>
              </a:rPr>
              <a:t>L’enseignant</a:t>
            </a:r>
            <a:r>
              <a:rPr lang="fr-FR" sz="800" i="0" baseline="0" noProof="0">
                <a:latin typeface="Comic Sans MS" pitchFamily="66" charset="0"/>
              </a:rPr>
              <a:t>(e) dit : </a:t>
            </a:r>
            <a:r>
              <a:rPr lang="fr-FR" sz="800" b="1" i="0" u="none" baseline="0" noProof="0">
                <a:latin typeface="Comic Sans MS" pitchFamily="66" charset="0"/>
                <a:cs typeface="Calibri"/>
              </a:rPr>
              <a:t>« </a:t>
            </a:r>
            <a:r>
              <a:rPr lang="fr-FR" sz="800" b="1">
                <a:latin typeface="Comic Sans MS" pitchFamily="66" charset="0"/>
              </a:rPr>
              <a:t>L'aire d'un carré est le produit de la longueur de ses deux côtés.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b="1">
                <a:latin typeface="Comic Sans MS" pitchFamily="66" charset="0"/>
              </a:rPr>
              <a:t>Ainsi, l'aire d'un carré de côté m est m × m ou </a:t>
            </a:r>
            <a:r>
              <a:rPr lang="fr-FR" sz="800" b="1">
                <a:solidFill>
                  <a:srgbClr val="00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sz="800" b="1" baseline="30000">
                <a:solidFill>
                  <a:srgbClr val="000000"/>
                </a:solidFill>
                <a:effectLst/>
                <a:latin typeface="Comic Sans MS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800" b="1" i="0" u="none" strike="noStrike" cap="none">
                <a:solidFill>
                  <a:schemeClr val="dk1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.</a:t>
            </a:r>
            <a:r>
              <a:rPr lang="fr-FR" sz="800" b="1">
                <a:latin typeface="Comic Sans MS" pitchFamily="66" charset="0"/>
              </a:rPr>
              <a:t> 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b="1">
                <a:latin typeface="Comic Sans MS" pitchFamily="66" charset="0"/>
              </a:rPr>
              <a:t>L’énoncé est faux puisque 4m est le périmètre du carré. »</a:t>
            </a:r>
            <a:endParaRPr lang="fr-FR" sz="180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r-FR" sz="180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31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0712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 </a:t>
            </a:r>
            <a:r>
              <a:rPr lang="fr-FR" sz="1200" b="1" i="0" u="none" baseline="0" noProof="0">
                <a:latin typeface="Comic Sans MS" pitchFamily="66" charset="0"/>
                <a:cs typeface="Calibri"/>
              </a:rPr>
              <a:t>« </a:t>
            </a:r>
            <a:r>
              <a:rPr lang="fr-FR" b="1" i="0">
                <a:latin typeface="Comic Sans MS" pitchFamily="66" charset="0"/>
              </a:rPr>
              <a:t>Indiquez si l'énoncé est vrai ou faux.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>
                <a:latin typeface="Comic Sans MS" pitchFamily="66" charset="0"/>
              </a:rPr>
              <a:t>Le périmètre d’un triangle équilatéral de côté 𝒌−𝟓 est 𝟑(𝒌−𝟓). »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800" b="0" i="0" u="none" strike="noStrike" cap="none" noProof="0">
              <a:solidFill>
                <a:schemeClr val="dk1"/>
              </a:solidFill>
              <a:latin typeface="Comic Sans MS" pitchFamily="66" charset="0"/>
              <a:ea typeface="Calibri"/>
              <a:cs typeface="Calibri"/>
              <a:sym typeface="Calibri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800" b="0" i="0" u="none" strike="noStrike" cap="none" baseline="0" noProof="0">
              <a:solidFill>
                <a:schemeClr val="dk1"/>
              </a:solidFill>
              <a:latin typeface="Comic Sans MS" pitchFamily="66" charset="0"/>
              <a:cs typeface="Calibri"/>
              <a:sym typeface="Calibri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i="0" noProof="0">
                <a:latin typeface="Comic Sans MS" pitchFamily="66" charset="0"/>
              </a:rPr>
              <a:t>L’enseignant</a:t>
            </a:r>
            <a:r>
              <a:rPr lang="fr-FR" sz="800" i="0" baseline="0" noProof="0">
                <a:latin typeface="Comic Sans MS" pitchFamily="66" charset="0"/>
              </a:rPr>
              <a:t>(e) dit : </a:t>
            </a:r>
            <a:r>
              <a:rPr lang="fr-FR" sz="800" b="1" i="0" u="none" baseline="0" noProof="0">
                <a:latin typeface="Comic Sans MS" pitchFamily="66" charset="0"/>
                <a:cs typeface="Calibri"/>
              </a:rPr>
              <a:t>« </a:t>
            </a:r>
            <a:r>
              <a:rPr lang="fr-FR" b="1">
                <a:latin typeface="Comic Sans MS" pitchFamily="66" charset="0"/>
              </a:rPr>
              <a:t>Le périmètre d'un triangle est la somme des longueurs de ses 3 côtés. 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>
                <a:latin typeface="Comic Sans MS" pitchFamily="66" charset="0"/>
              </a:rPr>
              <a:t>C'est un triangle équilatéral et il a les 3 côtés égaux, donc son périmètre est égal à la longueur d'un côté multiplié par 3. 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>
                <a:latin typeface="Comic Sans MS" pitchFamily="66" charset="0"/>
              </a:rPr>
              <a:t>L’énoncé est vrai. »</a:t>
            </a:r>
            <a:endParaRPr lang="fr-FR" sz="1200" b="1">
              <a:solidFill>
                <a:schemeClr val="bg1"/>
              </a:solidFill>
              <a:effectLst/>
              <a:latin typeface="Comic Sans MS" pitchFamily="66" charset="0"/>
              <a:sym typeface="Comic Sans MS"/>
            </a:endParaRPr>
          </a:p>
          <a:p>
            <a:pPr marL="228600" indent="0"/>
            <a:endParaRPr lang="fr-FR" sz="1800" b="1" u="sng">
              <a:latin typeface="Comic Sans MS" pitchFamily="66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r-FR" sz="180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fr-FR" sz="180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32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8156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b="1" i="0">
                    <a:latin typeface="Comic Sans MS" pitchFamily="66" charset="0"/>
                  </a:rPr>
                  <a:t>Indiquez si l'énoncé est vrai ou faux.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noProof="0">
                  <a:solidFill>
                    <a:schemeClr val="dk1"/>
                  </a:solidFill>
                  <a:latin typeface="Comic Sans MS" pitchFamily="66" charset="0"/>
                  <a:ea typeface="Calibri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baseline="0" noProof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i="0" noProof="0">
                    <a:latin typeface="Comic Sans MS" pitchFamily="66" charset="0"/>
                  </a:rPr>
                  <a:t>L’enseignant</a:t>
                </a:r>
                <a:r>
                  <a:rPr lang="fr-FR" sz="800" i="0" baseline="0" noProof="0">
                    <a:latin typeface="Comic Sans MS" pitchFamily="66" charset="0"/>
                  </a:rPr>
                  <a:t>(e) dit : </a:t>
                </a:r>
                <a:r>
                  <a:rPr lang="fr-FR" sz="8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1200" b="1" i="0" u="none" baseline="0" noProof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cs typeface="Calibri" panose="020F0502020204030204" pitchFamily="34" charset="0"/>
                  </a:rPr>
                  <a:t>Nous pouvons utiliser la propriété de la distributivité de la multiplication par rapport à l’addition pour simplifier une expression algébrique.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 est multiplié par z et par 8. Donc, l’expression sera équivalente</a:t>
                </a:r>
                <a:r>
                  <a:rPr lang="fr-FR" sz="1200" b="1" i="0" baseline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à 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 fois z plus 12 fois 8.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12z + 12 </a:t>
                </a:r>
                <a14:m>
                  <m:oMath xmlns:m="http://schemas.openxmlformats.org/officeDocument/2006/math">
                    <m:r>
                      <a:rPr lang="fr-FR" sz="1200" b="1" i="0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8 = 12z + 96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L’énoncé est faux. »</a:t>
                </a:r>
                <a:endParaRPr lang="fr-FR" sz="12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b="1" i="0">
                    <a:latin typeface="Comic Sans MS" pitchFamily="66" charset="0"/>
                  </a:rPr>
                  <a:t>Indiquez si l'énoncé est vrai ou faux.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noProof="0">
                  <a:solidFill>
                    <a:schemeClr val="dk1"/>
                  </a:solidFill>
                  <a:latin typeface="Comic Sans MS" pitchFamily="66" charset="0"/>
                  <a:ea typeface="Calibri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8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8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800" b="0" i="0" u="none" strike="noStrike" cap="none" baseline="0" noProof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800" i="0" noProof="0">
                    <a:latin typeface="Comic Sans MS" pitchFamily="66" charset="0"/>
                  </a:rPr>
                  <a:t>L’enseignant</a:t>
                </a:r>
                <a:r>
                  <a:rPr lang="fr-FR" sz="800" i="0" baseline="0" noProof="0">
                    <a:latin typeface="Comic Sans MS" pitchFamily="66" charset="0"/>
                  </a:rPr>
                  <a:t>(e) dit : </a:t>
                </a:r>
                <a:r>
                  <a:rPr lang="fr-FR" sz="8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1200" b="1" i="0" u="none" baseline="0" noProof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cs typeface="Calibri" panose="020F0502020204030204" pitchFamily="34" charset="0"/>
                  </a:rPr>
                  <a:t>Nous pouvons utiliser la propriété de la distributivité de la multiplication par rapport à l’addition pour simplifier une expression algébrique.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 est multiplié par z et par 8. Donc, l’expression sera équivalente</a:t>
                </a:r>
                <a:r>
                  <a:rPr lang="fr-FR" sz="1200" b="1" i="0" baseline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à 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 fois z plus 12 fois 8.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12z + 12 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8 = 12z + 96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L’énoncé est faux. »</a:t>
                </a:r>
                <a:endParaRPr lang="fr-FR" sz="1200" b="1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33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6518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 </a:t>
            </a:r>
            <a:r>
              <a:rPr lang="fr-FR" sz="1200" b="1" i="0" u="none" baseline="0" noProof="0">
                <a:latin typeface="Comic Sans MS" pitchFamily="66" charset="0"/>
                <a:cs typeface="Calibri"/>
              </a:rPr>
              <a:t>« </a:t>
            </a:r>
            <a:r>
              <a:rPr lang="fr-FR" b="1" i="0">
                <a:latin typeface="Comic Sans MS" pitchFamily="66" charset="0"/>
              </a:rPr>
              <a:t>Pendant les vacances d'été, Saeed a travaillé dans une usine pour emballer des marchandises puis dans une station de lavage de voitures. 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>
                <a:latin typeface="Comic Sans MS" pitchFamily="66" charset="0"/>
              </a:rPr>
              <a:t>Saeed a touché 18 000 L.L. par heure pour emballer les marchandises et 12 000 L.L. pour laver chaque voiture. 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>
                <a:latin typeface="Comic Sans MS" pitchFamily="66" charset="0"/>
              </a:rPr>
              <a:t>Sachant que Saeed a travaillé h heures dans l'usine à emballer des marchandises</a:t>
            </a:r>
            <a:r>
              <a:rPr lang="fr-FR" b="1" i="0" baseline="0">
                <a:latin typeface="Comic Sans MS" pitchFamily="66" charset="0"/>
              </a:rPr>
              <a:t> et</a:t>
            </a:r>
            <a:r>
              <a:rPr lang="fr-FR" b="1" i="0">
                <a:latin typeface="Comic Sans MS" pitchFamily="66" charset="0"/>
              </a:rPr>
              <a:t> ensuite lavé c voitures, quelle somme d'argent a-t-il touchée ? 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>
                <a:latin typeface="Comic Sans MS" pitchFamily="66" charset="0"/>
              </a:rPr>
              <a:t>Écrivez une expression algébrique en fonction de h et de c.</a:t>
            </a:r>
            <a:r>
              <a:rPr lang="fr-FR" sz="1800" b="1" i="0">
                <a:effectLst/>
                <a:latin typeface="Comic Sans MS" pitchFamily="66" charset="0"/>
                <a:cs typeface="Calibri" panose="020F0502020204030204" pitchFamily="34" charset="0"/>
              </a:rPr>
              <a:t> »</a:t>
            </a:r>
            <a:endParaRPr lang="fr-FR" sz="1800" b="1" i="0">
              <a:latin typeface="Comic Sans MS" pitchFamily="66" charset="0"/>
              <a:cs typeface="Calibri" panose="020F0502020204030204" pitchFamily="34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800" b="0" i="0" u="none" strike="noStrike" cap="none" noProof="0">
              <a:solidFill>
                <a:schemeClr val="dk1"/>
              </a:solidFill>
              <a:latin typeface="Comic Sans MS" pitchFamily="66" charset="0"/>
              <a:ea typeface="Calibri"/>
              <a:cs typeface="Calibri"/>
              <a:sym typeface="Calibri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800" b="0" i="0" u="none" strike="noStrike" cap="none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800" b="0" i="0" u="none" strike="noStrike" cap="none" baseline="0" noProof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34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07568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 dirty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 dirty="0">
                    <a:latin typeface="Comic Sans MS" pitchFamily="66" charset="0"/>
                  </a:rPr>
                  <a:t>L’enseignant</a:t>
                </a:r>
                <a:r>
                  <a:rPr lang="fr-FR" i="0" baseline="0" noProof="0" dirty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 dirty="0">
                    <a:latin typeface="Comic Sans MS" pitchFamily="66" charset="0"/>
                    <a:cs typeface="Calibri"/>
                  </a:rPr>
                  <a:t>« Ecrivez une expression algébrique qui représente le périmètre du pentagone puis calculez le périmètre pour n = 14</a:t>
                </a:r>
                <a:r>
                  <a:rPr lang="fr-FR" b="1" i="0" dirty="0">
                    <a:latin typeface="Comic Sans MS" pitchFamily="66" charset="0"/>
                  </a:rPr>
                  <a:t>. »</a:t>
                </a:r>
                <a:endParaRPr kumimoji="0" lang="fr-F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omic Sans MS" panose="030F0702030302020204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 dirty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0" i="0" u="none" strike="noStrike" cap="none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 u="none" strike="noStrike" cap="none" baseline="0" noProof="0" dirty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 dirty="0">
                    <a:latin typeface="Comic Sans MS" pitchFamily="66" charset="0"/>
                  </a:rPr>
                  <a:t>L’enseignant</a:t>
                </a:r>
                <a:r>
                  <a:rPr lang="fr-FR" i="0" baseline="0" noProof="0" dirty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 dirty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1200" b="1" i="0" u="none" baseline="0" noProof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cs typeface="Calibri" panose="020F0502020204030204" pitchFamily="34" charset="0"/>
                  </a:rPr>
                  <a:t>C’est un pentagone qui a les 5 côtés égaux.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Son périmètre est égal à</a:t>
                </a:r>
                <a:r>
                  <a:rPr lang="fr-FR" sz="1200" b="1" i="0" baseline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la longueur d’un </a:t>
                </a:r>
                <a:r>
                  <a:rPr lang="fr-FR" sz="1200" b="1" i="0" u="none" baseline="0" noProof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cs typeface="Calibri" panose="020F0502020204030204" pitchFamily="34" charset="0"/>
                  </a:rPr>
                  <a:t>côté multipliée par 5</a:t>
                </a:r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C’est 5 </a:t>
                </a:r>
                <a14:m>
                  <m:oMath xmlns:m="http://schemas.openxmlformats.org/officeDocument/2006/math">
                    <m:r>
                      <a:rPr lang="fr-FR" sz="1200" b="1" i="0" dirty="0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(n - 5) = 5n - 25.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Pour calculer la valeur de l’expression, nous remplaçons la variable n par sa valeur 14.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fr-FR" sz="1200" b="1" i="0" dirty="0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200" b="1" i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14 – 25 = 70 – 25 = 45 unités</a:t>
                </a:r>
                <a:r>
                  <a:rPr lang="fr-FR" sz="1200" b="1" i="0" baseline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1200" b="1" i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ou </a:t>
                </a:r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14:m>
                  <m:oMath xmlns:m="http://schemas.openxmlformats.org/officeDocument/2006/math">
                    <m:r>
                      <a:rPr lang="fr-FR" sz="1200" b="1" i="0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(n - 5) = 5 </a:t>
                </a:r>
                <a14:m>
                  <m:oMath xmlns:m="http://schemas.openxmlformats.org/officeDocument/2006/math">
                    <m:r>
                      <a:rPr lang="fr-FR" sz="1200" b="1" i="0" dirty="0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(14 - 5) = 5 </a:t>
                </a:r>
                <a14:m>
                  <m:oMath xmlns:m="http://schemas.openxmlformats.org/officeDocument/2006/math">
                    <m:r>
                      <a:rPr lang="fr-FR" sz="1200" b="1" i="0" dirty="0" smtClean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9 = 45 unités. »</a:t>
                </a:r>
                <a:endParaRPr lang="fr-FR" sz="1200" b="1" i="0" dirty="0">
                  <a:effectLst/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 dirty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indent="0"/>
                <a:endParaRPr lang="fr-FR" sz="1800" b="1" i="0" u="sng" dirty="0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 dirty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Ecrivez une expression algébrique qui représente le périmètre du pentagone puis calculez le périmètre pour n = 14</a:t>
                </a:r>
                <a:r>
                  <a:rPr lang="fr-FR" b="1" i="0">
                    <a:latin typeface="Comic Sans MS" pitchFamily="66" charset="0"/>
                  </a:rPr>
                  <a:t>. »</a:t>
                </a:r>
                <a:endParaRPr kumimoji="0" lang="fr-FR" sz="1200" b="1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omic Sans MS" panose="030F0702030302020204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 u="none" strike="noStrike" cap="none" baseline="0" noProof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1200" b="1" i="0" u="none" baseline="0" noProof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cs typeface="Calibri" panose="020F0502020204030204" pitchFamily="34" charset="0"/>
                  </a:rPr>
                  <a:t>C’est un pentagone qui a les 5 côtés égaux.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Son périmètre est égal à</a:t>
                </a:r>
                <a:r>
                  <a:rPr lang="fr-FR" sz="1200" b="1" i="0" baseline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la longueur d’un </a:t>
                </a:r>
                <a:r>
                  <a:rPr lang="fr-FR" sz="1200" b="1" i="0" u="none" baseline="0" noProof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cs typeface="Calibri" panose="020F0502020204030204" pitchFamily="34" charset="0"/>
                  </a:rPr>
                  <a:t>côté multipliée par 5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C’est 5 </a:t>
                </a:r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(n - 5) = 5n - 25. 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Pour calculer la valeur de l’expression, nous remplaçons la variable n par sa valeur 14.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1" i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:r>
                  <a:rPr lang="fr-FR" sz="1200" b="1" i="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200" b="1" i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14 – 25 = 70 – 25 = 45 unités</a:t>
                </a:r>
                <a:r>
                  <a:rPr lang="fr-FR" sz="1200" b="1" i="0" baseline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fr-FR" sz="1200" b="1" i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ou 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5 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(n - 5) = 5 </a:t>
                </a:r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(14 - 5) = 5 </a:t>
                </a:r>
                <a:r>
                  <a:rPr lang="fr-FR" sz="1200" b="1" i="0" dirty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200" b="1" i="0">
                    <a:solidFill>
                      <a:srgbClr val="000000"/>
                    </a:solidFill>
                    <a:effectLst/>
                    <a:highlight>
                      <a:srgbClr val="00FFFF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9 = 45 unités. »</a:t>
                </a:r>
                <a:endParaRPr lang="fr-FR" sz="1200" b="1" i="0">
                  <a:effectLst/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>
                  <a:solidFill>
                    <a:schemeClr val="bg1"/>
                  </a:solidFill>
                  <a:effectLst/>
                  <a:latin typeface="Comic Sans MS" pitchFamily="66" charset="0"/>
                  <a:sym typeface="Comic Sans MS"/>
                </a:endParaRPr>
              </a:p>
              <a:p>
                <a:pPr marL="228600" indent="0"/>
                <a:endParaRPr lang="fr-FR" sz="1800" b="1" i="0" u="sng">
                  <a:latin typeface="Comic Sans MS" pitchFamily="66" charset="0"/>
                </a:endParaRPr>
              </a:p>
              <a:p>
                <a:pPr marL="228600" marR="0" indent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35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23578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 dirty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 dirty="0">
                    <a:latin typeface="Comic Sans MS" pitchFamily="66" charset="0"/>
                  </a:rPr>
                  <a:t>L’enseignant</a:t>
                </a:r>
                <a:r>
                  <a:rPr lang="fr-FR" i="0" baseline="0" noProof="0" dirty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 dirty="0">
                    <a:latin typeface="Comic Sans MS" pitchFamily="66" charset="0"/>
                    <a:cs typeface="Calibri"/>
                  </a:rPr>
                  <a:t>« S</a:t>
                </a:r>
                <a:r>
                  <a:rPr lang="fr-FR" sz="1800" b="1" i="0" dirty="0" err="1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aeed</a:t>
                </a:r>
                <a:r>
                  <a:rPr lang="fr-FR" sz="1800" b="1" i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</a:t>
                </a:r>
                <a:r>
                  <a:rPr lang="fr-FR" sz="1800" b="1" i="0" baseline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travaillé</a:t>
                </a:r>
                <a:r>
                  <a:rPr lang="fr-FR" sz="1800" b="1" i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25 heures</a:t>
                </a:r>
                <a:r>
                  <a:rPr lang="fr-FR" sz="1800" b="1" i="0" baseline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dans une usine à emballer des marchandises et a lavé 1</a:t>
                </a:r>
                <a:r>
                  <a:rPr lang="fr-FR" sz="1800" b="1" i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8 voitures, quelle somme d’argent a-t-il</a:t>
                </a:r>
                <a:r>
                  <a:rPr lang="fr-FR" sz="1800" b="1" i="0" baseline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touchée en tout ?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800" i="0" dirty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0" i="0" u="none" strike="noStrike" cap="none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 u="none" strike="noStrike" cap="none" baseline="0" noProof="0" dirty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i="0" noProof="0" dirty="0">
                    <a:latin typeface="Comic Sans MS" pitchFamily="66" charset="0"/>
                  </a:rPr>
                  <a:t>L’enseignant</a:t>
                </a:r>
                <a:r>
                  <a:rPr lang="fr-FR" sz="1800" i="0" baseline="0" noProof="0" dirty="0">
                    <a:latin typeface="Comic Sans MS" pitchFamily="66" charset="0"/>
                  </a:rPr>
                  <a:t>(e) dit : </a:t>
                </a:r>
                <a:r>
                  <a:rPr lang="fr-FR" sz="1800" b="1" i="0" u="none" baseline="0" noProof="0" dirty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1800" b="1" i="0" u="none" baseline="0" noProof="0" dirty="0">
                    <a:solidFill>
                      <a:srgbClr val="FF0000"/>
                    </a:solidFill>
                    <a:effectLst/>
                    <a:latin typeface="Comic Sans MS" pitchFamily="66" charset="0"/>
                    <a:cs typeface="Calibri" panose="020F0502020204030204" pitchFamily="34" charset="0"/>
                  </a:rPr>
                  <a:t>L’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expression 18 000 h + 12 000 c représente la somme d’argent que Saeed a touché pour h heures de</a:t>
                </a:r>
                <a:r>
                  <a:rPr lang="fr-FR" sz="1800" b="1" i="0" baseline="0" dirty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travail et pour le lavage de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c voitures.</a:t>
                </a:r>
                <a:endParaRPr lang="fr-FR" sz="1800" b="1" i="0" dirty="0">
                  <a:solidFill>
                    <a:schemeClr val="dk1"/>
                  </a:solidFill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b="1" i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Pour calculer</a:t>
                </a:r>
                <a:r>
                  <a:rPr lang="fr-FR" sz="1800" b="1" i="0" baseline="0" dirty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la valeur numérique de l’expression, nous remplaçons la variable h par 25 et la variable c par 18.</a:t>
                </a:r>
                <a:endParaRPr lang="fr-FR" sz="1800" b="1" i="0" baseline="0" dirty="0">
                  <a:solidFill>
                    <a:srgbClr val="FF0000"/>
                  </a:solidFill>
                  <a:effectLst/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18 000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25 + 12 000 </a:t>
                </a:r>
                <a14:m>
                  <m:oMath xmlns:m="http://schemas.openxmlformats.org/officeDocument/2006/math">
                    <m:r>
                      <a:rPr lang="fr-FR" sz="1800" b="1" i="0" dirty="0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×</m:t>
                    </m:r>
                  </m:oMath>
                </a14:m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18 = 450 000 + 216 000 = 666 000.</a:t>
                </a:r>
                <a:endParaRPr lang="fr-FR" sz="1800" b="1" i="0" dirty="0">
                  <a:solidFill>
                    <a:srgbClr val="FF0000"/>
                  </a:solidFill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b="1" i="0" dirty="0">
                    <a:effectLst/>
                    <a:highlight>
                      <a:srgbClr val="00FF00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Saeed a reçu 666 000 L.L. »</a:t>
                </a:r>
                <a:endParaRPr lang="fr-FR" sz="1800" i="0" dirty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sz="1200" b="1" i="0" u="none" baseline="0" noProof="0">
                    <a:latin typeface="Comic Sans MS" pitchFamily="66" charset="0"/>
                    <a:cs typeface="Calibri"/>
                  </a:rPr>
                  <a:t>« S</a:t>
                </a:r>
                <a:r>
                  <a:rPr lang="fr-FR" sz="1800" b="1" i="0" err="1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aeed</a:t>
                </a:r>
                <a:r>
                  <a:rPr lang="fr-FR" sz="1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</a:t>
                </a:r>
                <a:r>
                  <a:rPr lang="fr-FR" sz="1800" b="1" i="0" baseline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travaillé</a:t>
                </a:r>
                <a:r>
                  <a:rPr lang="fr-FR" sz="1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25 heures</a:t>
                </a:r>
                <a:r>
                  <a:rPr lang="fr-FR" sz="1800" b="1" i="0" baseline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dans une usine à emballer des marchandises et a lavé 1</a:t>
                </a:r>
                <a:r>
                  <a:rPr lang="fr-FR" sz="1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8 voitures, quelle somme d’argent a-t-il</a:t>
                </a:r>
                <a:r>
                  <a:rPr lang="fr-FR" sz="1800" b="1" i="0" baseline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touchée en tout ?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 u="none" strike="noStrike" cap="none" baseline="0" noProof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i="0" noProof="0">
                    <a:latin typeface="Comic Sans MS" pitchFamily="66" charset="0"/>
                  </a:rPr>
                  <a:t>L’enseignant</a:t>
                </a:r>
                <a:r>
                  <a:rPr lang="fr-FR" sz="1800" i="0" baseline="0" noProof="0">
                    <a:latin typeface="Comic Sans MS" pitchFamily="66" charset="0"/>
                  </a:rPr>
                  <a:t>(e) dit : </a:t>
                </a:r>
                <a:r>
                  <a:rPr lang="fr-FR" sz="18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1800" b="1" i="0" u="none" baseline="0" noProof="0">
                    <a:solidFill>
                      <a:srgbClr val="FF0000"/>
                    </a:solidFill>
                    <a:effectLst/>
                    <a:latin typeface="Comic Sans MS" pitchFamily="66" charset="0"/>
                    <a:cs typeface="Calibri" panose="020F0502020204030204" pitchFamily="34" charset="0"/>
                  </a:rPr>
                  <a:t>L’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expression 18 000 h + 12 000 c représente la somme d’argent que Saeed a touché pour h heures de</a:t>
                </a:r>
                <a:r>
                  <a:rPr lang="fr-FR" sz="1800" b="1" i="0" baseline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travail et pour le lavage de 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c voitures.</a:t>
                </a:r>
                <a:endParaRPr lang="fr-FR" sz="1800" b="1" i="0">
                  <a:solidFill>
                    <a:schemeClr val="dk1"/>
                  </a:solidFill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b="1" i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Pour calculer</a:t>
                </a:r>
                <a:r>
                  <a:rPr lang="fr-FR" sz="1800" b="1" i="0" baseline="0"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la valeur numérique de l’expression, nous remplaçons la variable h par 25 et la variable c par 18.</a:t>
                </a:r>
                <a:endParaRPr lang="fr-FR" sz="1800" b="1" i="0" baseline="0">
                  <a:solidFill>
                    <a:srgbClr val="FF0000"/>
                  </a:solidFill>
                  <a:effectLst/>
                  <a:latin typeface="Comic Sans MS" pitchFamily="66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18 000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25 + 12 000 </a:t>
                </a:r>
                <a:r>
                  <a:rPr lang="fr-FR" sz="1800" b="1" i="0" dirty="0">
                    <a:solidFill>
                      <a:srgbClr val="FF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×</a:t>
                </a:r>
                <a:r>
                  <a:rPr lang="fr-FR" sz="1800" b="1" i="0">
                    <a:solidFill>
                      <a:srgbClr val="FF0000"/>
                    </a:solidFill>
                    <a:effectLst/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 18 = 450 000 + 216 000 = 666 000.</a:t>
                </a:r>
                <a:endParaRPr lang="fr-FR" sz="1800" b="1" i="0">
                  <a:solidFill>
                    <a:srgbClr val="FF0000"/>
                  </a:solidFill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b="1" i="0">
                    <a:effectLst/>
                    <a:highlight>
                      <a:srgbClr val="00FF00"/>
                    </a:highlight>
                    <a:latin typeface="Comic Sans MS" pitchFamily="66" charset="0"/>
                    <a:ea typeface="Calibri" panose="020F0502020204030204" pitchFamily="34" charset="0"/>
                    <a:cs typeface="Calibri" panose="020F0502020204030204" pitchFamily="34" charset="0"/>
                  </a:rPr>
                  <a:t>Saeed a reçu 666 000 L.L. »</a:t>
                </a:r>
                <a:endParaRPr lang="fr-FR" sz="1800" i="0">
                  <a:effectLst/>
                  <a:latin typeface="Comic Sans MS" pitchFamily="66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36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7205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 dirty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dit : </a:t>
            </a:r>
            <a:r>
              <a:rPr lang="fr-FR" sz="1800" b="1" i="0" baseline="0" noProof="0" dirty="0">
                <a:effectLst/>
                <a:latin typeface="Comic Sans MS" pitchFamily="66" charset="0"/>
                <a:cs typeface="Calibri" panose="020F0502020204030204" pitchFamily="34" charset="0"/>
              </a:rPr>
              <a:t>« </a:t>
            </a:r>
            <a:r>
              <a:rPr lang="fr-FR" sz="1800" b="1" i="0" dirty="0"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Un groupe de ‘n’ élèves sont allés en</a:t>
            </a:r>
            <a:r>
              <a:rPr lang="fr-FR" sz="1800" b="1" i="0" baseline="0" dirty="0"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 excursion</a:t>
            </a:r>
            <a:r>
              <a:rPr lang="fr-FR" sz="1800" b="1" i="0" dirty="0"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 dirty="0"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Ils veulent faire des activités et ils ont les choix suivants :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 dirty="0"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$2 par personne pour une promenade en bateau et $4 supplémentaires pour la location du bateau</a:t>
            </a: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 dirty="0"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$5 par personne pour le billet de parc </a:t>
            </a: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 dirty="0"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$4 par personne pour un vol en montgolfière et une réduction de $2 par groupe.</a:t>
            </a:r>
          </a:p>
          <a:p>
            <a:pPr marL="2286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800" b="1" i="0" dirty="0"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fr-FR" sz="1800" b="1" i="0" dirty="0">
                <a:latin typeface="Comic Sans MS" pitchFamily="66" charset="0"/>
              </a:rPr>
              <a:t>Complétez le tableau et écrivez une expression algébrique qui représente le coût de chaque activité pour tout le groupe d'élèves. »</a:t>
            </a:r>
          </a:p>
          <a:p>
            <a:pPr marL="22860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1800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12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12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fr-FR" sz="1200" b="0" i="0" u="none" strike="noStrike" cap="none" baseline="0" noProof="0" dirty="0">
              <a:solidFill>
                <a:schemeClr val="dk1"/>
              </a:solidFill>
              <a:latin typeface="Comic Sans MS" pitchFamily="66" charset="0"/>
              <a:cs typeface="Calibri"/>
              <a:sym typeface="Calibri"/>
            </a:endParaRPr>
          </a:p>
          <a:p>
            <a:pPr marL="2286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sz="1800" i="0" noProof="0" dirty="0">
                <a:latin typeface="Comic Sans MS" pitchFamily="66" charset="0"/>
              </a:rPr>
              <a:t>L’enseignant</a:t>
            </a:r>
            <a:r>
              <a:rPr lang="fr-FR" sz="1800" i="0" baseline="0" noProof="0" dirty="0">
                <a:latin typeface="Comic Sans MS" pitchFamily="66" charset="0"/>
              </a:rPr>
              <a:t>(e) dit : </a:t>
            </a:r>
            <a:r>
              <a:rPr lang="fr-FR" sz="1800" b="1" i="0" u="none" baseline="0" noProof="0" dirty="0">
                <a:latin typeface="Comic Sans MS" pitchFamily="66" charset="0"/>
                <a:cs typeface="Calibri"/>
              </a:rPr>
              <a:t>« </a:t>
            </a:r>
            <a:r>
              <a:rPr lang="fr-FR" sz="1800" b="1" i="0" dirty="0"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Soit n le nombre d’élèves.</a:t>
            </a: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 dirty="0"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Le co</a:t>
            </a:r>
            <a:r>
              <a:rPr lang="fr-FR" sz="1800" b="1" i="0" dirty="0">
                <a:latin typeface="Comic Sans MS" pitchFamily="66" charset="0"/>
              </a:rPr>
              <a:t>ût de la promenade</a:t>
            </a:r>
            <a:r>
              <a:rPr lang="fr-FR" sz="1800" b="1" i="0" baseline="0" dirty="0">
                <a:latin typeface="Comic Sans MS" pitchFamily="66" charset="0"/>
              </a:rPr>
              <a:t> en bateau est de $2</a:t>
            </a:r>
            <a:r>
              <a:rPr lang="fr-FR" sz="1800" b="1" i="0" dirty="0"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par personne, donc c’est 2n pour un nombre n de personnes. Quand nous ajoutons $4 pour</a:t>
            </a:r>
            <a:r>
              <a:rPr lang="fr-FR" sz="1800" b="1" i="0" baseline="0" dirty="0"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les frais de la location du bateau, le co</a:t>
            </a:r>
            <a:r>
              <a:rPr lang="fr-FR" sz="1800" b="1" i="0" dirty="0">
                <a:latin typeface="Comic Sans MS" pitchFamily="66" charset="0"/>
              </a:rPr>
              <a:t>ût en dollars devient</a:t>
            </a:r>
            <a:r>
              <a:rPr lang="fr-FR" sz="1800" b="1" i="0" dirty="0"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2</a:t>
            </a:r>
            <a:r>
              <a:rPr lang="fr-FR" sz="1800" b="1" i="0" dirty="0">
                <a:solidFill>
                  <a:srgbClr val="FF0000"/>
                </a:solidFill>
                <a:effectLst/>
                <a:latin typeface="Comic Sans MS" pitchFamily="66" charset="0"/>
                <a:ea typeface="Calibri" panose="020F0502020204030204" pitchFamily="34" charset="0"/>
              </a:rPr>
              <a:t>n + 4</a:t>
            </a:r>
            <a:r>
              <a:rPr lang="fr-FR" sz="1800" b="1" i="0" dirty="0">
                <a:effectLst/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fr-FR" sz="1800" b="1" i="0" dirty="0">
              <a:effectLst/>
              <a:latin typeface="Comic Sans MS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 dirty="0">
                <a:latin typeface="Comic Sans MS" pitchFamily="66" charset="0"/>
              </a:rPr>
              <a:t> Le coût de l'entrée dans le parc est de $5 par personne, donc le coût en dollars est 5n pour un nombre n de personnes.</a:t>
            </a:r>
            <a:endParaRPr lang="fr-FR" sz="1800" b="1" i="0" dirty="0">
              <a:effectLst/>
              <a:latin typeface="Comic Sans MS" pitchFamily="66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sz="1800" b="1" i="0" dirty="0">
                <a:latin typeface="Comic Sans MS" pitchFamily="66" charset="0"/>
              </a:rPr>
              <a:t> Le coût pour un vol en montgolfière est de $4 par personne, donc c'est 4n pour un nombre n de personnes, moins la réduction de $2 pour le groupe, le coût en dollars devient  4n - 2. »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37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3426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 dirty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 dirty="0">
                    <a:latin typeface="Comic Sans MS" pitchFamily="66" charset="0"/>
                  </a:rPr>
                  <a:t>L’enseignant</a:t>
                </a:r>
                <a:r>
                  <a:rPr lang="fr-FR" i="0" baseline="0" noProof="0" dirty="0">
                    <a:latin typeface="Comic Sans MS" pitchFamily="66" charset="0"/>
                  </a:rPr>
                  <a:t>(e) dit : </a:t>
                </a:r>
                <a:r>
                  <a:rPr lang="fr-FR" b="1" i="0" baseline="0" noProof="0" dirty="0">
                    <a:latin typeface="Comic Sans MS" pitchFamily="66" charset="0"/>
                  </a:rPr>
                  <a:t>« </a:t>
                </a:r>
                <a:r>
                  <a:rPr lang="fr-FR" sz="1800" b="1" i="0" dirty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Quel est le coût de toutes les activités ensemble pour un groupe de 5 élèves </a:t>
                </a:r>
                <a:r>
                  <a:rPr lang="fr-FR" sz="1800" b="1" i="0" baseline="0" dirty="0">
                    <a:latin typeface="Comic Sans MS" pitchFamily="66" charset="0"/>
                  </a:rPr>
                  <a:t>?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800" b="0" i="0" dirty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0" i="0" u="none" strike="noStrike" cap="none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 dirty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 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 u="none" strike="noStrike" cap="none" baseline="0" noProof="0" dirty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i="0" noProof="0" dirty="0">
                    <a:latin typeface="Comic Sans MS" pitchFamily="66" charset="0"/>
                  </a:rPr>
                  <a:t>L’enseignant</a:t>
                </a:r>
                <a:r>
                  <a:rPr lang="fr-FR" sz="1800" i="0" baseline="0" noProof="0" dirty="0">
                    <a:latin typeface="Comic Sans MS" pitchFamily="66" charset="0"/>
                  </a:rPr>
                  <a:t>(e) dit : </a:t>
                </a:r>
                <a:r>
                  <a:rPr lang="fr-FR" sz="1800" b="1" i="0" u="none" baseline="0" noProof="0" dirty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1800" b="1" i="0" dirty="0">
                    <a:latin typeface="Comic Sans MS" pitchFamily="66" charset="0"/>
                  </a:rPr>
                  <a:t>Pour calculer le</a:t>
                </a:r>
                <a:r>
                  <a:rPr lang="fr-FR" sz="1800" b="1" i="0" baseline="0" dirty="0">
                    <a:latin typeface="Comic Sans MS" pitchFamily="66" charset="0"/>
                  </a:rPr>
                  <a:t> </a:t>
                </a:r>
                <a:r>
                  <a:rPr lang="fr-FR" sz="1800" b="1" i="0" dirty="0">
                    <a:latin typeface="Comic Sans MS" pitchFamily="66" charset="0"/>
                  </a:rPr>
                  <a:t>coût de toutes les activités s'il y a 5 élèves dans le groupe, nous remplaçons la variable n par 5 dans chaque expression puis nous additionnons ou nous pouvons additionner toutes les expressions puis remplacer la valeur de la variable n par 5.</a:t>
                </a:r>
                <a:endParaRPr lang="fr-FR" sz="1800" b="1" i="0" u="none" baseline="0" noProof="0" dirty="0">
                  <a:latin typeface="Comic Sans MS" pitchFamily="66" charset="0"/>
                  <a:cs typeface="Calibri"/>
                </a:endParaRPr>
              </a:p>
              <a:p>
                <a:pPr marL="228600" lvl="1" indent="0">
                  <a:buSzPts val="6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𝟐𝐧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+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𝟒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= 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×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+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𝟒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=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𝟏𝟒</m:t>
                      </m:r>
                    </m:oMath>
                  </m:oMathPara>
                </a14:m>
                <a:endParaRPr lang="fr-FR" sz="1800" b="1" i="0" dirty="0">
                  <a:solidFill>
                    <a:schemeClr val="bg1"/>
                  </a:solidFill>
                  <a:latin typeface="Comic Sans MS" pitchFamily="66" charset="0"/>
                  <a:sym typeface="Comic Sans MS"/>
                </a:endParaRPr>
              </a:p>
              <a:p>
                <a:pPr marL="228600" lvl="1" indent="0" algn="l">
                  <a:buSzPts val="6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𝟓𝐧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=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×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=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𝟐𝟓</m:t>
                      </m:r>
                    </m:oMath>
                  </m:oMathPara>
                </a14:m>
                <a:endParaRPr lang="fr-FR" sz="1800" b="1" i="0" dirty="0">
                  <a:solidFill>
                    <a:schemeClr val="bg1"/>
                  </a:solidFill>
                  <a:latin typeface="Comic Sans MS" pitchFamily="66" charset="0"/>
                  <a:sym typeface="Comic Sans MS"/>
                </a:endParaRPr>
              </a:p>
              <a:p>
                <a:pPr marL="228600" lvl="1" indent="0" algn="l">
                  <a:buSzPts val="6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𝟒𝐧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– 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= 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𝟒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×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– 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= 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𝟏𝟖</m:t>
                      </m:r>
                    </m:oMath>
                  </m:oMathPara>
                </a14:m>
                <a:endParaRPr lang="fr-FR" sz="1800" b="1" i="0" dirty="0">
                  <a:solidFill>
                    <a:schemeClr val="bg1"/>
                  </a:solidFill>
                  <a:latin typeface="Comic Sans MS" pitchFamily="66" charset="0"/>
                  <a:sym typeface="Comic Sans MS"/>
                </a:endParaRPr>
              </a:p>
              <a:p>
                <a:pPr marL="228600" lvl="1" indent="0" algn="l">
                  <a:buSzPts val="60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𝟏𝟒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+ 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𝟐𝟓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+ 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𝟏𝟖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 = </m:t>
                      </m:r>
                      <m:r>
                        <a:rPr lang="fr-FR" sz="18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sym typeface="Comic Sans MS"/>
                        </a:rPr>
                        <m:t>𝟓𝟕</m:t>
                      </m:r>
                    </m:oMath>
                  </m:oMathPara>
                </a14:m>
                <a:endParaRPr lang="fr-FR" sz="1800" b="1" i="0" dirty="0">
                  <a:solidFill>
                    <a:schemeClr val="bg1"/>
                  </a:solidFill>
                  <a:latin typeface="Comic Sans MS" pitchFamily="66" charset="0"/>
                  <a:sym typeface="Comic Sans MS"/>
                </a:endParaRPr>
              </a:p>
              <a:p>
                <a:pPr marL="228600" lvl="1" indent="0">
                  <a:buSzPts val="6000"/>
                </a:pPr>
                <a:r>
                  <a:rPr lang="fr-FR" sz="1800" b="1" i="0" dirty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Le coût total</a:t>
                </a:r>
                <a:r>
                  <a:rPr lang="fr-FR" sz="1800" b="1" i="0" baseline="0" dirty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 pour faire toutes les activités est $</a:t>
                </a:r>
                <a:r>
                  <a:rPr lang="fr-FR" sz="1800" b="1" i="0" dirty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57. »</a:t>
                </a:r>
                <a:endParaRPr lang="fr-FR" sz="1800" b="1" i="0" dirty="0">
                  <a:solidFill>
                    <a:schemeClr val="bg1"/>
                  </a:solidFill>
                  <a:latin typeface="Comic Sans MS" pitchFamily="66" charset="0"/>
                </a:endParaRPr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2860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b="1" i="0" noProof="0">
                    <a:solidFill>
                      <a:srgbClr val="595959"/>
                    </a:solidFill>
                    <a:latin typeface="Comic Sans MS" pitchFamily="66" charset="0"/>
                  </a:rPr>
                  <a:t>Note pour l’enseignant(e)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i="0" noProof="0">
                    <a:latin typeface="Comic Sans MS" pitchFamily="66" charset="0"/>
                  </a:rPr>
                  <a:t>L’enseignant</a:t>
                </a:r>
                <a:r>
                  <a:rPr lang="fr-FR" i="0" baseline="0" noProof="0">
                    <a:latin typeface="Comic Sans MS" pitchFamily="66" charset="0"/>
                  </a:rPr>
                  <a:t>(e) dit : </a:t>
                </a:r>
                <a:r>
                  <a:rPr lang="fr-FR" b="1" i="0" baseline="0" noProof="0">
                    <a:latin typeface="Comic Sans MS" pitchFamily="66" charset="0"/>
                  </a:rPr>
                  <a:t>« 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Quel est le coût de toutes les activités ensemble pour un groupe de 5 élèves </a:t>
                </a:r>
                <a:r>
                  <a:rPr lang="fr-FR" sz="1800" b="1" i="0" baseline="0">
                    <a:latin typeface="Comic Sans MS" pitchFamily="66" charset="0"/>
                  </a:rPr>
                  <a:t>? »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800" b="0" i="0">
                  <a:latin typeface="Comic Sans MS" pitchFamily="66" charset="0"/>
                  <a:cs typeface="Calibri" panose="020F0502020204030204" pitchFamily="34" charset="0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Donnez 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aux élèves </a:t>
                </a:r>
                <a:r>
                  <a:rPr lang="fr-FR" sz="1200" b="0" i="0" u="none" strike="noStrike" cap="none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un peu de temps</a:t>
                </a:r>
                <a:r>
                  <a:rPr lang="fr-FR" sz="1200" b="0" i="0" u="none" strike="noStrike" cap="none" baseline="0" noProof="0">
                    <a:solidFill>
                      <a:schemeClr val="dk1"/>
                    </a:solidFill>
                    <a:latin typeface="Comic Sans MS" pitchFamily="66" charset="0"/>
                    <a:ea typeface="Calibri"/>
                    <a:cs typeface="Calibri"/>
                    <a:sym typeface="Calibri"/>
                  </a:rPr>
                  <a:t> pour compléter l’activité. </a:t>
                </a: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endParaRPr lang="fr-FR" sz="1200" b="0" i="0" u="none" strike="noStrike" cap="none" baseline="0" noProof="0">
                  <a:solidFill>
                    <a:schemeClr val="dk1"/>
                  </a:solidFill>
                  <a:latin typeface="Comic Sans MS" pitchFamily="66" charset="0"/>
                  <a:cs typeface="Calibri"/>
                  <a:sym typeface="Calibri"/>
                </a:endParaRPr>
              </a:p>
              <a:p>
                <a:pPr marL="22860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  <a:tabLst/>
                  <a:defRPr/>
                </a:pPr>
                <a:r>
                  <a:rPr lang="fr-FR" sz="1800" i="0" noProof="0">
                    <a:latin typeface="Comic Sans MS" pitchFamily="66" charset="0"/>
                  </a:rPr>
                  <a:t>L’enseignant</a:t>
                </a:r>
                <a:r>
                  <a:rPr lang="fr-FR" sz="1800" i="0" baseline="0" noProof="0">
                    <a:latin typeface="Comic Sans MS" pitchFamily="66" charset="0"/>
                  </a:rPr>
                  <a:t>(e) dit : </a:t>
                </a:r>
                <a:r>
                  <a:rPr lang="fr-FR" sz="1800" b="1" i="0" u="none" baseline="0" noProof="0">
                    <a:latin typeface="Comic Sans MS" pitchFamily="66" charset="0"/>
                    <a:cs typeface="Calibri"/>
                  </a:rPr>
                  <a:t>« </a:t>
                </a:r>
                <a:r>
                  <a:rPr lang="fr-FR" sz="1800" b="1" i="0">
                    <a:latin typeface="Comic Sans MS" pitchFamily="66" charset="0"/>
                  </a:rPr>
                  <a:t>Pour calculer le</a:t>
                </a:r>
                <a:r>
                  <a:rPr lang="fr-FR" sz="1800" b="1" i="0" baseline="0">
                    <a:latin typeface="Comic Sans MS" pitchFamily="66" charset="0"/>
                  </a:rPr>
                  <a:t> </a:t>
                </a:r>
                <a:r>
                  <a:rPr lang="fr-FR" sz="1800" b="1" i="0">
                    <a:latin typeface="Comic Sans MS" pitchFamily="66" charset="0"/>
                  </a:rPr>
                  <a:t>coût de toutes les activités s'il y a 5 élèves dans le groupe, nous remplaçons la variable n par 5 dans chaque expression puis nous additionnons ou nous pouvons additionner toutes les expressions puis remplacer la valeur de la variable n par 5.</a:t>
                </a:r>
                <a:endParaRPr lang="fr-FR" sz="1800" b="1" i="0" u="none" baseline="0" noProof="0">
                  <a:latin typeface="Comic Sans MS" pitchFamily="66" charset="0"/>
                  <a:cs typeface="Calibri"/>
                </a:endParaRPr>
              </a:p>
              <a:p>
                <a:pPr marL="228600" lvl="1" indent="0">
                  <a:buSzPts val="6000"/>
                </a:pPr>
                <a:r>
                  <a:rPr lang="fr-FR" sz="1800" b="1" i="0" dirty="0">
                    <a:solidFill>
                      <a:schemeClr val="bg1"/>
                    </a:solidFill>
                    <a:latin typeface="Cambria Math" panose="02040503050406030204" pitchFamily="18" charset="0"/>
                    <a:sym typeface="Comic Sans MS"/>
                  </a:rPr>
                  <a:t>𝟐𝐧+𝟒 = 𝟐×𝟓+𝟒=𝟏𝟒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  <a:sym typeface="Comic Sans MS"/>
                </a:endParaRPr>
              </a:p>
              <a:p>
                <a:pPr marL="228600" lvl="1" indent="0" algn="l">
                  <a:buSzPts val="6000"/>
                </a:pPr>
                <a:r>
                  <a:rPr lang="fr-FR" sz="1800" b="1" i="0" dirty="0">
                    <a:solidFill>
                      <a:schemeClr val="bg1"/>
                    </a:solidFill>
                    <a:latin typeface="Cambria Math" panose="02040503050406030204" pitchFamily="18" charset="0"/>
                    <a:sym typeface="Comic Sans MS"/>
                  </a:rPr>
                  <a:t>𝟓𝐧=𝟓×𝟓=𝟐𝟓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  <a:sym typeface="Comic Sans MS"/>
                </a:endParaRPr>
              </a:p>
              <a:p>
                <a:pPr marL="228600" lvl="1" indent="0" algn="l">
                  <a:buSzPts val="6000"/>
                </a:pPr>
                <a:r>
                  <a:rPr lang="fr-FR" sz="1800" b="1" i="0" dirty="0">
                    <a:solidFill>
                      <a:schemeClr val="bg1"/>
                    </a:solidFill>
                    <a:latin typeface="Cambria Math" panose="02040503050406030204" pitchFamily="18" charset="0"/>
                    <a:sym typeface="Comic Sans MS"/>
                  </a:rPr>
                  <a:t>𝟒𝐧 – 𝟐 = 𝟒×𝟓 – 𝟐 = 𝟏𝟖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  <a:sym typeface="Comic Sans MS"/>
                </a:endParaRPr>
              </a:p>
              <a:p>
                <a:pPr marL="228600" lvl="1" indent="0" algn="l">
                  <a:buSzPts val="6000"/>
                </a:pPr>
                <a:r>
                  <a:rPr lang="fr-FR" sz="1800" b="1" i="0" dirty="0">
                    <a:solidFill>
                      <a:schemeClr val="bg1"/>
                    </a:solidFill>
                    <a:latin typeface="Cambria Math" panose="02040503050406030204" pitchFamily="18" charset="0"/>
                    <a:sym typeface="Comic Sans MS"/>
                  </a:rPr>
                  <a:t>𝟏𝟒 + 𝟐𝟓 + 𝟏𝟖 = 𝟓𝟕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  <a:sym typeface="Comic Sans MS"/>
                </a:endParaRPr>
              </a:p>
              <a:p>
                <a:pPr marL="228600" lvl="1" indent="0">
                  <a:buSzPts val="6000"/>
                </a:pP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Le coût total</a:t>
                </a:r>
                <a:r>
                  <a:rPr lang="fr-FR" sz="1800" b="1" i="0" baseline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 pour faire toutes les activités est $</a:t>
                </a:r>
                <a:r>
                  <a:rPr lang="fr-FR" sz="1800" b="1" i="0">
                    <a:solidFill>
                      <a:schemeClr val="bg1"/>
                    </a:solidFill>
                    <a:latin typeface="Comic Sans MS" pitchFamily="66" charset="0"/>
                    <a:sym typeface="Comic Sans MS"/>
                  </a:rPr>
                  <a:t>57. »</a:t>
                </a:r>
                <a:endParaRPr lang="fr-FR" sz="1800" b="1" i="0">
                  <a:solidFill>
                    <a:schemeClr val="bg1"/>
                  </a:solidFill>
                  <a:latin typeface="Comic Sans MS" pitchFamily="66" charset="0"/>
                </a:endParaRP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38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922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 dirty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dit : </a:t>
            </a:r>
            <a:r>
              <a:rPr lang="fr-FR" b="1" i="0" baseline="0" noProof="0" dirty="0">
                <a:latin typeface="Comic Sans MS" pitchFamily="66" charset="0"/>
              </a:rPr>
              <a:t>« </a:t>
            </a:r>
            <a:r>
              <a:rPr lang="fr-FR" sz="1800" b="1" i="0" baseline="0" noProof="0" dirty="0">
                <a:effectLst/>
                <a:highlight>
                  <a:srgbClr val="00FFFF"/>
                </a:highlight>
                <a:latin typeface="Comic Sans MS" pitchFamily="66" charset="0"/>
                <a:cs typeface="Calibri" panose="020F0502020204030204" pitchFamily="34" charset="0"/>
              </a:rPr>
              <a:t>Lors des séances précédentes, nous avons appris à écrire une expression algébrique en utilisant des variables.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Nous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avons également appris à évaluer une</a:t>
            </a: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expression pour une valeur donnée de la variable.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Que se passe-t-il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si nous avons plus qu’une variable et plus qu’une opération dans la même expression algébrique ?</a:t>
            </a:r>
          </a:p>
          <a:p>
            <a:pPr marL="228600" marR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Voyons.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Etant donné le triangle ABC.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Ecrivons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une </a:t>
            </a: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expression qui représente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le périmètre du</a:t>
            </a: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triangle ABC.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périmètre du triangle est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la somme des longueurs de ses côtés.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AB = m + 2,  AC = d – 2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et </a:t>
            </a: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BC = r.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marR="0" indent="0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</a:t>
            </a:r>
            <a:r>
              <a:rPr lang="fr-FR" sz="1800" b="1" i="0" baseline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périmètre est </a:t>
            </a:r>
            <a:r>
              <a:rPr lang="fr-FR" sz="1800" b="1" i="0" dirty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(m + 2) + (d – 2) + r. »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28600" indent="0"/>
            <a:endParaRPr lang="fr-FR" i="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4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282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 </a:t>
            </a:r>
            <a:r>
              <a:rPr lang="fr-FR" b="1" i="0" baseline="0" noProof="0">
                <a:latin typeface="Comic Sans MS" pitchFamily="66" charset="0"/>
              </a:rPr>
              <a:t>« </a:t>
            </a:r>
            <a:r>
              <a:rPr lang="fr-FR" sz="1800" b="1" i="0" baseline="0" noProof="0">
                <a:effectLst/>
                <a:highlight>
                  <a:srgbClr val="00FFFF"/>
                </a:highlight>
                <a:latin typeface="Comic Sans MS" pitchFamily="66" charset="0"/>
                <a:cs typeface="Calibri" panose="020F0502020204030204" pitchFamily="34" charset="0"/>
              </a:rPr>
              <a:t>Maintenant, calculez le périmètre du triangle pour 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m = 6, d = 7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et 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r = 10.</a:t>
            </a:r>
          </a:p>
          <a:p>
            <a:pPr marL="228600" indent="0"/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Remplacez </a:t>
            </a:r>
            <a:r>
              <a:rPr lang="fr-FR" sz="1800" b="1" i="0" baseline="0" noProof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’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m’ par sa valeur 6, ‘d’ par 7 et ‘r’ par 10.</a:t>
            </a:r>
          </a:p>
          <a:p>
            <a:pPr marL="228600" indent="0"/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La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valeur de l’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expression est égale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à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(6 + 2) + (7 – 2) + 10.</a:t>
            </a:r>
          </a:p>
          <a:p>
            <a:pPr marL="228600" indent="0"/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Vous pouvez trouver la valeur du périmètre. Le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périmètre du triangle est égal à </a:t>
            </a:r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23 unités.</a:t>
            </a:r>
          </a:p>
          <a:p>
            <a:pPr marL="228600" indent="0"/>
            <a:r>
              <a:rPr lang="fr-FR" sz="1800" b="1" i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Souvenez-vous</a:t>
            </a:r>
            <a:r>
              <a:rPr lang="fr-FR" sz="1800" b="1" i="0" baseline="0"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des règles de priorité des opérations : vous commencez par les calculs entre parenthèses puis vous additionnez ou soustrayez de gauche à droite. »</a:t>
            </a:r>
            <a:endParaRPr lang="fr-FR" i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5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757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>
                <a:latin typeface="Comic Sans MS" pitchFamily="66" charset="0"/>
              </a:rPr>
              <a:t>L’enseignant</a:t>
            </a:r>
            <a:r>
              <a:rPr lang="fr-FR" i="0" baseline="0" noProof="0">
                <a:latin typeface="Comic Sans MS" pitchFamily="66" charset="0"/>
              </a:rPr>
              <a:t>(e) dit : </a:t>
            </a:r>
            <a:r>
              <a:rPr lang="fr-FR" b="1" i="0" baseline="0" noProof="0">
                <a:latin typeface="Comic Sans MS" pitchFamily="66" charset="0"/>
              </a:rPr>
              <a:t>« </a:t>
            </a:r>
            <a:r>
              <a:rPr lang="fr-FR" sz="1800" b="1" i="0" baseline="0" noProof="0">
                <a:solidFill>
                  <a:srgbClr val="000000"/>
                </a:solidFill>
                <a:effectLst/>
                <a:highlight>
                  <a:srgbClr val="00FFFF"/>
                </a:highlight>
                <a:latin typeface="Comic Sans MS" pitchFamily="66" charset="0"/>
                <a:cs typeface="Calibri" panose="020F0502020204030204" pitchFamily="34" charset="0"/>
              </a:rPr>
              <a:t>Notre chapitre est presque terminé.</a:t>
            </a:r>
            <a:endParaRPr lang="fr-FR" sz="1800" b="1" i="0" baseline="0" noProof="0">
              <a:solidFill>
                <a:schemeClr val="dk1"/>
              </a:solidFill>
              <a:effectLst/>
              <a:highlight>
                <a:srgbClr val="00FFFF"/>
              </a:highlight>
              <a:latin typeface="Comic Sans MS" pitchFamily="66" charset="0"/>
              <a:cs typeface="Arial" panose="020B0604020202020204" pitchFamily="34" charset="0"/>
            </a:endParaRPr>
          </a:p>
          <a:p>
            <a:pPr marL="228600" indent="0"/>
            <a:r>
              <a:rPr lang="fr-FR" sz="1800" b="1" i="0" baseline="0" noProof="0">
                <a:solidFill>
                  <a:schemeClr val="dk1"/>
                </a:solidFill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Nous pouvons calculer la valeur d’une expression algébrique même s’il y a plus qu’une seule variable.</a:t>
            </a:r>
          </a:p>
          <a:p>
            <a:pPr marL="228600" indent="0"/>
            <a:r>
              <a:rPr lang="fr-FR" sz="1800" b="1" i="0" baseline="0" noProof="0">
                <a:solidFill>
                  <a:schemeClr val="dk1"/>
                </a:solidFill>
                <a:effectLst/>
                <a:highlight>
                  <a:srgbClr val="00FFFF"/>
                </a:highlight>
                <a:latin typeface="Comic Sans MS" pitchFamily="66" charset="0"/>
                <a:ea typeface="Times New Roman" panose="02020603050405020304" pitchFamily="18" charset="0"/>
                <a:cs typeface="Arial" panose="020B0604020202020204" pitchFamily="34" charset="0"/>
              </a:rPr>
              <a:t>Il suffit de remplacer chaque variable par sa valeur numérique puis de résoudre en respectant les règles de priorité des opérations. »</a:t>
            </a:r>
            <a:endParaRPr lang="fr-FR" sz="1800" b="1" i="0" noProof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6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617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66813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7</a:t>
            </a:fld>
            <a:endParaRPr lang="fr-FR" sz="1200" b="0" i="0" u="none" strike="noStrike" cap="none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4870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 dirty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dit : </a:t>
            </a:r>
            <a:r>
              <a:rPr lang="fr-FR" b="1" i="0" baseline="0" noProof="0" dirty="0">
                <a:latin typeface="Comic Sans MS" pitchFamily="66" charset="0"/>
              </a:rPr>
              <a:t>« </a:t>
            </a:r>
            <a:r>
              <a:rPr lang="fr-FR" sz="1800" b="1" i="0" dirty="0">
                <a:latin typeface="Comic Sans MS" pitchFamily="66" charset="0"/>
              </a:rPr>
              <a:t>Utilisez les 2 représentations des 2 jardins différents pour répondre aux questions. </a:t>
            </a:r>
          </a:p>
          <a:p>
            <a:pPr marL="228600" indent="0"/>
            <a:r>
              <a:rPr lang="fr-FR" sz="1800" b="1" i="0" dirty="0">
                <a:latin typeface="Comic Sans MS" pitchFamily="66" charset="0"/>
              </a:rPr>
              <a:t>Ecrivez deux expressions qui représentent les périmètres de chacun des 2 jardins A et B. »</a:t>
            </a:r>
          </a:p>
          <a:p>
            <a:pPr marL="228600" indent="0"/>
            <a:endParaRPr lang="fr-FR" sz="1800" b="1" i="0" dirty="0">
              <a:effectLst/>
              <a:highlight>
                <a:srgbClr val="00FF00"/>
              </a:highlight>
              <a:latin typeface="Comic Sans MS" pitchFamily="66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0"/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12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12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</a:t>
            </a:r>
          </a:p>
          <a:p>
            <a:pPr marL="2286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corrige l’activité d’une manière interactive.</a:t>
            </a:r>
            <a:endParaRPr lang="fr-FR" b="1" i="0" dirty="0">
              <a:latin typeface="Comic Sans MS" pitchFamily="66" charset="0"/>
            </a:endParaRPr>
          </a:p>
          <a:p>
            <a:pPr marL="228600" indent="0"/>
            <a:endParaRPr lang="fr-FR" sz="800" b="0" i="0" u="none" dirty="0">
              <a:effectLst/>
              <a:latin typeface="Comic Sans MS" pitchFamily="66" charset="0"/>
            </a:endParaRPr>
          </a:p>
          <a:p>
            <a:pPr marL="228600" indent="0"/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dit :</a:t>
            </a:r>
            <a:r>
              <a:rPr lang="fr-FR" sz="1200" b="0" i="0" u="none" dirty="0">
                <a:latin typeface="Comic Sans MS" pitchFamily="66" charset="0"/>
                <a:ea typeface="Calibri" panose="020F0502020204030204" pitchFamily="34" charset="0"/>
                <a:cs typeface="Calibri"/>
              </a:rPr>
              <a:t> </a:t>
            </a:r>
            <a:r>
              <a:rPr lang="fr-FR" sz="1800" b="1" i="0" u="none" dirty="0">
                <a:solidFill>
                  <a:srgbClr val="FF0000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« </a:t>
            </a:r>
            <a:r>
              <a:rPr lang="fr-FR" sz="1800" b="1" i="0" dirty="0">
                <a:latin typeface="Comic Sans MS" pitchFamily="66" charset="0"/>
              </a:rPr>
              <a:t>La forme des deux jardins est rectangulaire.</a:t>
            </a:r>
          </a:p>
          <a:p>
            <a:pPr marL="228600" indent="0"/>
            <a:r>
              <a:rPr lang="fr-FR" sz="1800" b="1" i="0" dirty="0">
                <a:latin typeface="Comic Sans MS" pitchFamily="66" charset="0"/>
              </a:rPr>
              <a:t>Le périmètre d'un rectangle est le double de la somme de sa longueur et de sa largeur.</a:t>
            </a:r>
          </a:p>
          <a:p>
            <a:pPr marL="228600" indent="0"/>
            <a:r>
              <a:rPr lang="fr-FR" sz="1800" b="1" i="0" dirty="0">
                <a:effectLst/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Le périmètre</a:t>
            </a:r>
            <a:r>
              <a:rPr lang="fr-FR" sz="1800" b="1" i="0" baseline="0" dirty="0">
                <a:effectLst/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 du jardin A est</a:t>
            </a:r>
            <a:r>
              <a:rPr lang="fr-FR" sz="1800" b="1" i="0" dirty="0">
                <a:effectLst/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b="1" i="0" dirty="0">
                <a:solidFill>
                  <a:srgbClr val="FF0000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2 (6 + 2m) = 12 + 4m.</a:t>
            </a:r>
          </a:p>
          <a:p>
            <a:pPr marL="228600" indent="0"/>
            <a:r>
              <a:rPr lang="fr-FR" sz="1800" b="1" i="0" dirty="0">
                <a:effectLst/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Le périmètre</a:t>
            </a:r>
            <a:r>
              <a:rPr lang="fr-FR" sz="1800" b="1" i="0" baseline="0" dirty="0">
                <a:effectLst/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 du jardin B est</a:t>
            </a:r>
            <a:r>
              <a:rPr lang="fr-FR" sz="1800" b="1" i="0" baseline="0" dirty="0">
                <a:solidFill>
                  <a:srgbClr val="FF0000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b="1" i="0" dirty="0">
                <a:solidFill>
                  <a:srgbClr val="FF0000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Arial" panose="020B0604020202020204" pitchFamily="34" charset="0"/>
              </a:rPr>
              <a:t>2 (5 + 3w) = 10 + 6w. »</a:t>
            </a:r>
            <a:endParaRPr lang="fr-FR" sz="1800" b="1" i="0" dirty="0">
              <a:effectLst/>
              <a:latin typeface="Comic Sans MS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8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523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lvl="4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b="1" i="0" noProof="0" dirty="0">
                <a:solidFill>
                  <a:srgbClr val="595959"/>
                </a:solidFill>
                <a:latin typeface="Comic Sans MS" pitchFamily="66" charset="0"/>
              </a:rPr>
              <a:t>Note pour l’enseignant(e)</a:t>
            </a:r>
          </a:p>
          <a:p>
            <a:pPr marL="228600" indent="0"/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dit : </a:t>
            </a:r>
            <a:r>
              <a:rPr lang="fr-FR" b="1" i="0" baseline="0" noProof="0" dirty="0">
                <a:latin typeface="Comic Sans MS" pitchFamily="66" charset="0"/>
              </a:rPr>
              <a:t>« </a:t>
            </a:r>
            <a:r>
              <a:rPr lang="fr-FR" sz="1800" b="1" i="0" dirty="0">
                <a:latin typeface="Comic Sans MS" pitchFamily="66" charset="0"/>
              </a:rPr>
              <a:t>Nous avons utilisé un fil de fer pour clôturer</a:t>
            </a:r>
            <a:r>
              <a:rPr lang="fr-FR" sz="1800" b="1" i="0" baseline="0" dirty="0">
                <a:latin typeface="Comic Sans MS" pitchFamily="66" charset="0"/>
              </a:rPr>
              <a:t> </a:t>
            </a:r>
            <a:r>
              <a:rPr lang="fr-FR" sz="1800" b="1" i="0" dirty="0">
                <a:latin typeface="Comic Sans MS" pitchFamily="66" charset="0"/>
              </a:rPr>
              <a:t>les 2 jardins. </a:t>
            </a:r>
          </a:p>
          <a:p>
            <a:pPr marL="228600" indent="0"/>
            <a:r>
              <a:rPr lang="fr-FR" sz="1800" b="1" i="0" dirty="0">
                <a:latin typeface="Comic Sans MS" pitchFamily="66" charset="0"/>
              </a:rPr>
              <a:t>Combien de mètres de fil de fer faut-il de plus pour le jardin A que pour le jardin B ? »</a:t>
            </a:r>
          </a:p>
          <a:p>
            <a:pPr marL="228600" indent="0"/>
            <a:endParaRPr lang="fr-FR" sz="1800" b="0" i="0" dirty="0">
              <a:latin typeface="Comic Sans MS" pitchFamily="66" charset="0"/>
              <a:cs typeface="Calibri" panose="020F0502020204030204" pitchFamily="34" charset="0"/>
            </a:endParaRPr>
          </a:p>
          <a:p>
            <a:pPr marL="228600" indent="0"/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Donnez </a:t>
            </a:r>
            <a:r>
              <a:rPr lang="fr-FR" sz="12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aux élèves </a:t>
            </a:r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un peu de temps</a:t>
            </a:r>
            <a:r>
              <a:rPr lang="fr-FR" sz="1200" b="0" i="0" u="none" strike="noStrike" cap="none" baseline="0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pour compléter l’activité.</a:t>
            </a:r>
            <a:r>
              <a:rPr lang="fr-FR" sz="1200" b="0" i="0" u="none" strike="noStrike" cap="none" noProof="0" dirty="0">
                <a:solidFill>
                  <a:schemeClr val="dk1"/>
                </a:solidFill>
                <a:latin typeface="Comic Sans MS" pitchFamily="66" charset="0"/>
                <a:ea typeface="Calibri"/>
                <a:cs typeface="Calibri"/>
                <a:sym typeface="Calibri"/>
              </a:rPr>
              <a:t> </a:t>
            </a:r>
          </a:p>
          <a:p>
            <a:pPr marL="2286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corrige l’activité d’une manière interactive.</a:t>
            </a:r>
            <a:endParaRPr lang="fr-FR" b="1" i="0" dirty="0">
              <a:latin typeface="Comic Sans MS" pitchFamily="66" charset="0"/>
            </a:endParaRPr>
          </a:p>
          <a:p>
            <a:pPr marL="228600" indent="0"/>
            <a:endParaRPr lang="fr-FR" sz="800" b="0" i="0" u="none" dirty="0">
              <a:effectLst/>
              <a:latin typeface="Comic Sans MS" pitchFamily="66" charset="0"/>
            </a:endParaRPr>
          </a:p>
          <a:p>
            <a:pPr marL="228600" indent="0"/>
            <a:r>
              <a:rPr lang="fr-FR" i="0" noProof="0" dirty="0">
                <a:latin typeface="Comic Sans MS" pitchFamily="66" charset="0"/>
              </a:rPr>
              <a:t>L’enseignant</a:t>
            </a:r>
            <a:r>
              <a:rPr lang="fr-FR" i="0" baseline="0" noProof="0" dirty="0">
                <a:latin typeface="Comic Sans MS" pitchFamily="66" charset="0"/>
              </a:rPr>
              <a:t>(e) dit :</a:t>
            </a:r>
            <a:r>
              <a:rPr lang="fr-FR" sz="1200" b="0" i="0" u="none" dirty="0">
                <a:latin typeface="Comic Sans MS" pitchFamily="66" charset="0"/>
                <a:ea typeface="Calibri" panose="020F0502020204030204" pitchFamily="34" charset="0"/>
                <a:cs typeface="Calibri"/>
              </a:rPr>
              <a:t> </a:t>
            </a:r>
            <a:r>
              <a:rPr lang="fr-FR" sz="1800" b="1" i="0" u="none" dirty="0">
                <a:solidFill>
                  <a:srgbClr val="FF0000"/>
                </a:solidFill>
                <a:effectLst/>
                <a:latin typeface="Comic Sans MS" pitchFamily="66" charset="0"/>
                <a:ea typeface="Calibri" panose="020F0502020204030204" pitchFamily="34" charset="0"/>
                <a:cs typeface="Calibri" panose="020F0502020204030204" pitchFamily="34" charset="0"/>
              </a:rPr>
              <a:t>« </a:t>
            </a:r>
            <a:r>
              <a:rPr lang="fr-FR" sz="1800" b="1" i="0" dirty="0">
                <a:latin typeface="Comic Sans MS" pitchFamily="66" charset="0"/>
              </a:rPr>
              <a:t>Pour trouver combien de mètres de fil de fer sont nécessaires pour le jardin A de plus que pour le jardin B, il faut trouver la différence entre les deux périmètres. </a:t>
            </a:r>
            <a:r>
              <a:rPr lang="fr-FR" sz="1800" b="1" i="0">
                <a:latin typeface="Comic Sans MS" pitchFamily="66" charset="0"/>
              </a:rPr>
              <a:t>(12 + 4m) – (10 + 6w). </a:t>
            </a:r>
            <a:r>
              <a:rPr lang="fr-FR" sz="1800" b="1" i="0" dirty="0">
                <a:latin typeface="Comic Sans MS" pitchFamily="66" charset="0"/>
              </a:rPr>
              <a:t>»</a:t>
            </a:r>
            <a:endParaRPr lang="fr-FR" sz="1800" b="1" i="0" dirty="0">
              <a:latin typeface="Comic Sans MS" pitchFamily="66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98571-67E4-422E-96B6-00BD69A096C8}" type="slidenum">
              <a:rPr lang="en-US" smtClean="0">
                <a:latin typeface="Comic Sans MS" panose="030F0702030302020204" pitchFamily="66" charset="0"/>
              </a:rPr>
              <a:t>9</a:t>
            </a:fld>
            <a:endParaRPr lang="en-US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62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8"/>
          <p:cNvSpPr txBox="1"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4400"/>
              <a:buFont typeface="Calibri"/>
              <a:buNone/>
              <a:defRPr sz="4400"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8"/>
          <p:cNvSpPr txBox="1"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224F76"/>
                </a:solidFill>
                <a:latin typeface="Comic Sans MS" panose="030F0702030302020204" pitchFamily="66" charset="0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78"/>
          <p:cNvSpPr txBox="1">
            <a:spLocks noGrp="1"/>
          </p:cNvSpPr>
          <p:nvPr>
            <p:ph type="dt" idx="10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B465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21" name="Google Shape;21;p78"/>
          <p:cNvSpPr txBox="1">
            <a:spLocks noGrp="1"/>
          </p:cNvSpPr>
          <p:nvPr>
            <p:ph type="ftr" idx="11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3B465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22" name="Google Shape;22;p78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3B465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  <p:cxnSp>
        <p:nvCxnSpPr>
          <p:cNvPr id="23" name="Google Shape;23;p78"/>
          <p:cNvCxnSpPr/>
          <p:nvPr/>
        </p:nvCxnSpPr>
        <p:spPr>
          <a:xfrm rot="10800000">
            <a:off x="8386843" y="5264106"/>
            <a:ext cx="0" cy="914400"/>
          </a:xfrm>
          <a:prstGeom prst="straightConnector1">
            <a:avLst/>
          </a:prstGeom>
          <a:noFill/>
          <a:ln w="19050" cap="flat" cmpd="sng">
            <a:solidFill>
              <a:srgbClr val="374C8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4" name="Google Shape;24;p7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3412" y="-9184"/>
            <a:ext cx="5971525" cy="4921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6AB4AA-0162-4CD9-9344-14364959834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0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93074"/>
            <a:ext cx="10515600" cy="4976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481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3940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185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71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90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33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8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593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38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93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userDrawn="1">
  <p:cSld name="Title an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4D0976-5416-4F7C-8A38-BA93034402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74" t="84401" r="2211" b="3525"/>
          <a:stretch/>
        </p:blipFill>
        <p:spPr>
          <a:xfrm rot="10800000">
            <a:off x="0" y="62147"/>
            <a:ext cx="784932" cy="46335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4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8737"/>
            <a:ext cx="12192000" cy="6840526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2"/>
          <p:cNvSpPr txBox="1">
            <a:spLocks noGrp="1"/>
          </p:cNvSpPr>
          <p:nvPr>
            <p:ph type="body" idx="1"/>
          </p:nvPr>
        </p:nvSpPr>
        <p:spPr>
          <a:xfrm>
            <a:off x="1024128" y="2286001"/>
            <a:ext cx="4754880" cy="3611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38" name="Google Shape;38;p82"/>
          <p:cNvSpPr txBox="1">
            <a:spLocks noGrp="1"/>
          </p:cNvSpPr>
          <p:nvPr>
            <p:ph type="body" idx="2"/>
          </p:nvPr>
        </p:nvSpPr>
        <p:spPr>
          <a:xfrm>
            <a:off x="6412285" y="2286001"/>
            <a:ext cx="4754880" cy="3611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39" name="Google Shape;39;p82"/>
          <p:cNvSpPr txBox="1"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4000"/>
              <a:buFont typeface="Calibri"/>
              <a:buNone/>
              <a:defRPr sz="4000"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82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41" name="Google Shape;41;p82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42" name="Google Shape;42;p82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3"/>
          <p:cNvSpPr txBox="1"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45700" rIns="137150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83"/>
          <p:cNvSpPr txBox="1">
            <a:spLocks noGrp="1"/>
          </p:cNvSpPr>
          <p:nvPr>
            <p:ph type="body" idx="2"/>
          </p:nvPr>
        </p:nvSpPr>
        <p:spPr>
          <a:xfrm>
            <a:off x="6412285" y="2199168"/>
            <a:ext cx="475488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150" tIns="45700" rIns="137150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83"/>
          <p:cNvSpPr txBox="1"/>
          <p:nvPr/>
        </p:nvSpPr>
        <p:spPr>
          <a:xfrm>
            <a:off x="1024128" y="1139687"/>
            <a:ext cx="10143037" cy="945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4000"/>
              <a:buFont typeface="Calibri"/>
              <a:buNone/>
            </a:pPr>
            <a:r>
              <a:rPr lang="fr-FR" sz="4000" b="0" i="0" u="none" strike="noStrike" cap="none">
                <a:solidFill>
                  <a:srgbClr val="253356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CLICK TO EDIT MASTER TITLE STYLE</a:t>
            </a:r>
            <a:endParaRPr sz="1400" b="0" i="0" u="none" strike="noStrike" cap="none">
              <a:solidFill>
                <a:srgbClr val="000000"/>
              </a:solidFill>
              <a:latin typeface="Comic Sans MS" panose="030F0702030302020204" pitchFamily="66" charset="0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83"/>
          <p:cNvSpPr txBox="1">
            <a:spLocks noGrp="1"/>
          </p:cNvSpPr>
          <p:nvPr>
            <p:ph type="body" idx="3"/>
          </p:nvPr>
        </p:nvSpPr>
        <p:spPr>
          <a:xfrm>
            <a:off x="1024128" y="3163941"/>
            <a:ext cx="4754880" cy="2733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48" name="Google Shape;48;p83"/>
          <p:cNvSpPr txBox="1">
            <a:spLocks noGrp="1"/>
          </p:cNvSpPr>
          <p:nvPr>
            <p:ph type="body" idx="4"/>
          </p:nvPr>
        </p:nvSpPr>
        <p:spPr>
          <a:xfrm>
            <a:off x="6412285" y="3163941"/>
            <a:ext cx="4754880" cy="2733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49" name="Google Shape;49;p83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50" name="Google Shape;50;p83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51" name="Google Shape;51;p83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>
  <p:cSld name="Content with 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4"/>
          <p:cNvSpPr txBox="1">
            <a:spLocks noGrp="1"/>
          </p:cNvSpPr>
          <p:nvPr>
            <p:ph type="title"/>
          </p:nvPr>
        </p:nvSpPr>
        <p:spPr>
          <a:xfrm>
            <a:off x="1024128" y="1139688"/>
            <a:ext cx="4389120" cy="1069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C0C0C"/>
              </a:buClr>
              <a:buSzPts val="2800"/>
              <a:buFont typeface="Calibri"/>
              <a:buNone/>
              <a:defRPr sz="2800"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4"/>
          <p:cNvSpPr txBox="1">
            <a:spLocks noGrp="1"/>
          </p:cNvSpPr>
          <p:nvPr>
            <p:ph type="body" idx="1"/>
          </p:nvPr>
        </p:nvSpPr>
        <p:spPr>
          <a:xfrm>
            <a:off x="5715000" y="1139687"/>
            <a:ext cx="5469835" cy="4867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55" name="Google Shape;55;p84"/>
          <p:cNvSpPr txBox="1">
            <a:spLocks noGrp="1"/>
          </p:cNvSpPr>
          <p:nvPr>
            <p:ph type="body" idx="2"/>
          </p:nvPr>
        </p:nvSpPr>
        <p:spPr>
          <a:xfrm>
            <a:off x="1024467" y="2505076"/>
            <a:ext cx="4387851" cy="3502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374C81"/>
                </a:solidFill>
                <a:latin typeface="Comic Sans MS" panose="030F0702030302020204" pitchFamily="66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56" name="Google Shape;56;p84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57" name="Google Shape;57;p84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58" name="Google Shape;58;p84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5"/>
          <p:cNvSpPr txBox="1"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4000"/>
              <a:buFont typeface="Calibri"/>
              <a:buNone/>
              <a:defRPr sz="4000"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5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2" name="Google Shape;62;p85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63" name="Google Shape;63;p85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4" name="Google Shape;64;p85"/>
          <p:cNvSpPr>
            <a:spLocks noGrp="1"/>
          </p:cNvSpPr>
          <p:nvPr>
            <p:ph type="pic" idx="2"/>
          </p:nvPr>
        </p:nvSpPr>
        <p:spPr>
          <a:xfrm>
            <a:off x="7315200" y="2239964"/>
            <a:ext cx="3852333" cy="373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wentieth Century"/>
              <a:buChar char=" "/>
              <a:defRPr sz="2000" b="0" i="0" u="none" strike="noStrike" cap="none">
                <a:solidFill>
                  <a:schemeClr val="dk1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🢝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200"/>
              <a:buFont typeface="Noto Sans Symbols"/>
              <a:buChar char="🢝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85"/>
          <p:cNvSpPr txBox="1">
            <a:spLocks noGrp="1"/>
          </p:cNvSpPr>
          <p:nvPr>
            <p:ph type="body" idx="1"/>
          </p:nvPr>
        </p:nvSpPr>
        <p:spPr>
          <a:xfrm>
            <a:off x="1024128" y="2239964"/>
            <a:ext cx="6043699" cy="3736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 "/>
              <a:defRPr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marL="914400" lvl="1" indent="-3302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600"/>
              <a:buChar char="?"/>
              <a:defRPr>
                <a:solidFill>
                  <a:srgbClr val="374C81"/>
                </a:solidFill>
              </a:defRPr>
            </a:lvl2pPr>
            <a:lvl3pPr marL="1371600" lvl="2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3477B2"/>
                </a:solidFill>
              </a:defRPr>
            </a:lvl3pPr>
            <a:lvl4pPr marL="1828800" lvl="3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1E5F9F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200"/>
              <a:buChar char="?"/>
              <a:defRPr>
                <a:solidFill>
                  <a:srgbClr val="417B84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</p:spTree>
    <p:custDataLst>
      <p:tags r:id="rId1"/>
    </p:custData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le Slide">
  <p:cSld name="3_Title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6"/>
          <p:cNvSpPr txBox="1">
            <a:spLocks noGrp="1"/>
          </p:cNvSpPr>
          <p:nvPr>
            <p:ph type="subTitle" idx="1"/>
          </p:nvPr>
        </p:nvSpPr>
        <p:spPr>
          <a:xfrm>
            <a:off x="1024128" y="2240170"/>
            <a:ext cx="10143037" cy="411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8428F"/>
                </a:solidFill>
                <a:latin typeface="Comic Sans MS" panose="030F0702030302020204" pitchFamily="66" charset="0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68" name="Google Shape;68;p86"/>
          <p:cNvSpPr txBox="1">
            <a:spLocks noGrp="1"/>
          </p:cNvSpPr>
          <p:nvPr>
            <p:ph type="body" idx="2"/>
          </p:nvPr>
        </p:nvSpPr>
        <p:spPr>
          <a:xfrm>
            <a:off x="1024128" y="2806671"/>
            <a:ext cx="10143037" cy="30640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303030"/>
                </a:solidFill>
                <a:latin typeface="Comic Sans MS" panose="030F0702030302020204" pitchFamily="66" charset="0"/>
                <a:ea typeface="Open Sans"/>
                <a:cs typeface="Open Sans"/>
                <a:sym typeface="Open Sans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?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?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?"/>
              <a:defRPr/>
            </a:lvl9pPr>
          </a:lstStyle>
          <a:p>
            <a:endParaRPr/>
          </a:p>
        </p:txBody>
      </p:sp>
      <p:sp>
        <p:nvSpPr>
          <p:cNvPr id="69" name="Google Shape;69;p86"/>
          <p:cNvSpPr txBox="1">
            <a:spLocks noGrp="1"/>
          </p:cNvSpPr>
          <p:nvPr>
            <p:ph type="title"/>
          </p:nvPr>
        </p:nvSpPr>
        <p:spPr>
          <a:xfrm>
            <a:off x="1024128" y="1139687"/>
            <a:ext cx="10143037" cy="945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53356"/>
              </a:buClr>
              <a:buSzPts val="3600"/>
              <a:buFont typeface="Calibri"/>
              <a:buNone/>
              <a:defRPr sz="3600">
                <a:solidFill>
                  <a:srgbClr val="253356"/>
                </a:solidFill>
                <a:latin typeface="Comic Sans MS" panose="030F0702030302020204" pitchFamily="66" charset="0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86"/>
          <p:cNvSpPr txBox="1">
            <a:spLocks noGrp="1"/>
          </p:cNvSpPr>
          <p:nvPr>
            <p:ph type="dt" idx="10"/>
          </p:nvPr>
        </p:nvSpPr>
        <p:spPr>
          <a:xfrm>
            <a:off x="1024129" y="6200027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71" name="Google Shape;71;p86"/>
          <p:cNvSpPr txBox="1">
            <a:spLocks noGrp="1"/>
          </p:cNvSpPr>
          <p:nvPr>
            <p:ph type="ftr" idx="11"/>
          </p:nvPr>
        </p:nvSpPr>
        <p:spPr>
          <a:xfrm>
            <a:off x="3659072" y="619638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en-US"/>
          </a:p>
        </p:txBody>
      </p:sp>
      <p:sp>
        <p:nvSpPr>
          <p:cNvPr id="72" name="Google Shape;72;p86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7"/>
          <p:cNvSpPr txBox="1">
            <a:spLocks noGrp="1"/>
          </p:cNvSpPr>
          <p:nvPr>
            <p:ph type="sldNum" idx="12"/>
          </p:nvPr>
        </p:nvSpPr>
        <p:spPr>
          <a:xfrm>
            <a:off x="10536952" y="6334540"/>
            <a:ext cx="630213" cy="27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"/>
    </p:custData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7"/>
          <p:cNvSpPr txBox="1">
            <a:spLocks noGrp="1"/>
          </p:cNvSpPr>
          <p:nvPr>
            <p:ph type="dt" idx="10"/>
          </p:nvPr>
        </p:nvSpPr>
        <p:spPr>
          <a:xfrm>
            <a:off x="1024130" y="6470704"/>
            <a:ext cx="2154143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13" name="Google Shape;13;p77"/>
          <p:cNvSpPr txBox="1">
            <a:spLocks noGrp="1"/>
          </p:cNvSpPr>
          <p:nvPr>
            <p:ph type="ftr" idx="11"/>
          </p:nvPr>
        </p:nvSpPr>
        <p:spPr>
          <a:xfrm>
            <a:off x="4842933" y="6470704"/>
            <a:ext cx="5901459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en-US"/>
          </a:p>
        </p:txBody>
      </p:sp>
      <p:sp>
        <p:nvSpPr>
          <p:cNvPr id="14" name="Google Shape;14;p77"/>
          <p:cNvSpPr txBox="1">
            <a:spLocks noGrp="1"/>
          </p:cNvSpPr>
          <p:nvPr>
            <p:ph type="sldNum" idx="12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omic Sans MS" panose="030F0702030302020204" pitchFamily="66" charset="0"/>
                <a:ea typeface="Comic Sans MS" panose="030F0702030302020204" pitchFamily="66" charset="0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fr-FR" smtClean="0"/>
              <a:pPr/>
              <a:t>‹#›</a:t>
            </a:fld>
            <a:endParaRPr lang="fr-FR"/>
          </a:p>
        </p:txBody>
      </p:sp>
    </p:spTree>
    <p:custDataLst>
      <p:tags r:id="rId11"/>
    </p:custDataLst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C4D15-71B1-4028-B46F-4EE71232F863}" type="datetimeFigureOut">
              <a:rPr lang="en-US" smtClean="0"/>
              <a:t>30-Oct-23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E340D-D49F-4060-B830-48E207260F1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" y="0"/>
            <a:ext cx="121872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31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6" Type="http://schemas.openxmlformats.org/officeDocument/2006/relationships/image" Target="../media/image26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5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1.xml"/><Relationship Id="rId4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Relationship Id="rId4" Type="http://schemas.openxmlformats.org/officeDocument/2006/relationships/image" Target="../media/image6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Relationship Id="rId4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Relationship Id="rId4" Type="http://schemas.openxmlformats.org/officeDocument/2006/relationships/image" Target="../media/image6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5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9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2894DB3-5632-4915-91BD-9587A6808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195"/>
            <a:ext cx="12192000" cy="68545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983E7D6-7A8A-4B59-AB8D-F0583A4B1FA8}"/>
              </a:ext>
            </a:extLst>
          </p:cNvPr>
          <p:cNvSpPr txBox="1"/>
          <p:nvPr/>
        </p:nvSpPr>
        <p:spPr>
          <a:xfrm>
            <a:off x="0" y="3662029"/>
            <a:ext cx="6876288" cy="8309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274320" lvl="3">
              <a:buSzPts val="2000"/>
            </a:pPr>
            <a:r>
              <a:rPr lang="fr-FR" sz="4800" b="1" dirty="0">
                <a:solidFill>
                  <a:schemeClr val="accent2">
                    <a:lumMod val="75000"/>
                  </a:schemeClr>
                </a:solidFill>
                <a:latin typeface="Comic Sans MS"/>
              </a:rPr>
              <a:t>EB6 - Chapitre 16</a:t>
            </a:r>
            <a:endParaRPr lang="fr-FR" sz="4800" b="1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44E63C-E5D0-4F05-8384-50766E4A834B}"/>
              </a:ext>
            </a:extLst>
          </p:cNvPr>
          <p:cNvSpPr txBox="1"/>
          <p:nvPr/>
        </p:nvSpPr>
        <p:spPr>
          <a:xfrm>
            <a:off x="0" y="2338590"/>
            <a:ext cx="6876288" cy="132343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274320" lvl="1">
              <a:buSzPts val="2000"/>
            </a:pPr>
            <a:r>
              <a:rPr lang="fr-FR" sz="4000" b="1" dirty="0">
                <a:solidFill>
                  <a:schemeClr val="bg1"/>
                </a:solidFill>
                <a:latin typeface="Comic Sans MS"/>
              </a:rPr>
              <a:t>Calcul sur les expressions littérales</a:t>
            </a:r>
            <a:endParaRPr lang="fr-FR" sz="40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39E15E-84AA-4AA9-BC08-78435FB753E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130611" y="1857988"/>
            <a:ext cx="4024497" cy="30957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EB0A68-A0F1-4B07-AAB9-E9787E14DF32}"/>
              </a:ext>
            </a:extLst>
          </p:cNvPr>
          <p:cNvSpPr txBox="1"/>
          <p:nvPr/>
        </p:nvSpPr>
        <p:spPr>
          <a:xfrm>
            <a:off x="8451304" y="1436450"/>
            <a:ext cx="1765987" cy="403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40 </a:t>
            </a:r>
            <a:r>
              <a:rPr lang="en-US" sz="2000">
                <a:solidFill>
                  <a:srgbClr val="002060"/>
                </a:solidFill>
                <a:latin typeface="Comic Sans MS" panose="030F0702030302020204" pitchFamily="66" charset="0"/>
              </a:rPr>
              <a:t>cm</a:t>
            </a:r>
            <a:endParaRPr lang="en-US" sz="2000">
              <a:solidFill>
                <a:srgbClr val="00206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F836F3-FAB7-4E64-ADFB-71727A080CED}"/>
              </a:ext>
            </a:extLst>
          </p:cNvPr>
          <p:cNvSpPr txBox="1"/>
          <p:nvPr/>
        </p:nvSpPr>
        <p:spPr>
          <a:xfrm>
            <a:off x="10623680" y="2430765"/>
            <a:ext cx="1695481" cy="403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15 </a:t>
            </a:r>
            <a:r>
              <a:rPr lang="en-US" sz="2000">
                <a:solidFill>
                  <a:srgbClr val="002060"/>
                </a:solidFill>
                <a:latin typeface="Comic Sans MS" panose="030F0702030302020204" pitchFamily="66" charset="0"/>
              </a:rPr>
              <a:t>cm</a:t>
            </a:r>
            <a:endParaRPr lang="en-US" sz="2000">
              <a:solidFill>
                <a:srgbClr val="00206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FF13BB-9892-48C6-AFCD-08AD3A13D050}"/>
              </a:ext>
            </a:extLst>
          </p:cNvPr>
          <p:cNvSpPr txBox="1"/>
          <p:nvPr/>
        </p:nvSpPr>
        <p:spPr>
          <a:xfrm>
            <a:off x="7207278" y="4854256"/>
            <a:ext cx="1695481" cy="4037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>
                <a:solidFill>
                  <a:srgbClr val="002060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15 </a:t>
            </a:r>
            <a:r>
              <a:rPr lang="en-US" sz="2000">
                <a:solidFill>
                  <a:srgbClr val="002060"/>
                </a:solidFill>
                <a:latin typeface="Comic Sans MS" panose="030F0702030302020204" pitchFamily="66" charset="0"/>
              </a:rPr>
              <a:t>cm</a:t>
            </a:r>
            <a:endParaRPr lang="en-US" sz="2000">
              <a:solidFill>
                <a:srgbClr val="002060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606E20-BDC1-40FF-B4C8-55A4A21B8BC3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50000"/>
          </a:blip>
          <a:stretch>
            <a:fillRect/>
          </a:stretch>
        </p:blipFill>
        <p:spPr>
          <a:xfrm>
            <a:off x="7320390" y="1857607"/>
            <a:ext cx="3840480" cy="14743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06FA8C-E456-4200-B455-323B98BF9FE7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70000"/>
          </a:blip>
          <a:stretch>
            <a:fillRect/>
          </a:stretch>
        </p:blipFill>
        <p:spPr>
          <a:xfrm>
            <a:off x="7344774" y="3299920"/>
            <a:ext cx="1420491" cy="1438781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3E390A28-4C74-436E-BF5C-F2532CE22EF4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Combien de mètres de fil de fer faut-il de plus pour le jardin A que pour le jardin B pour </a:t>
            </a:r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m = 4 et w = 1 ?</a:t>
            </a:r>
            <a:endParaRPr lang="en-US" sz="3200" b="1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F43958A-69C5-4E7C-B802-1B936E0C2AC6}"/>
              </a:ext>
            </a:extLst>
          </p:cNvPr>
          <p:cNvSpPr/>
          <p:nvPr/>
        </p:nvSpPr>
        <p:spPr>
          <a:xfrm>
            <a:off x="3093025" y="5159269"/>
            <a:ext cx="6005946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4A84D69-B606-42E1-A3A4-5FC41B594C00}"/>
              </a:ext>
            </a:extLst>
          </p:cNvPr>
          <p:cNvSpPr/>
          <p:nvPr/>
        </p:nvSpPr>
        <p:spPr>
          <a:xfrm>
            <a:off x="3093025" y="3882434"/>
            <a:ext cx="6005946" cy="58473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+mj-lt"/>
              </a:rPr>
              <a:t>(12 + 4m) – (10 + 6w)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88BCA02E-9F15-1476-7652-6C3A4A06D87C}"/>
                  </a:ext>
                </a:extLst>
              </p:cNvPr>
              <p:cNvSpPr/>
              <p:nvPr/>
            </p:nvSpPr>
            <p:spPr>
              <a:xfrm>
                <a:off x="2220686" y="5058888"/>
                <a:ext cx="7903028" cy="68511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b="1">
                    <a:solidFill>
                      <a:schemeClr val="bg1"/>
                    </a:solidFill>
                    <a:latin typeface="+mj-lt"/>
                  </a:rPr>
                  <a:t>(12 + 4 </a:t>
                </a:r>
                <a14:m>
                  <m:oMath xmlns:m="http://schemas.openxmlformats.org/officeDocument/2006/math">
                    <m:r>
                      <a:rPr lang="en-US" sz="36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>
                    <a:solidFill>
                      <a:schemeClr val="bg1"/>
                    </a:solidFill>
                    <a:latin typeface="+mj-lt"/>
                  </a:rPr>
                  <a:t> 4) – (10 + 6 </a:t>
                </a:r>
                <a14:m>
                  <m:oMath xmlns:m="http://schemas.openxmlformats.org/officeDocument/2006/math">
                    <m:r>
                      <a:rPr lang="en-US" sz="36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>
                    <a:solidFill>
                      <a:schemeClr val="bg1"/>
                    </a:solidFill>
                    <a:latin typeface="+mj-lt"/>
                  </a:rPr>
                  <a:t> 1) = 12</a:t>
                </a: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88BCA02E-9F15-1476-7652-6C3A4A06D8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686" y="5058888"/>
                <a:ext cx="7903028" cy="685115"/>
              </a:xfrm>
              <a:prstGeom prst="roundRect">
                <a:avLst/>
              </a:prstGeom>
              <a:blipFill>
                <a:blip r:embed="rId4"/>
                <a:stretch>
                  <a:fillRect l="-1234" t="-10714" r="-1157" b="-31250"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28C44BAF-2978-4B36-BB4E-EACFE0853C6F}"/>
              </a:ext>
            </a:extLst>
          </p:cNvPr>
          <p:cNvGrpSpPr/>
          <p:nvPr/>
        </p:nvGrpSpPr>
        <p:grpSpPr>
          <a:xfrm>
            <a:off x="2137125" y="1586915"/>
            <a:ext cx="7650527" cy="2095206"/>
            <a:chOff x="2137125" y="1586915"/>
            <a:chExt cx="7650527" cy="209520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9341936-31CB-45F7-AD9F-71162AAE6A74}"/>
                </a:ext>
              </a:extLst>
            </p:cNvPr>
            <p:cNvSpPr/>
            <p:nvPr/>
          </p:nvSpPr>
          <p:spPr>
            <a:xfrm>
              <a:off x="2667277" y="2081921"/>
              <a:ext cx="2645228" cy="1600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</a:t>
              </a: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CF06EFF-FDA6-4940-8A99-3D003E711415}"/>
                </a:ext>
              </a:extLst>
            </p:cNvPr>
            <p:cNvSpPr/>
            <p:nvPr/>
          </p:nvSpPr>
          <p:spPr>
            <a:xfrm>
              <a:off x="3704931" y="1586915"/>
              <a:ext cx="716863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2m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3CCCEDE-203F-4DFD-A3DB-D0423E465283}"/>
                </a:ext>
              </a:extLst>
            </p:cNvPr>
            <p:cNvSpPr/>
            <p:nvPr/>
          </p:nvSpPr>
          <p:spPr>
            <a:xfrm>
              <a:off x="2137125" y="256123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6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6818F52-3DEB-490E-80BF-73EF9144B248}"/>
                </a:ext>
              </a:extLst>
            </p:cNvPr>
            <p:cNvSpPr/>
            <p:nvPr/>
          </p:nvSpPr>
          <p:spPr>
            <a:xfrm>
              <a:off x="8143910" y="2181430"/>
              <a:ext cx="1643742" cy="1447171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en-US" sz="44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omic Sans MS"/>
                  <a:ea typeface="+mn-ea"/>
                  <a:sym typeface="Arial"/>
                </a:rPr>
                <a:t>B</a:t>
              </a:r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DE17012-0B6E-4376-A0A4-49AE64525DAD}"/>
                </a:ext>
              </a:extLst>
            </p:cNvPr>
            <p:cNvSpPr/>
            <p:nvPr/>
          </p:nvSpPr>
          <p:spPr>
            <a:xfrm>
              <a:off x="8620041" y="1646402"/>
              <a:ext cx="681597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3w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A7C9AAB-45C3-4E9A-82AB-90B2E6D5604A}"/>
                </a:ext>
              </a:extLst>
            </p:cNvPr>
            <p:cNvSpPr/>
            <p:nvPr/>
          </p:nvSpPr>
          <p:spPr>
            <a:xfrm>
              <a:off x="7660170" y="260540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5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0512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Calculez la valeur de l’expression suivante pour </a:t>
            </a:r>
            <a:r>
              <a:rPr lang="fr-FR" sz="3200" b="1" i="1">
                <a:solidFill>
                  <a:schemeClr val="bg1"/>
                </a:solidFill>
                <a:latin typeface="Comic Sans MS"/>
                <a:sym typeface="Comic Sans MS"/>
              </a:rPr>
              <a:t>d </a:t>
            </a: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= 8</a:t>
            </a:r>
            <a:r>
              <a:rPr lang="fr-FR" sz="3200" b="1" i="1">
                <a:solidFill>
                  <a:schemeClr val="bg1"/>
                </a:solidFill>
                <a:latin typeface="Comic Sans MS"/>
                <a:sym typeface="Comic Sans MS"/>
              </a:rPr>
              <a:t> </a:t>
            </a:r>
          </a:p>
          <a:p>
            <a:pPr marL="457200" lvl="1">
              <a:buSzPts val="6000"/>
            </a:pPr>
            <a:r>
              <a:rPr lang="fr-FR" sz="3200" b="1" i="1">
                <a:solidFill>
                  <a:schemeClr val="bg1"/>
                </a:solidFill>
                <a:latin typeface="Comic Sans MS"/>
                <a:sym typeface="Comic Sans MS"/>
              </a:rPr>
              <a:t>et m </a:t>
            </a: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= 5.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2DF2ED-393B-407A-0B53-07244EA5115A}"/>
              </a:ext>
            </a:extLst>
          </p:cNvPr>
          <p:cNvGrpSpPr/>
          <p:nvPr/>
        </p:nvGrpSpPr>
        <p:grpSpPr>
          <a:xfrm>
            <a:off x="3577420" y="2603814"/>
            <a:ext cx="5037160" cy="919419"/>
            <a:chOff x="3494550" y="2603814"/>
            <a:chExt cx="5037160" cy="919419"/>
          </a:xfrm>
          <a:noFill/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/>
                <p:nvPr/>
              </p:nvSpPr>
              <p:spPr>
                <a:xfrm>
                  <a:off x="3494550" y="2603814"/>
                  <a:ext cx="3175191" cy="919419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</m:oMath>
                    </m:oMathPara>
                  </a14:m>
                  <a:endParaRPr lang="en-US" sz="4400" b="1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94550" y="2603814"/>
                  <a:ext cx="3175191" cy="91941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E65707-FFE5-4B92-AA27-3E1A4E4B4CDF}"/>
                </a:ext>
              </a:extLst>
            </p:cNvPr>
            <p:cNvSpPr/>
            <p:nvPr/>
          </p:nvSpPr>
          <p:spPr>
            <a:xfrm>
              <a:off x="6501325" y="2660694"/>
              <a:ext cx="2030385" cy="58473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3600" b="1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7BD2533-1A02-0A12-E87A-950C08DB7A58}"/>
              </a:ext>
            </a:extLst>
          </p:cNvPr>
          <p:cNvSpPr/>
          <p:nvPr/>
        </p:nvSpPr>
        <p:spPr>
          <a:xfrm>
            <a:off x="6584194" y="2660693"/>
            <a:ext cx="2030385" cy="58473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+mj-lt"/>
              </a:rPr>
              <a:t>36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047EBC5-7BBC-9189-89E2-78428A061BE6}"/>
                  </a:ext>
                </a:extLst>
              </p:cNvPr>
              <p:cNvSpPr/>
              <p:nvPr/>
            </p:nvSpPr>
            <p:spPr>
              <a:xfrm>
                <a:off x="2983563" y="3746560"/>
                <a:ext cx="6585457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3200" b="1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2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8 + 4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5 = 16 + 20 = </a:t>
                </a:r>
                <a:r>
                  <a:rPr lang="en-US" sz="3200" b="1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36</a:t>
                </a:r>
                <a:endParaRPr lang="en-US" sz="3200" b="1" cap="none" spc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047EBC5-7BBC-9189-89E2-78428A061B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3563" y="3746560"/>
                <a:ext cx="6585457" cy="584775"/>
              </a:xfrm>
              <a:prstGeom prst="rect">
                <a:avLst/>
              </a:prstGeom>
              <a:blipFill>
                <a:blip r:embed="rId5"/>
                <a:stretch>
                  <a:fillRect t="-13542" r="-148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35897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Calculez la valeur de l’expression suivante pour </a:t>
            </a:r>
            <a:r>
              <a:rPr lang="en-US" sz="3200" b="1" i="1">
                <a:solidFill>
                  <a:schemeClr val="bg1"/>
                </a:solidFill>
                <a:latin typeface="Comic Sans MS"/>
                <a:sym typeface="Comic Sans MS"/>
              </a:rPr>
              <a:t>x </a:t>
            </a:r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= 4</a:t>
            </a:r>
            <a:r>
              <a:rPr lang="en-US" sz="3200" b="1" i="1">
                <a:solidFill>
                  <a:schemeClr val="bg1"/>
                </a:solidFill>
                <a:latin typeface="Comic Sans MS"/>
                <a:sym typeface="Comic Sans MS"/>
              </a:rPr>
              <a:t> </a:t>
            </a:r>
          </a:p>
          <a:p>
            <a:pPr marL="457200" lvl="1">
              <a:buSzPts val="6000"/>
            </a:pPr>
            <a:r>
              <a:rPr lang="en-US" sz="3200" b="1" i="1">
                <a:solidFill>
                  <a:schemeClr val="bg1"/>
                </a:solidFill>
                <a:latin typeface="Comic Sans MS"/>
                <a:sym typeface="Comic Sans MS"/>
              </a:rPr>
              <a:t>et y </a:t>
            </a:r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= 2.</a:t>
            </a:r>
            <a:endParaRPr lang="en-US" sz="3200" b="1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18A19CC-D9C5-34B2-9B4F-60BBA236EE81}"/>
              </a:ext>
            </a:extLst>
          </p:cNvPr>
          <p:cNvGrpSpPr/>
          <p:nvPr/>
        </p:nvGrpSpPr>
        <p:grpSpPr>
          <a:xfrm>
            <a:off x="3657962" y="2561873"/>
            <a:ext cx="4876077" cy="919419"/>
            <a:chOff x="3852856" y="2561873"/>
            <a:chExt cx="4876077" cy="919419"/>
          </a:xfrm>
          <a:noFill/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/>
                <p:nvPr/>
              </p:nvSpPr>
              <p:spPr>
                <a:xfrm>
                  <a:off x="3852856" y="2561873"/>
                  <a:ext cx="4076037" cy="919419"/>
                </a:xfrm>
                <a:prstGeom prst="rect">
                  <a:avLst/>
                </a:prstGeom>
                <a:grpFill/>
              </p:spPr>
              <p:txBody>
                <a:bodyPr wrap="square">
                  <a:spAutoFit/>
                </a:bodyPr>
                <a:lstStyle/>
                <a:p>
                  <a:pPr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</m:oMath>
                    </m:oMathPara>
                  </a14:m>
                  <a:endParaRPr lang="en-US" sz="4400" b="1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2856" y="2561873"/>
                  <a:ext cx="4076037" cy="91941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E65707-FFE5-4B92-AA27-3E1A4E4B4CDF}"/>
                </a:ext>
              </a:extLst>
            </p:cNvPr>
            <p:cNvSpPr/>
            <p:nvPr/>
          </p:nvSpPr>
          <p:spPr>
            <a:xfrm>
              <a:off x="6698548" y="2708361"/>
              <a:ext cx="2030385" cy="58473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3600" b="1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D7AD8A6-5710-3952-3314-A5DA934F0A50}"/>
              </a:ext>
            </a:extLst>
          </p:cNvPr>
          <p:cNvSpPr/>
          <p:nvPr/>
        </p:nvSpPr>
        <p:spPr>
          <a:xfrm>
            <a:off x="6503653" y="2708361"/>
            <a:ext cx="2030385" cy="58473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+mj-lt"/>
              </a:rPr>
              <a:t>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E4AA8BA-2DAC-A3D0-1724-E00E9B7005EB}"/>
                  </a:ext>
                </a:extLst>
              </p:cNvPr>
              <p:cNvSpPr/>
              <p:nvPr/>
            </p:nvSpPr>
            <p:spPr>
              <a:xfrm>
                <a:off x="3083086" y="3771215"/>
                <a:ext cx="6085320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3200" b="1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3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4 - 4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2 = 12 - 8 = 4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E4AA8BA-2DAC-A3D0-1724-E00E9B7005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3086" y="3771215"/>
                <a:ext cx="6085320" cy="584775"/>
              </a:xfrm>
              <a:prstGeom prst="rect">
                <a:avLst/>
              </a:prstGeom>
              <a:blipFill>
                <a:blip r:embed="rId5"/>
                <a:stretch>
                  <a:fillRect t="-13542" r="-1703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86897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Calculez la valeur de l’expression suivante pour </a:t>
            </a:r>
            <a:r>
              <a:rPr lang="en-US" sz="3200" b="1" i="1">
                <a:solidFill>
                  <a:schemeClr val="bg1"/>
                </a:solidFill>
                <a:latin typeface="Comic Sans MS"/>
                <a:sym typeface="Comic Sans MS"/>
              </a:rPr>
              <a:t>a </a:t>
            </a:r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= 36</a:t>
            </a:r>
            <a:r>
              <a:rPr lang="en-US" sz="3200" b="1" i="1">
                <a:solidFill>
                  <a:schemeClr val="bg1"/>
                </a:solidFill>
                <a:latin typeface="Comic Sans MS"/>
                <a:sym typeface="Comic Sans MS"/>
              </a:rPr>
              <a:t> </a:t>
            </a:r>
          </a:p>
          <a:p>
            <a:pPr marL="457200" lvl="1">
              <a:buSzPts val="6000"/>
            </a:pPr>
            <a:r>
              <a:rPr lang="en-US" sz="3200" b="1" i="1">
                <a:solidFill>
                  <a:schemeClr val="bg1"/>
                </a:solidFill>
                <a:latin typeface="Comic Sans MS"/>
                <a:sym typeface="Comic Sans MS"/>
              </a:rPr>
              <a:t>et b </a:t>
            </a:r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= 13.</a:t>
            </a:r>
            <a:endParaRPr lang="en-US" sz="3200" b="1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C63C5F-864E-4456-9C9B-342BFBB6591F}"/>
              </a:ext>
            </a:extLst>
          </p:cNvPr>
          <p:cNvGrpSpPr/>
          <p:nvPr/>
        </p:nvGrpSpPr>
        <p:grpSpPr>
          <a:xfrm>
            <a:off x="2859232" y="2650133"/>
            <a:ext cx="6473536" cy="919419"/>
            <a:chOff x="3621283" y="2650133"/>
            <a:chExt cx="6473536" cy="9194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/>
                <p:nvPr/>
              </p:nvSpPr>
              <p:spPr>
                <a:xfrm>
                  <a:off x="3621283" y="2650133"/>
                  <a:ext cx="6473536" cy="91941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𝟐𝟒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e>
                        </m:d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4400" b="1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1283" y="2650133"/>
                  <a:ext cx="6473536" cy="91941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E65707-FFE5-4B92-AA27-3E1A4E4B4CDF}"/>
                </a:ext>
              </a:extLst>
            </p:cNvPr>
            <p:cNvSpPr/>
            <p:nvPr/>
          </p:nvSpPr>
          <p:spPr>
            <a:xfrm>
              <a:off x="7559161" y="2762192"/>
              <a:ext cx="2030385" cy="58473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3600" b="1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5A86FC3-5D62-CC10-4984-26E69B8DEB7D}"/>
              </a:ext>
            </a:extLst>
          </p:cNvPr>
          <p:cNvSpPr/>
          <p:nvPr/>
        </p:nvSpPr>
        <p:spPr>
          <a:xfrm>
            <a:off x="2490252" y="3723181"/>
            <a:ext cx="68756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200" b="1" cap="none" spc="0">
                <a:ln w="22225">
                  <a:noFill/>
                  <a:prstDash val="solid"/>
                </a:ln>
                <a:solidFill>
                  <a:srgbClr val="C00000"/>
                </a:solidFill>
                <a:effectLst/>
                <a:latin typeface="+mn-lt"/>
              </a:rPr>
              <a:t> 24 + (36 – 13) = 24 + 23 = 47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198E97-AFAF-D90D-D4F0-CA9DBF851004}"/>
              </a:ext>
            </a:extLst>
          </p:cNvPr>
          <p:cNvSpPr/>
          <p:nvPr/>
        </p:nvSpPr>
        <p:spPr>
          <a:xfrm>
            <a:off x="6797110" y="2762191"/>
            <a:ext cx="2030385" cy="584735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+mj-lt"/>
              </a:rPr>
              <a:t>47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0799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Calculez la valeur de l’expression suivante pour </a:t>
            </a:r>
            <a:r>
              <a:rPr lang="en-US" sz="3200" b="1" i="1">
                <a:solidFill>
                  <a:schemeClr val="bg1"/>
                </a:solidFill>
                <a:latin typeface="Comic Sans MS"/>
                <a:sym typeface="Comic Sans MS"/>
              </a:rPr>
              <a:t>c </a:t>
            </a:r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= 5</a:t>
            </a:r>
            <a:r>
              <a:rPr lang="en-US" sz="3200" b="1" i="1">
                <a:solidFill>
                  <a:schemeClr val="bg1"/>
                </a:solidFill>
                <a:latin typeface="Comic Sans MS"/>
                <a:sym typeface="Comic Sans MS"/>
              </a:rPr>
              <a:t> </a:t>
            </a:r>
          </a:p>
          <a:p>
            <a:pPr marL="457200" lvl="1">
              <a:buSzPts val="6000"/>
            </a:pPr>
            <a:r>
              <a:rPr lang="en-US" sz="3200" b="1" i="1">
                <a:solidFill>
                  <a:schemeClr val="bg1"/>
                </a:solidFill>
                <a:latin typeface="Comic Sans MS"/>
                <a:sym typeface="Comic Sans MS"/>
              </a:rPr>
              <a:t>et f </a:t>
            </a:r>
            <a:r>
              <a:rPr lang="en-US" sz="3200" b="1">
                <a:solidFill>
                  <a:schemeClr val="bg1"/>
                </a:solidFill>
                <a:latin typeface="Comic Sans MS"/>
                <a:sym typeface="Comic Sans MS"/>
              </a:rPr>
              <a:t>= 10.</a:t>
            </a:r>
            <a:endParaRPr lang="en-US" sz="3200" b="1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D06EA9E-21B9-4321-F21E-A4DAE3210FC4}"/>
              </a:ext>
            </a:extLst>
          </p:cNvPr>
          <p:cNvGrpSpPr/>
          <p:nvPr/>
        </p:nvGrpSpPr>
        <p:grpSpPr>
          <a:xfrm>
            <a:off x="2602642" y="2531993"/>
            <a:ext cx="6986716" cy="919419"/>
            <a:chOff x="2692487" y="2531993"/>
            <a:chExt cx="6986716" cy="9194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/>
                <p:nvPr/>
              </p:nvSpPr>
              <p:spPr>
                <a:xfrm>
                  <a:off x="2692487" y="2531993"/>
                  <a:ext cx="6473536" cy="91941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R="0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𝟏𝟒</m:t>
                            </m:r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44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</m:d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44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en-US" sz="4400" b="1">
                    <a:solidFill>
                      <a:schemeClr val="accent1">
                        <a:lumMod val="50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1D75E5D0-9B3F-4E3E-B7A7-1F244DB4C2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92487" y="2531993"/>
                  <a:ext cx="6473536" cy="919419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E3E65707-FFE5-4B92-AA27-3E1A4E4B4CDF}"/>
                </a:ext>
              </a:extLst>
            </p:cNvPr>
            <p:cNvSpPr/>
            <p:nvPr/>
          </p:nvSpPr>
          <p:spPr>
            <a:xfrm>
              <a:off x="7648818" y="2676922"/>
              <a:ext cx="2030385" cy="584735"/>
            </a:xfrm>
            <a:prstGeom prst="roundRect">
              <a:avLst/>
            </a:prstGeom>
            <a:solidFill>
              <a:schemeClr val="bg1"/>
            </a:solidFill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sz="3600" b="1">
                <a:solidFill>
                  <a:schemeClr val="accent1">
                    <a:lumMod val="75000"/>
                  </a:schemeClr>
                </a:solidFill>
                <a:latin typeface="+mj-lt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4142680-291E-D941-3727-0A1EF43F5A7F}"/>
                  </a:ext>
                </a:extLst>
              </p:cNvPr>
              <p:cNvSpPr/>
              <p:nvPr/>
            </p:nvSpPr>
            <p:spPr>
              <a:xfrm>
                <a:off x="1516817" y="3816081"/>
                <a:ext cx="9886040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3200" b="1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(14 – 5)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10 + 8 = 9 </a:t>
                </a:r>
                <a14:m>
                  <m:oMath xmlns:m="http://schemas.openxmlformats.org/officeDocument/2006/math">
                    <m:r>
                      <a:rPr lang="en-US" sz="3200" b="1" i="1" cap="none" spc="0" dirty="0" smtClean="0">
                        <a:ln w="22225">
                          <a:noFill/>
                          <a:prstDash val="solid"/>
                        </a:ln>
                        <a:solidFill>
                          <a:srgbClr val="C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 10 + 8 = 90 + 8 = 98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4142680-291E-D941-3727-0A1EF43F5A7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6817" y="3816081"/>
                <a:ext cx="9886040" cy="584775"/>
              </a:xfrm>
              <a:prstGeom prst="rect">
                <a:avLst/>
              </a:prstGeom>
              <a:blipFill>
                <a:blip r:embed="rId5"/>
                <a:stretch>
                  <a:fillRect t="-13542" r="-617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536DFE5-7624-599D-9FFE-597C139A208F}"/>
              </a:ext>
            </a:extLst>
          </p:cNvPr>
          <p:cNvSpPr/>
          <p:nvPr/>
        </p:nvSpPr>
        <p:spPr>
          <a:xfrm>
            <a:off x="7558973" y="2661767"/>
            <a:ext cx="2030385" cy="59989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+mj-lt"/>
              </a:rPr>
              <a:t>98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997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7;gb06ce43697_0_0">
            <a:extLst>
              <a:ext uri="{FF2B5EF4-FFF2-40B4-BE49-F238E27FC236}">
                <a16:creationId xmlns:a16="http://schemas.microsoft.com/office/drawing/2014/main" id="{9963F46C-DD1C-4D14-822C-71DB3FC4FE02}"/>
              </a:ext>
            </a:extLst>
          </p:cNvPr>
          <p:cNvSpPr txBox="1">
            <a:spLocks/>
          </p:cNvSpPr>
          <p:nvPr/>
        </p:nvSpPr>
        <p:spPr>
          <a:xfrm>
            <a:off x="1024128" y="4824658"/>
            <a:ext cx="10143000" cy="1267670"/>
          </a:xfrm>
          <a:prstGeom prst="rect">
            <a:avLst/>
          </a:prstGeom>
          <a:solidFill>
            <a:srgbClr val="DAF3F6"/>
          </a:solidFill>
          <a:ln>
            <a:solidFill>
              <a:srgbClr val="C7E6F5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fr-FR" sz="54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Récapitulation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ED24072-6E2A-AD46-21DC-E9516980D4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80108" y="1646649"/>
            <a:ext cx="6231040" cy="31155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4627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Ecrivez une expression qui représente le nombre d’orangers.</a:t>
            </a:r>
            <a:endParaRPr lang="fr-FR" sz="3200">
              <a:solidFill>
                <a:schemeClr val="bg1"/>
              </a:solidFill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0245D5-C8B2-4739-A173-19D8C325A89A}"/>
                  </a:ext>
                </a:extLst>
              </p:cNvPr>
              <p:cNvSpPr txBox="1"/>
              <p:nvPr/>
            </p:nvSpPr>
            <p:spPr>
              <a:xfrm>
                <a:off x="465514" y="1574432"/>
                <a:ext cx="11069125" cy="131343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Le nombre d’orangers est le double de celui des citronniers.</a:t>
                </a:r>
              </a:p>
              <a:p>
                <a:pPr algn="just">
                  <a:lnSpc>
                    <a:spcPct val="150000"/>
                  </a:lnSpc>
                </a:pPr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Soit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le nombre des citronniers.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0245D5-C8B2-4739-A173-19D8C325A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14" y="1574432"/>
                <a:ext cx="11069125" cy="1313436"/>
              </a:xfrm>
              <a:prstGeom prst="rect">
                <a:avLst/>
              </a:prstGeom>
              <a:blipFill>
                <a:blip r:embed="rId4"/>
                <a:stretch>
                  <a:fillRect l="-1101" b="-12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9CAA0F14-96B7-4CEC-B0C8-4487F073A149}"/>
              </a:ext>
            </a:extLst>
          </p:cNvPr>
          <p:cNvSpPr txBox="1"/>
          <p:nvPr/>
        </p:nvSpPr>
        <p:spPr>
          <a:xfrm>
            <a:off x="9529482" y="136956"/>
            <a:ext cx="2662518" cy="307777"/>
          </a:xfrm>
          <a:prstGeom prst="rect">
            <a:avLst/>
          </a:prstGeom>
          <a:solidFill>
            <a:srgbClr val="DAF3F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Récapitulation</a:t>
            </a:r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 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F0336E2-B414-4330-8655-10BA142EE773}"/>
              </a:ext>
            </a:extLst>
          </p:cNvPr>
          <p:cNvSpPr/>
          <p:nvPr/>
        </p:nvSpPr>
        <p:spPr>
          <a:xfrm>
            <a:off x="1574621" y="4335175"/>
            <a:ext cx="3539133" cy="4991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70D6383C-057F-6904-068F-AA2AC7753884}"/>
                  </a:ext>
                </a:extLst>
              </p:cNvPr>
              <p:cNvSpPr/>
              <p:nvPr/>
            </p:nvSpPr>
            <p:spPr>
              <a:xfrm>
                <a:off x="1586388" y="4335990"/>
                <a:ext cx="3552122" cy="499135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4000" b="1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2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𝑳</m:t>
                    </m:r>
                  </m:oMath>
                </a14:m>
                <a:endParaRPr lang="en-US" sz="4000" b="1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70D6383C-057F-6904-068F-AA2AC775388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6388" y="4335990"/>
                <a:ext cx="3552122" cy="499135"/>
              </a:xfrm>
              <a:prstGeom prst="roundRect">
                <a:avLst/>
              </a:prstGeom>
              <a:blipFill>
                <a:blip r:embed="rId5"/>
                <a:stretch>
                  <a:fillRect t="-41463" b="-73171"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>
            <a:extLst>
              <a:ext uri="{FF2B5EF4-FFF2-40B4-BE49-F238E27FC236}">
                <a16:creationId xmlns:a16="http://schemas.microsoft.com/office/drawing/2014/main" id="{732695E1-3D53-4746-AAC5-6EA15BD25F8D}"/>
              </a:ext>
            </a:extLst>
          </p:cNvPr>
          <p:cNvSpPr/>
          <p:nvPr/>
        </p:nvSpPr>
        <p:spPr>
          <a:xfrm>
            <a:off x="8716549" y="2712364"/>
            <a:ext cx="2914013" cy="34656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41" name="Picture 40" descr="See the source image">
            <a:extLst>
              <a:ext uri="{FF2B5EF4-FFF2-40B4-BE49-F238E27FC236}">
                <a16:creationId xmlns:a16="http://schemas.microsoft.com/office/drawing/2014/main" id="{55E6F1FF-5CB7-4658-BC6A-5D9280D3897D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621" y="4483800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 descr="See the source image">
            <a:extLst>
              <a:ext uri="{FF2B5EF4-FFF2-40B4-BE49-F238E27FC236}">
                <a16:creationId xmlns:a16="http://schemas.microsoft.com/office/drawing/2014/main" id="{19A09CC1-3A93-4CBD-B633-BDDFF08CA688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758" y="2761132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DAD1342-23E5-48B2-A4B6-5191763BC456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033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0AD6EF1-241A-4061-8540-E4EB5D872ADE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892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6835232-8ADE-47B0-9AF0-4BEAD133890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359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E77CE41-8A18-4982-A2D1-1C695A7AA1E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091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333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Ecrivez une expression qui représente la masse des citrons récoltés.</a:t>
            </a:r>
            <a:endParaRPr lang="fr-FR" sz="3200">
              <a:solidFill>
                <a:schemeClr val="bg1"/>
              </a:solidFill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0245D5-C8B2-4739-A173-19D8C325A89A}"/>
                  </a:ext>
                </a:extLst>
              </p:cNvPr>
              <p:cNvSpPr txBox="1"/>
              <p:nvPr/>
            </p:nvSpPr>
            <p:spPr>
              <a:xfrm>
                <a:off x="358942" y="1810223"/>
                <a:ext cx="11069125" cy="20313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La masse des citrons récoltés est 38 kg de moins que le double de la masse des oranges récoltées.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</m:oMath>
                </a14:m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représente la masse des oranges récoltées.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210245D5-C8B2-4739-A173-19D8C325A8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942" y="1810223"/>
                <a:ext cx="11069125" cy="2031325"/>
              </a:xfrm>
              <a:prstGeom prst="rect">
                <a:avLst/>
              </a:prstGeom>
              <a:blipFill>
                <a:blip r:embed="rId4"/>
                <a:stretch>
                  <a:fillRect l="-1156" r="-1101" b="-42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104AA41C-86F1-4A45-8B39-8013B867B297}"/>
              </a:ext>
            </a:extLst>
          </p:cNvPr>
          <p:cNvSpPr/>
          <p:nvPr/>
        </p:nvSpPr>
        <p:spPr>
          <a:xfrm>
            <a:off x="2397808" y="4792085"/>
            <a:ext cx="3539133" cy="4991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9C379B77-4385-4980-AEDB-1CC509C78EDA}"/>
                  </a:ext>
                </a:extLst>
              </p:cNvPr>
              <p:cNvSpPr/>
              <p:nvPr/>
            </p:nvSpPr>
            <p:spPr>
              <a:xfrm>
                <a:off x="2397639" y="4700240"/>
                <a:ext cx="3539132" cy="760759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𝒉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𝟑𝟖</m:t>
                      </m:r>
                    </m:oMath>
                  </m:oMathPara>
                </a14:m>
                <a:endParaRPr lang="en-US" sz="4000" b="1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9C379B77-4385-4980-AEDB-1CC509C78ED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7639" y="4700240"/>
                <a:ext cx="3539132" cy="760759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559514F5-74C0-E006-8DAB-613139C0C6CF}"/>
              </a:ext>
            </a:extLst>
          </p:cNvPr>
          <p:cNvSpPr/>
          <p:nvPr/>
        </p:nvSpPr>
        <p:spPr>
          <a:xfrm>
            <a:off x="8716549" y="2712364"/>
            <a:ext cx="2914013" cy="34656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4" name="Picture 3" descr="See the source image">
            <a:extLst>
              <a:ext uri="{FF2B5EF4-FFF2-40B4-BE49-F238E27FC236}">
                <a16:creationId xmlns:a16="http://schemas.microsoft.com/office/drawing/2014/main" id="{B74CDAE4-A8E8-171D-AF18-18F52DE26799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621" y="4483800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ee the source image">
            <a:extLst>
              <a:ext uri="{FF2B5EF4-FFF2-40B4-BE49-F238E27FC236}">
                <a16:creationId xmlns:a16="http://schemas.microsoft.com/office/drawing/2014/main" id="{28D2563B-9589-4AF4-35FD-C9A999456AD8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758" y="2761132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4960F05-5706-3144-EBD5-1C6A4819DDA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033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FF945C-35E8-87CA-FC22-CBFA4DC4BE63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892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F997D8-BE8A-EDA7-818C-8D19205FAAE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359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74A20A-834F-A22B-DA7D-8F19488A86A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091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5973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Ecrivez une expression qui représente le montant total reçu par l’agriculteur.</a:t>
            </a:r>
            <a:endParaRPr lang="fr-FR" sz="3200">
              <a:solidFill>
                <a:schemeClr val="bg1"/>
              </a:solidFill>
              <a:sym typeface="Comic Sans M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0245D5-C8B2-4739-A173-19D8C325A89A}"/>
              </a:ext>
            </a:extLst>
          </p:cNvPr>
          <p:cNvSpPr txBox="1"/>
          <p:nvPr/>
        </p:nvSpPr>
        <p:spPr>
          <a:xfrm>
            <a:off x="298240" y="1828062"/>
            <a:ext cx="10672019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2800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L’agriculteur vend les oranges à 4 500 L.L. le kg </a:t>
            </a:r>
          </a:p>
          <a:p>
            <a:pPr algn="just">
              <a:lnSpc>
                <a:spcPct val="150000"/>
              </a:lnSpc>
            </a:pPr>
            <a:r>
              <a:rPr lang="fr-FR" sz="2800" b="1">
                <a:solidFill>
                  <a:schemeClr val="accent1">
                    <a:lumMod val="50000"/>
                  </a:schemeClr>
                </a:solidFill>
                <a:latin typeface="+mj-lt"/>
              </a:rPr>
              <a:t>et les citrons à 3 750 L.L. le kg.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6F0336E2-B414-4330-8655-10BA142EE773}"/>
              </a:ext>
            </a:extLst>
          </p:cNvPr>
          <p:cNvSpPr/>
          <p:nvPr/>
        </p:nvSpPr>
        <p:spPr>
          <a:xfrm>
            <a:off x="342679" y="3303388"/>
            <a:ext cx="6025707" cy="621491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B4C043D9-B64A-5E2D-E19C-354D4B765147}"/>
                  </a:ext>
                </a:extLst>
              </p:cNvPr>
              <p:cNvSpPr/>
              <p:nvPr/>
            </p:nvSpPr>
            <p:spPr>
              <a:xfrm>
                <a:off x="342848" y="3303388"/>
                <a:ext cx="6035040" cy="621491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𝒉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𝟕𝟓𝟎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×(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𝒉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𝟑𝟖</m:t>
                      </m:r>
                      <m:r>
                        <a:rPr lang="en-US" sz="36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b="1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B4C043D9-B64A-5E2D-E19C-354D4B7651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848" y="3303388"/>
                <a:ext cx="6035040" cy="621491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0859984B-2937-D570-4707-3C3C32B93D3A}"/>
                  </a:ext>
                </a:extLst>
              </p:cNvPr>
              <p:cNvSpPr/>
              <p:nvPr/>
            </p:nvSpPr>
            <p:spPr>
              <a:xfrm>
                <a:off x="211283" y="4186669"/>
                <a:ext cx="5438540" cy="95410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en-US" sz="2800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La masse des oranges :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</m:oMath>
                </a14:m>
                <a:endParaRPr lang="en-US" sz="2800" b="1" cap="none" spc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  <a:p>
                <a:r>
                  <a:rPr lang="en-US" sz="280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La masse des citrons :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𝟑𝟖</m:t>
                    </m:r>
                  </m:oMath>
                </a14:m>
                <a:r>
                  <a:rPr lang="en-US" sz="2800" b="1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 </a:t>
                </a:r>
                <a:endParaRPr lang="en-US" sz="2800" b="1" cap="none" spc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0859984B-2937-D570-4707-3C3C32B93D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83" y="4186669"/>
                <a:ext cx="5438540" cy="954107"/>
              </a:xfrm>
              <a:prstGeom prst="rect">
                <a:avLst/>
              </a:prstGeom>
              <a:blipFill>
                <a:blip r:embed="rId5"/>
                <a:stretch>
                  <a:fillRect l="-2354" t="-7051" b="-173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74C95639-FEC5-C0E1-D482-0A7DA8DBAB5F}"/>
                  </a:ext>
                </a:extLst>
              </p:cNvPr>
              <p:cNvSpPr/>
              <p:nvPr/>
            </p:nvSpPr>
            <p:spPr>
              <a:xfrm>
                <a:off x="155192" y="5402566"/>
                <a:ext cx="10184263" cy="95410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r>
                  <a:rPr lang="fr-FR" sz="2800" cap="none" spc="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effectLst/>
                    <a:latin typeface="+mn-lt"/>
                  </a:rPr>
                  <a:t>La somme reçue de la vente des oranges :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𝟓𝟎𝟎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</m:oMath>
                </a14:m>
                <a:endParaRPr lang="fr-FR" sz="2800" b="1" cap="none" spc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  <a:p>
                <a:r>
                  <a:rPr lang="fr-FR" sz="2800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La somme reçue de la vente des citrons :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𝟕𝟓𝟎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×(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𝒉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𝟑𝟖</m:t>
                    </m:r>
                    <m:r>
                      <a:rPr lang="fr-FR" sz="28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fr-FR" sz="2800" b="1">
                    <a:ln w="22225">
                      <a:noFill/>
                      <a:prstDash val="solid"/>
                    </a:ln>
                    <a:solidFill>
                      <a:srgbClr val="C00000"/>
                    </a:solidFill>
                    <a:latin typeface="+mn-lt"/>
                  </a:rPr>
                  <a:t> </a:t>
                </a:r>
                <a:endParaRPr lang="fr-FR" sz="2800" b="1" cap="none" spc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74C95639-FEC5-C0E1-D482-0A7DA8DBAB5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92" y="5402566"/>
                <a:ext cx="10184263" cy="954107"/>
              </a:xfrm>
              <a:prstGeom prst="rect">
                <a:avLst/>
              </a:prstGeom>
              <a:blipFill>
                <a:blip r:embed="rId6"/>
                <a:stretch>
                  <a:fillRect l="-1197" t="-6369" b="-165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 67">
            <a:extLst>
              <a:ext uri="{FF2B5EF4-FFF2-40B4-BE49-F238E27FC236}">
                <a16:creationId xmlns:a16="http://schemas.microsoft.com/office/drawing/2014/main" id="{F41BD554-AC96-4A24-9D66-20BE8BED2A95}"/>
              </a:ext>
            </a:extLst>
          </p:cNvPr>
          <p:cNvSpPr/>
          <p:nvPr/>
        </p:nvSpPr>
        <p:spPr>
          <a:xfrm>
            <a:off x="9093827" y="2192034"/>
            <a:ext cx="2914013" cy="34656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69" name="Picture 68" descr="See the source image">
            <a:extLst>
              <a:ext uri="{FF2B5EF4-FFF2-40B4-BE49-F238E27FC236}">
                <a16:creationId xmlns:a16="http://schemas.microsoft.com/office/drawing/2014/main" id="{80E190B0-A4E3-4EBE-8521-F24329039494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899" y="3963470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Picture 69" descr="See the source image">
            <a:extLst>
              <a:ext uri="{FF2B5EF4-FFF2-40B4-BE49-F238E27FC236}">
                <a16:creationId xmlns:a16="http://schemas.microsoft.com/office/drawing/2014/main" id="{951F9EE9-31AC-49A1-AE81-542A9CEFB23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036" y="2240802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904A6135-BCD0-4A90-97C2-B6DB7D0ED223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4311" y="396346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E6D7BCE4-D870-4E6B-A1A6-91E6D64042B8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7170" y="396346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9390164C-E9E9-4AC6-8BF6-E6118821045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6637" y="2240802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49665388-4C4E-4761-A3AC-BE648182761F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369" y="2240802"/>
            <a:ext cx="840942" cy="15679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759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/>
      <p:bldP spid="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3459667A-C47A-AFAE-8527-DF5E2C4B74D9}"/>
              </a:ext>
            </a:extLst>
          </p:cNvPr>
          <p:cNvSpPr/>
          <p:nvPr/>
        </p:nvSpPr>
        <p:spPr>
          <a:xfrm>
            <a:off x="1910427" y="3079072"/>
            <a:ext cx="4339951" cy="558702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Calculez le montant total reçu par l’agriculteur de la vente pour h = 50.</a:t>
            </a:r>
            <a:endParaRPr lang="fr-FR" sz="3200">
              <a:solidFill>
                <a:schemeClr val="bg1"/>
              </a:solidFill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2D5C68F4-5746-4D76-BA5F-1504C2D298C5}"/>
                  </a:ext>
                </a:extLst>
              </p:cNvPr>
              <p:cNvSpPr/>
              <p:nvPr/>
            </p:nvSpPr>
            <p:spPr>
              <a:xfrm>
                <a:off x="752618" y="1828034"/>
                <a:ext cx="6400800" cy="640080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3600" b="1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𝟓𝟎𝟎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3600" b="1" i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𝟕𝟓𝟎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×(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𝒉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𝟑𝟖</m:t>
                      </m:r>
                      <m:r>
                        <a:rPr lang="en-US" sz="3600" b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3600" b="1">
                  <a:solidFill>
                    <a:schemeClr val="accent1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2D5C68F4-5746-4D76-BA5F-1504C2D298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18" y="1828034"/>
                <a:ext cx="6400800" cy="64008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AEB8C266-4541-6451-3FFD-38BC9AE0934D}"/>
                  </a:ext>
                </a:extLst>
              </p:cNvPr>
              <p:cNvSpPr/>
              <p:nvPr/>
            </p:nvSpPr>
            <p:spPr>
              <a:xfrm>
                <a:off x="1910427" y="3079072"/>
                <a:ext cx="4339951" cy="590831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noFill/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𝟒𝟓𝟕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𝑳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𝑳</m:t>
                      </m:r>
                      <m:r>
                        <a:rPr lang="en-US" sz="40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4000" b="1">
                  <a:solidFill>
                    <a:schemeClr val="bg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64" name="Rectangle: Rounded Corners 63">
                <a:extLst>
                  <a:ext uri="{FF2B5EF4-FFF2-40B4-BE49-F238E27FC236}">
                    <a16:creationId xmlns:a16="http://schemas.microsoft.com/office/drawing/2014/main" id="{AEB8C266-4541-6451-3FFD-38BC9AE093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0427" y="3079072"/>
                <a:ext cx="4339951" cy="590831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571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A90E0D90-2A33-5DBD-2DE3-D054796ACC97}"/>
                  </a:ext>
                </a:extLst>
              </p:cNvPr>
              <p:cNvSpPr/>
              <p:nvPr/>
            </p:nvSpPr>
            <p:spPr>
              <a:xfrm>
                <a:off x="393915" y="4263449"/>
                <a:ext cx="6512552" cy="181588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𝟕𝟓𝟎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𝟓𝟎</m:t>
                          </m:r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𝟑𝟖</m:t>
                          </m:r>
                        </m:e>
                      </m:d>
                    </m:oMath>
                  </m:oMathPara>
                </a14:m>
                <a:endParaRPr lang="en-US" sz="2800" b="1" i="1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𝟐𝟐𝟓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𝟎𝟎𝟎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𝟕𝟓𝟎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×</m:t>
                      </m:r>
                      <m:r>
                        <a:rPr lang="en-US" sz="28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𝟔𝟐</m:t>
                      </m:r>
                    </m:oMath>
                  </m:oMathPara>
                </a14:m>
                <a:endParaRPr lang="en-US" sz="2800" b="1" i="1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𝟐𝟐𝟓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𝟎𝟎𝟎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𝟐𝟑𝟐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</m:oMath>
                  </m:oMathPara>
                </a14:m>
                <a:endParaRPr lang="en-US" sz="2800" b="1" i="0">
                  <a:solidFill>
                    <a:srgbClr val="C0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𝟒𝟓𝟕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𝟓𝟎𝟎</m:t>
                      </m:r>
                    </m:oMath>
                  </m:oMathPara>
                </a14:m>
                <a:endParaRPr lang="en-US" sz="2800" b="1" cap="none" spc="0">
                  <a:ln w="22225">
                    <a:noFill/>
                    <a:prstDash val="solid"/>
                  </a:ln>
                  <a:solidFill>
                    <a:srgbClr val="C00000"/>
                  </a:solidFill>
                  <a:effectLst/>
                  <a:latin typeface="+mn-lt"/>
                </a:endParaRPr>
              </a:p>
            </p:txBody>
          </p:sp>
        </mc:Choice>
        <mc:Fallback xmlns=""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A90E0D90-2A33-5DBD-2DE3-D054796ACC9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915" y="4263449"/>
                <a:ext cx="6512552" cy="18158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042CDECF-4E19-4C62-BB53-6D28094505F3}"/>
              </a:ext>
            </a:extLst>
          </p:cNvPr>
          <p:cNvSpPr/>
          <p:nvPr/>
        </p:nvSpPr>
        <p:spPr>
          <a:xfrm>
            <a:off x="8716549" y="2712364"/>
            <a:ext cx="2914013" cy="346568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67" name="Picture 66" descr="See the source image">
            <a:extLst>
              <a:ext uri="{FF2B5EF4-FFF2-40B4-BE49-F238E27FC236}">
                <a16:creationId xmlns:a16="http://schemas.microsoft.com/office/drawing/2014/main" id="{CFAA4F93-23E8-4865-A69B-EF61454D6FDD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621" y="4483800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Picture 67" descr="See the source image">
            <a:extLst>
              <a:ext uri="{FF2B5EF4-FFF2-40B4-BE49-F238E27FC236}">
                <a16:creationId xmlns:a16="http://schemas.microsoft.com/office/drawing/2014/main" id="{D90F5D1C-2A87-4C32-B1DC-45FEFDA2BED9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758" y="2761132"/>
            <a:ext cx="784072" cy="1567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F532E4DD-B846-4D3F-ADF5-C3EDCE39746A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7033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B0DDE6D5-6F83-4FC5-9DAA-EEA67FE6449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9892" y="4483799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29F2714-1DAA-4D19-9502-1A8310BE9BE9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9359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Picture 71">
            <a:extLst>
              <a:ext uri="{FF2B5EF4-FFF2-40B4-BE49-F238E27FC236}">
                <a16:creationId xmlns:a16="http://schemas.microsoft.com/office/drawing/2014/main" id="{8FE5A81D-900A-4ECD-ABAD-241423B800B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6091" y="2761132"/>
            <a:ext cx="840942" cy="15679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080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559DFC-7024-4593-A7F1-FC910E4167EA}"/>
                  </a:ext>
                </a:extLst>
              </p:cNvPr>
              <p:cNvSpPr txBox="1"/>
              <p:nvPr/>
            </p:nvSpPr>
            <p:spPr>
              <a:xfrm>
                <a:off x="711750" y="1630051"/>
                <a:ext cx="10045898" cy="203132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A la fin de cette séance, l’élève doit devenir capable de calculer </a:t>
                </a:r>
                <a:r>
                  <a:rPr lang="fr-FR" sz="2800" b="1" i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2800" b="1" i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a + p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2800" b="1" i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b </a:t>
                </a:r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et </a:t>
                </a:r>
                <a:r>
                  <a:rPr lang="fr-FR" sz="2800" b="1" i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2800" b="1" i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a – n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2800" b="1" i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b</a:t>
                </a:r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; </a:t>
                </a:r>
                <a:r>
                  <a:rPr lang="fr-FR" sz="2800" b="1" i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n</a:t>
                </a:r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et </a:t>
                </a:r>
                <a:r>
                  <a:rPr lang="fr-FR" sz="2800" b="1" i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p</a:t>
                </a:r>
                <a:r>
                  <a:rPr lang="fr-FR" sz="28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</a:rPr>
                  <a:t> positifs et en chiffres.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8559DFC-7024-4593-A7F1-FC910E4167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750" y="1630051"/>
                <a:ext cx="10045898" cy="2031325"/>
              </a:xfrm>
              <a:prstGeom prst="rect">
                <a:avLst/>
              </a:prstGeom>
              <a:blipFill>
                <a:blip r:embed="rId4"/>
                <a:stretch>
                  <a:fillRect l="-1274" r="-1214" b="-38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AE8015DA-272C-49CF-AEA3-2F78CD7B8239}"/>
              </a:ext>
            </a:extLst>
          </p:cNvPr>
          <p:cNvSpPr txBox="1"/>
          <p:nvPr/>
        </p:nvSpPr>
        <p:spPr>
          <a:xfrm>
            <a:off x="6696634" y="3275112"/>
            <a:ext cx="24473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3" name="Google Shape;222;p10">
            <a:extLst>
              <a:ext uri="{FF2B5EF4-FFF2-40B4-BE49-F238E27FC236}">
                <a16:creationId xmlns:a16="http://schemas.microsoft.com/office/drawing/2014/main" id="{BF227ABD-E7BD-4886-B8D2-093F09D96376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Objectif d’apprentissage spécifique</a:t>
            </a:r>
            <a:endParaRPr lang="fr-FR" sz="3200">
              <a:solidFill>
                <a:schemeClr val="bg1"/>
              </a:solidFill>
              <a:sym typeface="Comic Sans M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7578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7;gb06ce43697_0_0">
            <a:extLst>
              <a:ext uri="{FF2B5EF4-FFF2-40B4-BE49-F238E27FC236}">
                <a16:creationId xmlns:a16="http://schemas.microsoft.com/office/drawing/2014/main" id="{9963F46C-DD1C-4D14-822C-71DB3FC4FE02}"/>
              </a:ext>
            </a:extLst>
          </p:cNvPr>
          <p:cNvSpPr txBox="1">
            <a:spLocks/>
          </p:cNvSpPr>
          <p:nvPr/>
        </p:nvSpPr>
        <p:spPr>
          <a:xfrm>
            <a:off x="1024128" y="4824658"/>
            <a:ext cx="10143000" cy="1267670"/>
          </a:xfrm>
          <a:prstGeom prst="rect">
            <a:avLst/>
          </a:prstGeom>
          <a:solidFill>
            <a:srgbClr val="DAF3F6"/>
          </a:solidFill>
          <a:ln>
            <a:solidFill>
              <a:srgbClr val="C7E6F5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fr-FR" sz="54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Récapitulation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ED24072-6E2A-AD46-21DC-E9516980D4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80108" y="1646649"/>
            <a:ext cx="6231040" cy="31155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568891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222;p10">
            <a:extLst>
              <a:ext uri="{FF2B5EF4-FFF2-40B4-BE49-F238E27FC236}">
                <a16:creationId xmlns:a16="http://schemas.microsoft.com/office/drawing/2014/main" id="{31B4FE51-9FF9-46AE-93A1-AA486ECCB4B4}"/>
              </a:ext>
            </a:extLst>
          </p:cNvPr>
          <p:cNvSpPr txBox="1"/>
          <p:nvPr/>
        </p:nvSpPr>
        <p:spPr>
          <a:xfrm>
            <a:off x="0" y="536443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 dirty="0">
                <a:solidFill>
                  <a:schemeClr val="bg1"/>
                </a:solidFill>
                <a:latin typeface="Comic Sans MS"/>
                <a:sym typeface="Comic Sans MS"/>
              </a:rPr>
              <a:t>Dans ce chapitre, nous avons appris à :</a:t>
            </a:r>
            <a:endParaRPr lang="fr-FR" sz="3200" dirty="0">
              <a:solidFill>
                <a:schemeClr val="bg1"/>
              </a:solidFill>
              <a:sym typeface="Comic Sans MS"/>
            </a:endParaRPr>
          </a:p>
        </p:txBody>
      </p:sp>
      <p:sp>
        <p:nvSpPr>
          <p:cNvPr id="5" name="Google Shape;86;ga338da080d_1_6">
            <a:extLst>
              <a:ext uri="{FF2B5EF4-FFF2-40B4-BE49-F238E27FC236}">
                <a16:creationId xmlns:a16="http://schemas.microsoft.com/office/drawing/2014/main" id="{0A68FD73-C7B1-4433-B623-284A77F8814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-244642" y="1136480"/>
            <a:ext cx="12246142" cy="5721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/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80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Utiliser une variable pour représenter une valeur inconnue.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80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Ecrire une expression algébrique en utilisant des variables.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80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Différencier entre expression numérique et expression algébrique.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80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Exprimer le périmètre et l’aire d’une figure en utilisant des variables.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80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Utiliser la propriété de la distributivité de la multiplication par rapport à l’addition et la soustraction pour simplifier des expressions algébriques.</a:t>
            </a:r>
          </a:p>
          <a:p>
            <a:pPr marL="971550" lvl="7" indent="-514350">
              <a:lnSpc>
                <a:spcPct val="140000"/>
              </a:lnSpc>
              <a:buClr>
                <a:srgbClr val="0076A3"/>
              </a:buClr>
              <a:buSzPct val="100000"/>
              <a:buFont typeface="Arial" panose="020B0604020202020204" pitchFamily="34" charset="0"/>
              <a:buChar char="•"/>
            </a:pPr>
            <a:r>
              <a:rPr lang="fr-FR" sz="280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Calculer la valeur numérique d’une expression algébrique.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9D1BDD-8593-4501-BB85-7B9964CF8306}"/>
              </a:ext>
            </a:extLst>
          </p:cNvPr>
          <p:cNvSpPr txBox="1"/>
          <p:nvPr/>
        </p:nvSpPr>
        <p:spPr>
          <a:xfrm>
            <a:off x="9529482" y="136956"/>
            <a:ext cx="2662518" cy="307777"/>
          </a:xfrm>
          <a:prstGeom prst="rect">
            <a:avLst/>
          </a:prstGeom>
          <a:solidFill>
            <a:srgbClr val="DAF3F6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Récapitulation</a:t>
            </a:r>
            <a:r>
              <a:rPr lang="en-GB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51557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7;gb06ce43697_0_0">
            <a:extLst>
              <a:ext uri="{FF2B5EF4-FFF2-40B4-BE49-F238E27FC236}">
                <a16:creationId xmlns:a16="http://schemas.microsoft.com/office/drawing/2014/main" id="{9963F46C-DD1C-4D14-822C-71DB3FC4FE02}"/>
              </a:ext>
            </a:extLst>
          </p:cNvPr>
          <p:cNvSpPr txBox="1">
            <a:spLocks/>
          </p:cNvSpPr>
          <p:nvPr/>
        </p:nvSpPr>
        <p:spPr>
          <a:xfrm>
            <a:off x="1024128" y="4824658"/>
            <a:ext cx="10143000" cy="1267670"/>
          </a:xfrm>
          <a:prstGeom prst="rect">
            <a:avLst/>
          </a:prstGeom>
          <a:solidFill>
            <a:srgbClr val="DAF3F6"/>
          </a:solidFill>
          <a:ln>
            <a:solidFill>
              <a:srgbClr val="C7E6F5"/>
            </a:solidFill>
          </a:ln>
          <a:effectLst/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fr-FR" sz="54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Évaluation sommative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FAD1117-3FAE-4807-8EE5-C6E92F16F440}"/>
              </a:ext>
            </a:extLst>
          </p:cNvPr>
          <p:cNvGrpSpPr/>
          <p:nvPr/>
        </p:nvGrpSpPr>
        <p:grpSpPr>
          <a:xfrm>
            <a:off x="4767029" y="600924"/>
            <a:ext cx="3287797" cy="3341373"/>
            <a:chOff x="4198069" y="1281644"/>
            <a:chExt cx="3287797" cy="3341373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7DF6FBD8-2E3B-4C27-8A6B-3DD9ECFCF68A}"/>
                </a:ext>
              </a:extLst>
            </p:cNvPr>
            <p:cNvSpPr/>
            <p:nvPr/>
          </p:nvSpPr>
          <p:spPr>
            <a:xfrm>
              <a:off x="5116750" y="1334725"/>
              <a:ext cx="2369116" cy="2362900"/>
            </a:xfrm>
            <a:custGeom>
              <a:avLst/>
              <a:gdLst>
                <a:gd name="connsiteX0" fmla="*/ 1506538 w 2369116"/>
                <a:gd name="connsiteY0" fmla="*/ 850 h 2362900"/>
                <a:gd name="connsiteX1" fmla="*/ 1532267 w 2369116"/>
                <a:gd name="connsiteY1" fmla="*/ 5361 h 2362900"/>
                <a:gd name="connsiteX2" fmla="*/ 2350102 w 2369116"/>
                <a:gd name="connsiteY2" fmla="*/ 952572 h 2362900"/>
                <a:gd name="connsiteX3" fmla="*/ 1374114 w 2369116"/>
                <a:gd name="connsiteY3" fmla="*/ 2343514 h 2362900"/>
                <a:gd name="connsiteX4" fmla="*/ 463363 w 2369116"/>
                <a:gd name="connsiteY4" fmla="*/ 2140732 h 2362900"/>
                <a:gd name="connsiteX5" fmla="*/ 447023 w 2369116"/>
                <a:gd name="connsiteY5" fmla="*/ 2130123 h 2362900"/>
                <a:gd name="connsiteX6" fmla="*/ 233145 w 2369116"/>
                <a:gd name="connsiteY6" fmla="*/ 1929048 h 2362900"/>
                <a:gd name="connsiteX7" fmla="*/ 5731 w 2369116"/>
                <a:gd name="connsiteY7" fmla="*/ 1506413 h 2362900"/>
                <a:gd name="connsiteX8" fmla="*/ 0 w 2369116"/>
                <a:gd name="connsiteY8" fmla="*/ 1485318 h 2362900"/>
                <a:gd name="connsiteX9" fmla="*/ 23046 w 2369116"/>
                <a:gd name="connsiteY9" fmla="*/ 1526776 h 2362900"/>
                <a:gd name="connsiteX10" fmla="*/ 233389 w 2369116"/>
                <a:gd name="connsiteY10" fmla="*/ 1709927 h 2362900"/>
                <a:gd name="connsiteX11" fmla="*/ 365081 w 2369116"/>
                <a:gd name="connsiteY11" fmla="*/ 1738948 h 2362900"/>
                <a:gd name="connsiteX12" fmla="*/ 374836 w 2369116"/>
                <a:gd name="connsiteY12" fmla="*/ 1749800 h 2362900"/>
                <a:gd name="connsiteX13" fmla="*/ 1334972 w 2369116"/>
                <a:gd name="connsiteY13" fmla="*/ 2124270 h 2362900"/>
                <a:gd name="connsiteX14" fmla="*/ 1916004 w 2369116"/>
                <a:gd name="connsiteY14" fmla="*/ 1788942 h 2362900"/>
                <a:gd name="connsiteX15" fmla="*/ 2141833 w 2369116"/>
                <a:gd name="connsiteY15" fmla="*/ 1059024 h 2362900"/>
                <a:gd name="connsiteX16" fmla="*/ 1933685 w 2369116"/>
                <a:gd name="connsiteY16" fmla="*/ 541765 h 2362900"/>
                <a:gd name="connsiteX17" fmla="*/ 1745292 w 2369116"/>
                <a:gd name="connsiteY17" fmla="*/ 358615 h 2362900"/>
                <a:gd name="connsiteX18" fmla="*/ 1745414 w 2369116"/>
                <a:gd name="connsiteY18" fmla="*/ 339226 h 2362900"/>
                <a:gd name="connsiteX19" fmla="*/ 1522146 w 2369116"/>
                <a:gd name="connsiteY19" fmla="*/ 11702 h 2362900"/>
                <a:gd name="connsiteX20" fmla="*/ 1506538 w 2369116"/>
                <a:gd name="connsiteY20" fmla="*/ 850 h 236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69116" h="2362900">
                  <a:moveTo>
                    <a:pt x="1506538" y="850"/>
                  </a:moveTo>
                  <a:cubicBezTo>
                    <a:pt x="1515805" y="-1833"/>
                    <a:pt x="1524097" y="2435"/>
                    <a:pt x="1532267" y="5361"/>
                  </a:cubicBezTo>
                  <a:cubicBezTo>
                    <a:pt x="1983436" y="166929"/>
                    <a:pt x="2264746" y="480308"/>
                    <a:pt x="2350102" y="952572"/>
                  </a:cubicBezTo>
                  <a:cubicBezTo>
                    <a:pt x="2468015" y="1605060"/>
                    <a:pt x="2024773" y="2231332"/>
                    <a:pt x="1374114" y="2343514"/>
                  </a:cubicBezTo>
                  <a:cubicBezTo>
                    <a:pt x="1043785" y="2400459"/>
                    <a:pt x="739429" y="2331686"/>
                    <a:pt x="463363" y="2140732"/>
                  </a:cubicBezTo>
                  <a:cubicBezTo>
                    <a:pt x="457997" y="2137074"/>
                    <a:pt x="452510" y="2133660"/>
                    <a:pt x="447023" y="2130123"/>
                  </a:cubicBezTo>
                  <a:cubicBezTo>
                    <a:pt x="367764" y="2071593"/>
                    <a:pt x="298015" y="2002943"/>
                    <a:pt x="233145" y="1929048"/>
                  </a:cubicBezTo>
                  <a:cubicBezTo>
                    <a:pt x="130351" y="1802721"/>
                    <a:pt x="52799" y="1662859"/>
                    <a:pt x="5731" y="1506413"/>
                  </a:cubicBezTo>
                  <a:cubicBezTo>
                    <a:pt x="3658" y="1499462"/>
                    <a:pt x="1829" y="1492390"/>
                    <a:pt x="0" y="1485318"/>
                  </a:cubicBezTo>
                  <a:cubicBezTo>
                    <a:pt x="15608" y="1494707"/>
                    <a:pt x="14876" y="1513119"/>
                    <a:pt x="23046" y="1526776"/>
                  </a:cubicBezTo>
                  <a:cubicBezTo>
                    <a:pt x="73163" y="1611035"/>
                    <a:pt x="142301" y="1673833"/>
                    <a:pt x="233389" y="1709927"/>
                  </a:cubicBezTo>
                  <a:cubicBezTo>
                    <a:pt x="275213" y="1726510"/>
                    <a:pt x="318745" y="1740289"/>
                    <a:pt x="365081" y="1738948"/>
                  </a:cubicBezTo>
                  <a:cubicBezTo>
                    <a:pt x="368373" y="1742484"/>
                    <a:pt x="371788" y="1746020"/>
                    <a:pt x="374836" y="1749800"/>
                  </a:cubicBezTo>
                  <a:cubicBezTo>
                    <a:pt x="623467" y="2057936"/>
                    <a:pt x="944040" y="2185849"/>
                    <a:pt x="1334972" y="2124270"/>
                  </a:cubicBezTo>
                  <a:cubicBezTo>
                    <a:pt x="1569580" y="2087323"/>
                    <a:pt x="1764070" y="1970751"/>
                    <a:pt x="1916004" y="1788942"/>
                  </a:cubicBezTo>
                  <a:cubicBezTo>
                    <a:pt x="2092204" y="1578112"/>
                    <a:pt x="2167074" y="1333261"/>
                    <a:pt x="2141833" y="1059024"/>
                  </a:cubicBezTo>
                  <a:cubicBezTo>
                    <a:pt x="2124152" y="865997"/>
                    <a:pt x="2053184" y="694065"/>
                    <a:pt x="1933685" y="541765"/>
                  </a:cubicBezTo>
                  <a:cubicBezTo>
                    <a:pt x="1879057" y="472260"/>
                    <a:pt x="1814309" y="413364"/>
                    <a:pt x="1745292" y="358615"/>
                  </a:cubicBezTo>
                  <a:cubicBezTo>
                    <a:pt x="1745414" y="352152"/>
                    <a:pt x="1746267" y="345567"/>
                    <a:pt x="1745414" y="339226"/>
                  </a:cubicBezTo>
                  <a:cubicBezTo>
                    <a:pt x="1723953" y="193999"/>
                    <a:pt x="1652253" y="82914"/>
                    <a:pt x="1522146" y="11702"/>
                  </a:cubicBezTo>
                  <a:cubicBezTo>
                    <a:pt x="1516415" y="8776"/>
                    <a:pt x="1509587" y="7556"/>
                    <a:pt x="1506538" y="85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12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17DE0FE-2820-4D76-9BCC-0F2F951377B4}"/>
                </a:ext>
              </a:extLst>
            </p:cNvPr>
            <p:cNvSpPr/>
            <p:nvPr/>
          </p:nvSpPr>
          <p:spPr>
            <a:xfrm>
              <a:off x="4198069" y="3388925"/>
              <a:ext cx="1232984" cy="1234092"/>
            </a:xfrm>
            <a:custGeom>
              <a:avLst/>
              <a:gdLst>
                <a:gd name="connsiteX0" fmla="*/ 1165360 w 1232984"/>
                <a:gd name="connsiteY0" fmla="*/ 271634 h 1234092"/>
                <a:gd name="connsiteX1" fmla="*/ 1221452 w 1232984"/>
                <a:gd name="connsiteY1" fmla="*/ 328944 h 1234092"/>
                <a:gd name="connsiteX2" fmla="*/ 1222427 w 1232984"/>
                <a:gd name="connsiteY2" fmla="*/ 364062 h 1234092"/>
                <a:gd name="connsiteX3" fmla="*/ 580060 w 1232984"/>
                <a:gd name="connsiteY3" fmla="*/ 1005576 h 1234092"/>
                <a:gd name="connsiteX4" fmla="*/ 422883 w 1232984"/>
                <a:gd name="connsiteY4" fmla="*/ 1162387 h 1234092"/>
                <a:gd name="connsiteX5" fmla="*/ 71703 w 1232984"/>
                <a:gd name="connsiteY5" fmla="*/ 1160193 h 1234092"/>
                <a:gd name="connsiteX6" fmla="*/ 70971 w 1232984"/>
                <a:gd name="connsiteY6" fmla="*/ 812427 h 1234092"/>
                <a:gd name="connsiteX7" fmla="*/ 874418 w 1232984"/>
                <a:gd name="connsiteY7" fmla="*/ 7761 h 1234092"/>
                <a:gd name="connsiteX8" fmla="*/ 899171 w 1232984"/>
                <a:gd name="connsiteY8" fmla="*/ 7273 h 1234092"/>
                <a:gd name="connsiteX9" fmla="*/ 959896 w 1232984"/>
                <a:gd name="connsiteY9" fmla="*/ 67022 h 1234092"/>
                <a:gd name="connsiteX10" fmla="*/ 1165360 w 1232984"/>
                <a:gd name="connsiteY10" fmla="*/ 271634 h 123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2984" h="1234092">
                  <a:moveTo>
                    <a:pt x="1165360" y="271634"/>
                  </a:moveTo>
                  <a:cubicBezTo>
                    <a:pt x="1184017" y="290778"/>
                    <a:pt x="1201698" y="311019"/>
                    <a:pt x="1221452" y="328944"/>
                  </a:cubicBezTo>
                  <a:cubicBezTo>
                    <a:pt x="1235718" y="341748"/>
                    <a:pt x="1237547" y="349064"/>
                    <a:pt x="1222427" y="364062"/>
                  </a:cubicBezTo>
                  <a:cubicBezTo>
                    <a:pt x="1007817" y="577453"/>
                    <a:pt x="794061" y="791575"/>
                    <a:pt x="580060" y="1005576"/>
                  </a:cubicBezTo>
                  <a:cubicBezTo>
                    <a:pt x="527749" y="1057887"/>
                    <a:pt x="475804" y="1110686"/>
                    <a:pt x="422883" y="1162387"/>
                  </a:cubicBezTo>
                  <a:cubicBezTo>
                    <a:pt x="324235" y="1258962"/>
                    <a:pt x="169009" y="1257743"/>
                    <a:pt x="71703" y="1160193"/>
                  </a:cubicBezTo>
                  <a:cubicBezTo>
                    <a:pt x="-22799" y="1065569"/>
                    <a:pt x="-24750" y="908757"/>
                    <a:pt x="70971" y="812427"/>
                  </a:cubicBezTo>
                  <a:cubicBezTo>
                    <a:pt x="338136" y="543554"/>
                    <a:pt x="606765" y="276145"/>
                    <a:pt x="874418" y="7761"/>
                  </a:cubicBezTo>
                  <a:cubicBezTo>
                    <a:pt x="883807" y="-1750"/>
                    <a:pt x="889294" y="-3214"/>
                    <a:pt x="899171" y="7273"/>
                  </a:cubicBezTo>
                  <a:cubicBezTo>
                    <a:pt x="918559" y="28002"/>
                    <a:pt x="939532" y="47147"/>
                    <a:pt x="959896" y="67022"/>
                  </a:cubicBezTo>
                  <a:cubicBezTo>
                    <a:pt x="1025010" y="138722"/>
                    <a:pt x="1097441" y="202861"/>
                    <a:pt x="1165360" y="27163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12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AE267E7-8108-4584-9DF4-9EE4848601F1}"/>
                </a:ext>
              </a:extLst>
            </p:cNvPr>
            <p:cNvSpPr/>
            <p:nvPr/>
          </p:nvSpPr>
          <p:spPr>
            <a:xfrm>
              <a:off x="5070434" y="1281644"/>
              <a:ext cx="1792036" cy="1791997"/>
            </a:xfrm>
            <a:custGeom>
              <a:avLst/>
              <a:gdLst>
                <a:gd name="connsiteX0" fmla="*/ 1552854 w 1792036"/>
                <a:gd name="connsiteY0" fmla="*/ 53931 h 1791997"/>
                <a:gd name="connsiteX1" fmla="*/ 1568340 w 1792036"/>
                <a:gd name="connsiteY1" fmla="*/ 64784 h 1791997"/>
                <a:gd name="connsiteX2" fmla="*/ 1791607 w 1792036"/>
                <a:gd name="connsiteY2" fmla="*/ 392308 h 1791997"/>
                <a:gd name="connsiteX3" fmla="*/ 1791485 w 1792036"/>
                <a:gd name="connsiteY3" fmla="*/ 411696 h 1791997"/>
                <a:gd name="connsiteX4" fmla="*/ 1780877 w 1792036"/>
                <a:gd name="connsiteY4" fmla="*/ 405965 h 1791997"/>
                <a:gd name="connsiteX5" fmla="*/ 1249473 w 1792036"/>
                <a:gd name="connsiteY5" fmla="*/ 222327 h 1791997"/>
                <a:gd name="connsiteX6" fmla="*/ 766235 w 1792036"/>
                <a:gd name="connsiteY6" fmla="*/ 325974 h 1791997"/>
                <a:gd name="connsiteX7" fmla="*/ 277631 w 1792036"/>
                <a:gd name="connsiteY7" fmla="*/ 881034 h 1791997"/>
                <a:gd name="connsiteX8" fmla="*/ 296775 w 1792036"/>
                <a:gd name="connsiteY8" fmla="*/ 1585711 h 1791997"/>
                <a:gd name="connsiteX9" fmla="*/ 411274 w 1792036"/>
                <a:gd name="connsiteY9" fmla="*/ 1791907 h 1791997"/>
                <a:gd name="connsiteX10" fmla="*/ 279582 w 1792036"/>
                <a:gd name="connsiteY10" fmla="*/ 1762886 h 1791997"/>
                <a:gd name="connsiteX11" fmla="*/ 69240 w 1792036"/>
                <a:gd name="connsiteY11" fmla="*/ 1579736 h 1791997"/>
                <a:gd name="connsiteX12" fmla="*/ 46194 w 1792036"/>
                <a:gd name="connsiteY12" fmla="*/ 1538277 h 1791997"/>
                <a:gd name="connsiteX13" fmla="*/ 3515 w 1792036"/>
                <a:gd name="connsiteY13" fmla="*/ 1116617 h 1791997"/>
                <a:gd name="connsiteX14" fmla="*/ 128745 w 1792036"/>
                <a:gd name="connsiteY14" fmla="*/ 664229 h 1791997"/>
                <a:gd name="connsiteX15" fmla="*/ 562477 w 1792036"/>
                <a:gd name="connsiteY15" fmla="*/ 186478 h 1791997"/>
                <a:gd name="connsiteX16" fmla="*/ 1269959 w 1792036"/>
                <a:gd name="connsiteY16" fmla="*/ 1376 h 1791997"/>
                <a:gd name="connsiteX17" fmla="*/ 1538099 w 1792036"/>
                <a:gd name="connsiteY17" fmla="*/ 46493 h 1791997"/>
                <a:gd name="connsiteX18" fmla="*/ 1552975 w 1792036"/>
                <a:gd name="connsiteY18" fmla="*/ 53931 h 1791997"/>
                <a:gd name="connsiteX19" fmla="*/ 1552854 w 1792036"/>
                <a:gd name="connsiteY19" fmla="*/ 53931 h 1791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92036" h="1791997">
                  <a:moveTo>
                    <a:pt x="1552854" y="53931"/>
                  </a:moveTo>
                  <a:cubicBezTo>
                    <a:pt x="1555902" y="60516"/>
                    <a:pt x="1562852" y="61735"/>
                    <a:pt x="1568340" y="64784"/>
                  </a:cubicBezTo>
                  <a:cubicBezTo>
                    <a:pt x="1698447" y="135995"/>
                    <a:pt x="1770146" y="247081"/>
                    <a:pt x="1791607" y="392308"/>
                  </a:cubicBezTo>
                  <a:cubicBezTo>
                    <a:pt x="1792583" y="398649"/>
                    <a:pt x="1791607" y="405234"/>
                    <a:pt x="1791485" y="411696"/>
                  </a:cubicBezTo>
                  <a:cubicBezTo>
                    <a:pt x="1787949" y="409867"/>
                    <a:pt x="1784047" y="408282"/>
                    <a:pt x="1780877" y="405965"/>
                  </a:cubicBezTo>
                  <a:cubicBezTo>
                    <a:pt x="1621992" y="291832"/>
                    <a:pt x="1443963" y="231229"/>
                    <a:pt x="1249473" y="222327"/>
                  </a:cubicBezTo>
                  <a:cubicBezTo>
                    <a:pt x="1080102" y="214523"/>
                    <a:pt x="917681" y="248422"/>
                    <a:pt x="766235" y="325974"/>
                  </a:cubicBezTo>
                  <a:cubicBezTo>
                    <a:pt x="530773" y="446570"/>
                    <a:pt x="365304" y="631062"/>
                    <a:pt x="277631" y="881034"/>
                  </a:cubicBezTo>
                  <a:cubicBezTo>
                    <a:pt x="194591" y="1117593"/>
                    <a:pt x="202761" y="1353054"/>
                    <a:pt x="296775" y="1585711"/>
                  </a:cubicBezTo>
                  <a:cubicBezTo>
                    <a:pt x="326528" y="1659239"/>
                    <a:pt x="367743" y="1726183"/>
                    <a:pt x="411274" y="1791907"/>
                  </a:cubicBezTo>
                  <a:cubicBezTo>
                    <a:pt x="364938" y="1793249"/>
                    <a:pt x="321406" y="1779470"/>
                    <a:pt x="279582" y="1762886"/>
                  </a:cubicBezTo>
                  <a:cubicBezTo>
                    <a:pt x="188495" y="1726793"/>
                    <a:pt x="119356" y="1663995"/>
                    <a:pt x="69240" y="1579736"/>
                  </a:cubicBezTo>
                  <a:cubicBezTo>
                    <a:pt x="61070" y="1566079"/>
                    <a:pt x="61801" y="1547667"/>
                    <a:pt x="46194" y="1538277"/>
                  </a:cubicBezTo>
                  <a:cubicBezTo>
                    <a:pt x="6076" y="1400366"/>
                    <a:pt x="-7093" y="1259772"/>
                    <a:pt x="3515" y="1116617"/>
                  </a:cubicBezTo>
                  <a:cubicBezTo>
                    <a:pt x="15343" y="957367"/>
                    <a:pt x="56680" y="806652"/>
                    <a:pt x="128745" y="664229"/>
                  </a:cubicBezTo>
                  <a:cubicBezTo>
                    <a:pt x="229344" y="465105"/>
                    <a:pt x="374083" y="305611"/>
                    <a:pt x="562477" y="186478"/>
                  </a:cubicBezTo>
                  <a:cubicBezTo>
                    <a:pt x="778428" y="49907"/>
                    <a:pt x="1015109" y="-10086"/>
                    <a:pt x="1269959" y="1376"/>
                  </a:cubicBezTo>
                  <a:cubicBezTo>
                    <a:pt x="1361046" y="5522"/>
                    <a:pt x="1450792" y="19545"/>
                    <a:pt x="1538099" y="46493"/>
                  </a:cubicBezTo>
                  <a:cubicBezTo>
                    <a:pt x="1540294" y="54541"/>
                    <a:pt x="1546635" y="54419"/>
                    <a:pt x="1552975" y="53931"/>
                  </a:cubicBezTo>
                  <a:lnTo>
                    <a:pt x="1552854" y="5393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EB5257E-E7C7-417B-ABAF-480777470457}"/>
                </a:ext>
              </a:extLst>
            </p:cNvPr>
            <p:cNvSpPr/>
            <p:nvPr/>
          </p:nvSpPr>
          <p:spPr>
            <a:xfrm>
              <a:off x="5158087" y="3263896"/>
              <a:ext cx="405686" cy="396662"/>
            </a:xfrm>
            <a:custGeom>
              <a:avLst/>
              <a:gdLst>
                <a:gd name="connsiteX0" fmla="*/ 205343 w 405686"/>
                <a:gd name="connsiteY0" fmla="*/ 396663 h 396662"/>
                <a:gd name="connsiteX1" fmla="*/ 0 w 405686"/>
                <a:gd name="connsiteY1" fmla="*/ 192174 h 396662"/>
                <a:gd name="connsiteX2" fmla="*/ 21583 w 405686"/>
                <a:gd name="connsiteY2" fmla="*/ 177297 h 396662"/>
                <a:gd name="connsiteX3" fmla="*/ 173517 w 405686"/>
                <a:gd name="connsiteY3" fmla="*/ 25607 h 396662"/>
                <a:gd name="connsiteX4" fmla="*/ 191808 w 405686"/>
                <a:gd name="connsiteY4" fmla="*/ 0 h 396662"/>
                <a:gd name="connsiteX5" fmla="*/ 405686 w 405686"/>
                <a:gd name="connsiteY5" fmla="*/ 201075 h 396662"/>
                <a:gd name="connsiteX6" fmla="*/ 393127 w 405686"/>
                <a:gd name="connsiteY6" fmla="*/ 207416 h 396662"/>
                <a:gd name="connsiteX7" fmla="*/ 205343 w 405686"/>
                <a:gd name="connsiteY7" fmla="*/ 396663 h 396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5686" h="396662">
                  <a:moveTo>
                    <a:pt x="205343" y="396663"/>
                  </a:moveTo>
                  <a:cubicBezTo>
                    <a:pt x="137424" y="328012"/>
                    <a:pt x="64993" y="263751"/>
                    <a:pt x="0" y="192174"/>
                  </a:cubicBezTo>
                  <a:cubicBezTo>
                    <a:pt x="9999" y="191320"/>
                    <a:pt x="15364" y="183516"/>
                    <a:pt x="21583" y="177297"/>
                  </a:cubicBezTo>
                  <a:cubicBezTo>
                    <a:pt x="72309" y="126693"/>
                    <a:pt x="122791" y="75967"/>
                    <a:pt x="173517" y="25607"/>
                  </a:cubicBezTo>
                  <a:cubicBezTo>
                    <a:pt x="181199" y="18047"/>
                    <a:pt x="187174" y="9633"/>
                    <a:pt x="191808" y="0"/>
                  </a:cubicBezTo>
                  <a:cubicBezTo>
                    <a:pt x="256678" y="73894"/>
                    <a:pt x="326427" y="142545"/>
                    <a:pt x="405686" y="201075"/>
                  </a:cubicBezTo>
                  <a:cubicBezTo>
                    <a:pt x="401418" y="203148"/>
                    <a:pt x="396175" y="204245"/>
                    <a:pt x="393127" y="207416"/>
                  </a:cubicBezTo>
                  <a:cubicBezTo>
                    <a:pt x="330329" y="270336"/>
                    <a:pt x="267897" y="333499"/>
                    <a:pt x="205343" y="396663"/>
                  </a:cubicBezTo>
                  <a:close/>
                </a:path>
              </a:pathLst>
            </a:custGeom>
            <a:solidFill>
              <a:srgbClr val="D7D7D7"/>
            </a:solidFill>
            <a:ln w="12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0783007-257A-4E1F-AB50-492A724F4156}"/>
                </a:ext>
              </a:extLst>
            </p:cNvPr>
            <p:cNvSpPr/>
            <p:nvPr/>
          </p:nvSpPr>
          <p:spPr>
            <a:xfrm>
              <a:off x="6608655" y="1328625"/>
              <a:ext cx="14876" cy="7566"/>
            </a:xfrm>
            <a:custGeom>
              <a:avLst/>
              <a:gdLst>
                <a:gd name="connsiteX0" fmla="*/ 14876 w 14876"/>
                <a:gd name="connsiteY0" fmla="*/ 7438 h 7566"/>
                <a:gd name="connsiteX1" fmla="*/ 0 w 14876"/>
                <a:gd name="connsiteY1" fmla="*/ 0 h 7566"/>
                <a:gd name="connsiteX2" fmla="*/ 14876 w 14876"/>
                <a:gd name="connsiteY2" fmla="*/ 7438 h 7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876" h="7566">
                  <a:moveTo>
                    <a:pt x="14876" y="7438"/>
                  </a:moveTo>
                  <a:cubicBezTo>
                    <a:pt x="8414" y="7804"/>
                    <a:pt x="2195" y="7926"/>
                    <a:pt x="0" y="0"/>
                  </a:cubicBezTo>
                  <a:cubicBezTo>
                    <a:pt x="4999" y="2195"/>
                    <a:pt x="12438" y="-122"/>
                    <a:pt x="14876" y="7438"/>
                  </a:cubicBezTo>
                  <a:close/>
                </a:path>
              </a:pathLst>
            </a:custGeom>
            <a:solidFill>
              <a:srgbClr val="FD9002"/>
            </a:solidFill>
            <a:ln w="12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D1CC8C55-3CF8-4A13-8051-9BA758737B1E}"/>
                </a:ext>
              </a:extLst>
            </p:cNvPr>
            <p:cNvSpPr/>
            <p:nvPr/>
          </p:nvSpPr>
          <p:spPr>
            <a:xfrm>
              <a:off x="5290970" y="1503121"/>
              <a:ext cx="1972383" cy="1971166"/>
            </a:xfrm>
            <a:custGeom>
              <a:avLst/>
              <a:gdLst>
                <a:gd name="connsiteX0" fmla="*/ 190861 w 1972383"/>
                <a:gd name="connsiteY0" fmla="*/ 1570674 h 1971166"/>
                <a:gd name="connsiteX1" fmla="*/ 76362 w 1972383"/>
                <a:gd name="connsiteY1" fmla="*/ 1364478 h 1971166"/>
                <a:gd name="connsiteX2" fmla="*/ 57218 w 1972383"/>
                <a:gd name="connsiteY2" fmla="*/ 659800 h 1971166"/>
                <a:gd name="connsiteX3" fmla="*/ 545821 w 1972383"/>
                <a:gd name="connsiteY3" fmla="*/ 104741 h 1971166"/>
                <a:gd name="connsiteX4" fmla="*/ 1029060 w 1972383"/>
                <a:gd name="connsiteY4" fmla="*/ 1094 h 1971166"/>
                <a:gd name="connsiteX5" fmla="*/ 1560463 w 1972383"/>
                <a:gd name="connsiteY5" fmla="*/ 184732 h 1971166"/>
                <a:gd name="connsiteX6" fmla="*/ 1571072 w 1972383"/>
                <a:gd name="connsiteY6" fmla="*/ 190463 h 1971166"/>
                <a:gd name="connsiteX7" fmla="*/ 1759465 w 1972383"/>
                <a:gd name="connsiteY7" fmla="*/ 373613 h 1971166"/>
                <a:gd name="connsiteX8" fmla="*/ 1967613 w 1972383"/>
                <a:gd name="connsiteY8" fmla="*/ 890872 h 1971166"/>
                <a:gd name="connsiteX9" fmla="*/ 1741784 w 1972383"/>
                <a:gd name="connsiteY9" fmla="*/ 1620790 h 1971166"/>
                <a:gd name="connsiteX10" fmla="*/ 1160752 w 1972383"/>
                <a:gd name="connsiteY10" fmla="*/ 1956119 h 1971166"/>
                <a:gd name="connsiteX11" fmla="*/ 200616 w 1972383"/>
                <a:gd name="connsiteY11" fmla="*/ 1581648 h 1971166"/>
                <a:gd name="connsiteX12" fmla="*/ 190861 w 1972383"/>
                <a:gd name="connsiteY12" fmla="*/ 1570674 h 1971166"/>
                <a:gd name="connsiteX13" fmla="*/ 998819 w 1972383"/>
                <a:gd name="connsiteY13" fmla="*/ 121202 h 1971166"/>
                <a:gd name="connsiteX14" fmla="*/ 919560 w 1972383"/>
                <a:gd name="connsiteY14" fmla="*/ 125714 h 1971166"/>
                <a:gd name="connsiteX15" fmla="*/ 751042 w 1972383"/>
                <a:gd name="connsiteY15" fmla="*/ 159856 h 1971166"/>
                <a:gd name="connsiteX16" fmla="*/ 703121 w 1972383"/>
                <a:gd name="connsiteY16" fmla="*/ 249602 h 1971166"/>
                <a:gd name="connsiteX17" fmla="*/ 796159 w 1972383"/>
                <a:gd name="connsiteY17" fmla="*/ 292890 h 1971166"/>
                <a:gd name="connsiteX18" fmla="*/ 914438 w 1972383"/>
                <a:gd name="connsiteY18" fmla="*/ 267040 h 1971166"/>
                <a:gd name="connsiteX19" fmla="*/ 1258668 w 1972383"/>
                <a:gd name="connsiteY19" fmla="*/ 307035 h 1971166"/>
                <a:gd name="connsiteX20" fmla="*/ 1354023 w 1972383"/>
                <a:gd name="connsiteY20" fmla="*/ 272527 h 1971166"/>
                <a:gd name="connsiteX21" fmla="*/ 1308784 w 1972383"/>
                <a:gd name="connsiteY21" fmla="*/ 176196 h 1971166"/>
                <a:gd name="connsiteX22" fmla="*/ 998819 w 1972383"/>
                <a:gd name="connsiteY22" fmla="*/ 121202 h 1971166"/>
                <a:gd name="connsiteX23" fmla="*/ 580574 w 1972383"/>
                <a:gd name="connsiteY23" fmla="*/ 248017 h 1971166"/>
                <a:gd name="connsiteX24" fmla="*/ 549114 w 1972383"/>
                <a:gd name="connsiteY24" fmla="*/ 256431 h 1971166"/>
                <a:gd name="connsiteX25" fmla="*/ 407056 w 1972383"/>
                <a:gd name="connsiteY25" fmla="*/ 369955 h 1971166"/>
                <a:gd name="connsiteX26" fmla="*/ 408885 w 1972383"/>
                <a:gd name="connsiteY26" fmla="*/ 469944 h 1971166"/>
                <a:gd name="connsiteX27" fmla="*/ 505216 w 1972383"/>
                <a:gd name="connsiteY27" fmla="*/ 467627 h 1971166"/>
                <a:gd name="connsiteX28" fmla="*/ 620447 w 1972383"/>
                <a:gd name="connsiteY28" fmla="*/ 374832 h 1971166"/>
                <a:gd name="connsiteX29" fmla="*/ 647883 w 1972383"/>
                <a:gd name="connsiteY29" fmla="*/ 291427 h 1971166"/>
                <a:gd name="connsiteX30" fmla="*/ 580574 w 1972383"/>
                <a:gd name="connsiteY30" fmla="*/ 248017 h 1971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972383" h="1971166">
                  <a:moveTo>
                    <a:pt x="190861" y="1570674"/>
                  </a:moveTo>
                  <a:cubicBezTo>
                    <a:pt x="147329" y="1504950"/>
                    <a:pt x="106115" y="1438006"/>
                    <a:pt x="76362" y="1364478"/>
                  </a:cubicBezTo>
                  <a:cubicBezTo>
                    <a:pt x="-17652" y="1131821"/>
                    <a:pt x="-25822" y="896237"/>
                    <a:pt x="57218" y="659800"/>
                  </a:cubicBezTo>
                  <a:cubicBezTo>
                    <a:pt x="145013" y="409706"/>
                    <a:pt x="310360" y="225337"/>
                    <a:pt x="545821" y="104741"/>
                  </a:cubicBezTo>
                  <a:cubicBezTo>
                    <a:pt x="697268" y="27188"/>
                    <a:pt x="859566" y="-6710"/>
                    <a:pt x="1029060" y="1094"/>
                  </a:cubicBezTo>
                  <a:cubicBezTo>
                    <a:pt x="1223550" y="9995"/>
                    <a:pt x="1401579" y="70476"/>
                    <a:pt x="1560463" y="184732"/>
                  </a:cubicBezTo>
                  <a:cubicBezTo>
                    <a:pt x="1563756" y="187049"/>
                    <a:pt x="1567536" y="188512"/>
                    <a:pt x="1571072" y="190463"/>
                  </a:cubicBezTo>
                  <a:cubicBezTo>
                    <a:pt x="1640089" y="245091"/>
                    <a:pt x="1704837" y="304109"/>
                    <a:pt x="1759465" y="373613"/>
                  </a:cubicBezTo>
                  <a:cubicBezTo>
                    <a:pt x="1879086" y="525913"/>
                    <a:pt x="1949932" y="697845"/>
                    <a:pt x="1967613" y="890872"/>
                  </a:cubicBezTo>
                  <a:cubicBezTo>
                    <a:pt x="1992854" y="1165110"/>
                    <a:pt x="1917984" y="1409960"/>
                    <a:pt x="1741784" y="1620790"/>
                  </a:cubicBezTo>
                  <a:cubicBezTo>
                    <a:pt x="1589850" y="1802599"/>
                    <a:pt x="1395360" y="1919172"/>
                    <a:pt x="1160752" y="1956119"/>
                  </a:cubicBezTo>
                  <a:cubicBezTo>
                    <a:pt x="769820" y="2017697"/>
                    <a:pt x="449125" y="1889785"/>
                    <a:pt x="200616" y="1581648"/>
                  </a:cubicBezTo>
                  <a:cubicBezTo>
                    <a:pt x="197568" y="1577746"/>
                    <a:pt x="194032" y="1574332"/>
                    <a:pt x="190861" y="1570674"/>
                  </a:cubicBezTo>
                  <a:close/>
                  <a:moveTo>
                    <a:pt x="998819" y="121202"/>
                  </a:moveTo>
                  <a:cubicBezTo>
                    <a:pt x="976017" y="119617"/>
                    <a:pt x="947849" y="122544"/>
                    <a:pt x="919560" y="125714"/>
                  </a:cubicBezTo>
                  <a:cubicBezTo>
                    <a:pt x="862371" y="132177"/>
                    <a:pt x="805914" y="142297"/>
                    <a:pt x="751042" y="159856"/>
                  </a:cubicBezTo>
                  <a:cubicBezTo>
                    <a:pt x="710803" y="172782"/>
                    <a:pt x="687878" y="213143"/>
                    <a:pt x="703121" y="249602"/>
                  </a:cubicBezTo>
                  <a:cubicBezTo>
                    <a:pt x="717387" y="283867"/>
                    <a:pt x="750311" y="308376"/>
                    <a:pt x="796159" y="292890"/>
                  </a:cubicBezTo>
                  <a:cubicBezTo>
                    <a:pt x="834569" y="279965"/>
                    <a:pt x="873833" y="271307"/>
                    <a:pt x="914438" y="267040"/>
                  </a:cubicBezTo>
                  <a:cubicBezTo>
                    <a:pt x="1032352" y="254480"/>
                    <a:pt x="1147339" y="265089"/>
                    <a:pt x="1258668" y="307035"/>
                  </a:cubicBezTo>
                  <a:cubicBezTo>
                    <a:pt x="1296591" y="321302"/>
                    <a:pt x="1341220" y="305328"/>
                    <a:pt x="1354023" y="272527"/>
                  </a:cubicBezTo>
                  <a:cubicBezTo>
                    <a:pt x="1369387" y="233141"/>
                    <a:pt x="1350365" y="190463"/>
                    <a:pt x="1308784" y="176196"/>
                  </a:cubicBezTo>
                  <a:cubicBezTo>
                    <a:pt x="1210381" y="142054"/>
                    <a:pt x="1109660" y="119495"/>
                    <a:pt x="998819" y="121202"/>
                  </a:cubicBezTo>
                  <a:close/>
                  <a:moveTo>
                    <a:pt x="580574" y="248017"/>
                  </a:moveTo>
                  <a:cubicBezTo>
                    <a:pt x="571062" y="245579"/>
                    <a:pt x="559600" y="249968"/>
                    <a:pt x="549114" y="256431"/>
                  </a:cubicBezTo>
                  <a:cubicBezTo>
                    <a:pt x="497046" y="288379"/>
                    <a:pt x="449003" y="325326"/>
                    <a:pt x="407056" y="369955"/>
                  </a:cubicBezTo>
                  <a:cubicBezTo>
                    <a:pt x="379620" y="399098"/>
                    <a:pt x="380108" y="442264"/>
                    <a:pt x="408885" y="469944"/>
                  </a:cubicBezTo>
                  <a:cubicBezTo>
                    <a:pt x="435346" y="495429"/>
                    <a:pt x="478146" y="494575"/>
                    <a:pt x="505216" y="467627"/>
                  </a:cubicBezTo>
                  <a:cubicBezTo>
                    <a:pt x="540456" y="432753"/>
                    <a:pt x="578501" y="401415"/>
                    <a:pt x="620447" y="374832"/>
                  </a:cubicBezTo>
                  <a:cubicBezTo>
                    <a:pt x="647761" y="357517"/>
                    <a:pt x="658004" y="325692"/>
                    <a:pt x="647883" y="291427"/>
                  </a:cubicBezTo>
                  <a:cubicBezTo>
                    <a:pt x="640811" y="267405"/>
                    <a:pt x="612033" y="247895"/>
                    <a:pt x="580574" y="248017"/>
                  </a:cubicBezTo>
                  <a:close/>
                </a:path>
              </a:pathLst>
            </a:custGeom>
            <a:solidFill>
              <a:srgbClr val="D7D7D7"/>
            </a:solidFill>
            <a:ln w="12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DAC20D7-CA27-4743-821F-383F9287B0F9}"/>
                </a:ext>
              </a:extLst>
            </p:cNvPr>
            <p:cNvSpPr/>
            <p:nvPr/>
          </p:nvSpPr>
          <p:spPr>
            <a:xfrm>
              <a:off x="5989514" y="1623924"/>
              <a:ext cx="660889" cy="191367"/>
            </a:xfrm>
            <a:custGeom>
              <a:avLst/>
              <a:gdLst>
                <a:gd name="connsiteX0" fmla="*/ 300275 w 660889"/>
                <a:gd name="connsiteY0" fmla="*/ 399 h 191367"/>
                <a:gd name="connsiteX1" fmla="*/ 610362 w 660889"/>
                <a:gd name="connsiteY1" fmla="*/ 55271 h 191367"/>
                <a:gd name="connsiteX2" fmla="*/ 655601 w 660889"/>
                <a:gd name="connsiteY2" fmla="*/ 151602 h 191367"/>
                <a:gd name="connsiteX3" fmla="*/ 560246 w 660889"/>
                <a:gd name="connsiteY3" fmla="*/ 186110 h 191367"/>
                <a:gd name="connsiteX4" fmla="*/ 216016 w 660889"/>
                <a:gd name="connsiteY4" fmla="*/ 146115 h 191367"/>
                <a:gd name="connsiteX5" fmla="*/ 97737 w 660889"/>
                <a:gd name="connsiteY5" fmla="*/ 171966 h 191367"/>
                <a:gd name="connsiteX6" fmla="*/ 4699 w 660889"/>
                <a:gd name="connsiteY6" fmla="*/ 128678 h 191367"/>
                <a:gd name="connsiteX7" fmla="*/ 52620 w 660889"/>
                <a:gd name="connsiteY7" fmla="*/ 38932 h 191367"/>
                <a:gd name="connsiteX8" fmla="*/ 221138 w 660889"/>
                <a:gd name="connsiteY8" fmla="*/ 4789 h 191367"/>
                <a:gd name="connsiteX9" fmla="*/ 300275 w 660889"/>
                <a:gd name="connsiteY9" fmla="*/ 399 h 191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60889" h="191367">
                  <a:moveTo>
                    <a:pt x="300275" y="399"/>
                  </a:moveTo>
                  <a:cubicBezTo>
                    <a:pt x="410994" y="-1308"/>
                    <a:pt x="511837" y="21251"/>
                    <a:pt x="610362" y="55271"/>
                  </a:cubicBezTo>
                  <a:cubicBezTo>
                    <a:pt x="651943" y="69660"/>
                    <a:pt x="670965" y="112338"/>
                    <a:pt x="655601" y="151602"/>
                  </a:cubicBezTo>
                  <a:cubicBezTo>
                    <a:pt x="642798" y="184525"/>
                    <a:pt x="598047" y="200377"/>
                    <a:pt x="560246" y="186110"/>
                  </a:cubicBezTo>
                  <a:cubicBezTo>
                    <a:pt x="448795" y="144164"/>
                    <a:pt x="333930" y="133555"/>
                    <a:pt x="216016" y="146115"/>
                  </a:cubicBezTo>
                  <a:cubicBezTo>
                    <a:pt x="175411" y="150383"/>
                    <a:pt x="136147" y="159040"/>
                    <a:pt x="97737" y="171966"/>
                  </a:cubicBezTo>
                  <a:cubicBezTo>
                    <a:pt x="51888" y="187452"/>
                    <a:pt x="18965" y="162942"/>
                    <a:pt x="4699" y="128678"/>
                  </a:cubicBezTo>
                  <a:cubicBezTo>
                    <a:pt x="-10422" y="92218"/>
                    <a:pt x="12381" y="51857"/>
                    <a:pt x="52620" y="38932"/>
                  </a:cubicBezTo>
                  <a:cubicBezTo>
                    <a:pt x="107492" y="21373"/>
                    <a:pt x="163949" y="11252"/>
                    <a:pt x="221138" y="4789"/>
                  </a:cubicBezTo>
                  <a:cubicBezTo>
                    <a:pt x="249427" y="1741"/>
                    <a:pt x="277595" y="-1064"/>
                    <a:pt x="300275" y="399"/>
                  </a:cubicBezTo>
                  <a:close/>
                </a:path>
              </a:pathLst>
            </a:custGeom>
            <a:solidFill>
              <a:srgbClr val="FEFEFE"/>
            </a:solidFill>
            <a:ln w="12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8B493E4-DB51-4297-A294-A5E6380106EE}"/>
                </a:ext>
              </a:extLst>
            </p:cNvPr>
            <p:cNvSpPr/>
            <p:nvPr/>
          </p:nvSpPr>
          <p:spPr>
            <a:xfrm>
              <a:off x="5677852" y="1750455"/>
              <a:ext cx="264808" cy="241131"/>
            </a:xfrm>
            <a:custGeom>
              <a:avLst/>
              <a:gdLst>
                <a:gd name="connsiteX0" fmla="*/ 193692 w 264808"/>
                <a:gd name="connsiteY0" fmla="*/ 683 h 241131"/>
                <a:gd name="connsiteX1" fmla="*/ 261001 w 264808"/>
                <a:gd name="connsiteY1" fmla="*/ 44093 h 241131"/>
                <a:gd name="connsiteX2" fmla="*/ 233565 w 264808"/>
                <a:gd name="connsiteY2" fmla="*/ 127498 h 241131"/>
                <a:gd name="connsiteX3" fmla="*/ 118334 w 264808"/>
                <a:gd name="connsiteY3" fmla="*/ 220293 h 241131"/>
                <a:gd name="connsiteX4" fmla="*/ 22003 w 264808"/>
                <a:gd name="connsiteY4" fmla="*/ 222610 h 241131"/>
                <a:gd name="connsiteX5" fmla="*/ 20174 w 264808"/>
                <a:gd name="connsiteY5" fmla="*/ 122621 h 241131"/>
                <a:gd name="connsiteX6" fmla="*/ 162232 w 264808"/>
                <a:gd name="connsiteY6" fmla="*/ 9097 h 241131"/>
                <a:gd name="connsiteX7" fmla="*/ 193692 w 264808"/>
                <a:gd name="connsiteY7" fmla="*/ 683 h 241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4808" h="241131">
                  <a:moveTo>
                    <a:pt x="193692" y="683"/>
                  </a:moveTo>
                  <a:cubicBezTo>
                    <a:pt x="225273" y="561"/>
                    <a:pt x="253928" y="20071"/>
                    <a:pt x="261001" y="44093"/>
                  </a:cubicBezTo>
                  <a:cubicBezTo>
                    <a:pt x="271122" y="78357"/>
                    <a:pt x="260757" y="110183"/>
                    <a:pt x="233565" y="127498"/>
                  </a:cubicBezTo>
                  <a:cubicBezTo>
                    <a:pt x="191619" y="154081"/>
                    <a:pt x="153574" y="185419"/>
                    <a:pt x="118334" y="220293"/>
                  </a:cubicBezTo>
                  <a:cubicBezTo>
                    <a:pt x="91142" y="247241"/>
                    <a:pt x="48464" y="248094"/>
                    <a:pt x="22003" y="222610"/>
                  </a:cubicBezTo>
                  <a:cubicBezTo>
                    <a:pt x="-6774" y="194930"/>
                    <a:pt x="-7262" y="151764"/>
                    <a:pt x="20174" y="122621"/>
                  </a:cubicBezTo>
                  <a:cubicBezTo>
                    <a:pt x="62121" y="77992"/>
                    <a:pt x="110164" y="41045"/>
                    <a:pt x="162232" y="9097"/>
                  </a:cubicBezTo>
                  <a:cubicBezTo>
                    <a:pt x="172718" y="2634"/>
                    <a:pt x="184180" y="-1756"/>
                    <a:pt x="193692" y="683"/>
                  </a:cubicBezTo>
                  <a:close/>
                </a:path>
              </a:pathLst>
            </a:custGeom>
            <a:solidFill>
              <a:srgbClr val="FEFEFE"/>
            </a:solidFill>
            <a:ln w="12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43576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Choisissez la bonne réponse.</a:t>
            </a:r>
            <a:endParaRPr lang="fr-FR" sz="3200">
              <a:sym typeface="Comic Sans M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4B692E-AD3D-484B-A574-47A6D3943BD8}"/>
              </a:ext>
            </a:extLst>
          </p:cNvPr>
          <p:cNvSpPr txBox="1"/>
          <p:nvPr/>
        </p:nvSpPr>
        <p:spPr>
          <a:xfrm>
            <a:off x="9296649" y="111140"/>
            <a:ext cx="2895351" cy="307777"/>
          </a:xfrm>
          <a:prstGeom prst="rect">
            <a:avLst/>
          </a:prstGeom>
          <a:solidFill>
            <a:srgbClr val="DAF3F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fr-FR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Testez vos connaissances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469695" y="1274165"/>
            <a:ext cx="12011865" cy="20440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fr-FR" sz="2800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Quelle expression algébrique représente  </a:t>
            </a:r>
            <a:r>
              <a:rPr lang="fr-FR" sz="2800" b="1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Sept de moins que </a:t>
            </a:r>
          </a:p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fr-FR" sz="2800" b="1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le double de m ?</a:t>
            </a:r>
            <a:endParaRPr lang="fr-FR" sz="3200">
              <a:solidFill>
                <a:schemeClr val="bg2"/>
              </a:solidFill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4376879" y="3097728"/>
            <a:ext cx="3480093" cy="662545"/>
            <a:chOff x="8062100" y="2210358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8062100" y="223160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A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35A3DCDF-FFD7-43F5-A9D4-C7CBDD8CE426}"/>
                  </a:ext>
                </a:extLst>
              </p:cNvPr>
              <p:cNvSpPr/>
              <p:nvPr/>
            </p:nvSpPr>
            <p:spPr>
              <a:xfrm>
                <a:off x="4664733" y="3960204"/>
                <a:ext cx="320040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n-US" sz="36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35A3DCDF-FFD7-43F5-A9D4-C7CBDD8CE4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4733" y="3960204"/>
                <a:ext cx="320040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>
            <a:extLst>
              <a:ext uri="{FF2B5EF4-FFF2-40B4-BE49-F238E27FC236}">
                <a16:creationId xmlns:a16="http://schemas.microsoft.com/office/drawing/2014/main" id="{58BA9630-2948-4FB6-9CDC-69ADF073519D}"/>
              </a:ext>
            </a:extLst>
          </p:cNvPr>
          <p:cNvSpPr/>
          <p:nvPr/>
        </p:nvSpPr>
        <p:spPr>
          <a:xfrm>
            <a:off x="4385040" y="3981451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>
                <a:solidFill>
                  <a:schemeClr val="tx1"/>
                </a:solidFill>
              </a:rPr>
              <a:t>B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73CE28-CEEA-4861-90B6-FB37F8D831AA}"/>
              </a:ext>
            </a:extLst>
          </p:cNvPr>
          <p:cNvGrpSpPr/>
          <p:nvPr/>
        </p:nvGrpSpPr>
        <p:grpSpPr>
          <a:xfrm>
            <a:off x="4385040" y="4801433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7B75CF5-9B07-4081-B766-FC2B6EAB65E2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C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A8BB47B-FFAE-4725-B8CA-018EA012AE25}"/>
              </a:ext>
            </a:extLst>
          </p:cNvPr>
          <p:cNvGrpSpPr/>
          <p:nvPr/>
        </p:nvGrpSpPr>
        <p:grpSpPr>
          <a:xfrm>
            <a:off x="4385040" y="5679718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C19EF2D-6C07-437D-A28A-1FCD7E1484A9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4324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Choisissez la bonne réponse.</a:t>
            </a:r>
            <a:endParaRPr lang="fr-FR" sz="3200">
              <a:sym typeface="Comic Sans M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487624" y="1118221"/>
            <a:ext cx="10801405" cy="20440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fr-FR" sz="2800" b="1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Quelle expression algébrique représente le périmètre d’un rectangle dont la </a:t>
            </a:r>
            <a:r>
              <a:rPr lang="fr-FR" sz="2800" b="1">
                <a:solidFill>
                  <a:schemeClr val="bg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fr-FR" sz="2800" b="1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ongueur est b et la largeur est 3 cm de moins que la moitié de la longueur ?</a:t>
            </a:r>
            <a:endParaRPr lang="fr-FR" sz="2800" b="1">
              <a:solidFill>
                <a:schemeClr val="bg2"/>
              </a:solidFill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1278965" y="3488764"/>
            <a:ext cx="4150678" cy="1097280"/>
            <a:chOff x="7848715" y="2210358"/>
            <a:chExt cx="4150678" cy="10972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</m:oMath>
                    </m:oMathPara>
                  </a14:m>
                  <a:endParaRPr lang="en-US" sz="32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7848715" y="237093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E62EB95-7E50-4462-A396-C4C90263F604}"/>
              </a:ext>
            </a:extLst>
          </p:cNvPr>
          <p:cNvGrpSpPr/>
          <p:nvPr/>
        </p:nvGrpSpPr>
        <p:grpSpPr>
          <a:xfrm>
            <a:off x="7408543" y="3536890"/>
            <a:ext cx="4150678" cy="1097280"/>
            <a:chOff x="7848715" y="2210358"/>
            <a:chExt cx="4150678" cy="10972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61940A9F-2260-4BE3-B3EB-81A8915E553E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𝒃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</m:num>
                          <m:den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oMath>
                    </m:oMathPara>
                  </a14:m>
                  <a:endParaRPr lang="en-US" sz="32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8" name="Rectangle: Rounded Corners 17">
                  <a:extLst>
                    <a:ext uri="{FF2B5EF4-FFF2-40B4-BE49-F238E27FC236}">
                      <a16:creationId xmlns:a16="http://schemas.microsoft.com/office/drawing/2014/main" id="{61940A9F-2260-4BE3-B3EB-81A8915E553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7E71FBC-46A4-4EF3-869E-06661B756654}"/>
                </a:ext>
              </a:extLst>
            </p:cNvPr>
            <p:cNvSpPr/>
            <p:nvPr/>
          </p:nvSpPr>
          <p:spPr>
            <a:xfrm>
              <a:off x="7848715" y="237093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2DEEE309-2C99-4204-AEBC-966B87D52A3F}"/>
                  </a:ext>
                </a:extLst>
              </p:cNvPr>
              <p:cNvSpPr/>
              <p:nvPr/>
            </p:nvSpPr>
            <p:spPr>
              <a:xfrm>
                <a:off x="1772043" y="4940576"/>
                <a:ext cx="3657600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2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</m:t>
                      </m:r>
                      <m:r>
                        <a:rPr lang="en-US" sz="32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d>
                        <m:dPr>
                          <m:ctrlPr>
                            <a:rPr lang="en-US" sz="32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  <m:r>
                            <a:rPr lang="en-US" sz="32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32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2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num>
                            <m:den>
                              <m:r>
                                <a:rPr lang="en-US" sz="32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  <m:r>
                            <a:rPr lang="en-US" sz="32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3200" b="1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e>
                      </m:d>
                    </m:oMath>
                  </m:oMathPara>
                </a14:m>
                <a:endParaRPr lang="en-US" sz="32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2DEEE309-2C99-4204-AEBC-966B87D52A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2043" y="4940576"/>
                <a:ext cx="3657600" cy="1097280"/>
              </a:xfrm>
              <a:prstGeom prst="roundRect">
                <a:avLst>
                  <a:gd name="adj" fmla="val 50000"/>
                </a:avLst>
              </a:prstGeom>
              <a:blipFill>
                <a:blip r:embed="rId6"/>
                <a:stretch>
                  <a:fillRect b="-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Oval 30">
            <a:extLst>
              <a:ext uri="{FF2B5EF4-FFF2-40B4-BE49-F238E27FC236}">
                <a16:creationId xmlns:a16="http://schemas.microsoft.com/office/drawing/2014/main" id="{38AC0BA5-C360-493A-B588-A9AD785609E9}"/>
              </a:ext>
            </a:extLst>
          </p:cNvPr>
          <p:cNvSpPr/>
          <p:nvPr/>
        </p:nvSpPr>
        <p:spPr>
          <a:xfrm>
            <a:off x="1278965" y="5101153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tx1"/>
                </a:solidFill>
              </a:rPr>
              <a:t>C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00A7C26-E51C-4910-A35D-DC7F8DA8E1D0}"/>
              </a:ext>
            </a:extLst>
          </p:cNvPr>
          <p:cNvGrpSpPr/>
          <p:nvPr/>
        </p:nvGrpSpPr>
        <p:grpSpPr>
          <a:xfrm>
            <a:off x="7408543" y="4940576"/>
            <a:ext cx="4150678" cy="1097280"/>
            <a:chOff x="7848715" y="2210358"/>
            <a:chExt cx="4150678" cy="10972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: Rounded Corners 35">
                  <a:extLst>
                    <a:ext uri="{FF2B5EF4-FFF2-40B4-BE49-F238E27FC236}">
                      <a16:creationId xmlns:a16="http://schemas.microsoft.com/office/drawing/2014/main" id="{D1AF8EAF-9A8A-4A50-863A-81C374935A3F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2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d>
                          <m:dPr>
                            <m:ctrlP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32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𝒃</m:t>
                            </m:r>
                            <m:r>
                              <a:rPr lang="en-US" sz="3200" b="1" i="1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en-US" sz="3200" b="1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3200" b="1" i="1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3200" b="1" i="1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𝒃</m:t>
                                </m:r>
                              </m:num>
                              <m:den>
                                <m:r>
                                  <a:rPr lang="en-US" sz="3200" b="1" i="1">
                                    <a:solidFill>
                                      <a:schemeClr val="accent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sz="32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36" name="Rectangle: Rounded Corners 35">
                  <a:extLst>
                    <a:ext uri="{FF2B5EF4-FFF2-40B4-BE49-F238E27FC236}">
                      <a16:creationId xmlns:a16="http://schemas.microsoft.com/office/drawing/2014/main" id="{D1AF8EAF-9A8A-4A50-863A-81C374935A3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657600" cy="1097280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7"/>
                  <a:stretch>
                    <a:fillRect b="-111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4E041E5-F7F4-48EA-8BCE-A04A0459D85C}"/>
                </a:ext>
              </a:extLst>
            </p:cNvPr>
            <p:cNvSpPr/>
            <p:nvPr/>
          </p:nvSpPr>
          <p:spPr>
            <a:xfrm>
              <a:off x="7848715" y="237093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1146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Choisissez la bonne réponse.</a:t>
            </a:r>
            <a:endParaRPr lang="fr-FR" sz="3200">
              <a:sym typeface="Comic Sans M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487624" y="1118221"/>
            <a:ext cx="10801405" cy="10534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fr-FR" sz="2800" b="1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Quelle expression algébrique est </a:t>
            </a:r>
            <a:r>
              <a:rPr lang="fr-FR" sz="2800" b="1">
                <a:solidFill>
                  <a:schemeClr val="bg2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égale à</a:t>
            </a:r>
            <a:r>
              <a:rPr lang="fr-FR" sz="2800" b="1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800" b="1" i="0">
                <a:solidFill>
                  <a:schemeClr val="accent1">
                    <a:lumMod val="50000"/>
                  </a:schemeClr>
                </a:solidFill>
                <a:latin typeface="+mj-lt"/>
                <a:ea typeface="Cambria Math" panose="02040503050406030204" pitchFamily="18" charset="0"/>
              </a:rPr>
              <a:t>3 (m - 6) ?</a:t>
            </a:r>
            <a:endParaRPr lang="fr-FR" sz="3200" b="1">
              <a:solidFill>
                <a:schemeClr val="bg2"/>
              </a:solidFill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4376879" y="3097728"/>
            <a:ext cx="3480093" cy="662545"/>
            <a:chOff x="8062100" y="2210358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8062100" y="223160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39739-36B0-464B-A80C-260B88C97D59}"/>
              </a:ext>
            </a:extLst>
          </p:cNvPr>
          <p:cNvGrpSpPr/>
          <p:nvPr/>
        </p:nvGrpSpPr>
        <p:grpSpPr>
          <a:xfrm>
            <a:off x="4385040" y="3960204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𝟏𝟖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8BA9630-2948-4FB6-9CDC-69ADF073519D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73CE28-CEEA-4861-90B6-FB37F8D831AA}"/>
              </a:ext>
            </a:extLst>
          </p:cNvPr>
          <p:cNvGrpSpPr/>
          <p:nvPr/>
        </p:nvGrpSpPr>
        <p:grpSpPr>
          <a:xfrm>
            <a:off x="4385040" y="4801433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>
                      <a:solidFill>
                        <a:schemeClr val="accent1">
                          <a:lumMod val="50000"/>
                        </a:schemeClr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3600" b="1" i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</m:oMath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7B75CF5-9B07-4081-B766-FC2B6EAB65E2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C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3BF8DCDF-2356-4192-B20E-05FE4FFED708}"/>
                  </a:ext>
                </a:extLst>
              </p:cNvPr>
              <p:cNvSpPr/>
              <p:nvPr/>
            </p:nvSpPr>
            <p:spPr>
              <a:xfrm>
                <a:off x="4664733" y="5679718"/>
                <a:ext cx="320040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b="1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en-US" sz="36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r>
                      <a:rPr lang="en-US" sz="36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36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𝟏𝟖</m:t>
                    </m:r>
                  </m:oMath>
                </a14:m>
                <a:endParaRPr lang="en-US" sz="36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3BF8DCDF-2356-4192-B20E-05FE4FFED7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4733" y="5679718"/>
                <a:ext cx="320040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2C19EF2D-6C07-437D-A28A-1FCD7E1484A9}"/>
              </a:ext>
            </a:extLst>
          </p:cNvPr>
          <p:cNvSpPr/>
          <p:nvPr/>
        </p:nvSpPr>
        <p:spPr>
          <a:xfrm>
            <a:off x="4385040" y="5700965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tx1"/>
                </a:solidFill>
              </a:rPr>
              <a:t>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035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Choisissez la bonne réponse.</a:t>
            </a:r>
            <a:endParaRPr lang="fr-FR" sz="3200">
              <a:sym typeface="Comic Sans M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487624" y="1118221"/>
            <a:ext cx="11170976" cy="204407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fr-FR" sz="2800" b="1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Calculez la valeur numérique de l’expression algébrique :</a:t>
            </a:r>
          </a:p>
          <a:p>
            <a:pPr marL="0" indent="0">
              <a:lnSpc>
                <a:spcPct val="150000"/>
              </a:lnSpc>
              <a:buFont typeface="Arial"/>
              <a:buNone/>
            </a:pPr>
            <a:r>
              <a:rPr lang="fr-FR" sz="2800" b="1" i="0">
                <a:solidFill>
                  <a:schemeClr val="accent1">
                    <a:lumMod val="50000"/>
                  </a:schemeClr>
                </a:solidFill>
                <a:latin typeface="+mj-lt"/>
                <a:ea typeface="Cambria Math" panose="02040503050406030204" pitchFamily="18" charset="0"/>
              </a:rPr>
              <a:t>3d + 15 ÷ e </a:t>
            </a:r>
            <a:r>
              <a:rPr lang="fr-FR" sz="2800" b="1">
                <a:solidFill>
                  <a:schemeClr val="bg2"/>
                </a:solidFill>
                <a:cs typeface="Calibri" panose="020F0502020204030204" pitchFamily="34" charset="0"/>
              </a:rPr>
              <a:t>pour d = 2 et e = 3.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C0E95DEA-0DBC-40CF-8B8F-46536250E393}"/>
                  </a:ext>
                </a:extLst>
              </p:cNvPr>
              <p:cNvSpPr/>
              <p:nvPr/>
            </p:nvSpPr>
            <p:spPr>
              <a:xfrm>
                <a:off x="4656572" y="3097728"/>
                <a:ext cx="320040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𝟏𝟏</m:t>
                      </m:r>
                    </m:oMath>
                  </m:oMathPara>
                </a14:m>
                <a:endParaRPr lang="en-US" sz="36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C0E95DEA-0DBC-40CF-8B8F-46536250E3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6572" y="3097728"/>
                <a:ext cx="320040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9B3FE89A-67EF-425A-A2F5-1E21232384E5}"/>
              </a:ext>
            </a:extLst>
          </p:cNvPr>
          <p:cNvSpPr/>
          <p:nvPr/>
        </p:nvSpPr>
        <p:spPr>
          <a:xfrm>
            <a:off x="4376879" y="3118975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tx1"/>
                </a:solidFill>
              </a:rPr>
              <a:t>A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39739-36B0-464B-A80C-260B88C97D59}"/>
              </a:ext>
            </a:extLst>
          </p:cNvPr>
          <p:cNvGrpSpPr/>
          <p:nvPr/>
        </p:nvGrpSpPr>
        <p:grpSpPr>
          <a:xfrm>
            <a:off x="4385040" y="3960204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𝟗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8BA9630-2948-4FB6-9CDC-69ADF073519D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73CE28-CEEA-4861-90B6-FB37F8D831AA}"/>
              </a:ext>
            </a:extLst>
          </p:cNvPr>
          <p:cNvGrpSpPr/>
          <p:nvPr/>
        </p:nvGrpSpPr>
        <p:grpSpPr>
          <a:xfrm>
            <a:off x="4385040" y="4801433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7B75CF5-9B07-4081-B766-FC2B6EAB65E2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C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A8BB47B-FFAE-4725-B8CA-018EA012AE25}"/>
              </a:ext>
            </a:extLst>
          </p:cNvPr>
          <p:cNvGrpSpPr/>
          <p:nvPr/>
        </p:nvGrpSpPr>
        <p:grpSpPr>
          <a:xfrm>
            <a:off x="4385040" y="5679718"/>
            <a:ext cx="3480093" cy="662545"/>
            <a:chOff x="8069891" y="3023679"/>
            <a:chExt cx="348009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20040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C19EF2D-6C07-437D-A28A-1FCD7E1484A9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D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6990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Choisissez la bonne réponse.</a:t>
            </a:r>
            <a:endParaRPr lang="fr-FR" sz="3200"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Subtitle 2">
                <a:extLst>
                  <a:ext uri="{FF2B5EF4-FFF2-40B4-BE49-F238E27FC236}">
                    <a16:creationId xmlns:a16="http://schemas.microsoft.com/office/drawing/2014/main" id="{1C27CC1C-B16F-4AD7-9253-F890CAC222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7624" y="1118221"/>
                <a:ext cx="11023058" cy="204407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lnSpcReduction="10000"/>
              </a:bodyPr>
              <a:lstStyle>
                <a:lvl1pPr marL="2857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20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8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6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Font typeface="Arial"/>
                  <a:buChar char="•"/>
                  <a:defRPr sz="1400" kern="1200" cap="none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lnSpc>
                    <a:spcPct val="150000"/>
                  </a:lnSpc>
                  <a:buNone/>
                </a:pPr>
                <a:r>
                  <a:rPr lang="fr-FR" sz="2800" b="1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Ecrivez une expression algébrique qui représente la mesure de l’angle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2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𝒘𝑶𝒚</m:t>
                        </m:r>
                      </m:e>
                    </m:acc>
                  </m:oMath>
                </a14:m>
                <a:r>
                  <a:rPr lang="fr-FR" sz="2800" b="1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 en fonction de </a:t>
                </a:r>
                <a14:m>
                  <m:oMath xmlns:m="http://schemas.openxmlformats.org/officeDocument/2006/math"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2800" b="1">
                    <a:solidFill>
                      <a:schemeClr val="bg2"/>
                    </a:solidFill>
                    <a:effectLst/>
                    <a:ea typeface="Calibri" panose="020F0502020204030204" pitchFamily="34" charset="0"/>
                    <a:cs typeface="Calibri" panose="020F0502020204030204" pitchFamily="34" charset="0"/>
                  </a:rPr>
                  <a:t>sachant que 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2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  <m:r>
                          <a:rPr lang="fr-FR" sz="2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𝑶𝒚</m:t>
                        </m:r>
                      </m:e>
                    </m:acc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)°</m:t>
                    </m:r>
                  </m:oMath>
                </a14:m>
                <a:r>
                  <a:rPr lang="fr-FR" sz="2800" b="1">
                    <a:solidFill>
                      <a:schemeClr val="bg2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fr-FR" sz="2800" b="1">
                    <a:solidFill>
                      <a:schemeClr val="bg2"/>
                    </a:solidFill>
                    <a:cs typeface="Calibri" panose="020F0502020204030204" pitchFamily="34" charset="0"/>
                  </a:rPr>
                  <a:t>et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28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28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𝒙𝑶𝒘</m:t>
                        </m:r>
                      </m:e>
                    </m:acc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𝟕𝟎</m:t>
                    </m:r>
                    <m:r>
                      <a:rPr lang="fr-FR" sz="28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fr-FR" sz="2800" b="1">
                    <a:solidFill>
                      <a:schemeClr val="bg2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endParaRPr lang="fr-FR" sz="2800" b="1">
                  <a:solidFill>
                    <a:schemeClr val="bg2"/>
                  </a:solidFill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9" name="Subtitle 2">
                <a:extLst>
                  <a:ext uri="{FF2B5EF4-FFF2-40B4-BE49-F238E27FC236}">
                    <a16:creationId xmlns:a16="http://schemas.microsoft.com/office/drawing/2014/main" id="{1C27CC1C-B16F-4AD7-9253-F890CAC222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24" y="1118221"/>
                <a:ext cx="11023058" cy="2044079"/>
              </a:xfrm>
              <a:prstGeom prst="rect">
                <a:avLst/>
              </a:prstGeom>
              <a:blipFill>
                <a:blip r:embed="rId4"/>
                <a:stretch>
                  <a:fillRect l="-1162" r="-1991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7071952" y="3157789"/>
            <a:ext cx="4120173" cy="662545"/>
            <a:chOff x="8062100" y="2210358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𝒈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𝟕𝟎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8062100" y="223160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39739-36B0-464B-A80C-260B88C97D59}"/>
              </a:ext>
            </a:extLst>
          </p:cNvPr>
          <p:cNvGrpSpPr/>
          <p:nvPr/>
        </p:nvGrpSpPr>
        <p:grpSpPr>
          <a:xfrm>
            <a:off x="7080113" y="4020265"/>
            <a:ext cx="4120173" cy="662545"/>
            <a:chOff x="8069891" y="3023679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𝟕𝟎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  <m:r>
                          <a:rPr lang="en-US" sz="3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𝒈</m:t>
                        </m:r>
                        <m:r>
                          <a:rPr lang="en-US" sz="3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8BA9630-2948-4FB6-9CDC-69ADF073519D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>
                  <a:solidFill>
                    <a:schemeClr val="tx1"/>
                  </a:solidFill>
                </a:rPr>
                <a:t>B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DA8DC3AB-35DE-46AA-9C55-C1740713D70D}"/>
                  </a:ext>
                </a:extLst>
              </p:cNvPr>
              <p:cNvSpPr/>
              <p:nvPr/>
            </p:nvSpPr>
            <p:spPr>
              <a:xfrm>
                <a:off x="7359806" y="4861494"/>
                <a:ext cx="384048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𝒈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US" sz="36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DA8DC3AB-35DE-46AA-9C55-C1740713D7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9806" y="4861494"/>
                <a:ext cx="384048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>
            <a:extLst>
              <a:ext uri="{FF2B5EF4-FFF2-40B4-BE49-F238E27FC236}">
                <a16:creationId xmlns:a16="http://schemas.microsoft.com/office/drawing/2014/main" id="{B7B75CF5-9B07-4081-B766-FC2B6EAB65E2}"/>
              </a:ext>
            </a:extLst>
          </p:cNvPr>
          <p:cNvSpPr/>
          <p:nvPr/>
        </p:nvSpPr>
        <p:spPr>
          <a:xfrm>
            <a:off x="7080113" y="4882741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tx1"/>
                </a:solidFill>
              </a:rPr>
              <a:t>C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A8BB47B-FFAE-4725-B8CA-018EA012AE25}"/>
              </a:ext>
            </a:extLst>
          </p:cNvPr>
          <p:cNvGrpSpPr/>
          <p:nvPr/>
        </p:nvGrpSpPr>
        <p:grpSpPr>
          <a:xfrm>
            <a:off x="7080113" y="5739779"/>
            <a:ext cx="4120173" cy="662545"/>
            <a:chOff x="8069891" y="3023679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>
                      <a:solidFill>
                        <a:schemeClr val="accent1">
                          <a:lumMod val="50000"/>
                        </a:schemeClr>
                      </a:solidFill>
                      <a:ea typeface="Cambria Math" panose="02040503050406030204" pitchFamily="18" charset="0"/>
                    </a:rPr>
                    <a:t>  </a:t>
                  </a:r>
                  <a14:m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𝟕𝟎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−(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𝒈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6" name="Rectangle: Rounded Corners 25">
                  <a:extLst>
                    <a:ext uri="{FF2B5EF4-FFF2-40B4-BE49-F238E27FC236}">
                      <a16:creationId xmlns:a16="http://schemas.microsoft.com/office/drawing/2014/main" id="{3BF8DCDF-2356-4192-B20E-05FE4FFED70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8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C19EF2D-6C07-437D-A28A-1FCD7E1484A9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D</a:t>
              </a:r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81C70937-826B-4A63-9D67-C76CBA682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D2C4E75-8715-4195-9F62-330C86FA5EE9}"/>
              </a:ext>
            </a:extLst>
          </p:cNvPr>
          <p:cNvGrpSpPr/>
          <p:nvPr/>
        </p:nvGrpSpPr>
        <p:grpSpPr>
          <a:xfrm>
            <a:off x="916789" y="2877200"/>
            <a:ext cx="4296881" cy="3611220"/>
            <a:chOff x="1074105" y="3049950"/>
            <a:chExt cx="4296881" cy="361122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D1236E8-A626-4619-9A2C-DB78BCAEA7B8}"/>
                </a:ext>
              </a:extLst>
            </p:cNvPr>
            <p:cNvCxnSpPr/>
            <p:nvPr/>
          </p:nvCxnSpPr>
          <p:spPr>
            <a:xfrm>
              <a:off x="1536970" y="6177064"/>
              <a:ext cx="2782111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F6D4EB1-6170-49ED-9402-0D278A57F3E5}"/>
                </a:ext>
              </a:extLst>
            </p:cNvPr>
            <p:cNvGrpSpPr/>
            <p:nvPr/>
          </p:nvGrpSpPr>
          <p:grpSpPr>
            <a:xfrm>
              <a:off x="1074105" y="3049950"/>
              <a:ext cx="4296881" cy="3611220"/>
              <a:chOff x="1074105" y="3049950"/>
              <a:chExt cx="4296881" cy="3611220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774D40A1-EECD-405B-B8B7-070DA3F850C1}"/>
                  </a:ext>
                </a:extLst>
              </p:cNvPr>
              <p:cNvCxnSpPr/>
              <p:nvPr/>
            </p:nvCxnSpPr>
            <p:spPr>
              <a:xfrm flipV="1">
                <a:off x="1546698" y="3706238"/>
                <a:ext cx="1566153" cy="2470826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AAA10FA-40FF-4148-9C5A-2AE6B4CD0CCF}"/>
                  </a:ext>
                </a:extLst>
              </p:cNvPr>
              <p:cNvGrpSpPr/>
              <p:nvPr/>
            </p:nvGrpSpPr>
            <p:grpSpPr>
              <a:xfrm>
                <a:off x="1074105" y="3049950"/>
                <a:ext cx="4296881" cy="3611220"/>
                <a:chOff x="1074105" y="3049950"/>
                <a:chExt cx="4296881" cy="3611220"/>
              </a:xfrm>
            </p:grpSpPr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CFB50D42-3116-450E-B0D6-7E0280EB2EB3}"/>
                    </a:ext>
                  </a:extLst>
                </p:cNvPr>
                <p:cNvCxnSpPr/>
                <p:nvPr/>
              </p:nvCxnSpPr>
              <p:spPr>
                <a:xfrm flipV="1">
                  <a:off x="1546698" y="4661563"/>
                  <a:ext cx="2733472" cy="1515501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8" name="Subtitle 2">
                  <a:extLst>
                    <a:ext uri="{FF2B5EF4-FFF2-40B4-BE49-F238E27FC236}">
                      <a16:creationId xmlns:a16="http://schemas.microsoft.com/office/drawing/2014/main" id="{940EDDB8-D4AB-4425-88C9-7B896DDDE6E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74105" y="5739779"/>
                  <a:ext cx="646037" cy="6412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t">
                  <a:noAutofit/>
                </a:bodyPr>
                <a:lstStyle>
                  <a:lvl1pPr marL="285750" indent="-2857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2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20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2pPr>
                  <a:lvl3pPr marL="1200150" indent="-2857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8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3pPr>
                  <a:lvl4pPr marL="1543050" indent="-1714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6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4pPr>
                  <a:lvl5pPr marL="2000250" indent="-17145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457200" rtl="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Font typeface="Arial"/>
                    <a:buChar char="•"/>
                    <a:defRPr sz="1400" kern="1200" cap="none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lnSpc>
                      <a:spcPct val="150000"/>
                    </a:lnSpc>
                    <a:buFont typeface="Arial"/>
                    <a:buNone/>
                  </a:pPr>
                  <a:r>
                    <a:rPr lang="en-US" sz="3200" b="1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  <a:cs typeface="Calibri" panose="020F0502020204030204" pitchFamily="34" charset="0"/>
                    </a:rPr>
                    <a:t>O</a:t>
                  </a:r>
                </a:p>
              </p:txBody>
            </p:sp>
            <p:sp>
              <p:nvSpPr>
                <p:cNvPr id="29" name="Subtitle 2">
                  <a:extLst>
                    <a:ext uri="{FF2B5EF4-FFF2-40B4-BE49-F238E27FC236}">
                      <a16:creationId xmlns:a16="http://schemas.microsoft.com/office/drawing/2014/main" id="{EC1115E0-FA5B-4CC9-90F7-28F700858DA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112851" y="3049950"/>
                  <a:ext cx="646037" cy="641298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L="0" indent="0" defTabSz="457200" eaLnBrk="1" latinLnBrk="0" hangingPunct="1">
                    <a:lnSpc>
                      <a:spcPct val="150000"/>
                    </a:lnSpc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None/>
                    <a:defRPr sz="2800" b="1" kern="1200">
                      <a:solidFill>
                        <a:schemeClr val="tx1"/>
                      </a:solidFill>
                      <a:effectLst/>
                      <a:latin typeface="Cambria Math" panose="02040503050406030204" pitchFamily="18" charset="0"/>
                      <a:ea typeface="Cambria Math" panose="02040503050406030204" pitchFamily="18" charset="0"/>
                      <a:cs typeface="Calibri" panose="020F0502020204030204" pitchFamily="34" charset="0"/>
                    </a:defRPr>
                  </a:lvl1pPr>
                  <a:lvl2pPr marL="742950" indent="-28575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sz="2000"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2pPr>
                  <a:lvl3pPr marL="1200150" indent="-28575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sz="1800"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3pPr>
                  <a:lvl4pPr marL="1543050" indent="-17145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sz="1600"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4pPr>
                  <a:lvl5pPr marL="2000250" indent="-17145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5pPr>
                  <a:lvl6pPr marL="2514600" indent="-22860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6pPr>
                  <a:lvl7pPr marL="2971800" indent="-22860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7pPr>
                  <a:lvl8pPr marL="3429000" indent="-22860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8pPr>
                  <a:lvl9pPr marL="3886200" indent="-228600" defTabSz="457200" eaLnBrk="1" latinLnBrk="0" hangingPunct="1">
                    <a:spcBef>
                      <a:spcPct val="20000"/>
                    </a:spcBef>
                    <a:spcAft>
                      <a:spcPts val="600"/>
                    </a:spcAft>
                    <a:buClr>
                      <a:schemeClr val="accent1"/>
                    </a:buClr>
                    <a:buSzPct val="115000"/>
                    <a:buChar char="•"/>
                    <a:defRPr kern="120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/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sz="3200"/>
                    <a:t>W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0" name="Subtitle 2">
                      <a:extLst>
                        <a:ext uri="{FF2B5EF4-FFF2-40B4-BE49-F238E27FC236}">
                          <a16:creationId xmlns:a16="http://schemas.microsoft.com/office/drawing/2014/main" id="{3A55750A-77D1-4D3F-B112-AC91A5F33C3A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3964209" y="4008876"/>
                      <a:ext cx="1406777" cy="968211"/>
                    </a:xfrm>
                    <a:prstGeom prst="rect">
                      <a:avLst/>
                    </a:prstGeom>
                  </p:spPr>
                  <p:txBody>
                    <a:bodyPr vert="horz" lIns="91440" tIns="45720" rIns="91440" bIns="45720" rtlCol="0" anchor="t">
                      <a:normAutofit/>
                    </a:bodyPr>
                    <a:lstStyle>
                      <a:lvl1pPr marL="2857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2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20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2pPr>
                      <a:lvl3pPr marL="12001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8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3pPr>
                      <a:lvl4pPr marL="1543050" indent="-1714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6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4pPr>
                      <a:lvl5pPr marL="2000250" indent="-1714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5pPr>
                      <a:lvl6pPr marL="25146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lnSpc>
                          <a:spcPct val="150000"/>
                        </a:lnSpc>
                        <a:buFont typeface="Arial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oMath>
                        </m:oMathPara>
                      </a14:m>
                      <a:endParaRPr lang="en-US" sz="3200" b="1">
                        <a:solidFill>
                          <a:schemeClr val="tx1"/>
                        </a:solidFill>
                        <a:cs typeface="Calibri" panose="020F050202020403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0" name="Subtitle 2">
                      <a:extLst>
                        <a:ext uri="{FF2B5EF4-FFF2-40B4-BE49-F238E27FC236}">
                          <a16:creationId xmlns:a16="http://schemas.microsoft.com/office/drawing/2014/main" id="{3A55750A-77D1-4D3F-B112-AC91A5F33C3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964209" y="4008876"/>
                      <a:ext cx="1406777" cy="968211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1" name="Subtitle 2">
                      <a:extLst>
                        <a:ext uri="{FF2B5EF4-FFF2-40B4-BE49-F238E27FC236}">
                          <a16:creationId xmlns:a16="http://schemas.microsoft.com/office/drawing/2014/main" id="{5803969C-5908-43E6-9769-7CE62A65AEE7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098868" y="5692959"/>
                      <a:ext cx="1137460" cy="968211"/>
                    </a:xfrm>
                    <a:prstGeom prst="rect">
                      <a:avLst/>
                    </a:prstGeom>
                  </p:spPr>
                  <p:txBody>
                    <a:bodyPr vert="horz" lIns="91440" tIns="45720" rIns="91440" bIns="45720" rtlCol="0" anchor="t">
                      <a:normAutofit/>
                    </a:bodyPr>
                    <a:lstStyle>
                      <a:lvl1pPr marL="2857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2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1pPr>
                      <a:lvl2pPr marL="7429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20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2pPr>
                      <a:lvl3pPr marL="1200150" indent="-2857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8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3pPr>
                      <a:lvl4pPr marL="1543050" indent="-1714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6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4pPr>
                      <a:lvl5pPr marL="2000250" indent="-17145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5pPr>
                      <a:lvl6pPr marL="25146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6pPr>
                      <a:lvl7pPr marL="29718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7pPr>
                      <a:lvl8pPr marL="34290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8pPr>
                      <a:lvl9pPr marL="3886200" indent="-228600" algn="l" defTabSz="457200" rtl="0" eaLnBrk="1" latinLnBrk="0" hangingPunct="1">
                        <a:spcBef>
                          <a:spcPct val="20000"/>
                        </a:spcBef>
                        <a:spcAft>
                          <a:spcPts val="600"/>
                        </a:spcAft>
                        <a:buClr>
                          <a:schemeClr val="accent1"/>
                        </a:buClr>
                        <a:buSzPct val="115000"/>
                        <a:buFont typeface="Arial"/>
                        <a:buChar char="•"/>
                        <a:defRPr sz="1400" kern="1200" cap="none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indent="0">
                        <a:lnSpc>
                          <a:spcPct val="150000"/>
                        </a:lnSpc>
                        <a:buFont typeface="Arial"/>
                        <a:buNone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oMath>
                        </m:oMathPara>
                      </a14:m>
                      <a:endParaRPr lang="en-US" sz="3200" b="1">
                        <a:solidFill>
                          <a:schemeClr val="tx1"/>
                        </a:solidFill>
                        <a:cs typeface="Calibri" panose="020F0502020204030204" pitchFamily="34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31" name="Subtitle 2">
                      <a:extLst>
                        <a:ext uri="{FF2B5EF4-FFF2-40B4-BE49-F238E27FC236}">
                          <a16:creationId xmlns:a16="http://schemas.microsoft.com/office/drawing/2014/main" id="{5803969C-5908-43E6-9769-7CE62A65AEE7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4098868" y="5692959"/>
                      <a:ext cx="1137460" cy="968211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1917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Choisissez la bonne réponse.</a:t>
            </a:r>
            <a:endParaRPr lang="fr-FR" sz="3200">
              <a:sym typeface="Comic Sans MS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C27CC1C-B16F-4AD7-9253-F890CAC22245}"/>
              </a:ext>
            </a:extLst>
          </p:cNvPr>
          <p:cNvSpPr txBox="1">
            <a:spLocks/>
          </p:cNvSpPr>
          <p:nvPr/>
        </p:nvSpPr>
        <p:spPr>
          <a:xfrm>
            <a:off x="500606" y="1119340"/>
            <a:ext cx="11386594" cy="204407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r-FR" sz="2800" b="1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Ecrivez une expression algébrique qui représente la longueur du segment [AB] en fonction de d et k sachant que AC = 12 + d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b="1">
                <a:solidFill>
                  <a:schemeClr val="bg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et BC = 6k.</a:t>
            </a:r>
            <a:endParaRPr lang="fr-FR" sz="2800" b="1">
              <a:solidFill>
                <a:schemeClr val="bg2"/>
              </a:solidFill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FFC1C98-45E8-40FA-82FC-951E94C488F4}"/>
              </a:ext>
            </a:extLst>
          </p:cNvPr>
          <p:cNvGrpSpPr/>
          <p:nvPr/>
        </p:nvGrpSpPr>
        <p:grpSpPr>
          <a:xfrm>
            <a:off x="991714" y="4363879"/>
            <a:ext cx="4120173" cy="662545"/>
            <a:chOff x="8062100" y="2210358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/>
                <p:nvPr/>
              </p:nvSpPr>
              <p:spPr>
                <a:xfrm>
                  <a:off x="8341793" y="2210358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C0E95DEA-0DBC-40CF-8B8F-46536250E39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1793" y="2210358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4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B3FE89A-67EF-425A-A2F5-1E21232384E5}"/>
                </a:ext>
              </a:extLst>
            </p:cNvPr>
            <p:cNvSpPr/>
            <p:nvPr/>
          </p:nvSpPr>
          <p:spPr>
            <a:xfrm>
              <a:off x="8062100" y="2231605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5039739-36B0-464B-A80C-260B88C97D59}"/>
              </a:ext>
            </a:extLst>
          </p:cNvPr>
          <p:cNvGrpSpPr/>
          <p:nvPr/>
        </p:nvGrpSpPr>
        <p:grpSpPr>
          <a:xfrm>
            <a:off x="6800420" y="4342632"/>
            <a:ext cx="4120173" cy="662545"/>
            <a:chOff x="8069891" y="3023679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35A3DCDF-FFD7-43F5-A9D4-C7CBDD8CE42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5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58BA9630-2948-4FB6-9CDC-69ADF073519D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573CE28-CEEA-4861-90B6-FB37F8D831AA}"/>
              </a:ext>
            </a:extLst>
          </p:cNvPr>
          <p:cNvGrpSpPr/>
          <p:nvPr/>
        </p:nvGrpSpPr>
        <p:grpSpPr>
          <a:xfrm>
            <a:off x="991714" y="5623154"/>
            <a:ext cx="4120173" cy="662545"/>
            <a:chOff x="8069891" y="3023679"/>
            <a:chExt cx="4120173" cy="66254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/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𝟏𝟐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𝒅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𝟔</m:t>
                        </m:r>
                        <m:r>
                          <a:rPr lang="en-US" sz="3600" b="1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oMath>
                    </m:oMathPara>
                  </a14:m>
                  <a:endParaRPr lang="en-US" sz="3600" b="1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3" name="Rectangle: Rounded Corners 22">
                  <a:extLst>
                    <a:ext uri="{FF2B5EF4-FFF2-40B4-BE49-F238E27FC236}">
                      <a16:creationId xmlns:a16="http://schemas.microsoft.com/office/drawing/2014/main" id="{DA8DC3AB-35DE-46AA-9C55-C1740713D7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9584" y="3023679"/>
                  <a:ext cx="3840480" cy="641298"/>
                </a:xfrm>
                <a:prstGeom prst="roundRect">
                  <a:avLst>
                    <a:gd name="adj" fmla="val 50000"/>
                  </a:avLst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7B75CF5-9B07-4081-B766-FC2B6EAB65E2}"/>
                </a:ext>
              </a:extLst>
            </p:cNvPr>
            <p:cNvSpPr/>
            <p:nvPr/>
          </p:nvSpPr>
          <p:spPr>
            <a:xfrm>
              <a:off x="8069891" y="3044926"/>
              <a:ext cx="796834" cy="64129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2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>
                  <a:solidFill>
                    <a:schemeClr val="tx1"/>
                  </a:solidFill>
                </a:rPr>
                <a:t>C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3BF8DCDF-2356-4192-B20E-05FE4FFED708}"/>
                  </a:ext>
                </a:extLst>
              </p:cNvPr>
              <p:cNvSpPr/>
              <p:nvPr/>
            </p:nvSpPr>
            <p:spPr>
              <a:xfrm>
                <a:off x="7080113" y="5700964"/>
                <a:ext cx="3840480" cy="641298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𝒅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𝟔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</m:t>
                      </m:r>
                    </m:oMath>
                  </m:oMathPara>
                </a14:m>
                <a:endParaRPr lang="en-US" sz="3600" b="1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Rectangle: Rounded Corners 25">
                <a:extLst>
                  <a:ext uri="{FF2B5EF4-FFF2-40B4-BE49-F238E27FC236}">
                    <a16:creationId xmlns:a16="http://schemas.microsoft.com/office/drawing/2014/main" id="{3BF8DCDF-2356-4192-B20E-05FE4FFED70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113" y="5700964"/>
                <a:ext cx="3840480" cy="641298"/>
              </a:xfrm>
              <a:prstGeom prst="roundRect">
                <a:avLst>
                  <a:gd name="adj" fmla="val 50000"/>
                </a:avLst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Oval 26">
            <a:extLst>
              <a:ext uri="{FF2B5EF4-FFF2-40B4-BE49-F238E27FC236}">
                <a16:creationId xmlns:a16="http://schemas.microsoft.com/office/drawing/2014/main" id="{2C19EF2D-6C07-437D-A28A-1FCD7E1484A9}"/>
              </a:ext>
            </a:extLst>
          </p:cNvPr>
          <p:cNvSpPr/>
          <p:nvPr/>
        </p:nvSpPr>
        <p:spPr>
          <a:xfrm>
            <a:off x="6800420" y="5722211"/>
            <a:ext cx="796834" cy="64129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1C70937-826B-4A63-9D67-C76CBA682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F698B2D-6BC0-4155-9E92-2B86E40FB6BD}"/>
              </a:ext>
            </a:extLst>
          </p:cNvPr>
          <p:cNvGrpSpPr/>
          <p:nvPr/>
        </p:nvGrpSpPr>
        <p:grpSpPr>
          <a:xfrm>
            <a:off x="2419843" y="2533923"/>
            <a:ext cx="6790767" cy="999814"/>
            <a:chOff x="2577160" y="2577949"/>
            <a:chExt cx="6790767" cy="99981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FFC25E64-BD1C-4DC1-9F84-0FB434B6FC8F}"/>
                </a:ext>
              </a:extLst>
            </p:cNvPr>
            <p:cNvCxnSpPr/>
            <p:nvPr/>
          </p:nvCxnSpPr>
          <p:spPr>
            <a:xfrm>
              <a:off x="3097161" y="3441595"/>
              <a:ext cx="5525729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Subtitle 2">
              <a:extLst>
                <a:ext uri="{FF2B5EF4-FFF2-40B4-BE49-F238E27FC236}">
                  <a16:creationId xmlns:a16="http://schemas.microsoft.com/office/drawing/2014/main" id="{A0FB6798-0E70-453A-A272-F364F7DD0E4A}"/>
                </a:ext>
              </a:extLst>
            </p:cNvPr>
            <p:cNvSpPr txBox="1">
              <a:spLocks/>
            </p:cNvSpPr>
            <p:nvPr/>
          </p:nvSpPr>
          <p:spPr>
            <a:xfrm>
              <a:off x="6559562" y="2577949"/>
              <a:ext cx="646037" cy="641298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0" indent="0" defTabSz="457200" eaLnBrk="1" latinLnBrk="0" hangingPunct="1">
                <a:lnSpc>
                  <a:spcPct val="150000"/>
                </a:lnSpc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None/>
                <a:defRPr sz="2800" b="1" kern="120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defRPr>
              </a:lvl1pPr>
              <a:lvl2pPr marL="742950" indent="-28575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200150" indent="-28575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sz="1800"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543050" indent="-17145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sz="1600"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00250" indent="-17145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514600" indent="-22860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971800" indent="-22860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429000" indent="-22860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886200" indent="-228600" defTabSz="45720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/>
                </a:buClr>
                <a:buSzPct val="115000"/>
                <a:buChar char="•"/>
                <a:defRPr kern="12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3200"/>
                <a:t>B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16E79CB-89D4-48D2-BF3D-1E6BBE144E27}"/>
                </a:ext>
              </a:extLst>
            </p:cNvPr>
            <p:cNvGrpSpPr/>
            <p:nvPr/>
          </p:nvGrpSpPr>
          <p:grpSpPr>
            <a:xfrm>
              <a:off x="2577160" y="2919928"/>
              <a:ext cx="6790767" cy="657835"/>
              <a:chOff x="2675482" y="2907333"/>
              <a:chExt cx="6790767" cy="657835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2A8E4398-AD8C-4384-9006-CC7D923A1FA6}"/>
                  </a:ext>
                </a:extLst>
              </p:cNvPr>
              <p:cNvSpPr/>
              <p:nvPr/>
            </p:nvSpPr>
            <p:spPr>
              <a:xfrm>
                <a:off x="6800420" y="3383290"/>
                <a:ext cx="82161" cy="9143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FB97B810-CC61-4AFE-97B1-1D6D356A95D0}"/>
                  </a:ext>
                </a:extLst>
              </p:cNvPr>
              <p:cNvSpPr/>
              <p:nvPr/>
            </p:nvSpPr>
            <p:spPr>
              <a:xfrm>
                <a:off x="3191647" y="3379858"/>
                <a:ext cx="82161" cy="9143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67FB067-4E5D-4C53-A2E9-4FAEA59C5B4D}"/>
                  </a:ext>
                </a:extLst>
              </p:cNvPr>
              <p:cNvSpPr/>
              <p:nvPr/>
            </p:nvSpPr>
            <p:spPr>
              <a:xfrm>
                <a:off x="8639051" y="3396345"/>
                <a:ext cx="82161" cy="9143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Subtitle 2">
                <a:extLst>
                  <a:ext uri="{FF2B5EF4-FFF2-40B4-BE49-F238E27FC236}">
                    <a16:creationId xmlns:a16="http://schemas.microsoft.com/office/drawing/2014/main" id="{A3AC1D34-11F6-44FD-9055-81F0C03E06E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75482" y="2907333"/>
                <a:ext cx="646037" cy="64129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0" indent="0" defTabSz="457200" eaLnBrk="1" latinLnBrk="0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None/>
                  <a:defRPr sz="2800" b="1" kern="120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defRPr>
                </a:lvl1pPr>
                <a:lvl2pPr marL="742950" indent="-2857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200"/>
                  <a:t>A</a:t>
                </a:r>
              </a:p>
            </p:txBody>
          </p:sp>
          <p:sp>
            <p:nvSpPr>
              <p:cNvPr id="32" name="Subtitle 2">
                <a:extLst>
                  <a:ext uri="{FF2B5EF4-FFF2-40B4-BE49-F238E27FC236}">
                    <a16:creationId xmlns:a16="http://schemas.microsoft.com/office/drawing/2014/main" id="{F45734DB-0186-4438-82AD-B8BBF8368A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820212" y="2923870"/>
                <a:ext cx="646037" cy="641298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0" indent="0" defTabSz="457200" eaLnBrk="1" latinLnBrk="0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None/>
                  <a:defRPr sz="2800" b="1" kern="120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defRPr>
                </a:lvl1pPr>
                <a:lvl2pPr marL="742950" indent="-2857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2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18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sz="16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defTabSz="457200" eaLnBrk="1" latinLnBrk="0" hangingPunct="1">
                  <a:spcBef>
                    <a:spcPct val="20000"/>
                  </a:spcBef>
                  <a:spcAft>
                    <a:spcPts val="600"/>
                  </a:spcAft>
                  <a:buClr>
                    <a:schemeClr val="accent1"/>
                  </a:buClr>
                  <a:buSzPct val="115000"/>
                  <a:buChar char="•"/>
                  <a:defRPr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200"/>
                  <a:t>C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100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Indiquez si l’énoncé est vrai ou faux.</a:t>
            </a:r>
            <a:endParaRPr lang="fr-FR" sz="3200">
              <a:sym typeface="Comic Sans MS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B5D7783-7C85-4E67-A255-5A55D6479114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Vrai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A8038E5-CD9D-4834-83A5-D97FEC0087B7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 Faux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3046405" y="2180729"/>
                <a:ext cx="6410416" cy="6192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𝟐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𝒃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𝟖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𝟐𝟎</m:t>
                    </m:r>
                  </m:oMath>
                </a14:m>
                <a:r>
                  <a:rPr lang="en-US" sz="32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, pour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𝒃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𝟔</m:t>
                    </m:r>
                  </m:oMath>
                </a14:m>
                <a:r>
                  <a:rPr lang="en-US" sz="32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3200" b="1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6405" y="2180729"/>
                <a:ext cx="6410416" cy="619272"/>
              </a:xfrm>
              <a:prstGeom prst="rect">
                <a:avLst/>
              </a:prstGeom>
              <a:blipFill>
                <a:blip r:embed="rId4"/>
                <a:stretch>
                  <a:fillRect t="-11881" b="-27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50418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73F907-0C8A-4463-AE41-67386BC458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b="30379"/>
          <a:stretch/>
        </p:blipFill>
        <p:spPr>
          <a:xfrm>
            <a:off x="1767884" y="423970"/>
            <a:ext cx="8655487" cy="4400688"/>
          </a:xfrm>
          <a:prstGeom prst="rect">
            <a:avLst/>
          </a:prstGeom>
        </p:spPr>
      </p:pic>
      <p:sp>
        <p:nvSpPr>
          <p:cNvPr id="4" name="Google Shape;97;gb06ce43697_0_0">
            <a:extLst>
              <a:ext uri="{FF2B5EF4-FFF2-40B4-BE49-F238E27FC236}">
                <a16:creationId xmlns:a16="http://schemas.microsoft.com/office/drawing/2014/main" id="{7399C30D-B707-4407-AC13-01C97F4616CD}"/>
              </a:ext>
            </a:extLst>
          </p:cNvPr>
          <p:cNvSpPr txBox="1">
            <a:spLocks/>
          </p:cNvSpPr>
          <p:nvPr/>
        </p:nvSpPr>
        <p:spPr>
          <a:xfrm>
            <a:off x="1024128" y="4824658"/>
            <a:ext cx="10143000" cy="1267670"/>
          </a:xfrm>
          <a:prstGeom prst="rect">
            <a:avLst/>
          </a:prstGeom>
          <a:solidFill>
            <a:srgbClr val="DAF3F6"/>
          </a:solidFill>
          <a:ln>
            <a:solidFill>
              <a:srgbClr val="C7E6F5"/>
            </a:solidFill>
          </a:ln>
          <a:effectLst/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fr-FR" sz="54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Compréhension Conceptuelle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5175AC-B993-43E4-BF30-E7F87F9F6E82}"/>
              </a:ext>
            </a:extLst>
          </p:cNvPr>
          <p:cNvSpPr txBox="1"/>
          <p:nvPr/>
        </p:nvSpPr>
        <p:spPr>
          <a:xfrm>
            <a:off x="4242494" y="1524000"/>
            <a:ext cx="4479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b="1">
                <a:solidFill>
                  <a:schemeClr val="bg1"/>
                </a:solidFill>
                <a:latin typeface="+mj-lt"/>
              </a:rPr>
              <a:t>Compréhension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66276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Indiquez si l’énoncé est vrai ou faux.</a:t>
            </a:r>
            <a:endParaRPr lang="fr-FR" sz="3200"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1813553" y="2352285"/>
                <a:ext cx="10274967" cy="6192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𝟑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𝒘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+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𝟒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𝒎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𝟖𝟎</m:t>
                    </m:r>
                  </m:oMath>
                </a14:m>
                <a:r>
                  <a:rPr lang="en-US" sz="32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 pour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𝒘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𝟐</m:t>
                    </m:r>
                    <m:r>
                      <m:rPr>
                        <m:nor/>
                      </m:rPr>
                      <a:rPr lang="en-US" sz="3200" b="1" i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3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+mn-lt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et</m:t>
                    </m:r>
                    <m:r>
                      <m:rPr>
                        <m:nor/>
                      </m:rPr>
                      <a:rPr lang="en-US" sz="3200" b="1" i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𝒎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𝟖</m:t>
                    </m:r>
                  </m:oMath>
                </a14:m>
                <a:r>
                  <a:rPr lang="en-US" sz="32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3200" b="1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553" y="2352285"/>
                <a:ext cx="10274967" cy="619272"/>
              </a:xfrm>
              <a:prstGeom prst="rect">
                <a:avLst/>
              </a:prstGeom>
              <a:blipFill>
                <a:blip r:embed="rId4"/>
                <a:stretch>
                  <a:fillRect t="-11881" b="-27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F69856E-D1DB-41CD-8B30-99A4966FF30F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Vrai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1677C22-9F7A-44F8-8C77-0DFF9E94B171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 Faux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478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Indiquez si l’énoncé est vrai ou faux.</a:t>
            </a:r>
            <a:endParaRPr lang="fr-FR" sz="3200"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1311839" y="2379462"/>
                <a:ext cx="9568321" cy="5904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32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L’aire d’un carré de côté m est égale à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𝟒</m:t>
                    </m:r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𝒎</m:t>
                    </m:r>
                  </m:oMath>
                </a14:m>
                <a:r>
                  <a:rPr lang="fr-FR" sz="32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fr-FR" sz="3200" b="1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1839" y="2379462"/>
                <a:ext cx="9568321" cy="590483"/>
              </a:xfrm>
              <a:prstGeom prst="rect">
                <a:avLst/>
              </a:prstGeom>
              <a:blipFill>
                <a:blip r:embed="rId4"/>
                <a:stretch>
                  <a:fillRect t="-12371" r="-255" b="-329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2403AD8-E543-41D0-B53D-6EA3643ADF2A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Vrai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655A2E34-5610-40C8-A2A9-6F6FA23F72ED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 Faux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496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Indiquez si l’énoncé est vrai ou faux.</a:t>
            </a:r>
            <a:endParaRPr lang="fr-FR" sz="3200"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938463" y="2139654"/>
                <a:ext cx="9941697" cy="114621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fr-FR" sz="32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Le périmètre d’un triangle équilatéral de côté 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𝒌</m:t>
                    </m:r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𝟓</m:t>
                    </m:r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fr-FR" sz="32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est </a:t>
                </a:r>
                <a14:m>
                  <m:oMath xmlns:m="http://schemas.openxmlformats.org/officeDocument/2006/math"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𝟑</m:t>
                    </m:r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(</m:t>
                    </m:r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𝒌</m:t>
                    </m:r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−</m:t>
                    </m:r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𝟓</m:t>
                    </m:r>
                    <m:r>
                      <a:rPr lang="fr-FR" sz="3200" b="1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fr-FR" sz="3200" b="1">
                    <a:solidFill>
                      <a:schemeClr val="accent1">
                        <a:lumMod val="50000"/>
                      </a:schemeClr>
                    </a:solidFill>
                    <a:latin typeface="+mj-lt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fr-FR" sz="3200" b="1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463" y="2139654"/>
                <a:ext cx="9941697" cy="1146211"/>
              </a:xfrm>
              <a:prstGeom prst="rect">
                <a:avLst/>
              </a:prstGeom>
              <a:blipFill>
                <a:blip r:embed="rId4"/>
                <a:stretch>
                  <a:fillRect t="-6383" r="-2882" b="-143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B7CF21E-596D-43C9-8F6C-1D71C6943419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Vrai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7D96BB6-18CF-4EF7-96B8-83EE421C4A3A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 Faux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123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Indiquez si l’énoncé est vrai ou faux.</a:t>
            </a:r>
            <a:endParaRPr lang="fr-FR" sz="3200">
              <a:sym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/>
              <p:nvPr/>
            </p:nvSpPr>
            <p:spPr>
              <a:xfrm>
                <a:off x="938463" y="2139654"/>
                <a:ext cx="9941697" cy="7877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514350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𝟏𝟐</m:t>
                      </m:r>
                      <m:d>
                        <m:dPr>
                          <m:ctrlPr>
                            <a:rPr lang="en-US" sz="36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r>
                            <a:rPr lang="en-US" sz="36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𝒛</m:t>
                          </m:r>
                          <m:r>
                            <a:rPr lang="en-US" sz="36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+</m:t>
                          </m:r>
                          <m:r>
                            <a:rPr lang="en-US" sz="36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𝟖</m:t>
                          </m:r>
                        </m:e>
                      </m:d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𝟏𝟐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𝒛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a:rPr lang="en-US" sz="36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𝟖</m:t>
                      </m:r>
                    </m:oMath>
                  </m:oMathPara>
                </a14:m>
                <a:endParaRPr lang="en-US" sz="3600" b="1">
                  <a:solidFill>
                    <a:schemeClr val="accent1">
                      <a:lumMod val="50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C2A1173-477D-4A3F-BD00-7491BDEBA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463" y="2139654"/>
                <a:ext cx="9941697" cy="7877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B3A7FF7-6A0F-4704-A407-C2C04968E1ED}"/>
              </a:ext>
            </a:extLst>
          </p:cNvPr>
          <p:cNvSpPr/>
          <p:nvPr/>
        </p:nvSpPr>
        <p:spPr>
          <a:xfrm>
            <a:off x="3046405" y="4382029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Vrai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5F4B8C3-8D3F-416A-A1B8-CF17FD32829B}"/>
              </a:ext>
            </a:extLst>
          </p:cNvPr>
          <p:cNvSpPr/>
          <p:nvPr/>
        </p:nvSpPr>
        <p:spPr>
          <a:xfrm>
            <a:off x="6951037" y="4396317"/>
            <a:ext cx="2115530" cy="590483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 Faux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69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Quelle somme d’argent a-t-il touchée en fonction de h </a:t>
            </a:r>
          </a:p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et de c ?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35B22B6-B701-4A25-8710-2D21F4175CA1}"/>
              </a:ext>
            </a:extLst>
          </p:cNvPr>
          <p:cNvSpPr/>
          <p:nvPr/>
        </p:nvSpPr>
        <p:spPr>
          <a:xfrm>
            <a:off x="773430" y="5739728"/>
            <a:ext cx="4663439" cy="5847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2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b="1">
                <a:solidFill>
                  <a:schemeClr val="bg1"/>
                </a:solidFill>
                <a:latin typeface="+mj-lt"/>
              </a:rPr>
              <a:t>18 000 h + 12 000 c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F8D329-4600-4DE4-B5D5-541CF2681553}"/>
              </a:ext>
            </a:extLst>
          </p:cNvPr>
          <p:cNvSpPr/>
          <p:nvPr/>
        </p:nvSpPr>
        <p:spPr>
          <a:xfrm>
            <a:off x="190500" y="1675548"/>
            <a:ext cx="11237759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b="1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Pendant les vacances d’été, </a:t>
            </a:r>
            <a:r>
              <a:rPr lang="fr-FR" sz="2800" b="1" cap="none" spc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Saeed a travaillé dans une usine pour emballer des marchandises puis dans une station de lavage de voitures.</a:t>
            </a:r>
          </a:p>
          <a:p>
            <a:pPr>
              <a:lnSpc>
                <a:spcPct val="150000"/>
              </a:lnSpc>
            </a:pPr>
            <a:r>
              <a:rPr lang="fr-FR" sz="2800" b="1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Saeed a travaillé h heures à </a:t>
            </a:r>
          </a:p>
          <a:p>
            <a:pPr>
              <a:lnSpc>
                <a:spcPct val="150000"/>
              </a:lnSpc>
            </a:pPr>
            <a:r>
              <a:rPr lang="fr-FR" sz="2800" b="1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emballer des marchandises puis </a:t>
            </a:r>
          </a:p>
          <a:p>
            <a:pPr>
              <a:lnSpc>
                <a:spcPct val="150000"/>
              </a:lnSpc>
            </a:pPr>
            <a:r>
              <a:rPr lang="fr-FR" sz="2800" b="1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il a lavé c voitures.</a:t>
            </a:r>
            <a:endParaRPr lang="fr-FR" sz="2800" b="1" cap="none" spc="0">
              <a:ln w="22225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C4C4CBD-1991-428A-BD31-E3BE7ABC1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770677"/>
              </p:ext>
            </p:extLst>
          </p:nvPr>
        </p:nvGraphicFramePr>
        <p:xfrm>
          <a:off x="6243521" y="3019820"/>
          <a:ext cx="5486400" cy="298704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2021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Emballage des marchandises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18 000 L.L. par heure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Lavage des voitures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12 000 L.L. par voiture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</a:tbl>
          </a:graphicData>
        </a:graphic>
      </p:graphicFrame>
      <p:pic>
        <p:nvPicPr>
          <p:cNvPr id="2050" name="Picture 120" descr="See the source image">
            <a:extLst>
              <a:ext uri="{FF2B5EF4-FFF2-40B4-BE49-F238E27FC236}">
                <a16:creationId xmlns:a16="http://schemas.microsoft.com/office/drawing/2014/main" id="{0214EC4D-7DC1-49C7-981D-855283085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4" t="10152" r="10503" b="13228"/>
          <a:stretch>
            <a:fillRect/>
          </a:stretch>
        </p:blipFill>
        <p:spPr bwMode="auto">
          <a:xfrm>
            <a:off x="6833936" y="3925636"/>
            <a:ext cx="1570135" cy="11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19" descr="See the source image">
            <a:extLst>
              <a:ext uri="{FF2B5EF4-FFF2-40B4-BE49-F238E27FC236}">
                <a16:creationId xmlns:a16="http://schemas.microsoft.com/office/drawing/2014/main" id="{7E3D62D0-0585-4717-909A-ABD723CB2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721" y="3773235"/>
            <a:ext cx="2607097" cy="11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0234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569620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Ecrivez une expression algébrique qui représente le périmètre du pentagone puis calculez le périmètre pour   n = 14.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35B22B6-B701-4A25-8710-2D21F4175CA1}"/>
              </a:ext>
            </a:extLst>
          </p:cNvPr>
          <p:cNvSpPr/>
          <p:nvPr/>
        </p:nvSpPr>
        <p:spPr>
          <a:xfrm>
            <a:off x="5501640" y="3051790"/>
            <a:ext cx="4645356" cy="5847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tx1"/>
                </a:solidFill>
                <a:latin typeface="+mj-lt"/>
              </a:rPr>
              <a:t> </a:t>
            </a:r>
            <a:r>
              <a:rPr lang="en-US" sz="3600" b="1">
                <a:solidFill>
                  <a:schemeClr val="bg1"/>
                </a:solidFill>
                <a:latin typeface="+mj-lt"/>
              </a:rPr>
              <a:t>5 (n – 5)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74DC728-BBE6-4E82-89B9-4968B673A60C}"/>
              </a:ext>
            </a:extLst>
          </p:cNvPr>
          <p:cNvSpPr/>
          <p:nvPr/>
        </p:nvSpPr>
        <p:spPr>
          <a:xfrm>
            <a:off x="5501640" y="4707134"/>
            <a:ext cx="4645356" cy="584735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+mj-lt"/>
              </a:rPr>
              <a:t>45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D9B894D-3D06-437A-BCCF-7A9A4392BBD0}"/>
              </a:ext>
            </a:extLst>
          </p:cNvPr>
          <p:cNvGrpSpPr/>
          <p:nvPr/>
        </p:nvGrpSpPr>
        <p:grpSpPr>
          <a:xfrm>
            <a:off x="1356394" y="2315294"/>
            <a:ext cx="2713703" cy="3641246"/>
            <a:chOff x="1356394" y="2315294"/>
            <a:chExt cx="2713703" cy="36412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9778320-0D4F-47B8-8FD1-EFDCADD15824}"/>
                </a:ext>
              </a:extLst>
            </p:cNvPr>
            <p:cNvGrpSpPr/>
            <p:nvPr/>
          </p:nvGrpSpPr>
          <p:grpSpPr>
            <a:xfrm>
              <a:off x="1356394" y="2315294"/>
              <a:ext cx="2713703" cy="2684207"/>
              <a:chOff x="1562871" y="2236838"/>
              <a:chExt cx="2713703" cy="2684207"/>
            </a:xfrm>
          </p:grpSpPr>
          <p:sp>
            <p:nvSpPr>
              <p:cNvPr id="2" name="Pentagon 1">
                <a:extLst>
                  <a:ext uri="{FF2B5EF4-FFF2-40B4-BE49-F238E27FC236}">
                    <a16:creationId xmlns:a16="http://schemas.microsoft.com/office/drawing/2014/main" id="{B15742B8-3181-418E-90FE-F56D31CEC6CD}"/>
                  </a:ext>
                </a:extLst>
              </p:cNvPr>
              <p:cNvSpPr/>
              <p:nvPr/>
            </p:nvSpPr>
            <p:spPr>
              <a:xfrm>
                <a:off x="1562871" y="2236838"/>
                <a:ext cx="2713703" cy="2556387"/>
              </a:xfrm>
              <a:prstGeom prst="pentagon">
                <a:avLst/>
              </a:prstGeom>
              <a:solidFill>
                <a:srgbClr val="C7E6F5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C0A930D2-3C68-4B4B-8CD5-118C4B5E4D05}"/>
                  </a:ext>
                </a:extLst>
              </p:cNvPr>
              <p:cNvGrpSpPr/>
              <p:nvPr/>
            </p:nvGrpSpPr>
            <p:grpSpPr>
              <a:xfrm>
                <a:off x="1666720" y="2590799"/>
                <a:ext cx="2556580" cy="2330246"/>
                <a:chOff x="1666720" y="2590799"/>
                <a:chExt cx="2556580" cy="2330246"/>
              </a:xfrm>
            </p:grpSpPr>
            <p:cxnSp>
              <p:nvCxnSpPr>
                <p:cNvPr id="4" name="Straight Connector 3">
                  <a:extLst>
                    <a:ext uri="{FF2B5EF4-FFF2-40B4-BE49-F238E27FC236}">
                      <a16:creationId xmlns:a16="http://schemas.microsoft.com/office/drawing/2014/main" id="{D62649F2-FAF0-4CB4-9F87-4A0EF70BD3EC}"/>
                    </a:ext>
                  </a:extLst>
                </p:cNvPr>
                <p:cNvCxnSpPr/>
                <p:nvPr/>
              </p:nvCxnSpPr>
              <p:spPr>
                <a:xfrm flipH="1">
                  <a:off x="3608438" y="2644876"/>
                  <a:ext cx="108155" cy="24580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256FE7EA-0162-40EA-B713-A4D782D98818}"/>
                    </a:ext>
                  </a:extLst>
                </p:cNvPr>
                <p:cNvCxnSpPr/>
                <p:nvPr/>
              </p:nvCxnSpPr>
              <p:spPr>
                <a:xfrm flipH="1">
                  <a:off x="3500283" y="2590799"/>
                  <a:ext cx="108155" cy="24580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A2F97606-991F-4DDE-BB25-B87BC879BF52}"/>
                    </a:ext>
                  </a:extLst>
                </p:cNvPr>
                <p:cNvCxnSpPr/>
                <p:nvPr/>
              </p:nvCxnSpPr>
              <p:spPr>
                <a:xfrm flipH="1">
                  <a:off x="2905431" y="4675239"/>
                  <a:ext cx="108155" cy="24580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885C0E9D-DDCC-4B5F-8FD4-830EAEAE14CA}"/>
                    </a:ext>
                  </a:extLst>
                </p:cNvPr>
                <p:cNvCxnSpPr/>
                <p:nvPr/>
              </p:nvCxnSpPr>
              <p:spPr>
                <a:xfrm flipH="1">
                  <a:off x="2797276" y="4621162"/>
                  <a:ext cx="108155" cy="245806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AB8BAB94-9847-4540-A407-30C5075CD218}"/>
                    </a:ext>
                  </a:extLst>
                </p:cNvPr>
                <p:cNvGrpSpPr/>
                <p:nvPr/>
              </p:nvGrpSpPr>
              <p:grpSpPr>
                <a:xfrm rot="18123328">
                  <a:off x="2098931" y="2592437"/>
                  <a:ext cx="216310" cy="299883"/>
                  <a:chOff x="2153264" y="2521973"/>
                  <a:chExt cx="216310" cy="299883"/>
                </a:xfrm>
              </p:grpSpPr>
              <p:cxnSp>
                <p:nvCxnSpPr>
                  <p:cNvPr id="15" name="Straight Connector 14">
                    <a:extLst>
                      <a:ext uri="{FF2B5EF4-FFF2-40B4-BE49-F238E27FC236}">
                        <a16:creationId xmlns:a16="http://schemas.microsoft.com/office/drawing/2014/main" id="{16B748A4-8D8A-4E1C-B0C9-3A7A23F74F4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61419" y="2576050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>
                    <a:extLst>
                      <a:ext uri="{FF2B5EF4-FFF2-40B4-BE49-F238E27FC236}">
                        <a16:creationId xmlns:a16="http://schemas.microsoft.com/office/drawing/2014/main" id="{8726D1EE-80A4-4252-B202-335CF471C2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53264" y="2521973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EC3E1D3F-8AE1-47B2-937B-D922872CF09F}"/>
                    </a:ext>
                  </a:extLst>
                </p:cNvPr>
                <p:cNvGrpSpPr/>
                <p:nvPr/>
              </p:nvGrpSpPr>
              <p:grpSpPr>
                <a:xfrm rot="1652377">
                  <a:off x="1666720" y="3823134"/>
                  <a:ext cx="216310" cy="299883"/>
                  <a:chOff x="2153264" y="2521973"/>
                  <a:chExt cx="216310" cy="299883"/>
                </a:xfrm>
              </p:grpSpPr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5B71A893-1142-48E8-86B4-FB4A8E39D00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61419" y="2576050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>
                    <a:extLst>
                      <a:ext uri="{FF2B5EF4-FFF2-40B4-BE49-F238E27FC236}">
                        <a16:creationId xmlns:a16="http://schemas.microsoft.com/office/drawing/2014/main" id="{93FF8F3A-C6EB-45F8-BCC6-48AB41DB6D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53264" y="2521973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9B9C7664-09F0-4B9E-A833-09EBE0D8EA20}"/>
                    </a:ext>
                  </a:extLst>
                </p:cNvPr>
                <p:cNvGrpSpPr/>
                <p:nvPr/>
              </p:nvGrpSpPr>
              <p:grpSpPr>
                <a:xfrm rot="18014793">
                  <a:off x="3965204" y="3739176"/>
                  <a:ext cx="216310" cy="299883"/>
                  <a:chOff x="2153264" y="2521973"/>
                  <a:chExt cx="216310" cy="299883"/>
                </a:xfrm>
              </p:grpSpPr>
              <p:cxnSp>
                <p:nvCxnSpPr>
                  <p:cNvPr id="23" name="Straight Connector 22">
                    <a:extLst>
                      <a:ext uri="{FF2B5EF4-FFF2-40B4-BE49-F238E27FC236}">
                        <a16:creationId xmlns:a16="http://schemas.microsoft.com/office/drawing/2014/main" id="{88A67E33-F516-455F-AF5D-C5A6F8B23F7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261419" y="2576050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>
                    <a:extLst>
                      <a:ext uri="{FF2B5EF4-FFF2-40B4-BE49-F238E27FC236}">
                        <a16:creationId xmlns:a16="http://schemas.microsoft.com/office/drawing/2014/main" id="{2A52C592-C15F-44A3-921E-BFA9CF68A98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153264" y="2521973"/>
                    <a:ext cx="108155" cy="245806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F4CA76C-8210-4F6F-BCAF-17CC3ECDA8A1}"/>
                    </a:ext>
                  </a:extLst>
                </p:cNvPr>
                <p:cNvSpPr txBox="1"/>
                <p:nvPr/>
              </p:nvSpPr>
              <p:spPr>
                <a:xfrm>
                  <a:off x="1708623" y="5234676"/>
                  <a:ext cx="1855415" cy="72186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514350">
                    <a:lnSpc>
                      <a:spcPct val="107000"/>
                    </a:lnSpc>
                    <a:spcAft>
                      <a:spcPts val="80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𝒏</m:t>
                        </m:r>
                        <m:r>
                          <a:rPr lang="en-US" sz="3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 −</m:t>
                        </m:r>
                        <m:r>
                          <a:rPr lang="en-US" sz="3200" b="1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𝟓</m:t>
                        </m:r>
                      </m:oMath>
                    </m:oMathPara>
                  </a14:m>
                  <a:endParaRPr lang="en-US" sz="32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F4CA76C-8210-4F6F-BCAF-17CC3ECDA8A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8623" y="5234676"/>
                  <a:ext cx="1855415" cy="72186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custDataLst>
      <p:tags r:id="rId1"/>
    </p:custDataLst>
    <p:extLst>
      <p:ext uri="{BB962C8B-B14F-4D97-AF65-F5344CB8AC3E}">
        <p14:creationId xmlns:p14="http://schemas.microsoft.com/office/powerpoint/2010/main" val="75041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Quelle somme d’argent a-t-il touchée en tout ?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135B22B6-B701-4A25-8710-2D21F4175CA1}"/>
                  </a:ext>
                </a:extLst>
              </p:cNvPr>
              <p:cNvSpPr/>
              <p:nvPr/>
            </p:nvSpPr>
            <p:spPr>
              <a:xfrm>
                <a:off x="913465" y="3365889"/>
                <a:ext cx="3810694" cy="1780269"/>
              </a:xfrm>
              <a:prstGeom prst="roundRect">
                <a:avLst/>
              </a:prstGeom>
              <a:solidFill>
                <a:schemeClr val="bg1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sz="3600" b="1">
                    <a:solidFill>
                      <a:schemeClr val="accent1">
                        <a:lumMod val="75000"/>
                      </a:schemeClr>
                    </a:solidFill>
                    <a:latin typeface="+mj-lt"/>
                  </a:rPr>
                  <a:t> </a:t>
                </a:r>
                <a:r>
                  <a:rPr lang="en-US" sz="3200" b="1">
                    <a:solidFill>
                      <a:schemeClr val="bg1"/>
                    </a:solidFill>
                    <a:latin typeface="+mj-lt"/>
                  </a:rPr>
                  <a:t>18 000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>
                    <a:solidFill>
                      <a:schemeClr val="bg1"/>
                    </a:solidFill>
                    <a:latin typeface="+mj-lt"/>
                  </a:rPr>
                  <a:t> 25 + 12 000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200" b="1">
                    <a:solidFill>
                      <a:schemeClr val="bg1"/>
                    </a:solidFill>
                    <a:latin typeface="+mj-lt"/>
                  </a:rPr>
                  <a:t> 18 = 666 000</a:t>
                </a:r>
                <a:endParaRPr lang="en-US" sz="3600" b="1">
                  <a:solidFill>
                    <a:schemeClr val="accent1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135B22B6-B701-4A25-8710-2D21F4175C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465" y="3365889"/>
                <a:ext cx="3810694" cy="1780269"/>
              </a:xfrm>
              <a:prstGeom prst="roundRect">
                <a:avLst/>
              </a:prstGeom>
              <a:blipFill>
                <a:blip r:embed="rId4"/>
                <a:stretch>
                  <a:fillRect l="-1757" b="-6485"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23F8D329-4600-4DE4-B5D5-541CF2681553}"/>
              </a:ext>
            </a:extLst>
          </p:cNvPr>
          <p:cNvSpPr/>
          <p:nvPr/>
        </p:nvSpPr>
        <p:spPr>
          <a:xfrm>
            <a:off x="544430" y="1349210"/>
            <a:ext cx="11398181" cy="13135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b="1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Saeed a travaillé 25 heures à emballer des marchandises et a lavé 18 voitures.</a:t>
            </a:r>
            <a:endParaRPr lang="fr-FR" sz="2800" b="1" cap="none" spc="0">
              <a:ln w="22225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4513D95-30A6-48EB-8A95-5C612CF6AB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208814"/>
              </p:ext>
            </p:extLst>
          </p:nvPr>
        </p:nvGraphicFramePr>
        <p:xfrm>
          <a:off x="6243521" y="3019820"/>
          <a:ext cx="5486400" cy="341376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202149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Emballage</a:t>
                      </a:r>
                      <a:r>
                        <a:rPr lang="fr-FR" sz="2800" b="1" baseline="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 des marchandises</a:t>
                      </a: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18 000 L.L. par heure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Lavage des voitures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12 000 L.L. par voiture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</a:tbl>
          </a:graphicData>
        </a:graphic>
      </p:graphicFrame>
      <p:pic>
        <p:nvPicPr>
          <p:cNvPr id="10" name="Picture 120" descr="See the source image">
            <a:extLst>
              <a:ext uri="{FF2B5EF4-FFF2-40B4-BE49-F238E27FC236}">
                <a16:creationId xmlns:a16="http://schemas.microsoft.com/office/drawing/2014/main" id="{904936DF-5614-4F25-AFDA-9D53A048A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4" t="10152" r="10503" b="13228"/>
          <a:stretch>
            <a:fillRect/>
          </a:stretch>
        </p:blipFill>
        <p:spPr bwMode="auto">
          <a:xfrm>
            <a:off x="6833937" y="3742470"/>
            <a:ext cx="1570135" cy="130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19" descr="See the source image">
            <a:extLst>
              <a:ext uri="{FF2B5EF4-FFF2-40B4-BE49-F238E27FC236}">
                <a16:creationId xmlns:a16="http://schemas.microsoft.com/office/drawing/2014/main" id="{CCF48748-5C3B-407A-B99D-681F2FEEF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721" y="3773235"/>
            <a:ext cx="2607097" cy="11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5224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Ecrivez une expression algébrique qui représente le coût de chaque activité pour un groupe de n élèves.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F8D329-4600-4DE4-B5D5-541CF2681553}"/>
              </a:ext>
            </a:extLst>
          </p:cNvPr>
          <p:cNvSpPr/>
          <p:nvPr/>
        </p:nvSpPr>
        <p:spPr>
          <a:xfrm>
            <a:off x="312293" y="2012942"/>
            <a:ext cx="6343340" cy="39090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b="1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$2 par personne pour une promenade en bateau et $4 supplémentaires pour la location du bateau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b="1" cap="none" spc="0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</a:rPr>
              <a:t>$5 par personne pour le billet de parc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b="1" dirty="0">
                <a:ln w="22225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+mj-lt"/>
              </a:rPr>
              <a:t>$4 par personne pour un vol en montgolfière et une réduction de $2 par groupe.</a:t>
            </a:r>
            <a:endParaRPr lang="fr-FR" sz="2400" b="1" cap="none" spc="0" dirty="0">
              <a:ln w="22225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C4C4CBD-1991-428A-BD31-E3BE7ABC1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881250"/>
              </p:ext>
            </p:extLst>
          </p:nvPr>
        </p:nvGraphicFramePr>
        <p:xfrm>
          <a:off x="7046626" y="213868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364074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326638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Activité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</a:t>
                      </a:r>
                      <a:r>
                        <a:rPr lang="fr-FR" sz="2800" b="1" i="0" u="none" strike="noStrike" cap="none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û</a:t>
                      </a: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 (en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Promenade en bateau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2n + 4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5n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Montgolfière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4n - 2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13CD207-5EC3-933B-76B8-A514FBE69E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7475469"/>
              </p:ext>
            </p:extLst>
          </p:nvPr>
        </p:nvGraphicFramePr>
        <p:xfrm>
          <a:off x="7032886" y="2139702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383124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307588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Activité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</a:t>
                      </a:r>
                      <a:r>
                        <a:rPr lang="fr-FR" sz="2800" b="1" i="0" u="none" strike="noStrike" cap="none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û</a:t>
                      </a: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 (en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Promenade en bateau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2n + 4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5n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Montgolfière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4n - 2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3B05886-670E-CC7E-F8E6-7F7E1788E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127645"/>
              </p:ext>
            </p:extLst>
          </p:nvPr>
        </p:nvGraphicFramePr>
        <p:xfrm>
          <a:off x="7039756" y="2124715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364074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326638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Activité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</a:t>
                      </a:r>
                      <a:r>
                        <a:rPr lang="fr-FR" sz="2800" b="1" i="0" u="none" strike="noStrike" cap="none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û</a:t>
                      </a: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 (en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Promenade en bateau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2n + 4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5n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Montgolfière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4n - 2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5097B51-D4CB-05FC-80F8-65D70187C1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945433"/>
              </p:ext>
            </p:extLst>
          </p:nvPr>
        </p:nvGraphicFramePr>
        <p:xfrm>
          <a:off x="7046626" y="2123041"/>
          <a:ext cx="4690712" cy="367066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364074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326638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Activité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Coût (en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Promenade en bateau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2n + 4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274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5n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Montgolfière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4n - 2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17083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Quel est le coût de toutes les activités ensemble pour un groupe de 5 élèves ?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59D05C7C-60B9-44E5-B937-78C3A1DC7FFA}"/>
                  </a:ext>
                </a:extLst>
              </p:cNvPr>
              <p:cNvSpPr/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noFill/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600" b="1">
                    <a:solidFill>
                      <a:schemeClr val="bg1"/>
                    </a:solidFill>
                    <a:effectLst/>
                    <a:latin typeface="+mj-lt"/>
                  </a:rPr>
                  <a:t>2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>
                    <a:solidFill>
                      <a:schemeClr val="bg1"/>
                    </a:solidFill>
                    <a:effectLst/>
                    <a:latin typeface="+mj-lt"/>
                  </a:rPr>
                  <a:t> 5 + 4 = 14 </a:t>
                </a:r>
              </a:p>
            </p:txBody>
          </p:sp>
        </mc:Choice>
        <mc:Fallback xmlns=""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59D05C7C-60B9-44E5-B937-78C3A1DC7FF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8B74B59-9294-40BA-9DAA-96786A7AD0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897185"/>
              </p:ext>
            </p:extLst>
          </p:nvPr>
        </p:nvGraphicFramePr>
        <p:xfrm>
          <a:off x="7046626" y="2138684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383124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307588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Activité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</a:t>
                      </a:r>
                      <a:r>
                        <a:rPr lang="fr-FR" sz="2800" b="1" i="0" u="none" strike="noStrike" cap="none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/>
                          <a:cs typeface="Arial"/>
                          <a:sym typeface="Arial"/>
                        </a:rPr>
                        <a:t>û</a:t>
                      </a: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 (en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Promenade en bateau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Montgolfière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A30D8A1-8828-28BF-0C36-51000A8F5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497494"/>
              </p:ext>
            </p:extLst>
          </p:nvPr>
        </p:nvGraphicFramePr>
        <p:xfrm>
          <a:off x="7065676" y="2129309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345024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345688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Activité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</a:t>
                      </a:r>
                      <a:r>
                        <a:rPr lang="fr-FR" sz="2800" b="1" i="0" u="none" strike="noStrike" cap="none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û</a:t>
                      </a: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t (en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Promenade en bateau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$14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Montgolfière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00B1851C-BCBF-486C-669B-C774D060EF4B}"/>
                  </a:ext>
                </a:extLst>
              </p:cNvPr>
              <p:cNvSpPr/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solidFill>
                <a:srgbClr val="74C274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600" b="1">
                    <a:solidFill>
                      <a:schemeClr val="bg1"/>
                    </a:solidFill>
                    <a:latin typeface="+mj-lt"/>
                  </a:rPr>
                  <a:t>5</a:t>
                </a:r>
                <a:r>
                  <a:rPr lang="en-US" sz="3600" b="1">
                    <a:solidFill>
                      <a:schemeClr val="bg1"/>
                    </a:solidFill>
                    <a:effectLst/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>
                    <a:solidFill>
                      <a:schemeClr val="bg1"/>
                    </a:solidFill>
                    <a:effectLst/>
                    <a:latin typeface="+mj-lt"/>
                  </a:rPr>
                  <a:t> 5 = 25 </a:t>
                </a:r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00B1851C-BCBF-486C-669B-C774D060EF4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blipFill>
                <a:blip r:embed="rId5"/>
                <a:stretch>
                  <a:fillRect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B3B05E-1B5E-E10E-3CD1-2CC584E0A5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132594"/>
              </p:ext>
            </p:extLst>
          </p:nvPr>
        </p:nvGraphicFramePr>
        <p:xfrm>
          <a:off x="7046626" y="2129457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387077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303635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Activité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Coût (en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Promenade</a:t>
                      </a:r>
                      <a:r>
                        <a:rPr lang="fr-FR" sz="2800" b="1" baseline="0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 en bateau</a:t>
                      </a: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$14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$25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Montgolfière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2800" b="1" noProof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51950363-5359-A955-3178-1EDC1B5A64DD}"/>
                  </a:ext>
                </a:extLst>
              </p:cNvPr>
              <p:cNvSpPr/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solidFill>
                <a:srgbClr val="74C274"/>
              </a:solidFill>
              <a:ln w="31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600" b="1">
                    <a:solidFill>
                      <a:schemeClr val="bg1"/>
                    </a:solidFill>
                    <a:latin typeface="+mj-lt"/>
                  </a:rPr>
                  <a:t>4</a:t>
                </a:r>
                <a:r>
                  <a:rPr lang="en-US" sz="3600" b="1">
                    <a:solidFill>
                      <a:schemeClr val="bg1"/>
                    </a:solidFill>
                    <a:effectLst/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solidFill>
                          <a:schemeClr val="bg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sz="3600" b="1">
                    <a:solidFill>
                      <a:schemeClr val="bg1"/>
                    </a:solidFill>
                    <a:effectLst/>
                    <a:latin typeface="+mj-lt"/>
                  </a:rPr>
                  <a:t> 5 – 2 = 18 </a:t>
                </a:r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51950363-5359-A955-3178-1EDC1B5A64D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944" y="3019647"/>
                <a:ext cx="5394982" cy="2317897"/>
              </a:xfrm>
              <a:prstGeom prst="roundRect">
                <a:avLst/>
              </a:prstGeom>
              <a:blipFill>
                <a:blip r:embed="rId6"/>
                <a:stretch>
                  <a:fillRect/>
                </a:stretch>
              </a:blipFill>
              <a:ln w="3175">
                <a:solidFill>
                  <a:schemeClr val="bg1">
                    <a:lumMod val="8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473EE60-9D8D-C90C-AD25-90BE7BF88D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632879"/>
              </p:ext>
            </p:extLst>
          </p:nvPr>
        </p:nvGraphicFramePr>
        <p:xfrm>
          <a:off x="7065676" y="2132137"/>
          <a:ext cx="4690712" cy="3657600"/>
        </p:xfrm>
        <a:graphic>
          <a:graphicData uri="http://schemas.openxmlformats.org/drawingml/2006/table">
            <a:tbl>
              <a:tblPr firstRow="1" firstCol="1" bandRow="1">
                <a:tableStyleId>{4CE2D9AB-6080-4C24-9549-F0847BFA2F4B}</a:tableStyleId>
              </a:tblPr>
              <a:tblGrid>
                <a:gridCol w="2337536">
                  <a:extLst>
                    <a:ext uri="{9D8B030D-6E8A-4147-A177-3AD203B41FA5}">
                      <a16:colId xmlns:a16="http://schemas.microsoft.com/office/drawing/2014/main" val="2028761080"/>
                    </a:ext>
                  </a:extLst>
                </a:gridCol>
                <a:gridCol w="2353176">
                  <a:extLst>
                    <a:ext uri="{9D8B030D-6E8A-4147-A177-3AD203B41FA5}">
                      <a16:colId xmlns:a16="http://schemas.microsoft.com/office/drawing/2014/main" val="231003434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Activité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Coût (en $)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2232294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Promenade en</a:t>
                      </a:r>
                      <a:r>
                        <a:rPr lang="fr-FR" sz="2800" b="1" baseline="0" noProof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 bateau</a:t>
                      </a:r>
                      <a:endParaRPr lang="fr-FR" sz="2800" b="1" noProof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$14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69541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Parc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$25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2521236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i="0" u="none" strike="noStrike" cap="none" noProof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j-lt"/>
                          <a:ea typeface="Arial"/>
                          <a:cs typeface="Arial"/>
                          <a:sym typeface="Arial"/>
                        </a:rPr>
                        <a:t>Montgolfière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800" b="1" noProof="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$18</a:t>
                      </a:r>
                    </a:p>
                  </a:txBody>
                  <a:tcPr marL="68580" marR="68580" marT="0" marB="0" anchor="ctr">
                    <a:solidFill>
                      <a:srgbClr val="74C2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119588"/>
                  </a:ext>
                </a:extLst>
              </a:tr>
            </a:tbl>
          </a:graphicData>
        </a:graphic>
      </p:graphicFrame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7D14EE8-19D3-CC75-1091-62F0D661DA4E}"/>
              </a:ext>
            </a:extLst>
          </p:cNvPr>
          <p:cNvSpPr/>
          <p:nvPr/>
        </p:nvSpPr>
        <p:spPr>
          <a:xfrm>
            <a:off x="1053944" y="3034887"/>
            <a:ext cx="5394982" cy="2317897"/>
          </a:xfrm>
          <a:prstGeom prst="roundRect">
            <a:avLst/>
          </a:prstGeom>
          <a:solidFill>
            <a:srgbClr val="74C274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b="1">
                <a:solidFill>
                  <a:schemeClr val="bg1"/>
                </a:solidFill>
                <a:latin typeface="+mj-lt"/>
              </a:rPr>
              <a:t>14</a:t>
            </a:r>
            <a:r>
              <a:rPr lang="en-US" sz="3600" b="1">
                <a:solidFill>
                  <a:schemeClr val="bg1"/>
                </a:solidFill>
                <a:effectLst/>
                <a:latin typeface="+mj-lt"/>
              </a:rPr>
              <a:t> + 25 + 18 = 57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015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4C274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mph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 animBg="1"/>
      <p:bldP spid="8" grpId="1" animBg="1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651"/>
          <a:stretch/>
        </p:blipFill>
        <p:spPr>
          <a:xfrm>
            <a:off x="5414" y="0"/>
            <a:ext cx="12181172" cy="9840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91886" y="1070109"/>
            <a:ext cx="11382102" cy="0"/>
          </a:xfrm>
          <a:prstGeom prst="line">
            <a:avLst/>
          </a:prstGeom>
          <a:ln w="28575">
            <a:solidFill>
              <a:srgbClr val="5B8C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73"/>
          <a:stretch/>
        </p:blipFill>
        <p:spPr>
          <a:xfrm>
            <a:off x="2368" y="1465728"/>
            <a:ext cx="12187263" cy="5392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487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D98D8C86-09D2-4530-A165-3666C3BFA10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Ecrivez une expression qui représente le périmètre du triangle ABC.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9D3B0D-32EE-43BC-A8D8-5E6C4BD63360}"/>
              </a:ext>
            </a:extLst>
          </p:cNvPr>
          <p:cNvSpPr txBox="1"/>
          <p:nvPr/>
        </p:nvSpPr>
        <p:spPr>
          <a:xfrm>
            <a:off x="9582150" y="118884"/>
            <a:ext cx="2609850" cy="307777"/>
          </a:xfrm>
          <a:prstGeom prst="rect">
            <a:avLst/>
          </a:prstGeom>
          <a:solidFill>
            <a:srgbClr val="DAF3F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en-GB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 </a:t>
            </a:r>
            <a:r>
              <a:rPr lang="fr-FR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Activité d’apprentissage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7B2E6F0-F55C-413E-B885-25BFE801E783}"/>
              </a:ext>
            </a:extLst>
          </p:cNvPr>
          <p:cNvSpPr/>
          <p:nvPr/>
        </p:nvSpPr>
        <p:spPr>
          <a:xfrm>
            <a:off x="536260" y="1734564"/>
            <a:ext cx="11119480" cy="22267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cap="none" spc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AB = m + 2</a:t>
            </a:r>
          </a:p>
          <a:p>
            <a:pPr>
              <a:lnSpc>
                <a:spcPct val="150000"/>
              </a:lnSpc>
            </a:pPr>
            <a:r>
              <a:rPr lang="en-US" sz="3200" b="1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AC = d – 2</a:t>
            </a:r>
          </a:p>
          <a:p>
            <a:pPr>
              <a:lnSpc>
                <a:spcPct val="150000"/>
              </a:lnSpc>
            </a:pPr>
            <a:r>
              <a:rPr lang="en-US" sz="3200" b="1" cap="none" spc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BC = 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1405BA0-F20A-4562-BB95-22F1445A54FF}"/>
              </a:ext>
            </a:extLst>
          </p:cNvPr>
          <p:cNvGrpSpPr/>
          <p:nvPr/>
        </p:nvGrpSpPr>
        <p:grpSpPr>
          <a:xfrm>
            <a:off x="7305556" y="1820389"/>
            <a:ext cx="3983945" cy="2335710"/>
            <a:chOff x="7269697" y="2431058"/>
            <a:chExt cx="3983945" cy="233571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C037172-F407-44C6-B55F-C7769CD683CC}"/>
                </a:ext>
              </a:extLst>
            </p:cNvPr>
            <p:cNvGrpSpPr/>
            <p:nvPr/>
          </p:nvGrpSpPr>
          <p:grpSpPr>
            <a:xfrm>
              <a:off x="7269697" y="2431058"/>
              <a:ext cx="3504562" cy="2335710"/>
              <a:chOff x="-428625" y="-230920"/>
              <a:chExt cx="3505199" cy="2335717"/>
            </a:xfrm>
          </p:grpSpPr>
          <p:sp>
            <p:nvSpPr>
              <p:cNvPr id="10" name="object 6">
                <a:extLst>
                  <a:ext uri="{FF2B5EF4-FFF2-40B4-BE49-F238E27FC236}">
                    <a16:creationId xmlns:a16="http://schemas.microsoft.com/office/drawing/2014/main" id="{BE1C5169-2390-4D57-9662-16E6094E13C4}"/>
                  </a:ext>
                </a:extLst>
              </p:cNvPr>
              <p:cNvSpPr txBox="1"/>
              <p:nvPr/>
            </p:nvSpPr>
            <p:spPr>
              <a:xfrm>
                <a:off x="-388716" y="610192"/>
                <a:ext cx="1679599" cy="44871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8890" marR="0">
                  <a:lnSpc>
                    <a:spcPct val="107000"/>
                  </a:lnSpc>
                  <a:spcBef>
                    <a:spcPts val="100"/>
                  </a:spcBef>
                  <a:spcAft>
                    <a:spcPts val="800"/>
                  </a:spcAft>
                </a:pPr>
                <a:r>
                  <a:rPr lang="en-US" sz="2800" b="1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m + 2</a:t>
                </a:r>
                <a:endParaRPr 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object 8">
                <a:extLst>
                  <a:ext uri="{FF2B5EF4-FFF2-40B4-BE49-F238E27FC236}">
                    <a16:creationId xmlns:a16="http://schemas.microsoft.com/office/drawing/2014/main" id="{89136486-7900-4B47-9369-E71FE6B1B070}"/>
                  </a:ext>
                </a:extLst>
              </p:cNvPr>
              <p:cNvSpPr txBox="1"/>
              <p:nvPr/>
            </p:nvSpPr>
            <p:spPr>
              <a:xfrm>
                <a:off x="1176563" y="1656083"/>
                <a:ext cx="289560" cy="44871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8890" marR="0">
                  <a:lnSpc>
                    <a:spcPct val="107000"/>
                  </a:lnSpc>
                  <a:spcBef>
                    <a:spcPts val="100"/>
                  </a:spcBef>
                  <a:spcAft>
                    <a:spcPts val="800"/>
                  </a:spcAft>
                </a:pPr>
                <a:r>
                  <a:rPr lang="en-US" sz="2800" b="1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r</a:t>
                </a:r>
                <a:endParaRPr 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D12E5DB-96D9-4C54-92D0-5B1DB0745876}"/>
                  </a:ext>
                </a:extLst>
              </p:cNvPr>
              <p:cNvGrpSpPr/>
              <p:nvPr/>
            </p:nvGrpSpPr>
            <p:grpSpPr>
              <a:xfrm>
                <a:off x="-428625" y="-230920"/>
                <a:ext cx="3505199" cy="2313981"/>
                <a:chOff x="-428625" y="-230920"/>
                <a:chExt cx="3505199" cy="2313981"/>
              </a:xfrm>
            </p:grpSpPr>
            <p:sp>
              <p:nvSpPr>
                <p:cNvPr id="16" name="object 5">
                  <a:extLst>
                    <a:ext uri="{FF2B5EF4-FFF2-40B4-BE49-F238E27FC236}">
                      <a16:creationId xmlns:a16="http://schemas.microsoft.com/office/drawing/2014/main" id="{8039B1C8-59FD-4D0F-9849-9F6F5709C568}"/>
                    </a:ext>
                  </a:extLst>
                </p:cNvPr>
                <p:cNvSpPr/>
                <p:nvPr/>
              </p:nvSpPr>
              <p:spPr>
                <a:xfrm>
                  <a:off x="-85725" y="282334"/>
                  <a:ext cx="2845832" cy="1371600"/>
                </a:xfrm>
                <a:prstGeom prst="triangle">
                  <a:avLst>
                    <a:gd name="adj" fmla="val 64066"/>
                  </a:avLst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9344">
                  <a:solidFill>
                    <a:srgbClr val="000000"/>
                  </a:solidFill>
                </a:ln>
              </p:spPr>
              <p:txBody>
                <a:bodyPr wrap="square" lIns="0" tIns="0" rIns="0" bIns="0" rtlCol="0">
                  <a:noAutofit/>
                </a:bodyPr>
                <a:lstStyle/>
                <a:p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17" name="object 6">
                  <a:extLst>
                    <a:ext uri="{FF2B5EF4-FFF2-40B4-BE49-F238E27FC236}">
                      <a16:creationId xmlns:a16="http://schemas.microsoft.com/office/drawing/2014/main" id="{88A775B0-293F-4447-BB11-4E459EFA7C24}"/>
                    </a:ext>
                  </a:extLst>
                </p:cNvPr>
                <p:cNvSpPr txBox="1"/>
                <p:nvPr/>
              </p:nvSpPr>
              <p:spPr>
                <a:xfrm>
                  <a:off x="-428625" y="1481118"/>
                  <a:ext cx="342900" cy="511103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B</a:t>
                  </a:r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object 6">
                  <a:extLst>
                    <a:ext uri="{FF2B5EF4-FFF2-40B4-BE49-F238E27FC236}">
                      <a16:creationId xmlns:a16="http://schemas.microsoft.com/office/drawing/2014/main" id="{DB2B502C-B34E-4AF6-99CB-46E762529AA3}"/>
                    </a:ext>
                  </a:extLst>
                </p:cNvPr>
                <p:cNvSpPr txBox="1"/>
                <p:nvPr/>
              </p:nvSpPr>
              <p:spPr>
                <a:xfrm>
                  <a:off x="1360473" y="-230920"/>
                  <a:ext cx="289483" cy="511104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A</a:t>
                  </a:r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object 6">
                  <a:extLst>
                    <a:ext uri="{FF2B5EF4-FFF2-40B4-BE49-F238E27FC236}">
                      <a16:creationId xmlns:a16="http://schemas.microsoft.com/office/drawing/2014/main" id="{20BB3E5B-A012-4CFF-A7C0-701C6B370464}"/>
                    </a:ext>
                  </a:extLst>
                </p:cNvPr>
                <p:cNvSpPr txBox="1"/>
                <p:nvPr/>
              </p:nvSpPr>
              <p:spPr>
                <a:xfrm>
                  <a:off x="2771775" y="1571957"/>
                  <a:ext cx="304799" cy="511104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C</a:t>
                  </a:r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1" name="object 8">
              <a:extLst>
                <a:ext uri="{FF2B5EF4-FFF2-40B4-BE49-F238E27FC236}">
                  <a16:creationId xmlns:a16="http://schemas.microsoft.com/office/drawing/2014/main" id="{CA707475-C18E-4535-9DB1-514DF136831B}"/>
                </a:ext>
              </a:extLst>
            </p:cNvPr>
            <p:cNvSpPr txBox="1"/>
            <p:nvPr/>
          </p:nvSpPr>
          <p:spPr>
            <a:xfrm>
              <a:off x="9990131" y="3293773"/>
              <a:ext cx="1263511" cy="44871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8890" marR="0">
                <a:lnSpc>
                  <a:spcPct val="107000"/>
                </a:lnSpc>
                <a:spcBef>
                  <a:spcPts val="100"/>
                </a:spcBef>
                <a:spcAft>
                  <a:spcPts val="800"/>
                </a:spcAft>
              </a:pPr>
              <a:r>
                <a:rPr lang="en-US" sz="2800" b="1" kern="12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d - 2</a:t>
              </a:r>
              <a:endParaRPr lang="en-US" sz="2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B9A69B-C66D-46A5-9F09-6D02C4778FFF}"/>
              </a:ext>
            </a:extLst>
          </p:cNvPr>
          <p:cNvSpPr/>
          <p:nvPr/>
        </p:nvSpPr>
        <p:spPr>
          <a:xfrm>
            <a:off x="536260" y="4156099"/>
            <a:ext cx="5559740" cy="7493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 = (</a:t>
            </a:r>
            <a:r>
              <a:rPr lang="en-US" sz="3200" b="1" cap="none" spc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m + 2) + (</a:t>
            </a:r>
            <a:r>
              <a:rPr lang="en-US" sz="3200" b="1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 – 2) + </a:t>
            </a:r>
            <a:r>
              <a:rPr lang="en-US" sz="3200" b="1" cap="none" spc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550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D98D8C86-09D2-4530-A165-3666C3BFA106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Calculez le périmètre du triangle ABC pour m = 6, d = 7 et r = 10.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1405BA0-F20A-4562-BB95-22F1445A54FF}"/>
              </a:ext>
            </a:extLst>
          </p:cNvPr>
          <p:cNvGrpSpPr/>
          <p:nvPr/>
        </p:nvGrpSpPr>
        <p:grpSpPr>
          <a:xfrm>
            <a:off x="7269697" y="2261145"/>
            <a:ext cx="3983945" cy="2335710"/>
            <a:chOff x="7269697" y="2431058"/>
            <a:chExt cx="3983945" cy="233571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C037172-F407-44C6-B55F-C7769CD683CC}"/>
                </a:ext>
              </a:extLst>
            </p:cNvPr>
            <p:cNvGrpSpPr/>
            <p:nvPr/>
          </p:nvGrpSpPr>
          <p:grpSpPr>
            <a:xfrm>
              <a:off x="7269697" y="2431058"/>
              <a:ext cx="3504562" cy="2335710"/>
              <a:chOff x="-428625" y="-230920"/>
              <a:chExt cx="3505199" cy="2335717"/>
            </a:xfrm>
          </p:grpSpPr>
          <p:sp>
            <p:nvSpPr>
              <p:cNvPr id="10" name="object 6">
                <a:extLst>
                  <a:ext uri="{FF2B5EF4-FFF2-40B4-BE49-F238E27FC236}">
                    <a16:creationId xmlns:a16="http://schemas.microsoft.com/office/drawing/2014/main" id="{BE1C5169-2390-4D57-9662-16E6094E13C4}"/>
                  </a:ext>
                </a:extLst>
              </p:cNvPr>
              <p:cNvSpPr txBox="1"/>
              <p:nvPr/>
            </p:nvSpPr>
            <p:spPr>
              <a:xfrm>
                <a:off x="-388716" y="610192"/>
                <a:ext cx="1679599" cy="44871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8890" marR="0">
                  <a:lnSpc>
                    <a:spcPct val="107000"/>
                  </a:lnSpc>
                  <a:spcBef>
                    <a:spcPts val="100"/>
                  </a:spcBef>
                  <a:spcAft>
                    <a:spcPts val="800"/>
                  </a:spcAft>
                </a:pPr>
                <a:r>
                  <a:rPr lang="en-US" sz="2800" b="1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m + 2</a:t>
                </a:r>
                <a:endParaRPr 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object 8">
                <a:extLst>
                  <a:ext uri="{FF2B5EF4-FFF2-40B4-BE49-F238E27FC236}">
                    <a16:creationId xmlns:a16="http://schemas.microsoft.com/office/drawing/2014/main" id="{89136486-7900-4B47-9369-E71FE6B1B070}"/>
                  </a:ext>
                </a:extLst>
              </p:cNvPr>
              <p:cNvSpPr txBox="1"/>
              <p:nvPr/>
            </p:nvSpPr>
            <p:spPr>
              <a:xfrm>
                <a:off x="1176563" y="1656083"/>
                <a:ext cx="289560" cy="448714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8890" marR="0">
                  <a:lnSpc>
                    <a:spcPct val="107000"/>
                  </a:lnSpc>
                  <a:spcBef>
                    <a:spcPts val="100"/>
                  </a:spcBef>
                  <a:spcAft>
                    <a:spcPts val="800"/>
                  </a:spcAft>
                </a:pPr>
                <a:r>
                  <a:rPr lang="en-US" sz="2800" b="1" kern="1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rPr>
                  <a:t>r</a:t>
                </a:r>
                <a:endParaRPr lang="en-US" sz="28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D12E5DB-96D9-4C54-92D0-5B1DB0745876}"/>
                  </a:ext>
                </a:extLst>
              </p:cNvPr>
              <p:cNvGrpSpPr/>
              <p:nvPr/>
            </p:nvGrpSpPr>
            <p:grpSpPr>
              <a:xfrm>
                <a:off x="-428625" y="-230920"/>
                <a:ext cx="3505199" cy="2313981"/>
                <a:chOff x="-428625" y="-230920"/>
                <a:chExt cx="3505199" cy="2313981"/>
              </a:xfrm>
            </p:grpSpPr>
            <p:sp>
              <p:nvSpPr>
                <p:cNvPr id="16" name="object 5">
                  <a:extLst>
                    <a:ext uri="{FF2B5EF4-FFF2-40B4-BE49-F238E27FC236}">
                      <a16:creationId xmlns:a16="http://schemas.microsoft.com/office/drawing/2014/main" id="{8039B1C8-59FD-4D0F-9849-9F6F5709C568}"/>
                    </a:ext>
                  </a:extLst>
                </p:cNvPr>
                <p:cNvSpPr/>
                <p:nvPr/>
              </p:nvSpPr>
              <p:spPr>
                <a:xfrm>
                  <a:off x="-85725" y="282334"/>
                  <a:ext cx="2845832" cy="1371600"/>
                </a:xfrm>
                <a:prstGeom prst="triangle">
                  <a:avLst>
                    <a:gd name="adj" fmla="val 64066"/>
                  </a:avLst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 w="9344">
                  <a:solidFill>
                    <a:srgbClr val="000000"/>
                  </a:solidFill>
                </a:ln>
              </p:spPr>
              <p:txBody>
                <a:bodyPr wrap="square" lIns="0" tIns="0" rIns="0" bIns="0" rtlCol="0">
                  <a:noAutofit/>
                </a:bodyPr>
                <a:lstStyle/>
                <a:p>
                  <a:endParaRPr lang="en-US" sz="3200">
                    <a:latin typeface="+mj-lt"/>
                  </a:endParaRPr>
                </a:p>
              </p:txBody>
            </p:sp>
            <p:sp>
              <p:nvSpPr>
                <p:cNvPr id="17" name="object 6">
                  <a:extLst>
                    <a:ext uri="{FF2B5EF4-FFF2-40B4-BE49-F238E27FC236}">
                      <a16:creationId xmlns:a16="http://schemas.microsoft.com/office/drawing/2014/main" id="{88A775B0-293F-4447-BB11-4E459EFA7C24}"/>
                    </a:ext>
                  </a:extLst>
                </p:cNvPr>
                <p:cNvSpPr txBox="1"/>
                <p:nvPr/>
              </p:nvSpPr>
              <p:spPr>
                <a:xfrm>
                  <a:off x="-428625" y="1481118"/>
                  <a:ext cx="342900" cy="511103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B</a:t>
                  </a:r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object 6">
                  <a:extLst>
                    <a:ext uri="{FF2B5EF4-FFF2-40B4-BE49-F238E27FC236}">
                      <a16:creationId xmlns:a16="http://schemas.microsoft.com/office/drawing/2014/main" id="{DB2B502C-B34E-4AF6-99CB-46E762529AA3}"/>
                    </a:ext>
                  </a:extLst>
                </p:cNvPr>
                <p:cNvSpPr txBox="1"/>
                <p:nvPr/>
              </p:nvSpPr>
              <p:spPr>
                <a:xfrm>
                  <a:off x="1360473" y="-230920"/>
                  <a:ext cx="289483" cy="511104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A</a:t>
                  </a:r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object 6">
                  <a:extLst>
                    <a:ext uri="{FF2B5EF4-FFF2-40B4-BE49-F238E27FC236}">
                      <a16:creationId xmlns:a16="http://schemas.microsoft.com/office/drawing/2014/main" id="{20BB3E5B-A012-4CFF-A7C0-701C6B370464}"/>
                    </a:ext>
                  </a:extLst>
                </p:cNvPr>
                <p:cNvSpPr txBox="1"/>
                <p:nvPr/>
              </p:nvSpPr>
              <p:spPr>
                <a:xfrm>
                  <a:off x="2771775" y="1571957"/>
                  <a:ext cx="304799" cy="511104"/>
                </a:xfrm>
                <a:prstGeom prst="rect">
                  <a:avLst/>
                </a:prstGeom>
              </p:spPr>
              <p:txBody>
                <a:bodyPr vert="horz" wrap="square" lIns="0" tIns="12700" rIns="0" bIns="0" rtlCol="0">
                  <a:spAutoFit/>
                </a:bodyPr>
                <a:lstStyle/>
                <a:p>
                  <a:pPr marL="8890" marR="0">
                    <a:lnSpc>
                      <a:spcPct val="107000"/>
                    </a:lnSpc>
                    <a:spcBef>
                      <a:spcPts val="100"/>
                    </a:spcBef>
                    <a:spcAft>
                      <a:spcPts val="800"/>
                    </a:spcAft>
                  </a:pPr>
                  <a:r>
                    <a:rPr lang="en-US" sz="3200" b="1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+mj-lt"/>
                      <a:ea typeface="Calibri" panose="020F0502020204030204" pitchFamily="34" charset="0"/>
                      <a:cs typeface="Arial" panose="020B0604020202020204" pitchFamily="34" charset="0"/>
                    </a:rPr>
                    <a:t>C</a:t>
                  </a:r>
                  <a:endParaRPr lang="en-US" sz="32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+mj-lt"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21" name="object 8">
              <a:extLst>
                <a:ext uri="{FF2B5EF4-FFF2-40B4-BE49-F238E27FC236}">
                  <a16:creationId xmlns:a16="http://schemas.microsoft.com/office/drawing/2014/main" id="{CA707475-C18E-4535-9DB1-514DF136831B}"/>
                </a:ext>
              </a:extLst>
            </p:cNvPr>
            <p:cNvSpPr txBox="1"/>
            <p:nvPr/>
          </p:nvSpPr>
          <p:spPr>
            <a:xfrm>
              <a:off x="9990131" y="3293773"/>
              <a:ext cx="1263511" cy="44871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8890" marR="0">
                <a:lnSpc>
                  <a:spcPct val="107000"/>
                </a:lnSpc>
                <a:spcBef>
                  <a:spcPts val="100"/>
                </a:spcBef>
                <a:spcAft>
                  <a:spcPts val="800"/>
                </a:spcAft>
              </a:pPr>
              <a:r>
                <a:rPr lang="en-US" sz="2800" b="1" kern="120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j-lt"/>
                  <a:ea typeface="Calibri" panose="020F0502020204030204" pitchFamily="34" charset="0"/>
                  <a:cs typeface="Arial" panose="020B0604020202020204" pitchFamily="34" charset="0"/>
                </a:rPr>
                <a:t>d - 2</a:t>
              </a:r>
              <a:endParaRPr lang="en-US" sz="2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B9A69B-C66D-46A5-9F09-6D02C4778FFF}"/>
              </a:ext>
            </a:extLst>
          </p:cNvPr>
          <p:cNvSpPr/>
          <p:nvPr/>
        </p:nvSpPr>
        <p:spPr>
          <a:xfrm>
            <a:off x="536260" y="1969178"/>
            <a:ext cx="5559740" cy="7493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 = (</a:t>
            </a:r>
            <a:r>
              <a:rPr lang="en-US" sz="3200" b="1" cap="none" spc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m + 2) + (</a:t>
            </a:r>
            <a:r>
              <a:rPr lang="en-US" sz="3200" b="1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 – 2) + </a:t>
            </a:r>
            <a:r>
              <a:rPr lang="en-US" sz="3200" b="1" cap="none" spc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FD222C-6E06-83D4-E95C-36E734B3014C}"/>
              </a:ext>
            </a:extLst>
          </p:cNvPr>
          <p:cNvSpPr/>
          <p:nvPr/>
        </p:nvSpPr>
        <p:spPr>
          <a:xfrm>
            <a:off x="539087" y="2671984"/>
            <a:ext cx="707344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 = (6 + 2) + (7 – 2) + 10</a:t>
            </a:r>
          </a:p>
          <a:p>
            <a:pPr>
              <a:lnSpc>
                <a:spcPct val="150000"/>
              </a:lnSpc>
            </a:pPr>
            <a:r>
              <a:rPr lang="en-US" sz="3200" b="1" cap="none" spc="0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j-lt"/>
              </a:rPr>
              <a:t>P = 8 + 5 + 10</a:t>
            </a:r>
          </a:p>
          <a:p>
            <a:pPr>
              <a:lnSpc>
                <a:spcPct val="150000"/>
              </a:lnSpc>
            </a:pPr>
            <a:r>
              <a:rPr lang="en-US" sz="3200" b="1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 = 23 </a:t>
            </a:r>
          </a:p>
          <a:p>
            <a:pPr>
              <a:lnSpc>
                <a:spcPct val="150000"/>
              </a:lnSpc>
            </a:pPr>
            <a:r>
              <a:rPr lang="fr-FR" sz="3200" b="1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Le périmètre est égal à 23 unités</a:t>
            </a:r>
            <a:r>
              <a:rPr lang="en-US" sz="3200" b="1">
                <a:ln w="22225">
                  <a:noFill/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  <a:endParaRPr lang="en-US" sz="3200" b="1" cap="none" spc="0">
              <a:ln w="22225">
                <a:noFill/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372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10">
            <a:extLst>
              <a:ext uri="{FF2B5EF4-FFF2-40B4-BE49-F238E27FC236}">
                <a16:creationId xmlns:a16="http://schemas.microsoft.com/office/drawing/2014/main" id="{D98D8C86-09D2-4530-A165-3666C3BFA106}"/>
              </a:ext>
            </a:extLst>
          </p:cNvPr>
          <p:cNvSpPr txBox="1"/>
          <p:nvPr/>
        </p:nvSpPr>
        <p:spPr>
          <a:xfrm>
            <a:off x="0" y="572301"/>
            <a:ext cx="12192000" cy="584735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  <a:buFont typeface="Comic Sans MS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Nous avons appris…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AE0A241-96C4-4B28-B3ED-DF996A46053C}"/>
              </a:ext>
            </a:extLst>
          </p:cNvPr>
          <p:cNvSpPr/>
          <p:nvPr/>
        </p:nvSpPr>
        <p:spPr>
          <a:xfrm>
            <a:off x="952500" y="1659208"/>
            <a:ext cx="10858500" cy="82296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>
                <a:solidFill>
                  <a:schemeClr val="bg1"/>
                </a:solidFill>
              </a:rPr>
              <a:t>À calculer la valeur d’une expression algébrique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8885CE5-E5FD-429B-A73F-B201734CC683}"/>
              </a:ext>
            </a:extLst>
          </p:cNvPr>
          <p:cNvSpPr/>
          <p:nvPr/>
        </p:nvSpPr>
        <p:spPr>
          <a:xfrm>
            <a:off x="952500" y="3326190"/>
            <a:ext cx="10858500" cy="82296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>
                <a:solidFill>
                  <a:schemeClr val="bg1"/>
                </a:solidFill>
              </a:rPr>
              <a:t>À remplacer chaque variable par sa valeur numérique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8902E44-88BA-4DE1-A3B1-5FB58D32B154}"/>
              </a:ext>
            </a:extLst>
          </p:cNvPr>
          <p:cNvSpPr/>
          <p:nvPr/>
        </p:nvSpPr>
        <p:spPr>
          <a:xfrm>
            <a:off x="3809999" y="5014234"/>
            <a:ext cx="4572000" cy="82296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>
                <a:solidFill>
                  <a:schemeClr val="bg1"/>
                </a:solidFill>
              </a:rPr>
              <a:t>À calculer la valeur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D723D4FE-C81F-4D8B-BDB0-33897BA5D95F}"/>
              </a:ext>
            </a:extLst>
          </p:cNvPr>
          <p:cNvSpPr/>
          <p:nvPr/>
        </p:nvSpPr>
        <p:spPr>
          <a:xfrm>
            <a:off x="5701145" y="2503230"/>
            <a:ext cx="789709" cy="822960"/>
          </a:xfrm>
          <a:prstGeom prst="downArrow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3C18DC23-6869-42CA-AB4C-AC064E80CD8A}"/>
              </a:ext>
            </a:extLst>
          </p:cNvPr>
          <p:cNvSpPr/>
          <p:nvPr/>
        </p:nvSpPr>
        <p:spPr>
          <a:xfrm>
            <a:off x="5701145" y="4170212"/>
            <a:ext cx="789709" cy="822960"/>
          </a:xfrm>
          <a:prstGeom prst="downArrow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348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1C5C1042-AC2F-4A8B-8133-2420035D63A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729341" y="1134668"/>
            <a:ext cx="2733118" cy="3299987"/>
          </a:xfrm>
          <a:prstGeom prst="rect">
            <a:avLst/>
          </a:prstGeom>
        </p:spPr>
      </p:pic>
      <p:sp>
        <p:nvSpPr>
          <p:cNvPr id="4" name="Google Shape;97;gb06ce43697_0_0">
            <a:extLst>
              <a:ext uri="{FF2B5EF4-FFF2-40B4-BE49-F238E27FC236}">
                <a16:creationId xmlns:a16="http://schemas.microsoft.com/office/drawing/2014/main" id="{4245A341-67B7-49D2-83BC-1C7196F6A943}"/>
              </a:ext>
            </a:extLst>
          </p:cNvPr>
          <p:cNvSpPr txBox="1">
            <a:spLocks/>
          </p:cNvSpPr>
          <p:nvPr/>
        </p:nvSpPr>
        <p:spPr>
          <a:xfrm>
            <a:off x="1024128" y="4824658"/>
            <a:ext cx="10143000" cy="1789084"/>
          </a:xfrm>
          <a:prstGeom prst="rect">
            <a:avLst/>
          </a:prstGeom>
          <a:solidFill>
            <a:srgbClr val="DAF3F6"/>
          </a:solidFill>
          <a:ln>
            <a:solidFill>
              <a:srgbClr val="C7E6F5"/>
            </a:solidFill>
          </a:ln>
          <a:effectLst/>
        </p:spPr>
        <p:txBody>
          <a:bodyPr spcFirstLastPara="1" wrap="square" lIns="45700" tIns="45700" rIns="45700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fr-FR" sz="5400" dirty="0">
                <a:solidFill>
                  <a:schemeClr val="accent1">
                    <a:lumMod val="50000"/>
                  </a:schemeClr>
                </a:solidFill>
                <a:latin typeface="Comic Sans MS"/>
              </a:rPr>
              <a:t>Maîtrise des connaissances mathématiques et fluidité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686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22;p10">
            <a:extLst>
              <a:ext uri="{FF2B5EF4-FFF2-40B4-BE49-F238E27FC236}">
                <a16:creationId xmlns:a16="http://schemas.microsoft.com/office/drawing/2014/main" id="{8A036A78-0108-4728-A23D-00AEBC3C2F2B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Ecrivez deux expressions qui représentent les périmètres de chacun des 2 jardins A et B.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374A07-95E1-4777-AEFA-A9A0BDA1435A}"/>
              </a:ext>
            </a:extLst>
          </p:cNvPr>
          <p:cNvSpPr txBox="1"/>
          <p:nvPr/>
        </p:nvSpPr>
        <p:spPr>
          <a:xfrm>
            <a:off x="9787652" y="118884"/>
            <a:ext cx="2404348" cy="307777"/>
          </a:xfrm>
          <a:prstGeom prst="rect">
            <a:avLst/>
          </a:prstGeom>
          <a:solidFill>
            <a:srgbClr val="DAF3F6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"/>
          </a:effectLst>
        </p:spPr>
        <p:txBody>
          <a:bodyPr wrap="square">
            <a:spAutoFit/>
          </a:bodyPr>
          <a:lstStyle/>
          <a:p>
            <a:pPr algn="ctr"/>
            <a:r>
              <a:rPr lang="en-GB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j-lt"/>
              </a:rPr>
              <a:t> </a:t>
            </a:r>
            <a:r>
              <a:rPr lang="fr-FR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Exercices d’application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421D21C-3CA0-4292-9E50-1AC38FB89DF9}"/>
              </a:ext>
            </a:extLst>
          </p:cNvPr>
          <p:cNvSpPr/>
          <p:nvPr/>
        </p:nvSpPr>
        <p:spPr>
          <a:xfrm>
            <a:off x="7408185" y="4008585"/>
            <a:ext cx="3017520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P =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EB8AEC-1A43-8CE6-8440-BDFFC7D24B38}"/>
              </a:ext>
            </a:extLst>
          </p:cNvPr>
          <p:cNvSpPr/>
          <p:nvPr/>
        </p:nvSpPr>
        <p:spPr>
          <a:xfrm>
            <a:off x="1637615" y="4792434"/>
            <a:ext cx="450315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000" b="1" cap="none" spc="0">
                <a:ln w="22225">
                  <a:noFill/>
                  <a:prstDash val="solid"/>
                </a:ln>
                <a:solidFill>
                  <a:srgbClr val="C00000"/>
                </a:solidFill>
                <a:effectLst/>
                <a:latin typeface="+mn-lt"/>
              </a:rPr>
              <a:t> 2 (6 + 2m) = 12 + 4m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FD624E-59A7-F889-1823-024B4BB47A6B}"/>
              </a:ext>
            </a:extLst>
          </p:cNvPr>
          <p:cNvSpPr/>
          <p:nvPr/>
        </p:nvSpPr>
        <p:spPr>
          <a:xfrm>
            <a:off x="6670361" y="4792434"/>
            <a:ext cx="443262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3000" b="1" cap="none" spc="0">
                <a:ln w="22225">
                  <a:noFill/>
                  <a:prstDash val="solid"/>
                </a:ln>
                <a:solidFill>
                  <a:srgbClr val="C00000"/>
                </a:solidFill>
                <a:effectLst/>
                <a:latin typeface="+mn-lt"/>
              </a:rPr>
              <a:t> 2 (5 + 3w) = 10 + 6w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0B04DEC-CE9D-4198-86B0-2A087AC1B7BE}"/>
              </a:ext>
            </a:extLst>
          </p:cNvPr>
          <p:cNvSpPr/>
          <p:nvPr/>
        </p:nvSpPr>
        <p:spPr>
          <a:xfrm>
            <a:off x="2463018" y="3997697"/>
            <a:ext cx="3017520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P =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970B64F-CE80-48E2-9988-B348524859B6}"/>
              </a:ext>
            </a:extLst>
          </p:cNvPr>
          <p:cNvSpPr/>
          <p:nvPr/>
        </p:nvSpPr>
        <p:spPr>
          <a:xfrm>
            <a:off x="2431041" y="4007661"/>
            <a:ext cx="3081474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+mj-lt"/>
              </a:rPr>
              <a:t>P = 12 + 4m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46B9E1E-F878-4E7D-8FEC-13AF95D92B68}"/>
              </a:ext>
            </a:extLst>
          </p:cNvPr>
          <p:cNvSpPr/>
          <p:nvPr/>
        </p:nvSpPr>
        <p:spPr>
          <a:xfrm>
            <a:off x="7344231" y="4019118"/>
            <a:ext cx="3081474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+mj-lt"/>
              </a:rPr>
              <a:t>P = 10 + 6w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837AB8-7E89-4EA5-BCF0-F861E1E4804B}"/>
              </a:ext>
            </a:extLst>
          </p:cNvPr>
          <p:cNvGrpSpPr/>
          <p:nvPr/>
        </p:nvGrpSpPr>
        <p:grpSpPr>
          <a:xfrm>
            <a:off x="2137125" y="1586915"/>
            <a:ext cx="7650527" cy="2095206"/>
            <a:chOff x="2137125" y="1586915"/>
            <a:chExt cx="7650527" cy="209520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FB75A7C3-4A4F-4FDB-BD62-D4B82051D2DC}"/>
                </a:ext>
              </a:extLst>
            </p:cNvPr>
            <p:cNvSpPr/>
            <p:nvPr/>
          </p:nvSpPr>
          <p:spPr>
            <a:xfrm>
              <a:off x="2667277" y="2081921"/>
              <a:ext cx="2645228" cy="1600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</a:t>
              </a: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2C679FA-2D30-4D2D-889D-35D2B0255738}"/>
                </a:ext>
              </a:extLst>
            </p:cNvPr>
            <p:cNvSpPr/>
            <p:nvPr/>
          </p:nvSpPr>
          <p:spPr>
            <a:xfrm>
              <a:off x="3704931" y="1586915"/>
              <a:ext cx="716863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2m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B67A213-6835-432E-BF54-F4CEE04EEB85}"/>
                </a:ext>
              </a:extLst>
            </p:cNvPr>
            <p:cNvSpPr/>
            <p:nvPr/>
          </p:nvSpPr>
          <p:spPr>
            <a:xfrm>
              <a:off x="2137125" y="256123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6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42D04DA5-15C8-4EFD-BAEB-0016A4DC69B2}"/>
                </a:ext>
              </a:extLst>
            </p:cNvPr>
            <p:cNvSpPr/>
            <p:nvPr/>
          </p:nvSpPr>
          <p:spPr>
            <a:xfrm>
              <a:off x="8143910" y="2181430"/>
              <a:ext cx="1643742" cy="1447171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en-US" sz="44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omic Sans MS"/>
                  <a:ea typeface="+mn-ea"/>
                  <a:sym typeface="Arial"/>
                </a:rPr>
                <a:t>B</a:t>
              </a:r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F8BC12C-4E44-4246-B2B6-81FA00A5890F}"/>
                </a:ext>
              </a:extLst>
            </p:cNvPr>
            <p:cNvSpPr/>
            <p:nvPr/>
          </p:nvSpPr>
          <p:spPr>
            <a:xfrm>
              <a:off x="8620041" y="1646402"/>
              <a:ext cx="681597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3w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80F50B9-CF51-43A2-8C99-6BAB3504ACC7}"/>
                </a:ext>
              </a:extLst>
            </p:cNvPr>
            <p:cNvSpPr/>
            <p:nvPr/>
          </p:nvSpPr>
          <p:spPr>
            <a:xfrm>
              <a:off x="7660170" y="260540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5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932875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222;p10">
            <a:extLst>
              <a:ext uri="{FF2B5EF4-FFF2-40B4-BE49-F238E27FC236}">
                <a16:creationId xmlns:a16="http://schemas.microsoft.com/office/drawing/2014/main" id="{3E390A28-4C74-436E-BF5C-F2532CE22EF4}"/>
              </a:ext>
            </a:extLst>
          </p:cNvPr>
          <p:cNvSpPr txBox="1"/>
          <p:nvPr/>
        </p:nvSpPr>
        <p:spPr>
          <a:xfrm>
            <a:off x="0" y="572301"/>
            <a:ext cx="12192000" cy="1077178"/>
          </a:xfrm>
          <a:prstGeom prst="rect">
            <a:avLst/>
          </a:prstGeom>
          <a:solidFill>
            <a:srgbClr val="0076A3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lvl="1">
              <a:buSzPts val="6000"/>
            </a:pPr>
            <a:r>
              <a:rPr lang="fr-FR" sz="3200" b="1">
                <a:solidFill>
                  <a:schemeClr val="bg1"/>
                </a:solidFill>
                <a:latin typeface="Comic Sans MS"/>
                <a:sym typeface="Comic Sans MS"/>
              </a:rPr>
              <a:t>Combien de mètres de fil de fer faut-il de plus pour le jardin A que pour le jardin B ?</a:t>
            </a:r>
            <a:endParaRPr lang="fr-FR" sz="3200" b="1"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F43958A-69C5-4E7C-B802-1B936E0C2AC6}"/>
              </a:ext>
            </a:extLst>
          </p:cNvPr>
          <p:cNvSpPr/>
          <p:nvPr/>
        </p:nvSpPr>
        <p:spPr>
          <a:xfrm>
            <a:off x="3093027" y="4946141"/>
            <a:ext cx="6005946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3600" b="1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E424B55-F6EC-ABFD-65B3-93D4D3B98FBC}"/>
              </a:ext>
            </a:extLst>
          </p:cNvPr>
          <p:cNvSpPr/>
          <p:nvPr/>
        </p:nvSpPr>
        <p:spPr>
          <a:xfrm>
            <a:off x="3093027" y="4964189"/>
            <a:ext cx="6005946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+mj-lt"/>
              </a:rPr>
              <a:t>(12 + 4m) – (10 + 6w)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D3FF5288-1CA4-45C6-8B99-C1DC96CCE868}"/>
              </a:ext>
            </a:extLst>
          </p:cNvPr>
          <p:cNvSpPr/>
          <p:nvPr/>
        </p:nvSpPr>
        <p:spPr>
          <a:xfrm>
            <a:off x="2463018" y="3997697"/>
            <a:ext cx="3017520" cy="548640"/>
          </a:xfrm>
          <a:prstGeom prst="roundRect">
            <a:avLst/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 b="1">
                <a:solidFill>
                  <a:schemeClr val="accent1">
                    <a:lumMod val="75000"/>
                  </a:schemeClr>
                </a:solidFill>
                <a:latin typeface="+mj-lt"/>
              </a:rPr>
              <a:t>P = 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DD0B1E7-1726-460A-B4C6-CEEC16FF6475}"/>
              </a:ext>
            </a:extLst>
          </p:cNvPr>
          <p:cNvSpPr/>
          <p:nvPr/>
        </p:nvSpPr>
        <p:spPr>
          <a:xfrm>
            <a:off x="2431041" y="4008486"/>
            <a:ext cx="3081474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+mj-lt"/>
              </a:rPr>
              <a:t>P = 12 + 4m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E2EACEE-99A4-41F5-9FD3-CFF436D147BC}"/>
              </a:ext>
            </a:extLst>
          </p:cNvPr>
          <p:cNvGrpSpPr/>
          <p:nvPr/>
        </p:nvGrpSpPr>
        <p:grpSpPr>
          <a:xfrm>
            <a:off x="2137125" y="1586915"/>
            <a:ext cx="7650527" cy="2095206"/>
            <a:chOff x="2137125" y="1586915"/>
            <a:chExt cx="7650527" cy="209520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F780C82-D01D-41A0-93FE-688E8D6D3460}"/>
                </a:ext>
              </a:extLst>
            </p:cNvPr>
            <p:cNvSpPr/>
            <p:nvPr/>
          </p:nvSpPr>
          <p:spPr>
            <a:xfrm>
              <a:off x="2667277" y="2081921"/>
              <a:ext cx="2645228" cy="1600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</a:t>
              </a: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123F94D-BD11-4A5B-B4C7-7FE07EB2C622}"/>
                </a:ext>
              </a:extLst>
            </p:cNvPr>
            <p:cNvSpPr/>
            <p:nvPr/>
          </p:nvSpPr>
          <p:spPr>
            <a:xfrm>
              <a:off x="3704931" y="1586915"/>
              <a:ext cx="716863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2m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45A2134-1B38-49EC-8A85-BC54D25C6DD2}"/>
                </a:ext>
              </a:extLst>
            </p:cNvPr>
            <p:cNvSpPr/>
            <p:nvPr/>
          </p:nvSpPr>
          <p:spPr>
            <a:xfrm>
              <a:off x="2137125" y="256123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6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0E11AEA-9D65-4DA8-9A58-B57D3D963E62}"/>
                </a:ext>
              </a:extLst>
            </p:cNvPr>
            <p:cNvSpPr/>
            <p:nvPr/>
          </p:nvSpPr>
          <p:spPr>
            <a:xfrm>
              <a:off x="8143910" y="2181430"/>
              <a:ext cx="1643742" cy="1447171"/>
            </a:xfrm>
            <a:prstGeom prst="rect">
              <a:avLst/>
            </a:prstGeom>
            <a:solidFill>
              <a:srgbClr val="FFCCFF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0" lang="en-US" sz="4400" b="0" i="0" u="none" strike="noStrike" kern="0" cap="none" spc="0" normalizeH="0" baseline="0" noProof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omic Sans MS"/>
                  <a:ea typeface="+mn-ea"/>
                  <a:sym typeface="Arial"/>
                </a:rPr>
                <a:t>B</a:t>
              </a:r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3F15D29-BF13-4EF6-A3B0-D8CC4B27C749}"/>
                </a:ext>
              </a:extLst>
            </p:cNvPr>
            <p:cNvSpPr/>
            <p:nvPr/>
          </p:nvSpPr>
          <p:spPr>
            <a:xfrm>
              <a:off x="8620041" y="1646402"/>
              <a:ext cx="681597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3w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327D903-DB20-4112-B7C3-9F2FCE4BB7C7}"/>
                </a:ext>
              </a:extLst>
            </p:cNvPr>
            <p:cNvSpPr/>
            <p:nvPr/>
          </p:nvSpPr>
          <p:spPr>
            <a:xfrm>
              <a:off x="7660170" y="2605403"/>
              <a:ext cx="418704" cy="55399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r>
                <a:rPr lang="en-US" sz="3000" b="1" cap="none" spc="0">
                  <a:ln w="22225">
                    <a:noFill/>
                    <a:prstDash val="solid"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</a:rPr>
                <a:t>5</a:t>
              </a: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1737F654-4E41-4F76-BC8D-799579007818}"/>
              </a:ext>
            </a:extLst>
          </p:cNvPr>
          <p:cNvSpPr/>
          <p:nvPr/>
        </p:nvSpPr>
        <p:spPr>
          <a:xfrm>
            <a:off x="7344231" y="4019118"/>
            <a:ext cx="3081474" cy="54864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+mj-lt"/>
              </a:rPr>
              <a:t>P = 10 + 6w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332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DESIGN_ID_OFFICE THEME" val="YZFND0yU"/>
  <p:tag name="ARTICULATE_DESIGN_ID_INTEGRAL" val="2glpRE75"/>
  <p:tag name="ARTICULATE_SLIDE_COUNT" val="55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Integral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omic Sans MS">
      <a:majorFont>
        <a:latin typeface="Comic Sans MS"/>
        <a:ea typeface=""/>
        <a:cs typeface=""/>
      </a:majorFont>
      <a:minorFont>
        <a:latin typeface="Comic Sans MS"/>
        <a:ea typeface=""/>
        <a:cs typeface="Com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E2E8F8499C854F9A11F18483A7E19F" ma:contentTypeVersion="5" ma:contentTypeDescription="Create a new document." ma:contentTypeScope="" ma:versionID="e890c0f1d7babceb9e9280754058cb88">
  <xsd:schema xmlns:xsd="http://www.w3.org/2001/XMLSchema" xmlns:xs="http://www.w3.org/2001/XMLSchema" xmlns:p="http://schemas.microsoft.com/office/2006/metadata/properties" xmlns:ns2="44acde19-412e-4d58-ab54-075aabd90b17" xmlns:ns3="50fccd82-5d9a-42c4-9d81-eb87a769252e" targetNamespace="http://schemas.microsoft.com/office/2006/metadata/properties" ma:root="true" ma:fieldsID="865860430d6b107a9b163cdaeb084241" ns2:_="" ns3:_="">
    <xsd:import namespace="44acde19-412e-4d58-ab54-075aabd90b17"/>
    <xsd:import namespace="50fccd82-5d9a-42c4-9d81-eb87a76925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acde19-412e-4d58-ab54-075aabd90b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fccd82-5d9a-42c4-9d81-eb87a769252e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F8EDB57-09A0-4C29-BC94-3E9320684E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A6074E-F1F3-48C9-BC7A-5E754D0693EF}"/>
</file>

<file path=customXml/itemProps3.xml><?xml version="1.0" encoding="utf-8"?>
<ds:datastoreItem xmlns:ds="http://schemas.openxmlformats.org/officeDocument/2006/customXml" ds:itemID="{B52C9AE0-2863-482C-91B6-D8A991EB5B04}">
  <ds:schemaRefs>
    <ds:schemaRef ds:uri="20540652-c8d4-4907-a72c-8ae251fa5497"/>
    <ds:schemaRef ds:uri="d23d726e-30b8-4020-9bcc-ea20acae903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5072</Words>
  <Application>Microsoft Office PowerPoint</Application>
  <PresentationFormat>Widescreen</PresentationFormat>
  <Paragraphs>632</Paragraphs>
  <Slides>39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Comic Sans MS</vt:lpstr>
      <vt:lpstr>Noto Sans Symbols</vt:lpstr>
      <vt:lpstr>Twentieth Century</vt:lpstr>
      <vt:lpstr>Integral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Zeina Hijazi</dc:creator>
  <cp:lastModifiedBy>Theresia Tabchi</cp:lastModifiedBy>
  <cp:revision>3</cp:revision>
  <dcterms:created xsi:type="dcterms:W3CDTF">2020-11-03T06:34:51Z</dcterms:created>
  <dcterms:modified xsi:type="dcterms:W3CDTF">2023-10-30T00:57:59Z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2E4F087A-4617-40CF-AC35-23543E2ED431</vt:lpwstr>
  </property>
  <property fmtid="{D5CDD505-2E9C-101B-9397-08002B2CF9AE}" pid="3" name="ArticulatePath">
    <vt:lpwstr>U1 - EB2 - Semaine 1- Dec 14, 2020</vt:lpwstr>
  </property>
  <property fmtid="{D5CDD505-2E9C-101B-9397-08002B2CF9AE}" pid="4" name="ContentTypeId">
    <vt:lpwstr>0x010100F5E2E8F8499C854F9A11F18483A7E19F</vt:lpwstr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  <property fmtid="{D5CDD505-2E9C-101B-9397-08002B2CF9AE}" pid="10" name="_ExtendedDescription">
    <vt:lpwstr/>
  </property>
  <property fmtid="{D5CDD505-2E9C-101B-9397-08002B2CF9AE}" pid="11" name="TriggerFlowInfo">
    <vt:lpwstr/>
  </property>
  <property fmtid="{D5CDD505-2E9C-101B-9397-08002B2CF9AE}" pid="12" name="xd_Signature">
    <vt:bool>false</vt:bool>
  </property>
</Properties>
</file>