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7" r:id="rId3"/>
    <p:sldId id="303" r:id="rId4"/>
    <p:sldId id="305" r:id="rId5"/>
    <p:sldId id="257" r:id="rId6"/>
    <p:sldId id="258" r:id="rId7"/>
    <p:sldId id="260" r:id="rId8"/>
    <p:sldId id="287" r:id="rId9"/>
    <p:sldId id="261" r:id="rId10"/>
    <p:sldId id="262" r:id="rId11"/>
    <p:sldId id="263" r:id="rId12"/>
    <p:sldId id="265" r:id="rId13"/>
    <p:sldId id="285" r:id="rId14"/>
    <p:sldId id="292" r:id="rId15"/>
    <p:sldId id="267" r:id="rId16"/>
    <p:sldId id="268" r:id="rId17"/>
    <p:sldId id="270" r:id="rId18"/>
    <p:sldId id="306" r:id="rId19"/>
    <p:sldId id="304" r:id="rId20"/>
    <p:sldId id="259" r:id="rId21"/>
    <p:sldId id="266" r:id="rId22"/>
    <p:sldId id="269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E879-F10A-4EF2-8EC2-EAFB975AFB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2DEC-467B-4264-9DC0-832FE8D90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594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5592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349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53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460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828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9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4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4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صفحة مقدمة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68B0176-5AA7-A443-95A3-DAF4515CC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DCABD-1EAF-BD45-B587-90F02EA4C5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7699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1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7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4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1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0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AAD5-8DA6-4302-982A-2B26D98F625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7CE29-A80E-424E-B7AE-1A23F698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audio2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audio" Target="../media/audio1.wav"/><Relationship Id="rId5" Type="http://schemas.microsoft.com/office/2007/relationships/media" Target="../media/media8.mp3"/><Relationship Id="rId10" Type="http://schemas.openxmlformats.org/officeDocument/2006/relationships/image" Target="../media/image7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flickr.com/photos/64884898@N04/5973792422/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commons.wikimedia.org/wiki/File:Meinl_CTA2B-BK_Tambourine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6.mov"/><Relationship Id="rId1" Type="http://schemas.microsoft.com/office/2007/relationships/media" Target="../media/media16.mov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24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23.emf"/><Relationship Id="rId5" Type="http://schemas.microsoft.com/office/2007/relationships/media" Target="../media/media19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Percussioni.png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lickr.com/photos/ljguitar/389877411" TargetMode="Externa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7897"/>
            <a:ext cx="9144000" cy="1042066"/>
          </a:xfrm>
        </p:spPr>
        <p:txBody>
          <a:bodyPr/>
          <a:lstStyle/>
          <a:p>
            <a:r>
              <a:rPr lang="ar-LB" dirty="0" smtClean="0"/>
              <a:t>مادّة الموسيقى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62" y="611046"/>
            <a:ext cx="2644262" cy="8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95130" y="1136374"/>
            <a:ext cx="10601739" cy="4585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/>
          </a:p>
        </p:txBody>
      </p:sp>
      <p:pic>
        <p:nvPicPr>
          <p:cNvPr id="3" name="Online Media 2" descr="Ascending 1.mp3">
            <a:hlinkClick r:id="" action="ppaction://media"/>
            <a:extLst>
              <a:ext uri="{FF2B5EF4-FFF2-40B4-BE49-F238E27FC236}">
                <a16:creationId xmlns:a16="http://schemas.microsoft.com/office/drawing/2014/main" id="{BCE87F77-21BD-5447-8C74-B8B088352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3019" y="137874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CF941-CFB5-5A4B-A314-FD3E21BFA9F8}"/>
              </a:ext>
            </a:extLst>
          </p:cNvPr>
          <p:cNvSpPr txBox="1"/>
          <p:nvPr/>
        </p:nvSpPr>
        <p:spPr>
          <a:xfrm>
            <a:off x="9124122" y="251791"/>
            <a:ext cx="1848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363" rtl="1" eaLnBrk="1" latinLnBrk="0" hangingPunct="1"/>
            <a:r>
              <a:rPr lang="ar-SA" sz="2800" dirty="0"/>
              <a:t>تمرين سمعي</a:t>
            </a:r>
            <a:r>
              <a:rPr lang="ar-LB" sz="2800" dirty="0"/>
              <a:t>ّ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DB240-87FE-BA41-98F5-A2209BA1F9CC}"/>
              </a:ext>
            </a:extLst>
          </p:cNvPr>
          <p:cNvSpPr txBox="1"/>
          <p:nvPr/>
        </p:nvSpPr>
        <p:spPr>
          <a:xfrm>
            <a:off x="6287841" y="1294162"/>
            <a:ext cx="4854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حدّد ما إذا كانت الجملة اللّحنيّة الّتي تسمعها، صاعدةً أو هابطةً.</a:t>
            </a:r>
          </a:p>
          <a:p>
            <a:pPr algn="r"/>
            <a:r>
              <a:rPr lang="ar-LB" dirty="0"/>
              <a:t>ا</a:t>
            </a:r>
            <a:r>
              <a:rPr lang="ar-SA" dirty="0"/>
              <a:t>ضغط على السّهم المناسب.</a:t>
            </a:r>
            <a:endParaRPr lang="en-US" dirty="0"/>
          </a:p>
        </p:txBody>
      </p:sp>
      <p:pic>
        <p:nvPicPr>
          <p:cNvPr id="8" name="Online Media 7" descr="Descending 1.mp3">
            <a:hlinkClick r:id="" action="ppaction://media"/>
            <a:extLst>
              <a:ext uri="{FF2B5EF4-FFF2-40B4-BE49-F238E27FC236}">
                <a16:creationId xmlns:a16="http://schemas.microsoft.com/office/drawing/2014/main" id="{E8C96575-F71E-BF42-BEAE-2B810BE5EA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3019" y="2493543"/>
            <a:ext cx="812800" cy="812800"/>
          </a:xfrm>
          <a:prstGeom prst="rect">
            <a:avLst/>
          </a:prstGeom>
        </p:spPr>
      </p:pic>
      <p:pic>
        <p:nvPicPr>
          <p:cNvPr id="22" name="Online Media 21" descr="Ascending 2.mp3">
            <a:hlinkClick r:id="" action="ppaction://media"/>
            <a:extLst>
              <a:ext uri="{FF2B5EF4-FFF2-40B4-BE49-F238E27FC236}">
                <a16:creationId xmlns:a16="http://schemas.microsoft.com/office/drawing/2014/main" id="{7186B4F6-07F7-7D43-A1BB-80A95DC66D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3019" y="3595019"/>
            <a:ext cx="812800" cy="812800"/>
          </a:xfrm>
          <a:prstGeom prst="rect">
            <a:avLst/>
          </a:prstGeom>
        </p:spPr>
      </p:pic>
      <p:pic>
        <p:nvPicPr>
          <p:cNvPr id="23" name="Online Media 22" descr="Descending 2.mp3">
            <a:hlinkClick r:id="" action="ppaction://media"/>
            <a:extLst>
              <a:ext uri="{FF2B5EF4-FFF2-40B4-BE49-F238E27FC236}">
                <a16:creationId xmlns:a16="http://schemas.microsoft.com/office/drawing/2014/main" id="{72E35AD0-CC12-6F46-B728-6492B21BA9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3019" y="4628504"/>
            <a:ext cx="812800" cy="812800"/>
          </a:xfrm>
          <a:prstGeom prst="rect">
            <a:avLst/>
          </a:prstGeom>
        </p:spPr>
      </p:pic>
      <p:sp>
        <p:nvSpPr>
          <p:cNvPr id="24" name="Up Arrow 23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8BBED484-ABA4-3946-92E0-CE8505770079}"/>
              </a:ext>
            </a:extLst>
          </p:cNvPr>
          <p:cNvSpPr/>
          <p:nvPr/>
        </p:nvSpPr>
        <p:spPr>
          <a:xfrm>
            <a:off x="2829339" y="1623042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31" name="Up Arrow 30">
            <a:hlinkClick r:id="" action="ppaction://noaction">
              <a:snd r:embed="rId12" name="wa-wa-wa.wav"/>
            </a:hlinkClick>
            <a:extLst>
              <a:ext uri="{FF2B5EF4-FFF2-40B4-BE49-F238E27FC236}">
                <a16:creationId xmlns:a16="http://schemas.microsoft.com/office/drawing/2014/main" id="{AB2F1214-8C1E-104E-8A57-E142B66D0F37}"/>
              </a:ext>
            </a:extLst>
          </p:cNvPr>
          <p:cNvSpPr/>
          <p:nvPr/>
        </p:nvSpPr>
        <p:spPr>
          <a:xfrm rot="10800000">
            <a:off x="3193772" y="1617328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/>
          </a:p>
        </p:txBody>
      </p:sp>
      <p:sp>
        <p:nvSpPr>
          <p:cNvPr id="32" name="Up Arrow 31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066CC6A7-550F-CC4B-8D16-1E41DB76B02F}"/>
              </a:ext>
            </a:extLst>
          </p:cNvPr>
          <p:cNvSpPr/>
          <p:nvPr/>
        </p:nvSpPr>
        <p:spPr>
          <a:xfrm>
            <a:off x="2829339" y="3849407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33" name="Up Arrow 32">
            <a:hlinkClick r:id="" action="ppaction://noaction">
              <a:snd r:embed="rId12" name="wa-wa-wa.wav"/>
            </a:hlinkClick>
            <a:extLst>
              <a:ext uri="{FF2B5EF4-FFF2-40B4-BE49-F238E27FC236}">
                <a16:creationId xmlns:a16="http://schemas.microsoft.com/office/drawing/2014/main" id="{33D68566-C761-B047-9944-BAC3D145A737}"/>
              </a:ext>
            </a:extLst>
          </p:cNvPr>
          <p:cNvSpPr/>
          <p:nvPr/>
        </p:nvSpPr>
        <p:spPr>
          <a:xfrm rot="10800000">
            <a:off x="3193772" y="3843693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 dirty="0"/>
          </a:p>
        </p:txBody>
      </p:sp>
      <p:sp>
        <p:nvSpPr>
          <p:cNvPr id="34" name="Up Arrow 33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94C97974-2B15-CA4E-B6E1-7D6C5B4D5979}"/>
              </a:ext>
            </a:extLst>
          </p:cNvPr>
          <p:cNvSpPr/>
          <p:nvPr/>
        </p:nvSpPr>
        <p:spPr>
          <a:xfrm rot="10800000">
            <a:off x="3203708" y="2743426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35" name="Up Arrow 34">
            <a:hlinkClick r:id="" action="ppaction://noaction">
              <a:snd r:embed="rId12" name="wa-wa-wa.wav"/>
            </a:hlinkClick>
            <a:extLst>
              <a:ext uri="{FF2B5EF4-FFF2-40B4-BE49-F238E27FC236}">
                <a16:creationId xmlns:a16="http://schemas.microsoft.com/office/drawing/2014/main" id="{1A906E7D-35B6-264F-B623-AF182817D0CF}"/>
              </a:ext>
            </a:extLst>
          </p:cNvPr>
          <p:cNvSpPr/>
          <p:nvPr/>
        </p:nvSpPr>
        <p:spPr>
          <a:xfrm>
            <a:off x="2829339" y="2740742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/>
          </a:p>
        </p:txBody>
      </p:sp>
      <p:sp>
        <p:nvSpPr>
          <p:cNvPr id="36" name="Up Arrow 35">
            <a:hlinkClick r:id="" action="ppaction://noaction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B1F0A315-C0B0-7649-81AA-92F5D9A68396}"/>
              </a:ext>
            </a:extLst>
          </p:cNvPr>
          <p:cNvSpPr/>
          <p:nvPr/>
        </p:nvSpPr>
        <p:spPr>
          <a:xfrm rot="10800000">
            <a:off x="3193771" y="4797288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37" name="Up Arrow 36">
            <a:hlinkClick r:id="" action="ppaction://noaction">
              <a:snd r:embed="rId12" name="wa-wa-wa.wav"/>
            </a:hlinkClick>
            <a:extLst>
              <a:ext uri="{FF2B5EF4-FFF2-40B4-BE49-F238E27FC236}">
                <a16:creationId xmlns:a16="http://schemas.microsoft.com/office/drawing/2014/main" id="{CC1EA005-688E-7048-AC37-45F0537C040E}"/>
              </a:ext>
            </a:extLst>
          </p:cNvPr>
          <p:cNvSpPr/>
          <p:nvPr/>
        </p:nvSpPr>
        <p:spPr>
          <a:xfrm>
            <a:off x="2819402" y="4794604"/>
            <a:ext cx="178904" cy="437671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95130" y="1136374"/>
            <a:ext cx="10601739" cy="45852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CF941-CFB5-5A4B-A314-FD3E21BFA9F8}"/>
              </a:ext>
            </a:extLst>
          </p:cNvPr>
          <p:cNvSpPr txBox="1"/>
          <p:nvPr/>
        </p:nvSpPr>
        <p:spPr>
          <a:xfrm>
            <a:off x="7819902" y="251791"/>
            <a:ext cx="315290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r" rtl="1"/>
            <a:r>
              <a:rPr lang="ar-LB" sz="2800" dirty="0" err="1"/>
              <a:t>ا</a:t>
            </a:r>
            <a:r>
              <a:rPr lang="ar-SA" sz="2800" dirty="0"/>
              <a:t>ستماع، تذوّق</a:t>
            </a:r>
            <a:r>
              <a:rPr lang="ar-LB" sz="2800" dirty="0"/>
              <a:t>،</a:t>
            </a:r>
            <a:r>
              <a:rPr lang="ar-SA" sz="2800" dirty="0"/>
              <a:t> اكتشاف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DB240-87FE-BA41-98F5-A2209BA1F9CC}"/>
              </a:ext>
            </a:extLst>
          </p:cNvPr>
          <p:cNvSpPr txBox="1"/>
          <p:nvPr/>
        </p:nvSpPr>
        <p:spPr>
          <a:xfrm>
            <a:off x="6864248" y="1253710"/>
            <a:ext cx="4458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SA" dirty="0" err="1"/>
              <a:t>إستمع</a:t>
            </a:r>
            <a:r>
              <a:rPr lang="ar-SA" dirty="0"/>
              <a:t> إلى هذه المقطوعة الموسيقية ل "                     "</a:t>
            </a:r>
          </a:p>
          <a:p>
            <a:pPr algn="r"/>
            <a:r>
              <a:rPr lang="ar-SA" dirty="0"/>
              <a:t>و حاول أن تصفها بإحدى العبارات التالية:</a:t>
            </a:r>
          </a:p>
          <a:p>
            <a:pPr algn="r"/>
            <a:endParaRPr lang="ar-SA" dirty="0"/>
          </a:p>
          <a:p>
            <a:pPr algn="r"/>
            <a:r>
              <a:rPr lang="ar-SA" dirty="0"/>
              <a:t>- فَرِحة</a:t>
            </a:r>
          </a:p>
          <a:p>
            <a:pPr algn="r"/>
            <a:r>
              <a:rPr lang="ar-SA" dirty="0"/>
              <a:t>- حزينة</a:t>
            </a:r>
          </a:p>
          <a:p>
            <a:pPr algn="r"/>
            <a:r>
              <a:rPr lang="ar-SA" dirty="0"/>
              <a:t>- سريعة </a:t>
            </a:r>
          </a:p>
          <a:p>
            <a:pPr algn="r"/>
            <a:r>
              <a:rPr lang="ar-SA" dirty="0"/>
              <a:t>- بطيئة </a:t>
            </a:r>
          </a:p>
          <a:p>
            <a:pPr algn="r"/>
            <a:r>
              <a:rPr lang="ar-SA" dirty="0"/>
              <a:t>- قويّة</a:t>
            </a:r>
          </a:p>
          <a:p>
            <a:pPr algn="r"/>
            <a:r>
              <a:rPr lang="ar-SA" dirty="0"/>
              <a:t>- ضعيفة </a:t>
            </a:r>
          </a:p>
          <a:p>
            <a:pPr algn="r"/>
            <a:endParaRPr lang="ar-SA" dirty="0"/>
          </a:p>
          <a:p>
            <a:pPr algn="r"/>
            <a:endParaRPr lang="ar-SA" dirty="0"/>
          </a:p>
          <a:p>
            <a:pPr algn="r"/>
            <a:r>
              <a:rPr lang="ar-SA" dirty="0"/>
              <a:t>حاول أن تتخيّل مشهداً أو قصّةً لهذه الموسيقى.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D9E67-9229-224F-97A3-366F47D2AA58}"/>
              </a:ext>
            </a:extLst>
          </p:cNvPr>
          <p:cNvSpPr txBox="1"/>
          <p:nvPr/>
        </p:nvSpPr>
        <p:spPr>
          <a:xfrm>
            <a:off x="7027228" y="1247996"/>
            <a:ext cx="147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Astor </a:t>
            </a:r>
            <a:r>
              <a:rPr lang="en-US" dirty="0" err="1"/>
              <a:t>Piazzola</a:t>
            </a:r>
            <a:endParaRPr lang="en-US" dirty="0"/>
          </a:p>
        </p:txBody>
      </p:sp>
      <p:pic>
        <p:nvPicPr>
          <p:cNvPr id="2" name="Online Media 1" descr="05 - La maison de Monique_converted.mp3">
            <a:hlinkClick r:id="" action="ppaction://media"/>
            <a:extLst>
              <a:ext uri="{FF2B5EF4-FFF2-40B4-BE49-F238E27FC236}">
                <a16:creationId xmlns:a16="http://schemas.microsoft.com/office/drawing/2014/main" id="{5E087BDB-1578-224E-B333-BF3C2126D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4" grpId="0" animBg="1"/>
      <p:bldP spid="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LB" dirty="0" smtClean="0"/>
              <a:t>الحلقة الأولى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ar-LB" dirty="0" smtClean="0"/>
              <a:t>الحصّة الثالثة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169" y="414768"/>
            <a:ext cx="26458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549774-CE38-924D-B7B8-5051FDDDABB5}"/>
              </a:ext>
            </a:extLst>
          </p:cNvPr>
          <p:cNvSpPr txBox="1"/>
          <p:nvPr/>
        </p:nvSpPr>
        <p:spPr>
          <a:xfrm>
            <a:off x="3814619" y="593682"/>
            <a:ext cx="659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2800" dirty="0"/>
              <a:t>لنتعرّف إلى آلة </a:t>
            </a:r>
            <a:r>
              <a:rPr lang="ar-SA" sz="2800" dirty="0" smtClean="0"/>
              <a:t>السّاكسوفون</a:t>
            </a:r>
            <a:r>
              <a:rPr lang="ar-LB" sz="2800" dirty="0" smtClean="0"/>
              <a:t> من </a:t>
            </a:r>
            <a:r>
              <a:rPr lang="ar-LB" sz="2800" dirty="0"/>
              <a:t>خلال الفيديو الآتي: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6C7CA-194D-0E43-85DE-B1A1A2BB49F0}"/>
              </a:ext>
            </a:extLst>
          </p:cNvPr>
          <p:cNvSpPr txBox="1"/>
          <p:nvPr/>
        </p:nvSpPr>
        <p:spPr>
          <a:xfrm>
            <a:off x="5949363" y="1900136"/>
            <a:ext cx="121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914363" rtl="1" eaLnBrk="1" latinLnBrk="0" hangingPunct="1"/>
            <a:r>
              <a:rPr lang="ar-SA" dirty="0"/>
              <a:t>السّاكسوفون</a:t>
            </a:r>
          </a:p>
          <a:p>
            <a:pPr marL="0" algn="ctr" defTabSz="914363" rtl="1" eaLnBrk="1" latinLnBrk="0" hangingPunct="1"/>
            <a:r>
              <a:rPr lang="en-US" dirty="0"/>
              <a:t>Saxophone</a:t>
            </a:r>
          </a:p>
        </p:txBody>
      </p:sp>
      <p:pic>
        <p:nvPicPr>
          <p:cNvPr id="5" name="Online Media 4" descr="solo sax">
            <a:hlinkClick r:id="" action="ppaction://media"/>
            <a:extLst>
              <a:ext uri="{FF2B5EF4-FFF2-40B4-BE49-F238E27FC236}">
                <a16:creationId xmlns:a16="http://schemas.microsoft.com/office/drawing/2014/main" id="{906AC74B-0803-474B-9513-FB9B6F2E8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3989" y="2846962"/>
            <a:ext cx="6444021" cy="362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5E476-8683-E746-9B20-9D41BF974E01}"/>
              </a:ext>
            </a:extLst>
          </p:cNvPr>
          <p:cNvSpPr txBox="1"/>
          <p:nvPr/>
        </p:nvSpPr>
        <p:spPr>
          <a:xfrm>
            <a:off x="10040568" y="389106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LB" sz="2800" dirty="0" err="1"/>
              <a:t>ا</a:t>
            </a:r>
            <a:r>
              <a:rPr lang="ar-SA" sz="2800" dirty="0"/>
              <a:t>ختبار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0A198-B48B-3B41-8936-0357B6BAC472}"/>
              </a:ext>
            </a:extLst>
          </p:cNvPr>
          <p:cNvSpPr txBox="1"/>
          <p:nvPr/>
        </p:nvSpPr>
        <p:spPr>
          <a:xfrm>
            <a:off x="7459734" y="1277566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أنقر على </a:t>
            </a:r>
            <a:r>
              <a:rPr lang="ar-LB" dirty="0"/>
              <a:t>ا</a:t>
            </a:r>
            <a:r>
              <a:rPr lang="ar-SA" dirty="0"/>
              <a:t>سم الآلة الّتي تسمعها في التّسجيل </a:t>
            </a:r>
            <a:r>
              <a:rPr lang="ar-LB" dirty="0"/>
              <a:t>:</a:t>
            </a:r>
            <a:endParaRPr lang="en-US" dirty="0"/>
          </a:p>
        </p:txBody>
      </p:sp>
      <p:sp>
        <p:nvSpPr>
          <p:cNvPr id="5" name="TextBox 4">
            <a:hlinkClick r:id="" action="ppaction://noaction">
              <a:snd r:embed="rId4" name="wa-wa-wa.wav"/>
            </a:hlinkClick>
            <a:extLst>
              <a:ext uri="{FF2B5EF4-FFF2-40B4-BE49-F238E27FC236}">
                <a16:creationId xmlns:a16="http://schemas.microsoft.com/office/drawing/2014/main" id="{69F1444E-8881-7940-8097-144FC37142AB}"/>
              </a:ext>
            </a:extLst>
          </p:cNvPr>
          <p:cNvSpPr txBox="1"/>
          <p:nvPr/>
        </p:nvSpPr>
        <p:spPr>
          <a:xfrm>
            <a:off x="1750979" y="2477311"/>
            <a:ext cx="65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Flûte</a:t>
            </a:r>
            <a:endParaRPr lang="en-US" dirty="0"/>
          </a:p>
        </p:txBody>
      </p:sp>
      <p:sp>
        <p:nvSpPr>
          <p:cNvPr id="6" name="TextBox 5">
            <a:hlinkClick r:id="" action="ppaction://noaction">
              <a:snd r:embed="rId4" name="wa-wa-wa.wav"/>
            </a:hlinkClick>
            <a:extLst>
              <a:ext uri="{FF2B5EF4-FFF2-40B4-BE49-F238E27FC236}">
                <a16:creationId xmlns:a16="http://schemas.microsoft.com/office/drawing/2014/main" id="{B0622165-D698-014B-A89F-CA845C5D5B9A}"/>
              </a:ext>
            </a:extLst>
          </p:cNvPr>
          <p:cNvSpPr txBox="1"/>
          <p:nvPr/>
        </p:nvSpPr>
        <p:spPr>
          <a:xfrm>
            <a:off x="3083669" y="2477311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Clarinette</a:t>
            </a:r>
            <a:endParaRPr lang="en-US" dirty="0"/>
          </a:p>
        </p:txBody>
      </p:sp>
      <p:sp>
        <p:nvSpPr>
          <p:cNvPr id="7" name="TextBox 6">
            <a:hlinkClick r:id="" action="ppaction://noaction">
              <a:snd r:embed="rId4" name="wa-wa-wa.wav"/>
            </a:hlinkClick>
            <a:extLst>
              <a:ext uri="{FF2B5EF4-FFF2-40B4-BE49-F238E27FC236}">
                <a16:creationId xmlns:a16="http://schemas.microsoft.com/office/drawing/2014/main" id="{50B0B8B5-158F-E641-AD3C-813C1A0AA3B3}"/>
              </a:ext>
            </a:extLst>
          </p:cNvPr>
          <p:cNvSpPr txBox="1"/>
          <p:nvPr/>
        </p:nvSpPr>
        <p:spPr>
          <a:xfrm>
            <a:off x="4753584" y="2477311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Hautbois</a:t>
            </a:r>
            <a:endParaRPr lang="en-US" dirty="0"/>
          </a:p>
        </p:txBody>
      </p:sp>
      <p:sp>
        <p:nvSpPr>
          <p:cNvPr id="8" name="TextBox 7">
            <a:hlinkClick r:id="" action="ppaction://noaction">
              <a:snd r:embed="rId4" name="wa-wa-wa.wav"/>
            </a:hlinkClick>
            <a:extLst>
              <a:ext uri="{FF2B5EF4-FFF2-40B4-BE49-F238E27FC236}">
                <a16:creationId xmlns:a16="http://schemas.microsoft.com/office/drawing/2014/main" id="{C54A4B7B-BF31-1D4B-9FB8-4C246193DBD7}"/>
              </a:ext>
            </a:extLst>
          </p:cNvPr>
          <p:cNvSpPr txBox="1"/>
          <p:nvPr/>
        </p:nvSpPr>
        <p:spPr>
          <a:xfrm>
            <a:off x="6343925" y="247731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Basson</a:t>
            </a:r>
            <a:endParaRPr lang="en-US" dirty="0"/>
          </a:p>
        </p:txBody>
      </p:sp>
      <p:sp>
        <p:nvSpPr>
          <p:cNvPr id="9" name="TextBox 8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52011D8-BA70-294A-8FC1-370CFABBEDCE}"/>
              </a:ext>
            </a:extLst>
          </p:cNvPr>
          <p:cNvSpPr txBox="1"/>
          <p:nvPr/>
        </p:nvSpPr>
        <p:spPr>
          <a:xfrm>
            <a:off x="7753128" y="2477311"/>
            <a:ext cx="121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Saxophone</a:t>
            </a:r>
          </a:p>
        </p:txBody>
      </p:sp>
      <p:pic>
        <p:nvPicPr>
          <p:cNvPr id="2" name="Online Media 1" descr="Sax audio_converted">
            <a:hlinkClick r:id="" action="ppaction://media"/>
            <a:extLst>
              <a:ext uri="{FF2B5EF4-FFF2-40B4-BE49-F238E27FC236}">
                <a16:creationId xmlns:a16="http://schemas.microsoft.com/office/drawing/2014/main" id="{F44EF317-4FCD-5A4A-BE7E-097B5DD12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525" y="47129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arillon.mov">
            <a:hlinkClick r:id="" action="ppaction://media"/>
            <a:extLst>
              <a:ext uri="{FF2B5EF4-FFF2-40B4-BE49-F238E27FC236}">
                <a16:creationId xmlns:a16="http://schemas.microsoft.com/office/drawing/2014/main" id="{25E00B2B-921F-4E4F-96D9-045BEC985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7413"/>
            <a:ext cx="12192000" cy="5081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89A01-9468-DF47-BD8B-6DA29005A7F3}"/>
              </a:ext>
            </a:extLst>
          </p:cNvPr>
          <p:cNvSpPr txBox="1"/>
          <p:nvPr/>
        </p:nvSpPr>
        <p:spPr>
          <a:xfrm>
            <a:off x="3962400" y="518081"/>
            <a:ext cx="715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LB" dirty="0" err="1"/>
              <a:t>ا</a:t>
            </a:r>
            <a:r>
              <a:rPr lang="ar-SA" dirty="0"/>
              <a:t>بدأ بغناء الأغنية بعد سماعها مرّات </a:t>
            </a:r>
            <a:r>
              <a:rPr lang="ar-LB" dirty="0"/>
              <a:t>عدّة </a:t>
            </a:r>
            <a:r>
              <a:rPr lang="ar-SA" dirty="0"/>
              <a:t>مع قراءة الكلمات المدوّنة تحت النّوتات بمساعدة المعلّم.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9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95130" y="1136374"/>
            <a:ext cx="10601739" cy="4585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CF941-CFB5-5A4B-A314-FD3E21BFA9F8}"/>
              </a:ext>
            </a:extLst>
          </p:cNvPr>
          <p:cNvSpPr txBox="1"/>
          <p:nvPr/>
        </p:nvSpPr>
        <p:spPr>
          <a:xfrm>
            <a:off x="7854950" y="251791"/>
            <a:ext cx="311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363" rtl="1" eaLnBrk="1" latinLnBrk="0" hangingPunct="1"/>
            <a:r>
              <a:rPr lang="ar-SA" sz="2800" dirty="0"/>
              <a:t>استماع، تذوّق، اكتشاف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DB240-87FE-BA41-98F5-A2209BA1F9CC}"/>
              </a:ext>
            </a:extLst>
          </p:cNvPr>
          <p:cNvSpPr txBox="1"/>
          <p:nvPr/>
        </p:nvSpPr>
        <p:spPr>
          <a:xfrm>
            <a:off x="7248967" y="1253710"/>
            <a:ext cx="40736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LB" dirty="0" err="1"/>
              <a:t>ا</a:t>
            </a:r>
            <a:r>
              <a:rPr lang="ar-SA" dirty="0"/>
              <a:t>ستمع إلى هذه المقطوعة الموسيقيّة ل "               "</a:t>
            </a:r>
          </a:p>
          <a:p>
            <a:pPr algn="r"/>
            <a:r>
              <a:rPr lang="ar-SA" dirty="0"/>
              <a:t>و حاول أن تصفها بإحدى العبارات التّالية:</a:t>
            </a:r>
          </a:p>
          <a:p>
            <a:pPr algn="r"/>
            <a:endParaRPr lang="ar-SA" dirty="0"/>
          </a:p>
          <a:p>
            <a:pPr algn="r"/>
            <a:r>
              <a:rPr lang="ar-SA" dirty="0"/>
              <a:t>- فَرِحة</a:t>
            </a:r>
          </a:p>
          <a:p>
            <a:pPr algn="r"/>
            <a:r>
              <a:rPr lang="ar-SA" dirty="0"/>
              <a:t>- حزينة</a:t>
            </a:r>
          </a:p>
          <a:p>
            <a:pPr algn="r"/>
            <a:r>
              <a:rPr lang="ar-SA" dirty="0"/>
              <a:t>- سريعة </a:t>
            </a:r>
          </a:p>
          <a:p>
            <a:pPr algn="r"/>
            <a:r>
              <a:rPr lang="ar-SA" dirty="0"/>
              <a:t>- بطيئة </a:t>
            </a:r>
          </a:p>
          <a:p>
            <a:pPr algn="r"/>
            <a:r>
              <a:rPr lang="ar-SA" dirty="0"/>
              <a:t>- قويّة</a:t>
            </a:r>
          </a:p>
          <a:p>
            <a:pPr algn="r"/>
            <a:r>
              <a:rPr lang="ar-SA" dirty="0"/>
              <a:t>- ضعيفة </a:t>
            </a:r>
          </a:p>
          <a:p>
            <a:pPr algn="r"/>
            <a:endParaRPr lang="ar-SA" dirty="0"/>
          </a:p>
          <a:p>
            <a:pPr algn="r"/>
            <a:endParaRPr lang="ar-SA" dirty="0"/>
          </a:p>
          <a:p>
            <a:pPr algn="r"/>
            <a:r>
              <a:rPr lang="ar-SA" dirty="0"/>
              <a:t>حاول أن تتخيّل مشهد</a:t>
            </a:r>
            <a:r>
              <a:rPr lang="ar-LB" dirty="0"/>
              <a:t>ً</a:t>
            </a:r>
            <a:r>
              <a:rPr lang="ar-SA" dirty="0"/>
              <a:t>ا أو قصّةً لهذه الموسيقى.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D9E67-9229-224F-97A3-366F47D2AA58}"/>
              </a:ext>
            </a:extLst>
          </p:cNvPr>
          <p:cNvSpPr txBox="1"/>
          <p:nvPr/>
        </p:nvSpPr>
        <p:spPr>
          <a:xfrm>
            <a:off x="7462974" y="1253710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J.S.BACH</a:t>
            </a:r>
          </a:p>
        </p:txBody>
      </p:sp>
      <p:pic>
        <p:nvPicPr>
          <p:cNvPr id="3" name="Online Media 2" descr="Bach_ &quot;Air on the G String&quot; Harmonic Analysis">
            <a:hlinkClick r:id="" action="ppaction://media"/>
            <a:extLst>
              <a:ext uri="{FF2B5EF4-FFF2-40B4-BE49-F238E27FC236}">
                <a16:creationId xmlns:a16="http://schemas.microsoft.com/office/drawing/2014/main" id="{BA32C263-59E6-BC4B-A18E-FDEF1D925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658" y="2141536"/>
            <a:ext cx="4119880" cy="25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LB" dirty="0" smtClean="0"/>
              <a:t>الحلقة الأولى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ar-LB" dirty="0" smtClean="0"/>
              <a:t>الحصة</a:t>
            </a:r>
            <a:r>
              <a:rPr lang="ar-LB" dirty="0"/>
              <a:t> </a:t>
            </a:r>
            <a:r>
              <a:rPr lang="ar-LB" dirty="0" smtClean="0"/>
              <a:t>الرابعة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795" y="531146"/>
            <a:ext cx="26458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2BFD5F-12F8-8447-8F67-330EE631E005}"/>
              </a:ext>
            </a:extLst>
          </p:cNvPr>
          <p:cNvSpPr txBox="1"/>
          <p:nvPr/>
        </p:nvSpPr>
        <p:spPr>
          <a:xfrm>
            <a:off x="6336794" y="493654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dirty="0"/>
              <a:t>لنتعرّف إلى آلة </a:t>
            </a:r>
            <a:r>
              <a:rPr lang="ar-SA" sz="2400" dirty="0" smtClean="0"/>
              <a:t>ال</a:t>
            </a:r>
            <a:r>
              <a:rPr lang="ar-LB" sz="2400" dirty="0" smtClean="0"/>
              <a:t>دفّ </a:t>
            </a:r>
            <a:r>
              <a:rPr lang="ar-LB" sz="2400" dirty="0"/>
              <a:t>من خلال الفيديو الآتي:</a:t>
            </a:r>
            <a:endParaRPr lang="en-US" sz="2400" dirty="0"/>
          </a:p>
        </p:txBody>
      </p:sp>
      <p:pic>
        <p:nvPicPr>
          <p:cNvPr id="5" name="Online Media 4" descr="tambourine.mp4">
            <a:hlinkClick r:id="" action="ppaction://media"/>
            <a:extLst>
              <a:ext uri="{FF2B5EF4-FFF2-40B4-BE49-F238E27FC236}">
                <a16:creationId xmlns:a16="http://schemas.microsoft.com/office/drawing/2014/main" id="{5F66D899-4596-C24F-95B2-4C4129E34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7450" y="1624033"/>
            <a:ext cx="5411389" cy="40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6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5B2BC7-E5E6-0845-84C2-1C242150947F}"/>
              </a:ext>
            </a:extLst>
          </p:cNvPr>
          <p:cNvSpPr txBox="1"/>
          <p:nvPr/>
        </p:nvSpPr>
        <p:spPr>
          <a:xfrm>
            <a:off x="7955588" y="290996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800" dirty="0"/>
              <a:t>الدفّ أو </a:t>
            </a:r>
            <a:r>
              <a:rPr lang="en-US" sz="2400" dirty="0"/>
              <a:t>Tambourine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75B2E-D9C5-424E-B1C9-DC0832FFAC61}"/>
              </a:ext>
            </a:extLst>
          </p:cNvPr>
          <p:cNvSpPr txBox="1"/>
          <p:nvPr/>
        </p:nvSpPr>
        <p:spPr>
          <a:xfrm>
            <a:off x="1421290" y="1106126"/>
            <a:ext cx="9934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sz="2400" dirty="0"/>
              <a:t>وهو آلة إيقاعية كثيرة ال</a:t>
            </a:r>
            <a:r>
              <a:rPr lang="ar-LB" sz="2400" dirty="0"/>
              <a:t>ا</a:t>
            </a:r>
            <a:r>
              <a:rPr lang="ar-SA" sz="2400" dirty="0"/>
              <a:t>ستعمال، متواجد بأشكال وأحجام مختلفة، إلّا أن</a:t>
            </a:r>
            <a:r>
              <a:rPr lang="ar-LB" sz="2400" dirty="0"/>
              <a:t>ّ</a:t>
            </a:r>
            <a:r>
              <a:rPr lang="ar-SA" sz="2400" dirty="0"/>
              <a:t> الشّكل</a:t>
            </a:r>
            <a:r>
              <a:rPr lang="ar-LB" sz="2400" dirty="0"/>
              <a:t>ي</a:t>
            </a:r>
            <a:r>
              <a:rPr lang="ar-SA" sz="2400" dirty="0"/>
              <a:t>ن الأكثر شيوع</a:t>
            </a:r>
            <a:r>
              <a:rPr lang="ar-LB" sz="2400" dirty="0"/>
              <a:t>اً</a:t>
            </a:r>
            <a:r>
              <a:rPr lang="ar-SA" sz="2400" dirty="0"/>
              <a:t> هما: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E13E4-F6AA-6745-9AC3-211360AF4921}"/>
              </a:ext>
            </a:extLst>
          </p:cNvPr>
          <p:cNvSpPr txBox="1"/>
          <p:nvPr/>
        </p:nvSpPr>
        <p:spPr>
          <a:xfrm>
            <a:off x="411726" y="2258031"/>
            <a:ext cx="9676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rtl="1"/>
            <a:r>
              <a:rPr lang="ar-SA" sz="2400" dirty="0"/>
              <a:t>- الأو</a:t>
            </a:r>
            <a:r>
              <a:rPr lang="ar-LB" sz="2400" dirty="0"/>
              <a:t>ّ</a:t>
            </a:r>
            <a:r>
              <a:rPr lang="ar-SA" sz="2400" dirty="0"/>
              <a:t>ل، وهو عبارة عن طارة خشبيّة أو بلاستيكيّة مستديرة</a:t>
            </a:r>
            <a:r>
              <a:rPr lang="ar-LB" sz="2400" dirty="0"/>
              <a:t>،</a:t>
            </a:r>
            <a:r>
              <a:rPr lang="ar-SA" sz="2400" dirty="0"/>
              <a:t> ويمكن أن تكون بأشكال أخرى مختلفة</a:t>
            </a:r>
          </a:p>
          <a:p>
            <a:pPr algn="just" rtl="1"/>
            <a:r>
              <a:rPr lang="ar-SA" sz="2400" dirty="0"/>
              <a:t>  مكسوّة برقاقات معدنيّة مستديرة مزدوجة تتلاطم بعضها </a:t>
            </a:r>
            <a:r>
              <a:rPr lang="ar-LB" sz="2400" dirty="0"/>
              <a:t>ب</a:t>
            </a:r>
            <a:r>
              <a:rPr lang="ar-SA" sz="2400" dirty="0"/>
              <a:t>بعض عند النّقر على الد</a:t>
            </a:r>
            <a:r>
              <a:rPr lang="ar-LB" sz="2400" dirty="0"/>
              <a:t>ّ</a:t>
            </a:r>
            <a:r>
              <a:rPr lang="ar-SA" sz="2400" dirty="0"/>
              <a:t>فّ أو هزّه</a:t>
            </a:r>
          </a:p>
          <a:p>
            <a:pPr algn="just" rtl="1"/>
            <a:r>
              <a:rPr lang="ar-SA" sz="2400" dirty="0"/>
              <a:t>  فتصدر أصواتًا جميلة. </a:t>
            </a:r>
            <a:endParaRPr lang="en-US" sz="2400" dirty="0"/>
          </a:p>
          <a:p>
            <a:pPr marL="0" algn="r" defTabSz="914363" rtl="1" eaLnBrk="1" latinLnBrk="0" hangingPunct="1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88F66-45CC-2A40-80B5-BBFA73F46505}"/>
              </a:ext>
            </a:extLst>
          </p:cNvPr>
          <p:cNvSpPr txBox="1"/>
          <p:nvPr/>
        </p:nvSpPr>
        <p:spPr>
          <a:xfrm>
            <a:off x="-170901" y="4138418"/>
            <a:ext cx="102098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SA" sz="2400" dirty="0"/>
              <a:t>النّوع الثّاني، وهو عبارة عن </a:t>
            </a:r>
            <a:r>
              <a:rPr lang="ar-SA" sz="2400" dirty="0" err="1"/>
              <a:t>طارة</a:t>
            </a:r>
            <a:r>
              <a:rPr lang="ar-SA" sz="2400" dirty="0"/>
              <a:t> خشبيّة رقيقة مشدود عليها جلد حيواني</a:t>
            </a:r>
            <a:r>
              <a:rPr lang="ar-LB" sz="2400" dirty="0"/>
              <a:t>ّ</a:t>
            </a:r>
            <a:r>
              <a:rPr lang="ar-SA" sz="2400" dirty="0"/>
              <a:t> (رِقمة) من جهة واحدة</a:t>
            </a:r>
          </a:p>
          <a:p>
            <a:pPr algn="just" rtl="1"/>
            <a:r>
              <a:rPr lang="ar-SA" sz="2400" dirty="0"/>
              <a:t>    وهي مكسوّة برقاقات معدنيّة عبارة عن دوائر صغيرة من النّحاس أو معادن أخرى تُسمّى بالصّنوج</a:t>
            </a:r>
          </a:p>
          <a:p>
            <a:pPr algn="just" rtl="1"/>
            <a:r>
              <a:rPr lang="ar-SA" sz="2400" dirty="0"/>
              <a:t>   تُعلّق على شكل أزواج لتصدر صوتًا كثيفًا كلّما تعرّض الد</a:t>
            </a:r>
            <a:r>
              <a:rPr lang="ar-LB" sz="2400" dirty="0"/>
              <a:t>ّ</a:t>
            </a:r>
            <a:r>
              <a:rPr lang="ar-SA" sz="2400" dirty="0"/>
              <a:t>ف</a:t>
            </a:r>
            <a:r>
              <a:rPr lang="ar-LB" sz="2400" dirty="0"/>
              <a:t>ّ</a:t>
            </a:r>
            <a:r>
              <a:rPr lang="ar-SA" sz="2400" dirty="0"/>
              <a:t> للضّرب أو الهزّ.</a:t>
            </a:r>
          </a:p>
          <a:p>
            <a:pPr algn="just" rtl="1"/>
            <a:r>
              <a:rPr lang="ar-SA" sz="2400" dirty="0"/>
              <a:t>   وللد</a:t>
            </a:r>
            <a:r>
              <a:rPr lang="ar-LB" sz="2400" dirty="0"/>
              <a:t>ّ</a:t>
            </a:r>
            <a:r>
              <a:rPr lang="ar-SA" sz="2400" dirty="0"/>
              <a:t>فوف تقنيّات خاصّة بالعزف تحتاج إلى مهارات </a:t>
            </a:r>
            <a:r>
              <a:rPr lang="ar-LB" sz="2400" dirty="0"/>
              <a:t>مكتسبة </a:t>
            </a:r>
            <a:r>
              <a:rPr lang="ar-SA" sz="2400" dirty="0"/>
              <a:t>عند العازف. </a:t>
            </a:r>
            <a:endParaRPr lang="en-US" sz="2400" dirty="0"/>
          </a:p>
          <a:p>
            <a:pPr algn="r" rtl="1"/>
            <a:r>
              <a:rPr lang="ar-SA" sz="2400" dirty="0"/>
              <a:t>   </a:t>
            </a:r>
            <a:endParaRPr lang="en-US" sz="2400" dirty="0"/>
          </a:p>
        </p:txBody>
      </p:sp>
      <p:pic>
        <p:nvPicPr>
          <p:cNvPr id="22" name="Picture 21" descr="File:Meinl CTA2B-BK Tambourine.jpg - Wikimedia Commons">
            <a:extLst>
              <a:ext uri="{FF2B5EF4-FFF2-40B4-BE49-F238E27FC236}">
                <a16:creationId xmlns:a16="http://schemas.microsoft.com/office/drawing/2014/main" id="{C959D8CC-C752-FF4B-9EEB-296619001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211910" y="1805416"/>
            <a:ext cx="1895783" cy="1759559"/>
          </a:xfrm>
          <a:prstGeom prst="rect">
            <a:avLst/>
          </a:prstGeom>
        </p:spPr>
      </p:pic>
      <p:pic>
        <p:nvPicPr>
          <p:cNvPr id="9" name="Picture 8" descr="tambourine Duff | Flickr - Photo Sharing!">
            <a:extLst>
              <a:ext uri="{FF2B5EF4-FFF2-40B4-BE49-F238E27FC236}">
                <a16:creationId xmlns:a16="http://schemas.microsoft.com/office/drawing/2014/main" id="{1162E3D2-B6A0-7342-92AB-67C342F9B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40833" y="4069862"/>
            <a:ext cx="1436120" cy="1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2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LB" dirty="0" smtClean="0"/>
              <a:t>الحلقة الأولى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ar-LB" dirty="0" smtClean="0"/>
              <a:t>الحصّة الأولى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62" y="611046"/>
            <a:ext cx="2644262" cy="8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5B2BC7-E5E6-0845-84C2-1C242150947F}"/>
              </a:ext>
            </a:extLst>
          </p:cNvPr>
          <p:cNvSpPr txBox="1"/>
          <p:nvPr/>
        </p:nvSpPr>
        <p:spPr>
          <a:xfrm>
            <a:off x="8852170" y="317770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800" dirty="0"/>
              <a:t>سولفيج إيقاعي</a:t>
            </a:r>
            <a:r>
              <a:rPr lang="ar-LB" sz="2800" dirty="0"/>
              <a:t>ّ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07DE3-EE65-DA41-A224-132EE9D3C608}"/>
              </a:ext>
            </a:extLst>
          </p:cNvPr>
          <p:cNvSpPr txBox="1"/>
          <p:nvPr/>
        </p:nvSpPr>
        <p:spPr>
          <a:xfrm>
            <a:off x="5155645" y="1227938"/>
            <a:ext cx="635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قراءة إيقاعيّة للخلايا الآتية مع الضّرب باليد</a:t>
            </a:r>
            <a:r>
              <a:rPr lang="ar-LB" dirty="0"/>
              <a:t> </a:t>
            </a:r>
            <a:r>
              <a:rPr lang="ar-SA" dirty="0"/>
              <a:t>على الطّاولة للوحدة الز</a:t>
            </a:r>
            <a:r>
              <a:rPr lang="ar-LB" dirty="0"/>
              <a:t>ّ</a:t>
            </a:r>
            <a:r>
              <a:rPr lang="ar-SA" dirty="0"/>
              <a:t>منيّة (نوار     )</a:t>
            </a:r>
            <a:r>
              <a:rPr lang="ar-LB" dirty="0"/>
              <a:t>.</a:t>
            </a:r>
            <a:r>
              <a:rPr lang="ar-SA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DDFFF-EB9C-8849-A807-E1866D41F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72" y="1205946"/>
            <a:ext cx="2413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FF3F89-1EE8-4B45-B057-8F3BB98CB290}"/>
              </a:ext>
            </a:extLst>
          </p:cNvPr>
          <p:cNvSpPr txBox="1"/>
          <p:nvPr/>
        </p:nvSpPr>
        <p:spPr>
          <a:xfrm>
            <a:off x="10434181" y="2439776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dirty="0"/>
              <a:t>الشّكل الأو</a:t>
            </a:r>
            <a:r>
              <a:rPr lang="ar-LB" dirty="0"/>
              <a:t>ّ</a:t>
            </a:r>
            <a:r>
              <a:rPr lang="ar-SA" dirty="0"/>
              <a:t>ل :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66D722-824F-C24D-BD7A-B69E8376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25" y="2278863"/>
            <a:ext cx="2590800" cy="876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317A8D-01DE-E445-AB26-F5F0292C255D}"/>
              </a:ext>
            </a:extLst>
          </p:cNvPr>
          <p:cNvSpPr txBox="1"/>
          <p:nvPr/>
        </p:nvSpPr>
        <p:spPr>
          <a:xfrm>
            <a:off x="10487689" y="3656052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الشّكل الثّاني :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8EFAE2-0A27-C840-94C2-B3CEE77CB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69" y="3510493"/>
            <a:ext cx="2667000" cy="825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F2A165-6376-C749-AC28-22CB6A7504DE}"/>
              </a:ext>
            </a:extLst>
          </p:cNvPr>
          <p:cNvSpPr txBox="1"/>
          <p:nvPr/>
        </p:nvSpPr>
        <p:spPr>
          <a:xfrm>
            <a:off x="4288780" y="2438243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الشّكل الثّالث :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D35B82-F251-1C4F-B881-92FC5F35ECFF}"/>
              </a:ext>
            </a:extLst>
          </p:cNvPr>
          <p:cNvSpPr txBox="1"/>
          <p:nvPr/>
        </p:nvSpPr>
        <p:spPr>
          <a:xfrm>
            <a:off x="4285574" y="3652509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dirty="0"/>
              <a:t>الشّكل الر</a:t>
            </a:r>
            <a:r>
              <a:rPr lang="ar-LB" dirty="0"/>
              <a:t>ّ</a:t>
            </a:r>
            <a:r>
              <a:rPr lang="ar-SA" dirty="0"/>
              <a:t>ابع :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BA2A5F-2CDC-F54F-B806-94EF2E17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74" y="2278863"/>
            <a:ext cx="2667000" cy="787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5B808B-D885-5F46-B5C3-302480C48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74" y="3505878"/>
            <a:ext cx="2603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One and one.mov">
            <a:hlinkClick r:id="" action="ppaction://media"/>
            <a:extLst>
              <a:ext uri="{FF2B5EF4-FFF2-40B4-BE49-F238E27FC236}">
                <a16:creationId xmlns:a16="http://schemas.microsoft.com/office/drawing/2014/main" id="{E4EB4F64-BC97-3146-9F32-212446DFA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7413"/>
            <a:ext cx="12192000" cy="5083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316EA2-FA5F-6C47-8ACD-C6638CC55AEF}"/>
              </a:ext>
            </a:extLst>
          </p:cNvPr>
          <p:cNvSpPr txBox="1"/>
          <p:nvPr/>
        </p:nvSpPr>
        <p:spPr>
          <a:xfrm>
            <a:off x="7255710" y="241081"/>
            <a:ext cx="407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LB" dirty="0" err="1"/>
              <a:t>ا</a:t>
            </a:r>
            <a:r>
              <a:rPr lang="ar-SA" dirty="0"/>
              <a:t>ستمع إلى هذه الأُغنية مرّات</a:t>
            </a:r>
            <a:r>
              <a:rPr lang="ar-LB" dirty="0"/>
              <a:t> عدّة.</a:t>
            </a:r>
            <a:endParaRPr lang="ar-SA" dirty="0"/>
          </a:p>
          <a:p>
            <a:pPr algn="r" rtl="1"/>
            <a:r>
              <a:rPr lang="ar-SA" dirty="0"/>
              <a:t>حاول التّصفيق مع النّبضات الّتي تمثّل الوحدة الز</a:t>
            </a:r>
            <a:r>
              <a:rPr lang="ar-LB" dirty="0"/>
              <a:t>ّ</a:t>
            </a:r>
            <a:r>
              <a:rPr lang="ar-SA" dirty="0"/>
              <a:t>منيّة</a:t>
            </a:r>
            <a:r>
              <a:rPr lang="ar-L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2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C53925-86FE-7441-BC57-5DCD29F3A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3" y="2349500"/>
            <a:ext cx="40259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DDB53-7B15-064E-B781-60C7E0004E4C}"/>
              </a:ext>
            </a:extLst>
          </p:cNvPr>
          <p:cNvSpPr txBox="1"/>
          <p:nvPr/>
        </p:nvSpPr>
        <p:spPr>
          <a:xfrm>
            <a:off x="6609973" y="482600"/>
            <a:ext cx="4273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sz="3200" dirty="0"/>
              <a:t>درّب ذاكرتك الإيقاعيّة ونشّطها</a:t>
            </a:r>
            <a:r>
              <a:rPr lang="ar-LB" sz="3200" dirty="0"/>
              <a:t>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1469D-5462-D649-BEE8-271A70FC5EEF}"/>
              </a:ext>
            </a:extLst>
          </p:cNvPr>
          <p:cNvSpPr txBox="1"/>
          <p:nvPr/>
        </p:nvSpPr>
        <p:spPr>
          <a:xfrm>
            <a:off x="4958880" y="1422400"/>
            <a:ext cx="592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LB" dirty="0" err="1"/>
              <a:t>ا</a:t>
            </a:r>
            <a:r>
              <a:rPr lang="ar-SA" dirty="0"/>
              <a:t>سمع كل</a:t>
            </a:r>
            <a:r>
              <a:rPr lang="ar-LB" dirty="0"/>
              <a:t>ّ</a:t>
            </a:r>
            <a:r>
              <a:rPr lang="ar-SA" dirty="0"/>
              <a:t> تسجيل</a:t>
            </a:r>
            <a:r>
              <a:rPr lang="ar-LB" dirty="0"/>
              <a:t>،</a:t>
            </a:r>
            <a:r>
              <a:rPr lang="ar-SA" dirty="0"/>
              <a:t> وحاول ربطه بالجواب المناسب</a:t>
            </a:r>
            <a:r>
              <a:rPr lang="ar-LB" dirty="0"/>
              <a:t>،</a:t>
            </a:r>
            <a:r>
              <a:rPr lang="ar-SA" dirty="0"/>
              <a:t> ثم أعِدْ ما سمعته غيبًا للمعلّم.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98A01-D3A7-EB4B-857F-E8ED6F4221B9}"/>
              </a:ext>
            </a:extLst>
          </p:cNvPr>
          <p:cNvSpPr txBox="1"/>
          <p:nvPr/>
        </p:nvSpPr>
        <p:spPr>
          <a:xfrm>
            <a:off x="8746936" y="262890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١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BA17B-1737-C74A-87FA-DAF367B9C50B}"/>
              </a:ext>
            </a:extLst>
          </p:cNvPr>
          <p:cNvSpPr txBox="1"/>
          <p:nvPr/>
        </p:nvSpPr>
        <p:spPr>
          <a:xfrm>
            <a:off x="8746936" y="356870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٢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6A714-35D6-7B4E-8243-C5656DEBDF8E}"/>
              </a:ext>
            </a:extLst>
          </p:cNvPr>
          <p:cNvSpPr txBox="1"/>
          <p:nvPr/>
        </p:nvSpPr>
        <p:spPr>
          <a:xfrm>
            <a:off x="8746936" y="4481494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٣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547CE-8F96-D948-BE06-70DDB683ED71}"/>
              </a:ext>
            </a:extLst>
          </p:cNvPr>
          <p:cNvSpPr txBox="1"/>
          <p:nvPr/>
        </p:nvSpPr>
        <p:spPr>
          <a:xfrm>
            <a:off x="8746936" y="5319694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٤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DCBB0-DE53-3E40-BAF1-FB0F52807428}"/>
              </a:ext>
            </a:extLst>
          </p:cNvPr>
          <p:cNvSpPr txBox="1"/>
          <p:nvPr/>
        </p:nvSpPr>
        <p:spPr>
          <a:xfrm>
            <a:off x="707836" y="262890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١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7D96A1-218A-C34A-875C-7BBF9755B16C}"/>
              </a:ext>
            </a:extLst>
          </p:cNvPr>
          <p:cNvSpPr txBox="1"/>
          <p:nvPr/>
        </p:nvSpPr>
        <p:spPr>
          <a:xfrm>
            <a:off x="707836" y="356870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٢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DDEF5-2225-394F-9A5A-05B2E40709F9}"/>
              </a:ext>
            </a:extLst>
          </p:cNvPr>
          <p:cNvSpPr txBox="1"/>
          <p:nvPr/>
        </p:nvSpPr>
        <p:spPr>
          <a:xfrm>
            <a:off x="707836" y="4481494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٣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E5D458-7DC7-C84D-A6EC-01483A4B6F79}"/>
              </a:ext>
            </a:extLst>
          </p:cNvPr>
          <p:cNvSpPr txBox="1"/>
          <p:nvPr/>
        </p:nvSpPr>
        <p:spPr>
          <a:xfrm>
            <a:off x="707836" y="5394288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٤</a:t>
            </a:r>
            <a:endParaRPr lang="en-US" sz="3200" dirty="0"/>
          </a:p>
        </p:txBody>
      </p:sp>
      <p:pic>
        <p:nvPicPr>
          <p:cNvPr id="15" name="Online Media 14" descr="memorisation rythmique-1">
            <a:hlinkClick r:id="" action="ppaction://media"/>
            <a:extLst>
              <a:ext uri="{FF2B5EF4-FFF2-40B4-BE49-F238E27FC236}">
                <a16:creationId xmlns:a16="http://schemas.microsoft.com/office/drawing/2014/main" id="{37AD9D16-471C-1A4C-A1D6-53D65DB6F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8575" y="4367481"/>
            <a:ext cx="812800" cy="812800"/>
          </a:xfrm>
          <a:prstGeom prst="rect">
            <a:avLst/>
          </a:prstGeom>
        </p:spPr>
      </p:pic>
      <p:pic>
        <p:nvPicPr>
          <p:cNvPr id="16" name="Online Media 15" descr="memorisation rythmique-2">
            <a:hlinkClick r:id="" action="ppaction://media"/>
            <a:extLst>
              <a:ext uri="{FF2B5EF4-FFF2-40B4-BE49-F238E27FC236}">
                <a16:creationId xmlns:a16="http://schemas.microsoft.com/office/drawing/2014/main" id="{461B59FF-140F-854A-B40C-B321A87AA9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8575" y="3454687"/>
            <a:ext cx="812800" cy="812800"/>
          </a:xfrm>
          <a:prstGeom prst="rect">
            <a:avLst/>
          </a:prstGeom>
        </p:spPr>
      </p:pic>
      <p:pic>
        <p:nvPicPr>
          <p:cNvPr id="18" name="Online Media 17" descr="memorisation rythmique-4">
            <a:hlinkClick r:id="" action="ppaction://media"/>
            <a:extLst>
              <a:ext uri="{FF2B5EF4-FFF2-40B4-BE49-F238E27FC236}">
                <a16:creationId xmlns:a16="http://schemas.microsoft.com/office/drawing/2014/main" id="{1514FEF2-2A22-E549-AA36-0A0B38140B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8575" y="2514887"/>
            <a:ext cx="812800" cy="81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59F25F-B0D4-7346-B1D7-3FFEE770F1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23" y="4367481"/>
            <a:ext cx="4076700" cy="736600"/>
          </a:xfrm>
          <a:prstGeom prst="rect">
            <a:avLst/>
          </a:prstGeom>
        </p:spPr>
      </p:pic>
      <p:pic>
        <p:nvPicPr>
          <p:cNvPr id="25" name="Online Media 24" descr="memorisation rythmique-3">
            <a:hlinkClick r:id="" action="ppaction://media"/>
            <a:extLst>
              <a:ext uri="{FF2B5EF4-FFF2-40B4-BE49-F238E27FC236}">
                <a16:creationId xmlns:a16="http://schemas.microsoft.com/office/drawing/2014/main" id="{2526BA5E-5198-8648-AC38-766D9DC17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8575" y="5280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54F0C9E-745F-5E4D-A92A-95EA7E180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pic>
        <p:nvPicPr>
          <p:cNvPr id="17" name="Picture 16" descr="File:Percussioni.png - Wikimedia Commons">
            <a:extLst>
              <a:ext uri="{FF2B5EF4-FFF2-40B4-BE49-F238E27FC236}">
                <a16:creationId xmlns:a16="http://schemas.microsoft.com/office/drawing/2014/main" id="{AC788C10-607A-3542-AC61-117118491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00284" y="2055943"/>
            <a:ext cx="6501269" cy="3955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EFDAF3-D205-8741-B0E9-C6FB781BB8FF}"/>
              </a:ext>
            </a:extLst>
          </p:cNvPr>
          <p:cNvSpPr txBox="1"/>
          <p:nvPr/>
        </p:nvSpPr>
        <p:spPr>
          <a:xfrm>
            <a:off x="5967307" y="6969114"/>
            <a:ext cx="57648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Percussioni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23F28E-38A4-DF47-B971-DD8E266DB6A5}"/>
              </a:ext>
            </a:extLst>
          </p:cNvPr>
          <p:cNvSpPr txBox="1"/>
          <p:nvPr/>
        </p:nvSpPr>
        <p:spPr>
          <a:xfrm>
            <a:off x="4630242" y="1053796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800" dirty="0" smtClean="0"/>
              <a:t>بعض </a:t>
            </a:r>
            <a:r>
              <a:rPr lang="ar-SA" sz="2800" dirty="0" smtClean="0"/>
              <a:t>الآلات الإيقاعيّة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67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laying claves.mov">
            <a:hlinkClick r:id="" action="ppaction://media"/>
            <a:extLst>
              <a:ext uri="{FF2B5EF4-FFF2-40B4-BE49-F238E27FC236}">
                <a16:creationId xmlns:a16="http://schemas.microsoft.com/office/drawing/2014/main" id="{CB562D50-9D47-AD43-B01A-A664BEFE0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1967"/>
            <a:ext cx="10304060" cy="5796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D644A-07D4-7048-B251-30424136F963}"/>
              </a:ext>
            </a:extLst>
          </p:cNvPr>
          <p:cNvSpPr txBox="1"/>
          <p:nvPr/>
        </p:nvSpPr>
        <p:spPr>
          <a:xfrm>
            <a:off x="5554041" y="415697"/>
            <a:ext cx="4750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sz="2400" dirty="0" smtClean="0"/>
              <a:t>لنتعرّف إلى آلة الكلافس من خلال الفيديو الآتي: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527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F75B2E-D9C5-424E-B1C9-DC0832FFAC61}"/>
              </a:ext>
            </a:extLst>
          </p:cNvPr>
          <p:cNvSpPr txBox="1"/>
          <p:nvPr/>
        </p:nvSpPr>
        <p:spPr>
          <a:xfrm>
            <a:off x="1762859" y="1106126"/>
            <a:ext cx="959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sz="2400" dirty="0"/>
              <a:t>"</a:t>
            </a:r>
            <a:r>
              <a:rPr lang="ar-SA" sz="2400" dirty="0" err="1"/>
              <a:t>الكلافس</a:t>
            </a:r>
            <a:r>
              <a:rPr lang="ar-SA" sz="2400" dirty="0"/>
              <a:t>" </a:t>
            </a:r>
            <a:r>
              <a:rPr lang="en-US" sz="2400" dirty="0"/>
              <a:t>claves </a:t>
            </a:r>
            <a:r>
              <a:rPr lang="ar-SA" sz="2400" dirty="0"/>
              <a:t> : آلة إيقاعيّة صغيرة وهي عبارة عن قطعتين خشبيّتين أسطوان</a:t>
            </a:r>
            <a:r>
              <a:rPr lang="ar-LB" sz="2400" dirty="0" smtClean="0"/>
              <a:t>يّ</a:t>
            </a:r>
            <a:r>
              <a:rPr lang="ar-SA" sz="2400" dirty="0" smtClean="0"/>
              <a:t>تَي </a:t>
            </a:r>
            <a:r>
              <a:rPr lang="ar-SA" sz="2400" dirty="0"/>
              <a:t>الشّكل</a:t>
            </a:r>
            <a:r>
              <a:rPr lang="ar-LB" sz="2400" dirty="0"/>
              <a:t>.</a:t>
            </a:r>
            <a:r>
              <a:rPr lang="ar-SA" sz="2400" dirty="0"/>
              <a:t> 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9FE4C-FBD1-D649-94A7-86F43E742ACB}"/>
              </a:ext>
            </a:extLst>
          </p:cNvPr>
          <p:cNvSpPr txBox="1"/>
          <p:nvPr/>
        </p:nvSpPr>
        <p:spPr>
          <a:xfrm>
            <a:off x="9352228" y="2987376"/>
            <a:ext cx="1944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sz="2400" dirty="0"/>
              <a:t>والكلافس نوعان: </a:t>
            </a:r>
          </a:p>
          <a:p>
            <a:pPr marL="0" algn="r" defTabSz="914363" rtl="1" eaLnBrk="1" latinLnBrk="0" hangingPunct="1"/>
            <a:endParaRPr lang="ar-S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E13E4-F6AA-6745-9AC3-211360AF4921}"/>
              </a:ext>
            </a:extLst>
          </p:cNvPr>
          <p:cNvSpPr txBox="1"/>
          <p:nvPr/>
        </p:nvSpPr>
        <p:spPr>
          <a:xfrm>
            <a:off x="2454726" y="3703252"/>
            <a:ext cx="9110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400" dirty="0"/>
              <a:t>- الأو</a:t>
            </a:r>
            <a:r>
              <a:rPr lang="ar-LB" sz="2400" dirty="0"/>
              <a:t>ّ</a:t>
            </a:r>
            <a:r>
              <a:rPr lang="ar-SA" sz="2400" dirty="0"/>
              <a:t>ل، تكون الأسطوانة فارغة بداخلها بحيث يشكّل هذا الت</a:t>
            </a:r>
            <a:r>
              <a:rPr lang="ar-LB" sz="2400" dirty="0"/>
              <a:t>جّ</a:t>
            </a:r>
            <a:r>
              <a:rPr lang="ar-SA" sz="2400" dirty="0"/>
              <a:t>ويف الصّندوق المصوّت للآلة</a:t>
            </a:r>
            <a:r>
              <a:rPr lang="ar-LB" sz="2400" dirty="0"/>
              <a:t>.</a:t>
            </a:r>
            <a:endParaRPr lang="en-US" sz="2400" dirty="0"/>
          </a:p>
          <a:p>
            <a:pPr marL="0" algn="r" defTabSz="914363" rtl="1" eaLnBrk="1" latinLnBrk="0" hangingPunct="1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88F66-45CC-2A40-80B5-BBFA73F46505}"/>
              </a:ext>
            </a:extLst>
          </p:cNvPr>
          <p:cNvSpPr txBox="1"/>
          <p:nvPr/>
        </p:nvSpPr>
        <p:spPr>
          <a:xfrm>
            <a:off x="500108" y="4436376"/>
            <a:ext cx="11214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SA" sz="2400" dirty="0"/>
              <a:t>الثّاني، تكون الأسطوانة غير مجوّفة من الد</a:t>
            </a:r>
            <a:r>
              <a:rPr lang="ar-LB" sz="2400" dirty="0"/>
              <a:t>ّ</a:t>
            </a:r>
            <a:r>
              <a:rPr lang="ar-SA" sz="2400" dirty="0"/>
              <a:t>اخل</a:t>
            </a:r>
            <a:r>
              <a:rPr lang="ar-LB" sz="2400" dirty="0"/>
              <a:t>.</a:t>
            </a:r>
            <a:r>
              <a:rPr lang="ar-SA" sz="2400" dirty="0"/>
              <a:t> توضع إحدى القطعتين على أطراف أصابع اليد اليسرى المغلقة</a:t>
            </a:r>
          </a:p>
          <a:p>
            <a:pPr algn="r" rtl="1"/>
            <a:r>
              <a:rPr lang="ar-SA" sz="2400" dirty="0"/>
              <a:t>    بحيث يكون تجويف الكفّ الأسطواني</a:t>
            </a:r>
            <a:r>
              <a:rPr lang="ar-LB" sz="2400" dirty="0"/>
              <a:t>ّ</a:t>
            </a:r>
            <a:r>
              <a:rPr lang="ar-SA" sz="2400" dirty="0"/>
              <a:t> هو الص</a:t>
            </a:r>
            <a:r>
              <a:rPr lang="ar-LB" sz="2400" dirty="0"/>
              <a:t>نّ</a:t>
            </a:r>
            <a:r>
              <a:rPr lang="ar-SA" sz="2400" dirty="0"/>
              <a:t>دوق المصوّت للآلة في هذه الحالة</a:t>
            </a:r>
            <a:r>
              <a:rPr lang="ar-LB" sz="2400" dirty="0"/>
              <a:t>.</a:t>
            </a:r>
            <a:endParaRPr lang="en-US" sz="2400" dirty="0"/>
          </a:p>
          <a:p>
            <a:pPr marL="0" algn="r" defTabSz="914363" rtl="1" eaLnBrk="1" latinLnBrk="0" hangingPunct="1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69BCF-29AE-1845-B212-712920FF932A}"/>
              </a:ext>
            </a:extLst>
          </p:cNvPr>
          <p:cNvSpPr txBox="1"/>
          <p:nvPr/>
        </p:nvSpPr>
        <p:spPr>
          <a:xfrm>
            <a:off x="8342400" y="579957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363" rtl="1" eaLnBrk="1" latinLnBrk="0" hangingPunct="1"/>
            <a:r>
              <a:rPr lang="ar-SA" sz="2400" dirty="0"/>
              <a:t>ويُكتَب لها على الشّكل الآتي: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F9424A-1EEC-AD4D-8664-6AAB11081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0" y="5636705"/>
            <a:ext cx="6819900" cy="787400"/>
          </a:xfrm>
          <a:prstGeom prst="rect">
            <a:avLst/>
          </a:prstGeom>
        </p:spPr>
      </p:pic>
      <p:pic>
        <p:nvPicPr>
          <p:cNvPr id="22" name="Picture 21" descr="Claves | Rosewood claves | Larry Jacobsen | Flickr">
            <a:extLst>
              <a:ext uri="{FF2B5EF4-FFF2-40B4-BE49-F238E27FC236}">
                <a16:creationId xmlns:a16="http://schemas.microsoft.com/office/drawing/2014/main" id="{C959D8CC-C752-FF4B-9EEB-296619001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98038" y="1886316"/>
            <a:ext cx="2780455" cy="11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cher oiseau.mov">
            <a:hlinkClick r:id="" action="ppaction://media"/>
            <a:extLst>
              <a:ext uri="{FF2B5EF4-FFF2-40B4-BE49-F238E27FC236}">
                <a16:creationId xmlns:a16="http://schemas.microsoft.com/office/drawing/2014/main" id="{3A16BD7E-076B-D44F-9864-70C3F2910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7413"/>
            <a:ext cx="12192000" cy="5081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B2BC7-E5E6-0845-84C2-1C242150947F}"/>
              </a:ext>
            </a:extLst>
          </p:cNvPr>
          <p:cNvSpPr txBox="1"/>
          <p:nvPr/>
        </p:nvSpPr>
        <p:spPr>
          <a:xfrm>
            <a:off x="8108386" y="518081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LB" dirty="0" smtClean="0"/>
              <a:t>إستمع إلى هذه الأغنية ثم أنشدها: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352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95130" y="1136374"/>
            <a:ext cx="10601739" cy="45852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CF941-CFB5-5A4B-A314-FD3E21BFA9F8}"/>
              </a:ext>
            </a:extLst>
          </p:cNvPr>
          <p:cNvSpPr txBox="1"/>
          <p:nvPr/>
        </p:nvSpPr>
        <p:spPr>
          <a:xfrm>
            <a:off x="7854950" y="251791"/>
            <a:ext cx="3117851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algn="r" defTabSz="914363" rtl="1" eaLnBrk="1" latinLnBrk="0" hangingPunct="1"/>
            <a:r>
              <a:rPr lang="ar-LB" sz="2800" dirty="0"/>
              <a:t>استماع، تذوّق، اكتشاف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DB240-87FE-BA41-98F5-A2209BA1F9CC}"/>
              </a:ext>
            </a:extLst>
          </p:cNvPr>
          <p:cNvSpPr txBox="1"/>
          <p:nvPr/>
        </p:nvSpPr>
        <p:spPr>
          <a:xfrm>
            <a:off x="6671886" y="1253710"/>
            <a:ext cx="46506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LB" dirty="0" err="1"/>
              <a:t>ا</a:t>
            </a:r>
            <a:r>
              <a:rPr lang="ar-SA" dirty="0"/>
              <a:t>ستمع إلى هذه المقطوعة الموسيقيّة ل "                        "</a:t>
            </a:r>
          </a:p>
          <a:p>
            <a:pPr algn="r"/>
            <a:r>
              <a:rPr lang="ar-SA" dirty="0"/>
              <a:t>وحاول أن تصفها بإحدى العبارات التّالية:</a:t>
            </a:r>
          </a:p>
          <a:p>
            <a:pPr algn="r"/>
            <a:endParaRPr lang="ar-SA" dirty="0"/>
          </a:p>
          <a:p>
            <a:pPr algn="r"/>
            <a:r>
              <a:rPr lang="ar-SA" dirty="0"/>
              <a:t>- فَرِحة</a:t>
            </a:r>
          </a:p>
          <a:p>
            <a:pPr algn="r"/>
            <a:r>
              <a:rPr lang="ar-SA" dirty="0"/>
              <a:t>- حزينة</a:t>
            </a:r>
          </a:p>
          <a:p>
            <a:pPr algn="r"/>
            <a:r>
              <a:rPr lang="ar-SA" dirty="0"/>
              <a:t>- سريعة </a:t>
            </a:r>
          </a:p>
          <a:p>
            <a:pPr algn="r"/>
            <a:r>
              <a:rPr lang="ar-SA" dirty="0"/>
              <a:t>- بطيئة </a:t>
            </a:r>
          </a:p>
          <a:p>
            <a:pPr algn="r"/>
            <a:r>
              <a:rPr lang="ar-SA" dirty="0"/>
              <a:t>- قويّة</a:t>
            </a:r>
          </a:p>
          <a:p>
            <a:pPr algn="r"/>
            <a:r>
              <a:rPr lang="ar-SA" dirty="0"/>
              <a:t>- ضعيفة </a:t>
            </a:r>
          </a:p>
          <a:p>
            <a:pPr algn="r"/>
            <a:endParaRPr lang="ar-SA" dirty="0"/>
          </a:p>
          <a:p>
            <a:pPr algn="r"/>
            <a:endParaRPr lang="ar-SA" dirty="0"/>
          </a:p>
          <a:p>
            <a:pPr algn="r"/>
            <a:r>
              <a:rPr lang="ar-SA" dirty="0"/>
              <a:t>حاول أن تتخيّل مشهد</a:t>
            </a:r>
            <a:r>
              <a:rPr lang="ar-LB" dirty="0"/>
              <a:t>ً</a:t>
            </a:r>
            <a:r>
              <a:rPr lang="ar-SA" dirty="0"/>
              <a:t>ا</a:t>
            </a:r>
            <a:r>
              <a:rPr lang="ar-LB" dirty="0"/>
              <a:t> أ</a:t>
            </a:r>
            <a:r>
              <a:rPr lang="ar-SA" dirty="0"/>
              <a:t>و قصّةً لهذه الموسيقى.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D9E67-9229-224F-97A3-366F47D2AA58}"/>
              </a:ext>
            </a:extLst>
          </p:cNvPr>
          <p:cNvSpPr txBox="1"/>
          <p:nvPr/>
        </p:nvSpPr>
        <p:spPr>
          <a:xfrm>
            <a:off x="6825044" y="1253710"/>
            <a:ext cx="16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L.V.BEETHOVEN</a:t>
            </a:r>
          </a:p>
        </p:txBody>
      </p:sp>
      <p:pic>
        <p:nvPicPr>
          <p:cNvPr id="2" name="Online Media 1" descr="IMSLP251152-PMLP04244-Beethoven_Concerto_op_37_I_Ligoratti">
            <a:hlinkClick r:id="" action="ppaction://media"/>
            <a:extLst>
              <a:ext uri="{FF2B5EF4-FFF2-40B4-BE49-F238E27FC236}">
                <a16:creationId xmlns:a16="http://schemas.microsoft.com/office/drawing/2014/main" id="{5D20FB57-B1F6-7D46-8893-5E347F257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8209" y="26944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1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LB" dirty="0" smtClean="0"/>
              <a:t>الحلقة الأولى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ar-LB" dirty="0" smtClean="0"/>
              <a:t>الحصّة الثّانية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787" y="609627"/>
            <a:ext cx="2645893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15074F-8A2B-0947-8947-900570B504B5}"/>
              </a:ext>
            </a:extLst>
          </p:cNvPr>
          <p:cNvSpPr txBox="1"/>
          <p:nvPr/>
        </p:nvSpPr>
        <p:spPr>
          <a:xfrm>
            <a:off x="5240380" y="1511030"/>
            <a:ext cx="1711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914363" rtl="1" eaLnBrk="1" latinLnBrk="0" hangingPunct="1"/>
            <a:r>
              <a:rPr lang="ar-SA" dirty="0"/>
              <a:t>الفلوت </a:t>
            </a:r>
            <a:r>
              <a:rPr lang="ar-SA" dirty="0" err="1"/>
              <a:t>ترافيرسيير</a:t>
            </a:r>
            <a:endParaRPr lang="ar-SA" dirty="0"/>
          </a:p>
          <a:p>
            <a:pPr marL="0" algn="ctr" defTabSz="914363" rtl="1" eaLnBrk="1" latinLnBrk="0" hangingPunct="1"/>
            <a:r>
              <a:rPr lang="en-US" dirty="0" err="1"/>
              <a:t>Flûte</a:t>
            </a:r>
            <a:r>
              <a:rPr lang="en-US" dirty="0"/>
              <a:t> </a:t>
            </a:r>
            <a:r>
              <a:rPr lang="en-US" dirty="0" err="1"/>
              <a:t>traversière</a:t>
            </a:r>
            <a:endParaRPr lang="en-US" dirty="0"/>
          </a:p>
        </p:txBody>
      </p:sp>
      <p:pic>
        <p:nvPicPr>
          <p:cNvPr id="6" name="Online Media 5" descr="solo flute">
            <a:hlinkClick r:id="" action="ppaction://media"/>
            <a:extLst>
              <a:ext uri="{FF2B5EF4-FFF2-40B4-BE49-F238E27FC236}">
                <a16:creationId xmlns:a16="http://schemas.microsoft.com/office/drawing/2014/main" id="{C986FF5C-6CB2-704D-976D-B3FABCB579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2.4356"/>
                  <p14:fade out="3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795" y="2418946"/>
            <a:ext cx="7292409" cy="410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D906D-B7D1-4447-B06F-E9FC9342A264}"/>
              </a:ext>
            </a:extLst>
          </p:cNvPr>
          <p:cNvSpPr txBox="1"/>
          <p:nvPr/>
        </p:nvSpPr>
        <p:spPr>
          <a:xfrm>
            <a:off x="2346036" y="595408"/>
            <a:ext cx="840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2800" dirty="0" smtClean="0"/>
              <a:t>لنتعرّف إلى آلة </a:t>
            </a:r>
            <a:r>
              <a:rPr lang="ar-SA" sz="2800" dirty="0" smtClean="0"/>
              <a:t>الفلوت ترافيرسيير</a:t>
            </a:r>
            <a:r>
              <a:rPr lang="ar-LB" sz="2800" dirty="0" smtClean="0"/>
              <a:t> من خلال الفيديو الآتي: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3828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porte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423" y="1016043"/>
            <a:ext cx="8579404" cy="4825914"/>
          </a:xfrm>
          <a:prstGeom prst="roundRect">
            <a:avLst>
              <a:gd name="adj" fmla="val 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359376" y="2305615"/>
            <a:ext cx="7597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363" rtl="1" eaLnBrk="1" latinLnBrk="0" hangingPunct="1"/>
            <a:r>
              <a:rPr lang="ar-SA" sz="2800" dirty="0"/>
              <a:t>يصبح الصّوت أرفع (أكثر حِدّةً) كلما صعدنا المدرّج</a:t>
            </a:r>
          </a:p>
          <a:p>
            <a:pPr marL="0" algn="ctr" defTabSz="914363" rtl="1" eaLnBrk="1" latinLnBrk="0" hangingPunct="1"/>
            <a:endParaRPr lang="ar-SA" sz="2800" dirty="0"/>
          </a:p>
          <a:p>
            <a:pPr marL="0" algn="ctr" defTabSz="914363" rtl="1" eaLnBrk="1" latinLnBrk="0" hangingPunct="1"/>
            <a:endParaRPr lang="ar-SA" sz="2800" dirty="0"/>
          </a:p>
          <a:p>
            <a:pPr marL="0" algn="ctr" defTabSz="914363" rtl="1" eaLnBrk="1" latinLnBrk="0" hangingPunct="1"/>
            <a:endParaRPr lang="ar-SA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F19C6C-0563-3947-A774-58467860AAD0}"/>
              </a:ext>
            </a:extLst>
          </p:cNvPr>
          <p:cNvSpPr/>
          <p:nvPr/>
        </p:nvSpPr>
        <p:spPr>
          <a:xfrm>
            <a:off x="338442" y="1231731"/>
            <a:ext cx="1747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LB" sz="1400" dirty="0" err="1"/>
              <a:t>ا</a:t>
            </a:r>
            <a:r>
              <a:rPr lang="ar-SA" sz="1400" dirty="0"/>
              <a:t>ضغط على الن</a:t>
            </a:r>
            <a:r>
              <a:rPr lang="ar-LB" sz="1400" dirty="0"/>
              <a:t>ّ</a:t>
            </a:r>
            <a:r>
              <a:rPr lang="ar-SA" sz="1400" dirty="0"/>
              <a:t>وتة الأولى </a:t>
            </a:r>
          </a:p>
          <a:p>
            <a:pPr algn="r"/>
            <a:r>
              <a:rPr lang="ar-SA" sz="1400" dirty="0"/>
              <a:t>كي يبدأ العزف</a:t>
            </a:r>
            <a:r>
              <a:rPr lang="ar-LB" sz="1400" dirty="0"/>
              <a:t>.</a:t>
            </a:r>
            <a:endParaRPr lang="en-US" sz="1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DF95096-3579-1340-AFF6-6F9E2D49C3C0}"/>
              </a:ext>
            </a:extLst>
          </p:cNvPr>
          <p:cNvSpPr/>
          <p:nvPr/>
        </p:nvSpPr>
        <p:spPr>
          <a:xfrm rot="888027">
            <a:off x="2083349" y="1632443"/>
            <a:ext cx="1255909" cy="14170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5C531-F726-2E4B-A7B4-929FE139FD30}"/>
              </a:ext>
            </a:extLst>
          </p:cNvPr>
          <p:cNvSpPr txBox="1"/>
          <p:nvPr/>
        </p:nvSpPr>
        <p:spPr>
          <a:xfrm>
            <a:off x="2931480" y="4181507"/>
            <a:ext cx="39421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2800" dirty="0"/>
              <a:t>وأغلظ (أكثر</a:t>
            </a:r>
            <a:r>
              <a:rPr lang="ar-LB" sz="2800" dirty="0"/>
              <a:t> ا</a:t>
            </a:r>
            <a:r>
              <a:rPr lang="ar-SA" sz="2800" dirty="0"/>
              <a:t>نخفاض</a:t>
            </a:r>
            <a:r>
              <a:rPr lang="ar-LB" sz="2800" dirty="0"/>
              <a:t>ً</a:t>
            </a:r>
            <a:r>
              <a:rPr lang="ar-SA" sz="2800" dirty="0"/>
              <a:t>ا) كلّما نزلنا</a:t>
            </a:r>
            <a:endParaRPr lang="en-US" sz="2800" dirty="0"/>
          </a:p>
          <a:p>
            <a:pPr marL="0" algn="r" defTabSz="914363" rtl="1" eaLnBrk="1" latinLnBrk="0" hangingPunct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2691" y="432812"/>
            <a:ext cx="319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LB" sz="2400" dirty="0" smtClean="0"/>
              <a:t>اللحن الصاعد واللحن الهابط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35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624</Words>
  <Application>Microsoft Office PowerPoint</Application>
  <PresentationFormat>Widescreen</PresentationFormat>
  <Paragraphs>119</Paragraphs>
  <Slides>23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مادّة الموسيقى</vt:lpstr>
      <vt:lpstr>الحلقة الأولى</vt:lpstr>
      <vt:lpstr>PowerPoint Presentation</vt:lpstr>
      <vt:lpstr>PowerPoint Presentation</vt:lpstr>
      <vt:lpstr>PowerPoint Presentation</vt:lpstr>
      <vt:lpstr>PowerPoint Presentation</vt:lpstr>
      <vt:lpstr>الحلقة الأولى</vt:lpstr>
      <vt:lpstr>PowerPoint Presentation</vt:lpstr>
      <vt:lpstr>PowerPoint Presentation</vt:lpstr>
      <vt:lpstr>PowerPoint Presentation</vt:lpstr>
      <vt:lpstr>PowerPoint Presentation</vt:lpstr>
      <vt:lpstr>الحلقة الأولى</vt:lpstr>
      <vt:lpstr>PowerPoint Presentation</vt:lpstr>
      <vt:lpstr>PowerPoint Presentation</vt:lpstr>
      <vt:lpstr>PowerPoint Presentation</vt:lpstr>
      <vt:lpstr>PowerPoint Presentation</vt:lpstr>
      <vt:lpstr>الحلقة الأولى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الحلقة الأولى</dc:title>
  <dc:creator>user</dc:creator>
  <cp:lastModifiedBy>user</cp:lastModifiedBy>
  <cp:revision>14</cp:revision>
  <dcterms:created xsi:type="dcterms:W3CDTF">2021-10-12T07:57:48Z</dcterms:created>
  <dcterms:modified xsi:type="dcterms:W3CDTF">2021-10-12T12:11:09Z</dcterms:modified>
</cp:coreProperties>
</file>